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aveSubsetFonts="1">
  <p:sldMasterIdLst>
    <p:sldMasterId id="2147483648" r:id="rId1"/>
  </p:sldMasterIdLst>
  <p:notesMasterIdLst>
    <p:notesMasterId r:id="rId7"/>
  </p:notesMasterIdLst>
  <p:sldIdLst>
    <p:sldId id="258" r:id="rId2"/>
    <p:sldId id="403" r:id="rId3"/>
    <p:sldId id="404" r:id="rId4"/>
    <p:sldId id="395" r:id="rId5"/>
    <p:sldId id="387" r:id="rId6"/>
  </p:sldIdLst>
  <p:sldSz cx="12192000" cy="6858000"/>
  <p:notesSz cx="6797675" cy="9926638"/>
  <p:defaultTextStyle>
    <a:defPPr>
      <a:defRPr lang="ru-RU"/>
    </a:defPPr>
    <a:lvl1pPr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Calibri" pitchFamily="34" charset="0"/>
        <a:ea typeface="+mn-ea"/>
        <a:cs typeface="Arial" charset="0"/>
      </a:defRPr>
    </a:lvl1pPr>
    <a:lvl2pPr marL="4572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Calibri" pitchFamily="34" charset="0"/>
        <a:ea typeface="+mn-ea"/>
        <a:cs typeface="Arial" charset="0"/>
      </a:defRPr>
    </a:lvl2pPr>
    <a:lvl3pPr marL="9144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Calibri" pitchFamily="34" charset="0"/>
        <a:ea typeface="+mn-ea"/>
        <a:cs typeface="Arial" charset="0"/>
      </a:defRPr>
    </a:lvl3pPr>
    <a:lvl4pPr marL="13716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Calibri" pitchFamily="34" charset="0"/>
        <a:ea typeface="+mn-ea"/>
        <a:cs typeface="Arial" charset="0"/>
      </a:defRPr>
    </a:lvl4pPr>
    <a:lvl5pPr marL="18288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Calibri" pitchFamily="34" charset="0"/>
        <a:ea typeface="+mn-ea"/>
        <a:cs typeface="Arial" charset="0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Calibri" pitchFamily="34" charset="0"/>
        <a:ea typeface="+mn-ea"/>
        <a:cs typeface="Arial" charset="0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Calibri" pitchFamily="34" charset="0"/>
        <a:ea typeface="+mn-ea"/>
        <a:cs typeface="Arial" charset="0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Calibri" pitchFamily="34" charset="0"/>
        <a:ea typeface="+mn-ea"/>
        <a:cs typeface="Arial" charset="0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Calibri" pitchFamily="34" charset="0"/>
        <a:ea typeface="+mn-ea"/>
        <a:cs typeface="Arial" charset="0"/>
      </a:defRPr>
    </a:lvl9pPr>
  </p:defaultTextStyle>
  <p:extLst>
    <p:ext uri="{EFAFB233-063F-42B5-8137-9DF3F51BA10A}">
      <p15:sldGuideLst xmlns:p15="http://schemas.microsoft.com/office/powerpoint/2012/main" xmlns="">
        <p15:guide id="1" orient="horz" pos="2160">
          <p15:clr>
            <a:srgbClr val="A4A3A4"/>
          </p15:clr>
        </p15:guide>
        <p15:guide id="2" pos="384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srgbClr val="FF0000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2F7FC"/>
    <a:srgbClr val="EAF2FA"/>
    <a:srgbClr val="932507"/>
    <a:srgbClr val="F9F9F9"/>
    <a:srgbClr val="3968BD"/>
    <a:srgbClr val="E2834E"/>
    <a:srgbClr val="C3571B"/>
    <a:srgbClr val="81BB59"/>
    <a:srgbClr val="3C6ABE"/>
    <a:srgbClr val="335CA7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xmlns="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-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00A15C55-8517-42AA-B614-E9B94910E393}" styleName="Средний стиль 2 - акцент 4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4">
              <a:tint val="20000"/>
            </a:schemeClr>
          </a:solidFill>
        </a:fill>
      </a:tcStyle>
    </a:wholeTbl>
    <a:band1H>
      <a:tcStyle>
        <a:tcBdr/>
        <a:fill>
          <a:solidFill>
            <a:schemeClr val="accent4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4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4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4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4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4"/>
          </a:solidFill>
        </a:fill>
      </a:tcStyle>
    </a:firstRow>
  </a:tblStyle>
  <a:tblStyle styleId="{1E171933-4619-4E11-9A3F-F7608DF75F80}" styleName="Средний стиль 1 - акцент 4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4"/>
              </a:solidFill>
            </a:ln>
          </a:left>
          <a:right>
            <a:ln w="12700" cmpd="sng">
              <a:solidFill>
                <a:schemeClr val="accent4"/>
              </a:solidFill>
            </a:ln>
          </a:right>
          <a:top>
            <a:ln w="12700" cmpd="sng">
              <a:solidFill>
                <a:schemeClr val="accent4"/>
              </a:solidFill>
            </a:ln>
          </a:top>
          <a:bottom>
            <a:ln w="12700" cmpd="sng">
              <a:solidFill>
                <a:schemeClr val="accent4"/>
              </a:solidFill>
            </a:ln>
          </a:bottom>
          <a:insideH>
            <a:ln w="12700" cmpd="sng">
              <a:solidFill>
                <a:schemeClr val="accent4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4">
              <a:tint val="20000"/>
            </a:schemeClr>
          </a:solidFill>
        </a:fill>
      </a:tcStyle>
    </a:band1H>
    <a:band1V>
      <a:tcStyle>
        <a:tcBdr/>
        <a:fill>
          <a:solidFill>
            <a:schemeClr val="accent4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4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4"/>
          </a:solidFill>
        </a:fill>
      </a:tcStyle>
    </a:firstRow>
  </a:tblStyle>
  <a:tblStyle styleId="{C4B1156A-380E-4F78-BDF5-A606A8083BF9}" styleName="Средний стиль 4 - акцент 4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4"/>
              </a:solidFill>
            </a:ln>
          </a:left>
          <a:right>
            <a:ln w="12700" cmpd="sng">
              <a:solidFill>
                <a:schemeClr val="accent4"/>
              </a:solidFill>
            </a:ln>
          </a:right>
          <a:top>
            <a:ln w="12700" cmpd="sng">
              <a:solidFill>
                <a:schemeClr val="accent4"/>
              </a:solidFill>
            </a:ln>
          </a:top>
          <a:bottom>
            <a:ln w="12700" cmpd="sng">
              <a:solidFill>
                <a:schemeClr val="accent4"/>
              </a:solidFill>
            </a:ln>
          </a:bottom>
          <a:insideH>
            <a:ln w="12700" cmpd="sng">
              <a:solidFill>
                <a:schemeClr val="accent4"/>
              </a:solidFill>
            </a:ln>
          </a:insideH>
          <a:insideV>
            <a:ln w="12700" cmpd="sng">
              <a:solidFill>
                <a:schemeClr val="accent4"/>
              </a:solidFill>
            </a:ln>
          </a:insideV>
        </a:tcBdr>
        <a:fill>
          <a:solidFill>
            <a:schemeClr val="accent4">
              <a:tint val="20000"/>
            </a:schemeClr>
          </a:solidFill>
        </a:fill>
      </a:tcStyle>
    </a:wholeTbl>
    <a:band1H>
      <a:tcStyle>
        <a:tcBdr/>
        <a:fill>
          <a:solidFill>
            <a:schemeClr val="accent4">
              <a:tint val="40000"/>
            </a:schemeClr>
          </a:solidFill>
        </a:fill>
      </a:tcStyle>
    </a:band1H>
    <a:band1V>
      <a:tcStyle>
        <a:tcBdr/>
        <a:fill>
          <a:solidFill>
            <a:schemeClr val="accent4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accent4"/>
              </a:solidFill>
            </a:ln>
          </a:top>
        </a:tcBdr>
        <a:fill>
          <a:solidFill>
            <a:schemeClr val="accent4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accent4">
              <a:tint val="20000"/>
            </a:schemeClr>
          </a:solidFill>
        </a:fill>
      </a:tcStyle>
    </a:firstRow>
  </a:tblStyle>
  <a:tblStyle styleId="{D27102A9-8310-4765-A935-A1911B00CA55}" styleName="Светлый стиль 1 - акцент 4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4"/>
              </a:solidFill>
            </a:ln>
          </a:top>
          <a:bottom>
            <a:ln w="12700" cmpd="sng">
              <a:solidFill>
                <a:schemeClr val="accent4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4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4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4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4"/>
              </a:solidFill>
            </a:ln>
          </a:bottom>
        </a:tcBdr>
        <a:fill>
          <a:noFill/>
        </a:fill>
      </a:tcStyle>
    </a:firstRow>
  </a:tblStyle>
  <a:tblStyle styleId="{1FECB4D8-DB02-4DC6-A0A2-4F2EBAE1DC90}" styleName="Средний стиль 1 - акцент 3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3"/>
              </a:solidFill>
            </a:ln>
          </a:left>
          <a:right>
            <a:ln w="12700" cmpd="sng">
              <a:solidFill>
                <a:schemeClr val="accent3"/>
              </a:solidFill>
            </a:ln>
          </a:right>
          <a:top>
            <a:ln w="12700" cmpd="sng">
              <a:solidFill>
                <a:schemeClr val="accent3"/>
              </a:solidFill>
            </a:ln>
          </a:top>
          <a:bottom>
            <a:ln w="12700" cmpd="sng">
              <a:solidFill>
                <a:schemeClr val="accent3"/>
              </a:solidFill>
            </a:ln>
          </a:bottom>
          <a:insideH>
            <a:ln w="12700" cmpd="sng">
              <a:solidFill>
                <a:schemeClr val="accent3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3">
              <a:tint val="20000"/>
            </a:schemeClr>
          </a:solidFill>
        </a:fill>
      </a:tcStyle>
    </a:band1H>
    <a:band1V>
      <a:tcStyle>
        <a:tcBdr/>
        <a:fill>
          <a:solidFill>
            <a:schemeClr val="accent3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3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3"/>
          </a:solidFill>
        </a:fill>
      </a:tcStyle>
    </a:firstRow>
  </a:tblStyle>
  <a:tblStyle styleId="{FABFCF23-3B69-468F-B69F-88F6DE6A72F2}" styleName="Средний стиль 1 - акцент 5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5"/>
              </a:solidFill>
            </a:ln>
          </a:left>
          <a:right>
            <a:ln w="12700" cmpd="sng">
              <a:solidFill>
                <a:schemeClr val="accent5"/>
              </a:solidFill>
            </a:ln>
          </a:right>
          <a:top>
            <a:ln w="12700" cmpd="sng">
              <a:solidFill>
                <a:schemeClr val="accent5"/>
              </a:solidFill>
            </a:ln>
          </a:top>
          <a:bottom>
            <a:ln w="12700" cmpd="sng">
              <a:solidFill>
                <a:schemeClr val="accent5"/>
              </a:solidFill>
            </a:ln>
          </a:bottom>
          <a:insideH>
            <a:ln w="12700" cmpd="sng">
              <a:solidFill>
                <a:schemeClr val="accent5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5">
              <a:tint val="20000"/>
            </a:schemeClr>
          </a:solidFill>
        </a:fill>
      </a:tcStyle>
    </a:band1H>
    <a:band1V>
      <a:tcStyle>
        <a:tcBdr/>
        <a:fill>
          <a:solidFill>
            <a:schemeClr val="accent5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5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5"/>
          </a:solidFill>
        </a:fill>
      </a:tcStyle>
    </a:firstRow>
  </a:tblStyle>
  <a:tblStyle styleId="{7DF18680-E054-41AD-8BC1-D1AEF772440D}" styleName="Средний стиль 2 - акцент 5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5">
              <a:tint val="20000"/>
            </a:schemeClr>
          </a:solidFill>
        </a:fill>
      </a:tcStyle>
    </a:wholeTbl>
    <a:band1H>
      <a:tcStyle>
        <a:tcBdr/>
        <a:fill>
          <a:solidFill>
            <a:schemeClr val="accent5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5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5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5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5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5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vertBarState="maximized">
    <p:restoredLeft sz="22206" autoAdjust="0"/>
    <p:restoredTop sz="97702" autoAdjust="0"/>
  </p:normalViewPr>
  <p:slideViewPr>
    <p:cSldViewPr snapToGrid="0">
      <p:cViewPr>
        <p:scale>
          <a:sx n="100" d="100"/>
          <a:sy n="100" d="100"/>
        </p:scale>
        <p:origin x="-744" y="-402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notesMaster" Target="notesMasters/notesMaster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ableStyles" Target="tableStyles.xml"/><Relationship Id="rId5" Type="http://schemas.openxmlformats.org/officeDocument/2006/relationships/slide" Target="slides/slide4.xml"/><Relationship Id="rId10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46400" cy="4968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49688" y="0"/>
            <a:ext cx="2946400" cy="4968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AA333649-2060-4460-A5CD-17F1CCE9A9AE}" type="datetimeFigureOut">
              <a:rPr lang="ru-RU" smtClean="0"/>
              <a:pPr/>
              <a:t>14.03.2017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90488" y="744538"/>
            <a:ext cx="6616700" cy="37226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79450" y="4714876"/>
            <a:ext cx="5438775" cy="4467225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9428164"/>
            <a:ext cx="2946400" cy="4968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49688" y="9428164"/>
            <a:ext cx="2946400" cy="4968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E71DEA95-66EA-47A1-AFBD-284DB7673433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530597536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71DEA95-66EA-47A1-AFBD-284DB7673433}" type="slidenum">
              <a:rPr lang="ru-RU" smtClean="0"/>
              <a:pPr/>
              <a:t>2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603861014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818" name="Образ слайда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34819" name="Заметки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ru-RU" altLang="ru-RU"/>
          </a:p>
        </p:txBody>
      </p:sp>
      <p:sp>
        <p:nvSpPr>
          <p:cNvPr id="34820" name="Номер слайда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eaLnBrk="1" hangingPunct="1">
              <a:spcBef>
                <a:spcPct val="0"/>
              </a:spcBef>
            </a:pPr>
            <a:fld id="{287B142D-4D22-4A55-84D0-61F53E7FA572}" type="slidenum">
              <a:rPr lang="ru-RU" altLang="ru-RU" smtClean="0">
                <a:solidFill>
                  <a:prstClr val="black"/>
                </a:solidFill>
              </a:rPr>
              <a:pPr eaLnBrk="1" hangingPunct="1">
                <a:spcBef>
                  <a:spcPct val="0"/>
                </a:spcBef>
              </a:pPr>
              <a:t>3</a:t>
            </a:fld>
            <a:endParaRPr lang="ru-RU" altLang="ru-RU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71DEA95-66EA-47A1-AFBD-284DB7673433}" type="slidenum">
              <a:rPr lang="ru-RU" smtClean="0"/>
              <a:t>4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340015002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ru-RU"/>
              <a:t>Образец подзаголовка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AAD6FDD-A7FE-4CFB-9264-E177650AA9BE}" type="datetime1">
              <a:rPr lang="ru-RU" smtClean="0"/>
              <a:t>14.03.2017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BF228ED-B2EE-4F15-A0C7-6C0A4540E08A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98587369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FC5CB86-1CA1-47D4-A124-6EED90C7BDE0}" type="datetime1">
              <a:rPr lang="ru-RU" smtClean="0"/>
              <a:t>14.03.2017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71FCD68-0AFD-4048-852E-53B764BC6EED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89118999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1851" y="1709740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831851" y="4589465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1F2516E-4763-4281-8421-CAD664DBA23F}" type="datetime1">
              <a:rPr lang="ru-RU" smtClean="0"/>
              <a:t>14.03.2017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A22171C-80CF-4EB9-A959-3CDAA13E4B70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83537735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BACA7A4-3CA2-4F17-AE5D-71CE6943BDAE}" type="datetime1">
              <a:rPr lang="ru-RU" smtClean="0"/>
              <a:t>14.03.2017</a:t>
            </a:fld>
            <a:endParaRPr lang="ru-RU"/>
          </a:p>
        </p:txBody>
      </p:sp>
      <p:sp>
        <p:nvSpPr>
          <p:cNvPr id="6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0B7E1EA-8D70-4860-BF45-409C57149FC5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65593252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9788" y="365127"/>
            <a:ext cx="10515600" cy="1325563"/>
          </a:xfrm>
        </p:spPr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839789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839789" y="2505075"/>
            <a:ext cx="5157787" cy="368458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6172201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6" name="Объект 5"/>
          <p:cNvSpPr>
            <a:spLocks noGrp="1"/>
          </p:cNvSpPr>
          <p:nvPr>
            <p:ph sz="quarter" idx="4"/>
          </p:nvPr>
        </p:nvSpPr>
        <p:spPr>
          <a:xfrm>
            <a:off x="6172201" y="2505075"/>
            <a:ext cx="5183188" cy="368458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7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2F578C8-667B-4D09-8A22-81904E47424C}" type="datetime1">
              <a:rPr lang="ru-RU" smtClean="0"/>
              <a:t>14.03.2017</a:t>
            </a:fld>
            <a:endParaRPr lang="ru-RU"/>
          </a:p>
        </p:txBody>
      </p:sp>
      <p:sp>
        <p:nvSpPr>
          <p:cNvPr id="8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9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9AC3CE3-15E3-41B9-AE14-EA2B846D9B63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27806666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402DFC3-DBB1-4614-9960-7B89BF40C9C1}" type="datetime1">
              <a:rPr lang="ru-RU" smtClean="0"/>
              <a:t>14.03.2017</a:t>
            </a:fld>
            <a:endParaRPr lang="ru-RU"/>
          </a:p>
        </p:txBody>
      </p:sp>
      <p:sp>
        <p:nvSpPr>
          <p:cNvPr id="4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DDD3E9E-ECEF-4AC7-BCA9-85B732FA39F3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12231362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D64654B-78EF-458F-B751-08C47661EAF1}" type="datetime1">
              <a:rPr lang="ru-RU" smtClean="0"/>
              <a:t>14.03.2017</a:t>
            </a:fld>
            <a:endParaRPr lang="ru-RU"/>
          </a:p>
        </p:txBody>
      </p:sp>
      <p:sp>
        <p:nvSpPr>
          <p:cNvPr id="3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4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7EA9584-6FC9-446B-89E9-C9D48C4D1663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99426249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5183188" y="987427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77AA937-D0C9-47A8-8E9D-94EA5733D75D}" type="datetime1">
              <a:rPr lang="ru-RU" smtClean="0"/>
              <a:t>14.03.2017</a:t>
            </a:fld>
            <a:endParaRPr lang="ru-RU"/>
          </a:p>
        </p:txBody>
      </p:sp>
      <p:sp>
        <p:nvSpPr>
          <p:cNvPr id="6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60EB9F3-39CE-44E7-B9F9-66414ECE5524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20587827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5183188" y="987427"/>
            <a:ext cx="6172200" cy="4873625"/>
          </a:xfrm>
        </p:spPr>
        <p:txBody>
          <a:bodyPr rtlCol="0">
            <a:normAutofit/>
          </a:bodyPr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ru-RU" noProof="0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765DCFA-79E8-45DC-9633-4BB99743AF7F}" type="datetime1">
              <a:rPr lang="ru-RU" smtClean="0"/>
              <a:t>14.03.2017</a:t>
            </a:fld>
            <a:endParaRPr lang="ru-RU"/>
          </a:p>
        </p:txBody>
      </p:sp>
      <p:sp>
        <p:nvSpPr>
          <p:cNvPr id="6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B2B362C-59B7-4224-B209-68A5E34A71CF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29101625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2FAFF88-43F2-41AE-9850-96C762236490}" type="datetime1">
              <a:rPr lang="ru-RU" smtClean="0"/>
              <a:t>14.03.2017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18EBDE8-C4F5-46D8-A81D-B6AF711C3B2B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80463650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8724901" y="365125"/>
            <a:ext cx="2628900" cy="5811838"/>
          </a:xfrm>
        </p:spPr>
        <p:txBody>
          <a:bodyPr vert="eaVert"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838201" y="365125"/>
            <a:ext cx="7734300" cy="5811838"/>
          </a:xfrm>
        </p:spPr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167DE7B-457E-415D-B032-C65D70775F42}" type="datetime1">
              <a:rPr lang="ru-RU" smtClean="0"/>
              <a:t>14.03.2017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499F1A9-CE99-4E9B-9B96-ACE372EA209C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92342469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e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13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Заголовок 1"/>
          <p:cNvSpPr>
            <a:spLocks noGrp="1"/>
          </p:cNvSpPr>
          <p:nvPr>
            <p:ph type="title"/>
          </p:nvPr>
        </p:nvSpPr>
        <p:spPr bwMode="auto">
          <a:xfrm>
            <a:off x="838200" y="365127"/>
            <a:ext cx="10515600" cy="13255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ru-RU" altLang="ru-RU"/>
              <a:t>Образец заголовка</a:t>
            </a:r>
          </a:p>
        </p:txBody>
      </p:sp>
      <p:sp>
        <p:nvSpPr>
          <p:cNvPr id="1027" name="Текст 2"/>
          <p:cNvSpPr>
            <a:spLocks noGrp="1"/>
          </p:cNvSpPr>
          <p:nvPr>
            <p:ph type="body" idx="1"/>
          </p:nvPr>
        </p:nvSpPr>
        <p:spPr bwMode="auto">
          <a:xfrm>
            <a:off x="838200" y="1825625"/>
            <a:ext cx="10515600" cy="43513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ru-RU" altLang="ru-RU"/>
              <a:t>Образец текста</a:t>
            </a:r>
          </a:p>
          <a:p>
            <a:pPr lvl="1"/>
            <a:r>
              <a:rPr lang="ru-RU" altLang="ru-RU"/>
              <a:t>Второй уровень</a:t>
            </a:r>
          </a:p>
          <a:p>
            <a:pPr lvl="2"/>
            <a:r>
              <a:rPr lang="ru-RU" altLang="ru-RU"/>
              <a:t>Третий уровень</a:t>
            </a:r>
          </a:p>
          <a:p>
            <a:pPr lvl="3"/>
            <a:r>
              <a:rPr lang="ru-RU" altLang="ru-RU"/>
              <a:t>Четвертый уровень</a:t>
            </a:r>
          </a:p>
          <a:p>
            <a:pPr lvl="4"/>
            <a:r>
              <a:rPr lang="ru-RU" altLang="ru-RU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838200" y="6356352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>
                <a:solidFill>
                  <a:schemeClr val="tx1">
                    <a:tint val="75000"/>
                  </a:schemeClr>
                </a:solidFill>
                <a:latin typeface="+mn-lt"/>
                <a:cs typeface="+mn-cs"/>
              </a:defRPr>
            </a:lvl1pPr>
          </a:lstStyle>
          <a:p>
            <a:pPr>
              <a:defRPr/>
            </a:pPr>
            <a:fld id="{3FA22A3C-4F05-4D8B-8078-5E706210D88B}" type="datetime1">
              <a:rPr lang="ru-RU" smtClean="0"/>
              <a:t>14.03.2017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4038600" y="6356352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 fontAlgn="auto">
              <a:spcBef>
                <a:spcPts val="0"/>
              </a:spcBef>
              <a:spcAft>
                <a:spcPts val="0"/>
              </a:spcAft>
              <a:defRPr sz="1200">
                <a:solidFill>
                  <a:schemeClr val="tx1">
                    <a:tint val="75000"/>
                  </a:schemeClr>
                </a:solidFill>
                <a:latin typeface="+mn-lt"/>
                <a:cs typeface="+mn-cs"/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8610600" y="6356352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 fontAlgn="auto">
              <a:spcBef>
                <a:spcPts val="0"/>
              </a:spcBef>
              <a:spcAft>
                <a:spcPts val="0"/>
              </a:spcAft>
              <a:defRPr sz="1200">
                <a:solidFill>
                  <a:schemeClr val="tx1">
                    <a:tint val="75000"/>
                  </a:schemeClr>
                </a:solidFill>
                <a:latin typeface="+mn-lt"/>
                <a:cs typeface="+mn-cs"/>
              </a:defRPr>
            </a:lvl1pPr>
          </a:lstStyle>
          <a:p>
            <a:pPr>
              <a:defRPr/>
            </a:pPr>
            <a:fld id="{1AF6D111-74A9-45D9-ADCC-62D41ADA5A71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hf hdr="0" dt="0"/>
  <p:txStyles>
    <p:titleStyle>
      <a:lvl1pPr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  <a:lvl2pPr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itchFamily="34" charset="0"/>
        </a:defRPr>
      </a:lvl2pPr>
      <a:lvl3pPr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itchFamily="34" charset="0"/>
        </a:defRPr>
      </a:lvl3pPr>
      <a:lvl4pPr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itchFamily="34" charset="0"/>
        </a:defRPr>
      </a:lvl4pPr>
      <a:lvl5pPr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itchFamily="34" charset="0"/>
        </a:defRPr>
      </a:lvl5pPr>
      <a:lvl6pPr marL="457200" algn="l" rtl="0" fontAlgn="base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itchFamily="34" charset="0"/>
        </a:defRPr>
      </a:lvl6pPr>
      <a:lvl7pPr marL="914400" algn="l" rtl="0" fontAlgn="base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itchFamily="34" charset="0"/>
        </a:defRPr>
      </a:lvl7pPr>
      <a:lvl8pPr marL="1371600" algn="l" rtl="0" fontAlgn="base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itchFamily="34" charset="0"/>
        </a:defRPr>
      </a:lvl8pPr>
      <a:lvl9pPr marL="1828800" algn="l" rtl="0" fontAlgn="base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itchFamily="34" charset="0"/>
        </a:defRPr>
      </a:lvl9pPr>
    </p:titleStyle>
    <p:bodyStyle>
      <a:lvl1pPr marL="228600" indent="-228600" algn="l" rtl="0" eaLnBrk="0" fontAlgn="base" hangingPunct="0">
        <a:lnSpc>
          <a:spcPct val="90000"/>
        </a:lnSpc>
        <a:spcBef>
          <a:spcPts val="1000"/>
        </a:spcBef>
        <a:spcAft>
          <a:spcPct val="0"/>
        </a:spcAft>
        <a:buFont typeface="Arial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rtl="0" eaLnBrk="0" fontAlgn="base" hangingPunct="0">
        <a:lnSpc>
          <a:spcPct val="90000"/>
        </a:lnSpc>
        <a:spcBef>
          <a:spcPts val="500"/>
        </a:spcBef>
        <a:spcAft>
          <a:spcPct val="0"/>
        </a:spcAft>
        <a:buFont typeface="Arial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rtl="0" eaLnBrk="0" fontAlgn="base" hangingPunct="0">
        <a:lnSpc>
          <a:spcPct val="90000"/>
        </a:lnSpc>
        <a:spcBef>
          <a:spcPts val="500"/>
        </a:spcBef>
        <a:spcAft>
          <a:spcPct val="0"/>
        </a:spcAft>
        <a:buFont typeface="Arial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rtl="0" eaLnBrk="0" fontAlgn="base" hangingPunct="0">
        <a:lnSpc>
          <a:spcPct val="90000"/>
        </a:lnSpc>
        <a:spcBef>
          <a:spcPts val="500"/>
        </a:spcBef>
        <a:spcAft>
          <a:spcPct val="0"/>
        </a:spcAft>
        <a:buFont typeface="Arial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rtl="0" eaLnBrk="0" fontAlgn="base" hangingPunct="0">
        <a:lnSpc>
          <a:spcPct val="90000"/>
        </a:lnSpc>
        <a:spcBef>
          <a:spcPts val="500"/>
        </a:spcBef>
        <a:spcAft>
          <a:spcPct val="0"/>
        </a:spcAft>
        <a:buFont typeface="Arial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3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4.png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2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Прямоугольник 2"/>
          <p:cNvSpPr/>
          <p:nvPr/>
        </p:nvSpPr>
        <p:spPr>
          <a:xfrm>
            <a:off x="7325677" y="5440486"/>
            <a:ext cx="4572000" cy="284693"/>
          </a:xfrm>
          <a:prstGeom prst="rect">
            <a:avLst/>
          </a:prstGeom>
        </p:spPr>
        <p:txBody>
          <a:bodyPr lIns="68580" tIns="34290" rIns="68580" bIns="34290">
            <a:spAutoFit/>
          </a:bodyPr>
          <a:lstStyle/>
          <a:p>
            <a:pPr marL="135000" algn="r">
              <a:spcBef>
                <a:spcPts val="0"/>
              </a:spcBef>
            </a:pPr>
            <a:endParaRPr lang="ru-RU" sz="1400" kern="13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" name="TextBox 3"/>
          <p:cNvSpPr txBox="1">
            <a:spLocks noChangeArrowheads="1"/>
          </p:cNvSpPr>
          <p:nvPr/>
        </p:nvSpPr>
        <p:spPr bwMode="auto">
          <a:xfrm>
            <a:off x="6948665" y="5040376"/>
            <a:ext cx="4795660" cy="53091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lIns="68580" tIns="34290" rIns="68580" bIns="34290" anchor="t"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15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Заместитель руководителя Федерального казначейства </a:t>
            </a:r>
          </a:p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1500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А.Ю.Демидов</a:t>
            </a:r>
            <a:endParaRPr lang="ru-RU" sz="15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5" name="TextBox 4"/>
          <p:cNvSpPr txBox="1">
            <a:spLocks noChangeArrowheads="1"/>
          </p:cNvSpPr>
          <p:nvPr/>
        </p:nvSpPr>
        <p:spPr bwMode="auto">
          <a:xfrm>
            <a:off x="3486149" y="1885950"/>
            <a:ext cx="8000999" cy="168507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lIns="68580" tIns="34290" rIns="68580" bIns="34290" anchor="t"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2100" dirty="0">
                <a:solidFill>
                  <a:schemeClr val="accent5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Основные итоги деятельности Управления совершенствования функциональной деятельности, Управления внутреннего контроля (аудита) и оценки эффективности деятельности и Управления по контролю в сфере контрактных отношений в 2016 году. </a:t>
            </a:r>
          </a:p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2100" dirty="0">
                <a:solidFill>
                  <a:schemeClr val="accent5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Задачи на 2017 год.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94" name="TextBox 62"/>
          <p:cNvSpPr txBox="1">
            <a:spLocks noChangeArrowheads="1"/>
          </p:cNvSpPr>
          <p:nvPr/>
        </p:nvSpPr>
        <p:spPr bwMode="auto">
          <a:xfrm>
            <a:off x="11572875" y="6353870"/>
            <a:ext cx="466725" cy="4616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lnSpc>
                <a:spcPct val="90000"/>
              </a:lnSpc>
              <a:spcBef>
                <a:spcPts val="1000"/>
              </a:spcBef>
              <a:buFont typeface="Arial" charset="0"/>
              <a:buChar char="•"/>
              <a:defRPr sz="2800"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 eaLnBrk="0" hangingPunct="0">
              <a:lnSpc>
                <a:spcPct val="90000"/>
              </a:lnSpc>
              <a:spcBef>
                <a:spcPts val="500"/>
              </a:spcBef>
              <a:buFont typeface="Arial" charset="0"/>
              <a:buChar char="•"/>
              <a:defRPr sz="2400"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 eaLnBrk="0" hangingPunct="0">
              <a:lnSpc>
                <a:spcPct val="90000"/>
              </a:lnSpc>
              <a:spcBef>
                <a:spcPts val="500"/>
              </a:spcBef>
              <a:buFont typeface="Arial" charset="0"/>
              <a:buChar char="•"/>
              <a:defRPr sz="2000"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 eaLnBrk="0" hangingPunct="0">
              <a:lnSpc>
                <a:spcPct val="90000"/>
              </a:lnSpc>
              <a:spcBef>
                <a:spcPts val="500"/>
              </a:spcBef>
              <a:buFont typeface="Arial" charset="0"/>
              <a:buChar char="•"/>
              <a:defRPr sz="2000"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 eaLnBrk="0" hangingPunct="0">
              <a:lnSpc>
                <a:spcPct val="90000"/>
              </a:lnSpc>
              <a:spcBef>
                <a:spcPts val="500"/>
              </a:spcBef>
              <a:buFont typeface="Arial" charset="0"/>
              <a:buChar char="•"/>
              <a:defRPr sz="2000"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charset="0"/>
              <a:buChar char="•"/>
              <a:defRPr sz="2000"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charset="0"/>
              <a:buChar char="•"/>
              <a:defRPr sz="2000"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charset="0"/>
              <a:buChar char="•"/>
              <a:defRPr sz="2000"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charset="0"/>
              <a:buChar char="•"/>
              <a:defRPr sz="2000"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algn="r" eaLnBrk="1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Tx/>
              <a:buNone/>
              <a:defRPr/>
            </a:pPr>
            <a:r>
              <a:rPr lang="ru-RU" altLang="ru-RU" sz="1200" dirty="0">
                <a:solidFill>
                  <a:schemeClr val="tx1">
                    <a:tint val="75000"/>
                  </a:schemeClr>
                </a:solidFill>
                <a:latin typeface="+mn-lt"/>
                <a:cs typeface="+mn-cs"/>
              </a:rPr>
              <a:t>2</a:t>
            </a:r>
          </a:p>
          <a:p>
            <a:pPr eaLnBrk="1" hangingPunct="1">
              <a:lnSpc>
                <a:spcPct val="100000"/>
              </a:lnSpc>
              <a:spcBef>
                <a:spcPct val="0"/>
              </a:spcBef>
              <a:buFontTx/>
              <a:buNone/>
            </a:pPr>
            <a:endParaRPr lang="ru-RU" altLang="ru-RU" sz="1200" dirty="0">
              <a:latin typeface="Times New Roman" pitchFamily="18" charset="0"/>
              <a:cs typeface="Times New Roman" pitchFamily="18" charset="0"/>
            </a:endParaRPr>
          </a:p>
        </p:txBody>
      </p:sp>
      <p:graphicFrame>
        <p:nvGraphicFramePr>
          <p:cNvPr id="3" name="Таблица 2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919875830"/>
              </p:ext>
            </p:extLst>
          </p:nvPr>
        </p:nvGraphicFramePr>
        <p:xfrm>
          <a:off x="793749" y="1524002"/>
          <a:ext cx="10779125" cy="4518658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140076"/>
                <a:gridCol w="1876425"/>
                <a:gridCol w="1866900"/>
                <a:gridCol w="1933575"/>
                <a:gridCol w="1962149"/>
              </a:tblGrid>
              <a:tr h="793750">
                <a:tc rowSpan="2">
                  <a:txBody>
                    <a:bodyPr/>
                    <a:lstStyle/>
                    <a:p>
                      <a:pPr algn="ctr"/>
                      <a:r>
                        <a:rPr lang="ru-RU" dirty="0" smtClean="0"/>
                        <a:t>Наименование Управления ЦАФК</a:t>
                      </a:r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ctr"/>
                      <a:r>
                        <a:rPr lang="ru-RU" dirty="0" smtClean="0"/>
                        <a:t>Всего мероприятий</a:t>
                      </a:r>
                    </a:p>
                    <a:p>
                      <a:pPr algn="ctr"/>
                      <a:endParaRPr lang="ru-RU" dirty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ctr"/>
                      <a:r>
                        <a:rPr lang="ru-RU" sz="1400" dirty="0" smtClean="0"/>
                        <a:t>в том числе в планах реализации основных мероприятий на 2016 год по реализации Стратегической карты Казначейства России </a:t>
                      </a:r>
                      <a:endParaRPr lang="ru-RU" sz="1400" dirty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</a:tr>
              <a:tr h="520698">
                <a:tc vMerge="1"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dirty="0" smtClean="0"/>
                        <a:t>план</a:t>
                      </a:r>
                    </a:p>
                  </a:txBody>
                  <a:tcPr>
                    <a:solidFill>
                      <a:schemeClr val="accent1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dirty="0" smtClean="0"/>
                        <a:t>факт</a:t>
                      </a:r>
                    </a:p>
                  </a:txBody>
                  <a:tcPr>
                    <a:solidFill>
                      <a:schemeClr val="accent1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dirty="0" smtClean="0"/>
                        <a:t>план</a:t>
                      </a:r>
                    </a:p>
                  </a:txBody>
                  <a:tcPr>
                    <a:solidFill>
                      <a:schemeClr val="accent1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dirty="0" smtClean="0"/>
                        <a:t>факт</a:t>
                      </a:r>
                    </a:p>
                  </a:txBody>
                  <a:tcPr>
                    <a:solidFill>
                      <a:schemeClr val="accent1">
                        <a:lumMod val="60000"/>
                        <a:lumOff val="40000"/>
                      </a:schemeClr>
                    </a:solidFill>
                  </a:tcPr>
                </a:tc>
              </a:tr>
              <a:tr h="793750">
                <a:tc>
                  <a:txBody>
                    <a:bodyPr/>
                    <a:lstStyle/>
                    <a:p>
                      <a:pPr algn="l"/>
                      <a:r>
                        <a:rPr lang="ru-RU" sz="1600" b="0" kern="1200" dirty="0" smtClean="0">
                          <a:solidFill>
                            <a:schemeClr val="dk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Управление совершенствования</a:t>
                      </a:r>
                    </a:p>
                    <a:p>
                      <a:pPr algn="l"/>
                      <a:r>
                        <a:rPr lang="ru-RU" sz="1600" b="0" kern="1200" dirty="0" smtClean="0">
                          <a:solidFill>
                            <a:schemeClr val="dk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функциональной</a:t>
                      </a:r>
                      <a:r>
                        <a:rPr lang="ru-RU" sz="1600" b="0" kern="1200" baseline="0" dirty="0" smtClean="0">
                          <a:solidFill>
                            <a:schemeClr val="dk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 деятельности</a:t>
                      </a:r>
                      <a:endParaRPr lang="ru-RU" sz="1600" b="0" kern="1200" dirty="0">
                        <a:solidFill>
                          <a:schemeClr val="dk1"/>
                        </a:solidFill>
                        <a:effectLst/>
                        <a:latin typeface="Times New Roman" panose="02020603050405020304" pitchFamily="18" charset="0"/>
                        <a:ea typeface="+mn-ea"/>
                        <a:cs typeface="Times New Roman" panose="02020603050405020304" pitchFamily="18" charset="0"/>
                      </a:endParaRPr>
                    </a:p>
                  </a:txBody>
                  <a:tcPr marL="121920" marR="121920" anchor="ctr"/>
                </a:tc>
                <a:tc>
                  <a:txBody>
                    <a:bodyPr/>
                    <a:lstStyle/>
                    <a:p>
                      <a:pPr algn="ctr"/>
                      <a:endParaRPr lang="ru-RU" sz="1600" b="0" kern="1200" dirty="0" smtClean="0">
                        <a:solidFill>
                          <a:schemeClr val="dk1"/>
                        </a:solidFill>
                        <a:effectLst/>
                        <a:latin typeface="Times New Roman" panose="02020603050405020304" pitchFamily="18" charset="0"/>
                        <a:ea typeface="+mn-ea"/>
                        <a:cs typeface="Times New Roman" panose="02020603050405020304" pitchFamily="18" charset="0"/>
                      </a:endParaRPr>
                    </a:p>
                    <a:p>
                      <a:pPr algn="ctr"/>
                      <a:r>
                        <a:rPr lang="ru-RU" sz="1600" b="0" kern="1200" dirty="0" smtClean="0">
                          <a:solidFill>
                            <a:schemeClr val="dk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131</a:t>
                      </a:r>
                      <a:endParaRPr lang="ru-RU" sz="1600" b="0" kern="1200" dirty="0">
                        <a:solidFill>
                          <a:schemeClr val="dk1"/>
                        </a:solidFill>
                        <a:effectLst/>
                        <a:latin typeface="Times New Roman" panose="02020603050405020304" pitchFamily="18" charset="0"/>
                        <a:ea typeface="+mn-ea"/>
                        <a:cs typeface="Times New Roman" panose="02020603050405020304" pitchFamily="18" charset="0"/>
                      </a:endParaRPr>
                    </a:p>
                  </a:txBody>
                  <a:tcPr marL="121920" marR="121920" anchor="ctr"/>
                </a:tc>
                <a:tc>
                  <a:txBody>
                    <a:bodyPr/>
                    <a:lstStyle/>
                    <a:p>
                      <a:pPr algn="ctr"/>
                      <a:endParaRPr lang="ru-RU" sz="1600" b="0" kern="1200" dirty="0" smtClean="0">
                        <a:solidFill>
                          <a:schemeClr val="dk1"/>
                        </a:solidFill>
                        <a:effectLst/>
                        <a:latin typeface="Times New Roman" panose="02020603050405020304" pitchFamily="18" charset="0"/>
                        <a:ea typeface="+mn-ea"/>
                        <a:cs typeface="Times New Roman" panose="02020603050405020304" pitchFamily="18" charset="0"/>
                      </a:endParaRPr>
                    </a:p>
                    <a:p>
                      <a:pPr algn="ctr"/>
                      <a:r>
                        <a:rPr lang="ru-RU" sz="1600" b="0" kern="1200" dirty="0" smtClean="0">
                          <a:solidFill>
                            <a:schemeClr val="dk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127</a:t>
                      </a:r>
                      <a:endParaRPr lang="ru-RU" sz="1600" b="0" kern="1200" dirty="0">
                        <a:solidFill>
                          <a:schemeClr val="dk1"/>
                        </a:solidFill>
                        <a:effectLst/>
                        <a:latin typeface="Times New Roman" panose="02020603050405020304" pitchFamily="18" charset="0"/>
                        <a:ea typeface="+mn-ea"/>
                        <a:cs typeface="Times New Roman" panose="02020603050405020304" pitchFamily="18" charset="0"/>
                      </a:endParaRPr>
                    </a:p>
                  </a:txBody>
                  <a:tcPr marL="121920" marR="121920" anchor="ctr"/>
                </a:tc>
                <a:tc>
                  <a:txBody>
                    <a:bodyPr/>
                    <a:lstStyle/>
                    <a:p>
                      <a:pPr algn="ctr"/>
                      <a:endParaRPr lang="ru-RU" sz="1600" b="0" kern="1200" dirty="0" smtClean="0">
                        <a:solidFill>
                          <a:schemeClr val="dk1"/>
                        </a:solidFill>
                        <a:effectLst/>
                        <a:latin typeface="Times New Roman" panose="02020603050405020304" pitchFamily="18" charset="0"/>
                        <a:ea typeface="+mn-ea"/>
                        <a:cs typeface="Times New Roman" panose="02020603050405020304" pitchFamily="18" charset="0"/>
                      </a:endParaRPr>
                    </a:p>
                    <a:p>
                      <a:pPr algn="ctr"/>
                      <a:r>
                        <a:rPr lang="ru-RU" sz="1600" b="0" kern="1200" dirty="0" smtClean="0">
                          <a:solidFill>
                            <a:schemeClr val="dk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61</a:t>
                      </a:r>
                      <a:endParaRPr lang="ru-RU" sz="1600" b="0" kern="1200" dirty="0">
                        <a:solidFill>
                          <a:schemeClr val="dk1"/>
                        </a:solidFill>
                        <a:effectLst/>
                        <a:latin typeface="Times New Roman" panose="02020603050405020304" pitchFamily="18" charset="0"/>
                        <a:ea typeface="+mn-ea"/>
                        <a:cs typeface="Times New Roman" panose="02020603050405020304" pitchFamily="18" charset="0"/>
                      </a:endParaRPr>
                    </a:p>
                  </a:txBody>
                  <a:tcPr marL="121920" marR="121920" anchor="ctr"/>
                </a:tc>
                <a:tc>
                  <a:txBody>
                    <a:bodyPr/>
                    <a:lstStyle/>
                    <a:p>
                      <a:pPr algn="ctr"/>
                      <a:endParaRPr lang="ru-RU" sz="1600" b="0" kern="1200" dirty="0" smtClean="0">
                        <a:solidFill>
                          <a:schemeClr val="dk1"/>
                        </a:solidFill>
                        <a:effectLst/>
                        <a:latin typeface="Times New Roman" panose="02020603050405020304" pitchFamily="18" charset="0"/>
                        <a:ea typeface="+mn-ea"/>
                        <a:cs typeface="Times New Roman" panose="02020603050405020304" pitchFamily="18" charset="0"/>
                      </a:endParaRPr>
                    </a:p>
                    <a:p>
                      <a:pPr algn="ctr"/>
                      <a:r>
                        <a:rPr lang="ru-RU" sz="1600" b="0" kern="1200" dirty="0" smtClean="0">
                          <a:solidFill>
                            <a:schemeClr val="dk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59</a:t>
                      </a:r>
                      <a:endParaRPr lang="ru-RU" sz="1600" b="0" kern="1200" dirty="0">
                        <a:solidFill>
                          <a:schemeClr val="dk1"/>
                        </a:solidFill>
                        <a:effectLst/>
                        <a:latin typeface="Times New Roman" panose="02020603050405020304" pitchFamily="18" charset="0"/>
                        <a:ea typeface="+mn-ea"/>
                        <a:cs typeface="Times New Roman" panose="02020603050405020304" pitchFamily="18" charset="0"/>
                      </a:endParaRPr>
                    </a:p>
                  </a:txBody>
                  <a:tcPr marL="121920" marR="121920" anchor="ctr"/>
                </a:tc>
              </a:tr>
              <a:tr h="793750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600" b="0" kern="1200" dirty="0" smtClean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Управление внутреннего контроля (аудита)</a:t>
                      </a:r>
                      <a:r>
                        <a:rPr lang="ru-RU" sz="1600" b="0" kern="1200" baseline="0" dirty="0" smtClean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и оценки эффективности деятельности</a:t>
                      </a:r>
                      <a:endParaRPr lang="ru-RU" sz="1600" b="0" kern="1200" dirty="0" smtClean="0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121920" marR="121920" anchor="ctr"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600" b="0" kern="1200" dirty="0" smtClean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172</a:t>
                      </a:r>
                    </a:p>
                  </a:txBody>
                  <a:tcPr marL="121920" marR="121920" anchor="ctr"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600" b="0" kern="1200" dirty="0" smtClean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155</a:t>
                      </a:r>
                    </a:p>
                  </a:txBody>
                  <a:tcPr marL="121920" marR="121920" anchor="ctr"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600" b="0" kern="1200" dirty="0" smtClean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49</a:t>
                      </a:r>
                    </a:p>
                  </a:txBody>
                  <a:tcPr marL="121920" marR="121920" anchor="ctr"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600" b="0" kern="1200" dirty="0" smtClean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43</a:t>
                      </a:r>
                    </a:p>
                  </a:txBody>
                  <a:tcPr marL="121920" marR="121920" anchor="ctr"/>
                </a:tc>
              </a:tr>
              <a:tr h="793750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600" b="0" kern="1200" dirty="0" smtClean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Управление по контролю в сфере контрактных отношений</a:t>
                      </a:r>
                    </a:p>
                  </a:txBody>
                  <a:tcPr marL="121920" marR="121920" anchor="ctr"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600" b="0" kern="1200" dirty="0" smtClean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41</a:t>
                      </a:r>
                    </a:p>
                  </a:txBody>
                  <a:tcPr marL="121920" marR="121920" anchor="ctr"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600" b="0" kern="1200" dirty="0" smtClean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38</a:t>
                      </a:r>
                    </a:p>
                  </a:txBody>
                  <a:tcPr marL="121920" marR="121920" anchor="ctr"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600" b="0" kern="1200" dirty="0" smtClean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</a:t>
                      </a:r>
                    </a:p>
                  </a:txBody>
                  <a:tcPr marL="121920" marR="121920" anchor="ctr"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600" b="0" kern="1200" dirty="0" smtClean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</a:t>
                      </a:r>
                    </a:p>
                  </a:txBody>
                  <a:tcPr marL="121920" marR="121920" anchor="ctr"/>
                </a:tc>
              </a:tr>
              <a:tr h="793750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400" b="1" kern="1200" dirty="0" smtClean="0">
                          <a:solidFill>
                            <a:schemeClr val="dk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ИТОГО:</a:t>
                      </a:r>
                    </a:p>
                  </a:txBody>
                  <a:tcPr marL="121920" marR="121920" anchor="ctr"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400" b="1" kern="1200" dirty="0" smtClean="0">
                          <a:solidFill>
                            <a:schemeClr val="dk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344</a:t>
                      </a:r>
                    </a:p>
                  </a:txBody>
                  <a:tcPr marL="121920" marR="121920" anchor="ctr"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400" b="1" kern="1200" dirty="0" smtClean="0">
                          <a:solidFill>
                            <a:schemeClr val="dk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320</a:t>
                      </a:r>
                    </a:p>
                  </a:txBody>
                  <a:tcPr marL="121920" marR="121920" anchor="ctr"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400" b="1" kern="1200" dirty="0" smtClean="0">
                          <a:solidFill>
                            <a:schemeClr val="dk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110</a:t>
                      </a:r>
                    </a:p>
                  </a:txBody>
                  <a:tcPr marL="121920" marR="121920" anchor="ctr"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400" b="1" kern="1200" dirty="0" smtClean="0">
                          <a:solidFill>
                            <a:schemeClr val="dk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102</a:t>
                      </a:r>
                    </a:p>
                  </a:txBody>
                  <a:tcPr marL="121920" marR="121920" anchor="ctr"/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26791836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7" name="Picture 3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-3511550" y="1577975"/>
            <a:ext cx="438150" cy="438150"/>
          </a:xfrm>
          <a:prstGeom prst="rect">
            <a:avLst/>
          </a:prstGeom>
          <a:solidFill>
            <a:schemeClr val="bg1">
              <a:lumMod val="65000"/>
            </a:schemeClr>
          </a:solidFill>
          <a:ln w="9525">
            <a:noFill/>
            <a:miter lim="800000"/>
            <a:headEnd/>
            <a:tailEnd/>
          </a:ln>
          <a:effectLst/>
        </p:spPr>
      </p:pic>
      <p:sp>
        <p:nvSpPr>
          <p:cNvPr id="8200" name="TextBox 101"/>
          <p:cNvSpPr txBox="1">
            <a:spLocks noChangeArrowheads="1"/>
          </p:cNvSpPr>
          <p:nvPr/>
        </p:nvSpPr>
        <p:spPr bwMode="auto">
          <a:xfrm>
            <a:off x="4162425" y="215373"/>
            <a:ext cx="7658100" cy="69406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77751" tIns="38876" rIns="77751" bIns="38876">
            <a:spAutoFit/>
          </a:bodyPr>
          <a:lstStyle>
            <a:lvl1pPr eaLnBrk="0" hangingPunct="0">
              <a:lnSpc>
                <a:spcPct val="90000"/>
              </a:lnSpc>
              <a:spcBef>
                <a:spcPts val="1000"/>
              </a:spcBef>
              <a:buFont typeface="Arial" charset="0"/>
              <a:buChar char="•"/>
              <a:defRPr sz="2800"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 eaLnBrk="0" hangingPunct="0">
              <a:lnSpc>
                <a:spcPct val="90000"/>
              </a:lnSpc>
              <a:spcBef>
                <a:spcPts val="500"/>
              </a:spcBef>
              <a:buFont typeface="Arial" charset="0"/>
              <a:buChar char="•"/>
              <a:defRPr sz="2400"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 eaLnBrk="0" hangingPunct="0">
              <a:lnSpc>
                <a:spcPct val="90000"/>
              </a:lnSpc>
              <a:spcBef>
                <a:spcPts val="500"/>
              </a:spcBef>
              <a:buFont typeface="Arial" charset="0"/>
              <a:buChar char="•"/>
              <a:defRPr sz="2000"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 eaLnBrk="0" hangingPunct="0">
              <a:lnSpc>
                <a:spcPct val="90000"/>
              </a:lnSpc>
              <a:spcBef>
                <a:spcPts val="500"/>
              </a:spcBef>
              <a:buFont typeface="Arial" charset="0"/>
              <a:buChar char="•"/>
              <a:defRPr sz="2000"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 eaLnBrk="0" hangingPunct="0">
              <a:lnSpc>
                <a:spcPct val="90000"/>
              </a:lnSpc>
              <a:spcBef>
                <a:spcPts val="500"/>
              </a:spcBef>
              <a:buFont typeface="Arial" charset="0"/>
              <a:buChar char="•"/>
              <a:defRPr sz="2000"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charset="0"/>
              <a:buChar char="•"/>
              <a:defRPr sz="2000"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charset="0"/>
              <a:buChar char="•"/>
              <a:defRPr sz="2000"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charset="0"/>
              <a:buChar char="•"/>
              <a:defRPr sz="2000"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charset="0"/>
              <a:buChar char="•"/>
              <a:defRPr sz="2000"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algn="ctr">
              <a:lnSpc>
                <a:spcPct val="100000"/>
              </a:lnSpc>
              <a:spcBef>
                <a:spcPct val="0"/>
              </a:spcBef>
              <a:buFontTx/>
              <a:buNone/>
            </a:pPr>
            <a:r>
              <a:rPr lang="ru-RU" altLang="ru-RU" sz="20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Основные мероприятия, включенные в Стратегическую карту Казначейства России в 2016 году и переходящие на 2017 год </a:t>
            </a:r>
            <a:endParaRPr lang="ru-RU" altLang="ru-RU" sz="20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" name="Нижний колонтитул 1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3" name="Номер слайда 2"/>
          <p:cNvSpPr>
            <a:spLocks noGrp="1"/>
          </p:cNvSpPr>
          <p:nvPr>
            <p:ph type="sldNum" sz="quarter" idx="12"/>
          </p:nvPr>
        </p:nvSpPr>
        <p:spPr>
          <a:xfrm>
            <a:off x="9324975" y="6372556"/>
            <a:ext cx="2705100" cy="358446"/>
          </a:xfrm>
        </p:spPr>
        <p:txBody>
          <a:bodyPr/>
          <a:lstStyle/>
          <a:p>
            <a:pPr>
              <a:defRPr/>
            </a:pPr>
            <a:r>
              <a:rPr lang="ru-RU" dirty="0" smtClean="0"/>
              <a:t>3</a:t>
            </a:r>
            <a:endParaRPr lang="ru-RU" dirty="0"/>
          </a:p>
        </p:txBody>
      </p:sp>
      <p:sp>
        <p:nvSpPr>
          <p:cNvPr id="30" name="Прямоугольник 29"/>
          <p:cNvSpPr/>
          <p:nvPr/>
        </p:nvSpPr>
        <p:spPr>
          <a:xfrm>
            <a:off x="2752725" y="1009649"/>
            <a:ext cx="952500" cy="323849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21917" tIns="60958" rIns="121917" bIns="60958" anchor="ctr"/>
          <a:lstStyle/>
          <a:p>
            <a:endParaRPr lang="ru-RU" sz="1400" b="1" dirty="0">
              <a:solidFill>
                <a:schemeClr val="tx1"/>
              </a:solidFill>
              <a:latin typeface="Times New Roman" panose="02020603050405020304" pitchFamily="18" charset="0"/>
              <a:ea typeface="Open Sans Condensed Light" pitchFamily="34" charset="0"/>
              <a:cs typeface="Times New Roman" panose="02020603050405020304" pitchFamily="18" charset="0"/>
            </a:endParaRPr>
          </a:p>
        </p:txBody>
      </p:sp>
      <p:graphicFrame>
        <p:nvGraphicFramePr>
          <p:cNvPr id="4" name="Таблица 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848921890"/>
              </p:ext>
            </p:extLst>
          </p:nvPr>
        </p:nvGraphicFramePr>
        <p:xfrm>
          <a:off x="422275" y="1495425"/>
          <a:ext cx="11398251" cy="502920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816475"/>
                <a:gridCol w="1400175"/>
                <a:gridCol w="5181601"/>
              </a:tblGrid>
              <a:tr h="333373">
                <a:tc>
                  <a:txBody>
                    <a:bodyPr/>
                    <a:lstStyle/>
                    <a:p>
                      <a:pPr algn="ctr"/>
                      <a:r>
                        <a:rPr lang="ru-RU" dirty="0" smtClean="0"/>
                        <a:t>2016 год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dirty="0" smtClean="0"/>
                        <a:t>2017 год</a:t>
                      </a:r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ru-RU" sz="1300" b="1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обеспечение казначейского сопровождения</a:t>
                      </a:r>
                      <a:endParaRPr lang="ru-RU" sz="1300" b="1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endParaRPr lang="ru-RU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300" b="1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казначейское сопровождение средств</a:t>
                      </a:r>
                      <a:endParaRPr lang="ru-RU" sz="1300" b="1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/>
                </a:tc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ru-RU" sz="1300" b="1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обеспечение казначейского сопровождения</a:t>
                      </a:r>
                      <a:endParaRPr lang="ru-RU" sz="1300" b="1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endParaRPr lang="ru-RU" dirty="0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300" b="1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-</a:t>
                      </a:r>
                      <a:endParaRPr lang="ru-RU" sz="1300" b="1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/>
                </a:tc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ru-RU" sz="1300" b="1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обеспечение наличными денежными средствами</a:t>
                      </a:r>
                      <a:endParaRPr lang="ru-RU" sz="1300" b="1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endParaRPr lang="ru-RU" dirty="0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300" b="1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разработка технологий и пилотное внедрение кассового обслуживания без открытия счета 40116</a:t>
                      </a:r>
                    </a:p>
                  </a:txBody>
                  <a:tcPr anchor="ctr"/>
                </a:tc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ru-RU" sz="1300" b="1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создание межведомственного взаимодействия</a:t>
                      </a:r>
                      <a:endParaRPr lang="ru-RU" sz="1300" b="1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endParaRPr lang="ru-RU" dirty="0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300" b="1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организация межведомственного взаимодействия</a:t>
                      </a:r>
                      <a:endParaRPr lang="ru-RU" sz="1300" b="1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/>
                </a:tc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ru-RU" sz="1300" b="1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создание системы бюджетного мониторинга</a:t>
                      </a:r>
                      <a:endParaRPr lang="ru-RU" sz="1300" b="1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endParaRPr lang="ru-RU" dirty="0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300" b="1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обеспечение нормативного правового регулирования бюджетного мониторинга и проведение эксперимента</a:t>
                      </a:r>
                      <a:endParaRPr lang="ru-RU" sz="1300" b="1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/>
                </a:tc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ru-RU" sz="1300" b="1" dirty="0" err="1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ГИИС</a:t>
                      </a:r>
                      <a:r>
                        <a:rPr lang="ru-RU" sz="1300" b="1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ru-RU" sz="1300" b="1" dirty="0" err="1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ЭБ</a:t>
                      </a:r>
                      <a:r>
                        <a:rPr lang="ru-RU" sz="1300" b="1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«Финансовый контроль»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endParaRPr lang="ru-RU" dirty="0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300" b="1" dirty="0" err="1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ГИИС</a:t>
                      </a:r>
                      <a:r>
                        <a:rPr lang="ru-RU" sz="1300" b="1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ru-RU" sz="1300" b="1" dirty="0" err="1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ЭБ</a:t>
                      </a:r>
                      <a:r>
                        <a:rPr lang="ru-RU" sz="1300" b="1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«Финансовый контроль»</a:t>
                      </a:r>
                    </a:p>
                  </a:txBody>
                  <a:tcPr anchor="ctr"/>
                </a:tc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ru-RU" sz="1300" b="1" dirty="0" err="1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ГИИС</a:t>
                      </a:r>
                      <a:r>
                        <a:rPr lang="ru-RU" sz="1300" b="1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ru-RU" sz="1300" b="1" dirty="0" err="1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ЭБ</a:t>
                      </a:r>
                      <a:r>
                        <a:rPr lang="ru-RU" sz="1300" b="1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«Управление доходами»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endParaRPr lang="ru-RU" dirty="0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300" b="1" dirty="0" err="1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ГИИС</a:t>
                      </a:r>
                      <a:r>
                        <a:rPr lang="ru-RU" sz="1300" b="1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ru-RU" sz="1300" b="1" dirty="0" err="1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ЭБ</a:t>
                      </a:r>
                      <a:r>
                        <a:rPr lang="ru-RU" sz="1300" b="1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«Управление доходами»</a:t>
                      </a:r>
                    </a:p>
                  </a:txBody>
                  <a:tcPr anchor="ctr"/>
                </a:tc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ru-RU" sz="1300" b="1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развитие системы внутреннего </a:t>
                      </a:r>
                      <a:r>
                        <a:rPr lang="ru-RU" sz="1300" b="1" dirty="0" err="1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госфинконтроля</a:t>
                      </a:r>
                      <a:r>
                        <a:rPr lang="ru-RU" sz="1300" b="1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, включая совершенствование системы анализа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endParaRPr lang="ru-RU" dirty="0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300" b="1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совершенствование деятельности  по проведению анализа внутреннего финансового контроля и аудита</a:t>
                      </a:r>
                    </a:p>
                  </a:txBody>
                  <a:tcPr anchor="ctr"/>
                </a:tc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ru-RU" sz="1300" b="1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совершенствование системы проектного управления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endParaRPr lang="ru-RU" dirty="0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/>
                      <a:r>
                        <a:rPr lang="ru-RU" sz="1300" b="1" kern="1200" dirty="0" smtClean="0">
                          <a:solidFill>
                            <a:schemeClr val="dk1"/>
                          </a:solidFill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-</a:t>
                      </a:r>
                      <a:endParaRPr lang="ru-RU" sz="1300" b="1" kern="1200" dirty="0">
                        <a:solidFill>
                          <a:schemeClr val="dk1"/>
                        </a:solidFill>
                        <a:latin typeface="Times New Roman" panose="02020603050405020304" pitchFamily="18" charset="0"/>
                        <a:ea typeface="+mn-ea"/>
                        <a:cs typeface="Times New Roman" panose="02020603050405020304" pitchFamily="18" charset="0"/>
                      </a:endParaRPr>
                    </a:p>
                  </a:txBody>
                  <a:tcPr anchor="ctr"/>
                </a:tc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ru-RU" sz="1300" b="1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развитие системы оценки эффективности      деятельности органов Федерального казначейства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endParaRPr lang="ru-RU" dirty="0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/>
                      <a:r>
                        <a:rPr lang="ru-RU" sz="1300" b="1" kern="1200" dirty="0" smtClean="0">
                          <a:solidFill>
                            <a:schemeClr val="dk1"/>
                          </a:solidFill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-</a:t>
                      </a:r>
                      <a:endParaRPr lang="ru-RU" sz="1300" b="1" kern="1200" dirty="0">
                        <a:solidFill>
                          <a:schemeClr val="dk1"/>
                        </a:solidFill>
                        <a:latin typeface="Times New Roman" panose="02020603050405020304" pitchFamily="18" charset="0"/>
                        <a:ea typeface="+mn-ea"/>
                        <a:cs typeface="Times New Roman" panose="02020603050405020304" pitchFamily="18" charset="0"/>
                      </a:endParaRPr>
                    </a:p>
                  </a:txBody>
                  <a:tcPr anchor="ctr"/>
                </a:tc>
              </a:tr>
              <a:tr h="374650">
                <a:tc>
                  <a:txBody>
                    <a:bodyPr/>
                    <a:lstStyle/>
                    <a:p>
                      <a:pPr algn="ctr"/>
                      <a:r>
                        <a:rPr lang="ru-RU" sz="1300" b="1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разработка перспективной организационно-функциональной модели Федерального казначейства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endParaRPr lang="ru-RU" dirty="0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/>
                      <a:r>
                        <a:rPr lang="ru-RU" sz="1300" b="1" kern="1200" dirty="0" smtClean="0">
                          <a:solidFill>
                            <a:schemeClr val="dk1"/>
                          </a:solidFill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-</a:t>
                      </a:r>
                      <a:endParaRPr lang="ru-RU" sz="1300" b="1" kern="1200" dirty="0">
                        <a:solidFill>
                          <a:schemeClr val="dk1"/>
                        </a:solidFill>
                        <a:latin typeface="Times New Roman" panose="02020603050405020304" pitchFamily="18" charset="0"/>
                        <a:ea typeface="+mn-ea"/>
                        <a:cs typeface="Times New Roman" panose="02020603050405020304" pitchFamily="18" charset="0"/>
                      </a:endParaRPr>
                    </a:p>
                  </a:txBody>
                  <a:tcPr anchor="ctr"/>
                </a:tc>
              </a:tr>
            </a:tbl>
          </a:graphicData>
        </a:graphic>
      </p:graphicFrame>
      <p:cxnSp>
        <p:nvCxnSpPr>
          <p:cNvPr id="6" name="Прямая со стрелкой 5"/>
          <p:cNvCxnSpPr/>
          <p:nvPr/>
        </p:nvCxnSpPr>
        <p:spPr>
          <a:xfrm>
            <a:off x="5362575" y="2016125"/>
            <a:ext cx="1104900" cy="0"/>
          </a:xfrm>
          <a:prstGeom prst="straightConnector1">
            <a:avLst/>
          </a:prstGeom>
          <a:ln w="38100">
            <a:tailEnd type="stealt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362575" y="2732088"/>
            <a:ext cx="1219200" cy="2317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7" name="Picture 3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362575" y="3195638"/>
            <a:ext cx="1219200" cy="2317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028" name="Picture 4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362575" y="3646487"/>
            <a:ext cx="1219200" cy="2317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029" name="Picture 5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362575" y="4057650"/>
            <a:ext cx="1219200" cy="2317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030" name="Picture 6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362575" y="4440235"/>
            <a:ext cx="1219200" cy="2317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031" name="Picture 7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362575" y="4876800"/>
            <a:ext cx="1219200" cy="2317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56545606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Номер слайда 11"/>
          <p:cNvSpPr>
            <a:spLocks noGrp="1"/>
          </p:cNvSpPr>
          <p:nvPr>
            <p:ph type="sldNum" sz="quarter" idx="12"/>
          </p:nvPr>
        </p:nvSpPr>
        <p:spPr>
          <a:xfrm>
            <a:off x="11782425" y="6343277"/>
            <a:ext cx="409574" cy="276999"/>
          </a:xfr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pPr algn="l" fontAlgn="base">
              <a:spcBef>
                <a:spcPct val="0"/>
              </a:spcBef>
              <a:spcAft>
                <a:spcPct val="0"/>
              </a:spcAft>
            </a:pPr>
            <a:r>
              <a:rPr lang="ru-RU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 </a:t>
            </a:r>
            <a:r>
              <a:rPr lang="ru-RU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4</a:t>
            </a:r>
            <a:endParaRPr lang="ru-RU" dirty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graphicFrame>
        <p:nvGraphicFramePr>
          <p:cNvPr id="2" name="Таблица 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23621518"/>
              </p:ext>
            </p:extLst>
          </p:nvPr>
        </p:nvGraphicFramePr>
        <p:xfrm>
          <a:off x="727075" y="1253066"/>
          <a:ext cx="11055350" cy="289052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1055350"/>
              </a:tblGrid>
              <a:tr h="370840">
                <a:tc>
                  <a:txBody>
                    <a:bodyPr/>
                    <a:lstStyle/>
                    <a:p>
                      <a:r>
                        <a:rPr lang="ru-RU" dirty="0" smtClean="0"/>
                        <a:t>КАЗНАЧЕЙСКОЕ СОПРОВОЖДЕНИЕ СРЕДСТВ В 2017 ГОДУ</a:t>
                      </a:r>
                      <a:endParaRPr lang="ru-RU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 marL="361950" indent="-361950">
                        <a:buFont typeface="+mj-lt"/>
                        <a:buAutoNum type="romanUcPeriod"/>
                      </a:pPr>
                      <a:r>
                        <a:rPr lang="ru-RU" sz="1300" b="1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Казначейское сопровождение  государственного оборонного заказа </a:t>
                      </a:r>
                      <a:r>
                        <a:rPr lang="ru-RU" sz="13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(осуществление полного контроля за расчетами по государственным контрактам (контрактам), заключаемым в целях реализации государственного оборонного заказа)</a:t>
                      </a:r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 marL="361950" indent="-361950">
                        <a:buFont typeface="+mj-lt"/>
                        <a:buNone/>
                      </a:pPr>
                      <a:r>
                        <a:rPr lang="ru-RU" sz="1300" b="1" dirty="0" err="1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II</a:t>
                      </a:r>
                      <a:r>
                        <a:rPr lang="ru-RU" sz="13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.     </a:t>
                      </a:r>
                      <a:r>
                        <a:rPr lang="ru-RU" sz="1300" b="1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Поэтапный переход к казначейскому сопровождению расчетов по государственным контрактам (контрактам)</a:t>
                      </a:r>
                      <a:r>
                        <a:rPr lang="ru-RU" sz="13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(в том числе,  заключенных с единственным поставщиком) – 1.01.2018 г.</a:t>
                      </a:r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 marL="361950" indent="-361950">
                        <a:buFont typeface="+mj-lt"/>
                        <a:buNone/>
                      </a:pPr>
                      <a:r>
                        <a:rPr lang="ru-RU" sz="1300" b="1" dirty="0" err="1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III</a:t>
                      </a:r>
                      <a:r>
                        <a:rPr lang="ru-RU" sz="1300" b="1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.    Казначейское сопровождение субсидий, предоставляемых юридическим лицам, межбюджетных трансфертов, иных средств, предоставляемых из бюджета субъекта Российской Федерации (муниципального образования) </a:t>
                      </a:r>
                      <a:r>
                        <a:rPr lang="ru-RU" sz="13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(в случаях, установленных Правительством Российской Федерации) </a:t>
                      </a:r>
                      <a:endParaRPr lang="ru-RU" sz="13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 marL="361950" indent="-361950">
                        <a:buFont typeface="+mj-lt"/>
                        <a:buNone/>
                      </a:pPr>
                      <a:r>
                        <a:rPr lang="en-US" sz="1300" b="1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IV.</a:t>
                      </a:r>
                      <a:r>
                        <a:rPr lang="en-US" sz="1300" b="1" baseline="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ru-RU" sz="1300" b="1" baseline="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  Обеспечение перечисление сумм авансовых  платежей  с применением казначейского аккредитива при банковском сопровождении отдельных государственных контрактов</a:t>
                      </a:r>
                      <a:endParaRPr lang="ru-RU" sz="1300" b="1" dirty="0" smtClean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 marL="0" indent="0">
                        <a:buFont typeface="+mj-lt"/>
                        <a:buNone/>
                      </a:pPr>
                      <a:r>
                        <a:rPr lang="en-US" sz="1300" b="1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V.</a:t>
                      </a:r>
                      <a:r>
                        <a:rPr lang="ru-RU" sz="1300" b="1" baseline="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    </a:t>
                      </a:r>
                      <a:r>
                        <a:rPr lang="en-US" sz="1300" b="1" baseline="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ru-RU" sz="1300" b="1" baseline="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Бюджетный мониторинг</a:t>
                      </a:r>
                      <a:endParaRPr lang="ru-RU" sz="1300" b="1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</a:tr>
            </a:tbl>
          </a:graphicData>
        </a:graphic>
      </p:graphicFrame>
      <p:graphicFrame>
        <p:nvGraphicFramePr>
          <p:cNvPr id="3" name="Таблица 2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793548629"/>
              </p:ext>
            </p:extLst>
          </p:nvPr>
        </p:nvGraphicFramePr>
        <p:xfrm>
          <a:off x="755649" y="4310591"/>
          <a:ext cx="11026775" cy="234188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1026775"/>
              </a:tblGrid>
              <a:tr h="370840">
                <a:tc>
                  <a:txBody>
                    <a:bodyPr/>
                    <a:lstStyle/>
                    <a:p>
                      <a:r>
                        <a:rPr lang="ru-RU" dirty="0" smtClean="0"/>
                        <a:t>ВНУТРЕННИЙ ГОСУДАРСТВЕННЫЙ ФИНАНСОВЫЙ КОНТРОЛЬ</a:t>
                      </a:r>
                      <a:endParaRPr lang="ru-RU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n-US" sz="1300" b="1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I.</a:t>
                      </a:r>
                      <a:r>
                        <a:rPr lang="en-US" sz="1300" b="1" baseline="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     </a:t>
                      </a:r>
                      <a:r>
                        <a:rPr lang="ru-RU" sz="1300" b="1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Модель государственного финансового контроля </a:t>
                      </a:r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ru-RU" sz="1300" b="1" dirty="0" err="1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II</a:t>
                      </a:r>
                      <a:r>
                        <a:rPr lang="ru-RU" sz="1300" b="1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.</a:t>
                      </a:r>
                      <a:r>
                        <a:rPr lang="en-US" sz="1300" b="1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   </a:t>
                      </a:r>
                      <a:r>
                        <a:rPr lang="ru-RU" sz="1300" b="1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Классификатор нарушений</a:t>
                      </a:r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n-US" sz="1300" b="1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III.    </a:t>
                      </a:r>
                      <a:r>
                        <a:rPr lang="ru-RU" sz="1300" b="1" dirty="0" err="1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Риско</a:t>
                      </a:r>
                      <a:r>
                        <a:rPr lang="ru-RU" sz="1300" b="1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- ориентированный подход</a:t>
                      </a:r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 marL="361950" indent="-361950"/>
                      <a:r>
                        <a:rPr lang="ru-RU" sz="1300" b="1" dirty="0" err="1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IV</a:t>
                      </a:r>
                      <a:r>
                        <a:rPr lang="ru-RU" sz="1300" b="1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. </a:t>
                      </a:r>
                      <a:r>
                        <a:rPr lang="en-US" sz="1300" b="1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  </a:t>
                      </a:r>
                      <a:r>
                        <a:rPr lang="ru-RU" sz="1300" b="1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Анализ осуществления внутреннего финансового контроля и финансового аудита ГРБС и анализ выполнения полномочий по </a:t>
                      </a:r>
                      <a:r>
                        <a:rPr lang="ru-RU" sz="1300" b="1" dirty="0" err="1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ВФГК</a:t>
                      </a:r>
                      <a:r>
                        <a:rPr lang="ru-RU" sz="1300" b="1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органов контроля субъекта Российской Федерации (муниципальных образований)</a:t>
                      </a:r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ru-RU" sz="1300" b="1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V. </a:t>
                      </a:r>
                      <a:r>
                        <a:rPr lang="en-US" sz="1300" b="1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   </a:t>
                      </a:r>
                      <a:r>
                        <a:rPr lang="ru-RU" sz="1300" b="1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Разработка подходов и механизмов мониторинга на этапе планирования и размещения закупки</a:t>
                      </a:r>
                      <a:endParaRPr lang="ru-RU" sz="1300" b="1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93220521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Нижний колонтитул 1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ru-RU" dirty="0"/>
          </a:p>
        </p:txBody>
      </p:sp>
      <p:sp>
        <p:nvSpPr>
          <p:cNvPr id="3" name="Номер слайда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endParaRPr lang="ru-RU" dirty="0"/>
          </a:p>
        </p:txBody>
      </p:sp>
      <p:sp>
        <p:nvSpPr>
          <p:cNvPr id="4" name="Прямоугольник 3"/>
          <p:cNvSpPr/>
          <p:nvPr/>
        </p:nvSpPr>
        <p:spPr>
          <a:xfrm>
            <a:off x="2514601" y="2438400"/>
            <a:ext cx="7096124" cy="1438275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900" b="1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СПАСИБО ЗА ВНИМАНИЕ</a:t>
            </a:r>
            <a:endParaRPr lang="ru-RU" sz="2900" b="1" dirty="0"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740842054"/>
      </p:ext>
    </p:extLst>
  </p:cSld>
  <p:clrMapOvr>
    <a:masterClrMapping/>
  </p:clrMapOvr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xmlns="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22285</TotalTime>
  <Words>418</Words>
  <Application>Microsoft Office PowerPoint</Application>
  <PresentationFormat>Произвольный</PresentationFormat>
  <Paragraphs>80</Paragraphs>
  <Slides>5</Slides>
  <Notes>3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5</vt:i4>
      </vt:variant>
    </vt:vector>
  </HeadingPairs>
  <TitlesOfParts>
    <vt:vector size="6" baseType="lpstr">
      <vt:lpstr>Тема Office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Mazur Nataliya</dc:creator>
  <cp:lastModifiedBy>Карпенко Виктория Михайловна</cp:lastModifiedBy>
  <cp:revision>899</cp:revision>
  <cp:lastPrinted>2017-03-13T16:38:07Z</cp:lastPrinted>
  <dcterms:created xsi:type="dcterms:W3CDTF">2015-03-03T16:27:21Z</dcterms:created>
  <dcterms:modified xsi:type="dcterms:W3CDTF">2017-03-14T07:04:24Z</dcterms:modified>
</cp:coreProperties>
</file>