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1"/>
  </p:notesMasterIdLst>
  <p:sldIdLst>
    <p:sldId id="354" r:id="rId2"/>
    <p:sldId id="406" r:id="rId3"/>
    <p:sldId id="415" r:id="rId4"/>
    <p:sldId id="392" r:id="rId5"/>
    <p:sldId id="334" r:id="rId6"/>
    <p:sldId id="263" r:id="rId7"/>
    <p:sldId id="416" r:id="rId8"/>
    <p:sldId id="419" r:id="rId9"/>
    <p:sldId id="417" r:id="rId10"/>
    <p:sldId id="421" r:id="rId11"/>
    <p:sldId id="422" r:id="rId12"/>
    <p:sldId id="420" r:id="rId13"/>
    <p:sldId id="418" r:id="rId14"/>
    <p:sldId id="424" r:id="rId15"/>
    <p:sldId id="423" r:id="rId16"/>
    <p:sldId id="425" r:id="rId17"/>
    <p:sldId id="426" r:id="rId18"/>
    <p:sldId id="427" r:id="rId19"/>
    <p:sldId id="391" r:id="rId20"/>
    <p:sldId id="436" r:id="rId21"/>
    <p:sldId id="437" r:id="rId22"/>
    <p:sldId id="429" r:id="rId23"/>
    <p:sldId id="430" r:id="rId24"/>
    <p:sldId id="428" r:id="rId25"/>
    <p:sldId id="438" r:id="rId26"/>
    <p:sldId id="432" r:id="rId27"/>
    <p:sldId id="433" r:id="rId28"/>
    <p:sldId id="434" r:id="rId29"/>
    <p:sldId id="386" r:id="rId30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9900"/>
    <a:srgbClr val="9933FF"/>
    <a:srgbClr val="FFCC00"/>
    <a:srgbClr val="99FF66"/>
    <a:srgbClr val="33CCCC"/>
    <a:srgbClr val="00CC00"/>
    <a:srgbClr val="996633"/>
    <a:srgbClr val="CC9900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995" autoAdjust="0"/>
    <p:restoredTop sz="90919" autoAdjust="0"/>
  </p:normalViewPr>
  <p:slideViewPr>
    <p:cSldViewPr>
      <p:cViewPr varScale="1">
        <p:scale>
          <a:sx n="123" d="100"/>
          <a:sy n="123" d="100"/>
        </p:scale>
        <p:origin x="-57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60" cy="496332"/>
          </a:xfrm>
          <a:prstGeom prst="rect">
            <a:avLst/>
          </a:prstGeom>
        </p:spPr>
        <p:txBody>
          <a:bodyPr vert="horz" lIns="92184" tIns="46092" rIns="92184" bIns="4609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60" cy="496332"/>
          </a:xfrm>
          <a:prstGeom prst="rect">
            <a:avLst/>
          </a:prstGeom>
        </p:spPr>
        <p:txBody>
          <a:bodyPr vert="horz" lIns="92184" tIns="46092" rIns="92184" bIns="46092" rtlCol="0"/>
          <a:lstStyle>
            <a:lvl1pPr algn="r">
              <a:defRPr sz="1200"/>
            </a:lvl1pPr>
          </a:lstStyle>
          <a:p>
            <a:fld id="{03104639-9567-4D27-8384-FBABD698A099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84" tIns="46092" rIns="92184" bIns="4609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2184" tIns="46092" rIns="92184" bIns="4609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60" cy="496332"/>
          </a:xfrm>
          <a:prstGeom prst="rect">
            <a:avLst/>
          </a:prstGeom>
        </p:spPr>
        <p:txBody>
          <a:bodyPr vert="horz" lIns="92184" tIns="46092" rIns="92184" bIns="4609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60" cy="496332"/>
          </a:xfrm>
          <a:prstGeom prst="rect">
            <a:avLst/>
          </a:prstGeom>
        </p:spPr>
        <p:txBody>
          <a:bodyPr vert="horz" lIns="92184" tIns="46092" rIns="92184" bIns="46092" rtlCol="0" anchor="b"/>
          <a:lstStyle>
            <a:lvl1pPr algn="r">
              <a:defRPr sz="1200"/>
            </a:lvl1pPr>
          </a:lstStyle>
          <a:p>
            <a:fld id="{F2EDE3B0-13EC-46F1-BD78-8AB43E4458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03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DE3B0-13EC-46F1-BD78-8AB43E44582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572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DE3B0-13EC-46F1-BD78-8AB43E445823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994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1909-458B-4706-ADEF-C30EDAA9F5F9}" type="datetime1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E6F3-55D2-498F-B110-BBC9FFF23B82}" type="datetime1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ACFF-046E-47E7-A418-B1A68065C055}" type="datetime1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7457-F686-4CB7-91F7-0F0EABDC9289}" type="datetime1">
              <a:rPr lang="ru-RU" smtClean="0"/>
              <a:pPr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D54C-0D09-48DF-A8D6-492893FF8516}" type="datetime1">
              <a:rPr lang="ru-RU" smtClean="0"/>
              <a:pPr/>
              <a:t>22.05.2017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0386-D630-4DB2-ABA0-18E02FC5B827}" type="datetime1">
              <a:rPr lang="ru-RU" smtClean="0"/>
              <a:pPr/>
              <a:t>22.05.2017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766B-93A3-45E9-9F40-CE4AD3E93365}" type="datetime1">
              <a:rPr lang="ru-RU" smtClean="0"/>
              <a:pPr/>
              <a:t>22.05.2017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4372A-EAE9-4B3B-87F7-4D45A4E77FFD}" type="datetime1">
              <a:rPr lang="ru-RU" smtClean="0"/>
              <a:pPr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009A5-591E-4E1D-8B12-F8896F9FF0E6}" type="datetime1">
              <a:rPr lang="ru-RU" smtClean="0"/>
              <a:pPr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F384-5503-45FE-8199-8316FE630210}" type="datetime1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442B5-A4AE-429A-8F80-47DD42024F20}" type="datetime1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C5D94-16B8-4455-88C1-EED0311F1FBD}" type="datetime1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12" Type="http://schemas.microsoft.com/office/2007/relationships/hdphoto" Target="../media/hdphoto4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microsoft.com/office/2007/relationships/hdphoto" Target="../media/hdphoto3.wdp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hyperlink" Target="consultantplus://offline/ref=1F2F839EC883A5762EE4E68F103D3B5494471C7CCB92B6782667BCF4E9D0D7319641A54E2459F139C7O8W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8.png"/><Relationship Id="rId18" Type="http://schemas.microsoft.com/office/2007/relationships/hdphoto" Target="../media/hdphoto11.wdp"/><Relationship Id="rId3" Type="http://schemas.openxmlformats.org/officeDocument/2006/relationships/image" Target="../media/image2.png"/><Relationship Id="rId21" Type="http://schemas.openxmlformats.org/officeDocument/2006/relationships/image" Target="../media/image52.png"/><Relationship Id="rId7" Type="http://schemas.microsoft.com/office/2007/relationships/hdphoto" Target="../media/hdphoto6.wdp"/><Relationship Id="rId12" Type="http://schemas.microsoft.com/office/2007/relationships/hdphoto" Target="../media/hdphoto8.wdp"/><Relationship Id="rId17" Type="http://schemas.openxmlformats.org/officeDocument/2006/relationships/image" Target="../media/image50.png"/><Relationship Id="rId2" Type="http://schemas.openxmlformats.org/officeDocument/2006/relationships/image" Target="../media/image42.png"/><Relationship Id="rId16" Type="http://schemas.microsoft.com/office/2007/relationships/hdphoto" Target="../media/hdphoto10.wdp"/><Relationship Id="rId20" Type="http://schemas.microsoft.com/office/2007/relationships/hdphoto" Target="../media/hdphoto12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7.png"/><Relationship Id="rId5" Type="http://schemas.microsoft.com/office/2007/relationships/hdphoto" Target="../media/hdphoto5.wdp"/><Relationship Id="rId15" Type="http://schemas.openxmlformats.org/officeDocument/2006/relationships/image" Target="../media/image49.png"/><Relationship Id="rId23" Type="http://schemas.openxmlformats.org/officeDocument/2006/relationships/image" Target="../media/image53.png"/><Relationship Id="rId10" Type="http://schemas.microsoft.com/office/2007/relationships/hdphoto" Target="../media/hdphoto7.wdp"/><Relationship Id="rId19" Type="http://schemas.openxmlformats.org/officeDocument/2006/relationships/image" Target="../media/image51.png"/><Relationship Id="rId4" Type="http://schemas.openxmlformats.org/officeDocument/2006/relationships/image" Target="../media/image43.png"/><Relationship Id="rId9" Type="http://schemas.openxmlformats.org/officeDocument/2006/relationships/image" Target="../media/image46.png"/><Relationship Id="rId14" Type="http://schemas.microsoft.com/office/2007/relationships/hdphoto" Target="../media/hdphoto9.wdp"/><Relationship Id="rId22" Type="http://schemas.microsoft.com/office/2007/relationships/hdphoto" Target="../media/hdphoto13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jpeg"/><Relationship Id="rId4" Type="http://schemas.openxmlformats.org/officeDocument/2006/relationships/image" Target="../media/image60.png"/><Relationship Id="rId9" Type="http://schemas.openxmlformats.org/officeDocument/2006/relationships/image" Target="../media/image6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14.12.2016\png\regnum_picture_14622953914577735_norma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15000" pressure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97193"/>
            <a:ext cx="3891285" cy="433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4860033" y="4018734"/>
            <a:ext cx="415670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Руководитель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Управления Федерального казначейства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по Республике Татарстан</a:t>
            </a:r>
            <a:endParaRPr lang="ru-RU" altLang="ru-RU" sz="1500" dirty="0">
              <a:solidFill>
                <a:srgbClr val="1C1C1C"/>
              </a:solidFill>
              <a:latin typeface="Open Sans Condensed Light" pitchFamily="34" charset="0"/>
              <a:cs typeface="Times New Roman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Р.Х. Нуриахметов</a:t>
            </a:r>
            <a:endParaRPr lang="ru-RU" altLang="ru-RU" sz="1500" dirty="0">
              <a:solidFill>
                <a:srgbClr val="1C1C1C"/>
              </a:solidFill>
              <a:latin typeface="Open Sans Condensed Light" pitchFamily="34" charset="0"/>
              <a:cs typeface="Times New Roman" pitchFamily="18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28308" y="2463739"/>
            <a:ext cx="89884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1468A4"/>
                </a:solidFill>
                <a:latin typeface="Open Sans Condensed" pitchFamily="34" charset="0"/>
                <a:cs typeface="Times New Roman" pitchFamily="18" charset="0"/>
              </a:rPr>
              <a:t>ВОПРОСЫ КАЗНАЧЕЙСКОГО СОПРОВОЖДЕНИЯ ГОСУДАРСТВЕННЫХ КОНТРАКТОВ, ДОГОВОРОВ (СОГЛАШЕНИЙ)</a:t>
            </a:r>
            <a:endParaRPr lang="ru-RU" altLang="ru-RU" sz="2000" b="1" dirty="0">
              <a:solidFill>
                <a:srgbClr val="1468A4"/>
              </a:solidFill>
              <a:latin typeface="Open Sans Condensed" pitchFamily="34" charset="0"/>
              <a:cs typeface="Times New Roman" pitchFamily="18" charset="0"/>
            </a:endParaRPr>
          </a:p>
        </p:txBody>
      </p:sp>
      <p:pic>
        <p:nvPicPr>
          <p:cNvPr id="11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4597"/>
            <a:ext cx="468052" cy="486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899592" y="523151"/>
            <a:ext cx="1440160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818290" y="184597"/>
            <a:ext cx="62231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ПО РЕСПУБЛИКЕ ТАТАРСТАН</a:t>
            </a:r>
            <a:r>
              <a:rPr lang="ru-RU" altLang="ru-RU" sz="1600" b="1" dirty="0" smtClean="0">
                <a:latin typeface="Open Sans Condensed" pitchFamily="34" charset="0"/>
                <a:cs typeface="Times New Roman" pitchFamily="18" charset="0"/>
              </a:rPr>
              <a:t> 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18345" y="473766"/>
            <a:ext cx="21146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6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6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699384" y="3939902"/>
            <a:ext cx="3071834" cy="1588"/>
          </a:xfrm>
          <a:prstGeom prst="line">
            <a:avLst/>
          </a:prstGeom>
          <a:ln w="9525">
            <a:gradFill flip="none" rotWithShape="1">
              <a:gsLst>
                <a:gs pos="77000">
                  <a:srgbClr val="FFCC00"/>
                </a:gs>
                <a:gs pos="10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70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Documents and Settings\KrasnovRY\Рабочий стол\стикеры для презентаций\img.anews.c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004048" y="42055"/>
            <a:ext cx="41195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Лицевые счета, открытые юридическим лицам в рамках казначейского сопровождения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231072"/>
              </p:ext>
            </p:extLst>
          </p:nvPr>
        </p:nvGraphicFramePr>
        <p:xfrm>
          <a:off x="67798" y="1275606"/>
          <a:ext cx="8928993" cy="24605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5775"/>
                <a:gridCol w="986179"/>
                <a:gridCol w="1008112"/>
                <a:gridCol w="792088"/>
                <a:gridCol w="1800200"/>
                <a:gridCol w="1512168"/>
                <a:gridCol w="1544471"/>
              </a:tblGrid>
              <a:tr h="154978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открытых лицевых счетов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34275" marB="34275" anchor="ctr" horzOverflow="overflow">
                    <a:solidFill>
                      <a:schemeClr val="accent1">
                        <a:tint val="20000"/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Субсидии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34275" marB="34275" anchor="ctr" horzOverflow="overflow">
                    <a:solidFill>
                      <a:schemeClr val="accent1">
                        <a:tint val="20000"/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itchFamily="34" charset="0"/>
                        <a:defRPr kumimoji="1" sz="24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kumimoji="1" sz="2000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itchFamily="34" charset="0"/>
                        <a:defRPr kumimoji="1">
                          <a:solidFill>
                            <a:schemeClr val="tx1"/>
                          </a:solidFill>
                          <a:latin typeface="Calibri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Взносы в уставные капиталы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34275" marB="34275" anchor="ctr" horzOverflow="overflow">
                    <a:solidFill>
                      <a:schemeClr val="accent1">
                        <a:tint val="20000"/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Авансы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34275" marB="34275" anchor="ctr" horzOverflow="overflow">
                    <a:solidFill>
                      <a:schemeClr val="accent1">
                        <a:tint val="20000"/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Распоряжение Правительства РФ</a:t>
                      </a:r>
                      <a:r>
                        <a:rPr kumimoji="0" lang="en-US" alt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(Чемпионат мира по футболу </a:t>
                      </a:r>
                      <a:r>
                        <a:rPr kumimoji="0" lang="en-US" alt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FIFA </a:t>
                      </a:r>
                      <a:r>
                        <a:rPr kumimoji="0" lang="ru-RU" alt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 г. и кубок конфедерации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FIFA 201</a:t>
                      </a:r>
                      <a:r>
                        <a:rPr kumimoji="0" lang="tt-RU" alt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kumimoji="0" lang="en-US" alt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tt-RU" alt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г.)</a:t>
                      </a:r>
                      <a:r>
                        <a:rPr kumimoji="0" lang="ru-RU" alt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34275" marB="34275" anchor="ctr" horzOverflow="overflow">
                    <a:solidFill>
                      <a:schemeClr val="accent1">
                        <a:tint val="20000"/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Гособоронзаказ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34275" marB="34275" anchor="ctr" horzOverflow="overflow">
                    <a:solidFill>
                      <a:schemeClr val="accent1">
                        <a:tint val="20000"/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Финансово-хозяйственная деятельность свободных экономических зон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34275" marB="34275" anchor="ctr" horzOverflow="overflow">
                    <a:solidFill>
                      <a:schemeClr val="accent1">
                        <a:tint val="20000"/>
                        <a:alpha val="84000"/>
                      </a:schemeClr>
                    </a:solidFill>
                  </a:tcPr>
                </a:tc>
              </a:tr>
              <a:tr h="898486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312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34275" marB="34275" anchor="ctr" horzOverflow="overflow">
                    <a:solidFill>
                      <a:schemeClr val="accent1">
                        <a:tint val="20000"/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34275" marB="34275" anchor="ctr" horzOverflow="overflow">
                    <a:solidFill>
                      <a:schemeClr val="accent1">
                        <a:tint val="20000"/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34275" marB="34275" anchor="ctr" horzOverflow="overflow">
                    <a:solidFill>
                      <a:schemeClr val="accent1">
                        <a:tint val="20000"/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</a:t>
                      </a:r>
                      <a:endParaRPr lang="ru-RU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34275" marB="34275" anchor="ctr" horzOverflow="overflow">
                    <a:solidFill>
                      <a:schemeClr val="accent1">
                        <a:tint val="20000"/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34275" marB="34275" anchor="ctr" horzOverflow="overflow">
                    <a:solidFill>
                      <a:schemeClr val="accent1">
                        <a:tint val="20000"/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</a:t>
                      </a:r>
                      <a:endParaRPr lang="ru-RU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34275" marB="34275" anchor="ctr" horzOverflow="overflow">
                    <a:solidFill>
                      <a:schemeClr val="accent1">
                        <a:tint val="20000"/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3" marR="68583" marT="34275" marB="34275" anchor="ctr" horzOverflow="overflow">
                    <a:solidFill>
                      <a:schemeClr val="accent1">
                        <a:tint val="20000"/>
                        <a:alpha val="84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543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KrasnovRY\Рабочий стол\стикеры для презентаций\562-785599f183af44d9be116a402e1b7f8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3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004048" y="42055"/>
            <a:ext cx="41195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Информация по движению средств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 лицевых счетах юридических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лиц по состоянию на 20.05.2017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52616" y="1131590"/>
            <a:ext cx="8773787" cy="3672408"/>
          </a:xfrm>
          <a:prstGeom prst="rect">
            <a:avLst/>
          </a:prstGeom>
          <a:solidFill>
            <a:schemeClr val="bg1">
              <a:lumMod val="85000"/>
              <a:alpha val="69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17594" y="2125694"/>
            <a:ext cx="12470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 год</a:t>
            </a:r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9377" y="3484127"/>
            <a:ext cx="12470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 год</a:t>
            </a:r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1420622" y="1791716"/>
            <a:ext cx="7390633" cy="1068066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1500388" y="3147814"/>
            <a:ext cx="7310867" cy="1152127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564758" y="1275606"/>
            <a:ext cx="16561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остаток на начало года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20941" y="1453161"/>
            <a:ext cx="16561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08366" y="1438454"/>
            <a:ext cx="14954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выплаты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516216" y="1273815"/>
            <a:ext cx="17800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остаток на конец периода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763687" y="3404783"/>
            <a:ext cx="9813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4,66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363014" y="2026543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20,90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051603" y="2019725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16,99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977449" y="2033361"/>
            <a:ext cx="9813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4,66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763688" y="2033361"/>
            <a:ext cx="9813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0,75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98630" y="3391795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14,33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142420" y="3404784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10,34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977449" y="3404784"/>
            <a:ext cx="9813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8,65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5964" y="1167590"/>
            <a:ext cx="12716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млрд. руб.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1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5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3" grpId="0" animBg="1"/>
      <p:bldP spid="14" grpId="0"/>
      <p:bldP spid="15" grpId="0"/>
      <p:bldP spid="16" grpId="0" animBg="1"/>
      <p:bldP spid="18" grpId="0" animBg="1"/>
      <p:bldP spid="19" grpId="0"/>
      <p:bldP spid="20" grpId="0"/>
      <p:bldP spid="21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KrasnovRY\Рабочий стол\стикеры для презентаций\WeNudgYAShFhsqXtIN697QbAD7eTPOp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92"/>
            <a:ext cx="9144000" cy="514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228184" y="49105"/>
            <a:ext cx="2919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 sz="2160" b="1" i="0" u="none" strike="noStrike" kern="1200" baseline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Поручение И.И. Шувалова</a:t>
            </a:r>
          </a:p>
          <a:p>
            <a:pPr algn="r">
              <a:defRPr sz="2160" b="1" i="0" u="none" strike="noStrike" kern="1200" baseline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11 августа 2016 года</a:t>
            </a:r>
          </a:p>
        </p:txBody>
      </p:sp>
      <p:pic>
        <p:nvPicPr>
          <p:cNvPr id="9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683568" y="587455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2060" y="572325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35496" y="2406093"/>
            <a:ext cx="8967217" cy="2689104"/>
          </a:xfrm>
          <a:prstGeom prst="rect">
            <a:avLst/>
          </a:prstGeom>
          <a:solidFill>
            <a:schemeClr val="bg1">
              <a:lumMod val="85000"/>
              <a:alpha val="83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5496" y="2406093"/>
            <a:ext cx="907300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«..Прошу обеспечить безусловное исполнение нормативных правовых актов по переводу на казначейское сопровождение государственных контрактов и завершить перевод на казначейское сопровождение соответствующих государственных контрактов (договоров), заключаемых в целях выполнения работ по строительству (реставрации) стадионов для проведения мероприятий чемпионата мира по футболу ФИФА 2018 года и Кубка конфедерации ФИФА 2017 года, с осуществлением контроля за соответствием информации, содержащейся в документах, представляемых для санкционирования операций, условиям государственного контракта (договора) в части сроков поставки товаров (выполнения работ, оказания услуг), количества товаров (объема работ, услуг), а также иным требованиям, установленным Порядком проведения ТОФК санкционирования операций при казначейском сопровождении государственных контрактов, договоров (соглашений), а также контрактов, договоров, соглашений, заключенных в рамках их исполнения» </a:t>
            </a:r>
            <a:endParaRPr lang="ru-RU" sz="1400" i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4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62183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KrasnovRY\Рабочий стол\стикеры для презентаций\af886f6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Прямоугольник 48"/>
          <p:cNvSpPr/>
          <p:nvPr/>
        </p:nvSpPr>
        <p:spPr>
          <a:xfrm>
            <a:off x="-1" y="-1"/>
            <a:ext cx="4427985" cy="879943"/>
          </a:xfrm>
          <a:prstGeom prst="rect">
            <a:avLst/>
          </a:prstGeom>
          <a:solidFill>
            <a:schemeClr val="bg1">
              <a:lumMod val="85000"/>
              <a:alpha val="69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4427984" y="0"/>
            <a:ext cx="4716016" cy="879943"/>
          </a:xfrm>
          <a:prstGeom prst="rect">
            <a:avLst/>
          </a:prstGeom>
          <a:solidFill>
            <a:schemeClr val="bg1">
              <a:lumMod val="85000"/>
              <a:alpha val="69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5</a:t>
            </a:fld>
            <a:endParaRPr lang="en-US" sz="1200" b="1" dirty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5</a:t>
            </a:fld>
            <a:endParaRPr lang="en-US" sz="1200" b="1" dirty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16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5</a:t>
            </a:fld>
            <a:endParaRPr lang="en-US" sz="1200" b="1" dirty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635896" y="48947"/>
            <a:ext cx="54958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Подготовка к проведению мероприятий Чемпионата мира по футболу ФИФА 2018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года и Кубка конфедерации ФИФА 2017 года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683568" y="510521"/>
            <a:ext cx="1389086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0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Прямоугольник 49"/>
          <p:cNvSpPr/>
          <p:nvPr/>
        </p:nvSpPr>
        <p:spPr>
          <a:xfrm>
            <a:off x="141284" y="1049156"/>
            <a:ext cx="8785119" cy="385342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1" name="Picture 13" descr="C:\Documents and Settings\KrasnovRY\Рабочий стол\стикеры для презентаций\180px-Roskazn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280" y="1090046"/>
            <a:ext cx="398719" cy="44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Прямоугольник 51"/>
          <p:cNvSpPr/>
          <p:nvPr/>
        </p:nvSpPr>
        <p:spPr>
          <a:xfrm>
            <a:off x="1446924" y="1425108"/>
            <a:ext cx="576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</a:t>
            </a:r>
          </a:p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Федерального казначейства по Республике Татарстан</a:t>
            </a:r>
          </a:p>
          <a:p>
            <a:pPr algn="ctr"/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открыто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лицевых 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счетов</a:t>
            </a:r>
            <a:endParaRPr lang="en-US" sz="1600" i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7" name="Picture 3" descr="C:\Documents and Settings\KrasnovRY\Рабочий стол\стикеры для презентаций\FIFA_World_Cup_2018_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6680" y="1115738"/>
            <a:ext cx="754746" cy="83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750"/>
                    </a14:imgEffect>
                    <a14:imgEffect>
                      <a14:saturation sat="7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54035" y="2453964"/>
            <a:ext cx="667746" cy="37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5750"/>
                    </a14:imgEffect>
                    <a14:imgEffect>
                      <a14:saturation sat="7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08462">
            <a:off x="2023085" y="2139074"/>
            <a:ext cx="820175" cy="37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59399" y="2857680"/>
            <a:ext cx="19292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лицевых счета 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85505" y="2536145"/>
            <a:ext cx="20167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лицевых счетов 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995703" y="3164438"/>
            <a:ext cx="200834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Выполнение работ по строительству, реставрации стадионов в городах </a:t>
            </a:r>
          </a:p>
          <a:p>
            <a:pPr algn="ctr"/>
            <a:r>
              <a:rPr lang="ru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Самара и Саранск</a:t>
            </a:r>
            <a:endParaRPr lang="en-US" sz="1400" i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82836" y="2824256"/>
            <a:ext cx="268466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Поставка, монтаж, демонтаж строений и сооружений временного назначения и вспомогательного использования, временной инфраструктуры безопасности стадионов в городах Казань, Москва, Сочи</a:t>
            </a:r>
            <a:endParaRPr lang="en-US" sz="1400" i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5750"/>
                    </a14:imgEffect>
                    <a14:imgEffect>
                      <a14:saturation sat="7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2493">
            <a:off x="5887508" y="2120091"/>
            <a:ext cx="864808" cy="37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6084168" y="2492981"/>
            <a:ext cx="19292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лицевых счета 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004048" y="2824256"/>
            <a:ext cx="392715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Оказание услуг по созданию и функционированию средств информационных технологий в соответствии с Концепцией развития средств связи и информационных технологий в целях осуществления мероприятий по подготовке и проведению в РФ ЧМ по футболу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FIFA 2018</a:t>
            </a:r>
            <a:r>
              <a:rPr lang="ru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года и </a:t>
            </a:r>
          </a:p>
          <a:p>
            <a:pPr algn="ctr"/>
            <a:r>
              <a:rPr lang="ru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Кубка конфедерации 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FIFA 2017</a:t>
            </a:r>
            <a:r>
              <a:rPr lang="ru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года </a:t>
            </a:r>
            <a:endParaRPr lang="en-US" sz="1400" i="1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74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2" grpId="0" animBg="1"/>
      <p:bldP spid="33" grpId="0"/>
      <p:bldP spid="50" grpId="0" animBg="1"/>
      <p:bldP spid="52" grpId="0"/>
      <p:bldP spid="3" grpId="0"/>
      <p:bldP spid="56" grpId="0"/>
      <p:bldP spid="57" grpId="0"/>
      <p:bldP spid="58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Рисунок 5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" y="915566"/>
            <a:ext cx="9138737" cy="423078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Прямоугольник 56"/>
          <p:cNvSpPr/>
          <p:nvPr/>
        </p:nvSpPr>
        <p:spPr>
          <a:xfrm>
            <a:off x="-23076" y="915567"/>
            <a:ext cx="9167076" cy="4230780"/>
          </a:xfrm>
          <a:prstGeom prst="rect">
            <a:avLst/>
          </a:prstGeom>
          <a:solidFill>
            <a:schemeClr val="bg1">
              <a:lumMod val="85000"/>
              <a:alpha val="83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6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580112" y="42055"/>
            <a:ext cx="3543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Освоение средств по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стадиону в г. Саранск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7" y="1347614"/>
            <a:ext cx="8091792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Рисунок 5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12" y="6319"/>
            <a:ext cx="6240652" cy="2349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Рисунок 5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160" y="2204976"/>
            <a:ext cx="6234247" cy="29264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64427"/>
            <a:ext cx="9136259" cy="430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7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506458" y="42055"/>
            <a:ext cx="4617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Освоение средств по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стадиону в г. Саранск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6948265" y="699542"/>
            <a:ext cx="2175330" cy="1080120"/>
          </a:xfrm>
          <a:prstGeom prst="rect">
            <a:avLst/>
          </a:prstGeom>
          <a:solidFill>
            <a:srgbClr val="C00000">
              <a:alpha val="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216" y="660096"/>
            <a:ext cx="5512784" cy="233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070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KrasnovRY\Рабочий стол\стикеры\internet_kak_mobilizacionnyy_resu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" y="1"/>
            <a:ext cx="913851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8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solidFill>
                  <a:schemeClr val="bg1"/>
                </a:solidFill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solidFill>
                <a:schemeClr val="bg1"/>
              </a:solidFill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solidFill>
                  <a:schemeClr val="bg1"/>
                </a:solidFill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chemeClr val="bg1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28594" y="2283719"/>
            <a:ext cx="8620555" cy="2160240"/>
          </a:xfrm>
          <a:prstGeom prst="rect">
            <a:avLst/>
          </a:prstGeom>
          <a:solidFill>
            <a:schemeClr val="bg1">
              <a:lumMod val="85000"/>
              <a:alpha val="78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8594" y="1707654"/>
            <a:ext cx="24497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Предлагаем: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5645" y="2405536"/>
            <a:ext cx="82033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Отдельным распоряжением Правительства предусмотреть расширенное казначейское сопровождение всех объектов в рамках ФАИП по </a:t>
            </a:r>
            <a:r>
              <a:rPr lang="ru-RU" sz="2400" i="1" dirty="0" err="1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госконтрактам</a:t>
            </a:r>
            <a:r>
              <a:rPr lang="ru-RU" sz="2400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включая проверку фактического исполнения обязательств.</a:t>
            </a:r>
            <a:endParaRPr lang="en-US" sz="2400" i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30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KrasnovRY\Рабочий стол\стикеры для презентаций\8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04" y="-11964"/>
            <a:ext cx="9180003" cy="515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9</a:t>
            </a:fld>
            <a:endParaRPr lang="en-US" sz="1200" b="1" dirty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506458" y="42055"/>
            <a:ext cx="4617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Освоение средств в </a:t>
            </a:r>
          </a:p>
          <a:p>
            <a:pPr algn="r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рамках ФАИП в 2016 году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6824"/>
            <a:ext cx="382548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79512" y="1995686"/>
            <a:ext cx="8725920" cy="2880320"/>
          </a:xfrm>
          <a:prstGeom prst="rect">
            <a:avLst/>
          </a:prstGeom>
          <a:solidFill>
            <a:schemeClr val="bg1">
              <a:lumMod val="85000"/>
              <a:alpha val="73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40723" y="2499742"/>
            <a:ext cx="35058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Доведено лимитов</a:t>
            </a: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бюджетных обязательств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47770" y="3507854"/>
            <a:ext cx="28000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Кассовый расход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62060" y="4299942"/>
            <a:ext cx="12736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Остаток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33150" y="2497077"/>
            <a:ext cx="31069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4 677,8</a:t>
            </a: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руб.</a:t>
            </a:r>
            <a:endParaRPr lang="ru-RU" altLang="ru-RU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33150" y="3341541"/>
            <a:ext cx="31069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4 662,6</a:t>
            </a: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руб.</a:t>
            </a:r>
            <a:endParaRPr lang="ru-RU" altLang="ru-RU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394971" y="4101433"/>
            <a:ext cx="23936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15,2</a:t>
            </a: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руб.</a:t>
            </a:r>
            <a:endParaRPr lang="ru-RU" altLang="ru-RU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8300" y="887690"/>
            <a:ext cx="165618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6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79912" y="1203598"/>
            <a:ext cx="51229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объектов по ФАИП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953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3" grpId="0" animBg="1"/>
      <p:bldP spid="16" grpId="0"/>
      <p:bldP spid="17" grpId="0"/>
      <p:bldP spid="18" grpId="0"/>
      <p:bldP spid="3" grpId="0"/>
      <p:bldP spid="19" grpId="0"/>
      <p:bldP spid="20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KrasnovRY\Рабочий стол\стикеры для презентаций\20160908195817_Sign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3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10</a:t>
            </a:fld>
            <a:endParaRPr lang="en-US" sz="1200" b="1" dirty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solidFill>
                  <a:schemeClr val="bg1"/>
                </a:solidFill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solidFill>
                <a:schemeClr val="bg1"/>
              </a:solidFill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solidFill>
                  <a:schemeClr val="bg1"/>
                </a:solidFill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chemeClr val="bg1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96180" y="2569937"/>
            <a:ext cx="8806532" cy="2076945"/>
          </a:xfrm>
          <a:prstGeom prst="rect">
            <a:avLst/>
          </a:prstGeom>
          <a:solidFill>
            <a:schemeClr val="bg1">
              <a:lumMod val="85000"/>
              <a:alpha val="61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2643758"/>
            <a:ext cx="82471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Расширить перечень документов, необходимых для проверки:</a:t>
            </a:r>
            <a:endParaRPr lang="ru-RU" i="1" dirty="0" smtClean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титульный список;</a:t>
            </a:r>
          </a:p>
          <a:p>
            <a:pPr marL="285750" indent="-285750">
              <a:buFontTx/>
              <a:buChar char="-"/>
            </a:pP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 об утверждении проектной документации в соответствии с действующим законодательством;</a:t>
            </a:r>
          </a:p>
          <a:p>
            <a:pPr marL="285750" indent="-285750">
              <a:buFontTx/>
              <a:buChar char="-"/>
            </a:pP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договор на осуществление строительного контроля;</a:t>
            </a:r>
          </a:p>
          <a:p>
            <a:pPr marL="285750" indent="-285750">
              <a:buFontTx/>
              <a:buChar char="-"/>
            </a:pP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сводный сметный расчет стоимости строительства.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96180" y="2046717"/>
            <a:ext cx="24497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Предлагаем: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02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KrasnovRY\Рабочий стол\стикеры для презентаций\dbddc206-7d59-4a1e-99fd-639ab86a1beb.jp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11</a:t>
            </a:fld>
            <a:endParaRPr lang="en-US" sz="1200" b="1" dirty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12375" y="2283717"/>
            <a:ext cx="8620555" cy="2398653"/>
          </a:xfrm>
          <a:prstGeom prst="rect">
            <a:avLst/>
          </a:prstGeom>
          <a:solidFill>
            <a:schemeClr val="bg1">
              <a:lumMod val="85000"/>
              <a:alpha val="78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12375" y="1707654"/>
            <a:ext cx="24497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Предлагаем: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0578" y="2571751"/>
            <a:ext cx="73478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этап,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промежуточный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оплата по контракту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020272" y="2222551"/>
            <a:ext cx="118173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5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</a:t>
            </a:r>
            <a:r>
              <a:rPr lang="ru-RU" alt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altLang="ru-RU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4804" y="3723878"/>
            <a:ext cx="8562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Второй этап,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окончательный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оплата оставшихся               контракта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156176" y="3291830"/>
            <a:ext cx="12522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5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ru-RU" alt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endParaRPr lang="ru-RU" altLang="ru-RU" sz="2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02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Documents and Settings\KrasnovRY\Рабочий стол\стикеры для презентаций\qoniSp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1" y="3631711"/>
            <a:ext cx="1189095" cy="125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KrasnovRY\Рабочий стол\стикеры для презентаций\3adda1f6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299" y="659741"/>
            <a:ext cx="1701982" cy="169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12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516216" y="42055"/>
            <a:ext cx="26073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Проверка на объектах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трелка вправо 7"/>
          <p:cNvSpPr/>
          <p:nvPr/>
        </p:nvSpPr>
        <p:spPr>
          <a:xfrm>
            <a:off x="1691680" y="2066229"/>
            <a:ext cx="4571928" cy="581178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9" name="Picture 3" descr="C:\Documents and Settings\KrasnovRY\Рабочий стол\стикеры\meshok-dene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9" y="750244"/>
            <a:ext cx="1944216" cy="189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Documents and Settings\KrasnovRY\Рабочий стол\стикеры\meshok-dene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33" y="1667848"/>
            <a:ext cx="961301" cy="93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846282" y="3903607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выявление случаев завышения объемов и стоимости работ по сравнению с фактически выполненными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35496" y="3291830"/>
            <a:ext cx="7776864" cy="0"/>
          </a:xfrm>
          <a:prstGeom prst="line">
            <a:avLst/>
          </a:prstGeom>
          <a:ln w="9525">
            <a:gradFill flip="none" rotWithShape="1">
              <a:gsLst>
                <a:gs pos="77000">
                  <a:srgbClr val="FFCC00"/>
                </a:gs>
                <a:gs pos="10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02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8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KrasnovRY\Рабочий стол\стикеры для презентаций\Dollarphotoclub_85340198-700x4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9363"/>
            <a:ext cx="9144001" cy="515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Прямоугольник 106"/>
          <p:cNvSpPr/>
          <p:nvPr/>
        </p:nvSpPr>
        <p:spPr>
          <a:xfrm>
            <a:off x="-7325" y="-1"/>
            <a:ext cx="4230965" cy="764427"/>
          </a:xfrm>
          <a:prstGeom prst="rect">
            <a:avLst/>
          </a:prstGeom>
          <a:solidFill>
            <a:schemeClr val="bg1">
              <a:lumMod val="85000"/>
              <a:alpha val="78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5835551" y="0"/>
            <a:ext cx="3308450" cy="764426"/>
          </a:xfrm>
          <a:prstGeom prst="rect">
            <a:avLst/>
          </a:prstGeom>
          <a:solidFill>
            <a:schemeClr val="bg1">
              <a:lumMod val="85000"/>
              <a:alpha val="78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129111" y="3191819"/>
            <a:ext cx="8873601" cy="1748030"/>
          </a:xfrm>
          <a:prstGeom prst="rect">
            <a:avLst/>
          </a:prstGeom>
          <a:solidFill>
            <a:schemeClr val="bg1">
              <a:lumMod val="85000"/>
              <a:alpha val="78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13</a:t>
            </a:fld>
            <a:endParaRPr lang="en-US" sz="1200" b="1" dirty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796136" y="42055"/>
            <a:ext cx="33274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Необходимое условие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государственных контрактов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Прямоугольник 34"/>
          <p:cNvSpPr/>
          <p:nvPr/>
        </p:nvSpPr>
        <p:spPr>
          <a:xfrm>
            <a:off x="152616" y="3292806"/>
            <a:ext cx="67956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ненадлежащего исполнения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обязательств, повлекшего за собой завышение стоимости работ, услуг, подтвержденное результатами проверки, заказчик вправе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взыскать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неустойку в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размере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суммы завышения работ</a:t>
            </a:r>
          </a:p>
        </p:txBody>
      </p:sp>
      <p:pic>
        <p:nvPicPr>
          <p:cNvPr id="1028" name="Picture 4" descr="C:\Documents and Settings\KrasnovRY\Рабочий стол\стикеры для презентаций\22829origin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783" y="3503032"/>
            <a:ext cx="1502610" cy="150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12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06" grpId="0" animBg="1"/>
      <p:bldP spid="105" grpId="0" animBg="1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6785992" y="2679"/>
            <a:ext cx="2358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Окончательный расчет</a:t>
            </a:r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14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2258"/>
            <a:ext cx="6074043" cy="50371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36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KrasnovRY\Рабочий стол\стикеры для презентаций\777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38"/>
            <a:ext cx="9153555" cy="514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15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1412" y="2233621"/>
            <a:ext cx="8924121" cy="2348969"/>
          </a:xfrm>
          <a:prstGeom prst="rect">
            <a:avLst/>
          </a:prstGeom>
          <a:solidFill>
            <a:schemeClr val="accent3">
              <a:lumMod val="20000"/>
              <a:lumOff val="80000"/>
              <a:alpha val="94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42993" y="2710382"/>
            <a:ext cx="8883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рассмотреть возможность создания на электронных торговых площадках Российской Федерации электронной товарно-информационной системы, содержащей каталог продукции с десятизначной кодировкой;</a:t>
            </a:r>
          </a:p>
          <a:p>
            <a:pPr marL="285750" indent="-285750">
              <a:buFontTx/>
              <a:buChar char="-"/>
            </a:pPr>
            <a:r>
              <a:rPr lang="ru-RU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ассмотреть возможность применения контроля за ценообразованием материалов, комплектующих и т.д. в рамках реализации крупных инвестиционных объектов путём мониторинга котировочной сессии.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64233" y="2246390"/>
            <a:ext cx="24497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Предлагаем: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36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Documents and Settings\KrasnovRY\Рабочий стол\стикеры для презентаций\Asbestos-Survey-Test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76" y="2728"/>
            <a:ext cx="9165776" cy="5140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96017" y="2139702"/>
            <a:ext cx="6192688" cy="698090"/>
          </a:xfrm>
          <a:prstGeom prst="rect">
            <a:avLst/>
          </a:prstGeom>
          <a:solidFill>
            <a:schemeClr val="bg1">
              <a:lumMod val="95000"/>
              <a:alpha val="69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339752" y="4426776"/>
            <a:ext cx="6288259" cy="695916"/>
          </a:xfrm>
          <a:prstGeom prst="rect">
            <a:avLst/>
          </a:prstGeom>
          <a:solidFill>
            <a:schemeClr val="bg1">
              <a:lumMod val="95000"/>
              <a:alpha val="69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452"/>
            <a:ext cx="4223640" cy="698090"/>
          </a:xfrm>
          <a:prstGeom prst="rect">
            <a:avLst/>
          </a:prstGeom>
          <a:solidFill>
            <a:schemeClr val="bg1">
              <a:lumMod val="95000"/>
              <a:alpha val="69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012160" y="2728"/>
            <a:ext cx="3131840" cy="615177"/>
          </a:xfrm>
          <a:prstGeom prst="rect">
            <a:avLst/>
          </a:prstGeom>
          <a:solidFill>
            <a:schemeClr val="bg1">
              <a:lumMod val="95000"/>
              <a:alpha val="69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16</a:t>
            </a:fld>
            <a:endParaRPr lang="en-US" sz="1200" b="1" dirty="0">
              <a:solidFill>
                <a:schemeClr val="bg1">
                  <a:lumMod val="95000"/>
                </a:schemeClr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012160" y="42055"/>
            <a:ext cx="31114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Предварительный контроль выполненных работ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15466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2400097" y="4366846"/>
            <a:ext cx="64203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200" i="1" u="sng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i="1" u="sng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должны осуществлять специалисты </a:t>
            </a:r>
          </a:p>
          <a:p>
            <a:r>
              <a:rPr lang="ru-RU" altLang="ru-RU" sz="2000" i="1" u="sng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 </a:t>
            </a:r>
            <a:r>
              <a:rPr lang="ru-RU" altLang="ru-RU" sz="2000" b="1" i="1" u="sng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строительным </a:t>
            </a:r>
            <a:r>
              <a:rPr lang="ru-RU" altLang="ru-RU" sz="2000" i="1" u="sng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образованием!</a:t>
            </a:r>
            <a:endParaRPr lang="ru-RU" sz="2000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8711" y="2931790"/>
            <a:ext cx="5523449" cy="1383330"/>
          </a:xfrm>
          <a:prstGeom prst="rect">
            <a:avLst/>
          </a:prstGeom>
          <a:solidFill>
            <a:schemeClr val="bg1">
              <a:lumMod val="85000"/>
              <a:alpha val="78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65302" y="2837792"/>
            <a:ext cx="55234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Изучение и использование документации:</a:t>
            </a:r>
          </a:p>
          <a:p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рабочих чертежей, </a:t>
            </a:r>
          </a:p>
          <a:p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первичных документов, </a:t>
            </a:r>
          </a:p>
          <a:p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актов рабочих комиссий, </a:t>
            </a:r>
          </a:p>
          <a:p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разрешение на ввод объекта в эксплуатацию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91966" y="2139702"/>
            <a:ext cx="60701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Контроль, проводимый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объектах строительства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путем обмера в натуре предъявленных к оплате работ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36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4" grpId="0" animBg="1"/>
      <p:bldP spid="11" grpId="0" animBg="1"/>
      <p:bldP spid="10" grpId="0" animBg="1"/>
      <p:bldP spid="33" grpId="0"/>
      <p:bldP spid="13" grpId="0"/>
      <p:bldP spid="15" grpId="0" animBg="1"/>
      <p:bldP spid="16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KrasnovRY\Рабочий стол\стикеры для презентаций\1430981250_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8"/>
          <a:stretch/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-1"/>
            <a:ext cx="4139952" cy="764427"/>
          </a:xfrm>
          <a:prstGeom prst="rect">
            <a:avLst/>
          </a:prstGeom>
          <a:solidFill>
            <a:schemeClr val="bg1">
              <a:lumMod val="95000"/>
              <a:alpha val="87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17</a:t>
            </a:fld>
            <a:endParaRPr lang="en-US" sz="1200" b="1" dirty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30046" y="2594198"/>
            <a:ext cx="8906450" cy="1921768"/>
          </a:xfrm>
          <a:prstGeom prst="rect">
            <a:avLst/>
          </a:prstGeom>
          <a:solidFill>
            <a:schemeClr val="bg1">
              <a:lumMod val="95000"/>
              <a:alpha val="71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30046" y="2048529"/>
            <a:ext cx="24861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Предлагаем: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2616" y="2594198"/>
            <a:ext cx="8523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утвердить Регламент</a:t>
            </a:r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организации и проведения контрольных, инструментальных проверок органами казначейства непосредственно на объектах строительства;</a:t>
            </a:r>
          </a:p>
          <a:p>
            <a:pPr marL="285750" indent="-285750">
              <a:buFontTx/>
              <a:buChar char="-"/>
            </a:pPr>
            <a:endParaRPr lang="ru-RU" i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увеличить срок проверки</a:t>
            </a:r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предъявленных к оплате документов </a:t>
            </a:r>
          </a:p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от 7 до10 </a:t>
            </a:r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рабочих дней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81577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18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C:\Documents and Settings\KrasnovRY\Рабочий стол\стикеры для презентаций\web-400x2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052794"/>
            <a:ext cx="2844896" cy="177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Documents and Settings\KrasnovRY\Рабочий стол\стикеры для презентаций\2.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75" y="993174"/>
            <a:ext cx="2432425" cy="235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/>
          <p:cNvSpPr/>
          <p:nvPr/>
        </p:nvSpPr>
        <p:spPr>
          <a:xfrm>
            <a:off x="3149999" y="1783892"/>
            <a:ext cx="2376264" cy="74258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406429" y="2808272"/>
            <a:ext cx="3715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 для хранения </a:t>
            </a:r>
          </a:p>
          <a:p>
            <a:pPr algn="ctr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скан-копий проверенных документов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3447698"/>
            <a:ext cx="7776864" cy="0"/>
          </a:xfrm>
          <a:prstGeom prst="line">
            <a:avLst/>
          </a:prstGeom>
          <a:ln w="9525">
            <a:gradFill flip="none" rotWithShape="1">
              <a:gsLst>
                <a:gs pos="77000">
                  <a:srgbClr val="FFCC00"/>
                </a:gs>
                <a:gs pos="10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510039" y="1985905"/>
            <a:ext cx="1250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1775" y="3507854"/>
            <a:ext cx="9235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Цель:</a:t>
            </a:r>
            <a:endParaRPr lang="ru-RU" sz="2000" i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1774" y="3907854"/>
            <a:ext cx="73025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Исключение внесений несогласованных изменений </a:t>
            </a:r>
          </a:p>
          <a:p>
            <a:r>
              <a:rPr lang="ru-RU" sz="20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формы отчетности КС-2, КС-3, КС-14 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444208" y="64235"/>
            <a:ext cx="2699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Доработка ППО АСФК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77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3" grpId="0"/>
      <p:bldP spid="14" grpId="0"/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6" y="707652"/>
            <a:ext cx="3388244" cy="4335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67944" y="0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Постановление Правительства РФ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от 3 марта 2017 года №249 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6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19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003546" y="722471"/>
            <a:ext cx="5032950" cy="4117137"/>
            <a:chOff x="9063493" y="981601"/>
            <a:chExt cx="4861045" cy="456185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9063493" y="994148"/>
              <a:ext cx="4861045" cy="334408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ru-RU" sz="180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Общие положения</a:t>
              </a:r>
              <a:endParaRPr lang="ru-RU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Rectangle 7"/>
            <p:cNvSpPr/>
            <p:nvPr/>
          </p:nvSpPr>
          <p:spPr bwMode="auto">
            <a:xfrm>
              <a:off x="9063889" y="981601"/>
              <a:ext cx="4860649" cy="4561859"/>
            </a:xfrm>
            <a:prstGeom prst="rect">
              <a:avLst/>
            </a:prstGeom>
            <a:noFill/>
            <a:ln w="19050" cap="flat" cmpd="sng" algn="ctr">
              <a:solidFill>
                <a:schemeClr val="accent1">
                  <a:lumMod val="75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4003941" y="1053956"/>
            <a:ext cx="499877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  <a:r>
              <a:rPr lang="ru-RU" sz="1600" b="1" dirty="0"/>
              <a:t>1</a:t>
            </a:r>
            <a:r>
              <a:rPr lang="ru-RU" sz="1600" dirty="0"/>
              <a:t>. Федеральное казначейство осуществляет казначейское сопровождение средств в валюте Российской Федерации, получаемых при осуществлении расчетов в целях исполнения государственных контрактов по </a:t>
            </a:r>
            <a:r>
              <a:rPr lang="ru-RU" b="1" dirty="0"/>
              <a:t>государственному оборонному </a:t>
            </a:r>
            <a:r>
              <a:rPr lang="ru-RU" b="1" dirty="0" smtClean="0"/>
              <a:t>заказу</a:t>
            </a:r>
            <a:r>
              <a:rPr lang="ru-RU" sz="1600" dirty="0" smtClean="0"/>
              <a:t>.</a:t>
            </a:r>
            <a:endParaRPr lang="ru-RU" sz="1600" dirty="0"/>
          </a:p>
          <a:p>
            <a:endParaRPr lang="ru-RU" sz="1600" dirty="0"/>
          </a:p>
        </p:txBody>
      </p:sp>
      <p:sp>
        <p:nvSpPr>
          <p:cNvPr id="14" name="Равнобедренный треугольник 13"/>
          <p:cNvSpPr/>
          <p:nvPr/>
        </p:nvSpPr>
        <p:spPr bwMode="auto">
          <a:xfrm rot="16200000">
            <a:off x="3696836" y="956559"/>
            <a:ext cx="230705" cy="491113"/>
          </a:xfrm>
          <a:prstGeom prst="triangle">
            <a:avLst/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67544" y="2067695"/>
            <a:ext cx="2808311" cy="360039"/>
          </a:xfrm>
          <a:prstGeom prst="rect">
            <a:avLst/>
          </a:prstGeom>
          <a:solidFill>
            <a:schemeClr val="accent6">
              <a:lumMod val="75000"/>
              <a:alpha val="0"/>
            </a:scheme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>
            <a:stCxn id="15" idx="3"/>
          </p:cNvCxnSpPr>
          <p:nvPr/>
        </p:nvCxnSpPr>
        <p:spPr>
          <a:xfrm>
            <a:off x="3275855" y="2247715"/>
            <a:ext cx="300251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 flipV="1">
            <a:off x="3576106" y="1202118"/>
            <a:ext cx="6954" cy="2580702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43"/>
          <p:cNvSpPr/>
          <p:nvPr/>
        </p:nvSpPr>
        <p:spPr>
          <a:xfrm>
            <a:off x="3913745" y="1130115"/>
            <a:ext cx="144000" cy="144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025770" y="2694860"/>
            <a:ext cx="501072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2</a:t>
            </a:r>
            <a:r>
              <a:rPr lang="ru-RU" sz="1600" dirty="0"/>
              <a:t>. Казначейскому сопровождению подлежат средства в валюте Российской Федерации, получаемые при осуществлении расчетов по контрактам о поставке товаров, выполнении работ, оказании услуг, заключаемым головными исполнителями с исполнителями или между исполнителями в рамках исполнения государственных </a:t>
            </a:r>
            <a:r>
              <a:rPr lang="ru-RU" sz="1600" dirty="0" smtClean="0"/>
              <a:t>контрактов</a:t>
            </a:r>
            <a:r>
              <a:rPr lang="ru-RU" sz="1600" dirty="0"/>
              <a:t>.</a:t>
            </a:r>
            <a:endParaRPr lang="ru-RU" sz="1600" dirty="0">
              <a:hlinkClick r:id="rId4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99346" y="3602801"/>
            <a:ext cx="2808311" cy="360039"/>
          </a:xfrm>
          <a:prstGeom prst="rect">
            <a:avLst/>
          </a:prstGeom>
          <a:solidFill>
            <a:schemeClr val="accent6">
              <a:lumMod val="75000"/>
              <a:alpha val="0"/>
            </a:scheme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307657" y="3773458"/>
            <a:ext cx="275403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423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4" grpId="0" animBg="1"/>
      <p:bldP spid="15" grpId="0" animBg="1"/>
      <p:bldP spid="22" grpId="0" animBg="1"/>
      <p:bldP spid="27" grpId="0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72200" y="0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Порядок открытия и ведения лицевых счетов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20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162"/>
            <a:ext cx="4457889" cy="5099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627784" y="3507851"/>
            <a:ext cx="24999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Постановление  Правительства </a:t>
            </a:r>
          </a:p>
          <a:p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РФ №249 от 03.03.2017г.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99792" y="3552682"/>
            <a:ext cx="2376264" cy="372001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16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8" grpId="1"/>
      <p:bldP spid="8" grpId="2"/>
      <p:bldP spid="11" grpId="0" animBg="1"/>
      <p:bldP spid="11" grpId="1" animBg="1"/>
      <p:bldP spid="11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Documents and Settings\KrasnovRY\Рабочий стол\стикеры для презентаций\03 Парад. Тигр ГАЗ-233014. 09.05.15.03.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92"/>
          <a:stretch/>
        </p:blipFill>
        <p:spPr bwMode="auto">
          <a:xfrm>
            <a:off x="9766" y="-21251"/>
            <a:ext cx="9144000" cy="515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9766" y="0"/>
            <a:ext cx="4213874" cy="764427"/>
          </a:xfrm>
          <a:prstGeom prst="rect">
            <a:avLst/>
          </a:prstGeom>
          <a:solidFill>
            <a:schemeClr val="accent3">
              <a:lumMod val="40000"/>
              <a:lumOff val="60000"/>
              <a:alpha val="70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9243" y="2139702"/>
            <a:ext cx="8307816" cy="1319609"/>
          </a:xfrm>
          <a:prstGeom prst="rect">
            <a:avLst/>
          </a:prstGeom>
          <a:solidFill>
            <a:schemeClr val="accent3">
              <a:lumMod val="40000"/>
              <a:lumOff val="60000"/>
              <a:alpha val="78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6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21</a:t>
            </a:fld>
            <a:endParaRPr lang="en-US" sz="1200" b="1" dirty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8553" y="2035129"/>
            <a:ext cx="24861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Предлагаем: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2862" y="2416620"/>
            <a:ext cx="7203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 закрепить ограничение казначейского сопровождения расчетов по государственному оборонному заказу</a:t>
            </a:r>
            <a:endParaRPr lang="ru-RU" sz="2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59243" y="3459311"/>
            <a:ext cx="8314444" cy="1484164"/>
          </a:xfrm>
          <a:prstGeom prst="rect">
            <a:avLst/>
          </a:prstGeom>
          <a:solidFill>
            <a:schemeClr val="accent3">
              <a:lumMod val="40000"/>
              <a:lumOff val="60000"/>
              <a:alpha val="71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Контракты, заключенные на сумму менее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 тыс. рублей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или </a:t>
            </a:r>
          </a:p>
          <a:p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заключенные образовательными учреждениями на сумму менее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 </a:t>
            </a:r>
            <a:r>
              <a:rPr lang="ru-RU" sz="2000" b="1" i="1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000" i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включаются в Реестр контрактов и не подлежат казначейскому сопровождению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59243" y="3433554"/>
            <a:ext cx="7776864" cy="0"/>
          </a:xfrm>
          <a:prstGeom prst="line">
            <a:avLst/>
          </a:prstGeom>
          <a:ln w="12700">
            <a:gradFill flip="none" rotWithShape="1">
              <a:gsLst>
                <a:gs pos="93744">
                  <a:schemeClr val="accent2">
                    <a:lumMod val="75000"/>
                  </a:schemeClr>
                </a:gs>
                <a:gs pos="8000">
                  <a:srgbClr val="FF0000"/>
                </a:gs>
                <a:gs pos="100000">
                  <a:schemeClr val="bg2">
                    <a:lumMod val="7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7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0" grpId="0"/>
      <p:bldP spid="2" grpId="0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/>
          <p:cNvSpPr/>
          <p:nvPr/>
        </p:nvSpPr>
        <p:spPr>
          <a:xfrm>
            <a:off x="2588676" y="1027145"/>
            <a:ext cx="2644349" cy="3912704"/>
          </a:xfrm>
          <a:prstGeom prst="rect">
            <a:avLst/>
          </a:prstGeom>
          <a:solidFill>
            <a:schemeClr val="accent2">
              <a:lumMod val="50000"/>
              <a:alpha val="0"/>
            </a:schemeClr>
          </a:solidFill>
          <a:ln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22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506458" y="42055"/>
            <a:ext cx="4617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Исполнение контрактов в рамках государственного оборонного заказа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C:\Documents and Settings\KrasnovRY\Рабочий стол\стикеры для презентаций\25d5c7030bb0a4483546e33161949e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86" y="766624"/>
            <a:ext cx="827833" cy="82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Documents and Settings\KrasnovRY\Рабочий стол\стикеры для презентаций\25d5c7030bb0a4483546e33161949e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56" y="2139702"/>
            <a:ext cx="831931" cy="83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Documents and Settings\KrasnovRY\Рабочий стол\стикеры для презентаций\25d5c7030bb0a4483546e33161949e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83" y="3786014"/>
            <a:ext cx="790810" cy="79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0" y="1526062"/>
            <a:ext cx="17540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Государственный </a:t>
            </a:r>
          </a:p>
          <a:p>
            <a:pPr algn="ctr"/>
            <a:r>
              <a:rPr lang="ru-RU" sz="14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 1</a:t>
            </a:r>
            <a:endParaRPr lang="ru-RU" sz="1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766" y="2971633"/>
            <a:ext cx="17540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Государственный </a:t>
            </a:r>
          </a:p>
          <a:p>
            <a:pPr algn="ctr"/>
            <a:r>
              <a:rPr lang="ru-RU" sz="14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 2</a:t>
            </a:r>
            <a:endParaRPr lang="ru-RU" sz="1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-42379" y="4524351"/>
            <a:ext cx="17540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Государственный </a:t>
            </a:r>
          </a:p>
          <a:p>
            <a:pPr algn="ctr"/>
            <a:r>
              <a:rPr lang="ru-RU" sz="14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 </a:t>
            </a:r>
            <a:r>
              <a:rPr lang="en-US" sz="14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ru-RU" sz="1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1089067" y="1208464"/>
            <a:ext cx="1499609" cy="109302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prstDash val="sysDot"/>
            <a:tailEnd type="stealth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126758" y="1454054"/>
            <a:ext cx="1461918" cy="72008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prstDash val="sysDot"/>
            <a:tailEnd type="stealth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798045" y="1027145"/>
            <a:ext cx="24273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л/с  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Госконтракт 1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/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1063555" y="2487969"/>
            <a:ext cx="1525121" cy="295407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prstDash val="sysDot"/>
            <a:tailEnd type="stealth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52" idx="1"/>
          </p:cNvCxnSpPr>
          <p:nvPr/>
        </p:nvCxnSpPr>
        <p:spPr>
          <a:xfrm flipV="1">
            <a:off x="1063555" y="2824112"/>
            <a:ext cx="1525121" cy="47359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prstDash val="sysDot"/>
            <a:tailEnd type="stealth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42" idx="1"/>
          </p:cNvCxnSpPr>
          <p:nvPr/>
        </p:nvCxnSpPr>
        <p:spPr>
          <a:xfrm>
            <a:off x="1063555" y="2935776"/>
            <a:ext cx="1525121" cy="196113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prstDash val="sysDot"/>
            <a:tailEnd type="stealth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2588676" y="2978000"/>
            <a:ext cx="24993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л/с  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Госконтракт 3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/>
          </a:p>
        </p:txBody>
      </p:sp>
      <p:cxnSp>
        <p:nvCxnSpPr>
          <p:cNvPr id="44" name="Прямая со стрелкой 43"/>
          <p:cNvCxnSpPr/>
          <p:nvPr/>
        </p:nvCxnSpPr>
        <p:spPr>
          <a:xfrm flipV="1">
            <a:off x="982222" y="3885665"/>
            <a:ext cx="1606454" cy="393148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prstDash val="sysDot"/>
            <a:tailEnd type="stealth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1016528" y="4434086"/>
            <a:ext cx="1609443" cy="15327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prstDash val="sysDot"/>
            <a:tailEnd type="stealth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V="1">
            <a:off x="995792" y="4195922"/>
            <a:ext cx="1592884" cy="150879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prstDash val="sysDot"/>
            <a:tailEnd type="stealth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995792" y="4533737"/>
            <a:ext cx="1630179" cy="196975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prstDash val="sysDot"/>
            <a:tailEnd type="stealth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4" name="Прямоугольник 53"/>
          <p:cNvSpPr/>
          <p:nvPr/>
        </p:nvSpPr>
        <p:spPr>
          <a:xfrm>
            <a:off x="2625971" y="3731776"/>
            <a:ext cx="22989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л/с  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Госконтракт 1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2643320" y="4042034"/>
            <a:ext cx="22474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л/с  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Госконтракт 2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2625971" y="4576824"/>
            <a:ext cx="23185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л/с 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Госконтракт 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/>
          </a:p>
        </p:txBody>
      </p:sp>
      <p:cxnSp>
        <p:nvCxnSpPr>
          <p:cNvPr id="57" name="Прямая со стрелкой 56"/>
          <p:cNvCxnSpPr/>
          <p:nvPr/>
        </p:nvCxnSpPr>
        <p:spPr>
          <a:xfrm>
            <a:off x="2588676" y="4449413"/>
            <a:ext cx="2285239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prstDash val="sysDot"/>
            <a:tailEnd type="none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6084168" y="839131"/>
            <a:ext cx="37581" cy="3568683"/>
          </a:xfrm>
          <a:prstGeom prst="line">
            <a:avLst/>
          </a:prstGeom>
          <a:ln w="9525">
            <a:gradFill flip="none" rotWithShape="1">
              <a:gsLst>
                <a:gs pos="77000">
                  <a:srgbClr val="FFCC00"/>
                </a:gs>
                <a:gs pos="10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6253561" y="1353220"/>
            <a:ext cx="2338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Предлагаем:</a:t>
            </a:r>
            <a:endParaRPr lang="ru-RU" sz="2000" i="1" dirty="0">
              <a:solidFill>
                <a:srgbClr val="FF000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6166148" y="1759617"/>
            <a:ext cx="275342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Внедрить автоматический контроль соответствия реквизитов контракта номеру лицевого счета при расчетах с исполнителем в      ППО АСФК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1011217" y="746799"/>
            <a:ext cx="19589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оплата авансов и </a:t>
            </a:r>
          </a:p>
          <a:p>
            <a:r>
              <a:rPr lang="ru-RU" sz="1200" i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расчетов по ГОЗ</a:t>
            </a:r>
            <a:endParaRPr lang="ru-RU" sz="12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2733680" y="1372173"/>
            <a:ext cx="24993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л/с  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Госконтракт 2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913002" y="1990450"/>
            <a:ext cx="19589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оплата авансов и </a:t>
            </a:r>
          </a:p>
          <a:p>
            <a:r>
              <a:rPr lang="ru-RU" sz="1200" i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расчетов по  ГОЗ</a:t>
            </a:r>
            <a:endParaRPr lang="ru-RU" sz="12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32139" y="3561634"/>
            <a:ext cx="19589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оплата авансов и </a:t>
            </a:r>
          </a:p>
          <a:p>
            <a:r>
              <a:rPr lang="ru-RU" sz="1200" i="1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расчетов по ГОЗ</a:t>
            </a:r>
            <a:endParaRPr lang="ru-RU" sz="120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flipV="1">
            <a:off x="152616" y="1936854"/>
            <a:ext cx="6075568" cy="53596"/>
          </a:xfrm>
          <a:prstGeom prst="line">
            <a:avLst/>
          </a:prstGeom>
          <a:ln w="9525">
            <a:gradFill flip="none" rotWithShape="1">
              <a:gsLst>
                <a:gs pos="77000">
                  <a:srgbClr val="FFCC00"/>
                </a:gs>
                <a:gs pos="10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V="1">
            <a:off x="0" y="3494853"/>
            <a:ext cx="4716016" cy="10268"/>
          </a:xfrm>
          <a:prstGeom prst="line">
            <a:avLst/>
          </a:prstGeom>
          <a:ln w="9525">
            <a:gradFill flip="none" rotWithShape="1">
              <a:gsLst>
                <a:gs pos="77000">
                  <a:srgbClr val="FFCC00"/>
                </a:gs>
                <a:gs pos="10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3062942" y="669854"/>
            <a:ext cx="16191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Исполнитель</a:t>
            </a:r>
            <a:endParaRPr lang="ru-RU" sz="16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588676" y="2334081"/>
            <a:ext cx="26443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л/с  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Госконтракт 1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2588676" y="2670223"/>
            <a:ext cx="24993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л/с  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</a:t>
            </a:r>
            <a:r>
              <a:rPr lang="tt-RU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Госконтракт 2</a:t>
            </a:r>
            <a:r>
              <a:rPr lang="en-US" sz="14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1488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500"/>
                            </p:stCondLst>
                            <p:childTnLst>
                              <p:par>
                                <p:cTn id="1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500"/>
                            </p:stCondLst>
                            <p:childTnLst>
                              <p:par>
                                <p:cTn id="1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33" grpId="0"/>
      <p:bldP spid="13" grpId="0"/>
      <p:bldP spid="14" grpId="0"/>
      <p:bldP spid="15" grpId="0"/>
      <p:bldP spid="8" grpId="0"/>
      <p:bldP spid="42" grpId="0"/>
      <p:bldP spid="54" grpId="0"/>
      <p:bldP spid="55" grpId="0"/>
      <p:bldP spid="56" grpId="0"/>
      <p:bldP spid="63" grpId="0"/>
      <p:bldP spid="64" grpId="0"/>
      <p:bldP spid="67" grpId="0"/>
      <p:bldP spid="70" grpId="0"/>
      <p:bldP spid="49" grpId="0"/>
      <p:bldP spid="50" grpId="0"/>
      <p:bldP spid="5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7" b="27425"/>
          <a:stretch/>
        </p:blipFill>
        <p:spPr bwMode="auto">
          <a:xfrm>
            <a:off x="1406" y="915566"/>
            <a:ext cx="9144000" cy="4224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23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860032" y="2355726"/>
            <a:ext cx="2448272" cy="576064"/>
          </a:xfrm>
          <a:prstGeom prst="rect">
            <a:avLst/>
          </a:prstGeom>
          <a:solidFill>
            <a:schemeClr val="accent1">
              <a:alpha val="0"/>
            </a:schemeClr>
          </a:solidFill>
          <a:ln w="12700"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>
            <a:stCxn id="2" idx="1"/>
            <a:endCxn id="2" idx="3"/>
          </p:cNvCxnSpPr>
          <p:nvPr/>
        </p:nvCxnSpPr>
        <p:spPr>
          <a:xfrm>
            <a:off x="4860032" y="2643758"/>
            <a:ext cx="2448272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836806" y="2335981"/>
            <a:ext cx="16053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 контракта</a:t>
            </a:r>
            <a:endParaRPr lang="ru-RU" sz="1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860032" y="2623575"/>
            <a:ext cx="14502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Дата контракта</a:t>
            </a:r>
            <a:endParaRPr lang="ru-RU" sz="1400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6372200" y="2355726"/>
            <a:ext cx="0" cy="57562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6372200" y="2355726"/>
            <a:ext cx="936104" cy="28781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372200" y="2643539"/>
            <a:ext cx="936104" cy="28781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788024" y="2283718"/>
            <a:ext cx="2592288" cy="744001"/>
          </a:xfrm>
          <a:prstGeom prst="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588224" y="0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Справочник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лицевых счетов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88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5" grpId="0"/>
      <p:bldP spid="11" grpId="0" animBg="1"/>
      <p:bldP spid="12" grpId="0" animBg="1"/>
      <p:bldP spid="13" grpId="0" animBg="1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KrasnovRY\Рабочий стол\стикеры для презентаций\waterman_fount_pa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940152" y="945183"/>
            <a:ext cx="3062560" cy="2922711"/>
          </a:xfrm>
          <a:prstGeom prst="rect">
            <a:avLst/>
          </a:prstGeom>
          <a:solidFill>
            <a:schemeClr val="bg1">
              <a:lumMod val="95000"/>
              <a:alpha val="81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постановке на учет бюджетных обязательств закрепить за органами Федерального казначейства контроль наличия и правильности указания идентификатора в государственном контракте</a:t>
            </a:r>
            <a:endParaRPr lang="ru-RU" sz="1600" i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82867" y="894370"/>
            <a:ext cx="21250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Предлагаем: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24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4" y="727335"/>
            <a:ext cx="5683092" cy="414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Овал 12"/>
          <p:cNvSpPr/>
          <p:nvPr/>
        </p:nvSpPr>
        <p:spPr>
          <a:xfrm>
            <a:off x="1381005" y="945183"/>
            <a:ext cx="1487535" cy="36004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Documents and Settings\KrasnovRY\Рабочий стол\стикеры для презентаций\strelk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7363" flipV="1">
            <a:off x="2754405" y="896693"/>
            <a:ext cx="1136299" cy="81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5796136" y="42055"/>
            <a:ext cx="33274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Контроль идентификатора государственного контракта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818515" y="3287726"/>
            <a:ext cx="1656184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67544" y="3408930"/>
            <a:ext cx="1224136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577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3" grpId="0" animBg="1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C:\Documents and Settings\KrasnovRY\Рабочий стол\стикеры для презентаций\25d5c7030bb0a4483546e33161949e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24" y="879706"/>
            <a:ext cx="1474142" cy="147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25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96136" y="42055"/>
            <a:ext cx="33274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Возмещение расходов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3382" y="2292342"/>
            <a:ext cx="198124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Юридическое лицо – </a:t>
            </a:r>
          </a:p>
          <a:p>
            <a:pPr algn="ctr"/>
            <a:r>
              <a:rPr lang="ru-RU" sz="14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 </a:t>
            </a:r>
          </a:p>
          <a:p>
            <a:pPr algn="ctr"/>
            <a:r>
              <a:rPr lang="ru-RU" sz="14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 л/с в органе ФК</a:t>
            </a:r>
            <a:endParaRPr lang="ru-RU" sz="1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6" name="Picture 7" descr="C:\Documents and Settings\KrasnovRY\Рабочий стол\стикеры для презентаций\25d5c7030bb0a4483546e33161949e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996" y="903829"/>
            <a:ext cx="1474142" cy="147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6675905" y="2302882"/>
            <a:ext cx="22863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Юридическое лицо – </a:t>
            </a:r>
          </a:p>
          <a:p>
            <a:pPr algn="ctr"/>
            <a:r>
              <a:rPr lang="ru-RU" sz="14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расчетный счет в банке</a:t>
            </a:r>
            <a:endParaRPr lang="ru-RU" sz="14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2534267" y="904367"/>
            <a:ext cx="4124547" cy="803825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10800000">
            <a:off x="2330397" y="1793784"/>
            <a:ext cx="4345508" cy="78483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896857" y="2008639"/>
            <a:ext cx="3779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одтверждающие документы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203848" y="1135196"/>
            <a:ext cx="2799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Возмещение расходов</a:t>
            </a:r>
            <a:endParaRPr lang="ru-RU" i="1" dirty="0">
              <a:solidFill>
                <a:schemeClr val="bg1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0" y="3447698"/>
            <a:ext cx="7776864" cy="0"/>
          </a:xfrm>
          <a:prstGeom prst="line">
            <a:avLst/>
          </a:prstGeom>
          <a:ln w="9525">
            <a:gradFill flip="none" rotWithShape="1">
              <a:gsLst>
                <a:gs pos="77000">
                  <a:srgbClr val="FFCC00"/>
                </a:gs>
                <a:gs pos="10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0" y="3465113"/>
            <a:ext cx="24497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Предлагаем: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6160" y="3939902"/>
            <a:ext cx="83442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Прописать в нормативно-правовых актах порядок и условия возмещения расходов с указанием перечня возможных документов, предъявляемых к оплате, в том числе при возмещении расходов на счет производителя товаров, исполнителя работ и услуг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171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2" grpId="0"/>
      <p:bldP spid="17" grpId="0"/>
      <p:bldP spid="18" grpId="0" animBg="1"/>
      <p:bldP spid="19" grpId="0" animBg="1"/>
      <p:bldP spid="20" grpId="0"/>
      <p:bldP spid="21" grpId="0"/>
      <p:bldP spid="23" grpId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KrasnovRY\Рабочий стол\стикеры для презентаций\map_russi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6178"/>
            <a:ext cx="91440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26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6824"/>
            <a:ext cx="382548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11560" y="2599101"/>
            <a:ext cx="20256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г. Москве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171" name="Picture 3" descr="C:\Documents and Settings\KrasnovRY\Рабочий стол\стикеры для презентаций\regnum_picture_14622953914577735_norma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"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005" y="2104670"/>
            <a:ext cx="492442" cy="52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Documents and Settings\KrasnovRY\Рабочий стол\стикеры для презентаций\regnum_picture_14622953914577735_normal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7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939902"/>
            <a:ext cx="439886" cy="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Documents and Settings\KrasnovRY\Рабочий стол\стикеры для презентаций\regnum_picture_14622953914577735_normal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7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558" y="4125711"/>
            <a:ext cx="439886" cy="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Documents and Settings\KrasnovRY\Рабочий стол\стикеры для презентаций\strelka66.png"/>
          <p:cNvPicPr>
            <a:picLocks noChangeAspect="1" noChangeArrowheads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85290">
            <a:off x="1259632" y="1200086"/>
            <a:ext cx="3266816" cy="110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Documents and Settings\KrasnovRY\Рабочий стол\стикеры для презентаций\strelka66.png"/>
          <p:cNvPicPr>
            <a:picLocks noChangeAspect="1" noChangeArrowheads="1"/>
          </p:cNvPicPr>
          <p:nvPr/>
        </p:nvPicPr>
        <p:blipFill>
          <a:blip r:embed="rId11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0235" flipH="1">
            <a:off x="1730708" y="2717309"/>
            <a:ext cx="1856680" cy="110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C:\Documents and Settings\KrasnovRY\Рабочий стол\стикеры для презентаций\strelka66.png"/>
          <p:cNvPicPr>
            <a:picLocks noChangeAspect="1" noChangeArrowheads="1"/>
          </p:cNvPicPr>
          <p:nvPr/>
        </p:nvPicPr>
        <p:blipFill>
          <a:blip r:embed="rId1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7986" flipH="1" flipV="1">
            <a:off x="2068037" y="2190650"/>
            <a:ext cx="2338430" cy="95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:\Documents and Settings\KrasnovRY\Рабочий стол\стикеры для презентаций\strelka66.png"/>
          <p:cNvPicPr>
            <a:picLocks noChangeAspect="1" noChangeArrowheads="1"/>
          </p:cNvPicPr>
          <p:nvPr/>
        </p:nvPicPr>
        <p:blipFill>
          <a:blip r:embed="rId15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15227">
            <a:off x="1689655" y="1740783"/>
            <a:ext cx="3813938" cy="110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C:\Documents and Settings\KrasnovRY\Рабочий стол\стикеры для презентаций\strelka66.png"/>
          <p:cNvPicPr>
            <a:picLocks noChangeAspect="1" noChangeArrowheads="1"/>
          </p:cNvPicPr>
          <p:nvPr/>
        </p:nvPicPr>
        <p:blipFill>
          <a:blip r:embed="rId1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22269">
            <a:off x="4929407" y="962377"/>
            <a:ext cx="1748749" cy="110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C:\Documents and Settings\KrasnovRY\Рабочий стол\стикеры для презентаций\strelka66.png"/>
          <p:cNvPicPr>
            <a:picLocks noChangeAspect="1" noChangeArrowheads="1"/>
          </p:cNvPicPr>
          <p:nvPr/>
        </p:nvPicPr>
        <p:blipFill>
          <a:blip r:embed="rId1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72692">
            <a:off x="4851595" y="2367904"/>
            <a:ext cx="1748749" cy="110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C:\Documents and Settings\KrasnovRY\Рабочий стол\стикеры для презентаций\strelka66.png"/>
          <p:cNvPicPr>
            <a:picLocks noChangeAspect="1" noChangeArrowheads="1"/>
          </p:cNvPicPr>
          <p:nvPr/>
        </p:nvPicPr>
        <p:blipFill>
          <a:blip r:embed="rId1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77420">
            <a:off x="5736502" y="1646319"/>
            <a:ext cx="1748749" cy="110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C:\Documents and Settings\KrasnovRY\Рабочий стол\стикеры для презентаций\strelka66.png"/>
          <p:cNvPicPr>
            <a:picLocks noChangeAspect="1" noChangeArrowheads="1"/>
          </p:cNvPicPr>
          <p:nvPr/>
        </p:nvPicPr>
        <p:blipFill>
          <a:blip r:embed="rId1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89032">
            <a:off x="5469648" y="3236520"/>
            <a:ext cx="1748749" cy="110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C:\Documents and Settings\KrasnovRY\Рабочий стол\стикеры для презентаций\strelka66.png"/>
          <p:cNvPicPr>
            <a:picLocks noChangeAspect="1" noChangeArrowheads="1"/>
          </p:cNvPicPr>
          <p:nvPr/>
        </p:nvPicPr>
        <p:blipFill>
          <a:blip r:embed="rId1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54181">
            <a:off x="3952267" y="3251291"/>
            <a:ext cx="1748749" cy="110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C:\Documents and Settings\KrasnovRY\Рабочий стол\стикеры для презентаций\strelka66.png"/>
          <p:cNvPicPr>
            <a:picLocks noChangeAspect="1" noChangeArrowheads="1"/>
          </p:cNvPicPr>
          <p:nvPr/>
        </p:nvPicPr>
        <p:blipFill>
          <a:blip r:embed="rId1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48383">
            <a:off x="2845897" y="2882079"/>
            <a:ext cx="1748749" cy="110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C:\Documents and Settings\KrasnovRY\Рабочий стол\стикеры для презентаций\strelka66.png"/>
          <p:cNvPicPr>
            <a:picLocks noChangeAspect="1" noChangeArrowheads="1"/>
          </p:cNvPicPr>
          <p:nvPr/>
        </p:nvPicPr>
        <p:blipFill>
          <a:blip r:embed="rId1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04219">
            <a:off x="1804258" y="2382253"/>
            <a:ext cx="1023118" cy="58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C:\Documents and Settings\KrasnovRY\Рабочий стол\стикеры для презентаций\strelka66.png"/>
          <p:cNvPicPr>
            <a:picLocks noChangeAspect="1" noChangeArrowheads="1"/>
          </p:cNvPicPr>
          <p:nvPr/>
        </p:nvPicPr>
        <p:blipFill>
          <a:blip r:embed="rId21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51213" flipV="1">
            <a:off x="455240" y="2326874"/>
            <a:ext cx="1023118" cy="66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Стрелка вправо 51"/>
          <p:cNvSpPr/>
          <p:nvPr/>
        </p:nvSpPr>
        <p:spPr>
          <a:xfrm rot="5400000">
            <a:off x="1255680" y="3120732"/>
            <a:ext cx="737439" cy="37129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27258" y="4190344"/>
            <a:ext cx="2568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Центральный Аппарат Федерального казначейства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4" name="Picture 3" descr="C:\Documents and Settings\KrasnovRY\Рабочий стол\стикеры для презентаций\regnum_picture_14622953914577735_normal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178" y="3750626"/>
            <a:ext cx="492442" cy="52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Прямоугольник 54"/>
          <p:cNvSpPr/>
          <p:nvPr/>
        </p:nvSpPr>
        <p:spPr>
          <a:xfrm>
            <a:off x="229345" y="760500"/>
            <a:ext cx="8000267" cy="671477"/>
          </a:xfrm>
          <a:prstGeom prst="rect">
            <a:avLst/>
          </a:prstGeom>
          <a:solidFill>
            <a:schemeClr val="bg1">
              <a:lumMod val="95000"/>
              <a:alpha val="81000"/>
            </a:schemeClr>
          </a:solidFill>
          <a:ln>
            <a:solidFill>
              <a:schemeClr val="tx2">
                <a:lumMod val="20000"/>
                <a:lumOff val="8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 Федерального казначейства осуществляют еженедельно формирование и отправку информации по </a:t>
            </a:r>
            <a:r>
              <a:rPr lang="ru-RU" sz="16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формам</a:t>
            </a:r>
            <a:endParaRPr lang="ru-RU" sz="1600" b="1" i="1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5148064" y="42055"/>
            <a:ext cx="3975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Мониторинг казначейского сопровождения целевых средств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7" name="Picture 3" descr="C:\Documents and Settings\KrasnovRY\Рабочий стол\стикеры для презентаций\regnum_picture_14622953914577735_normal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7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570" y="2707127"/>
            <a:ext cx="439886" cy="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3" descr="C:\Documents and Settings\KrasnovRY\Рабочий стол\стикеры для презентаций\regnum_picture_14622953914577735_normal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7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436" y="3842605"/>
            <a:ext cx="439886" cy="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3" descr="C:\Documents and Settings\KrasnovRY\Рабочий стол\стикеры для презентаций\regnum_picture_14622953914577735_normal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7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308" y="3570274"/>
            <a:ext cx="439886" cy="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C:\Documents and Settings\KrasnovRY\Рабочий стол\стикеры для презентаций\regnum_picture_14622953914577735_normal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7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167" y="2658941"/>
            <a:ext cx="439886" cy="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C:\Documents and Settings\KrasnovRY\Рабочий стол\стикеры для презентаций\regnum_picture_14622953914577735_normal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7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31" y="2799039"/>
            <a:ext cx="439886" cy="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3" descr="C:\Documents and Settings\KrasnovRY\Рабочий стол\стикеры для презентаций\regnum_picture_14622953914577735_normal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7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627" y="1530600"/>
            <a:ext cx="439886" cy="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3" descr="C:\Documents and Settings\KrasnovRY\Рабочий стол\стикеры для презентаций\regnum_picture_14622953914577735_normal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7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873" y="1376543"/>
            <a:ext cx="439886" cy="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3" descr="C:\Documents and Settings\KrasnovRY\Рабочий стол\стикеры для презентаций\regnum_picture_14622953914577735_normal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7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395" y="1959784"/>
            <a:ext cx="439886" cy="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C:\Documents and Settings\KrasnovRY\Рабочий стол\стикеры для презентаций\regnum_picture_14622953914577735_normal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7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022" y="2793036"/>
            <a:ext cx="439886" cy="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C:\Documents and Settings\KrasnovRY\Рабочий стол\стикеры для презентаций\regnum_picture_14622953914577735_normal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27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615" y="2104670"/>
            <a:ext cx="439886" cy="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1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000" tmFilter="0, 0; .2, .5; .8, .5; 1, 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1000" autoRev="1" fill="hold"/>
                                        <p:tgtEl>
                                          <p:spTgt spid="71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5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0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100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5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2" grpId="0" animBg="1"/>
      <p:bldP spid="53" grpId="0"/>
      <p:bldP spid="55" grpId="0" animBg="1"/>
      <p:bldP spid="5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27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5633" cy="2946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3" y="2946978"/>
            <a:ext cx="9116967" cy="219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4" y="2915381"/>
            <a:ext cx="9116968" cy="222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4" y="2915381"/>
            <a:ext cx="9116968" cy="2224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4" y="2915381"/>
            <a:ext cx="9116968" cy="2228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4557243"/>
            <a:ext cx="30963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557243"/>
            <a:ext cx="3200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1300 строк (50 000 позиций)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71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0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3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28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104230" y="0"/>
            <a:ext cx="20313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Сбор отчетности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0" y="2859782"/>
            <a:ext cx="7776864" cy="0"/>
          </a:xfrm>
          <a:prstGeom prst="line">
            <a:avLst/>
          </a:prstGeom>
          <a:ln w="9525">
            <a:gradFill flip="none" rotWithShape="1">
              <a:gsLst>
                <a:gs pos="77000">
                  <a:srgbClr val="FFCC00"/>
                </a:gs>
                <a:gs pos="10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C:\Documents and Settings\KrasnovRY\Рабочий стол\стикеры для презентаций\3d-chelovechek-61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294" y="2925780"/>
            <a:ext cx="1709936" cy="170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Documents and Settings\KrasnovRY\Рабочий стол\стикеры для презентаций\2.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3164" y="3147814"/>
            <a:ext cx="1444489" cy="139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Documents and Settings\KrasnovRY\Рабочий стол\стикеры для презентаций\19681375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89"/>
          <a:stretch/>
        </p:blipFill>
        <p:spPr bwMode="auto">
          <a:xfrm>
            <a:off x="4536503" y="758261"/>
            <a:ext cx="929303" cy="144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Documents and Settings\KrasnovRY\Рабочий стол\стикеры для презентаций\Chelovechek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940" y="831561"/>
            <a:ext cx="1376410" cy="137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Documents and Settings\KrasnovRY\Рабочий стол\стикеры для презентаций\chita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924349"/>
            <a:ext cx="1584803" cy="118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Documents and Settings\KrasnovRY\Рабочий стол\стикеры для презентаций\3adda1f6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37" y="1548163"/>
            <a:ext cx="1221717" cy="121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10205" y="1039989"/>
            <a:ext cx="16996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Ручной сбор отчетности</a:t>
            </a:r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7595" y="2896656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Автоматический сбор отчетности</a:t>
            </a:r>
            <a:endParaRPr lang="en-US" b="1" dirty="0">
              <a:solidFill>
                <a:srgbClr val="008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54268" y="2252344"/>
            <a:ext cx="1991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большой объем информации</a:t>
            </a:r>
            <a:endParaRPr lang="en-US" sz="16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005409" y="2252343"/>
            <a:ext cx="1991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некорректные данные</a:t>
            </a:r>
            <a:endParaRPr lang="en-US" sz="16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055568" y="2207971"/>
            <a:ext cx="1872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занимает </a:t>
            </a:r>
          </a:p>
          <a:p>
            <a:pPr algn="ctr"/>
            <a:r>
              <a:rPr lang="ru-RU" sz="16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 времени</a:t>
            </a:r>
            <a:endParaRPr lang="en-US" sz="16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79054" y="4635716"/>
            <a:ext cx="66130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достоверные и оперативные данные</a:t>
            </a:r>
            <a:endParaRPr lang="en-US" sz="2400" b="1" i="1" dirty="0">
              <a:solidFill>
                <a:srgbClr val="008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46" name="Picture 2" descr="C:\Documents and Settings\KrasnovRY\Рабочий стол\стикеры для презентаций\3d-chelovechek-0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74" y="3514930"/>
            <a:ext cx="1218708" cy="16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73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6" grpId="0"/>
      <p:bldP spid="17" grpId="0"/>
      <p:bldP spid="18" grpId="0"/>
      <p:bldP spid="19" grpId="0"/>
      <p:bldP spid="20" grpId="0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OrmelyAA\Рабочий стол\RK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903" y="495122"/>
            <a:ext cx="4158031" cy="446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29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479" y="1986262"/>
            <a:ext cx="5786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Спасибо </a:t>
            </a:r>
          </a:p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за внимание!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9468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50"/>
                            </p:stCondLst>
                            <p:childTnLst>
                              <p:par>
                                <p:cTn id="13" presetID="27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18334</TotalTime>
  <Words>1298</Words>
  <Application>Microsoft Office PowerPoint</Application>
  <PresentationFormat>Экран (16:9)</PresentationFormat>
  <Paragraphs>292</Paragraphs>
  <Slides>29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Дорожинская Галина Алексеевна</dc:creator>
  <cp:lastModifiedBy>Дорожинская Галина Алексеевна</cp:lastModifiedBy>
  <cp:revision>1404</cp:revision>
  <cp:lastPrinted>2017-04-24T16:49:24Z</cp:lastPrinted>
  <dcterms:modified xsi:type="dcterms:W3CDTF">2017-05-22T20:37:17Z</dcterms:modified>
</cp:coreProperties>
</file>