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ppt/slideMasters/slideMaster2.xml" ContentType="application/vnd.openxmlformats-officedocument.presentationml.slideMaster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removePersonalInfoOnSave="1" saveSubsetFonts="1">
  <p:sldMasterIdLst>
    <p:sldMasterId id="2147483652" r:id="rId1"/>
    <p:sldMasterId id="2147483654" r:id="rId2"/>
  </p:sldMasterIdLst>
  <p:notesMasterIdLst>
    <p:notesMasterId r:id="rId11"/>
  </p:notesMasterIdLst>
  <p:handoutMasterIdLst>
    <p:handoutMasterId r:id="rId12"/>
  </p:handoutMasterIdLst>
  <p:sldIdLst>
    <p:sldId id="654" r:id="rId3"/>
    <p:sldId id="655" r:id="rId4"/>
    <p:sldId id="656" r:id="rId5"/>
    <p:sldId id="657" r:id="rId6"/>
    <p:sldId id="653" r:id="rId7"/>
    <p:sldId id="651" r:id="rId8"/>
    <p:sldId id="650" r:id="rId9"/>
    <p:sldId id="652" r:id="rId10"/>
  </p:sldIdLst>
  <p:sldSz cx="9144000" cy="6858000" type="screen4x3"/>
  <p:notesSz cx="6881813" cy="92964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umimoji="1" sz="2400" kern="1200">
        <a:solidFill>
          <a:schemeClr val="tx1"/>
        </a:solidFill>
        <a:latin typeface="Arial" pitchFamily="34" charset="0"/>
        <a:ea typeface="MS PGothic" pitchFamily="34" charset="-128"/>
        <a:cs typeface="+mn-cs"/>
      </a:defRPr>
    </a:lvl1pPr>
    <a:lvl2pPr marL="457200" algn="l" rtl="0" fontAlgn="base">
      <a:spcBef>
        <a:spcPct val="0"/>
      </a:spcBef>
      <a:spcAft>
        <a:spcPct val="0"/>
      </a:spcAft>
      <a:defRPr kumimoji="1" sz="2400" kern="1200">
        <a:solidFill>
          <a:schemeClr val="tx1"/>
        </a:solidFill>
        <a:latin typeface="Arial" pitchFamily="34" charset="0"/>
        <a:ea typeface="MS PGothic" pitchFamily="34" charset="-128"/>
        <a:cs typeface="+mn-cs"/>
      </a:defRPr>
    </a:lvl2pPr>
    <a:lvl3pPr marL="914400" algn="l" rtl="0" fontAlgn="base">
      <a:spcBef>
        <a:spcPct val="0"/>
      </a:spcBef>
      <a:spcAft>
        <a:spcPct val="0"/>
      </a:spcAft>
      <a:defRPr kumimoji="1" sz="2400" kern="1200">
        <a:solidFill>
          <a:schemeClr val="tx1"/>
        </a:solidFill>
        <a:latin typeface="Arial" pitchFamily="34" charset="0"/>
        <a:ea typeface="MS PGothic" pitchFamily="34" charset="-128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umimoji="1" sz="2400" kern="1200">
        <a:solidFill>
          <a:schemeClr val="tx1"/>
        </a:solidFill>
        <a:latin typeface="Arial" pitchFamily="34" charset="0"/>
        <a:ea typeface="MS PGothic" pitchFamily="34" charset="-128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umimoji="1" sz="2400" kern="1200">
        <a:solidFill>
          <a:schemeClr val="tx1"/>
        </a:solidFill>
        <a:latin typeface="Arial" pitchFamily="34" charset="0"/>
        <a:ea typeface="MS PGothic" pitchFamily="34" charset="-128"/>
        <a:cs typeface="+mn-cs"/>
      </a:defRPr>
    </a:lvl5pPr>
    <a:lvl6pPr marL="2286000" algn="l" defTabSz="914400" rtl="0" eaLnBrk="1" latinLnBrk="0" hangingPunct="1">
      <a:defRPr kumimoji="1" sz="2400" kern="1200">
        <a:solidFill>
          <a:schemeClr val="tx1"/>
        </a:solidFill>
        <a:latin typeface="Arial" pitchFamily="34" charset="0"/>
        <a:ea typeface="MS PGothic" pitchFamily="34" charset="-128"/>
        <a:cs typeface="+mn-cs"/>
      </a:defRPr>
    </a:lvl6pPr>
    <a:lvl7pPr marL="2743200" algn="l" defTabSz="914400" rtl="0" eaLnBrk="1" latinLnBrk="0" hangingPunct="1">
      <a:defRPr kumimoji="1" sz="2400" kern="1200">
        <a:solidFill>
          <a:schemeClr val="tx1"/>
        </a:solidFill>
        <a:latin typeface="Arial" pitchFamily="34" charset="0"/>
        <a:ea typeface="MS PGothic" pitchFamily="34" charset="-128"/>
        <a:cs typeface="+mn-cs"/>
      </a:defRPr>
    </a:lvl7pPr>
    <a:lvl8pPr marL="3200400" algn="l" defTabSz="914400" rtl="0" eaLnBrk="1" latinLnBrk="0" hangingPunct="1">
      <a:defRPr kumimoji="1" sz="2400" kern="1200">
        <a:solidFill>
          <a:schemeClr val="tx1"/>
        </a:solidFill>
        <a:latin typeface="Arial" pitchFamily="34" charset="0"/>
        <a:ea typeface="MS PGothic" pitchFamily="34" charset="-128"/>
        <a:cs typeface="+mn-cs"/>
      </a:defRPr>
    </a:lvl8pPr>
    <a:lvl9pPr marL="3657600" algn="l" defTabSz="914400" rtl="0" eaLnBrk="1" latinLnBrk="0" hangingPunct="1">
      <a:defRPr kumimoji="1" sz="2400" kern="1200">
        <a:solidFill>
          <a:schemeClr val="tx1"/>
        </a:solidFill>
        <a:latin typeface="Arial" pitchFamily="34" charset="0"/>
        <a:ea typeface="MS PGothic" pitchFamily="34" charset="-128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</p:showPr>
  <p:clrMru>
    <a:srgbClr val="E9EDF4"/>
    <a:srgbClr val="002060"/>
    <a:srgbClr val="000099"/>
    <a:srgbClr val="41B146"/>
    <a:srgbClr val="00CC00"/>
    <a:srgbClr val="00FF00"/>
    <a:srgbClr val="9B55EF"/>
    <a:srgbClr val="99FF99"/>
  </p:clrMru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16D9F66E-5EB9-4882-86FB-DCBF35E3C3E4}" styleName="Средний стиль 4 - акцент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6"/>
              </a:solidFill>
            </a:ln>
          </a:top>
        </a:tcBdr>
        <a:fill>
          <a:solidFill>
            <a:schemeClr val="accent6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6">
              <a:tint val="20000"/>
            </a:schemeClr>
          </a:solidFill>
        </a:fill>
      </a:tcStyle>
    </a:firstRow>
  </a:tblStyle>
  <a:tblStyle styleId="{638B1855-1B75-4FBE-930C-398BA8C253C6}" styleName="Стиль из темы 2 - акцент 6">
    <a:tblBg>
      <a:fillRef idx="3">
        <a:schemeClr val="accent6"/>
      </a:fillRef>
      <a:effectRef idx="3">
        <a:schemeClr val="accent6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6">
                <a:tint val="50000"/>
              </a:schemeClr>
            </a:lnRef>
          </a:left>
          <a:right>
            <a:lnRef idx="1">
              <a:schemeClr val="accent6">
                <a:tint val="50000"/>
              </a:schemeClr>
            </a:lnRef>
          </a:right>
          <a:top>
            <a:lnRef idx="1">
              <a:schemeClr val="accent6">
                <a:tint val="50000"/>
              </a:schemeClr>
            </a:lnRef>
          </a:top>
          <a:bottom>
            <a:lnRef idx="1">
              <a:schemeClr val="accent6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18603FDC-E32A-4AB5-989C-0864C3EAD2B8}" styleName="Стиль из темы 2 - акцент 2">
    <a:tblBg>
      <a:fillRef idx="3">
        <a:schemeClr val="accent2"/>
      </a:fillRef>
      <a:effectRef idx="3">
        <a:schemeClr val="accent2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2">
                <a:tint val="50000"/>
              </a:schemeClr>
            </a:lnRef>
          </a:left>
          <a:right>
            <a:lnRef idx="1">
              <a:schemeClr val="accent2">
                <a:tint val="50000"/>
              </a:schemeClr>
            </a:lnRef>
          </a:right>
          <a:top>
            <a:lnRef idx="1">
              <a:schemeClr val="accent2">
                <a:tint val="50000"/>
              </a:schemeClr>
            </a:lnRef>
          </a:top>
          <a:bottom>
            <a:lnRef idx="1">
              <a:schemeClr val="accent2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284E427A-3D55-4303-BF80-6455036E1DE7}" styleName="Стиль из темы 1 - акцент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8799B23B-EC83-4686-B30A-512413B5E67A}" styleName="Светлый стиль 3 - акцент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073A0DAA-6AF3-43AB-8588-CEC1D06C72B9}" styleName="Средний стиль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7DF18680-E054-41AD-8BC1-D1AEF772440D}" styleName="Средний стиль 2 - акцент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BC89EF96-8CEA-46FF-86C4-4CE0E7609802}" styleName="Светлый стиль 3 - акцент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2D5ABB26-0587-4C30-8999-92F81FD0307C}" styleName="Нет стиля, нет сетки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9D7B26C5-4107-4FEC-AEDC-1716B250A1EF}" styleName="Светлый стиль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3B4B98B0-60AC-42C2-AFA5-B58CD77FA1E5}" styleName="Светлый стиль 1 - акцент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C083E6E3-FA7D-4D7B-A595-EF9225AFEA82}" styleName="Светлый стиль 1 - акцент 3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>
        <p:scale>
          <a:sx n="134" d="100"/>
          <a:sy n="134" d="100"/>
        </p:scale>
        <p:origin x="-72" y="43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2100"/>
    </p:cViewPr>
  </p:outlineViewPr>
  <p:notesTextViewPr>
    <p:cViewPr>
      <p:scale>
        <a:sx n="50" d="100"/>
        <a:sy n="50" d="100"/>
      </p:scale>
      <p:origin x="0" y="0"/>
    </p:cViewPr>
  </p:notesTextViewPr>
  <p:notesViewPr>
    <p:cSldViewPr>
      <p:cViewPr varScale="1">
        <p:scale>
          <a:sx n="55" d="100"/>
          <a:sy n="55" d="100"/>
        </p:scale>
        <p:origin x="-2598" y="-96"/>
      </p:cViewPr>
      <p:guideLst>
        <p:guide orient="horz" pos="2928"/>
        <p:guide pos="2168"/>
      </p:guideLst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presProps" Target="presProp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handoutMaster" Target="handoutMasters/handoutMaster1.xml"/><Relationship Id="rId2" Type="http://schemas.openxmlformats.org/officeDocument/2006/relationships/slideMaster" Target="slideMasters/slideMaster2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3.xml"/><Relationship Id="rId15" Type="http://schemas.openxmlformats.org/officeDocument/2006/relationships/theme" Target="theme/theme1.xml"/><Relationship Id="rId10" Type="http://schemas.openxmlformats.org/officeDocument/2006/relationships/slide" Target="slides/slide8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82913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kumimoji="0" sz="1200">
                <a:latin typeface="Arial" pitchFamily="34" charset="0"/>
                <a:ea typeface="ＭＳ Ｐゴシック"/>
                <a:cs typeface="ＭＳ Ｐゴシック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9155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97313" y="0"/>
            <a:ext cx="2982912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kumimoji="0" sz="1200"/>
            </a:lvl1pPr>
          </a:lstStyle>
          <a:p>
            <a:fld id="{E08708BD-C889-4080-9BEE-80597D80D751}" type="datetimeFigureOut">
              <a:rPr lang="ru-RU"/>
              <a:pPr/>
              <a:t>03.03.2014</a:t>
            </a:fld>
            <a:endParaRPr lang="ru-RU"/>
          </a:p>
        </p:txBody>
      </p:sp>
      <p:sp>
        <p:nvSpPr>
          <p:cNvPr id="49156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829675"/>
            <a:ext cx="2982913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kumimoji="0" sz="1200">
                <a:latin typeface="Arial" pitchFamily="34" charset="0"/>
                <a:ea typeface="ＭＳ Ｐゴシック"/>
                <a:cs typeface="ＭＳ Ｐゴシック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9157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97313" y="8829675"/>
            <a:ext cx="2982912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kumimoji="0" sz="1200"/>
            </a:lvl1pPr>
          </a:lstStyle>
          <a:p>
            <a:fld id="{EBD11F87-CE30-4910-8B6F-E6B435ECDDFE}" type="slidenum">
              <a:rPr lang="ru-RU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82913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kumimoji="0" sz="1200">
                <a:latin typeface="Arial" charset="0"/>
                <a:ea typeface="+mn-ea"/>
                <a:cs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8371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97313" y="0"/>
            <a:ext cx="2982912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kumimoji="0" sz="1200">
                <a:latin typeface="Arial" charset="0"/>
                <a:ea typeface="+mn-ea"/>
                <a:cs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2292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16013" y="696913"/>
            <a:ext cx="4649787" cy="34861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8373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8975" y="4416425"/>
            <a:ext cx="5505450" cy="4183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58374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829675"/>
            <a:ext cx="2982913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kumimoji="0" sz="1200">
                <a:latin typeface="Arial" charset="0"/>
                <a:ea typeface="+mn-ea"/>
                <a:cs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837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97313" y="8829675"/>
            <a:ext cx="2982912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kumimoji="0" sz="1200"/>
            </a:lvl1pPr>
          </a:lstStyle>
          <a:p>
            <a:fld id="{B8AD6A27-550B-4436-A097-E1914FC04A67}" type="slidenum">
              <a:rPr lang="ru-RU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charset="0"/>
        <a:ea typeface="MS PGothic" pitchFamily="34" charset="-128"/>
        <a:cs typeface="Arial" charset="0"/>
      </a:defRPr>
    </a:lvl1pPr>
    <a:lvl2pPr marL="4572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charset="0"/>
        <a:ea typeface="Arial" charset="0"/>
        <a:cs typeface="Arial" charset="0"/>
      </a:defRPr>
    </a:lvl2pPr>
    <a:lvl3pPr marL="9144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charset="0"/>
        <a:ea typeface="Arial" charset="0"/>
        <a:cs typeface="Arial" charset="0"/>
      </a:defRPr>
    </a:lvl3pPr>
    <a:lvl4pPr marL="13716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charset="0"/>
        <a:ea typeface="Arial" charset="0"/>
        <a:cs typeface="Arial" charset="0"/>
      </a:defRPr>
    </a:lvl4pPr>
    <a:lvl5pPr marL="18288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charset="0"/>
        <a:ea typeface="Arial" charset="0"/>
        <a:cs typeface="Arial" charset="0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3" name="Образ слайда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3314" name="Заметки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kumimoji="0" lang="ru-RU" altLang="ru-RU" smtClean="0">
              <a:latin typeface="Arial" pitchFamily="34" charset="0"/>
            </a:endParaRPr>
          </a:p>
        </p:txBody>
      </p:sp>
      <p:sp>
        <p:nvSpPr>
          <p:cNvPr id="13315" name="Номер слайда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174C55F0-F636-4568-A86A-7F5CA8FE8E14}" type="slidenum">
              <a:rPr lang="ru-RU" altLang="ru-RU">
                <a:cs typeface="Arial" pitchFamily="34" charset="0"/>
              </a:rPr>
              <a:pPr/>
              <a:t>3</a:t>
            </a:fld>
            <a:endParaRPr lang="ru-RU" altLang="ru-RU">
              <a:cs typeface="Arial" pitchFamily="34" charset="0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7" name="Образ слайда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4338" name="Заметки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kumimoji="0" lang="ru-RU" altLang="ru-RU" smtClean="0">
              <a:latin typeface="Arial" pitchFamily="34" charset="0"/>
            </a:endParaRPr>
          </a:p>
        </p:txBody>
      </p:sp>
      <p:sp>
        <p:nvSpPr>
          <p:cNvPr id="14339" name="Номер слайда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8A6A0195-A41B-4479-B990-CA3EF3F90CC1}" type="slidenum">
              <a:rPr lang="ru-RU" altLang="ru-RU">
                <a:cs typeface="Arial" pitchFamily="34" charset="0"/>
              </a:rPr>
              <a:pPr/>
              <a:t>4</a:t>
            </a:fld>
            <a:endParaRPr lang="ru-RU" altLang="ru-RU">
              <a:cs typeface="Arial" pitchFamily="34" charset="0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1" name="Образ слайда 1"/>
          <p:cNvSpPr>
            <a:spLocks noGrp="1" noRot="1" noChangeAspect="1"/>
          </p:cNvSpPr>
          <p:nvPr>
            <p:ph type="sldImg"/>
          </p:nvPr>
        </p:nvSpPr>
        <p:spPr>
          <a:ln/>
        </p:spPr>
      </p:sp>
      <p:sp>
        <p:nvSpPr>
          <p:cNvPr id="15362" name="Заметки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kumimoji="0" lang="ru-RU" smtClean="0">
              <a:latin typeface="Arial" pitchFamily="34" charset="0"/>
            </a:endParaRPr>
          </a:p>
        </p:txBody>
      </p:sp>
      <p:sp>
        <p:nvSpPr>
          <p:cNvPr id="15363" name="Номер слайда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FAC04AB-D06A-4796-A40D-B99FC878E3DC}" type="slidenum">
              <a:rPr lang="ru-RU"/>
              <a:pPr/>
              <a:t>7</a:t>
            </a:fld>
            <a:endParaRPr lang="ru-RU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5" name="Образ слайда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6386" name="Заметки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kumimoji="0" lang="ru-RU" altLang="ru-RU" smtClean="0">
              <a:latin typeface="Arial" pitchFamily="34" charset="0"/>
            </a:endParaRPr>
          </a:p>
        </p:txBody>
      </p:sp>
      <p:sp>
        <p:nvSpPr>
          <p:cNvPr id="16387" name="Номер слайда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344D1629-C94C-4076-B4CC-C5151B630E9E}" type="slidenum">
              <a:rPr lang="ru-RU" altLang="ru-RU">
                <a:cs typeface="Arial" pitchFamily="34" charset="0"/>
              </a:rPr>
              <a:pPr/>
              <a:t>8</a:t>
            </a:fld>
            <a:endParaRPr lang="ru-RU" altLang="ru-RU">
              <a:cs typeface="Arial" pitchFamily="34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8" descr="kazna_top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2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993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>
            <a:lvl1pPr algn="ctr">
              <a:defRPr sz="4800">
                <a:latin typeface="Times New Roman" pitchFamily="18" charset="0"/>
              </a:defRPr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993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Tx/>
              <a:buNone/>
              <a:defRPr>
                <a:latin typeface="Times New Roman" pitchFamily="18" charset="0"/>
              </a:defRPr>
            </a:lvl1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5" name="Rectangle 8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66EEC88E-27DD-40F0-A549-2761B433A779}" type="datetime1">
              <a:rPr lang="ru-RU"/>
              <a:pPr/>
              <a:t>03.03.2014</a:t>
            </a:fld>
            <a:endParaRPr lang="ru-RU"/>
          </a:p>
        </p:txBody>
      </p:sp>
      <p:sp>
        <p:nvSpPr>
          <p:cNvPr id="6" name="Rectangle 9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10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fld id="{7B29993A-944F-43D7-9F13-EB12BA4C2A74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B188B08-EB49-4316-97FE-DA6D17CD5891}" type="datetime1">
              <a:rPr lang="ru-RU"/>
              <a:pPr/>
              <a:t>03.03.2014</a:t>
            </a:fld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5C20FBB-45B5-47A4-A90E-D7BE6E62F464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7CC0316-43E6-49C0-8140-125167D6249A}" type="datetime1">
              <a:rPr lang="ru-RU"/>
              <a:pPr/>
              <a:t>03.03.2014</a:t>
            </a:fld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41BFBA4-70F9-4A16-AE4F-D63C3568C2D3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4CDED59-7FDA-43F3-8A51-CA09DBEC1A77}" type="datetime1">
              <a:rPr lang="ru-RU"/>
              <a:pPr/>
              <a:t>03.03.2014</a:t>
            </a:fld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7CB8600-1F07-43BE-BE60-FB589AF89723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E0C6190-0BFC-452E-B3A6-4D27417D8805}" type="datetime1">
              <a:rPr lang="ru-RU"/>
              <a:pPr/>
              <a:t>03.03.2014</a:t>
            </a:fld>
            <a:endParaRPr lang="ru-RU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FA4B10B-0603-42C6-B118-AEA2F0307ADF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EC8D6D8-3453-4DD9-A208-307353BA98D4}" type="datetime1">
              <a:rPr lang="ru-RU"/>
              <a:pPr/>
              <a:t>03.03.2014</a:t>
            </a:fld>
            <a:endParaRPr lang="ru-RU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D4696BD-BD6D-4591-B151-1D6D5995A9C0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62436B4-981A-4F56-9557-D92BA627CE09}" type="datetime1">
              <a:rPr lang="ru-RU"/>
              <a:pPr/>
              <a:t>03.03.2014</a:t>
            </a:fld>
            <a:endParaRPr lang="ru-RU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93B9D58-E18D-4298-8488-155F9A261A32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F93222E-4FBF-4B1D-BA0D-F007D93D0733}" type="datetime1">
              <a:rPr lang="ru-RU"/>
              <a:pPr/>
              <a:t>03.03.2014</a:t>
            </a:fld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438DFF0-C753-4750-83EF-F57FB228B734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dirty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0DECC57-F3A0-4A53-ACE0-AE062A460F5E}" type="datetime1">
              <a:rPr lang="ru-RU"/>
              <a:pPr/>
              <a:t>03.03.2014</a:t>
            </a:fld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97E47CC-89AD-42DD-B920-58A91D8E07E3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EE4D0A1-FAAB-4618-BE07-232AF8C63268}" type="datetime1">
              <a:rPr lang="ru-RU"/>
              <a:pPr/>
              <a:t>03.03.2014</a:t>
            </a:fld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3A28484-727D-4AA5-8D39-B15759EAF577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717550"/>
            <a:ext cx="2057400" cy="5408613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717550"/>
            <a:ext cx="6019800" cy="5408613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7F6B93F-C2FE-4174-81D3-5D8256E08B78}" type="datetime1">
              <a:rPr lang="ru-RU"/>
              <a:pPr/>
              <a:t>03.03.2014</a:t>
            </a:fld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8822CA7-1D90-44AA-B62E-1AC7B19F2254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OverObj" preserve="1">
  <p:cSld name="Заголовок и текст над объекто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6725" y="717550"/>
            <a:ext cx="8208963" cy="719138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8229600" cy="21859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3938588"/>
            <a:ext cx="8229600" cy="218757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84B6975-5EAB-41DD-99BA-ABA4236EA198}" type="datetime1">
              <a:rPr lang="ru-RU"/>
              <a:pPr/>
              <a:t>03.03.2014</a:t>
            </a:fld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95D5F38-5C8E-4346-AE51-54F90673CDDC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  <p:transition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3DD61ADD-F557-4AD5-87B5-76D97987D63B}" type="datetime1">
              <a:rPr lang="ru-RU"/>
              <a:pPr/>
              <a:t>03.03.2014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EB3BC18-852C-4E6B-A7E3-6EF6BAFCE8F2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E2F96B5B-E6D2-47E7-A864-ED140B4973C1}" type="datetime1">
              <a:rPr lang="ru-RU"/>
              <a:pPr/>
              <a:t>03.03.2014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02AB9DF-78F2-402C-8199-5392DFD51926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7F0B7E5B-81B4-4F2F-AD54-FB96B965AA7A}" type="datetime1">
              <a:rPr lang="ru-RU"/>
              <a:pPr/>
              <a:t>03.03.2014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6DE219D-7824-4F48-ABC1-EFE3A29B5EA2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F01A622D-8D3D-440D-92B7-1A50C4D980CE}" type="datetime1">
              <a:rPr lang="ru-RU"/>
              <a:pPr/>
              <a:t>03.03.2014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299B856-5487-41A7-AB61-102E58451F6C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A6441625-4EA5-4A58-BCAD-BF2381EF4B05}" type="datetime1">
              <a:rPr lang="ru-RU"/>
              <a:pPr/>
              <a:t>03.03.2014</a:t>
            </a:fld>
            <a:endParaRPr lang="ru-RU"/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EE2267C-C004-4DE1-BD20-8D74292C2AA4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1D8F0E75-7006-4E59-872D-72F2A42EE35E}" type="datetime1">
              <a:rPr lang="ru-RU"/>
              <a:pPr/>
              <a:t>03.03.2014</a:t>
            </a:fld>
            <a:endParaRPr lang="ru-RU"/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D159CBD-F21C-4219-9949-E0FAE5078602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8A054FE3-FD70-4948-AED0-8BF12AEE7A43}" type="datetime1">
              <a:rPr lang="ru-RU"/>
              <a:pPr/>
              <a:t>03.03.2014</a:t>
            </a:fld>
            <a:endParaRPr lang="ru-RU"/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1F4A14B-A25F-49C9-8A13-4BCFCA9D168D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2D59067F-F286-480C-BA3B-0A96F73EB683}" type="datetime1">
              <a:rPr lang="ru-RU"/>
              <a:pPr/>
              <a:t>03.03.2014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E6E09E5-5F33-4C85-BB9A-77CE2AA75277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F1ABF8D2-50AB-4935-BAF4-83617B0CF3CB}" type="datetime1">
              <a:rPr lang="ru-RU"/>
              <a:pPr/>
              <a:t>03.03.2014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3A37DC4-C5C9-4F98-923E-D7090501F95E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0D2E9647-4054-47AB-A7CC-51C503154293}" type="datetime1">
              <a:rPr lang="ru-RU"/>
              <a:pPr/>
              <a:t>03.03.2014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662045C-8FEC-48E3-9AA9-C18A3F7F1F58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115888"/>
            <a:ext cx="2057400" cy="601027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115888"/>
            <a:ext cx="6019800" cy="601027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EAC92AA1-58B2-4A62-A971-0D16E7F3D7BA}" type="datetime1">
              <a:rPr lang="ru-RU"/>
              <a:pPr/>
              <a:t>03.03.2014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8D05484-D63D-4727-A916-0C7C36A063FC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66725" y="717550"/>
            <a:ext cx="8208963" cy="719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5716" tIns="47859" rIns="95716" bIns="47859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заголовка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5716" tIns="47859" rIns="95716" bIns="47859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текста</a:t>
            </a:r>
          </a:p>
          <a:p>
            <a:pPr lvl="1"/>
            <a:r>
              <a:rPr lang="ru-RU" altLang="ru-RU" smtClean="0"/>
              <a:t>Второй уровень</a:t>
            </a:r>
          </a:p>
          <a:p>
            <a:pPr lvl="2"/>
            <a:r>
              <a:rPr lang="ru-RU" altLang="ru-RU" smtClean="0"/>
              <a:t>Третий уровень</a:t>
            </a:r>
          </a:p>
          <a:p>
            <a:pPr lvl="3"/>
            <a:r>
              <a:rPr lang="ru-RU" altLang="ru-RU" smtClean="0"/>
              <a:t>Четвертый уровень</a:t>
            </a:r>
          </a:p>
          <a:p>
            <a:pPr lvl="4"/>
            <a:r>
              <a:rPr lang="ru-RU" altLang="ru-RU" smtClean="0"/>
              <a:t>Пятый уровень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5716" tIns="47859" rIns="95716" bIns="47859" numCol="1" anchor="t" anchorCtr="0" compatLnSpc="1">
            <a:prstTxWarp prst="textNoShape">
              <a:avLst/>
            </a:prstTxWarp>
          </a:bodyPr>
          <a:lstStyle>
            <a:lvl1pPr>
              <a:defRPr kumimoji="0" sz="1500">
                <a:latin typeface="Calibri" pitchFamily="34" charset="0"/>
                <a:cs typeface="Arial" pitchFamily="34" charset="0"/>
              </a:defRPr>
            </a:lvl1pPr>
          </a:lstStyle>
          <a:p>
            <a:fld id="{ADE2E729-F615-4BB0-9C80-B9DB803CBBB5}" type="datetime1">
              <a:rPr lang="ru-RU"/>
              <a:pPr/>
              <a:t>03.03.2014</a:t>
            </a:fld>
            <a:endParaRPr lang="ru-RU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5716" tIns="47859" rIns="95716" bIns="47859" numCol="1" anchor="t" anchorCtr="0" compatLnSpc="1">
            <a:prstTxWarp prst="textNoShape">
              <a:avLst/>
            </a:prstTxWarp>
          </a:bodyPr>
          <a:lstStyle>
            <a:lvl1pPr algn="ctr">
              <a:defRPr kumimoji="0" sz="1500">
                <a:latin typeface="Calibri" pitchFamily="34" charset="0"/>
                <a:ea typeface="+mn-ea"/>
                <a:cs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604250" y="6545263"/>
            <a:ext cx="468313" cy="2682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5716" tIns="47859" rIns="95716" bIns="47859" numCol="1" anchor="ctr" anchorCtr="0" compatLnSpc="1">
            <a:prstTxWarp prst="textNoShape">
              <a:avLst/>
            </a:prstTxWarp>
          </a:bodyPr>
          <a:lstStyle>
            <a:lvl1pPr algn="r">
              <a:defRPr kumimoji="0" sz="1500">
                <a:latin typeface="Calibri" pitchFamily="34" charset="0"/>
              </a:defRPr>
            </a:lvl1pPr>
          </a:lstStyle>
          <a:p>
            <a:fld id="{70B5BC8E-8C5B-47F5-B405-B147160EE072}" type="slidenum">
              <a:rPr lang="ru-RU"/>
              <a:pPr/>
              <a:t>‹#›</a:t>
            </a:fld>
            <a:endParaRPr lang="ru-RU"/>
          </a:p>
        </p:txBody>
      </p:sp>
      <p:pic>
        <p:nvPicPr>
          <p:cNvPr id="1031" name="Picture 8" descr="kazna_top"/>
          <p:cNvPicPr>
            <a:picLocks noChangeAspect="1" noChangeArrowheads="1"/>
          </p:cNvPicPr>
          <p:nvPr/>
        </p:nvPicPr>
        <p:blipFill>
          <a:blip r:embed="rId14"/>
          <a:srcRect/>
          <a:stretch>
            <a:fillRect/>
          </a:stretch>
        </p:blipFill>
        <p:spPr bwMode="auto">
          <a:xfrm>
            <a:off x="0" y="0"/>
            <a:ext cx="9144000" cy="682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869" r:id="rId1"/>
    <p:sldLayoutId id="2147483847" r:id="rId2"/>
    <p:sldLayoutId id="2147483848" r:id="rId3"/>
    <p:sldLayoutId id="2147483849" r:id="rId4"/>
    <p:sldLayoutId id="2147483850" r:id="rId5"/>
    <p:sldLayoutId id="2147483851" r:id="rId6"/>
    <p:sldLayoutId id="2147483852" r:id="rId7"/>
    <p:sldLayoutId id="2147483853" r:id="rId8"/>
    <p:sldLayoutId id="2147483854" r:id="rId9"/>
    <p:sldLayoutId id="2147483855" r:id="rId10"/>
    <p:sldLayoutId id="2147483856" r:id="rId11"/>
    <p:sldLayoutId id="2147483857" r:id="rId12"/>
  </p:sldLayoutIdLst>
  <p:transition/>
  <p:hf hdr="0" ftr="0" dt="0"/>
  <p:txStyles>
    <p:titleStyle>
      <a:lvl1pPr algn="l" defTabSz="957263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accent2"/>
          </a:solidFill>
          <a:latin typeface="+mj-lt"/>
          <a:ea typeface="MS PGothic" pitchFamily="34" charset="-128"/>
          <a:cs typeface="MS PGothic"/>
        </a:defRPr>
      </a:lvl1pPr>
      <a:lvl2pPr algn="l" defTabSz="957263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accent2"/>
          </a:solidFill>
          <a:latin typeface="Calibri" pitchFamily="34" charset="0"/>
          <a:ea typeface="MS PGothic" pitchFamily="34" charset="-128"/>
          <a:cs typeface="MS PGothic"/>
        </a:defRPr>
      </a:lvl2pPr>
      <a:lvl3pPr algn="l" defTabSz="957263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accent2"/>
          </a:solidFill>
          <a:latin typeface="Calibri" pitchFamily="34" charset="0"/>
          <a:ea typeface="MS PGothic" pitchFamily="34" charset="-128"/>
          <a:cs typeface="MS PGothic"/>
        </a:defRPr>
      </a:lvl3pPr>
      <a:lvl4pPr algn="l" defTabSz="957263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accent2"/>
          </a:solidFill>
          <a:latin typeface="Calibri" pitchFamily="34" charset="0"/>
          <a:ea typeface="MS PGothic" pitchFamily="34" charset="-128"/>
          <a:cs typeface="MS PGothic"/>
        </a:defRPr>
      </a:lvl4pPr>
      <a:lvl5pPr algn="l" defTabSz="957263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accent2"/>
          </a:solidFill>
          <a:latin typeface="Calibri" pitchFamily="34" charset="0"/>
          <a:ea typeface="MS PGothic" pitchFamily="34" charset="-128"/>
          <a:cs typeface="MS PGothic"/>
        </a:defRPr>
      </a:lvl5pPr>
      <a:lvl6pPr marL="457200" algn="l" defTabSz="957263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accent2"/>
          </a:solidFill>
          <a:latin typeface="Calibri" pitchFamily="34" charset="0"/>
        </a:defRPr>
      </a:lvl6pPr>
      <a:lvl7pPr marL="914400" algn="l" defTabSz="957263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accent2"/>
          </a:solidFill>
          <a:latin typeface="Calibri" pitchFamily="34" charset="0"/>
        </a:defRPr>
      </a:lvl7pPr>
      <a:lvl8pPr marL="1371600" algn="l" defTabSz="957263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accent2"/>
          </a:solidFill>
          <a:latin typeface="Calibri" pitchFamily="34" charset="0"/>
        </a:defRPr>
      </a:lvl8pPr>
      <a:lvl9pPr marL="1828800" algn="l" defTabSz="957263" rtl="0" eaLnBrk="0" fontAlgn="base" hangingPunct="0">
        <a:spcBef>
          <a:spcPct val="0"/>
        </a:spcBef>
        <a:spcAft>
          <a:spcPct val="0"/>
        </a:spcAft>
        <a:defRPr sz="2800" b="1">
          <a:solidFill>
            <a:schemeClr val="accent2"/>
          </a:solidFill>
          <a:latin typeface="Calibri" pitchFamily="34" charset="0"/>
        </a:defRPr>
      </a:lvl9pPr>
    </p:titleStyle>
    <p:bodyStyle>
      <a:lvl1pPr marL="358775" indent="-358775" algn="l" defTabSz="957263" rtl="0" eaLnBrk="0" fontAlgn="base" hangingPunct="0">
        <a:spcBef>
          <a:spcPct val="20000"/>
        </a:spcBef>
        <a:spcAft>
          <a:spcPct val="0"/>
        </a:spcAft>
        <a:buChar char="•"/>
        <a:defRPr kumimoji="1" sz="2400">
          <a:solidFill>
            <a:schemeClr val="tx1"/>
          </a:solidFill>
          <a:latin typeface="+mn-lt"/>
          <a:ea typeface="MS PGothic" pitchFamily="34" charset="-128"/>
          <a:cs typeface="MS PGothic"/>
        </a:defRPr>
      </a:lvl1pPr>
      <a:lvl2pPr marL="777875" indent="-298450" algn="l" defTabSz="957263" rtl="0" eaLnBrk="0" fontAlgn="base" hangingPunct="0">
        <a:spcBef>
          <a:spcPct val="20000"/>
        </a:spcBef>
        <a:spcAft>
          <a:spcPct val="0"/>
        </a:spcAft>
        <a:buChar char="–"/>
        <a:defRPr kumimoji="1" sz="2400">
          <a:solidFill>
            <a:schemeClr val="tx1"/>
          </a:solidFill>
          <a:latin typeface="+mn-lt"/>
          <a:ea typeface="MS PGothic" pitchFamily="34" charset="-128"/>
          <a:cs typeface="MS PGothic"/>
        </a:defRPr>
      </a:lvl2pPr>
      <a:lvl3pPr marL="1196975" indent="-239713" algn="l" defTabSz="957263" rtl="0" eaLnBrk="0" fontAlgn="base" hangingPunct="0">
        <a:spcBef>
          <a:spcPct val="20000"/>
        </a:spcBef>
        <a:spcAft>
          <a:spcPct val="0"/>
        </a:spcAft>
        <a:buChar char="•"/>
        <a:defRPr kumimoji="1" sz="2400">
          <a:solidFill>
            <a:schemeClr val="tx1"/>
          </a:solidFill>
          <a:latin typeface="+mn-lt"/>
          <a:ea typeface="MS PGothic" pitchFamily="34" charset="-128"/>
          <a:cs typeface="MS PGothic"/>
        </a:defRPr>
      </a:lvl3pPr>
      <a:lvl4pPr marL="1676400" indent="-239713" algn="l" defTabSz="957263" rtl="0" eaLnBrk="0" fontAlgn="base" hangingPunct="0">
        <a:spcBef>
          <a:spcPct val="20000"/>
        </a:spcBef>
        <a:spcAft>
          <a:spcPct val="0"/>
        </a:spcAft>
        <a:buChar char="–"/>
        <a:defRPr kumimoji="1" sz="2400">
          <a:solidFill>
            <a:schemeClr val="tx1"/>
          </a:solidFill>
          <a:latin typeface="+mn-lt"/>
          <a:ea typeface="MS PGothic" pitchFamily="34" charset="-128"/>
          <a:cs typeface="MS PGothic"/>
        </a:defRPr>
      </a:lvl4pPr>
      <a:lvl5pPr marL="2152650" indent="-236538" algn="l" defTabSz="957263" rtl="0" eaLnBrk="0" fontAlgn="base" hangingPunct="0">
        <a:spcBef>
          <a:spcPct val="20000"/>
        </a:spcBef>
        <a:spcAft>
          <a:spcPct val="0"/>
        </a:spcAft>
        <a:buChar char="»"/>
        <a:defRPr kumimoji="1" sz="2400">
          <a:solidFill>
            <a:schemeClr val="tx1"/>
          </a:solidFill>
          <a:latin typeface="+mn-lt"/>
          <a:ea typeface="MS PGothic" pitchFamily="34" charset="-128"/>
          <a:cs typeface="MS PGothic"/>
        </a:defRPr>
      </a:lvl5pPr>
      <a:lvl6pPr marL="2609850" indent="-236538" algn="l" defTabSz="957263" rtl="0" fontAlgn="base">
        <a:spcBef>
          <a:spcPct val="20000"/>
        </a:spcBef>
        <a:spcAft>
          <a:spcPct val="0"/>
        </a:spcAft>
        <a:buChar char="»"/>
        <a:defRPr sz="2400">
          <a:solidFill>
            <a:schemeClr val="tx1"/>
          </a:solidFill>
          <a:latin typeface="+mn-lt"/>
        </a:defRPr>
      </a:lvl6pPr>
      <a:lvl7pPr marL="3067050" indent="-236538" algn="l" defTabSz="957263" rtl="0" fontAlgn="base">
        <a:spcBef>
          <a:spcPct val="20000"/>
        </a:spcBef>
        <a:spcAft>
          <a:spcPct val="0"/>
        </a:spcAft>
        <a:buChar char="»"/>
        <a:defRPr sz="2400">
          <a:solidFill>
            <a:schemeClr val="tx1"/>
          </a:solidFill>
          <a:latin typeface="+mn-lt"/>
        </a:defRPr>
      </a:lvl7pPr>
      <a:lvl8pPr marL="3524250" indent="-236538" algn="l" defTabSz="957263" rtl="0" fontAlgn="base">
        <a:spcBef>
          <a:spcPct val="20000"/>
        </a:spcBef>
        <a:spcAft>
          <a:spcPct val="0"/>
        </a:spcAft>
        <a:buChar char="»"/>
        <a:defRPr sz="2400">
          <a:solidFill>
            <a:schemeClr val="tx1"/>
          </a:solidFill>
          <a:latin typeface="+mn-lt"/>
        </a:defRPr>
      </a:lvl8pPr>
      <a:lvl9pPr marL="3981450" indent="-236538" algn="l" defTabSz="957263" rtl="0" fontAlgn="base">
        <a:spcBef>
          <a:spcPct val="20000"/>
        </a:spcBef>
        <a:spcAft>
          <a:spcPct val="0"/>
        </a:spcAft>
        <a:buChar char="»"/>
        <a:defRPr sz="24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Рисунок 6" descr="Shablon.jpg"/>
          <p:cNvPicPr>
            <a:picLocks noChangeAspect="1"/>
          </p:cNvPicPr>
          <p:nvPr/>
        </p:nvPicPr>
        <p:blipFill>
          <a:blip r:embed="rId13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051" name="Заголовок 1"/>
          <p:cNvSpPr>
            <a:spLocks noGrp="1"/>
          </p:cNvSpPr>
          <p:nvPr>
            <p:ph type="title"/>
          </p:nvPr>
        </p:nvSpPr>
        <p:spPr bwMode="auto">
          <a:xfrm>
            <a:off x="2268538" y="115888"/>
            <a:ext cx="5759450" cy="504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заголовка</a:t>
            </a:r>
          </a:p>
        </p:txBody>
      </p:sp>
      <p:sp>
        <p:nvSpPr>
          <p:cNvPr id="2052" name="Текст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текста</a:t>
            </a:r>
          </a:p>
          <a:p>
            <a:pPr lvl="1"/>
            <a:r>
              <a:rPr lang="ru-RU" altLang="ru-RU" smtClean="0"/>
              <a:t>Второй уровень</a:t>
            </a:r>
          </a:p>
          <a:p>
            <a:pPr lvl="2"/>
            <a:r>
              <a:rPr lang="ru-RU" altLang="ru-RU" smtClean="0"/>
              <a:t>Третий уровень</a:t>
            </a:r>
          </a:p>
          <a:p>
            <a:pPr lvl="3"/>
            <a:r>
              <a:rPr lang="ru-RU" altLang="ru-RU" smtClean="0"/>
              <a:t>Четвертый уровень</a:t>
            </a:r>
          </a:p>
          <a:p>
            <a:pPr lvl="4"/>
            <a:r>
              <a:rPr lang="ru-RU" altLang="ru-RU" smtClean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>
              <a:defRPr kumimoji="0" sz="1200">
                <a:solidFill>
                  <a:srgbClr val="898989"/>
                </a:solidFill>
                <a:latin typeface="Calibri" pitchFamily="34" charset="0"/>
              </a:defRPr>
            </a:lvl1pPr>
          </a:lstStyle>
          <a:p>
            <a:fld id="{73B3939A-1D36-463C-8134-E902BF98B088}" type="datetime1">
              <a:rPr lang="ru-RU"/>
              <a:pPr/>
              <a:t>03.03.2014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kumimoji="0" sz="1200">
                <a:solidFill>
                  <a:srgbClr val="898989"/>
                </a:solidFill>
                <a:latin typeface="Calibri" pitchFamily="34" charset="0"/>
              </a:defRPr>
            </a:lvl1pPr>
          </a:lstStyle>
          <a:p>
            <a:fld id="{20935489-D909-4D77-8C74-9DA9B82FC6AC}" type="slidenum">
              <a:rPr lang="ru-RU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58" r:id="rId1"/>
    <p:sldLayoutId id="2147483859" r:id="rId2"/>
    <p:sldLayoutId id="2147483860" r:id="rId3"/>
    <p:sldLayoutId id="2147483861" r:id="rId4"/>
    <p:sldLayoutId id="2147483862" r:id="rId5"/>
    <p:sldLayoutId id="2147483863" r:id="rId6"/>
    <p:sldLayoutId id="2147483864" r:id="rId7"/>
    <p:sldLayoutId id="2147483865" r:id="rId8"/>
    <p:sldLayoutId id="2147483866" r:id="rId9"/>
    <p:sldLayoutId id="2147483867" r:id="rId10"/>
    <p:sldLayoutId id="2147483868" r:id="rId11"/>
  </p:sldLayoutIdLst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2400" b="1">
          <a:solidFill>
            <a:srgbClr val="00449E"/>
          </a:solidFill>
          <a:latin typeface="+mj-lt"/>
          <a:ea typeface="+mj-ea"/>
          <a:cs typeface="Arial" pitchFamily="34" charset="0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2400" b="1">
          <a:solidFill>
            <a:srgbClr val="00449E"/>
          </a:solidFill>
          <a:latin typeface="Calibri" pitchFamily="34" charset="0"/>
          <a:cs typeface="Arial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2400" b="1">
          <a:solidFill>
            <a:srgbClr val="00449E"/>
          </a:solidFill>
          <a:latin typeface="Calibri" pitchFamily="34" charset="0"/>
          <a:cs typeface="Arial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2400" b="1">
          <a:solidFill>
            <a:srgbClr val="00449E"/>
          </a:solidFill>
          <a:latin typeface="Calibri" pitchFamily="34" charset="0"/>
          <a:cs typeface="Arial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2400" b="1">
          <a:solidFill>
            <a:srgbClr val="00449E"/>
          </a:solidFill>
          <a:latin typeface="Calibri" pitchFamily="34" charset="0"/>
          <a:cs typeface="Arial" pitchFamily="34" charset="0"/>
        </a:defRPr>
      </a:lvl5pPr>
      <a:lvl6pPr marL="457200" algn="l" rtl="0" eaLnBrk="0" fontAlgn="base" hangingPunct="0">
        <a:spcBef>
          <a:spcPct val="0"/>
        </a:spcBef>
        <a:spcAft>
          <a:spcPct val="0"/>
        </a:spcAft>
        <a:defRPr sz="2400" b="1">
          <a:solidFill>
            <a:srgbClr val="00449E"/>
          </a:solidFill>
          <a:latin typeface="Calibri" pitchFamily="34" charset="0"/>
        </a:defRPr>
      </a:lvl6pPr>
      <a:lvl7pPr marL="914400" algn="l" rtl="0" eaLnBrk="0" fontAlgn="base" hangingPunct="0">
        <a:spcBef>
          <a:spcPct val="0"/>
        </a:spcBef>
        <a:spcAft>
          <a:spcPct val="0"/>
        </a:spcAft>
        <a:defRPr sz="2400" b="1">
          <a:solidFill>
            <a:srgbClr val="00449E"/>
          </a:solidFill>
          <a:latin typeface="Calibri" pitchFamily="34" charset="0"/>
        </a:defRPr>
      </a:lvl7pPr>
      <a:lvl8pPr marL="1371600" algn="l" rtl="0" eaLnBrk="0" fontAlgn="base" hangingPunct="0">
        <a:spcBef>
          <a:spcPct val="0"/>
        </a:spcBef>
        <a:spcAft>
          <a:spcPct val="0"/>
        </a:spcAft>
        <a:defRPr sz="2400" b="1">
          <a:solidFill>
            <a:srgbClr val="00449E"/>
          </a:solidFill>
          <a:latin typeface="Calibri" pitchFamily="34" charset="0"/>
        </a:defRPr>
      </a:lvl8pPr>
      <a:lvl9pPr marL="1828800" algn="l" rtl="0" eaLnBrk="0" fontAlgn="base" hangingPunct="0">
        <a:spcBef>
          <a:spcPct val="0"/>
        </a:spcBef>
        <a:spcAft>
          <a:spcPct val="0"/>
        </a:spcAft>
        <a:defRPr sz="2400" b="1">
          <a:solidFill>
            <a:srgbClr val="00449E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kumimoji="1" sz="3200">
          <a:solidFill>
            <a:schemeClr val="tx1"/>
          </a:solidFill>
          <a:latin typeface="+mn-lt"/>
          <a:ea typeface="+mn-ea"/>
          <a:cs typeface="Arial" pitchFamily="34" charset="0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kumimoji="1" sz="2800">
          <a:solidFill>
            <a:schemeClr val="tx1"/>
          </a:solidFill>
          <a:latin typeface="+mn-lt"/>
          <a:cs typeface="Arial" pitchFamily="34" charset="0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kumimoji="1" sz="2400">
          <a:solidFill>
            <a:schemeClr val="tx1"/>
          </a:solidFill>
          <a:latin typeface="+mn-lt"/>
          <a:cs typeface="Arial" pitchFamily="34" charset="0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kumimoji="1" sz="2000">
          <a:solidFill>
            <a:schemeClr val="tx1"/>
          </a:solidFill>
          <a:latin typeface="+mn-lt"/>
          <a:cs typeface="Arial" pitchFamily="34" charset="0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kumimoji="1" sz="2000">
          <a:solidFill>
            <a:schemeClr val="tx1"/>
          </a:solidFill>
          <a:latin typeface="+mn-lt"/>
          <a:cs typeface="Arial" pitchFamily="34" charset="0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9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Скругленный прямоугольник 24"/>
          <p:cNvSpPr/>
          <p:nvPr/>
        </p:nvSpPr>
        <p:spPr>
          <a:xfrm>
            <a:off x="214313" y="1143000"/>
            <a:ext cx="8715375" cy="5041900"/>
          </a:xfrm>
          <a:prstGeom prst="roundRect">
            <a:avLst>
              <a:gd name="adj" fmla="val 11300"/>
            </a:avLst>
          </a:prstGeom>
          <a:noFill/>
          <a:ln w="1905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endParaRPr kumimoji="0" lang="ru-RU" sz="1000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8" name="Заголовок 1"/>
          <p:cNvSpPr txBox="1">
            <a:spLocks/>
          </p:cNvSpPr>
          <p:nvPr/>
        </p:nvSpPr>
        <p:spPr bwMode="auto">
          <a:xfrm>
            <a:off x="857250" y="2000250"/>
            <a:ext cx="7429500" cy="32146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 eaLnBrk="0" hangingPunct="0"/>
            <a:r>
              <a:rPr kumimoji="0" lang="ru-RU" sz="2000" b="1">
                <a:solidFill>
                  <a:srgbClr val="002060"/>
                </a:solidFill>
                <a:cs typeface="Arial" pitchFamily="34" charset="0"/>
              </a:rPr>
              <a:t>Доклад заместителя руководителя </a:t>
            </a:r>
            <a:br>
              <a:rPr kumimoji="0" lang="ru-RU" sz="2000" b="1">
                <a:solidFill>
                  <a:srgbClr val="002060"/>
                </a:solidFill>
                <a:cs typeface="Arial" pitchFamily="34" charset="0"/>
              </a:rPr>
            </a:br>
            <a:r>
              <a:rPr kumimoji="0" lang="ru-RU" sz="2000" b="1">
                <a:solidFill>
                  <a:srgbClr val="002060"/>
                </a:solidFill>
                <a:cs typeface="Arial" pitchFamily="34" charset="0"/>
              </a:rPr>
              <a:t>Казначейства России А.Т. Катамадзе </a:t>
            </a:r>
            <a:br>
              <a:rPr kumimoji="0" lang="ru-RU" sz="2000" b="1">
                <a:solidFill>
                  <a:srgbClr val="002060"/>
                </a:solidFill>
                <a:cs typeface="Arial" pitchFamily="34" charset="0"/>
              </a:rPr>
            </a:br>
            <a:r>
              <a:rPr kumimoji="0" lang="ru-RU" sz="2000" b="1">
                <a:solidFill>
                  <a:srgbClr val="002060"/>
                </a:solidFill>
                <a:cs typeface="Arial" pitchFamily="34" charset="0"/>
              </a:rPr>
              <a:t>на расширенном заседании Коллегии </a:t>
            </a:r>
            <a:br>
              <a:rPr kumimoji="0" lang="ru-RU" sz="2000" b="1">
                <a:solidFill>
                  <a:srgbClr val="002060"/>
                </a:solidFill>
                <a:cs typeface="Arial" pitchFamily="34" charset="0"/>
              </a:rPr>
            </a:br>
            <a:r>
              <a:rPr kumimoji="0" lang="ru-RU" sz="2000" b="1">
                <a:solidFill>
                  <a:srgbClr val="002060"/>
                </a:solidFill>
                <a:cs typeface="Arial" pitchFamily="34" charset="0"/>
              </a:rPr>
              <a:t>Казначейства России</a:t>
            </a:r>
          </a:p>
          <a:p>
            <a:pPr algn="ctr" eaLnBrk="0" hangingPunct="0"/>
            <a:endParaRPr kumimoji="0" lang="ru-RU" sz="2000" b="1">
              <a:solidFill>
                <a:srgbClr val="002060"/>
              </a:solidFill>
              <a:cs typeface="Arial" pitchFamily="34" charset="0"/>
            </a:endParaRPr>
          </a:p>
          <a:p>
            <a:pPr algn="ctr" eaLnBrk="0" hangingPunct="0"/>
            <a:endParaRPr kumimoji="0" lang="ru-RU" sz="2000" b="1">
              <a:solidFill>
                <a:srgbClr val="002060"/>
              </a:solidFill>
              <a:cs typeface="Arial" pitchFamily="34" charset="0"/>
            </a:endParaRPr>
          </a:p>
          <a:p>
            <a:pPr algn="ctr" eaLnBrk="0" hangingPunct="0"/>
            <a:endParaRPr kumimoji="0" lang="ru-RU" sz="2000" b="1">
              <a:solidFill>
                <a:srgbClr val="002060"/>
              </a:solidFill>
              <a:cs typeface="Arial" pitchFamily="34" charset="0"/>
            </a:endParaRPr>
          </a:p>
          <a:p>
            <a:pPr algn="ctr" eaLnBrk="0" hangingPunct="0"/>
            <a:r>
              <a:rPr kumimoji="0" lang="ru-RU" sz="1200" b="1">
                <a:solidFill>
                  <a:srgbClr val="002060"/>
                </a:solidFill>
                <a:cs typeface="Arial" pitchFamily="34" charset="0"/>
              </a:rPr>
              <a:t>26 февраля 2014 г.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6CD708-DFB8-494D-9124-B4B6B5E32047}" type="slidenum">
              <a:rPr lang="ru-RU"/>
              <a:pPr/>
              <a:t>2</a:t>
            </a:fld>
            <a:endParaRPr lang="ru-RU"/>
          </a:p>
        </p:txBody>
      </p:sp>
      <p:sp>
        <p:nvSpPr>
          <p:cNvPr id="5122" name="Прямоугольник 5"/>
          <p:cNvSpPr>
            <a:spLocks noChangeArrowheads="1"/>
          </p:cNvSpPr>
          <p:nvPr/>
        </p:nvSpPr>
        <p:spPr bwMode="auto">
          <a:xfrm>
            <a:off x="1476375" y="333375"/>
            <a:ext cx="6616700" cy="338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kumimoji="0" lang="ru-RU" sz="1600">
                <a:solidFill>
                  <a:srgbClr val="C00000"/>
                </a:solidFill>
                <a:cs typeface="Arial" pitchFamily="34" charset="0"/>
              </a:rPr>
              <a:t>Новое полномочие Казначейства России</a:t>
            </a:r>
          </a:p>
        </p:txBody>
      </p:sp>
      <p:grpSp>
        <p:nvGrpSpPr>
          <p:cNvPr id="5123" name="Группа 6"/>
          <p:cNvGrpSpPr>
            <a:grpSpLocks/>
          </p:cNvGrpSpPr>
          <p:nvPr/>
        </p:nvGrpSpPr>
        <p:grpSpPr bwMode="auto">
          <a:xfrm>
            <a:off x="179388" y="1268413"/>
            <a:ext cx="8786812" cy="1285875"/>
            <a:chOff x="4286248" y="1643050"/>
            <a:chExt cx="8786874" cy="1285884"/>
          </a:xfrm>
        </p:grpSpPr>
        <p:sp>
          <p:nvSpPr>
            <p:cNvPr id="5125" name="Прямоугольник 4"/>
            <p:cNvSpPr>
              <a:spLocks noChangeArrowheads="1"/>
            </p:cNvSpPr>
            <p:nvPr/>
          </p:nvSpPr>
          <p:spPr bwMode="auto">
            <a:xfrm>
              <a:off x="4357686" y="1657872"/>
              <a:ext cx="8643998" cy="123110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just" defTabSz="533400">
                <a:spcBef>
                  <a:spcPts val="600"/>
                </a:spcBef>
              </a:pPr>
              <a:r>
                <a:rPr kumimoji="0" lang="ru-RU" sz="1800">
                  <a:solidFill>
                    <a:srgbClr val="002060"/>
                  </a:solidFill>
                </a:rPr>
                <a:t>	</a:t>
              </a:r>
              <a:r>
                <a:rPr kumimoji="0" lang="ru-RU" sz="1400">
                  <a:solidFill>
                    <a:srgbClr val="002060"/>
                  </a:solidFill>
                </a:rPr>
                <a:t>Постановлением Правительства Российской Федерации от 15 июня 2013 г. № 506 «О внесении изменений в некоторые акты Правительства Российской Федерации» Федеральное казначейство наделено </a:t>
              </a:r>
              <a:r>
                <a:rPr kumimoji="0" lang="ru-RU" sz="1400" b="1">
                  <a:solidFill>
                    <a:srgbClr val="002060"/>
                  </a:solidFill>
                </a:rPr>
                <a:t>новым полномочием </a:t>
              </a:r>
              <a:r>
                <a:rPr kumimoji="0" lang="ru-RU" sz="1400">
                  <a:solidFill>
                    <a:srgbClr val="002060"/>
                  </a:solidFill>
                </a:rPr>
                <a:t>по осуществлению </a:t>
              </a:r>
              <a:r>
                <a:rPr kumimoji="0" lang="ru-RU" sz="1400" b="1">
                  <a:solidFill>
                    <a:srgbClr val="002060"/>
                  </a:solidFill>
                </a:rPr>
                <a:t>межведомственной координации деятельности в сфере систематизации и кодирования технико-экономической и социальной информации в социально-экономической области</a:t>
              </a:r>
              <a:r>
                <a:rPr kumimoji="0" lang="ru-RU" sz="1400">
                  <a:solidFill>
                    <a:srgbClr val="002060"/>
                  </a:solidFill>
                </a:rPr>
                <a:t>. </a:t>
              </a:r>
            </a:p>
          </p:txBody>
        </p:sp>
        <p:sp>
          <p:nvSpPr>
            <p:cNvPr id="8" name="Скругленный прямоугольник 7"/>
            <p:cNvSpPr/>
            <p:nvPr/>
          </p:nvSpPr>
          <p:spPr>
            <a:xfrm>
              <a:off x="4286248" y="1643050"/>
              <a:ext cx="8786874" cy="1285884"/>
            </a:xfrm>
            <a:prstGeom prst="roundRect">
              <a:avLst>
                <a:gd name="adj" fmla="val 4815"/>
              </a:avLst>
            </a:prstGeom>
            <a:noFill/>
            <a:ln w="19050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kumimoji="0" lang="ru-RU" sz="1800"/>
            </a:p>
          </p:txBody>
        </p:sp>
      </p:grpSp>
      <p:pic>
        <p:nvPicPr>
          <p:cNvPr id="5124" name="Picture 2" descr="E:\123.bmp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643188" y="2643188"/>
            <a:ext cx="3773487" cy="3786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31913" y="260350"/>
            <a:ext cx="6769100" cy="428625"/>
          </a:xfrm>
        </p:spPr>
        <p:txBody>
          <a:bodyPr/>
          <a:lstStyle/>
          <a:p>
            <a:pPr algn="ctr"/>
            <a:r>
              <a:rPr lang="ru-RU" sz="1600" b="0" dirty="0" smtClean="0">
                <a:solidFill>
                  <a:srgbClr val="C00000"/>
                </a:solidFill>
                <a:latin typeface="Arial" pitchFamily="34" charset="0"/>
              </a:rPr>
              <a:t>Текущее состояние в области систематизации </a:t>
            </a:r>
            <a:br>
              <a:rPr lang="ru-RU" sz="1600" b="0" dirty="0" smtClean="0">
                <a:solidFill>
                  <a:srgbClr val="C00000"/>
                </a:solidFill>
                <a:latin typeface="Arial" pitchFamily="34" charset="0"/>
              </a:rPr>
            </a:br>
            <a:r>
              <a:rPr lang="ru-RU" sz="1600" b="0" dirty="0" smtClean="0">
                <a:solidFill>
                  <a:srgbClr val="C00000"/>
                </a:solidFill>
                <a:latin typeface="Arial" pitchFamily="34" charset="0"/>
              </a:rPr>
              <a:t>и кодирования информации в социально-экономической отрасли (1) </a:t>
            </a:r>
          </a:p>
        </p:txBody>
      </p:sp>
      <p:sp>
        <p:nvSpPr>
          <p:cNvPr id="4" name="Скругленный прямоугольник 3"/>
          <p:cNvSpPr/>
          <p:nvPr/>
        </p:nvSpPr>
        <p:spPr>
          <a:xfrm>
            <a:off x="107950" y="1071563"/>
            <a:ext cx="8928100" cy="5357812"/>
          </a:xfrm>
          <a:prstGeom prst="roundRect">
            <a:avLst>
              <a:gd name="adj" fmla="val 4425"/>
            </a:avLst>
          </a:prstGeom>
          <a:noFill/>
          <a:ln w="15875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indent="447675" algn="just" defTabSz="909638"/>
            <a:r>
              <a:rPr kumimoji="0" lang="ru-RU" sz="1400" b="1">
                <a:solidFill>
                  <a:srgbClr val="002060"/>
                </a:solidFill>
                <a:latin typeface="Arial" pitchFamily="34" charset="0"/>
                <a:ea typeface="MS PGothic" pitchFamily="34" charset="-128"/>
                <a:cs typeface="Arial" pitchFamily="34" charset="0"/>
              </a:rPr>
              <a:t>Предпосылки:</a:t>
            </a:r>
          </a:p>
          <a:p>
            <a:pPr indent="447675" algn="just" defTabSz="909638"/>
            <a:endParaRPr kumimoji="0" lang="ru-RU" sz="1200" b="1">
              <a:solidFill>
                <a:srgbClr val="002060"/>
              </a:solidFill>
              <a:latin typeface="Arial" pitchFamily="34" charset="0"/>
              <a:ea typeface="MS PGothic" pitchFamily="34" charset="-128"/>
              <a:cs typeface="Arial" pitchFamily="34" charset="0"/>
            </a:endParaRPr>
          </a:p>
          <a:p>
            <a:pPr indent="447675" algn="just" defTabSz="909638"/>
            <a:endParaRPr kumimoji="0" lang="ru-RU" sz="1200" b="1">
              <a:solidFill>
                <a:srgbClr val="002060"/>
              </a:solidFill>
              <a:latin typeface="Arial" pitchFamily="34" charset="0"/>
              <a:ea typeface="MS PGothic" pitchFamily="34" charset="-128"/>
              <a:cs typeface="Arial" pitchFamily="34" charset="0"/>
            </a:endParaRPr>
          </a:p>
          <a:p>
            <a:pPr indent="447675" algn="just" defTabSz="909638"/>
            <a:endParaRPr kumimoji="0" lang="ru-RU" sz="1200" b="1">
              <a:solidFill>
                <a:srgbClr val="002060"/>
              </a:solidFill>
              <a:latin typeface="Arial" pitchFamily="34" charset="0"/>
              <a:ea typeface="MS PGothic" pitchFamily="34" charset="-128"/>
              <a:cs typeface="Arial" pitchFamily="34" charset="0"/>
            </a:endParaRPr>
          </a:p>
          <a:p>
            <a:pPr indent="447675" algn="just" defTabSz="909638"/>
            <a:endParaRPr kumimoji="0" lang="ru-RU" sz="1200" b="1">
              <a:solidFill>
                <a:srgbClr val="002060"/>
              </a:solidFill>
              <a:latin typeface="Arial" pitchFamily="34" charset="0"/>
              <a:ea typeface="MS PGothic" pitchFamily="34" charset="-128"/>
              <a:cs typeface="Arial" pitchFamily="34" charset="0"/>
            </a:endParaRPr>
          </a:p>
          <a:p>
            <a:pPr indent="447675" algn="just" defTabSz="909638"/>
            <a:r>
              <a:rPr kumimoji="0" lang="ru-RU" sz="1400">
                <a:solidFill>
                  <a:srgbClr val="002060"/>
                </a:solidFill>
                <a:latin typeface="Arial" pitchFamily="34" charset="0"/>
                <a:ea typeface="MS PGothic" pitchFamily="34" charset="-128"/>
                <a:cs typeface="Arial" pitchFamily="34" charset="0"/>
              </a:rPr>
              <a:t>В настоящее время практически во всех социально-экономических сферах проведены или проводятся преобразования, </a:t>
            </a:r>
            <a:r>
              <a:rPr kumimoji="0" lang="ru-RU" sz="1400" b="1">
                <a:solidFill>
                  <a:srgbClr val="002060"/>
                </a:solidFill>
                <a:latin typeface="Arial" pitchFamily="34" charset="0"/>
                <a:ea typeface="MS PGothic" pitchFamily="34" charset="-128"/>
                <a:cs typeface="Arial" pitchFamily="34" charset="0"/>
              </a:rPr>
              <a:t>предполагающие ведение и использование общероссийских классификаторов, реестров и иных информационных ресурсов, в том числе посредством информационных технологий </a:t>
            </a:r>
            <a:r>
              <a:rPr kumimoji="0" lang="ru-RU" sz="1400">
                <a:solidFill>
                  <a:srgbClr val="002060"/>
                </a:solidFill>
                <a:latin typeface="Arial" pitchFamily="34" charset="0"/>
                <a:ea typeface="MS PGothic" pitchFamily="34" charset="-128"/>
                <a:cs typeface="Arial" pitchFamily="34" charset="0"/>
              </a:rPr>
              <a:t>с целью улучшения качества жизни граждан, ведения предпринимательской деятельности, а также оптимизации процессов в государственном управлении. </a:t>
            </a:r>
          </a:p>
          <a:p>
            <a:pPr indent="447675" algn="just" defTabSz="909638"/>
            <a:r>
              <a:rPr kumimoji="0" lang="ru-RU" sz="1400">
                <a:solidFill>
                  <a:srgbClr val="002060"/>
                </a:solidFill>
                <a:latin typeface="Arial" pitchFamily="34" charset="0"/>
                <a:ea typeface="MS PGothic" pitchFamily="34" charset="-128"/>
                <a:cs typeface="Arial" pitchFamily="34" charset="0"/>
              </a:rPr>
              <a:t>К таким сферам можно отнести оказание гос. услуг в электронном виде, гос. регистрацию различных прав, например, имущественных прав, гос. регистрацию различных правовых статусов объектов или субъектов правоотношений, например, регистрацию ю. л., регистрацию уставов МО и т.д.</a:t>
            </a:r>
          </a:p>
          <a:p>
            <a:pPr indent="447675" algn="just" defTabSz="909638"/>
            <a:endParaRPr kumimoji="0" lang="ru-RU" sz="1400">
              <a:solidFill>
                <a:srgbClr val="002060"/>
              </a:solidFill>
              <a:latin typeface="Arial" pitchFamily="34" charset="0"/>
              <a:ea typeface="MS PGothic" pitchFamily="34" charset="-128"/>
              <a:cs typeface="Arial" pitchFamily="34" charset="0"/>
            </a:endParaRPr>
          </a:p>
          <a:p>
            <a:pPr indent="447675" algn="just" defTabSz="909638"/>
            <a:endParaRPr kumimoji="0" lang="ru-RU" sz="1400">
              <a:solidFill>
                <a:srgbClr val="002060"/>
              </a:solidFill>
              <a:latin typeface="Arial" pitchFamily="34" charset="0"/>
              <a:ea typeface="MS PGothic" pitchFamily="34" charset="-128"/>
              <a:cs typeface="Arial" pitchFamily="34" charset="0"/>
            </a:endParaRPr>
          </a:p>
          <a:p>
            <a:pPr indent="447675" algn="just" defTabSz="909638"/>
            <a:endParaRPr kumimoji="0" lang="ru-RU" sz="1400">
              <a:solidFill>
                <a:srgbClr val="002060"/>
              </a:solidFill>
              <a:latin typeface="Arial" pitchFamily="34" charset="0"/>
              <a:ea typeface="MS PGothic" pitchFamily="34" charset="-128"/>
              <a:cs typeface="Arial" pitchFamily="34" charset="0"/>
            </a:endParaRPr>
          </a:p>
          <a:p>
            <a:pPr indent="447675" algn="just" defTabSz="909638"/>
            <a:r>
              <a:rPr kumimoji="0" lang="ru-RU" sz="1400">
                <a:solidFill>
                  <a:srgbClr val="002060"/>
                </a:solidFill>
                <a:latin typeface="Arial" pitchFamily="34" charset="0"/>
                <a:ea typeface="MS PGothic" pitchFamily="34" charset="-128"/>
                <a:cs typeface="Arial" pitchFamily="34" charset="0"/>
              </a:rPr>
              <a:t>В результате возникло </a:t>
            </a:r>
            <a:r>
              <a:rPr kumimoji="0" lang="ru-RU" sz="1400" b="1">
                <a:solidFill>
                  <a:srgbClr val="002060"/>
                </a:solidFill>
                <a:latin typeface="Arial" pitchFamily="34" charset="0"/>
                <a:ea typeface="MS PGothic" pitchFamily="34" charset="-128"/>
                <a:cs typeface="Arial" pitchFamily="34" charset="0"/>
              </a:rPr>
              <a:t>большое количество информационных потоков</a:t>
            </a:r>
            <a:r>
              <a:rPr kumimoji="0" lang="ru-RU" sz="1400">
                <a:solidFill>
                  <a:srgbClr val="002060"/>
                </a:solidFill>
                <a:latin typeface="Arial" pitchFamily="34" charset="0"/>
                <a:ea typeface="MS PGothic" pitchFamily="34" charset="-128"/>
                <a:cs typeface="Arial" pitchFamily="34" charset="0"/>
              </a:rPr>
              <a:t>, содержащих сведения об объектах и субъектах правоотношений, </a:t>
            </a:r>
            <a:r>
              <a:rPr kumimoji="0" lang="ru-RU" sz="1400" b="1">
                <a:solidFill>
                  <a:srgbClr val="002060"/>
                </a:solidFill>
                <a:latin typeface="Arial" pitchFamily="34" charset="0"/>
                <a:ea typeface="MS PGothic" pitchFamily="34" charset="-128"/>
                <a:cs typeface="Arial" pitchFamily="34" charset="0"/>
              </a:rPr>
              <a:t>не увязанных между собой</a:t>
            </a:r>
            <a:r>
              <a:rPr kumimoji="0" lang="ru-RU" sz="1400">
                <a:solidFill>
                  <a:srgbClr val="002060"/>
                </a:solidFill>
                <a:latin typeface="Arial" pitchFamily="34" charset="0"/>
                <a:ea typeface="MS PGothic" pitchFamily="34" charset="-128"/>
                <a:cs typeface="Arial" pitchFamily="34" charset="0"/>
              </a:rPr>
              <a:t>, что привело к существенным затруднениям в области управления информацией и с ее структурированием.</a:t>
            </a:r>
            <a:endParaRPr kumimoji="0" lang="ru-RU" sz="1400" b="1">
              <a:solidFill>
                <a:srgbClr val="002060"/>
              </a:solidFill>
              <a:latin typeface="Arial" pitchFamily="34" charset="0"/>
              <a:ea typeface="MS PGothic" pitchFamily="34" charset="-128"/>
              <a:cs typeface="Arial" pitchFamily="34" charset="0"/>
            </a:endParaRPr>
          </a:p>
        </p:txBody>
      </p:sp>
      <p:sp>
        <p:nvSpPr>
          <p:cNvPr id="5" name="Номер слайда 13"/>
          <p:cNvSpPr>
            <a:spLocks noGrp="1"/>
          </p:cNvSpPr>
          <p:nvPr>
            <p:ph type="sldNum" sz="quarter" idx="12"/>
          </p:nvPr>
        </p:nvSpPr>
        <p:spPr>
          <a:xfrm>
            <a:off x="7010400" y="6492875"/>
            <a:ext cx="2133600" cy="365125"/>
          </a:xfrm>
        </p:spPr>
        <p:txBody>
          <a:bodyPr/>
          <a:lstStyle/>
          <a:p>
            <a:fld id="{4B64FEC8-4886-4A7A-BC2F-5E8BA83F476C}" type="slidenum">
              <a:rPr lang="ru-RU" b="1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pPr/>
              <a:t>3</a:t>
            </a:fld>
            <a:endParaRPr lang="ru-RU" b="1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57290" y="285750"/>
            <a:ext cx="6743723" cy="428625"/>
          </a:xfrm>
        </p:spPr>
        <p:txBody>
          <a:bodyPr/>
          <a:lstStyle/>
          <a:p>
            <a:pPr algn="ctr"/>
            <a:r>
              <a:rPr lang="ru-RU" sz="1600" b="0" dirty="0" smtClean="0">
                <a:solidFill>
                  <a:srgbClr val="C00000"/>
                </a:solidFill>
                <a:latin typeface="Arial" pitchFamily="34" charset="0"/>
              </a:rPr>
              <a:t>Текущее состояние в области систематизации </a:t>
            </a:r>
            <a:br>
              <a:rPr lang="ru-RU" sz="1600" b="0" dirty="0" smtClean="0">
                <a:solidFill>
                  <a:srgbClr val="C00000"/>
                </a:solidFill>
                <a:latin typeface="Arial" pitchFamily="34" charset="0"/>
              </a:rPr>
            </a:br>
            <a:r>
              <a:rPr lang="ru-RU" sz="1600" b="0" dirty="0" smtClean="0">
                <a:solidFill>
                  <a:srgbClr val="C00000"/>
                </a:solidFill>
                <a:latin typeface="Arial" pitchFamily="34" charset="0"/>
              </a:rPr>
              <a:t>и кодирования информации в социально-экономической отрасли (2) </a:t>
            </a:r>
          </a:p>
        </p:txBody>
      </p:sp>
      <p:sp>
        <p:nvSpPr>
          <p:cNvPr id="4" name="Скругленный прямоугольник 3"/>
          <p:cNvSpPr/>
          <p:nvPr/>
        </p:nvSpPr>
        <p:spPr>
          <a:xfrm>
            <a:off x="142875" y="1052513"/>
            <a:ext cx="8893175" cy="5429250"/>
          </a:xfrm>
          <a:prstGeom prst="roundRect">
            <a:avLst>
              <a:gd name="adj" fmla="val 4582"/>
            </a:avLst>
          </a:prstGeom>
          <a:noFill/>
          <a:ln w="15875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indent="447675" algn="just" defTabSz="909638"/>
            <a:r>
              <a:rPr kumimoji="0" lang="ru-RU" sz="1200" b="1">
                <a:solidFill>
                  <a:srgbClr val="002060"/>
                </a:solidFill>
                <a:latin typeface="Arial" pitchFamily="34" charset="0"/>
                <a:ea typeface="MS PGothic" pitchFamily="34" charset="-128"/>
                <a:cs typeface="Arial" pitchFamily="34" charset="0"/>
              </a:rPr>
              <a:t>Ключевые проблемы: </a:t>
            </a:r>
          </a:p>
          <a:p>
            <a:pPr indent="447675" algn="just" defTabSz="909638"/>
            <a:endParaRPr kumimoji="0" lang="ru-RU" sz="1200" b="1">
              <a:solidFill>
                <a:srgbClr val="002060"/>
              </a:solidFill>
              <a:latin typeface="Arial" pitchFamily="34" charset="0"/>
              <a:ea typeface="MS PGothic" pitchFamily="34" charset="-128"/>
              <a:cs typeface="Arial" pitchFamily="34" charset="0"/>
            </a:endParaRPr>
          </a:p>
          <a:p>
            <a:pPr marL="628650" lvl="1" indent="-171450" algn="just" defTabSz="909638">
              <a:buFont typeface="Wingdings" pitchFamily="2" charset="2"/>
              <a:buChar char="§"/>
            </a:pPr>
            <a:r>
              <a:rPr kumimoji="0" lang="ru-RU" sz="1200">
                <a:solidFill>
                  <a:srgbClr val="002060"/>
                </a:solidFill>
                <a:latin typeface="Arial" pitchFamily="34" charset="0"/>
                <a:ea typeface="MS PGothic" pitchFamily="34" charset="-128"/>
                <a:cs typeface="Arial" pitchFamily="34" charset="0"/>
              </a:rPr>
              <a:t>различные инф. ресурсы дублируют сведения об одних и тех же объектах/субъектах правоотношений. При этом между инф. ресурсами отсутствует взаимосвязь и обмен сведениями об объектах или субъектах правоотношений, а состав, структура и кодирование указанных сведений существенно различаются у органов гос. власти – владельцев инф. ресурсов;</a:t>
            </a:r>
          </a:p>
          <a:p>
            <a:pPr marL="628650" lvl="1" indent="-171450" algn="just" defTabSz="909638">
              <a:buFont typeface="Wingdings" pitchFamily="2" charset="2"/>
              <a:buChar char="§"/>
            </a:pPr>
            <a:r>
              <a:rPr kumimoji="0" lang="ru-RU" sz="1200">
                <a:solidFill>
                  <a:srgbClr val="002060"/>
                </a:solidFill>
                <a:latin typeface="Arial" pitchFamily="34" charset="0"/>
                <a:ea typeface="MS PGothic" pitchFamily="34" charset="-128"/>
                <a:cs typeface="Arial" pitchFamily="34" charset="0"/>
              </a:rPr>
              <a:t>в целом ряде соц. - эконом. сфер полностью отсутствуют инф. ресурсы с инф. об объектах/субъектах правоотношений, необходимые для обеспечения качественного взаимодействия ф. л. и ю. л. с органами гос. власти, а также между самими органами гос. власти. </a:t>
            </a:r>
          </a:p>
          <a:p>
            <a:pPr marL="628650" lvl="1" indent="-171450" algn="just" defTabSz="909638">
              <a:buFont typeface="Wingdings" pitchFamily="2" charset="2"/>
              <a:buChar char="§"/>
            </a:pPr>
            <a:endParaRPr kumimoji="0" lang="ru-RU" sz="1000">
              <a:solidFill>
                <a:srgbClr val="002060"/>
              </a:solidFill>
              <a:latin typeface="Arial" pitchFamily="34" charset="0"/>
              <a:ea typeface="MS PGothic" pitchFamily="34" charset="-128"/>
              <a:cs typeface="Arial" pitchFamily="34" charset="0"/>
            </a:endParaRPr>
          </a:p>
          <a:p>
            <a:pPr indent="447675" algn="just" defTabSz="909638"/>
            <a:r>
              <a:rPr kumimoji="0" lang="ru-RU" sz="1200" b="1">
                <a:solidFill>
                  <a:srgbClr val="002060"/>
                </a:solidFill>
                <a:latin typeface="Arial" pitchFamily="34" charset="0"/>
                <a:ea typeface="MS PGothic" pitchFamily="34" charset="-128"/>
                <a:cs typeface="Arial" pitchFamily="34" charset="0"/>
              </a:rPr>
              <a:t>Последствия: </a:t>
            </a:r>
          </a:p>
          <a:p>
            <a:pPr indent="447675" algn="just" defTabSz="909638"/>
            <a:endParaRPr kumimoji="0" lang="ru-RU" sz="1200" b="1">
              <a:solidFill>
                <a:srgbClr val="002060"/>
              </a:solidFill>
              <a:latin typeface="Arial" pitchFamily="34" charset="0"/>
              <a:ea typeface="MS PGothic" pitchFamily="34" charset="-128"/>
              <a:cs typeface="Arial" pitchFamily="34" charset="0"/>
            </a:endParaRPr>
          </a:p>
          <a:p>
            <a:pPr marL="628650" lvl="1" indent="-171450" algn="just" defTabSz="909638">
              <a:buFont typeface="Wingdings" pitchFamily="2" charset="2"/>
              <a:buChar char="§"/>
            </a:pPr>
            <a:r>
              <a:rPr kumimoji="0" lang="ru-RU" sz="1200">
                <a:solidFill>
                  <a:srgbClr val="002060"/>
                </a:solidFill>
                <a:latin typeface="Arial" pitchFamily="34" charset="0"/>
                <a:ea typeface="MS PGothic" pitchFamily="34" charset="-128"/>
                <a:cs typeface="Arial" pitchFamily="34" charset="0"/>
              </a:rPr>
              <a:t>противоречивость и утрата актуальности сведений в различных инф. ресурсах;</a:t>
            </a:r>
          </a:p>
          <a:p>
            <a:pPr marL="628650" lvl="1" indent="-171450" defTabSz="909638">
              <a:buFont typeface="Wingdings" pitchFamily="2" charset="2"/>
              <a:buChar char="§"/>
            </a:pPr>
            <a:r>
              <a:rPr kumimoji="0" lang="ru-RU" sz="1200">
                <a:solidFill>
                  <a:srgbClr val="002060"/>
                </a:solidFill>
                <a:latin typeface="Arial" pitchFamily="34" charset="0"/>
                <a:ea typeface="MS PGothic" pitchFamily="34" charset="-128"/>
                <a:cs typeface="Arial" pitchFamily="34" charset="0"/>
              </a:rPr>
              <a:t>многократное дублирование действий органов гос. власти, связанных с введением данных в инф. ресурсы </a:t>
            </a:r>
            <a:br>
              <a:rPr kumimoji="0" lang="ru-RU" sz="1200">
                <a:solidFill>
                  <a:srgbClr val="002060"/>
                </a:solidFill>
                <a:latin typeface="Arial" pitchFamily="34" charset="0"/>
                <a:ea typeface="MS PGothic" pitchFamily="34" charset="-128"/>
                <a:cs typeface="Arial" pitchFamily="34" charset="0"/>
              </a:rPr>
            </a:br>
            <a:r>
              <a:rPr kumimoji="0" lang="ru-RU" sz="1200">
                <a:solidFill>
                  <a:srgbClr val="002060"/>
                </a:solidFill>
                <a:latin typeface="Arial" pitchFamily="34" charset="0"/>
                <a:ea typeface="MS PGothic" pitchFamily="34" charset="-128"/>
                <a:cs typeface="Arial" pitchFamily="34" charset="0"/>
              </a:rPr>
              <a:t>и избыточность процедур, связанных с необходимостью проверки первичных документов от заявителей;</a:t>
            </a:r>
          </a:p>
          <a:p>
            <a:pPr marL="628650" lvl="1" indent="-171450" algn="just" defTabSz="909638">
              <a:buFont typeface="Wingdings" pitchFamily="2" charset="2"/>
              <a:buChar char="§"/>
            </a:pPr>
            <a:r>
              <a:rPr kumimoji="0" lang="ru-RU" sz="1200">
                <a:solidFill>
                  <a:srgbClr val="002060"/>
                </a:solidFill>
                <a:latin typeface="Arial" pitchFamily="34" charset="0"/>
                <a:ea typeface="MS PGothic" pitchFamily="34" charset="-128"/>
                <a:cs typeface="Arial" pitchFamily="34" charset="0"/>
              </a:rPr>
              <a:t>невозможность единообразной идентификацией объектов/субъектов правоотношений в различных ИС; </a:t>
            </a:r>
          </a:p>
          <a:p>
            <a:pPr marL="628650" lvl="1" indent="-171450" algn="just" defTabSz="909638">
              <a:buFont typeface="Wingdings" pitchFamily="2" charset="2"/>
              <a:buChar char="§"/>
            </a:pPr>
            <a:r>
              <a:rPr kumimoji="0" lang="ru-RU" sz="1200">
                <a:solidFill>
                  <a:srgbClr val="002060"/>
                </a:solidFill>
                <a:latin typeface="Arial" pitchFamily="34" charset="0"/>
                <a:ea typeface="MS PGothic" pitchFamily="34" charset="-128"/>
                <a:cs typeface="Arial" pitchFamily="34" charset="0"/>
              </a:rPr>
              <a:t>существенное удорожание эксплуатации ИС.</a:t>
            </a:r>
          </a:p>
          <a:p>
            <a:pPr indent="447675" algn="just" defTabSz="909638"/>
            <a:endParaRPr kumimoji="0" lang="ru-RU" sz="1000">
              <a:solidFill>
                <a:srgbClr val="C00000"/>
              </a:solidFill>
              <a:latin typeface="Arial" pitchFamily="34" charset="0"/>
              <a:ea typeface="MS PGothic" pitchFamily="34" charset="-128"/>
              <a:cs typeface="Arial" pitchFamily="34" charset="0"/>
            </a:endParaRPr>
          </a:p>
          <a:p>
            <a:pPr indent="447675" algn="ctr" defTabSz="909638"/>
            <a:endParaRPr kumimoji="0" lang="ru-RU" sz="1200" b="1">
              <a:solidFill>
                <a:srgbClr val="C00000"/>
              </a:solidFill>
              <a:latin typeface="Arial" pitchFamily="34" charset="0"/>
              <a:ea typeface="MS PGothic" pitchFamily="34" charset="-128"/>
              <a:cs typeface="Arial" pitchFamily="34" charset="0"/>
            </a:endParaRPr>
          </a:p>
          <a:p>
            <a:pPr indent="447675" algn="ctr" defTabSz="909638"/>
            <a:endParaRPr kumimoji="0" lang="ru-RU" sz="1200" b="1">
              <a:solidFill>
                <a:srgbClr val="C00000"/>
              </a:solidFill>
              <a:latin typeface="Arial" pitchFamily="34" charset="0"/>
              <a:ea typeface="MS PGothic" pitchFamily="34" charset="-128"/>
              <a:cs typeface="Arial" pitchFamily="34" charset="0"/>
            </a:endParaRPr>
          </a:p>
          <a:p>
            <a:pPr indent="447675" algn="ctr" defTabSz="909638"/>
            <a:r>
              <a:rPr kumimoji="0" lang="ru-RU" sz="1400" b="1">
                <a:solidFill>
                  <a:srgbClr val="C00000"/>
                </a:solidFill>
                <a:latin typeface="Arial" pitchFamily="34" charset="0"/>
                <a:ea typeface="MS PGothic" pitchFamily="34" charset="-128"/>
                <a:cs typeface="Arial" pitchFamily="34" charset="0"/>
              </a:rPr>
              <a:t>Реализация Казначейством России нового полномочия по межведомственной координации в сфере систематизации и кодирования информации призвано решить сложившиеся проблемы, существенно улучшив качество государственного управления </a:t>
            </a:r>
            <a:br>
              <a:rPr kumimoji="0" lang="ru-RU" sz="1400" b="1">
                <a:solidFill>
                  <a:srgbClr val="C00000"/>
                </a:solidFill>
                <a:latin typeface="Arial" pitchFamily="34" charset="0"/>
                <a:ea typeface="MS PGothic" pitchFamily="34" charset="-128"/>
                <a:cs typeface="Arial" pitchFamily="34" charset="0"/>
              </a:rPr>
            </a:br>
            <a:r>
              <a:rPr kumimoji="0" lang="ru-RU" sz="1400" b="1">
                <a:solidFill>
                  <a:srgbClr val="C00000"/>
                </a:solidFill>
                <a:latin typeface="Arial" pitchFamily="34" charset="0"/>
                <a:ea typeface="MS PGothic" pitchFamily="34" charset="-128"/>
                <a:cs typeface="Arial" pitchFamily="34" charset="0"/>
              </a:rPr>
              <a:t>и взаимодействия государства с гражданами и юридическими лицами.</a:t>
            </a:r>
          </a:p>
          <a:p>
            <a:pPr indent="447675" algn="ctr" defTabSz="909638"/>
            <a:r>
              <a:rPr kumimoji="0" lang="ru-RU" sz="1100" b="1">
                <a:solidFill>
                  <a:srgbClr val="C00000"/>
                </a:solidFill>
                <a:latin typeface="Arial" pitchFamily="34" charset="0"/>
                <a:ea typeface="MS PGothic" pitchFamily="34" charset="-128"/>
                <a:cs typeface="Arial" pitchFamily="34" charset="0"/>
              </a:rPr>
              <a:t> </a:t>
            </a:r>
          </a:p>
          <a:p>
            <a:pPr indent="447675" algn="just" defTabSz="909638"/>
            <a:endParaRPr kumimoji="0" lang="ru-RU" sz="300">
              <a:solidFill>
                <a:srgbClr val="002060"/>
              </a:solidFill>
              <a:ea typeface="MS PGothic" pitchFamily="34" charset="-128"/>
            </a:endParaRPr>
          </a:p>
          <a:p>
            <a:pPr indent="447675" algn="r" defTabSz="909638"/>
            <a:endParaRPr kumimoji="0" lang="ru-RU" sz="800">
              <a:solidFill>
                <a:srgbClr val="002060"/>
              </a:solidFill>
              <a:latin typeface="Arial" pitchFamily="34" charset="0"/>
              <a:ea typeface="MS PGothic" pitchFamily="34" charset="-128"/>
              <a:cs typeface="Arial" pitchFamily="34" charset="0"/>
            </a:endParaRPr>
          </a:p>
          <a:p>
            <a:pPr indent="447675" algn="r" defTabSz="909638"/>
            <a:endParaRPr kumimoji="0" lang="ru-RU" sz="800">
              <a:solidFill>
                <a:srgbClr val="002060"/>
              </a:solidFill>
              <a:latin typeface="Arial" pitchFamily="34" charset="0"/>
              <a:ea typeface="MS PGothic" pitchFamily="34" charset="-128"/>
              <a:cs typeface="Arial" pitchFamily="34" charset="0"/>
            </a:endParaRPr>
          </a:p>
          <a:p>
            <a:pPr indent="447675" algn="r" defTabSz="909638"/>
            <a:endParaRPr kumimoji="0" lang="ru-RU" sz="800">
              <a:solidFill>
                <a:srgbClr val="002060"/>
              </a:solidFill>
              <a:latin typeface="Arial" pitchFamily="34" charset="0"/>
              <a:ea typeface="MS PGothic" pitchFamily="34" charset="-128"/>
              <a:cs typeface="Arial" pitchFamily="34" charset="0"/>
            </a:endParaRPr>
          </a:p>
        </p:txBody>
      </p:sp>
      <p:sp>
        <p:nvSpPr>
          <p:cNvPr id="5" name="Номер слайда 13"/>
          <p:cNvSpPr>
            <a:spLocks noGrp="1"/>
          </p:cNvSpPr>
          <p:nvPr>
            <p:ph type="sldNum" sz="quarter" idx="12"/>
          </p:nvPr>
        </p:nvSpPr>
        <p:spPr>
          <a:xfrm>
            <a:off x="7010400" y="6492875"/>
            <a:ext cx="2133600" cy="365125"/>
          </a:xfrm>
        </p:spPr>
        <p:txBody>
          <a:bodyPr/>
          <a:lstStyle/>
          <a:p>
            <a:fld id="{BBEF86BE-435F-45AA-AEF6-11BE2F616D39}" type="slidenum">
              <a:rPr lang="ru-RU" b="1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pPr/>
              <a:t>4</a:t>
            </a:fld>
            <a:endParaRPr lang="ru-RU" b="1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Прямоугольник 26"/>
          <p:cNvSpPr/>
          <p:nvPr/>
        </p:nvSpPr>
        <p:spPr>
          <a:xfrm>
            <a:off x="214313" y="1114425"/>
            <a:ext cx="8786812" cy="1528763"/>
          </a:xfrm>
          <a:prstGeom prst="rect">
            <a:avLst/>
          </a:prstGeom>
          <a:solidFill>
            <a:schemeClr val="bg1">
              <a:lumMod val="85000"/>
              <a:alpha val="48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kumimoji="0" lang="ru-RU" sz="180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7010400" y="6492875"/>
            <a:ext cx="2133600" cy="365125"/>
          </a:xfrm>
        </p:spPr>
        <p:txBody>
          <a:bodyPr/>
          <a:lstStyle/>
          <a:p>
            <a:fld id="{A47508F0-7D31-401A-BBC2-76F04D6A9595}" type="slidenum">
              <a:rPr lang="ru-RU"/>
              <a:pPr/>
              <a:t>5</a:t>
            </a:fld>
            <a:endParaRPr lang="ru-RU"/>
          </a:p>
        </p:txBody>
      </p:sp>
      <p:sp>
        <p:nvSpPr>
          <p:cNvPr id="8195" name="Заголовок 1"/>
          <p:cNvSpPr txBox="1">
            <a:spLocks/>
          </p:cNvSpPr>
          <p:nvPr/>
        </p:nvSpPr>
        <p:spPr bwMode="auto">
          <a:xfrm>
            <a:off x="222250" y="2711450"/>
            <a:ext cx="6000750" cy="1444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eaLnBrk="0" hangingPunct="0"/>
            <a:r>
              <a:rPr kumimoji="0" lang="ru-RU" sz="1400">
                <a:solidFill>
                  <a:srgbClr val="C00000"/>
                </a:solidFill>
              </a:rPr>
              <a:t>Основные этапы:</a:t>
            </a: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179388" y="2924175"/>
            <a:ext cx="4557712" cy="3587750"/>
          </a:xfrm>
          <a:prstGeom prst="roundRect">
            <a:avLst>
              <a:gd name="adj" fmla="val 6662"/>
            </a:avLst>
          </a:prstGeom>
          <a:noFill/>
          <a:ln w="19050"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kumimoji="0" lang="ru-RU" sz="1800" dirty="0" err="1"/>
          </a:p>
        </p:txBody>
      </p:sp>
      <p:sp>
        <p:nvSpPr>
          <p:cNvPr id="6" name="TextBox 5"/>
          <p:cNvSpPr txBox="1"/>
          <p:nvPr/>
        </p:nvSpPr>
        <p:spPr>
          <a:xfrm>
            <a:off x="179388" y="2924175"/>
            <a:ext cx="4537075" cy="36893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spcBef>
                <a:spcPts val="300"/>
              </a:spcBef>
            </a:pPr>
            <a:r>
              <a:rPr kumimoji="0" lang="en-US" sz="1200">
                <a:solidFill>
                  <a:srgbClr val="002060"/>
                </a:solidFill>
              </a:rPr>
              <a:t>I </a:t>
            </a:r>
            <a:r>
              <a:rPr kumimoji="0" lang="ru-RU" sz="1200">
                <a:solidFill>
                  <a:srgbClr val="002060"/>
                </a:solidFill>
              </a:rPr>
              <a:t>этап – 2014-2015 гг.</a:t>
            </a:r>
            <a:endParaRPr kumimoji="0" lang="ru-RU" sz="1400">
              <a:solidFill>
                <a:srgbClr val="002060"/>
              </a:solidFill>
            </a:endParaRPr>
          </a:p>
          <a:p>
            <a:pPr algn="just">
              <a:spcBef>
                <a:spcPts val="500"/>
              </a:spcBef>
              <a:buFont typeface="Calibri" pitchFamily="34" charset="0"/>
              <a:buAutoNum type="arabicPeriod"/>
            </a:pPr>
            <a:r>
              <a:rPr kumimoji="0" lang="ru-RU" sz="900">
                <a:solidFill>
                  <a:srgbClr val="002060"/>
                </a:solidFill>
              </a:rPr>
              <a:t>Утверждение Правительством РФ</a:t>
            </a:r>
            <a:r>
              <a:rPr kumimoji="0" lang="en-US" sz="900">
                <a:solidFill>
                  <a:srgbClr val="002060"/>
                </a:solidFill>
              </a:rPr>
              <a:t> </a:t>
            </a:r>
            <a:r>
              <a:rPr kumimoji="0" lang="ru-RU" sz="900">
                <a:solidFill>
                  <a:srgbClr val="002060"/>
                </a:solidFill>
              </a:rPr>
              <a:t>Концепции методологии систематизации</a:t>
            </a:r>
            <a:br>
              <a:rPr kumimoji="0" lang="ru-RU" sz="900">
                <a:solidFill>
                  <a:srgbClr val="002060"/>
                </a:solidFill>
              </a:rPr>
            </a:br>
            <a:r>
              <a:rPr kumimoji="0" lang="ru-RU" sz="900">
                <a:solidFill>
                  <a:srgbClr val="002060"/>
                </a:solidFill>
              </a:rPr>
              <a:t>и кодирования информации; </a:t>
            </a:r>
          </a:p>
          <a:p>
            <a:pPr algn="just">
              <a:spcBef>
                <a:spcPts val="500"/>
              </a:spcBef>
              <a:buFont typeface="Calibri" pitchFamily="34" charset="0"/>
              <a:buAutoNum type="arabicPeriod"/>
            </a:pPr>
            <a:r>
              <a:rPr kumimoji="0" lang="ru-RU" sz="900">
                <a:solidFill>
                  <a:srgbClr val="002060"/>
                </a:solidFill>
              </a:rPr>
              <a:t>Утверждение Концепции создания единой информационной среды </a:t>
            </a:r>
            <a:br>
              <a:rPr kumimoji="0" lang="ru-RU" sz="900">
                <a:solidFill>
                  <a:srgbClr val="002060"/>
                </a:solidFill>
              </a:rPr>
            </a:br>
            <a:r>
              <a:rPr kumimoji="0" lang="ru-RU" sz="900">
                <a:solidFill>
                  <a:srgbClr val="002060"/>
                </a:solidFill>
              </a:rPr>
              <a:t>в сфере систематизации и кодирования информации;</a:t>
            </a:r>
          </a:p>
          <a:p>
            <a:pPr>
              <a:spcBef>
                <a:spcPts val="500"/>
              </a:spcBef>
              <a:buFont typeface="Calibri" pitchFamily="34" charset="0"/>
              <a:buAutoNum type="arabicPeriod"/>
            </a:pPr>
            <a:r>
              <a:rPr kumimoji="0" lang="ru-RU" sz="900">
                <a:solidFill>
                  <a:srgbClr val="002060"/>
                </a:solidFill>
              </a:rPr>
              <a:t>Утверждение Концепции единой инф. системы адм.-тер. деления;</a:t>
            </a:r>
          </a:p>
          <a:p>
            <a:pPr algn="just">
              <a:spcBef>
                <a:spcPts val="500"/>
              </a:spcBef>
              <a:buFont typeface="Calibri" pitchFamily="34" charset="0"/>
              <a:buAutoNum type="arabicPeriod"/>
            </a:pPr>
            <a:r>
              <a:rPr kumimoji="0" lang="ru-RU" sz="900">
                <a:solidFill>
                  <a:srgbClr val="002060"/>
                </a:solidFill>
              </a:rPr>
              <a:t>Разработка предложений по созданию регистра населения;</a:t>
            </a:r>
          </a:p>
          <a:p>
            <a:pPr algn="just">
              <a:spcBef>
                <a:spcPts val="500"/>
              </a:spcBef>
              <a:buFont typeface="Calibri" pitchFamily="34" charset="0"/>
              <a:buAutoNum type="arabicPeriod"/>
            </a:pPr>
            <a:r>
              <a:rPr kumimoji="0" lang="ru-RU" sz="900">
                <a:solidFill>
                  <a:srgbClr val="002060"/>
                </a:solidFill>
              </a:rPr>
              <a:t>Принятие постановления Правительства РФ о порядке </a:t>
            </a:r>
            <a:br>
              <a:rPr kumimoji="0" lang="ru-RU" sz="900">
                <a:solidFill>
                  <a:srgbClr val="002060"/>
                </a:solidFill>
              </a:rPr>
            </a:br>
            <a:r>
              <a:rPr kumimoji="0" lang="ru-RU" sz="900">
                <a:solidFill>
                  <a:srgbClr val="002060"/>
                </a:solidFill>
              </a:rPr>
              <a:t>ведения классификаторов, реестров и иных информационных ресурсов;</a:t>
            </a:r>
          </a:p>
          <a:p>
            <a:pPr algn="just">
              <a:spcBef>
                <a:spcPts val="500"/>
              </a:spcBef>
              <a:buFont typeface="Calibri" pitchFamily="34" charset="0"/>
              <a:buAutoNum type="arabicPeriod"/>
            </a:pPr>
            <a:r>
              <a:rPr kumimoji="0" lang="ru-RU" sz="900">
                <a:solidFill>
                  <a:srgbClr val="002060"/>
                </a:solidFill>
              </a:rPr>
              <a:t>Обеспечение на фед. уровне принятия НПА, в связи с постановлением Правительства РФ о порядке ведения классификаторов, реестров и иных информационных ресурсов;</a:t>
            </a:r>
          </a:p>
          <a:p>
            <a:pPr algn="just">
              <a:spcBef>
                <a:spcPts val="500"/>
              </a:spcBef>
              <a:buFont typeface="Calibri" pitchFamily="34" charset="0"/>
              <a:buAutoNum type="arabicPeriod"/>
            </a:pPr>
            <a:r>
              <a:rPr kumimoji="0" lang="ru-RU" sz="900">
                <a:solidFill>
                  <a:srgbClr val="002060"/>
                </a:solidFill>
              </a:rPr>
              <a:t>Обеспечение на фед, уровне принятия НПА в целях исключения избыточных требований к заявителям о дублировании сведений и документов в случае, если они уже представлялись в иные органы гос. власти;</a:t>
            </a:r>
          </a:p>
          <a:p>
            <a:pPr algn="just">
              <a:spcBef>
                <a:spcPts val="500"/>
              </a:spcBef>
              <a:buFont typeface="Calibri" pitchFamily="34" charset="0"/>
              <a:buAutoNum type="arabicPeriod"/>
            </a:pPr>
            <a:r>
              <a:rPr kumimoji="0" lang="ru-RU" sz="900">
                <a:solidFill>
                  <a:srgbClr val="002060"/>
                </a:solidFill>
              </a:rPr>
              <a:t>Разработка и внесение изменений в НПА в связи с принятием новых </a:t>
            </a:r>
            <a:br>
              <a:rPr kumimoji="0" lang="ru-RU" sz="900">
                <a:solidFill>
                  <a:srgbClr val="002060"/>
                </a:solidFill>
              </a:rPr>
            </a:br>
            <a:r>
              <a:rPr kumimoji="0" lang="ru-RU" sz="900">
                <a:solidFill>
                  <a:srgbClr val="002060"/>
                </a:solidFill>
              </a:rPr>
              <a:t>ОКВЭД 2 и ОКПД 2;</a:t>
            </a:r>
          </a:p>
          <a:p>
            <a:pPr algn="just">
              <a:spcBef>
                <a:spcPts val="500"/>
              </a:spcBef>
              <a:buFont typeface="Calibri" pitchFamily="34" charset="0"/>
              <a:buAutoNum type="arabicPeriod"/>
            </a:pPr>
            <a:r>
              <a:rPr kumimoji="0" lang="ru-RU" sz="900">
                <a:solidFill>
                  <a:srgbClr val="002060"/>
                </a:solidFill>
              </a:rPr>
              <a:t>Создание фед. информационной среды в сфере систематизации </a:t>
            </a:r>
            <a:br>
              <a:rPr kumimoji="0" lang="ru-RU" sz="900">
                <a:solidFill>
                  <a:srgbClr val="002060"/>
                </a:solidFill>
              </a:rPr>
            </a:br>
            <a:r>
              <a:rPr kumimoji="0" lang="ru-RU" sz="900">
                <a:solidFill>
                  <a:srgbClr val="002060"/>
                </a:solidFill>
              </a:rPr>
              <a:t>и кодирования информации с охватом не менее 70% информационных ресурсов федерального уровня.</a:t>
            </a:r>
          </a:p>
          <a:p>
            <a:pPr algn="just">
              <a:spcBef>
                <a:spcPts val="500"/>
              </a:spcBef>
              <a:buFont typeface="Calibri" pitchFamily="34" charset="0"/>
              <a:buAutoNum type="arabicPeriod"/>
            </a:pPr>
            <a:endParaRPr kumimoji="0" lang="ru-RU" sz="900">
              <a:solidFill>
                <a:srgbClr val="002060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5508625" y="2924175"/>
            <a:ext cx="3384550" cy="31527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spcBef>
                <a:spcPts val="100"/>
              </a:spcBef>
            </a:pPr>
            <a:r>
              <a:rPr kumimoji="0" lang="en-US" sz="1200" dirty="0">
                <a:solidFill>
                  <a:srgbClr val="002060"/>
                </a:solidFill>
              </a:rPr>
              <a:t>II </a:t>
            </a:r>
            <a:r>
              <a:rPr kumimoji="0" lang="ru-RU" sz="1200" dirty="0">
                <a:solidFill>
                  <a:srgbClr val="002060"/>
                </a:solidFill>
              </a:rPr>
              <a:t>этап – 2015-2016 гг. </a:t>
            </a:r>
          </a:p>
          <a:p>
            <a:pPr algn="just">
              <a:spcBef>
                <a:spcPts val="600"/>
              </a:spcBef>
              <a:buFont typeface="Calibri" pitchFamily="34" charset="0"/>
              <a:buAutoNum type="arabicPeriod"/>
            </a:pPr>
            <a:r>
              <a:rPr kumimoji="0" lang="ru-RU" sz="900" dirty="0">
                <a:solidFill>
                  <a:srgbClr val="002060"/>
                </a:solidFill>
              </a:rPr>
              <a:t>Принятие нового Федерального закона, регулирующего вопросы систематизации и кодировании информации </a:t>
            </a:r>
            <a:r>
              <a:rPr kumimoji="0" lang="ru-RU" sz="900" dirty="0" smtClean="0">
                <a:solidFill>
                  <a:srgbClr val="002060"/>
                </a:solidFill>
              </a:rPr>
              <a:t/>
            </a:r>
            <a:br>
              <a:rPr kumimoji="0" lang="ru-RU" sz="900" dirty="0" smtClean="0">
                <a:solidFill>
                  <a:srgbClr val="002060"/>
                </a:solidFill>
              </a:rPr>
            </a:br>
            <a:r>
              <a:rPr kumimoji="0" lang="ru-RU" sz="900" dirty="0" smtClean="0">
                <a:solidFill>
                  <a:srgbClr val="002060"/>
                </a:solidFill>
              </a:rPr>
              <a:t>на </a:t>
            </a:r>
            <a:r>
              <a:rPr kumimoji="0" lang="ru-RU" sz="900" dirty="0">
                <a:solidFill>
                  <a:srgbClr val="002060"/>
                </a:solidFill>
              </a:rPr>
              <a:t>всех уровнях РФ;</a:t>
            </a:r>
          </a:p>
          <a:p>
            <a:pPr algn="just">
              <a:spcBef>
                <a:spcPts val="500"/>
              </a:spcBef>
              <a:buFont typeface="Calibri" pitchFamily="34" charset="0"/>
              <a:buAutoNum type="arabicPeriod"/>
            </a:pPr>
            <a:r>
              <a:rPr kumimoji="0" lang="ru-RU" sz="900" dirty="0">
                <a:solidFill>
                  <a:srgbClr val="002060"/>
                </a:solidFill>
              </a:rPr>
              <a:t>Обеспечение на всех уровнях РФ принятия НПА, </a:t>
            </a:r>
            <a:br>
              <a:rPr kumimoji="0" lang="ru-RU" sz="900" dirty="0">
                <a:solidFill>
                  <a:srgbClr val="002060"/>
                </a:solidFill>
              </a:rPr>
            </a:br>
            <a:r>
              <a:rPr kumimoji="0" lang="ru-RU" sz="900" dirty="0">
                <a:solidFill>
                  <a:srgbClr val="002060"/>
                </a:solidFill>
              </a:rPr>
              <a:t>в связи с новым Федеральным законом, регулирующим вопросы систематизации и кодирования информации;</a:t>
            </a:r>
          </a:p>
          <a:p>
            <a:pPr algn="just">
              <a:spcBef>
                <a:spcPts val="500"/>
              </a:spcBef>
              <a:buFont typeface="Calibri" pitchFamily="34" charset="0"/>
              <a:buAutoNum type="arabicPeriod"/>
            </a:pPr>
            <a:r>
              <a:rPr kumimoji="0" lang="ru-RU" sz="900" dirty="0">
                <a:solidFill>
                  <a:srgbClr val="002060"/>
                </a:solidFill>
              </a:rPr>
              <a:t>Обеспечение на всех уровнях РФ принятия НПА </a:t>
            </a:r>
            <a:br>
              <a:rPr kumimoji="0" lang="ru-RU" sz="900" dirty="0">
                <a:solidFill>
                  <a:srgbClr val="002060"/>
                </a:solidFill>
              </a:rPr>
            </a:br>
            <a:r>
              <a:rPr kumimoji="0" lang="ru-RU" sz="900" dirty="0">
                <a:solidFill>
                  <a:srgbClr val="002060"/>
                </a:solidFill>
              </a:rPr>
              <a:t>в целях исключения избыточных требований </a:t>
            </a:r>
            <a:br>
              <a:rPr kumimoji="0" lang="ru-RU" sz="900" dirty="0">
                <a:solidFill>
                  <a:srgbClr val="002060"/>
                </a:solidFill>
              </a:rPr>
            </a:br>
            <a:r>
              <a:rPr kumimoji="0" lang="ru-RU" sz="900" dirty="0">
                <a:solidFill>
                  <a:srgbClr val="002060"/>
                </a:solidFill>
              </a:rPr>
              <a:t>к заявителям о дублировании сведений и документов </a:t>
            </a:r>
            <a:br>
              <a:rPr kumimoji="0" lang="ru-RU" sz="900" dirty="0">
                <a:solidFill>
                  <a:srgbClr val="002060"/>
                </a:solidFill>
              </a:rPr>
            </a:br>
            <a:r>
              <a:rPr kumimoji="0" lang="ru-RU" sz="900" dirty="0">
                <a:solidFill>
                  <a:srgbClr val="002060"/>
                </a:solidFill>
              </a:rPr>
              <a:t>в случае, если они уже представлялись в иные органы </a:t>
            </a:r>
            <a:r>
              <a:rPr kumimoji="0" lang="ru-RU" sz="900" dirty="0" err="1">
                <a:solidFill>
                  <a:srgbClr val="002060"/>
                </a:solidFill>
              </a:rPr>
              <a:t>гос</a:t>
            </a:r>
            <a:r>
              <a:rPr kumimoji="0" lang="ru-RU" sz="900" dirty="0">
                <a:solidFill>
                  <a:srgbClr val="002060"/>
                </a:solidFill>
              </a:rPr>
              <a:t>. власти (органы МСУ);</a:t>
            </a:r>
          </a:p>
          <a:p>
            <a:pPr algn="just">
              <a:spcBef>
                <a:spcPts val="500"/>
              </a:spcBef>
              <a:buFont typeface="Calibri" pitchFamily="34" charset="0"/>
              <a:buAutoNum type="arabicPeriod"/>
            </a:pPr>
            <a:r>
              <a:rPr kumimoji="0" lang="ru-RU" sz="900" dirty="0">
                <a:solidFill>
                  <a:srgbClr val="002060"/>
                </a:solidFill>
              </a:rPr>
              <a:t>Создание единой информационной среды в сфере систематизации и кодирования информации с охватом </a:t>
            </a:r>
            <a:r>
              <a:rPr kumimoji="0" lang="ru-RU" sz="900" dirty="0" smtClean="0">
                <a:solidFill>
                  <a:srgbClr val="002060"/>
                </a:solidFill>
              </a:rPr>
              <a:t/>
            </a:r>
            <a:br>
              <a:rPr kumimoji="0" lang="ru-RU" sz="900" dirty="0" smtClean="0">
                <a:solidFill>
                  <a:srgbClr val="002060"/>
                </a:solidFill>
              </a:rPr>
            </a:br>
            <a:r>
              <a:rPr kumimoji="0" lang="ru-RU" sz="900" dirty="0" smtClean="0">
                <a:solidFill>
                  <a:srgbClr val="002060"/>
                </a:solidFill>
              </a:rPr>
              <a:t>не </a:t>
            </a:r>
            <a:r>
              <a:rPr kumimoji="0" lang="ru-RU" sz="900" dirty="0">
                <a:solidFill>
                  <a:srgbClr val="002060"/>
                </a:solidFill>
              </a:rPr>
              <a:t>менее 70 процентов информационных ресурсов всех уровней РФ;</a:t>
            </a:r>
          </a:p>
          <a:p>
            <a:pPr algn="just">
              <a:spcBef>
                <a:spcPts val="500"/>
              </a:spcBef>
              <a:buFont typeface="Calibri" pitchFamily="34" charset="0"/>
              <a:buAutoNum type="arabicPeriod"/>
            </a:pPr>
            <a:r>
              <a:rPr kumimoji="0" lang="ru-RU" sz="900" dirty="0">
                <a:solidFill>
                  <a:srgbClr val="002060"/>
                </a:solidFill>
              </a:rPr>
              <a:t>Доведение показателей п. 9 первого этапа </a:t>
            </a:r>
            <a:r>
              <a:rPr kumimoji="0" lang="ru-RU" sz="900" dirty="0" smtClean="0">
                <a:solidFill>
                  <a:srgbClr val="002060"/>
                </a:solidFill>
              </a:rPr>
              <a:t/>
            </a:r>
            <a:br>
              <a:rPr kumimoji="0" lang="ru-RU" sz="900" dirty="0" smtClean="0">
                <a:solidFill>
                  <a:srgbClr val="002060"/>
                </a:solidFill>
              </a:rPr>
            </a:br>
            <a:r>
              <a:rPr kumimoji="0" lang="ru-RU" sz="900" dirty="0" smtClean="0">
                <a:solidFill>
                  <a:srgbClr val="002060"/>
                </a:solidFill>
              </a:rPr>
              <a:t>до </a:t>
            </a:r>
            <a:r>
              <a:rPr kumimoji="0" lang="ru-RU" sz="900" dirty="0">
                <a:solidFill>
                  <a:srgbClr val="002060"/>
                </a:solidFill>
              </a:rPr>
              <a:t>95 процентов.</a:t>
            </a:r>
          </a:p>
          <a:p>
            <a:pPr algn="just">
              <a:spcBef>
                <a:spcPts val="500"/>
              </a:spcBef>
              <a:buFont typeface="Calibri" pitchFamily="34" charset="0"/>
              <a:buAutoNum type="arabicPeriod"/>
            </a:pPr>
            <a:endParaRPr kumimoji="0" lang="ru-RU" sz="800" dirty="0">
              <a:solidFill>
                <a:srgbClr val="002060"/>
              </a:solidFill>
            </a:endParaRPr>
          </a:p>
        </p:txBody>
      </p:sp>
      <p:sp>
        <p:nvSpPr>
          <p:cNvPr id="19" name="Скругленный прямоугольник 18"/>
          <p:cNvSpPr/>
          <p:nvPr/>
        </p:nvSpPr>
        <p:spPr>
          <a:xfrm>
            <a:off x="5435600" y="2924175"/>
            <a:ext cx="3546475" cy="3587750"/>
          </a:xfrm>
          <a:prstGeom prst="roundRect">
            <a:avLst>
              <a:gd name="adj" fmla="val 9023"/>
            </a:avLst>
          </a:prstGeom>
          <a:noFill/>
          <a:ln w="190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kumimoji="0" lang="ru-RU" sz="1800" dirty="0" err="1"/>
          </a:p>
        </p:txBody>
      </p:sp>
      <p:grpSp>
        <p:nvGrpSpPr>
          <p:cNvPr id="8200" name="Группа 37"/>
          <p:cNvGrpSpPr>
            <a:grpSpLocks/>
          </p:cNvGrpSpPr>
          <p:nvPr/>
        </p:nvGrpSpPr>
        <p:grpSpPr bwMode="auto">
          <a:xfrm>
            <a:off x="5003800" y="4437063"/>
            <a:ext cx="247650" cy="230187"/>
            <a:chOff x="6963958" y="4117502"/>
            <a:chExt cx="251248" cy="240192"/>
          </a:xfrm>
        </p:grpSpPr>
        <p:sp>
          <p:nvSpPr>
            <p:cNvPr id="21" name="Нашивка 20"/>
            <p:cNvSpPr>
              <a:spLocks noChangeArrowheads="1"/>
            </p:cNvSpPr>
            <p:nvPr/>
          </p:nvSpPr>
          <p:spPr bwMode="auto">
            <a:xfrm>
              <a:off x="7072330" y="4119755"/>
              <a:ext cx="142876" cy="237939"/>
            </a:xfrm>
            <a:prstGeom prst="chevron">
              <a:avLst>
                <a:gd name="adj" fmla="val 50000"/>
              </a:avLst>
            </a:prstGeom>
            <a:gradFill rotWithShape="1">
              <a:gsLst>
                <a:gs pos="0">
                  <a:srgbClr val="CE3B37"/>
                </a:gs>
                <a:gs pos="20000">
                  <a:srgbClr val="CB3D3A"/>
                </a:gs>
                <a:gs pos="100000">
                  <a:srgbClr val="9B2D2A"/>
                </a:gs>
              </a:gsLst>
              <a:lin ang="5400000"/>
            </a:gradFill>
            <a:ln w="9525">
              <a:solidFill>
                <a:srgbClr val="BE4B48"/>
              </a:solidFill>
              <a:miter lim="800000"/>
              <a:headEnd/>
              <a:tailEnd/>
            </a:ln>
            <a:effectLst>
              <a:outerShdw dist="23000" dir="5400000" rotWithShape="0">
                <a:srgbClr val="808080">
                  <a:alpha val="34999"/>
                </a:srgbClr>
              </a:outerShdw>
            </a:effectLst>
          </p:spPr>
          <p:txBody>
            <a:bodyPr lIns="92300" tIns="46150" rIns="92300" bIns="46150"/>
            <a:lstStyle>
              <a:defPPr>
                <a:defRPr lang="ru-RU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sz="12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9896" indent="1603" algn="l" rtl="0" fontAlgn="base">
                <a:spcBef>
                  <a:spcPct val="0"/>
                </a:spcBef>
                <a:spcAft>
                  <a:spcPct val="0"/>
                </a:spcAft>
                <a:defRPr sz="12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21393" indent="1603" algn="l" rtl="0" fontAlgn="base">
                <a:spcBef>
                  <a:spcPct val="0"/>
                </a:spcBef>
                <a:spcAft>
                  <a:spcPct val="0"/>
                </a:spcAft>
                <a:defRPr sz="12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82891" indent="1603" algn="l" rtl="0" fontAlgn="base">
                <a:spcBef>
                  <a:spcPct val="0"/>
                </a:spcBef>
                <a:spcAft>
                  <a:spcPct val="0"/>
                </a:spcAft>
                <a:defRPr sz="12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44389" indent="1603" algn="l" rtl="0" fontAlgn="base">
                <a:spcBef>
                  <a:spcPct val="0"/>
                </a:spcBef>
                <a:spcAft>
                  <a:spcPct val="0"/>
                </a:spcAft>
                <a:defRPr sz="12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307488" algn="l" defTabSz="922995" rtl="0" eaLnBrk="1" latinLnBrk="0" hangingPunct="1">
                <a:defRPr sz="12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68986" algn="l" defTabSz="922995" rtl="0" eaLnBrk="1" latinLnBrk="0" hangingPunct="1">
                <a:defRPr sz="12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30484" algn="l" defTabSz="922995" rtl="0" eaLnBrk="1" latinLnBrk="0" hangingPunct="1">
                <a:defRPr sz="12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91981" algn="l" defTabSz="922995" rtl="0" eaLnBrk="1" latinLnBrk="0" hangingPunct="1">
                <a:defRPr sz="12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eaLnBrk="0" hangingPunct="0">
                <a:defRPr/>
              </a:pPr>
              <a:endParaRPr kumimoji="0" lang="ru-RU" sz="2400" dirty="0">
                <a:solidFill>
                  <a:schemeClr val="tx1"/>
                </a:solidFill>
                <a:ea typeface="ヒラギノ角ゴ Pro W3" pitchFamily="-128" charset="-128"/>
              </a:endParaRPr>
            </a:p>
          </p:txBody>
        </p:sp>
        <p:sp>
          <p:nvSpPr>
            <p:cNvPr id="22" name="Нашивка 21"/>
            <p:cNvSpPr>
              <a:spLocks noChangeArrowheads="1"/>
            </p:cNvSpPr>
            <p:nvPr/>
          </p:nvSpPr>
          <p:spPr bwMode="auto">
            <a:xfrm>
              <a:off x="6963958" y="4117502"/>
              <a:ext cx="142876" cy="237939"/>
            </a:xfrm>
            <a:prstGeom prst="chevron">
              <a:avLst>
                <a:gd name="adj" fmla="val 50000"/>
              </a:avLst>
            </a:prstGeom>
            <a:gradFill rotWithShape="1">
              <a:gsLst>
                <a:gs pos="0">
                  <a:srgbClr val="CE3B37"/>
                </a:gs>
                <a:gs pos="20000">
                  <a:srgbClr val="CB3D3A"/>
                </a:gs>
                <a:gs pos="100000">
                  <a:srgbClr val="9B2D2A"/>
                </a:gs>
              </a:gsLst>
              <a:lin ang="5400000"/>
            </a:gradFill>
            <a:ln w="9525">
              <a:solidFill>
                <a:srgbClr val="BE4B48"/>
              </a:solidFill>
              <a:miter lim="800000"/>
              <a:headEnd/>
              <a:tailEnd/>
            </a:ln>
            <a:effectLst>
              <a:outerShdw dist="23000" dir="5400000" rotWithShape="0">
                <a:srgbClr val="808080">
                  <a:alpha val="34999"/>
                </a:srgbClr>
              </a:outerShdw>
            </a:effectLst>
          </p:spPr>
          <p:txBody>
            <a:bodyPr lIns="92300" tIns="46150" rIns="92300" bIns="46150"/>
            <a:lstStyle>
              <a:defPPr>
                <a:defRPr lang="ru-RU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sz="12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9896" indent="1603" algn="l" rtl="0" fontAlgn="base">
                <a:spcBef>
                  <a:spcPct val="0"/>
                </a:spcBef>
                <a:spcAft>
                  <a:spcPct val="0"/>
                </a:spcAft>
                <a:defRPr sz="12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21393" indent="1603" algn="l" rtl="0" fontAlgn="base">
                <a:spcBef>
                  <a:spcPct val="0"/>
                </a:spcBef>
                <a:spcAft>
                  <a:spcPct val="0"/>
                </a:spcAft>
                <a:defRPr sz="12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82891" indent="1603" algn="l" rtl="0" fontAlgn="base">
                <a:spcBef>
                  <a:spcPct val="0"/>
                </a:spcBef>
                <a:spcAft>
                  <a:spcPct val="0"/>
                </a:spcAft>
                <a:defRPr sz="12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44389" indent="1603" algn="l" rtl="0" fontAlgn="base">
                <a:spcBef>
                  <a:spcPct val="0"/>
                </a:spcBef>
                <a:spcAft>
                  <a:spcPct val="0"/>
                </a:spcAft>
                <a:defRPr sz="12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307488" algn="l" defTabSz="922995" rtl="0" eaLnBrk="1" latinLnBrk="0" hangingPunct="1">
                <a:defRPr sz="12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68986" algn="l" defTabSz="922995" rtl="0" eaLnBrk="1" latinLnBrk="0" hangingPunct="1">
                <a:defRPr sz="12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30484" algn="l" defTabSz="922995" rtl="0" eaLnBrk="1" latinLnBrk="0" hangingPunct="1">
                <a:defRPr sz="12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91981" algn="l" defTabSz="922995" rtl="0" eaLnBrk="1" latinLnBrk="0" hangingPunct="1">
                <a:defRPr sz="12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eaLnBrk="0" hangingPunct="0">
                <a:defRPr/>
              </a:pPr>
              <a:endParaRPr kumimoji="0" lang="ru-RU" sz="2400" dirty="0">
                <a:solidFill>
                  <a:schemeClr val="tx1"/>
                </a:solidFill>
                <a:ea typeface="ヒラギノ角ゴ Pro W3" pitchFamily="-128" charset="-128"/>
              </a:endParaRPr>
            </a:p>
          </p:txBody>
        </p:sp>
      </p:grpSp>
      <p:sp>
        <p:nvSpPr>
          <p:cNvPr id="23" name="Заголовок 1"/>
          <p:cNvSpPr txBox="1">
            <a:spLocks/>
          </p:cNvSpPr>
          <p:nvPr/>
        </p:nvSpPr>
        <p:spPr bwMode="auto">
          <a:xfrm>
            <a:off x="1331913" y="188913"/>
            <a:ext cx="7181850" cy="571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 eaLnBrk="0" hangingPunct="0"/>
            <a:r>
              <a:rPr kumimoji="0" lang="ru-RU" sz="1600" dirty="0">
                <a:solidFill>
                  <a:srgbClr val="C00000"/>
                </a:solidFill>
                <a:cs typeface="Arial" pitchFamily="34" charset="0"/>
              </a:rPr>
              <a:t>Основные этапы реформирования сферы систематизации </a:t>
            </a:r>
            <a:r>
              <a:rPr kumimoji="0" lang="ru-RU" sz="1600" dirty="0" smtClean="0">
                <a:solidFill>
                  <a:srgbClr val="C00000"/>
                </a:solidFill>
                <a:cs typeface="Arial" pitchFamily="34" charset="0"/>
              </a:rPr>
              <a:t/>
            </a:r>
            <a:br>
              <a:rPr kumimoji="0" lang="ru-RU" sz="1600" dirty="0" smtClean="0">
                <a:solidFill>
                  <a:srgbClr val="C00000"/>
                </a:solidFill>
                <a:cs typeface="Arial" pitchFamily="34" charset="0"/>
              </a:rPr>
            </a:br>
            <a:r>
              <a:rPr kumimoji="0" lang="ru-RU" sz="1600" dirty="0" smtClean="0">
                <a:solidFill>
                  <a:srgbClr val="C00000"/>
                </a:solidFill>
                <a:cs typeface="Arial" pitchFamily="34" charset="0"/>
              </a:rPr>
              <a:t>и </a:t>
            </a:r>
            <a:r>
              <a:rPr kumimoji="0" lang="ru-RU" sz="1600" dirty="0">
                <a:solidFill>
                  <a:srgbClr val="C00000"/>
                </a:solidFill>
                <a:cs typeface="Arial" pitchFamily="34" charset="0"/>
              </a:rPr>
              <a:t>кодирования информации в социально-экономических областях</a:t>
            </a:r>
          </a:p>
        </p:txBody>
      </p:sp>
      <p:sp>
        <p:nvSpPr>
          <p:cNvPr id="24" name="Скругленный прямоугольник 23"/>
          <p:cNvSpPr/>
          <p:nvPr/>
        </p:nvSpPr>
        <p:spPr>
          <a:xfrm>
            <a:off x="214313" y="1117600"/>
            <a:ext cx="8786812" cy="571500"/>
          </a:xfrm>
          <a:prstGeom prst="roundRect">
            <a:avLst/>
          </a:prstGeom>
          <a:noFill/>
          <a:ln w="1905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kumimoji="0" lang="ru-RU" sz="1800" dirty="0" err="1"/>
          </a:p>
        </p:txBody>
      </p:sp>
      <p:sp>
        <p:nvSpPr>
          <p:cNvPr id="8203" name="Прямоугольник 24"/>
          <p:cNvSpPr>
            <a:spLocks noChangeArrowheads="1"/>
          </p:cNvSpPr>
          <p:nvPr/>
        </p:nvSpPr>
        <p:spPr bwMode="auto">
          <a:xfrm>
            <a:off x="285750" y="1143000"/>
            <a:ext cx="8501063" cy="5540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ru-RU" sz="1400">
                <a:solidFill>
                  <a:srgbClr val="C00000"/>
                </a:solidFill>
              </a:rPr>
              <a:t>Миссия:</a:t>
            </a:r>
            <a:r>
              <a:rPr kumimoji="0" lang="ru-RU" sz="1600">
                <a:solidFill>
                  <a:srgbClr val="C00000"/>
                </a:solidFill>
              </a:rPr>
              <a:t> </a:t>
            </a:r>
            <a:r>
              <a:rPr kumimoji="0" lang="ru-RU" sz="1400">
                <a:solidFill>
                  <a:srgbClr val="002060"/>
                </a:solidFill>
              </a:rPr>
              <a:t>улучшение качества взаимодействия государства с физическими и юридическими лицами, а также гос. органов между собой.</a:t>
            </a:r>
          </a:p>
        </p:txBody>
      </p:sp>
      <p:sp>
        <p:nvSpPr>
          <p:cNvPr id="8204" name="Прямоугольник 25"/>
          <p:cNvSpPr>
            <a:spLocks noChangeArrowheads="1"/>
          </p:cNvSpPr>
          <p:nvPr/>
        </p:nvSpPr>
        <p:spPr bwMode="auto">
          <a:xfrm>
            <a:off x="254000" y="1762125"/>
            <a:ext cx="8604250" cy="738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kumimoji="0" lang="ru-RU" sz="1400" dirty="0">
                <a:solidFill>
                  <a:srgbClr val="C00000"/>
                </a:solidFill>
              </a:rPr>
              <a:t>Способ достижения: </a:t>
            </a:r>
            <a:r>
              <a:rPr kumimoji="0" lang="ru-RU" sz="1400" dirty="0" smtClean="0">
                <a:solidFill>
                  <a:srgbClr val="002060"/>
                </a:solidFill>
              </a:rPr>
              <a:t>формирование </a:t>
            </a:r>
            <a:r>
              <a:rPr kumimoji="0" lang="ru-RU" sz="1400" dirty="0">
                <a:solidFill>
                  <a:srgbClr val="002060"/>
                </a:solidFill>
              </a:rPr>
              <a:t>комплексной нормативной правовой базы, регулирующей вопросы систематизации и кодирования информации в Российской Федерации, а также создание единой информационной среды в сфере систематизации и кодирования информации.</a:t>
            </a:r>
          </a:p>
        </p:txBody>
      </p:sp>
      <p:sp>
        <p:nvSpPr>
          <p:cNvPr id="28" name="Скругленный прямоугольник 27"/>
          <p:cNvSpPr/>
          <p:nvPr/>
        </p:nvSpPr>
        <p:spPr>
          <a:xfrm>
            <a:off x="214313" y="1714500"/>
            <a:ext cx="8786812" cy="928688"/>
          </a:xfrm>
          <a:prstGeom prst="roundRect">
            <a:avLst/>
          </a:prstGeom>
          <a:noFill/>
          <a:ln w="1905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kumimoji="0" lang="ru-RU" sz="1800" dirty="0" err="1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Заголовок 1"/>
          <p:cNvSpPr txBox="1">
            <a:spLocks/>
          </p:cNvSpPr>
          <p:nvPr/>
        </p:nvSpPr>
        <p:spPr bwMode="auto">
          <a:xfrm>
            <a:off x="1714500" y="214313"/>
            <a:ext cx="6000750" cy="10525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>
              <a:defRPr/>
            </a:pPr>
            <a:endParaRPr kumimoji="0" lang="ru-RU" sz="1400" dirty="0">
              <a:solidFill>
                <a:srgbClr val="C00000"/>
              </a:solidFill>
              <a:ea typeface="+mn-ea"/>
              <a:cs typeface="Arial" pitchFamily="34" charset="0"/>
            </a:endParaRPr>
          </a:p>
        </p:txBody>
      </p:sp>
      <p:sp>
        <p:nvSpPr>
          <p:cNvPr id="34" name="Заголовок 1"/>
          <p:cNvSpPr txBox="1">
            <a:spLocks/>
          </p:cNvSpPr>
          <p:nvPr/>
        </p:nvSpPr>
        <p:spPr bwMode="auto">
          <a:xfrm>
            <a:off x="1763713" y="188913"/>
            <a:ext cx="6000750" cy="571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 eaLnBrk="0" hangingPunct="0"/>
            <a:r>
              <a:rPr kumimoji="0" lang="ru-RU" sz="1800">
                <a:solidFill>
                  <a:srgbClr val="C00000"/>
                </a:solidFill>
                <a:cs typeface="Arial" pitchFamily="34" charset="0"/>
              </a:rPr>
              <a:t>Проделанная работа за 2 полугодие 2013 года</a:t>
            </a:r>
          </a:p>
        </p:txBody>
      </p:sp>
      <p:sp>
        <p:nvSpPr>
          <p:cNvPr id="21" name="Номер слайда 20"/>
          <p:cNvSpPr>
            <a:spLocks noGrp="1"/>
          </p:cNvSpPr>
          <p:nvPr>
            <p:ph type="sldNum" sz="quarter" idx="12"/>
          </p:nvPr>
        </p:nvSpPr>
        <p:spPr>
          <a:xfrm>
            <a:off x="7010400" y="6492875"/>
            <a:ext cx="2133600" cy="365125"/>
          </a:xfrm>
        </p:spPr>
        <p:txBody>
          <a:bodyPr/>
          <a:lstStyle/>
          <a:p>
            <a:fld id="{28E7EFF4-501A-4771-9FB1-4DF464BC6CF3}" type="slidenum">
              <a:rPr lang="ru-RU"/>
              <a:pPr/>
              <a:t>6</a:t>
            </a:fld>
            <a:endParaRPr lang="ru-RU"/>
          </a:p>
        </p:txBody>
      </p:sp>
      <p:sp>
        <p:nvSpPr>
          <p:cNvPr id="41" name="Заголовок 1"/>
          <p:cNvSpPr txBox="1">
            <a:spLocks/>
          </p:cNvSpPr>
          <p:nvPr/>
        </p:nvSpPr>
        <p:spPr bwMode="auto">
          <a:xfrm>
            <a:off x="339725" y="1308100"/>
            <a:ext cx="3929063" cy="214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eaLnBrk="0" hangingPunct="0"/>
            <a:r>
              <a:rPr kumimoji="0" lang="ru-RU" sz="1600">
                <a:solidFill>
                  <a:srgbClr val="C00000"/>
                </a:solidFill>
                <a:cs typeface="Arial" pitchFamily="34" charset="0"/>
              </a:rPr>
              <a:t>Текущие результаты:</a:t>
            </a:r>
          </a:p>
        </p:txBody>
      </p:sp>
      <p:grpSp>
        <p:nvGrpSpPr>
          <p:cNvPr id="9221" name="Группа 52"/>
          <p:cNvGrpSpPr>
            <a:grpSpLocks/>
          </p:cNvGrpSpPr>
          <p:nvPr/>
        </p:nvGrpSpPr>
        <p:grpSpPr bwMode="auto">
          <a:xfrm>
            <a:off x="214313" y="1643063"/>
            <a:ext cx="8751887" cy="4284662"/>
            <a:chOff x="214282" y="2001576"/>
            <a:chExt cx="8752370" cy="4284944"/>
          </a:xfrm>
        </p:grpSpPr>
        <p:sp>
          <p:nvSpPr>
            <p:cNvPr id="12" name="Скругленный прямоугольник 11"/>
            <p:cNvSpPr/>
            <p:nvPr/>
          </p:nvSpPr>
          <p:spPr>
            <a:xfrm>
              <a:off x="214282" y="2001576"/>
              <a:ext cx="8752370" cy="4284944"/>
            </a:xfrm>
            <a:prstGeom prst="roundRect">
              <a:avLst>
                <a:gd name="adj" fmla="val 7862"/>
              </a:avLst>
            </a:prstGeom>
            <a:solidFill>
              <a:schemeClr val="bg1"/>
            </a:solidFill>
            <a:ln w="19050"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kumimoji="0" lang="ru-RU" sz="1800" dirty="0" err="1"/>
            </a:p>
          </p:txBody>
        </p:sp>
        <p:sp>
          <p:nvSpPr>
            <p:cNvPr id="9223" name="Прямоугольник 12"/>
            <p:cNvSpPr>
              <a:spLocks noChangeArrowheads="1"/>
            </p:cNvSpPr>
            <p:nvPr/>
          </p:nvSpPr>
          <p:spPr bwMode="auto">
            <a:xfrm>
              <a:off x="899592" y="2275358"/>
              <a:ext cx="7272808" cy="349018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just" defTabSz="533400">
                <a:lnSpc>
                  <a:spcPct val="90000"/>
                </a:lnSpc>
                <a:spcBef>
                  <a:spcPts val="1000"/>
                </a:spcBef>
              </a:pPr>
              <a:r>
                <a:rPr kumimoji="0" lang="ru-RU" sz="1600">
                  <a:solidFill>
                    <a:srgbClr val="002060"/>
                  </a:solidFill>
                </a:rPr>
                <a:t>1. В ФК создано Управление систематизации и классификации информации в социально-экономической области.</a:t>
              </a:r>
            </a:p>
            <a:p>
              <a:pPr algn="just" defTabSz="533400">
                <a:lnSpc>
                  <a:spcPct val="90000"/>
                </a:lnSpc>
                <a:spcBef>
                  <a:spcPts val="1000"/>
                </a:spcBef>
              </a:pPr>
              <a:r>
                <a:rPr kumimoji="0" lang="ru-RU" sz="1600">
                  <a:solidFill>
                    <a:srgbClr val="002060"/>
                  </a:solidFill>
                </a:rPr>
                <a:t>2. Разработана Концепция методологии систематизации и кодирования информации, а также совершенствования и актуализации общероссийских классификаторов, реестров и информационных ресурсов.</a:t>
              </a:r>
            </a:p>
            <a:p>
              <a:pPr algn="just" defTabSz="533400">
                <a:lnSpc>
                  <a:spcPct val="90000"/>
                </a:lnSpc>
                <a:spcBef>
                  <a:spcPts val="1000"/>
                </a:spcBef>
              </a:pPr>
              <a:r>
                <a:rPr kumimoji="0" lang="ru-RU" sz="1600">
                  <a:solidFill>
                    <a:srgbClr val="002060"/>
                  </a:solidFill>
                </a:rPr>
                <a:t>3.</a:t>
              </a:r>
              <a:r>
                <a:rPr kumimoji="0" lang="ru-RU" sz="1600">
                  <a:solidFill>
                    <a:srgbClr val="002060"/>
                  </a:solidFill>
                  <a:cs typeface="Arial" pitchFamily="34" charset="0"/>
                </a:rPr>
                <a:t> Создана Подкомиссия по систематизации и кодированию информации в рамках Правительственная комиссия по использованию информационных технологий для улучшения качества жизни и условий ведения предпринимательской деятельности.</a:t>
              </a:r>
            </a:p>
            <a:p>
              <a:pPr algn="just" defTabSz="533400">
                <a:lnSpc>
                  <a:spcPct val="90000"/>
                </a:lnSpc>
                <a:spcBef>
                  <a:spcPts val="1000"/>
                </a:spcBef>
              </a:pPr>
              <a:r>
                <a:rPr kumimoji="0" lang="ru-RU" sz="1600">
                  <a:solidFill>
                    <a:srgbClr val="002060"/>
                  </a:solidFill>
                  <a:cs typeface="Arial" pitchFamily="34" charset="0"/>
                </a:rPr>
                <a:t>4. Организовано межведомственное взаимодействие и обеспечена разработка новых редакций ОКВЭД2 и ОКПД2.</a:t>
              </a:r>
            </a:p>
            <a:p>
              <a:pPr algn="just" defTabSz="533400">
                <a:lnSpc>
                  <a:spcPct val="90000"/>
                </a:lnSpc>
                <a:spcBef>
                  <a:spcPts val="1000"/>
                </a:spcBef>
                <a:spcAft>
                  <a:spcPct val="35000"/>
                </a:spcAft>
              </a:pPr>
              <a:endParaRPr kumimoji="0" lang="en-US" sz="1600">
                <a:solidFill>
                  <a:srgbClr val="002060"/>
                </a:solidFill>
              </a:endParaRPr>
            </a:p>
          </p:txBody>
        </p:sp>
        <p:pic>
          <p:nvPicPr>
            <p:cNvPr id="9224" name="Picture 2" descr="C:\Documents and Settings\2875\Рабочий стол\2367223-green-3d-tick-perfect-symbol-of-democracy.jpg"/>
            <p:cNvPicPr>
              <a:picLocks noChangeAspect="1" noChangeArrowheads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395536" y="2275358"/>
              <a:ext cx="480291" cy="42862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9225" name="Picture 2" descr="C:\Documents and Settings\2875\Рабочий стол\2367223-green-3d-tick-perfect-symbol-of-democracy.jpg"/>
            <p:cNvPicPr>
              <a:picLocks noChangeAspect="1" noChangeArrowheads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395536" y="2923430"/>
              <a:ext cx="480291" cy="42862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9226" name="Picture 2" descr="C:\Documents and Settings\2875\Рабочий стол\2367223-green-3d-tick-perfect-symbol-of-democracy.jpg"/>
            <p:cNvPicPr>
              <a:picLocks noChangeAspect="1" noChangeArrowheads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395536" y="3931542"/>
              <a:ext cx="480291" cy="42862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9227" name="Picture 2" descr="C:\Documents and Settings\2875\Рабочий стол\2367223-green-3d-tick-perfect-symbol-of-democracy.jpg"/>
            <p:cNvPicPr>
              <a:picLocks noChangeAspect="1" noChangeArrowheads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395536" y="4795638"/>
              <a:ext cx="480291" cy="42862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1" name="Прямоугольник 5"/>
          <p:cNvSpPr>
            <a:spLocks noChangeArrowheads="1"/>
          </p:cNvSpPr>
          <p:nvPr/>
        </p:nvSpPr>
        <p:spPr bwMode="auto">
          <a:xfrm>
            <a:off x="0" y="1071563"/>
            <a:ext cx="8921750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kumimoji="0" lang="ru-RU" sz="1400" b="1">
                <a:solidFill>
                  <a:srgbClr val="002060"/>
                </a:solidFill>
                <a:cs typeface="Arial" pitchFamily="34" charset="0"/>
              </a:rPr>
              <a:t>В рамках подготовки Концепции методологии систематизации </a:t>
            </a:r>
            <a:br>
              <a:rPr kumimoji="0" lang="ru-RU" sz="1400" b="1">
                <a:solidFill>
                  <a:srgbClr val="002060"/>
                </a:solidFill>
                <a:cs typeface="Arial" pitchFamily="34" charset="0"/>
              </a:rPr>
            </a:br>
            <a:r>
              <a:rPr kumimoji="0" lang="ru-RU" sz="1400" b="1">
                <a:solidFill>
                  <a:srgbClr val="002060"/>
                </a:solidFill>
                <a:cs typeface="Arial" pitchFamily="34" charset="0"/>
              </a:rPr>
              <a:t>и кодирования информации и исполнения Плана мероприятий*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42875" y="6143625"/>
            <a:ext cx="8715375" cy="35401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marL="87313" lvl="2" indent="-87313" algn="just">
              <a:buClr>
                <a:srgbClr val="FF00FF"/>
              </a:buClr>
            </a:pPr>
            <a:r>
              <a:rPr kumimoji="0" lang="ru-RU" sz="800"/>
              <a:t>* </a:t>
            </a:r>
            <a:r>
              <a:rPr kumimoji="0" lang="ru-RU" sz="800">
                <a:solidFill>
                  <a:srgbClr val="002060"/>
                </a:solidFill>
              </a:rPr>
              <a:t>План мероприятий по формированию методологии систематизации и кодирования информации, а также совершенствования и актуализации общероссийских классификаторов, реестров и информационных ресурсов, утвержденный Правительством РФ от 10.08.2013 № АД-П10-5806 </a:t>
            </a:r>
          </a:p>
        </p:txBody>
      </p:sp>
      <p:sp>
        <p:nvSpPr>
          <p:cNvPr id="11" name="Заголовок 1"/>
          <p:cNvSpPr txBox="1">
            <a:spLocks/>
          </p:cNvSpPr>
          <p:nvPr/>
        </p:nvSpPr>
        <p:spPr bwMode="auto">
          <a:xfrm>
            <a:off x="1763713" y="260350"/>
            <a:ext cx="6000750" cy="571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 eaLnBrk="0" hangingPunct="0"/>
            <a:r>
              <a:rPr kumimoji="0" lang="ru-RU" sz="1600" dirty="0">
                <a:solidFill>
                  <a:srgbClr val="C00000"/>
                </a:solidFill>
                <a:cs typeface="Arial" pitchFamily="34" charset="0"/>
              </a:rPr>
              <a:t>Ближайшие КПЭ (</a:t>
            </a:r>
            <a:r>
              <a:rPr kumimoji="0" lang="en-US" sz="1600" dirty="0">
                <a:solidFill>
                  <a:srgbClr val="C00000"/>
                </a:solidFill>
                <a:cs typeface="Arial" pitchFamily="34" charset="0"/>
              </a:rPr>
              <a:t>I</a:t>
            </a:r>
            <a:r>
              <a:rPr kumimoji="0" lang="ru-RU" sz="1600" dirty="0">
                <a:solidFill>
                  <a:srgbClr val="C00000"/>
                </a:solidFill>
                <a:cs typeface="Arial" pitchFamily="34" charset="0"/>
              </a:rPr>
              <a:t> кв. 2014 г.)</a:t>
            </a:r>
          </a:p>
        </p:txBody>
      </p:sp>
      <p:sp>
        <p:nvSpPr>
          <p:cNvPr id="12" name="Номер слайда 11"/>
          <p:cNvSpPr>
            <a:spLocks noGrp="1"/>
          </p:cNvSpPr>
          <p:nvPr>
            <p:ph type="sldNum" sz="quarter" idx="12"/>
          </p:nvPr>
        </p:nvSpPr>
        <p:spPr>
          <a:xfrm>
            <a:off x="7010400" y="6492875"/>
            <a:ext cx="2133600" cy="365125"/>
          </a:xfrm>
        </p:spPr>
        <p:txBody>
          <a:bodyPr/>
          <a:lstStyle/>
          <a:p>
            <a:fld id="{D1E47E70-DE54-4142-9120-E5309DDD883B}" type="slidenum">
              <a:rPr lang="ru-RU"/>
              <a:pPr/>
              <a:t>7</a:t>
            </a:fld>
            <a:endParaRPr lang="ru-RU"/>
          </a:p>
        </p:txBody>
      </p:sp>
      <p:sp>
        <p:nvSpPr>
          <p:cNvPr id="18" name="Пятиугольник 17"/>
          <p:cNvSpPr/>
          <p:nvPr/>
        </p:nvSpPr>
        <p:spPr>
          <a:xfrm rot="20599330">
            <a:off x="611188" y="2424113"/>
            <a:ext cx="7910512" cy="1423987"/>
          </a:xfrm>
          <a:prstGeom prst="homePlate">
            <a:avLst/>
          </a:prstGeom>
          <a:noFill/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kumimoji="0" lang="ru-RU" sz="1800"/>
          </a:p>
        </p:txBody>
      </p:sp>
      <p:sp>
        <p:nvSpPr>
          <p:cNvPr id="15" name="Овал 14"/>
          <p:cNvSpPr/>
          <p:nvPr/>
        </p:nvSpPr>
        <p:spPr>
          <a:xfrm>
            <a:off x="3128963" y="2390775"/>
            <a:ext cx="1860550" cy="1784350"/>
          </a:xfrm>
          <a:prstGeom prst="ellipse">
            <a:avLst/>
          </a:prstGeom>
          <a:solidFill>
            <a:schemeClr val="bg1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kumimoji="0" lang="ru-RU" sz="750" b="1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4" name="Овал 13"/>
          <p:cNvSpPr/>
          <p:nvPr/>
        </p:nvSpPr>
        <p:spPr>
          <a:xfrm>
            <a:off x="1200150" y="3033713"/>
            <a:ext cx="1785938" cy="1738312"/>
          </a:xfrm>
          <a:prstGeom prst="ellipse">
            <a:avLst/>
          </a:prstGeom>
          <a:solidFill>
            <a:schemeClr val="bg1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kumimoji="0" lang="ru-RU" sz="9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0248" name="Прямоугольник 18"/>
          <p:cNvSpPr>
            <a:spLocks noChangeArrowheads="1"/>
          </p:cNvSpPr>
          <p:nvPr/>
        </p:nvSpPr>
        <p:spPr bwMode="auto">
          <a:xfrm>
            <a:off x="6934200" y="2043113"/>
            <a:ext cx="1098550" cy="2873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 defTabSz="533400">
              <a:lnSpc>
                <a:spcPct val="90000"/>
              </a:lnSpc>
              <a:spcBef>
                <a:spcPts val="100"/>
              </a:spcBef>
              <a:spcAft>
                <a:spcPct val="35000"/>
              </a:spcAft>
            </a:pPr>
            <a:r>
              <a:rPr kumimoji="0" lang="en-US" sz="1400">
                <a:solidFill>
                  <a:srgbClr val="C00000"/>
                </a:solidFill>
              </a:rPr>
              <a:t>I </a:t>
            </a:r>
            <a:r>
              <a:rPr kumimoji="0" lang="ru-RU" sz="1400">
                <a:solidFill>
                  <a:srgbClr val="C00000"/>
                </a:solidFill>
              </a:rPr>
              <a:t>кв. 2014 г.</a:t>
            </a:r>
          </a:p>
        </p:txBody>
      </p:sp>
      <p:sp>
        <p:nvSpPr>
          <p:cNvPr id="13" name="Скругленный прямоугольник 12"/>
          <p:cNvSpPr/>
          <p:nvPr/>
        </p:nvSpPr>
        <p:spPr>
          <a:xfrm>
            <a:off x="842963" y="5213350"/>
            <a:ext cx="2787650" cy="573088"/>
          </a:xfrm>
          <a:prstGeom prst="roundRect">
            <a:avLst/>
          </a:prstGeom>
          <a:noFill/>
          <a:ln w="1905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kumimoji="0" lang="ru-RU" sz="1800" dirty="0" err="1"/>
          </a:p>
        </p:txBody>
      </p:sp>
      <p:sp>
        <p:nvSpPr>
          <p:cNvPr id="10250" name="Прямоугольник 23"/>
          <p:cNvSpPr>
            <a:spLocks noChangeArrowheads="1"/>
          </p:cNvSpPr>
          <p:nvPr/>
        </p:nvSpPr>
        <p:spPr bwMode="auto">
          <a:xfrm>
            <a:off x="827088" y="5195888"/>
            <a:ext cx="2857500" cy="5540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buClr>
                <a:srgbClr val="FF00FF"/>
              </a:buClr>
            </a:pPr>
            <a:r>
              <a:rPr kumimoji="0" lang="ru-RU" sz="1000">
                <a:solidFill>
                  <a:srgbClr val="002060"/>
                </a:solidFill>
                <a:cs typeface="Arial" pitchFamily="34" charset="0"/>
              </a:rPr>
              <a:t>В настоящий момент проект Концепции  методологии проходит согласование </a:t>
            </a:r>
            <a:br>
              <a:rPr kumimoji="0" lang="ru-RU" sz="1000">
                <a:solidFill>
                  <a:srgbClr val="002060"/>
                </a:solidFill>
                <a:cs typeface="Arial" pitchFamily="34" charset="0"/>
              </a:rPr>
            </a:br>
            <a:r>
              <a:rPr kumimoji="0" lang="ru-RU" sz="1000">
                <a:solidFill>
                  <a:srgbClr val="002060"/>
                </a:solidFill>
                <a:cs typeface="Arial" pitchFamily="34" charset="0"/>
              </a:rPr>
              <a:t>с Минфином России и иными ФОИВ</a:t>
            </a:r>
          </a:p>
        </p:txBody>
      </p:sp>
      <p:sp>
        <p:nvSpPr>
          <p:cNvPr id="26" name="Дуга 25"/>
          <p:cNvSpPr/>
          <p:nvPr/>
        </p:nvSpPr>
        <p:spPr>
          <a:xfrm rot="18472467" flipV="1">
            <a:off x="964407" y="4599781"/>
            <a:ext cx="1055688" cy="460375"/>
          </a:xfrm>
          <a:prstGeom prst="arc">
            <a:avLst>
              <a:gd name="adj1" fmla="val 12348507"/>
              <a:gd name="adj2" fmla="val 19411488"/>
            </a:avLst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marL="342900" indent="-342900">
              <a:buFont typeface="Arial" pitchFamily="34" charset="0"/>
              <a:buChar char="•"/>
              <a:defRPr/>
            </a:pPr>
            <a:endParaRPr kumimoji="0" lang="ru-RU" sz="1200" dirty="0"/>
          </a:p>
        </p:txBody>
      </p:sp>
      <p:sp>
        <p:nvSpPr>
          <p:cNvPr id="17" name="Овал 16"/>
          <p:cNvSpPr/>
          <p:nvPr/>
        </p:nvSpPr>
        <p:spPr>
          <a:xfrm>
            <a:off x="5202238" y="1819275"/>
            <a:ext cx="1858962" cy="1784350"/>
          </a:xfrm>
          <a:prstGeom prst="ellipse">
            <a:avLst/>
          </a:prstGeom>
          <a:solidFill>
            <a:schemeClr val="bg1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kumimoji="0" lang="ru-RU" sz="750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7" name="Прямоугольник 26"/>
          <p:cNvSpPr/>
          <p:nvPr/>
        </p:nvSpPr>
        <p:spPr>
          <a:xfrm>
            <a:off x="5389563" y="2092325"/>
            <a:ext cx="1500187" cy="1039813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kumimoji="0" lang="ru-RU" sz="900" b="1">
                <a:solidFill>
                  <a:srgbClr val="C00000"/>
                </a:solidFill>
                <a:cs typeface="Arial" pitchFamily="34" charset="0"/>
              </a:rPr>
              <a:t>КПЭ 3:</a:t>
            </a:r>
          </a:p>
          <a:p>
            <a:pPr algn="ctr"/>
            <a:r>
              <a:rPr kumimoji="0" lang="ru-RU" sz="700" b="1">
                <a:solidFill>
                  <a:srgbClr val="002060"/>
                </a:solidFill>
                <a:cs typeface="Arial" pitchFamily="34" charset="0"/>
              </a:rPr>
              <a:t>Разработка  </a:t>
            </a:r>
            <a:br>
              <a:rPr kumimoji="0" lang="ru-RU" sz="700" b="1">
                <a:solidFill>
                  <a:srgbClr val="002060"/>
                </a:solidFill>
                <a:cs typeface="Arial" pitchFamily="34" charset="0"/>
              </a:rPr>
            </a:br>
            <a:r>
              <a:rPr kumimoji="0" lang="ru-RU" sz="700" b="1">
                <a:solidFill>
                  <a:srgbClr val="002060"/>
                </a:solidFill>
                <a:cs typeface="Arial" pitchFamily="34" charset="0"/>
              </a:rPr>
              <a:t>и согласование </a:t>
            </a:r>
            <a:br>
              <a:rPr kumimoji="0" lang="ru-RU" sz="700" b="1">
                <a:solidFill>
                  <a:srgbClr val="002060"/>
                </a:solidFill>
                <a:cs typeface="Arial" pitchFamily="34" charset="0"/>
              </a:rPr>
            </a:br>
            <a:r>
              <a:rPr kumimoji="0" lang="ru-RU" sz="700" b="1">
                <a:solidFill>
                  <a:srgbClr val="002060"/>
                </a:solidFill>
                <a:cs typeface="Arial" pitchFamily="34" charset="0"/>
              </a:rPr>
              <a:t>с ФОИВ Концепции единой информационной среды в сфере систематизации </a:t>
            </a:r>
            <a:br>
              <a:rPr kumimoji="0" lang="ru-RU" sz="700" b="1">
                <a:solidFill>
                  <a:srgbClr val="002060"/>
                </a:solidFill>
                <a:cs typeface="Arial" pitchFamily="34" charset="0"/>
              </a:rPr>
            </a:br>
            <a:r>
              <a:rPr kumimoji="0" lang="ru-RU" sz="700" b="1">
                <a:solidFill>
                  <a:srgbClr val="002060"/>
                </a:solidFill>
                <a:cs typeface="Arial" pitchFamily="34" charset="0"/>
              </a:rPr>
              <a:t>и кодирования информации</a:t>
            </a:r>
          </a:p>
        </p:txBody>
      </p:sp>
      <p:sp>
        <p:nvSpPr>
          <p:cNvPr id="28" name="Прямоугольник 27"/>
          <p:cNvSpPr/>
          <p:nvPr/>
        </p:nvSpPr>
        <p:spPr>
          <a:xfrm>
            <a:off x="3343275" y="2576513"/>
            <a:ext cx="1430338" cy="1385887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kumimoji="0" lang="ru-RU" sz="900" b="1">
                <a:solidFill>
                  <a:srgbClr val="C00000"/>
                </a:solidFill>
                <a:cs typeface="Arial" pitchFamily="34" charset="0"/>
              </a:rPr>
              <a:t>КПЭ 2:</a:t>
            </a:r>
          </a:p>
          <a:p>
            <a:pPr algn="ctr"/>
            <a:r>
              <a:rPr kumimoji="0" lang="ru-RU" sz="700" b="1">
                <a:solidFill>
                  <a:srgbClr val="002060"/>
                </a:solidFill>
                <a:cs typeface="Arial" pitchFamily="34" charset="0"/>
              </a:rPr>
              <a:t>Разработка  и принятие постановления Правительства Российской Федерации </a:t>
            </a:r>
            <a:br>
              <a:rPr kumimoji="0" lang="ru-RU" sz="700" b="1">
                <a:solidFill>
                  <a:srgbClr val="002060"/>
                </a:solidFill>
                <a:cs typeface="Arial" pitchFamily="34" charset="0"/>
              </a:rPr>
            </a:br>
            <a:r>
              <a:rPr kumimoji="0" lang="ru-RU" sz="700" b="1">
                <a:solidFill>
                  <a:srgbClr val="002060"/>
                </a:solidFill>
                <a:cs typeface="Arial" pitchFamily="34" charset="0"/>
              </a:rPr>
              <a:t>о порядке создания, ведения, </a:t>
            </a:r>
            <a:br>
              <a:rPr kumimoji="0" lang="ru-RU" sz="700" b="1">
                <a:solidFill>
                  <a:srgbClr val="002060"/>
                </a:solidFill>
                <a:cs typeface="Arial" pitchFamily="34" charset="0"/>
              </a:rPr>
            </a:br>
            <a:r>
              <a:rPr kumimoji="0" lang="ru-RU" sz="700" b="1">
                <a:solidFill>
                  <a:srgbClr val="002060"/>
                </a:solidFill>
                <a:cs typeface="Arial" pitchFamily="34" charset="0"/>
              </a:rPr>
              <a:t>изменения </a:t>
            </a:r>
            <a:br>
              <a:rPr kumimoji="0" lang="ru-RU" sz="700" b="1">
                <a:solidFill>
                  <a:srgbClr val="002060"/>
                </a:solidFill>
                <a:cs typeface="Arial" pitchFamily="34" charset="0"/>
              </a:rPr>
            </a:br>
            <a:r>
              <a:rPr kumimoji="0" lang="ru-RU" sz="700" b="1">
                <a:solidFill>
                  <a:srgbClr val="002060"/>
                </a:solidFill>
                <a:cs typeface="Arial" pitchFamily="34" charset="0"/>
              </a:rPr>
              <a:t>и применения ОК, реестров </a:t>
            </a:r>
            <a:br>
              <a:rPr kumimoji="0" lang="ru-RU" sz="700" b="1">
                <a:solidFill>
                  <a:srgbClr val="002060"/>
                </a:solidFill>
                <a:cs typeface="Arial" pitchFamily="34" charset="0"/>
              </a:rPr>
            </a:br>
            <a:r>
              <a:rPr kumimoji="0" lang="ru-RU" sz="700" b="1">
                <a:solidFill>
                  <a:srgbClr val="002060"/>
                </a:solidFill>
                <a:cs typeface="Arial" pitchFamily="34" charset="0"/>
              </a:rPr>
              <a:t>и иных ИР.</a:t>
            </a:r>
          </a:p>
        </p:txBody>
      </p:sp>
      <p:sp>
        <p:nvSpPr>
          <p:cNvPr id="10255" name="Прямоугольник 28"/>
          <p:cNvSpPr>
            <a:spLocks noChangeArrowheads="1"/>
          </p:cNvSpPr>
          <p:nvPr/>
        </p:nvSpPr>
        <p:spPr bwMode="auto">
          <a:xfrm>
            <a:off x="1271588" y="3462338"/>
            <a:ext cx="1643062" cy="784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kumimoji="0" lang="ru-RU" sz="900" b="1">
                <a:solidFill>
                  <a:srgbClr val="C00000"/>
                </a:solidFill>
                <a:cs typeface="Arial" pitchFamily="34" charset="0"/>
              </a:rPr>
              <a:t>КПЭ</a:t>
            </a:r>
            <a:r>
              <a:rPr kumimoji="0" lang="en-US" sz="900" b="1">
                <a:solidFill>
                  <a:srgbClr val="C00000"/>
                </a:solidFill>
                <a:cs typeface="Arial" pitchFamily="34" charset="0"/>
              </a:rPr>
              <a:t> </a:t>
            </a:r>
            <a:r>
              <a:rPr kumimoji="0" lang="ru-RU" sz="900" b="1">
                <a:solidFill>
                  <a:srgbClr val="C00000"/>
                </a:solidFill>
                <a:cs typeface="Arial" pitchFamily="34" charset="0"/>
              </a:rPr>
              <a:t> 1:</a:t>
            </a:r>
          </a:p>
          <a:p>
            <a:pPr algn="ctr"/>
            <a:r>
              <a:rPr kumimoji="0" lang="ru-RU" sz="900" b="1">
                <a:solidFill>
                  <a:srgbClr val="002060"/>
                </a:solidFill>
                <a:cs typeface="Arial" pitchFamily="34" charset="0"/>
              </a:rPr>
              <a:t>Утверждение Правительством Российской Федерации Концепции методологии</a:t>
            </a:r>
            <a:endParaRPr kumimoji="0" lang="ru-RU" sz="900">
              <a:cs typeface="Arial" pitchFamily="34" charset="0"/>
            </a:endParaRPr>
          </a:p>
        </p:txBody>
      </p:sp>
      <p:sp>
        <p:nvSpPr>
          <p:cNvPr id="20" name="Скругленный прямоугольник 19"/>
          <p:cNvSpPr/>
          <p:nvPr/>
        </p:nvSpPr>
        <p:spPr>
          <a:xfrm>
            <a:off x="3128963" y="4487863"/>
            <a:ext cx="2144712" cy="547687"/>
          </a:xfrm>
          <a:prstGeom prst="roundRect">
            <a:avLst/>
          </a:prstGeom>
          <a:noFill/>
          <a:ln w="1905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kumimoji="0" lang="ru-RU" sz="1800" dirty="0" err="1"/>
          </a:p>
        </p:txBody>
      </p:sp>
      <p:sp>
        <p:nvSpPr>
          <p:cNvPr id="10257" name="Прямоугольник 20"/>
          <p:cNvSpPr>
            <a:spLocks noChangeArrowheads="1"/>
          </p:cNvSpPr>
          <p:nvPr/>
        </p:nvSpPr>
        <p:spPr bwMode="auto">
          <a:xfrm>
            <a:off x="3111500" y="4462463"/>
            <a:ext cx="2286000" cy="5540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buClr>
                <a:srgbClr val="FF00FF"/>
              </a:buClr>
            </a:pPr>
            <a:r>
              <a:rPr kumimoji="0" lang="ru-RU" sz="1000">
                <a:solidFill>
                  <a:srgbClr val="002060"/>
                </a:solidFill>
                <a:cs typeface="Arial" pitchFamily="34" charset="0"/>
              </a:rPr>
              <a:t>Постановление Правительства Российской Федерации </a:t>
            </a:r>
          </a:p>
          <a:p>
            <a:pPr>
              <a:buClr>
                <a:srgbClr val="FF00FF"/>
              </a:buClr>
            </a:pPr>
            <a:r>
              <a:rPr kumimoji="0" lang="ru-RU" sz="1000">
                <a:solidFill>
                  <a:srgbClr val="002060"/>
                </a:solidFill>
                <a:cs typeface="Arial" pitchFamily="34" charset="0"/>
              </a:rPr>
              <a:t>находится в стадии разработки.</a:t>
            </a:r>
          </a:p>
        </p:txBody>
      </p:sp>
      <p:sp>
        <p:nvSpPr>
          <p:cNvPr id="22" name="Дуга 21"/>
          <p:cNvSpPr/>
          <p:nvPr/>
        </p:nvSpPr>
        <p:spPr>
          <a:xfrm rot="18472467" flipV="1">
            <a:off x="3012282" y="4004469"/>
            <a:ext cx="1055687" cy="460375"/>
          </a:xfrm>
          <a:prstGeom prst="arc">
            <a:avLst>
              <a:gd name="adj1" fmla="val 14222017"/>
              <a:gd name="adj2" fmla="val 19251355"/>
            </a:avLst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marL="342900" indent="-342900">
              <a:buFont typeface="Arial" pitchFamily="34" charset="0"/>
              <a:buChar char="•"/>
              <a:defRPr/>
            </a:pPr>
            <a:endParaRPr kumimoji="0" lang="ru-RU" sz="1200" dirty="0"/>
          </a:p>
        </p:txBody>
      </p:sp>
      <p:sp>
        <p:nvSpPr>
          <p:cNvPr id="23" name="Дуга 22"/>
          <p:cNvSpPr/>
          <p:nvPr/>
        </p:nvSpPr>
        <p:spPr>
          <a:xfrm rot="2475737" flipV="1">
            <a:off x="4545013" y="4002088"/>
            <a:ext cx="890587" cy="460375"/>
          </a:xfrm>
          <a:prstGeom prst="arc">
            <a:avLst>
              <a:gd name="adj1" fmla="val 11288482"/>
              <a:gd name="adj2" fmla="val 17940709"/>
            </a:avLst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marL="342900" indent="-342900">
              <a:buFont typeface="Arial" pitchFamily="34" charset="0"/>
              <a:buChar char="•"/>
              <a:defRPr/>
            </a:pPr>
            <a:endParaRPr kumimoji="0" lang="ru-RU" sz="1200" dirty="0"/>
          </a:p>
        </p:txBody>
      </p:sp>
      <p:sp>
        <p:nvSpPr>
          <p:cNvPr id="10260" name="Прямоугольник 29"/>
          <p:cNvSpPr>
            <a:spLocks noChangeArrowheads="1"/>
          </p:cNvSpPr>
          <p:nvPr/>
        </p:nvSpPr>
        <p:spPr bwMode="auto">
          <a:xfrm>
            <a:off x="5461000" y="3933825"/>
            <a:ext cx="2643188" cy="708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buClr>
                <a:srgbClr val="FF00FF"/>
              </a:buClr>
            </a:pPr>
            <a:r>
              <a:rPr kumimoji="0" lang="ru-RU" sz="1000">
                <a:solidFill>
                  <a:srgbClr val="002060"/>
                </a:solidFill>
                <a:cs typeface="Arial" pitchFamily="34" charset="0"/>
              </a:rPr>
              <a:t>Концепция единой информационной среды в сфере систематизации </a:t>
            </a:r>
            <a:br>
              <a:rPr kumimoji="0" lang="ru-RU" sz="1000">
                <a:solidFill>
                  <a:srgbClr val="002060"/>
                </a:solidFill>
                <a:cs typeface="Arial" pitchFamily="34" charset="0"/>
              </a:rPr>
            </a:br>
            <a:r>
              <a:rPr kumimoji="0" lang="ru-RU" sz="1000">
                <a:solidFill>
                  <a:srgbClr val="002060"/>
                </a:solidFill>
                <a:cs typeface="Arial" pitchFamily="34" charset="0"/>
              </a:rPr>
              <a:t>и кодирования информации находится </a:t>
            </a:r>
            <a:br>
              <a:rPr kumimoji="0" lang="ru-RU" sz="1000">
                <a:solidFill>
                  <a:srgbClr val="002060"/>
                </a:solidFill>
                <a:cs typeface="Arial" pitchFamily="34" charset="0"/>
              </a:rPr>
            </a:br>
            <a:r>
              <a:rPr kumimoji="0" lang="ru-RU" sz="1000">
                <a:solidFill>
                  <a:srgbClr val="002060"/>
                </a:solidFill>
                <a:cs typeface="Arial" pitchFamily="34" charset="0"/>
              </a:rPr>
              <a:t>в стадии разработки.</a:t>
            </a:r>
          </a:p>
        </p:txBody>
      </p:sp>
      <p:sp>
        <p:nvSpPr>
          <p:cNvPr id="33" name="Скругленный прямоугольник 32"/>
          <p:cNvSpPr/>
          <p:nvPr/>
        </p:nvSpPr>
        <p:spPr>
          <a:xfrm>
            <a:off x="5372100" y="3941763"/>
            <a:ext cx="2714625" cy="701675"/>
          </a:xfrm>
          <a:prstGeom prst="roundRect">
            <a:avLst/>
          </a:prstGeom>
          <a:noFill/>
          <a:ln w="1905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kumimoji="0" lang="ru-RU" sz="1800" dirty="0" err="1"/>
          </a:p>
        </p:txBody>
      </p:sp>
      <p:sp>
        <p:nvSpPr>
          <p:cNvPr id="34" name="Дуга 33"/>
          <p:cNvSpPr/>
          <p:nvPr/>
        </p:nvSpPr>
        <p:spPr>
          <a:xfrm rot="18472467" flipV="1">
            <a:off x="5036344" y="3432969"/>
            <a:ext cx="1055687" cy="460375"/>
          </a:xfrm>
          <a:prstGeom prst="arc">
            <a:avLst>
              <a:gd name="adj1" fmla="val 13646737"/>
              <a:gd name="adj2" fmla="val 19251355"/>
            </a:avLst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marL="342900" indent="-342900">
              <a:buFont typeface="Arial" pitchFamily="34" charset="0"/>
              <a:buChar char="•"/>
              <a:defRPr/>
            </a:pPr>
            <a:endParaRPr kumimoji="0" lang="ru-RU" sz="1200" dirty="0"/>
          </a:p>
        </p:txBody>
      </p:sp>
      <p:sp>
        <p:nvSpPr>
          <p:cNvPr id="36" name="Дуга 35"/>
          <p:cNvSpPr/>
          <p:nvPr/>
        </p:nvSpPr>
        <p:spPr>
          <a:xfrm rot="2475737" flipV="1">
            <a:off x="6670675" y="3413125"/>
            <a:ext cx="890588" cy="460375"/>
          </a:xfrm>
          <a:prstGeom prst="arc">
            <a:avLst>
              <a:gd name="adj1" fmla="val 11288482"/>
              <a:gd name="adj2" fmla="val 18868531"/>
            </a:avLst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marL="342900" indent="-342900">
              <a:buFont typeface="Arial" pitchFamily="34" charset="0"/>
              <a:buChar char="•"/>
              <a:defRPr/>
            </a:pPr>
            <a:endParaRPr kumimoji="0" lang="ru-RU" sz="1200" dirty="0"/>
          </a:p>
        </p:txBody>
      </p:sp>
      <p:sp>
        <p:nvSpPr>
          <p:cNvPr id="37" name="Дуга 36"/>
          <p:cNvSpPr/>
          <p:nvPr/>
        </p:nvSpPr>
        <p:spPr>
          <a:xfrm rot="3791421" flipV="1">
            <a:off x="2374107" y="4647406"/>
            <a:ext cx="1055688" cy="460375"/>
          </a:xfrm>
          <a:prstGeom prst="arc">
            <a:avLst>
              <a:gd name="adj1" fmla="val 12348507"/>
              <a:gd name="adj2" fmla="val 19411488"/>
            </a:avLst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marL="342900" indent="-342900">
              <a:buFont typeface="Arial" pitchFamily="34" charset="0"/>
              <a:buChar char="•"/>
              <a:defRPr/>
            </a:pPr>
            <a:endParaRPr kumimoji="0" lang="ru-RU" sz="1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1"/>
          <p:cNvSpPr txBox="1">
            <a:spLocks/>
          </p:cNvSpPr>
          <p:nvPr/>
        </p:nvSpPr>
        <p:spPr bwMode="auto">
          <a:xfrm>
            <a:off x="857250" y="3071813"/>
            <a:ext cx="7429500" cy="6429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 eaLnBrk="0" hangingPunct="0"/>
            <a:r>
              <a:rPr kumimoji="0" lang="ru-RU" sz="2000" b="1">
                <a:solidFill>
                  <a:srgbClr val="002060"/>
                </a:solidFill>
                <a:cs typeface="Arial" pitchFamily="34" charset="0"/>
              </a:rPr>
              <a:t>Спасибо за внимание</a:t>
            </a: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>
          <a:xfrm>
            <a:off x="7010400" y="6492875"/>
            <a:ext cx="2133600" cy="365125"/>
          </a:xfrm>
        </p:spPr>
        <p:txBody>
          <a:bodyPr/>
          <a:lstStyle/>
          <a:p>
            <a:fld id="{A7C8A7F5-9F28-4ABE-974C-506A2F2DD040}" type="slidenum">
              <a:rPr lang="ru-RU"/>
              <a:pPr/>
              <a:t>8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1_Оформление по умолчанию">
  <a:themeElements>
    <a:clrScheme name="1_Оформление по умолчанию 13">
      <a:dk1>
        <a:srgbClr val="003864"/>
      </a:dk1>
      <a:lt1>
        <a:srgbClr val="FFFFFF"/>
      </a:lt1>
      <a:dk2>
        <a:srgbClr val="000066"/>
      </a:dk2>
      <a:lt2>
        <a:srgbClr val="C8C8C8"/>
      </a:lt2>
      <a:accent1>
        <a:srgbClr val="003864"/>
      </a:accent1>
      <a:accent2>
        <a:srgbClr val="333399"/>
      </a:accent2>
      <a:accent3>
        <a:srgbClr val="FFFFFF"/>
      </a:accent3>
      <a:accent4>
        <a:srgbClr val="002E54"/>
      </a:accent4>
      <a:accent5>
        <a:srgbClr val="AAAEB8"/>
      </a:accent5>
      <a:accent6>
        <a:srgbClr val="2D2D8A"/>
      </a:accent6>
      <a:hlink>
        <a:srgbClr val="009999"/>
      </a:hlink>
      <a:folHlink>
        <a:srgbClr val="99CC00"/>
      </a:folHlink>
    </a:clrScheme>
    <a:fontScheme name="1_Оформление по умолчанию">
      <a:majorFont>
        <a:latin typeface="Calibri"/>
        <a:ea typeface=""/>
        <a:cs typeface=""/>
      </a:majorFont>
      <a:minorFont>
        <a:latin typeface="Calibri"/>
        <a:ea typeface=""/>
        <a:cs typeface=""/>
      </a:minorFont>
    </a:fontScheme>
    <a:fmtScheme name="Техническая">
      <a:fillStyleLst>
        <a:solidFill>
          <a:schemeClr val="phClr"/>
        </a:solidFill>
        <a:gradFill rotWithShape="1">
          <a:gsLst>
            <a:gs pos="0">
              <a:schemeClr val="phClr">
                <a:tint val="1000"/>
              </a:schemeClr>
            </a:gs>
            <a:gs pos="68000">
              <a:schemeClr val="phClr">
                <a:tint val="77000"/>
              </a:schemeClr>
            </a:gs>
            <a:gs pos="81000">
              <a:schemeClr val="phClr">
                <a:tint val="79000"/>
              </a:schemeClr>
            </a:gs>
            <a:gs pos="86000">
              <a:schemeClr val="phClr">
                <a:tint val="73000"/>
              </a:schemeClr>
            </a:gs>
            <a:gs pos="100000">
              <a:schemeClr val="phClr">
                <a:tint val="35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3000"/>
                <a:satMod val="150000"/>
              </a:schemeClr>
            </a:gs>
            <a:gs pos="25000">
              <a:schemeClr val="phClr">
                <a:tint val="96000"/>
                <a:shade val="80000"/>
                <a:satMod val="105000"/>
              </a:schemeClr>
            </a:gs>
            <a:gs pos="38000">
              <a:schemeClr val="phClr">
                <a:tint val="96000"/>
                <a:shade val="59000"/>
                <a:satMod val="120000"/>
              </a:schemeClr>
            </a:gs>
            <a:gs pos="55000">
              <a:schemeClr val="phClr">
                <a:shade val="57000"/>
                <a:satMod val="120000"/>
              </a:schemeClr>
            </a:gs>
            <a:gs pos="80000">
              <a:schemeClr val="phClr">
                <a:shade val="56000"/>
                <a:satMod val="145000"/>
              </a:schemeClr>
            </a:gs>
            <a:gs pos="88000">
              <a:schemeClr val="phClr">
                <a:shade val="63000"/>
                <a:satMod val="160000"/>
              </a:schemeClr>
            </a:gs>
            <a:gs pos="100000">
              <a:schemeClr val="phClr">
                <a:tint val="99555"/>
                <a:satMod val="155000"/>
              </a:schemeClr>
            </a:gs>
          </a:gsLst>
          <a:lin ang="5400000" scaled="1"/>
        </a:gradFill>
      </a:fillStyleLst>
      <a:lnStyleLst>
        <a:ln w="9525" cap="flat" cmpd="sng" algn="ctr">
          <a:solidFill>
            <a:schemeClr val="phClr">
              <a:shade val="60000"/>
              <a:satMod val="300000"/>
            </a:schemeClr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glow rad="63500">
              <a:schemeClr val="phClr">
                <a:tint val="30000"/>
                <a:shade val="95000"/>
                <a:satMod val="300000"/>
                <a:alpha val="50000"/>
              </a:schemeClr>
            </a:glow>
          </a:effectLst>
        </a:effectStyle>
        <a:effectStyle>
          <a:effectLst>
            <a:glow rad="70000">
              <a:schemeClr val="phClr">
                <a:tint val="30000"/>
                <a:shade val="95000"/>
                <a:satMod val="300000"/>
                <a:alpha val="50000"/>
              </a:schemeClr>
            </a:glow>
          </a:effectLst>
        </a:effectStyle>
        <a:effectStyle>
          <a:effectLst>
            <a:glow rad="76200">
              <a:schemeClr val="phClr">
                <a:tint val="30000"/>
                <a:shade val="95000"/>
                <a:satMod val="300000"/>
                <a:alpha val="50000"/>
              </a:schemeClr>
            </a:glow>
          </a:effectLst>
          <a:scene3d>
            <a:camera prst="orthographicFront" fov="0">
              <a:rot lat="0" lon="0" rev="0"/>
            </a:camera>
            <a:lightRig rig="harsh" dir="t">
              <a:rot lat="6000000" lon="6000000" rev="0"/>
            </a:lightRig>
          </a:scene3d>
          <a:sp3d contourW="10000" prstMaterial="metal">
            <a:bevelT w="20000" h="9000" prst="softRound"/>
            <a:contourClr>
              <a:schemeClr val="phClr">
                <a:shade val="30000"/>
                <a:satMod val="2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1_Оформление по умолчанию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Оформление по умолчанию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Оформление по умолчанию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Оформление по умолчанию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Оформление по умолчанию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Оформление по умолчанию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Оформление по умолчанию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Оформление по умолчанию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Оформление по умолчанию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Оформление по умолчанию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Оформление по умолчанию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Оформление по умолчанию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Оформление по умолчанию 13">
        <a:dk1>
          <a:srgbClr val="003864"/>
        </a:dk1>
        <a:lt1>
          <a:srgbClr val="FFFFFF"/>
        </a:lt1>
        <a:dk2>
          <a:srgbClr val="000066"/>
        </a:dk2>
        <a:lt2>
          <a:srgbClr val="C8C8C8"/>
        </a:lt2>
        <a:accent1>
          <a:srgbClr val="003864"/>
        </a:accent1>
        <a:accent2>
          <a:srgbClr val="333399"/>
        </a:accent2>
        <a:accent3>
          <a:srgbClr val="FFFFFF"/>
        </a:accent3>
        <a:accent4>
          <a:srgbClr val="002E54"/>
        </a:accent4>
        <a:accent5>
          <a:srgbClr val="AAAEB8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Тема Office">
      <a:majorFont>
        <a:latin typeface="Calibri"/>
        <a:ea typeface=""/>
        <a:cs typeface=""/>
      </a:majorFont>
      <a:minorFont>
        <a:latin typeface="Calibri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Тема Office 1">
        <a:dk1>
          <a:srgbClr val="000000"/>
        </a:dk1>
        <a:lt1>
          <a:srgbClr val="FFFFFF"/>
        </a:lt1>
        <a:dk2>
          <a:srgbClr val="666666"/>
        </a:dk2>
        <a:lt2>
          <a:srgbClr val="D2D2D2"/>
        </a:lt2>
        <a:accent1>
          <a:srgbClr val="FF388C"/>
        </a:accent1>
        <a:accent2>
          <a:srgbClr val="E40059"/>
        </a:accent2>
        <a:accent3>
          <a:srgbClr val="FFFFFF"/>
        </a:accent3>
        <a:accent4>
          <a:srgbClr val="000000"/>
        </a:accent4>
        <a:accent5>
          <a:srgbClr val="FFAEC5"/>
        </a:accent5>
        <a:accent6>
          <a:srgbClr val="CF0050"/>
        </a:accent6>
        <a:hlink>
          <a:srgbClr val="17BBFD"/>
        </a:hlink>
        <a:folHlink>
          <a:srgbClr val="FF79C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Тема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Тема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577</Words>
  <Application>Microsoft Macintosh PowerPoint</Application>
  <PresentationFormat>Экран (4:3)</PresentationFormat>
  <Paragraphs>90</Paragraphs>
  <Slides>8</Slides>
  <Notes>4</Notes>
  <HiddenSlides>0</HiddenSlides>
  <MMClips>0</MMClips>
  <ScaleCrop>false</ScaleCrop>
  <HeadingPairs>
    <vt:vector size="4" baseType="variant">
      <vt:variant>
        <vt:lpstr>Тема</vt:lpstr>
      </vt:variant>
      <vt:variant>
        <vt:i4>2</vt:i4>
      </vt:variant>
      <vt:variant>
        <vt:lpstr>Заголовки слайдов</vt:lpstr>
      </vt:variant>
      <vt:variant>
        <vt:i4>8</vt:i4>
      </vt:variant>
    </vt:vector>
  </HeadingPairs>
  <TitlesOfParts>
    <vt:vector size="10" baseType="lpstr">
      <vt:lpstr>1_Оформление по умолчанию</vt:lpstr>
      <vt:lpstr>Тема Office</vt:lpstr>
      <vt:lpstr>Слайд 1</vt:lpstr>
      <vt:lpstr>Слайд 2</vt:lpstr>
      <vt:lpstr>Текущее состояние в области систематизации  и кодирования информации в социально-экономической отрасли (1) </vt:lpstr>
      <vt:lpstr>Текущее состояние в области систематизации  и кодирования информации в социально-экономической отрасли (2) </vt:lpstr>
      <vt:lpstr>Слайд 5</vt:lpstr>
      <vt:lpstr>Слайд 6</vt:lpstr>
      <vt:lpstr>Слайд 7</vt:lpstr>
      <vt:lpstr>Слайд 8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Проект перехода  на современные технологии банковского обслуживания  для ГРБС</dc:title>
  <dc:creator/>
  <cp:lastModifiedBy/>
  <cp:revision>80</cp:revision>
  <dcterms:created xsi:type="dcterms:W3CDTF">2010-11-12T06:22:57Z</dcterms:created>
  <dcterms:modified xsi:type="dcterms:W3CDTF">2014-03-03T15:56:15Z</dcterms:modified>
</cp:coreProperties>
</file>