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16"/>
  </p:notesMasterIdLst>
  <p:sldIdLst>
    <p:sldId id="411" r:id="rId5"/>
    <p:sldId id="408" r:id="rId6"/>
    <p:sldId id="421" r:id="rId7"/>
    <p:sldId id="412" r:id="rId8"/>
    <p:sldId id="413" r:id="rId9"/>
    <p:sldId id="414" r:id="rId10"/>
    <p:sldId id="418" r:id="rId11"/>
    <p:sldId id="425" r:id="rId12"/>
    <p:sldId id="415" r:id="rId13"/>
    <p:sldId id="422" r:id="rId14"/>
    <p:sldId id="417" r:id="rId15"/>
  </p:sldIdLst>
  <p:sldSz cx="12192000" cy="6858000"/>
  <p:notesSz cx="6797675" cy="9926638"/>
  <p:embeddedFontLst>
    <p:embeddedFont>
      <p:font typeface="Calibri Light" panose="020F0302020204030204" pitchFamily="34" charset="0"/>
      <p:regular r:id="rId17"/>
      <p:italic r:id="rId18"/>
    </p:embeddedFont>
    <p:embeddedFont>
      <p:font typeface="Open Sans Condensed Light" panose="020B0604020202020204" charset="0"/>
      <p:regular r:id="rId19"/>
      <p: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Open Sans" panose="020B0604020202020204" charset="0"/>
      <p:regular r:id="rId25"/>
      <p:bold r:id="rId26"/>
      <p:italic r:id="rId27"/>
      <p:boldItalic r:id="rId28"/>
    </p:embeddedFont>
    <p:embeddedFont>
      <p:font typeface="Open Sans Condensed" panose="020B0604020202020204" charset="0"/>
      <p:bold r:id="rId29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987">
          <p15:clr>
            <a:srgbClr val="A4A3A4"/>
          </p15:clr>
        </p15:guide>
        <p15:guide id="2" pos="162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565"/>
    <a:srgbClr val="E6E6E6"/>
    <a:srgbClr val="8497B0"/>
    <a:srgbClr val="347488"/>
    <a:srgbClr val="4DA0BB"/>
    <a:srgbClr val="ECD6A5"/>
    <a:srgbClr val="51ADCC"/>
    <a:srgbClr val="33CCFF"/>
    <a:srgbClr val="66CCFF"/>
    <a:srgbClr val="FF60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1" autoAdjust="0"/>
    <p:restoredTop sz="95827" autoAdjust="0"/>
  </p:normalViewPr>
  <p:slideViewPr>
    <p:cSldViewPr snapToGrid="0">
      <p:cViewPr varScale="1">
        <p:scale>
          <a:sx n="97" d="100"/>
          <a:sy n="97" d="100"/>
        </p:scale>
        <p:origin x="-624" y="-102"/>
      </p:cViewPr>
      <p:guideLst>
        <p:guide orient="horz" pos="3987"/>
        <p:guide pos="16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5.fntdata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364AC6B0-C38D-44B3-B1E5-026FABB06AC7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14875"/>
            <a:ext cx="5438775" cy="4467225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4"/>
            <a:ext cx="2946400" cy="496887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C608DC69-DD7A-435E-BB76-5052C14525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300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2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2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8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457201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9" y="987428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457201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9" y="987428"/>
            <a:ext cx="6172201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1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4" y="1122363"/>
            <a:ext cx="914400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4" y="3602038"/>
            <a:ext cx="914400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118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657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49" y="170974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49" y="4589470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413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3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3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24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3617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764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1519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92" y="987431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3473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92" y="987431"/>
            <a:ext cx="6172201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968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4152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1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1317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4" y="1122363"/>
            <a:ext cx="914400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4" y="3602038"/>
            <a:ext cx="914400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0897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3342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49" y="170974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49" y="4589470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5883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3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3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2079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293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1669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0865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92" y="987431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3335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92" y="987431"/>
            <a:ext cx="6172201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928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8170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1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0558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4" y="1122363"/>
            <a:ext cx="914400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4" y="3602038"/>
            <a:ext cx="914400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283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094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49" y="170974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49" y="4589470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8459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3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3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8105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716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8104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3133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92" y="987431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1500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92" y="987431"/>
            <a:ext cx="6172201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2303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5031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1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816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1" y="365128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1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2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2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1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1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3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3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213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1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1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3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3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143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1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1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3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3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0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Sample Pictures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93" y="322467"/>
            <a:ext cx="12192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Rectangle 97"/>
          <p:cNvSpPr>
            <a:spLocks noChangeArrowheads="1"/>
          </p:cNvSpPr>
          <p:nvPr/>
        </p:nvSpPr>
        <p:spPr bwMode="auto">
          <a:xfrm>
            <a:off x="368138" y="1916836"/>
            <a:ext cx="1151906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ru-RU" altLang="ru-RU" sz="2200" b="1" dirty="0">
              <a:solidFill>
                <a:srgbClr val="0070C0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ru-RU" altLang="ru-RU" sz="2200" b="1" dirty="0">
              <a:solidFill>
                <a:srgbClr val="0070C0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r>
              <a:rPr lang="ru-RU" altLang="ru-RU" sz="2200" b="1" dirty="0">
                <a:solidFill>
                  <a:srgbClr val="0070C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/>
            </a:r>
            <a:br>
              <a:rPr lang="ru-RU" altLang="ru-RU" sz="2200" b="1" dirty="0">
                <a:solidFill>
                  <a:srgbClr val="0070C0"/>
                </a:solidFill>
                <a:latin typeface="Open Sans Condensed" charset="0"/>
                <a:ea typeface="Open Sans Condensed" charset="0"/>
                <a:cs typeface="Open Sans Condensed" charset="0"/>
              </a:rPr>
            </a:br>
            <a:endParaRPr lang="ru-RU" altLang="ru-RU" sz="2200" b="1" dirty="0">
              <a:solidFill>
                <a:srgbClr val="0070C0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111" name="TextBox 3"/>
          <p:cNvSpPr txBox="1">
            <a:spLocks noChangeArrowheads="1"/>
          </p:cNvSpPr>
          <p:nvPr/>
        </p:nvSpPr>
        <p:spPr bwMode="auto">
          <a:xfrm>
            <a:off x="8478981" y="5665309"/>
            <a:ext cx="381198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руководителя Федерального казначейства</a:t>
            </a:r>
          </a:p>
          <a:p>
            <a:pPr eaLnBrk="1" hangingPunct="1"/>
            <a:r>
              <a:rPr lang="ru-RU" dirty="0">
                <a:solidFill>
                  <a:srgbClr val="1C1C1C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Э. А. Исаев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44011" y="1546368"/>
            <a:ext cx="104199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 контроль качества работы </a:t>
            </a:r>
            <a:endParaRPr lang="ru-RU" sz="36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аудиторских 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организаций. </a:t>
            </a:r>
            <a:endParaRPr lang="ru-RU" sz="36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международные стандарты аудита</a:t>
            </a:r>
          </a:p>
        </p:txBody>
      </p:sp>
    </p:spTree>
    <p:extLst>
      <p:ext uri="{BB962C8B-B14F-4D97-AF65-F5344CB8AC3E}">
        <p14:creationId xmlns:p14="http://schemas.microsoft.com/office/powerpoint/2010/main" val="2617395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71519"/>
            <a:ext cx="12193588" cy="514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168722" y="224999"/>
            <a:ext cx="7691181" cy="63511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>
              <a:defRPr/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РЕЗУЛЬТАТЫ ДЕЯТЕЛЬНОСТИ ПО КОНТРОЛЮ КАЧЕСТВА РАБОТЫ АУДИТОРСКИХ ОРГАНИЗАЦИЙ ЗА 2012 – 2016 ГОДЫ 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  </a:t>
            </a:r>
            <a:r>
              <a:rPr lang="en-US" sz="1800" b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КВАРТАЛ 2017 ГОДА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845654"/>
              </p:ext>
            </p:extLst>
          </p:nvPr>
        </p:nvGraphicFramePr>
        <p:xfrm>
          <a:off x="148671" y="1045564"/>
          <a:ext cx="11821656" cy="5320312"/>
        </p:xfrm>
        <a:graphic>
          <a:graphicData uri="http://schemas.openxmlformats.org/drawingml/2006/table">
            <a:tbl>
              <a:tblPr/>
              <a:tblGrid>
                <a:gridCol w="4365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231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5542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7499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0658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068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4498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1931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6653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892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892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 г.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892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 г.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892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 г.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892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892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г.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892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 </a:t>
                      </a: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01.04.2017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892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63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запланированных проверок на очередной год 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63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проведенных внешних проверок, в том числе: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293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01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465" marR="5846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плановых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kumimoji="0" lang="ru-RU" sz="13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01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465" marR="5846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внеплановых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68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аудиторских организаций, в отношении которых применены меры воздействия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63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принятых решений о применении мер воздействия, в том числе: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322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465" marR="5846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предупреждений о недопустимости нарушения требований Федерального закона «Об аудиторской деятельности», стандартов аудиторской деятельности, правил независимости аудиторов и аудиторских организаций, кодекса профессиональной этики аудиторов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48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465" marR="5846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предписаний, обязывающих аудиторские организации устранить выявленные по результатам внешних проверок нарушения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48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465" marR="5846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предписаний в саморегулируемые организации аудиторов о приостановлении членства аудиторской организации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548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465" marR="5846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предписаний в саморегулируемые организации аудиторов об исключении сведений  аудиторской организации из саморегулируемой организации аудиторов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123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составленных протоколов об административных правонарушениях, в том числе: 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1A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548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465" marR="360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ответственность за которые предусмотрена ст. 19.4.1 КоАП РФ (по признакам уклонения аудиторских организаций от проведения внешних проверок)</a:t>
                      </a:r>
                    </a:p>
                  </a:txBody>
                  <a:tcPr marL="58465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5322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465" marR="5846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ответственность за которые предусмотрена  ст. 19.5 КоАП РФ (за невыполнение в законный срок предписания, обязывающего аудиторскую организацию устранить выявленные по результатам внешней проверки нарушения правил аудиторской деятельности)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548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58465" marR="58465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ответственность за которые предусмотрена  ст. 19.7 КоАП РФ (за предоставление сведений (информации) в неполном объеме или искаженном виде)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58465" marR="5846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D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4158" y="6488668"/>
            <a:ext cx="71891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prstClr val="black"/>
                </a:solidFill>
                <a:latin typeface="Open Sans Condensed Light" panose="020B0604020202020204" charset="0"/>
                <a:ea typeface="Open Sans Condensed Light" panose="020B0604020202020204" charset="0"/>
                <a:cs typeface="Open Sans Condensed Light" panose="020B0604020202020204" charset="0"/>
              </a:rPr>
              <a:t>* </a:t>
            </a:r>
            <a:r>
              <a:rPr lang="ru-RU" sz="900" dirty="0" smtClean="0">
                <a:solidFill>
                  <a:prstClr val="black"/>
                </a:solidFill>
                <a:latin typeface="Open Sans Condensed Light" panose="020B0604020202020204" charset="0"/>
                <a:ea typeface="Open Sans Condensed Light" panose="020B0604020202020204" charset="0"/>
                <a:cs typeface="Open Sans Condensed Light" panose="020B0604020202020204" charset="0"/>
              </a:rPr>
              <a:t> </a:t>
            </a:r>
            <a:r>
              <a:rPr lang="ru-RU" sz="900" dirty="0">
                <a:solidFill>
                  <a:prstClr val="black"/>
                </a:solidFill>
                <a:latin typeface="Open Sans Condensed Light" panose="020B0604020202020204" charset="0"/>
                <a:ea typeface="Open Sans Condensed Light" panose="020B0604020202020204" charset="0"/>
                <a:cs typeface="Open Sans Condensed Light" panose="020B0604020202020204" charset="0"/>
              </a:rPr>
              <a:t>Из которых 23 меры воздействия по итогам проверок, проведенных в 2016 году</a:t>
            </a:r>
          </a:p>
        </p:txBody>
      </p:sp>
      <p:sp>
        <p:nvSpPr>
          <p:cNvPr id="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430000" y="6387529"/>
            <a:ext cx="277094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802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85864" y="6538917"/>
            <a:ext cx="277094" cy="319083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40022" y="1255164"/>
            <a:ext cx="2756395" cy="95636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«2К»</a:t>
            </a: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3176917" y="1255164"/>
            <a:ext cx="2757600" cy="95636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Нексиа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Пачоли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6115015" y="1255163"/>
            <a:ext cx="2757600" cy="956363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«Финансовые и бухгалтерские консультации»</a:t>
            </a: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240024" y="2344780"/>
            <a:ext cx="2756395" cy="2424168"/>
          </a:xfrm>
          <a:prstGeom prst="rect">
            <a:avLst/>
          </a:prstGeom>
          <a:solidFill>
            <a:srgbClr val="51A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ctr">
              <a:defRPr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требований Федерального закона «Об аудиторской деятельности», Стандартов аудиторской деятельности, Кодекса профессиональной этики аудиторов, Правил независимости аудиторов и аудиторских организаций </a:t>
            </a: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3176917" y="2344780"/>
            <a:ext cx="2757600" cy="2424168"/>
          </a:xfrm>
          <a:prstGeom prst="rect">
            <a:avLst/>
          </a:prstGeom>
          <a:solidFill>
            <a:srgbClr val="51A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ctr">
              <a:defRPr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требований Федерального закона «Об аудиторской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Стандартов аудиторской деятельности, Правил независимости аудиторов и аудиторских организаций,  Кодекса этики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аудиторов</a:t>
            </a: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6144882" y="2344780"/>
            <a:ext cx="2757600" cy="2426800"/>
          </a:xfrm>
          <a:prstGeom prst="rect">
            <a:avLst/>
          </a:prstGeom>
          <a:solidFill>
            <a:srgbClr val="51A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ctr">
              <a:defRPr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требований Федерального закона «Об аудиторской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Федерального закона «О банках и банковской деятельности», Кодекса этики аудиторов</a:t>
            </a: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240024" y="4918126"/>
            <a:ext cx="2756395" cy="1620792"/>
          </a:xfrm>
          <a:prstGeom prst="rect">
            <a:avLst/>
          </a:prstGeom>
          <a:solidFill>
            <a:srgbClr val="ECD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 решение о применении меры воздействия в виде предписания об устранении выявленных по результатам внешней проверки качества работы нарушений</a:t>
            </a: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176917" y="4918126"/>
            <a:ext cx="2757600" cy="1620792"/>
          </a:xfrm>
          <a:prstGeom prst="rect">
            <a:avLst/>
          </a:prstGeom>
          <a:solidFill>
            <a:srgbClr val="ECD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 решение о применении меры воздействия в виде предписания об устранении выявленных по результатам внешней проверки качества работы нарушений</a:t>
            </a:r>
          </a:p>
        </p:txBody>
      </p:sp>
      <p:sp>
        <p:nvSpPr>
          <p:cNvPr id="28" name="Прямоугольник 27"/>
          <p:cNvSpPr/>
          <p:nvPr/>
        </p:nvSpPr>
        <p:spPr bwMode="auto">
          <a:xfrm>
            <a:off x="9082979" y="4915492"/>
            <a:ext cx="2908231" cy="1623425"/>
          </a:xfrm>
          <a:prstGeom prst="rect">
            <a:avLst/>
          </a:prstGeom>
          <a:solidFill>
            <a:srgbClr val="ECD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Рассматривается вопрос о вынесении меры воздействия</a:t>
            </a:r>
          </a:p>
        </p:txBody>
      </p:sp>
      <p:sp>
        <p:nvSpPr>
          <p:cNvPr id="29" name="TextBox 101"/>
          <p:cNvSpPr txBox="1">
            <a:spLocks noChangeArrowheads="1"/>
          </p:cNvSpPr>
          <p:nvPr/>
        </p:nvSpPr>
        <p:spPr bwMode="auto">
          <a:xfrm>
            <a:off x="4114800" y="315913"/>
            <a:ext cx="7903029" cy="632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51" tIns="38876" rIns="77751" bIns="3887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/>
            <a:r>
              <a:rPr lang="ru-RU" alt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ВНЕШНЕГО КОНТРОЛЯ КАЧЕСТВА РАБОТЫ КРУПНЫХ  АУДИТОРСКИХ КОМПАНИЙ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6144882" y="4915493"/>
            <a:ext cx="2727733" cy="1623425"/>
          </a:xfrm>
          <a:prstGeom prst="rect">
            <a:avLst/>
          </a:prstGeom>
          <a:solidFill>
            <a:srgbClr val="ECD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Рассматривается вопрос о вынесении меры воздействия</a:t>
            </a: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9042855" y="1255163"/>
            <a:ext cx="2948356" cy="956363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«Аудиторская и консалтинговая фирма «ТОП-АУДИТ»</a:t>
            </a: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9042855" y="2344780"/>
            <a:ext cx="2974974" cy="2426800"/>
          </a:xfrm>
          <a:prstGeom prst="rect">
            <a:avLst/>
          </a:prstGeom>
          <a:solidFill>
            <a:srgbClr val="51A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ctr">
              <a:defRPr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требований Федеральных законов «Об аудиторской деятельности», «О государственном языке РФ», «О языках народов РФ», Стандартов аудиторской деятельности, Правил независимости, Кодекса этики аудиторов</a:t>
            </a:r>
          </a:p>
        </p:txBody>
      </p:sp>
    </p:spTree>
    <p:extLst>
      <p:ext uri="{BB962C8B-B14F-4D97-AF65-F5344CB8AC3E}">
        <p14:creationId xmlns:p14="http://schemas.microsoft.com/office/powerpoint/2010/main" val="3440328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738255" y="178130"/>
            <a:ext cx="7160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ПО СУДЕБНЫМ СПОРАМ</a:t>
            </a: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6466411" y="1025466"/>
            <a:ext cx="4288381" cy="4564139"/>
            <a:chOff x="3284119" y="216791"/>
            <a:chExt cx="3330954" cy="429756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3284119" y="1404228"/>
              <a:ext cx="3330954" cy="3110130"/>
            </a:xfrm>
            <a:prstGeom prst="rect">
              <a:avLst/>
            </a:prstGeom>
            <a:solidFill>
              <a:srgbClr val="3892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ПЕРВЫЙ СЛУЧАЙ ПРИЗНАНИЯ АУДИТОРСКОГО ЗАКЛЮЧЕНИЯ </a:t>
              </a:r>
            </a:p>
            <a:p>
              <a:pPr algn="ctr"/>
              <a:r>
                <a:rPr lang="ru-RU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ЗАВЕДОМО ЛОЖНЫМ ПО ИСКУ УПОЛНОМОЧЕННОГО НАДЗОРНОГО ОРГАНА </a:t>
              </a:r>
            </a:p>
            <a:p>
              <a:pPr algn="ctr"/>
              <a:r>
                <a:rPr lang="ru-RU" sz="2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(ст. 6 Федерального закона «Об аудиторской деятельности)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514133" y="216791"/>
              <a:ext cx="2870928" cy="70182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2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ООО «КОРН-АУДИТ»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32" t="68069" r="36363" b="13405"/>
          <a:stretch/>
        </p:blipFill>
        <p:spPr bwMode="auto">
          <a:xfrm>
            <a:off x="559827" y="3760660"/>
            <a:ext cx="5020091" cy="294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7" t="14063" r="35268" b="64642"/>
          <a:stretch/>
        </p:blipFill>
        <p:spPr bwMode="auto">
          <a:xfrm>
            <a:off x="669448" y="1389191"/>
            <a:ext cx="4910470" cy="2185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7454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52781" y="6298464"/>
            <a:ext cx="288595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123762" y="269533"/>
            <a:ext cx="8673317" cy="7794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sz="18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НОРМАТИВНО-ПРАВОВОЕ РЕГУЛИРОВАНИЕ </a:t>
            </a:r>
            <a:endParaRPr sz="1800" dirty="0" smtClean="0">
              <a:solidFill>
                <a:srgbClr val="4472C4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sz="1800" dirty="0" smtClean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АУДИТОРСКОЙ </a:t>
            </a:r>
            <a:r>
              <a:rPr sz="18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</a:p>
          <a:p>
            <a:pPr algn="r">
              <a:defRPr/>
            </a:pPr>
            <a:r>
              <a:rPr sz="1800" dirty="0">
                <a:solidFill>
                  <a:srgbClr val="4472C4">
                    <a:lumMod val="75000"/>
                  </a:srgbClr>
                </a:solidFill>
                <a:latin typeface="Open Sans Condensed" pitchFamily="34" charset="0"/>
                <a:cs typeface="Arial" charset="0"/>
              </a:rPr>
              <a:t>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909329"/>
              </p:ext>
            </p:extLst>
          </p:nvPr>
        </p:nvGraphicFramePr>
        <p:xfrm>
          <a:off x="555218" y="1255089"/>
          <a:ext cx="10850563" cy="5293828"/>
        </p:xfrm>
        <a:graphic>
          <a:graphicData uri="http://schemas.openxmlformats.org/drawingml/2006/table">
            <a:tbl>
              <a:tblPr/>
              <a:tblGrid>
                <a:gridCol w="10747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758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29987">
                <a:tc gridSpan="2">
                  <a:txBody>
                    <a:bodyPr/>
                    <a:lstStyle>
                      <a:lvl1pPr defTabSz="1087438"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1087438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1087438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1087438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1087438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1087438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1087438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1087438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1087438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Open Sans Condensed" pitchFamily="34" charset="0"/>
                        <a:cs typeface="Arial" charset="0"/>
                      </a:endParaRPr>
                    </a:p>
                    <a:p>
                      <a:pPr marL="0" marR="0" lvl="0" indent="0" algn="ctr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РЕЗУЛЬТАТЫ ЗА </a:t>
                      </a:r>
                      <a:r>
                        <a:rPr lang="en-US" altLang="ru-RU" sz="18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altLang="ru-RU" sz="18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КВАРТАЛ</a:t>
                      </a:r>
                      <a:r>
                        <a:rPr lang="ru-RU" altLang="ru-RU" sz="1800" b="1" kern="120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8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2017 ГОДА</a:t>
                      </a:r>
                    </a:p>
                    <a:p>
                      <a:pPr marL="0" marR="0" lvl="0" indent="0" algn="ctr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Open Sans Condensed" pitchFamily="34" charset="0"/>
                        <a:cs typeface="Arial" charset="0"/>
                      </a:endParaRPr>
                    </a:p>
                  </a:txBody>
                  <a:tcPr marL="91435" marR="91435" marT="43039" marB="430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97B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87705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5" marR="91435" marT="43039" marB="430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107950"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10800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51175" algn="l"/>
                          <a:tab pos="3317875" algn="l"/>
                        </a:tabLst>
                        <a:defRPr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Подготовлены и направлены в Минфин России предложения о внесении изменений в Федеральный закон «Об аудиторской деятельности» в части повышения прозрачности процедур регулирования аудиторской деятельности и создания федеральной информационной системы регулирования аудиторской деятельности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5" marR="91435" marT="43039" marB="430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751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1435" marR="91435" marT="43039" marB="430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0795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Порядок </a:t>
                      </a:r>
                      <a:r>
                        <a:rPr kumimoji="0" lang="ru-RU" alt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применения мер воздействия в отношении аудиторских организаций одобрен решением Совета по аудиторской деятельности при Минфине России от 23 марта 2017 года</a:t>
                      </a:r>
                      <a:endParaRPr kumimoji="0" lang="ru-RU" alt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charset="0"/>
                      </a:endParaRPr>
                    </a:p>
                  </a:txBody>
                  <a:tcPr marL="91435" marR="91435" marT="43039" marB="430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39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35" marR="91435" marT="43039" marB="430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0795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Подготовлен </a:t>
                      </a:r>
                      <a:r>
                        <a:rPr kumimoji="0" lang="ru-RU" alt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направлен в Минфин России проект Стратегии развития аудиторской деятельности в Российской Федерации на период до 2022 </a:t>
                      </a:r>
                      <a:r>
                        <a:rPr kumimoji="0" lang="ru-RU" alt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года</a:t>
                      </a:r>
                    </a:p>
                    <a:p>
                      <a:pPr marL="10795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35" marR="91435" marT="43039" marB="430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239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1435" marR="91435" marT="43039" marB="430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0795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Принят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приказ о создании Контрольной комиссии Федерального казначейства по рассмотрению результатов внешнего контроля качества работы аудиторских </a:t>
                      </a: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организаций</a:t>
                      </a:r>
                    </a:p>
                    <a:p>
                      <a:pPr marL="10795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5" marR="91435" marT="43039" marB="430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00291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8379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97768" y="6385927"/>
            <a:ext cx="245921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63242" y="261257"/>
            <a:ext cx="7928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МЕЖДУНАРОДНОГО СОТРУДНИЧЕСТВА</a:t>
            </a:r>
          </a:p>
        </p:txBody>
      </p:sp>
      <p:grpSp>
        <p:nvGrpSpPr>
          <p:cNvPr id="4" name="Группа 21"/>
          <p:cNvGrpSpPr>
            <a:grpSpLocks/>
          </p:cNvGrpSpPr>
          <p:nvPr/>
        </p:nvGrpSpPr>
        <p:grpSpPr bwMode="auto">
          <a:xfrm>
            <a:off x="6512284" y="1840994"/>
            <a:ext cx="10320726" cy="4589541"/>
            <a:chOff x="-10464046" y="1649705"/>
            <a:chExt cx="22007034" cy="439567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-10464046" y="1649705"/>
              <a:ext cx="11787311" cy="4395678"/>
            </a:xfrm>
            <a:prstGeom prst="rect">
              <a:avLst/>
            </a:prstGeom>
            <a:solidFill>
              <a:srgbClr val="4DA0BB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3" name="TextBox 13"/>
            <p:cNvSpPr txBox="1">
              <a:spLocks noChangeArrowheads="1"/>
            </p:cNvSpPr>
            <p:nvPr/>
          </p:nvSpPr>
          <p:spPr bwMode="auto">
            <a:xfrm>
              <a:off x="1307339" y="2582252"/>
              <a:ext cx="10235649" cy="369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88900" indent="-39688" eaLnBrk="0" hangingPunct="0"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ru-RU" altLang="ru-RU" sz="1800">
                <a:solidFill>
                  <a:srgbClr val="595959"/>
                </a:solidFill>
                <a:latin typeface="Open Sans Condensed" pitchFamily="34" charset="0"/>
              </a:endParaRPr>
            </a:p>
          </p:txBody>
        </p:sp>
        <p:sp>
          <p:nvSpPr>
            <p:cNvPr id="11" name="TextBox 13"/>
            <p:cNvSpPr txBox="1">
              <a:spLocks noChangeArrowheads="1"/>
            </p:cNvSpPr>
            <p:nvPr/>
          </p:nvSpPr>
          <p:spPr bwMode="auto">
            <a:xfrm>
              <a:off x="1302078" y="3333760"/>
              <a:ext cx="1023564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88900" indent="-39688" eaLnBrk="0" hangingPunct="0"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ru-RU" altLang="ru-RU" sz="1800">
                <a:solidFill>
                  <a:srgbClr val="595959"/>
                </a:solidFill>
                <a:latin typeface="Open Sans Condensed" pitchFamily="34" charset="0"/>
              </a:endParaRPr>
            </a:p>
          </p:txBody>
        </p:sp>
        <p:sp>
          <p:nvSpPr>
            <p:cNvPr id="9" name="TextBox 16"/>
            <p:cNvSpPr txBox="1">
              <a:spLocks noChangeArrowheads="1"/>
            </p:cNvSpPr>
            <p:nvPr/>
          </p:nvSpPr>
          <p:spPr bwMode="auto">
            <a:xfrm>
              <a:off x="1304701" y="3896076"/>
              <a:ext cx="10235649" cy="369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88900" indent="-39688" eaLnBrk="0" hangingPunct="0"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ru-RU" altLang="ru-RU" sz="1800">
                <a:solidFill>
                  <a:srgbClr val="595959"/>
                </a:solidFill>
                <a:latin typeface="Open Sans Condensed" pitchFamily="34" charset="0"/>
              </a:endParaRPr>
            </a:p>
          </p:txBody>
        </p:sp>
        <p:sp>
          <p:nvSpPr>
            <p:cNvPr id="10" name="TextBox 19"/>
            <p:cNvSpPr txBox="1">
              <a:spLocks noChangeArrowheads="1"/>
            </p:cNvSpPr>
            <p:nvPr/>
          </p:nvSpPr>
          <p:spPr bwMode="auto">
            <a:xfrm>
              <a:off x="1299441" y="4923489"/>
              <a:ext cx="10235649" cy="3693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88900" indent="-39688" eaLnBrk="0" hangingPunct="0"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ru-RU" altLang="ru-RU" sz="1800">
                <a:solidFill>
                  <a:srgbClr val="595959"/>
                </a:solidFill>
                <a:latin typeface="Open Sans Condensed" pitchFamily="34" charset="0"/>
              </a:endParaRPr>
            </a:p>
          </p:txBody>
        </p:sp>
      </p:grpSp>
      <p:sp>
        <p:nvSpPr>
          <p:cNvPr id="21" name="Прямоугольник 20"/>
          <p:cNvSpPr/>
          <p:nvPr/>
        </p:nvSpPr>
        <p:spPr bwMode="auto">
          <a:xfrm>
            <a:off x="6464822" y="1160456"/>
            <a:ext cx="5516769" cy="680538"/>
          </a:xfrm>
          <a:prstGeom prst="rect">
            <a:avLst/>
          </a:prstGeom>
          <a:solidFill>
            <a:srgbClr val="4DA0B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3474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ЗА </a:t>
            </a:r>
            <a:r>
              <a:rPr lang="en-US" sz="2000" b="1" dirty="0">
                <a:solidFill>
                  <a:srgbClr val="3474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>
                <a:solidFill>
                  <a:srgbClr val="34748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КВАРТАЛ 2017 ГОДА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-5258453" y="1192145"/>
            <a:ext cx="11416062" cy="5302173"/>
            <a:chOff x="1310571" y="1055060"/>
            <a:chExt cx="11312185" cy="5803114"/>
          </a:xfrm>
        </p:grpSpPr>
        <p:grpSp>
          <p:nvGrpSpPr>
            <p:cNvPr id="15" name="Группа 21"/>
            <p:cNvGrpSpPr>
              <a:grpSpLocks/>
            </p:cNvGrpSpPr>
            <p:nvPr/>
          </p:nvGrpSpPr>
          <p:grpSpPr bwMode="auto">
            <a:xfrm>
              <a:off x="1310571" y="1088884"/>
              <a:ext cx="11294549" cy="5769290"/>
              <a:chOff x="-12099698" y="1461222"/>
              <a:chExt cx="26371748" cy="4891964"/>
            </a:xfrm>
          </p:grpSpPr>
          <p:sp>
            <p:nvSpPr>
              <p:cNvPr id="16" name="Прямоугольник 15"/>
              <p:cNvSpPr/>
              <p:nvPr/>
            </p:nvSpPr>
            <p:spPr>
              <a:xfrm>
                <a:off x="469566" y="1461222"/>
                <a:ext cx="13802484" cy="4891964"/>
              </a:xfrm>
              <a:prstGeom prst="rect">
                <a:avLst/>
              </a:prstGeom>
              <a:solidFill>
                <a:srgbClr val="4DA0BB">
                  <a:alpha val="1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TextBox 13"/>
              <p:cNvSpPr txBox="1">
                <a:spLocks noChangeArrowheads="1"/>
              </p:cNvSpPr>
              <p:nvPr/>
            </p:nvSpPr>
            <p:spPr bwMode="auto">
              <a:xfrm>
                <a:off x="1307339" y="2582252"/>
                <a:ext cx="10235649" cy="3693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88900" indent="-39688" eaLnBrk="0" hangingPunct="0"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ru-RU" altLang="ru-RU" sz="1800">
                  <a:solidFill>
                    <a:srgbClr val="595959"/>
                  </a:solidFill>
                  <a:latin typeface="Open Sans Condensed" pitchFamily="34" charset="0"/>
                </a:endParaRPr>
              </a:p>
            </p:txBody>
          </p:sp>
          <p:sp>
            <p:nvSpPr>
              <p:cNvPr id="18" name="TextBox 13"/>
              <p:cNvSpPr txBox="1">
                <a:spLocks noChangeArrowheads="1"/>
              </p:cNvSpPr>
              <p:nvPr/>
            </p:nvSpPr>
            <p:spPr bwMode="auto">
              <a:xfrm>
                <a:off x="-12099698" y="2212920"/>
                <a:ext cx="1023564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88900" indent="-39688" eaLnBrk="0" hangingPunct="0"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ru-RU" altLang="ru-RU" sz="1800">
                  <a:solidFill>
                    <a:srgbClr val="595959"/>
                  </a:solidFill>
                  <a:latin typeface="Open Sans Condensed" pitchFamily="34" charset="0"/>
                </a:endParaRPr>
              </a:p>
            </p:txBody>
          </p:sp>
          <p:sp>
            <p:nvSpPr>
              <p:cNvPr id="19" name="TextBox 16"/>
              <p:cNvSpPr txBox="1">
                <a:spLocks noChangeArrowheads="1"/>
              </p:cNvSpPr>
              <p:nvPr/>
            </p:nvSpPr>
            <p:spPr bwMode="auto">
              <a:xfrm>
                <a:off x="1304701" y="3896076"/>
                <a:ext cx="10235649" cy="3693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88900" indent="-39688" eaLnBrk="0" hangingPunct="0"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ru-RU" altLang="ru-RU" sz="1800">
                  <a:solidFill>
                    <a:srgbClr val="595959"/>
                  </a:solidFill>
                  <a:latin typeface="Open Sans Condensed" pitchFamily="34" charset="0"/>
                </a:endParaRPr>
              </a:p>
            </p:txBody>
          </p:sp>
          <p:sp>
            <p:nvSpPr>
              <p:cNvPr id="20" name="TextBox 19"/>
              <p:cNvSpPr txBox="1">
                <a:spLocks noChangeArrowheads="1"/>
              </p:cNvSpPr>
              <p:nvPr/>
            </p:nvSpPr>
            <p:spPr bwMode="auto">
              <a:xfrm>
                <a:off x="1299441" y="4923489"/>
                <a:ext cx="10235649" cy="3693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88900" indent="-39688" eaLnBrk="0" hangingPunct="0"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ru-RU" altLang="ru-RU" sz="1800">
                  <a:solidFill>
                    <a:srgbClr val="595959"/>
                  </a:solidFill>
                  <a:latin typeface="Open Sans Condensed" pitchFamily="34" charset="0"/>
                </a:endParaRPr>
              </a:p>
            </p:txBody>
          </p:sp>
        </p:grpSp>
        <p:sp>
          <p:nvSpPr>
            <p:cNvPr id="22" name="Прямоугольник 21"/>
            <p:cNvSpPr/>
            <p:nvPr/>
          </p:nvSpPr>
          <p:spPr bwMode="auto">
            <a:xfrm>
              <a:off x="6693762" y="1055060"/>
              <a:ext cx="5928994" cy="680538"/>
            </a:xfrm>
            <a:prstGeom prst="rect">
              <a:avLst/>
            </a:prstGeom>
            <a:solidFill>
              <a:srgbClr val="4DA0BB">
                <a:alpha val="3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2000" b="1" dirty="0">
                  <a:solidFill>
                    <a:srgbClr val="34748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ЗАДАЧИ 2017 ГОДА</a:t>
              </a:r>
            </a:p>
          </p:txBody>
        </p:sp>
      </p:grpSp>
      <p:sp>
        <p:nvSpPr>
          <p:cNvPr id="23" name="Блок-схема: объединение 22"/>
          <p:cNvSpPr/>
          <p:nvPr/>
        </p:nvSpPr>
        <p:spPr>
          <a:xfrm rot="16200000">
            <a:off x="4826367" y="4135880"/>
            <a:ext cx="2960688" cy="358775"/>
          </a:xfrm>
          <a:prstGeom prst="flowChartMerge">
            <a:avLst/>
          </a:prstGeom>
          <a:solidFill>
            <a:schemeClr val="bg1">
              <a:lumMod val="5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ru-RU" sz="1400" dirty="0">
              <a:solidFill>
                <a:prstClr val="white"/>
              </a:solidFill>
              <a:latin typeface="Open Sans Condensed" pitchFamily="34" charset="0"/>
              <a:cs typeface="Arial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501104" y="1929998"/>
            <a:ext cx="534258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itchFamily="34" charset="0"/>
              <a:buChar char="•"/>
            </a:pP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 участи в заседании IFIAR в г. Токио (Япония)</a:t>
            </a:r>
          </a:p>
          <a:p>
            <a:pPr marL="171450" indent="-171450" algn="just">
              <a:buFont typeface="Arial" pitchFamily="34" charset="0"/>
              <a:buChar char="•"/>
            </a:pPr>
            <a:endParaRPr lang="ru-RU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 </a:t>
            </a: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</a:t>
            </a:r>
            <a:r>
              <a:rPr 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IFIAR </a:t>
            </a: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контроле качества аудиторской деятельности</a:t>
            </a:r>
          </a:p>
          <a:p>
            <a:pPr marL="171450" indent="-171450" algn="just">
              <a:buFont typeface="Arial" pitchFamily="34" charset="0"/>
              <a:buChar char="•"/>
            </a:pPr>
            <a:endParaRPr lang="ru-RU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Подготовлены </a:t>
            </a: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направлены в Минфин России предложения по замечаниям, поступившим в рамках открытого обсуждения Соглашения о гармонизации аудиторской деятельности на территории </a:t>
            </a:r>
            <a:r>
              <a:rPr lang="ru-RU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ЕвразЭС</a:t>
            </a:r>
            <a:endParaRPr lang="ru-RU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</a:t>
            </a:r>
            <a:r>
              <a:rPr 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FOA </a:t>
            </a: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согласовано с </a:t>
            </a:r>
            <a:r>
              <a:rPr lang="ru-RU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Министерством иностранных дел Российской </a:t>
            </a: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 анализ международной практики осуществления ВККР АО для целей реализации реформы контрольно-надзорной деятельности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</a:t>
            </a: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Минфином России, </a:t>
            </a:r>
            <a:r>
              <a:rPr lang="ru-RU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Росфинмониторингом</a:t>
            </a: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СРО </a:t>
            </a:r>
            <a:r>
              <a:rPr lang="ru-RU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аудиторов создана </a:t>
            </a: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</a:t>
            </a:r>
            <a:r>
              <a:rPr lang="ru-RU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для подготовки к оценке ФАТФ</a:t>
            </a:r>
            <a:endParaRPr lang="ru-RU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04457" y="1872683"/>
            <a:ext cx="5953152" cy="5001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Российской Федерации при проведении заседания Международного форума независимых регуляторов аудиторской деятельности (</a:t>
            </a:r>
            <a:r>
              <a:rPr 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IFIAR</a:t>
            </a: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 </a:t>
            </a: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глобального отчета </a:t>
            </a:r>
            <a:r>
              <a:rPr 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IFIAR</a:t>
            </a: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контроле качества аудиторской деятельности (с учетом  информации о состоянии ВККР АО в Российской Федерации)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межведомственного международного договора с уполномоченными на осуществление ВКК аудиторской деятельности органами государств-членов  Евразийского экономического союза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возможного взаимодействия с </a:t>
            </a:r>
            <a:r>
              <a:rPr 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FAOA</a:t>
            </a:r>
            <a:endParaRPr lang="ru-RU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b="1" dirty="0" smtClean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международной </a:t>
            </a:r>
            <a:r>
              <a:rPr lang="ru-RU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включая </a:t>
            </a:r>
            <a:r>
              <a:rPr lang="ru-RU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страны ОЭСР) практики контроля качества аудиторской деятельности </a:t>
            </a: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целей реализации реформы контрольно-надзорной </a:t>
            </a:r>
            <a:r>
              <a:rPr lang="ru-RU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</a:t>
            </a: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к оценке соответствия требованиям ФАТФ в части </a:t>
            </a:r>
            <a:r>
              <a:rPr lang="ru-RU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надзора </a:t>
            </a:r>
            <a:r>
              <a:rPr lang="ru-RU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аудиторской </a:t>
            </a:r>
            <a:r>
              <a:rPr lang="ru-RU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деятельностью</a:t>
            </a:r>
            <a:endParaRPr lang="ru-RU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500" b="1" dirty="0">
              <a:solidFill>
                <a:prstClr val="black">
                  <a:lumMod val="75000"/>
                  <a:lumOff val="25000"/>
                </a:prstClr>
              </a:solidFill>
              <a:latin typeface="Open Sans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75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508484" y="6402373"/>
            <a:ext cx="288595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123762" y="406399"/>
            <a:ext cx="8673317" cy="64259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sz="18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НА МЕЖДУНАРОДНЫЕ СТАНДАРТЫ </a:t>
            </a:r>
            <a:r>
              <a:rPr sz="1800" dirty="0" smtClean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АУДИТА</a:t>
            </a:r>
            <a:endParaRPr sz="1800" dirty="0">
              <a:solidFill>
                <a:srgbClr val="4472C4">
                  <a:lumMod val="75000"/>
                </a:srgbClr>
              </a:solidFill>
              <a:latin typeface="Open Sans Condensed" pitchFamily="34" charset="0"/>
              <a:cs typeface="Arial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125487"/>
              </p:ext>
            </p:extLst>
          </p:nvPr>
        </p:nvGraphicFramePr>
        <p:xfrm>
          <a:off x="841546" y="1098683"/>
          <a:ext cx="10756687" cy="5341793"/>
        </p:xfrm>
        <a:graphic>
          <a:graphicData uri="http://schemas.openxmlformats.org/drawingml/2006/table">
            <a:tbl>
              <a:tblPr/>
              <a:tblGrid>
                <a:gridCol w="10654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912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76376">
                <a:tc gridSpan="2">
                  <a:txBody>
                    <a:bodyPr/>
                    <a:lstStyle>
                      <a:lvl1pPr defTabSz="1087438"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1087438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1087438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1087438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1087438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1087438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1087438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1087438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1087438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Open Sans Condensed" panose="020B0604020202020204" charset="0"/>
                        <a:cs typeface="Open Sans Condensed" panose="020B0604020202020204" charset="0"/>
                      </a:endParaRPr>
                    </a:p>
                    <a:p>
                      <a:pPr marL="0" marR="0" lvl="0" indent="0" algn="ctr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РЕЗУЛЬТАТЫ </a:t>
                      </a:r>
                      <a:r>
                        <a:rPr lang="ru-RU" altLang="ru-RU" sz="20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en-US" altLang="ru-RU" sz="20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altLang="ru-RU" sz="20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КВАРТАЛ</a:t>
                      </a:r>
                      <a:r>
                        <a:rPr lang="ru-RU" altLang="ru-RU" sz="2000" b="1" kern="120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20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2017 ГОДА</a:t>
                      </a:r>
                      <a:endParaRPr lang="ru-RU" altLang="ru-RU" sz="1800" b="1" kern="120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108743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Open Sans Condensed" pitchFamily="34" charset="0"/>
                        <a:cs typeface="Arial" charset="0"/>
                      </a:endParaRPr>
                    </a:p>
                  </a:txBody>
                  <a:tcPr marL="91435" marR="91435" marT="43039" marB="430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497B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46986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1435" marR="91435" marT="43039" marB="430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>
                      <a:lvl1pPr marL="107950"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10800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51175" algn="l"/>
                          <a:tab pos="3317875" algn="l"/>
                        </a:tabLst>
                        <a:defRPr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Подготовлены обобщения правоприменительной практики по МСА в части систем контроля качества аудиторских организаций, соответствующие доклады сделаны в рамках межрегиональных мероприятий, организованных саморегулируемыми организациями аудиторов Российской Федерации (Аудиторская организация «Содружество» и «Российский союз аудиторов»)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5" marR="91435" marT="43039" marB="430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864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1435" marR="91435" marT="43039" marB="430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Подготовлен проект Классификатора нарушений и недостатков, выявляемых при осуществлении внешнего контроля качества работы аудиторских организаций (ВККР АО) с учетом требований МСА для обсуждении на очередном заседании </a:t>
                      </a:r>
                      <a:r>
                        <a:rPr kumimoji="0" lang="ru-RU" alt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Рабочей группы Федерального казначейства по подготовке Классификатора </a:t>
                      </a:r>
                    </a:p>
                  </a:txBody>
                  <a:tcPr marL="91435" marR="91435" marT="43039" marB="430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669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35" marR="91435" marT="43039" marB="4303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10795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Ведется совместная работа с Росимуществом по подготовке предложений относительно применения МСА при оказании услуг предприятиям, более 25% уставного (складочного) капитала которых находится в собственности Российской Федерации, а также по разработке методики внешнего контроля качества оказания соответствующих услуг аудиторскими организациями с учетом правоприменительной практики осуществления ВККР АО </a:t>
                      </a:r>
                      <a:endParaRPr kumimoji="0" lang="ru-RU" alt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Arial" charset="0"/>
                      </a:endParaRPr>
                    </a:p>
                  </a:txBody>
                  <a:tcPr marL="91435" marR="91435" marT="43039" marB="4303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93193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2600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8615" y="1560988"/>
            <a:ext cx="11177516" cy="481326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b="1" dirty="0">
              <a:solidFill>
                <a:srgbClr val="146194">
                  <a:lumMod val="75000"/>
                </a:srgbClr>
              </a:solidFill>
              <a:latin typeface="Open Sans Condensed" panose="020B0604020202020204" charset="0"/>
              <a:cs typeface="Open Sans Condensed" panose="020B060402020202020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b="1" dirty="0">
              <a:solidFill>
                <a:srgbClr val="146194">
                  <a:lumMod val="75000"/>
                </a:srgbClr>
              </a:solidFill>
              <a:latin typeface="Open Sans Condensed" panose="020B0604020202020204" charset="0"/>
              <a:cs typeface="Open Sans Condensed" panose="020B060402020202020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600" b="1" dirty="0">
              <a:solidFill>
                <a:srgbClr val="146194">
                  <a:lumMod val="75000"/>
                </a:srgbClr>
              </a:solidFill>
              <a:latin typeface="Open Sans Condensed" panose="020B0604020202020204" charset="0"/>
              <a:cs typeface="Open Sans Condensed" panose="020B060402020202020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(надзор) за исполнением обязательных требований как российских, так и международных стандартов аудиторской деятельности в 2017-2019 годах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уточнения термина ОЗХС для целей ВВКР АО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Появление законодательно установленных требований для оказания услуг, ранее не урегулированных, но имеющих большое значение для обеспечения стабильности экономики и стратегических интересов Российской Федерации:</a:t>
            </a:r>
          </a:p>
          <a:p>
            <a:pPr marL="446088" indent="271463" algn="just"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аудит систем внутреннего контроля в финансовых организациях (банки, страховые организации, инвестиционные и пенсионные фонды);</a:t>
            </a:r>
          </a:p>
          <a:p>
            <a:pPr marL="446088" indent="271463" algn="just"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 финансовых инструментов и проформы финансовой информации, включаемой в проспект ценных бумаг;</a:t>
            </a:r>
          </a:p>
          <a:p>
            <a:pPr marL="446088" indent="271463" algn="just"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 долгосрочных программ развития стратегических предприятий Российской Федерации и отчетов об их реализации;</a:t>
            </a:r>
          </a:p>
          <a:p>
            <a:pPr marL="446088" indent="271463" algn="just"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ценовой аудит финансируемых государством инвестиционных проектов;</a:t>
            </a:r>
          </a:p>
          <a:p>
            <a:pPr marL="446088" indent="271463" algn="just"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экологический аудит в целях реализации и использования механизмов Киотского протокола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международной нормотворческой деятельности по разработке и совершенствованию МСА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российского аудита в международную систему аудиторских услуг и создание платформы для гармонизации рынка аудиторских услуг стран </a:t>
            </a:r>
            <a:r>
              <a:rPr lang="ru-RU" sz="1600" b="1" dirty="0" err="1">
                <a:solidFill>
                  <a:srgbClr val="14619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ЕвразЭС</a:t>
            </a:r>
            <a:endParaRPr lang="ru-RU" sz="1600" b="1" dirty="0">
              <a:solidFill>
                <a:srgbClr val="146194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14619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рабочей группе по обобщению практики применения МСА совместно с Минфином России, саморегулируемыми организациями аудиторов и фондом НСФО (национальных стандартов финансовой отчетности)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1600" b="1" dirty="0">
              <a:solidFill>
                <a:srgbClr val="146194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endParaRPr lang="ru-RU" sz="1600" b="1" dirty="0">
              <a:solidFill>
                <a:srgbClr val="146194">
                  <a:lumMod val="75000"/>
                </a:srgbClr>
              </a:solidFill>
              <a:latin typeface="Open Sans Condensed" panose="020B0604020202020204" charset="0"/>
              <a:cs typeface="Open Sans Condensed" panose="020B0604020202020204" charset="0"/>
            </a:endParaRPr>
          </a:p>
          <a:p>
            <a:endParaRPr lang="ru-RU" b="1" dirty="0">
              <a:solidFill>
                <a:srgbClr val="146194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8615" y="1188010"/>
            <a:ext cx="11177516" cy="372979"/>
          </a:xfrm>
          <a:prstGeom prst="rect">
            <a:avLst/>
          </a:prstGeom>
          <a:solidFill>
            <a:srgbClr val="8497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ТРЕБОВАНИЯ И ПЕРСПЕКТИВЫ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800600" y="251297"/>
            <a:ext cx="67044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b="1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НА МЕЖДУНАРОДНЫЕ СТАНДАРТЫ </a:t>
            </a:r>
            <a:r>
              <a:rPr lang="ru-RU" b="1" dirty="0" smtClean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АУДИТА</a:t>
            </a:r>
            <a:endParaRPr lang="ru-RU" b="1" dirty="0">
              <a:solidFill>
                <a:srgbClr val="4472C4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1"/>
          <p:cNvSpPr txBox="1">
            <a:spLocks/>
          </p:cNvSpPr>
          <p:nvPr/>
        </p:nvSpPr>
        <p:spPr>
          <a:xfrm>
            <a:off x="11696131" y="6374257"/>
            <a:ext cx="2770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399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01"/>
          <p:cNvSpPr txBox="1">
            <a:spLocks noChangeArrowheads="1"/>
          </p:cNvSpPr>
          <p:nvPr/>
        </p:nvSpPr>
        <p:spPr bwMode="auto">
          <a:xfrm>
            <a:off x="3823855" y="303213"/>
            <a:ext cx="8186176" cy="118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51" tIns="38876" rIns="77751" bIns="3887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/>
            <a:r>
              <a:rPr lang="ru-RU" b="1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 ДЕЯТЕЛЬНОСТИ ПО ОСУЩЕСТВЛЕНИЮ ФУНКЦИИ ПО КОНТРОЛЮ КАЧЕСТВА РАБОТЫ АУДИТОРСКИХ ОРГАНИЗАЦИЙ НА 2017 ГОД</a:t>
            </a:r>
            <a:endParaRPr lang="ru-RU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dirty="0">
              <a:solidFill>
                <a:srgbClr val="4472C4">
                  <a:lumMod val="75000"/>
                </a:srgbClr>
              </a:solidFill>
              <a:latin typeface="Open Sans Condensed" pitchFamily="34" charset="0"/>
            </a:endParaRPr>
          </a:p>
        </p:txBody>
      </p:sp>
      <p:sp>
        <p:nvSpPr>
          <p:cNvPr id="71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458192" y="6201253"/>
            <a:ext cx="376238" cy="35560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>
                    <a:tint val="75000"/>
                  </a:prstClr>
                </a:solidFill>
                <a:latin typeface="Open Sans Condensed Light" pitchFamily="34" charset="0"/>
                <a:ea typeface="Open Sans" pitchFamily="34" charset="0"/>
                <a:cs typeface="Open Sans" pitchFamily="34" charset="0"/>
              </a:rPr>
              <a:t>9</a:t>
            </a:r>
            <a:endParaRPr lang="ru-RU" dirty="0">
              <a:solidFill>
                <a:prstClr val="black">
                  <a:tint val="75000"/>
                </a:prstClr>
              </a:solidFill>
              <a:latin typeface="Open Sans Condensed Light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50388" y="1343388"/>
            <a:ext cx="9375213" cy="600400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>
              <a:lnSpc>
                <a:spcPts val="1300"/>
              </a:lnSpc>
              <a:defRPr/>
            </a:pPr>
            <a:r>
              <a:rPr lang="ru-RU" sz="1400" b="1" dirty="0">
                <a:solidFill>
                  <a:prstClr val="white"/>
                </a:solidFill>
                <a:latin typeface="Open Sans Condensed" panose="020B0604020202020204" charset="0"/>
                <a:cs typeface="Open Sans Condensed" panose="020B0604020202020204" charset="0"/>
              </a:rPr>
              <a:t>Выполнение запланированных мероприятий по контролю качества работы аудиторских организаций на 2017 </a:t>
            </a:r>
            <a:r>
              <a:rPr lang="ru-RU" sz="1400" b="1" dirty="0" smtClean="0">
                <a:solidFill>
                  <a:prstClr val="white"/>
                </a:solidFill>
                <a:latin typeface="Open Sans Condensed" panose="020B0604020202020204" charset="0"/>
                <a:cs typeface="Open Sans Condensed" panose="020B0604020202020204" charset="0"/>
              </a:rPr>
              <a:t>год </a:t>
            </a:r>
            <a:r>
              <a:rPr lang="ru-RU" sz="1400" b="1" dirty="0">
                <a:solidFill>
                  <a:prstClr val="white"/>
                </a:solidFill>
                <a:latin typeface="Open Sans Condensed" panose="020B0604020202020204" charset="0"/>
                <a:cs typeface="Open Sans Condensed" panose="020B0604020202020204" charset="0"/>
              </a:rPr>
              <a:t>в установленные сроки, внедрение Международных стандартов аудита при осуществлении ВККР АО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850388" y="1990963"/>
            <a:ext cx="8942238" cy="600400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>
              <a:lnSpc>
                <a:spcPts val="1300"/>
              </a:lnSpc>
              <a:defRPr/>
            </a:pPr>
            <a:r>
              <a:rPr lang="ru-RU" sz="1400" dirty="0">
                <a:solidFill>
                  <a:prstClr val="white"/>
                </a:solidFill>
                <a:latin typeface="Open Sans Condensed" pitchFamily="34" charset="0"/>
                <a:cs typeface="Open Sans Condensed Light" pitchFamily="34" charset="0"/>
              </a:rPr>
              <a:t>Совершенствование нормативной правовой базы в целях обеспечения снижения количества недобросовестных участников рынка аудиторских услуг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850388" y="2672884"/>
            <a:ext cx="8942238" cy="600400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>
              <a:lnSpc>
                <a:spcPts val="1300"/>
              </a:lnSpc>
              <a:defRPr/>
            </a:pPr>
            <a:r>
              <a:rPr lang="ru-RU" sz="1400" dirty="0">
                <a:solidFill>
                  <a:prstClr val="white"/>
                </a:solidFill>
                <a:latin typeface="Open Sans Condensed" pitchFamily="34" charset="0"/>
                <a:cs typeface="Open Sans Condensed Light" pitchFamily="34" charset="0"/>
              </a:rPr>
              <a:t>Повышение качества и результативности осуществления ВККР АО, в том числе за счет применения риск-ориентированного подхода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850388" y="3351481"/>
            <a:ext cx="8942238" cy="600400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>
              <a:lnSpc>
                <a:spcPts val="1300"/>
              </a:lnSpc>
              <a:defRPr/>
            </a:pPr>
            <a:r>
              <a:rPr lang="ru-RU" sz="1400" dirty="0">
                <a:solidFill>
                  <a:prstClr val="white"/>
                </a:solidFill>
                <a:latin typeface="Open Sans Condensed" pitchFamily="34" charset="0"/>
                <a:cs typeface="Open Sans Condensed Light" pitchFamily="34" charset="0"/>
              </a:rPr>
              <a:t>Организация и расширение взаимодействия с соответствующими органами государственной власти, Банком России, саморегулируемыми организациями по вопросам внешнего контроля качества работы аудиторских организаций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850388" y="4029751"/>
            <a:ext cx="8942238" cy="600400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>
              <a:lnSpc>
                <a:spcPts val="1300"/>
              </a:lnSpc>
              <a:defRPr/>
            </a:pPr>
            <a:r>
              <a:rPr lang="ru-RU" sz="1400" dirty="0">
                <a:solidFill>
                  <a:prstClr val="white"/>
                </a:solidFill>
                <a:latin typeface="Open Sans Condensed" pitchFamily="34" charset="0"/>
                <a:cs typeface="Open Sans Condensed Light" pitchFamily="34" charset="0"/>
              </a:rPr>
              <a:t>Совершенствованию ведомственных нормативно-правовых актов, регулирующих осуществление внешнего контроля  качества работы аудиторских организаций, осуществляющих аудит общественно значимых организаций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850388" y="4711293"/>
            <a:ext cx="9375214" cy="600356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/>
            <a:r>
              <a:rPr lang="ru-RU" sz="1400" dirty="0">
                <a:solidFill>
                  <a:prstClr val="white"/>
                </a:solidFill>
                <a:latin typeface="Open Sans Condensed" pitchFamily="34" charset="0"/>
                <a:cs typeface="Open Sans Condensed Light" pitchFamily="34" charset="0"/>
              </a:rPr>
              <a:t>Обеспечение надлежащей подготовки Российской Федерации к оценке соответствия требованиям ФАТФ в части осуществления функции по надзору за аудиторской деятельностью</a:t>
            </a:r>
          </a:p>
        </p:txBody>
      </p:sp>
      <p:grpSp>
        <p:nvGrpSpPr>
          <p:cNvPr id="15" name="Группа 110"/>
          <p:cNvGrpSpPr/>
          <p:nvPr/>
        </p:nvGrpSpPr>
        <p:grpSpPr>
          <a:xfrm>
            <a:off x="1249702" y="1308963"/>
            <a:ext cx="523052" cy="600356"/>
            <a:chOff x="1279869" y="1331962"/>
            <a:chExt cx="523052" cy="600356"/>
          </a:xfrm>
        </p:grpSpPr>
        <p:cxnSp>
          <p:nvCxnSpPr>
            <p:cNvPr id="70" name="Прямая со стрелкой 46"/>
            <p:cNvCxnSpPr/>
            <p:nvPr/>
          </p:nvCxnSpPr>
          <p:spPr bwMode="auto">
            <a:xfrm flipV="1">
              <a:off x="1503773" y="1621870"/>
              <a:ext cx="43570" cy="39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Овал 71"/>
            <p:cNvSpPr/>
            <p:nvPr/>
          </p:nvSpPr>
          <p:spPr bwMode="auto">
            <a:xfrm>
              <a:off x="1365008" y="1366387"/>
              <a:ext cx="234841" cy="23497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grpSp>
          <p:nvGrpSpPr>
            <p:cNvPr id="73" name="Группа 109"/>
            <p:cNvGrpSpPr/>
            <p:nvPr/>
          </p:nvGrpSpPr>
          <p:grpSpPr>
            <a:xfrm>
              <a:off x="1279869" y="1331962"/>
              <a:ext cx="523052" cy="600356"/>
              <a:chOff x="1279869" y="1331962"/>
              <a:chExt cx="523052" cy="600356"/>
            </a:xfrm>
          </p:grpSpPr>
          <p:sp>
            <p:nvSpPr>
              <p:cNvPr id="74" name="Прямоугольник 68"/>
              <p:cNvSpPr/>
              <p:nvPr/>
            </p:nvSpPr>
            <p:spPr bwMode="auto">
              <a:xfrm>
                <a:off x="1279869" y="1331962"/>
                <a:ext cx="523052" cy="600356"/>
              </a:xfrm>
              <a:prstGeom prst="rect">
                <a:avLst/>
              </a:prstGeom>
              <a:solidFill>
                <a:srgbClr val="58AC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>
                  <a:lnSpc>
                    <a:spcPts val="1300"/>
                  </a:lnSpc>
                  <a:defRPr/>
                </a:pPr>
                <a:endParaRPr lang="ru-RU" sz="1000" dirty="0">
                  <a:solidFill>
                    <a:prstClr val="white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grpSp>
            <p:nvGrpSpPr>
              <p:cNvPr id="75" name="Группа 107"/>
              <p:cNvGrpSpPr/>
              <p:nvPr/>
            </p:nvGrpSpPr>
            <p:grpSpPr>
              <a:xfrm>
                <a:off x="1427383" y="1504323"/>
                <a:ext cx="234841" cy="234973"/>
                <a:chOff x="1427383" y="1504323"/>
                <a:chExt cx="234841" cy="234973"/>
              </a:xfrm>
            </p:grpSpPr>
            <p:cxnSp>
              <p:nvCxnSpPr>
                <p:cNvPr id="76" name="Прямая со стрелкой 75"/>
                <p:cNvCxnSpPr/>
                <p:nvPr/>
              </p:nvCxnSpPr>
              <p:spPr bwMode="auto">
                <a:xfrm flipV="1">
                  <a:off x="1567448" y="1621790"/>
                  <a:ext cx="43570" cy="39"/>
                </a:xfrm>
                <a:prstGeom prst="straightConnector1">
                  <a:avLst/>
                </a:prstGeom>
                <a:noFill/>
                <a:ln w="2540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7" name="Овал 76"/>
                <p:cNvSpPr/>
                <p:nvPr/>
              </p:nvSpPr>
              <p:spPr bwMode="auto">
                <a:xfrm>
                  <a:off x="1427383" y="1504323"/>
                  <a:ext cx="234841" cy="234973"/>
                </a:xfrm>
                <a:prstGeom prst="ellipse">
                  <a:avLst/>
                </a:prstGeom>
                <a:noFill/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6" name="Группа 111"/>
          <p:cNvGrpSpPr/>
          <p:nvPr/>
        </p:nvGrpSpPr>
        <p:grpSpPr>
          <a:xfrm>
            <a:off x="1249702" y="1989429"/>
            <a:ext cx="523052" cy="600356"/>
            <a:chOff x="1279869" y="1331962"/>
            <a:chExt cx="523052" cy="600356"/>
          </a:xfrm>
        </p:grpSpPr>
        <p:cxnSp>
          <p:nvCxnSpPr>
            <p:cNvPr id="63" name="Прямая со стрелкой 62"/>
            <p:cNvCxnSpPr/>
            <p:nvPr/>
          </p:nvCxnSpPr>
          <p:spPr bwMode="auto">
            <a:xfrm flipV="1">
              <a:off x="1503773" y="1621870"/>
              <a:ext cx="43570" cy="39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Овал 63"/>
            <p:cNvSpPr/>
            <p:nvPr/>
          </p:nvSpPr>
          <p:spPr bwMode="auto">
            <a:xfrm>
              <a:off x="1365008" y="1366387"/>
              <a:ext cx="234841" cy="23497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grpSp>
          <p:nvGrpSpPr>
            <p:cNvPr id="65" name="Группа 109"/>
            <p:cNvGrpSpPr/>
            <p:nvPr/>
          </p:nvGrpSpPr>
          <p:grpSpPr>
            <a:xfrm>
              <a:off x="1279869" y="1331962"/>
              <a:ext cx="523052" cy="600356"/>
              <a:chOff x="1279869" y="1331962"/>
              <a:chExt cx="523052" cy="600356"/>
            </a:xfrm>
          </p:grpSpPr>
          <p:sp>
            <p:nvSpPr>
              <p:cNvPr id="66" name="Прямоугольник 65"/>
              <p:cNvSpPr/>
              <p:nvPr/>
            </p:nvSpPr>
            <p:spPr bwMode="auto">
              <a:xfrm>
                <a:off x="1279869" y="1331962"/>
                <a:ext cx="523052" cy="600356"/>
              </a:xfrm>
              <a:prstGeom prst="rect">
                <a:avLst/>
              </a:prstGeom>
              <a:solidFill>
                <a:srgbClr val="58AC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>
                  <a:lnSpc>
                    <a:spcPts val="1300"/>
                  </a:lnSpc>
                  <a:defRPr/>
                </a:pPr>
                <a:endParaRPr lang="ru-RU" sz="1000" dirty="0">
                  <a:solidFill>
                    <a:prstClr val="white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grpSp>
            <p:nvGrpSpPr>
              <p:cNvPr id="67" name="Группа 107"/>
              <p:cNvGrpSpPr/>
              <p:nvPr/>
            </p:nvGrpSpPr>
            <p:grpSpPr>
              <a:xfrm>
                <a:off x="1427383" y="1504323"/>
                <a:ext cx="234841" cy="234973"/>
                <a:chOff x="1427383" y="1504323"/>
                <a:chExt cx="234841" cy="234973"/>
              </a:xfrm>
            </p:grpSpPr>
            <p:cxnSp>
              <p:nvCxnSpPr>
                <p:cNvPr id="68" name="Прямая со стрелкой 67"/>
                <p:cNvCxnSpPr/>
                <p:nvPr/>
              </p:nvCxnSpPr>
              <p:spPr bwMode="auto">
                <a:xfrm flipV="1">
                  <a:off x="1567448" y="1621790"/>
                  <a:ext cx="43570" cy="39"/>
                </a:xfrm>
                <a:prstGeom prst="straightConnector1">
                  <a:avLst/>
                </a:prstGeom>
                <a:noFill/>
                <a:ln w="2540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9" name="Овал 68"/>
                <p:cNvSpPr/>
                <p:nvPr/>
              </p:nvSpPr>
              <p:spPr bwMode="auto">
                <a:xfrm>
                  <a:off x="1427383" y="1504323"/>
                  <a:ext cx="234841" cy="234973"/>
                </a:xfrm>
                <a:prstGeom prst="ellipse">
                  <a:avLst/>
                </a:prstGeom>
                <a:noFill/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7" name="Группа 127"/>
          <p:cNvGrpSpPr/>
          <p:nvPr/>
        </p:nvGrpSpPr>
        <p:grpSpPr>
          <a:xfrm>
            <a:off x="1249702" y="2669895"/>
            <a:ext cx="523052" cy="600356"/>
            <a:chOff x="1279869" y="1331962"/>
            <a:chExt cx="523052" cy="600356"/>
          </a:xfrm>
        </p:grpSpPr>
        <p:cxnSp>
          <p:nvCxnSpPr>
            <p:cNvPr id="56" name="Прямая со стрелкой 55"/>
            <p:cNvCxnSpPr/>
            <p:nvPr/>
          </p:nvCxnSpPr>
          <p:spPr bwMode="auto">
            <a:xfrm flipV="1">
              <a:off x="1503773" y="1621870"/>
              <a:ext cx="43570" cy="39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Овал 56"/>
            <p:cNvSpPr/>
            <p:nvPr/>
          </p:nvSpPr>
          <p:spPr bwMode="auto">
            <a:xfrm>
              <a:off x="1365008" y="1366387"/>
              <a:ext cx="234841" cy="23497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grpSp>
          <p:nvGrpSpPr>
            <p:cNvPr id="58" name="Группа 109"/>
            <p:cNvGrpSpPr/>
            <p:nvPr/>
          </p:nvGrpSpPr>
          <p:grpSpPr>
            <a:xfrm>
              <a:off x="1279869" y="1331962"/>
              <a:ext cx="523052" cy="600356"/>
              <a:chOff x="1279869" y="1331962"/>
              <a:chExt cx="523052" cy="600356"/>
            </a:xfrm>
          </p:grpSpPr>
          <p:sp>
            <p:nvSpPr>
              <p:cNvPr id="59" name="Прямоугольник 58"/>
              <p:cNvSpPr/>
              <p:nvPr/>
            </p:nvSpPr>
            <p:spPr bwMode="auto">
              <a:xfrm>
                <a:off x="1279869" y="1331962"/>
                <a:ext cx="523052" cy="600356"/>
              </a:xfrm>
              <a:prstGeom prst="rect">
                <a:avLst/>
              </a:prstGeom>
              <a:solidFill>
                <a:srgbClr val="58AC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>
                  <a:lnSpc>
                    <a:spcPts val="1300"/>
                  </a:lnSpc>
                  <a:defRPr/>
                </a:pPr>
                <a:endParaRPr lang="ru-RU" sz="1000" dirty="0">
                  <a:solidFill>
                    <a:prstClr val="white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grpSp>
            <p:nvGrpSpPr>
              <p:cNvPr id="60" name="Группа 107"/>
              <p:cNvGrpSpPr/>
              <p:nvPr/>
            </p:nvGrpSpPr>
            <p:grpSpPr>
              <a:xfrm>
                <a:off x="1427383" y="1504323"/>
                <a:ext cx="234841" cy="234973"/>
                <a:chOff x="1427383" y="1504323"/>
                <a:chExt cx="234841" cy="234973"/>
              </a:xfrm>
            </p:grpSpPr>
            <p:cxnSp>
              <p:nvCxnSpPr>
                <p:cNvPr id="61" name="Прямая со стрелкой 60"/>
                <p:cNvCxnSpPr/>
                <p:nvPr/>
              </p:nvCxnSpPr>
              <p:spPr bwMode="auto">
                <a:xfrm flipV="1">
                  <a:off x="1567448" y="1621790"/>
                  <a:ext cx="43570" cy="39"/>
                </a:xfrm>
                <a:prstGeom prst="straightConnector1">
                  <a:avLst/>
                </a:prstGeom>
                <a:noFill/>
                <a:ln w="2540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2" name="Овал 61"/>
                <p:cNvSpPr/>
                <p:nvPr/>
              </p:nvSpPr>
              <p:spPr bwMode="auto">
                <a:xfrm>
                  <a:off x="1427383" y="1504323"/>
                  <a:ext cx="234841" cy="234973"/>
                </a:xfrm>
                <a:prstGeom prst="ellipse">
                  <a:avLst/>
                </a:prstGeom>
                <a:noFill/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8" name="Группа 135"/>
          <p:cNvGrpSpPr/>
          <p:nvPr/>
        </p:nvGrpSpPr>
        <p:grpSpPr>
          <a:xfrm>
            <a:off x="1249702" y="4030827"/>
            <a:ext cx="523052" cy="600356"/>
            <a:chOff x="1279869" y="1331962"/>
            <a:chExt cx="523052" cy="600356"/>
          </a:xfrm>
        </p:grpSpPr>
        <p:cxnSp>
          <p:nvCxnSpPr>
            <p:cNvPr id="49" name="Прямая со стрелкой 48"/>
            <p:cNvCxnSpPr/>
            <p:nvPr/>
          </p:nvCxnSpPr>
          <p:spPr bwMode="auto">
            <a:xfrm flipV="1">
              <a:off x="1503773" y="1621870"/>
              <a:ext cx="43570" cy="39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Овал 49"/>
            <p:cNvSpPr/>
            <p:nvPr/>
          </p:nvSpPr>
          <p:spPr bwMode="auto">
            <a:xfrm>
              <a:off x="1365008" y="1366387"/>
              <a:ext cx="234841" cy="23497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grpSp>
          <p:nvGrpSpPr>
            <p:cNvPr id="51" name="Группа 109"/>
            <p:cNvGrpSpPr/>
            <p:nvPr/>
          </p:nvGrpSpPr>
          <p:grpSpPr>
            <a:xfrm>
              <a:off x="1279869" y="1331962"/>
              <a:ext cx="523052" cy="600356"/>
              <a:chOff x="1279869" y="1331962"/>
              <a:chExt cx="523052" cy="600356"/>
            </a:xfrm>
          </p:grpSpPr>
          <p:sp>
            <p:nvSpPr>
              <p:cNvPr id="52" name="Прямоугольник 51"/>
              <p:cNvSpPr/>
              <p:nvPr/>
            </p:nvSpPr>
            <p:spPr bwMode="auto">
              <a:xfrm>
                <a:off x="1279869" y="1331962"/>
                <a:ext cx="523052" cy="600356"/>
              </a:xfrm>
              <a:prstGeom prst="rect">
                <a:avLst/>
              </a:prstGeom>
              <a:solidFill>
                <a:srgbClr val="58AC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>
                  <a:lnSpc>
                    <a:spcPts val="1300"/>
                  </a:lnSpc>
                  <a:defRPr/>
                </a:pPr>
                <a:endParaRPr lang="ru-RU" sz="1000" dirty="0">
                  <a:solidFill>
                    <a:prstClr val="white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grpSp>
            <p:nvGrpSpPr>
              <p:cNvPr id="53" name="Группа 107"/>
              <p:cNvGrpSpPr/>
              <p:nvPr/>
            </p:nvGrpSpPr>
            <p:grpSpPr>
              <a:xfrm>
                <a:off x="1427383" y="1504323"/>
                <a:ext cx="234841" cy="234973"/>
                <a:chOff x="1427383" y="1504323"/>
                <a:chExt cx="234841" cy="234973"/>
              </a:xfrm>
            </p:grpSpPr>
            <p:cxnSp>
              <p:nvCxnSpPr>
                <p:cNvPr id="54" name="Прямая со стрелкой 53"/>
                <p:cNvCxnSpPr/>
                <p:nvPr/>
              </p:nvCxnSpPr>
              <p:spPr bwMode="auto">
                <a:xfrm flipV="1">
                  <a:off x="1567448" y="1621790"/>
                  <a:ext cx="43570" cy="39"/>
                </a:xfrm>
                <a:prstGeom prst="straightConnector1">
                  <a:avLst/>
                </a:prstGeom>
                <a:noFill/>
                <a:ln w="2540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5" name="Овал 54"/>
                <p:cNvSpPr/>
                <p:nvPr/>
              </p:nvSpPr>
              <p:spPr bwMode="auto">
                <a:xfrm>
                  <a:off x="1427383" y="1504323"/>
                  <a:ext cx="234841" cy="234973"/>
                </a:xfrm>
                <a:prstGeom prst="ellipse">
                  <a:avLst/>
                </a:prstGeom>
                <a:noFill/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19" name="Группа 143"/>
          <p:cNvGrpSpPr/>
          <p:nvPr/>
        </p:nvGrpSpPr>
        <p:grpSpPr>
          <a:xfrm>
            <a:off x="1249702" y="4711293"/>
            <a:ext cx="523052" cy="600356"/>
            <a:chOff x="1279869" y="1331962"/>
            <a:chExt cx="523052" cy="600356"/>
          </a:xfrm>
        </p:grpSpPr>
        <p:cxnSp>
          <p:nvCxnSpPr>
            <p:cNvPr id="42" name="Прямая со стрелкой 41"/>
            <p:cNvCxnSpPr/>
            <p:nvPr/>
          </p:nvCxnSpPr>
          <p:spPr bwMode="auto">
            <a:xfrm flipV="1">
              <a:off x="1503773" y="1621870"/>
              <a:ext cx="43570" cy="39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Овал 42"/>
            <p:cNvSpPr/>
            <p:nvPr/>
          </p:nvSpPr>
          <p:spPr bwMode="auto">
            <a:xfrm>
              <a:off x="1365008" y="1366387"/>
              <a:ext cx="234841" cy="23497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grpSp>
          <p:nvGrpSpPr>
            <p:cNvPr id="44" name="Группа 109"/>
            <p:cNvGrpSpPr/>
            <p:nvPr/>
          </p:nvGrpSpPr>
          <p:grpSpPr>
            <a:xfrm>
              <a:off x="1279869" y="1331962"/>
              <a:ext cx="523052" cy="600356"/>
              <a:chOff x="1279869" y="1331962"/>
              <a:chExt cx="523052" cy="600356"/>
            </a:xfrm>
          </p:grpSpPr>
          <p:sp>
            <p:nvSpPr>
              <p:cNvPr id="45" name="Прямоугольник 44"/>
              <p:cNvSpPr/>
              <p:nvPr/>
            </p:nvSpPr>
            <p:spPr bwMode="auto">
              <a:xfrm>
                <a:off x="1279869" y="1331962"/>
                <a:ext cx="523052" cy="600356"/>
              </a:xfrm>
              <a:prstGeom prst="rect">
                <a:avLst/>
              </a:prstGeom>
              <a:solidFill>
                <a:srgbClr val="58AC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>
                  <a:lnSpc>
                    <a:spcPts val="1300"/>
                  </a:lnSpc>
                  <a:defRPr/>
                </a:pPr>
                <a:endParaRPr lang="ru-RU" sz="1000" dirty="0">
                  <a:solidFill>
                    <a:prstClr val="white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grpSp>
            <p:nvGrpSpPr>
              <p:cNvPr id="46" name="Группа 107"/>
              <p:cNvGrpSpPr/>
              <p:nvPr/>
            </p:nvGrpSpPr>
            <p:grpSpPr>
              <a:xfrm>
                <a:off x="1427383" y="1504323"/>
                <a:ext cx="234841" cy="234973"/>
                <a:chOff x="1427383" y="1504323"/>
                <a:chExt cx="234841" cy="234973"/>
              </a:xfrm>
            </p:grpSpPr>
            <p:cxnSp>
              <p:nvCxnSpPr>
                <p:cNvPr id="47" name="Прямая со стрелкой 46"/>
                <p:cNvCxnSpPr/>
                <p:nvPr/>
              </p:nvCxnSpPr>
              <p:spPr bwMode="auto">
                <a:xfrm flipV="1">
                  <a:off x="1567448" y="1621790"/>
                  <a:ext cx="43570" cy="39"/>
                </a:xfrm>
                <a:prstGeom prst="straightConnector1">
                  <a:avLst/>
                </a:prstGeom>
                <a:noFill/>
                <a:ln w="2540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Овал 47"/>
                <p:cNvSpPr/>
                <p:nvPr/>
              </p:nvSpPr>
              <p:spPr bwMode="auto">
                <a:xfrm>
                  <a:off x="1427383" y="1504323"/>
                  <a:ext cx="234841" cy="234973"/>
                </a:xfrm>
                <a:prstGeom prst="ellipse">
                  <a:avLst/>
                </a:prstGeom>
                <a:noFill/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grpSp>
        <p:nvGrpSpPr>
          <p:cNvPr id="21" name="Группа 159"/>
          <p:cNvGrpSpPr/>
          <p:nvPr/>
        </p:nvGrpSpPr>
        <p:grpSpPr>
          <a:xfrm>
            <a:off x="1249702" y="3350361"/>
            <a:ext cx="523052" cy="600356"/>
            <a:chOff x="1279869" y="1331962"/>
            <a:chExt cx="523052" cy="600356"/>
          </a:xfrm>
        </p:grpSpPr>
        <p:cxnSp>
          <p:nvCxnSpPr>
            <p:cNvPr id="28" name="Прямая со стрелкой 27"/>
            <p:cNvCxnSpPr/>
            <p:nvPr/>
          </p:nvCxnSpPr>
          <p:spPr bwMode="auto">
            <a:xfrm flipV="1">
              <a:off x="1503773" y="1621870"/>
              <a:ext cx="43570" cy="39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Овал 28"/>
            <p:cNvSpPr/>
            <p:nvPr/>
          </p:nvSpPr>
          <p:spPr bwMode="auto">
            <a:xfrm>
              <a:off x="1365008" y="1366387"/>
              <a:ext cx="234841" cy="23497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grpSp>
          <p:nvGrpSpPr>
            <p:cNvPr id="30" name="Группа 109"/>
            <p:cNvGrpSpPr/>
            <p:nvPr/>
          </p:nvGrpSpPr>
          <p:grpSpPr>
            <a:xfrm>
              <a:off x="1279869" y="1331962"/>
              <a:ext cx="523052" cy="600356"/>
              <a:chOff x="1279869" y="1331962"/>
              <a:chExt cx="523052" cy="600356"/>
            </a:xfrm>
          </p:grpSpPr>
          <p:sp>
            <p:nvSpPr>
              <p:cNvPr id="31" name="Прямоугольник 30"/>
              <p:cNvSpPr/>
              <p:nvPr/>
            </p:nvSpPr>
            <p:spPr bwMode="auto">
              <a:xfrm>
                <a:off x="1279869" y="1331962"/>
                <a:ext cx="523052" cy="600356"/>
              </a:xfrm>
              <a:prstGeom prst="rect">
                <a:avLst/>
              </a:prstGeom>
              <a:solidFill>
                <a:srgbClr val="58AC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>
                  <a:lnSpc>
                    <a:spcPts val="1300"/>
                  </a:lnSpc>
                  <a:defRPr/>
                </a:pPr>
                <a:endParaRPr lang="ru-RU" sz="1000" dirty="0">
                  <a:solidFill>
                    <a:prstClr val="white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grpSp>
            <p:nvGrpSpPr>
              <p:cNvPr id="32" name="Группа 107"/>
              <p:cNvGrpSpPr/>
              <p:nvPr/>
            </p:nvGrpSpPr>
            <p:grpSpPr>
              <a:xfrm>
                <a:off x="1427383" y="1504323"/>
                <a:ext cx="234841" cy="234973"/>
                <a:chOff x="1427383" y="1504323"/>
                <a:chExt cx="234841" cy="234973"/>
              </a:xfrm>
            </p:grpSpPr>
            <p:cxnSp>
              <p:nvCxnSpPr>
                <p:cNvPr id="33" name="Прямая со стрелкой 32"/>
                <p:cNvCxnSpPr/>
                <p:nvPr/>
              </p:nvCxnSpPr>
              <p:spPr bwMode="auto">
                <a:xfrm flipV="1">
                  <a:off x="1567448" y="1621790"/>
                  <a:ext cx="43570" cy="39"/>
                </a:xfrm>
                <a:prstGeom prst="straightConnector1">
                  <a:avLst/>
                </a:prstGeom>
                <a:noFill/>
                <a:ln w="2540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Овал 33"/>
                <p:cNvSpPr/>
                <p:nvPr/>
              </p:nvSpPr>
              <p:spPr bwMode="auto">
                <a:xfrm>
                  <a:off x="1427383" y="1504323"/>
                  <a:ext cx="234841" cy="234973"/>
                </a:xfrm>
                <a:prstGeom prst="ellipse">
                  <a:avLst/>
                </a:prstGeom>
                <a:noFill/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sp>
        <p:nvSpPr>
          <p:cNvPr id="22" name="Прямоугольник 21"/>
          <p:cNvSpPr/>
          <p:nvPr/>
        </p:nvSpPr>
        <p:spPr bwMode="auto">
          <a:xfrm>
            <a:off x="10769643" y="1990197"/>
            <a:ext cx="455959" cy="601932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>
              <a:lnSpc>
                <a:spcPts val="1300"/>
              </a:lnSpc>
              <a:defRPr/>
            </a:pPr>
            <a:endParaRPr lang="ru-RU" sz="1000" dirty="0">
              <a:solidFill>
                <a:prstClr val="white"/>
              </a:solidFill>
              <a:latin typeface="Open Sans Condensed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 bwMode="auto">
          <a:xfrm>
            <a:off x="10769643" y="2671352"/>
            <a:ext cx="455959" cy="601932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>
              <a:lnSpc>
                <a:spcPts val="1300"/>
              </a:lnSpc>
              <a:defRPr/>
            </a:pPr>
            <a:endParaRPr lang="ru-RU" sz="1000" dirty="0">
              <a:solidFill>
                <a:prstClr val="white"/>
              </a:solidFill>
              <a:latin typeface="Open Sans Condensed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10769643" y="3350715"/>
            <a:ext cx="455959" cy="601932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>
              <a:lnSpc>
                <a:spcPts val="1300"/>
              </a:lnSpc>
              <a:defRPr/>
            </a:pPr>
            <a:endParaRPr lang="ru-RU" sz="1000" dirty="0">
              <a:solidFill>
                <a:prstClr val="white"/>
              </a:solidFill>
              <a:latin typeface="Open Sans Condensed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10769643" y="4028985"/>
            <a:ext cx="455959" cy="601932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>
              <a:lnSpc>
                <a:spcPts val="1300"/>
              </a:lnSpc>
              <a:defRPr/>
            </a:pPr>
            <a:endParaRPr lang="ru-RU" sz="1000" dirty="0">
              <a:solidFill>
                <a:prstClr val="white"/>
              </a:solidFill>
              <a:latin typeface="Open Sans Condensed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grpSp>
        <p:nvGrpSpPr>
          <p:cNvPr id="78" name="Группа 143"/>
          <p:cNvGrpSpPr/>
          <p:nvPr/>
        </p:nvGrpSpPr>
        <p:grpSpPr>
          <a:xfrm>
            <a:off x="1259918" y="5388626"/>
            <a:ext cx="523052" cy="698906"/>
            <a:chOff x="1279869" y="1331962"/>
            <a:chExt cx="523052" cy="600356"/>
          </a:xfrm>
        </p:grpSpPr>
        <p:cxnSp>
          <p:nvCxnSpPr>
            <p:cNvPr id="79" name="Прямая со стрелкой 78"/>
            <p:cNvCxnSpPr/>
            <p:nvPr/>
          </p:nvCxnSpPr>
          <p:spPr bwMode="auto">
            <a:xfrm flipV="1">
              <a:off x="1503773" y="1621870"/>
              <a:ext cx="43570" cy="39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Овал 79"/>
            <p:cNvSpPr/>
            <p:nvPr/>
          </p:nvSpPr>
          <p:spPr bwMode="auto">
            <a:xfrm>
              <a:off x="1365008" y="1366387"/>
              <a:ext cx="234841" cy="23497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grpSp>
          <p:nvGrpSpPr>
            <p:cNvPr id="81" name="Группа 109"/>
            <p:cNvGrpSpPr/>
            <p:nvPr/>
          </p:nvGrpSpPr>
          <p:grpSpPr>
            <a:xfrm>
              <a:off x="1279869" y="1331962"/>
              <a:ext cx="523052" cy="600356"/>
              <a:chOff x="1279869" y="1331962"/>
              <a:chExt cx="523052" cy="600356"/>
            </a:xfrm>
          </p:grpSpPr>
          <p:sp>
            <p:nvSpPr>
              <p:cNvPr id="82" name="Прямоугольник 81"/>
              <p:cNvSpPr/>
              <p:nvPr/>
            </p:nvSpPr>
            <p:spPr bwMode="auto">
              <a:xfrm>
                <a:off x="1279869" y="1331962"/>
                <a:ext cx="523052" cy="600356"/>
              </a:xfrm>
              <a:prstGeom prst="rect">
                <a:avLst/>
              </a:prstGeom>
              <a:solidFill>
                <a:srgbClr val="58AC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>
                  <a:lnSpc>
                    <a:spcPts val="1300"/>
                  </a:lnSpc>
                  <a:defRPr/>
                </a:pPr>
                <a:endParaRPr lang="ru-RU" sz="1000" dirty="0">
                  <a:solidFill>
                    <a:prstClr val="white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grpSp>
            <p:nvGrpSpPr>
              <p:cNvPr id="83" name="Группа 107"/>
              <p:cNvGrpSpPr/>
              <p:nvPr/>
            </p:nvGrpSpPr>
            <p:grpSpPr>
              <a:xfrm>
                <a:off x="1427383" y="1504323"/>
                <a:ext cx="234841" cy="234973"/>
                <a:chOff x="1427383" y="1504323"/>
                <a:chExt cx="234841" cy="234973"/>
              </a:xfrm>
            </p:grpSpPr>
            <p:cxnSp>
              <p:nvCxnSpPr>
                <p:cNvPr id="84" name="Прямая со стрелкой 83"/>
                <p:cNvCxnSpPr/>
                <p:nvPr/>
              </p:nvCxnSpPr>
              <p:spPr bwMode="auto">
                <a:xfrm flipV="1">
                  <a:off x="1567448" y="1621790"/>
                  <a:ext cx="43570" cy="39"/>
                </a:xfrm>
                <a:prstGeom prst="straightConnector1">
                  <a:avLst/>
                </a:prstGeom>
                <a:noFill/>
                <a:ln w="2540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Овал 84"/>
                <p:cNvSpPr/>
                <p:nvPr/>
              </p:nvSpPr>
              <p:spPr bwMode="auto">
                <a:xfrm>
                  <a:off x="1427383" y="1504323"/>
                  <a:ext cx="234841" cy="234973"/>
                </a:xfrm>
                <a:prstGeom prst="ellipse">
                  <a:avLst/>
                </a:prstGeom>
                <a:noFill/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sp>
        <p:nvSpPr>
          <p:cNvPr id="87" name="Прямоугольник 86"/>
          <p:cNvSpPr/>
          <p:nvPr/>
        </p:nvSpPr>
        <p:spPr>
          <a:xfrm>
            <a:off x="1850388" y="5388625"/>
            <a:ext cx="9375214" cy="698907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/>
            <a:r>
              <a:rPr lang="ru-RU" sz="1380" dirty="0">
                <a:solidFill>
                  <a:prstClr val="white"/>
                </a:solidFill>
                <a:latin typeface="Open Sans Condensed" pitchFamily="34" charset="0"/>
                <a:cs typeface="Open Sans Condensed Light" pitchFamily="34" charset="0"/>
              </a:rPr>
              <a:t>Взаимодействие с регуляторами стран Евразийского экономического союза, а также с </a:t>
            </a:r>
            <a:r>
              <a:rPr lang="en-US" sz="1380" dirty="0">
                <a:solidFill>
                  <a:prstClr val="white"/>
                </a:solidFill>
                <a:latin typeface="Open Sans Condensed" pitchFamily="34" charset="0"/>
                <a:cs typeface="Open Sans Condensed Light" pitchFamily="34" charset="0"/>
              </a:rPr>
              <a:t>F</a:t>
            </a:r>
            <a:r>
              <a:rPr lang="ru-RU" sz="1380" dirty="0">
                <a:solidFill>
                  <a:prstClr val="white"/>
                </a:solidFill>
                <a:latin typeface="Open Sans Condensed" pitchFamily="34" charset="0"/>
                <a:cs typeface="Open Sans Condensed Light" pitchFamily="34" charset="0"/>
              </a:rPr>
              <a:t>А</a:t>
            </a:r>
            <a:r>
              <a:rPr lang="en-US" sz="1380" dirty="0">
                <a:solidFill>
                  <a:prstClr val="white"/>
                </a:solidFill>
                <a:latin typeface="Open Sans Condensed" pitchFamily="34" charset="0"/>
                <a:cs typeface="Open Sans Condensed Light" pitchFamily="34" charset="0"/>
              </a:rPr>
              <a:t>OA, </a:t>
            </a:r>
            <a:r>
              <a:rPr lang="ru-RU" sz="1380" dirty="0">
                <a:solidFill>
                  <a:prstClr val="white"/>
                </a:solidFill>
                <a:latin typeface="Open Sans Condensed" pitchFamily="34" charset="0"/>
                <a:cs typeface="Open Sans Condensed Light" pitchFamily="34" charset="0"/>
              </a:rPr>
              <a:t>ICAEW, PCAOB, IFIAR, ОЭСР и </a:t>
            </a:r>
            <a:r>
              <a:rPr lang="ru-RU" sz="1380" b="1" dirty="0">
                <a:solidFill>
                  <a:prstClr val="white"/>
                </a:solidFill>
                <a:latin typeface="Open Sans Condensed" pitchFamily="34" charset="0"/>
                <a:cs typeface="Open Sans Condensed Light" pitchFamily="34" charset="0"/>
              </a:rPr>
              <a:t>Б</a:t>
            </a:r>
            <a:r>
              <a:rPr lang="ru-RU" sz="1380" dirty="0">
                <a:solidFill>
                  <a:prstClr val="white"/>
                </a:solidFill>
                <a:latin typeface="Open Sans Condensed" pitchFamily="34" charset="0"/>
                <a:cs typeface="Open Sans Condensed Light" pitchFamily="34" charset="0"/>
              </a:rPr>
              <a:t>РИКС изучение  международного опыта и внедрение ведущих достижений зарубежной практики в области осуществления внешнего контроля качества аудиторской деятельности </a:t>
            </a:r>
          </a:p>
        </p:txBody>
      </p:sp>
      <p:grpSp>
        <p:nvGrpSpPr>
          <p:cNvPr id="88" name="Группа 143"/>
          <p:cNvGrpSpPr/>
          <p:nvPr/>
        </p:nvGrpSpPr>
        <p:grpSpPr>
          <a:xfrm>
            <a:off x="1259918" y="6172547"/>
            <a:ext cx="523052" cy="519113"/>
            <a:chOff x="1279869" y="1331962"/>
            <a:chExt cx="523052" cy="600356"/>
          </a:xfrm>
        </p:grpSpPr>
        <p:cxnSp>
          <p:nvCxnSpPr>
            <p:cNvPr id="89" name="Прямая со стрелкой 88"/>
            <p:cNvCxnSpPr/>
            <p:nvPr/>
          </p:nvCxnSpPr>
          <p:spPr bwMode="auto">
            <a:xfrm flipV="1">
              <a:off x="1503773" y="1621870"/>
              <a:ext cx="43570" cy="39"/>
            </a:xfrm>
            <a:prstGeom prst="straightConnector1">
              <a:avLst/>
            </a:prstGeom>
            <a:noFill/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Овал 89"/>
            <p:cNvSpPr/>
            <p:nvPr/>
          </p:nvSpPr>
          <p:spPr bwMode="auto">
            <a:xfrm>
              <a:off x="1365008" y="1366387"/>
              <a:ext cx="234841" cy="23497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grpSp>
          <p:nvGrpSpPr>
            <p:cNvPr id="91" name="Группа 109"/>
            <p:cNvGrpSpPr/>
            <p:nvPr/>
          </p:nvGrpSpPr>
          <p:grpSpPr>
            <a:xfrm>
              <a:off x="1279869" y="1331962"/>
              <a:ext cx="523052" cy="600356"/>
              <a:chOff x="1279869" y="1331962"/>
              <a:chExt cx="523052" cy="600356"/>
            </a:xfrm>
          </p:grpSpPr>
          <p:sp>
            <p:nvSpPr>
              <p:cNvPr id="92" name="Прямоугольник 91"/>
              <p:cNvSpPr/>
              <p:nvPr/>
            </p:nvSpPr>
            <p:spPr bwMode="auto">
              <a:xfrm>
                <a:off x="1279869" y="1331962"/>
                <a:ext cx="523052" cy="600356"/>
              </a:xfrm>
              <a:prstGeom prst="rect">
                <a:avLst/>
              </a:prstGeom>
              <a:solidFill>
                <a:srgbClr val="58ACC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7751" tIns="38876" rIns="77751" bIns="38876" anchor="ctr"/>
              <a:lstStyle/>
              <a:p>
                <a:pPr>
                  <a:lnSpc>
                    <a:spcPts val="1300"/>
                  </a:lnSpc>
                  <a:defRPr/>
                </a:pPr>
                <a:endParaRPr lang="ru-RU" sz="1000" dirty="0">
                  <a:solidFill>
                    <a:prstClr val="white"/>
                  </a:solidFill>
                  <a:latin typeface="Open Sans Condensed" pitchFamily="34" charset="0"/>
                  <a:ea typeface="Open Sans Condensed Light" pitchFamily="34" charset="0"/>
                  <a:cs typeface="Open Sans Condensed Light" pitchFamily="34" charset="0"/>
                </a:endParaRPr>
              </a:p>
            </p:txBody>
          </p:sp>
          <p:grpSp>
            <p:nvGrpSpPr>
              <p:cNvPr id="93" name="Группа 107"/>
              <p:cNvGrpSpPr/>
              <p:nvPr/>
            </p:nvGrpSpPr>
            <p:grpSpPr>
              <a:xfrm>
                <a:off x="1427383" y="1504323"/>
                <a:ext cx="234841" cy="234973"/>
                <a:chOff x="1427383" y="1504323"/>
                <a:chExt cx="234841" cy="234973"/>
              </a:xfrm>
            </p:grpSpPr>
            <p:cxnSp>
              <p:nvCxnSpPr>
                <p:cNvPr id="94" name="Прямая со стрелкой 93"/>
                <p:cNvCxnSpPr/>
                <p:nvPr/>
              </p:nvCxnSpPr>
              <p:spPr bwMode="auto">
                <a:xfrm flipV="1">
                  <a:off x="1567448" y="1621790"/>
                  <a:ext cx="43570" cy="39"/>
                </a:xfrm>
                <a:prstGeom prst="straightConnector1">
                  <a:avLst/>
                </a:prstGeom>
                <a:noFill/>
                <a:ln w="2540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5" name="Овал 94"/>
                <p:cNvSpPr/>
                <p:nvPr/>
              </p:nvSpPr>
              <p:spPr bwMode="auto">
                <a:xfrm>
                  <a:off x="1427383" y="1504323"/>
                  <a:ext cx="234841" cy="234973"/>
                </a:xfrm>
                <a:prstGeom prst="ellipse">
                  <a:avLst/>
                </a:prstGeom>
                <a:noFill/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</p:grpSp>
        </p:grpSp>
      </p:grpSp>
      <p:sp>
        <p:nvSpPr>
          <p:cNvPr id="96" name="Прямоугольник 95"/>
          <p:cNvSpPr/>
          <p:nvPr/>
        </p:nvSpPr>
        <p:spPr>
          <a:xfrm>
            <a:off x="1850388" y="6160806"/>
            <a:ext cx="9375214" cy="519113"/>
          </a:xfrm>
          <a:prstGeom prst="rect">
            <a:avLst/>
          </a:prstGeom>
          <a:solidFill>
            <a:srgbClr val="58AC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just">
              <a:lnSpc>
                <a:spcPts val="1300"/>
              </a:lnSpc>
              <a:defRPr/>
            </a:pPr>
            <a:r>
              <a:rPr lang="ru-RU" sz="1400" dirty="0">
                <a:solidFill>
                  <a:prstClr val="white"/>
                </a:solidFill>
                <a:latin typeface="Open Sans Condensed" pitchFamily="34" charset="0"/>
                <a:cs typeface="Open Sans Condensed Light" pitchFamily="34" charset="0"/>
              </a:rPr>
              <a:t>Исполнение Протокольного решения Первого заместителя Председателя Правительства Российской Федерации И.И. </a:t>
            </a:r>
            <a:r>
              <a:rPr lang="ru-RU" sz="1400" b="1" dirty="0">
                <a:solidFill>
                  <a:prstClr val="white"/>
                </a:solidFill>
                <a:latin typeface="Open Sans Condensed" pitchFamily="34" charset="0"/>
                <a:cs typeface="Open Sans Condensed Light" pitchFamily="34" charset="0"/>
              </a:rPr>
              <a:t>Ш</a:t>
            </a:r>
            <a:r>
              <a:rPr lang="ru-RU" sz="1400" dirty="0">
                <a:solidFill>
                  <a:prstClr val="white"/>
                </a:solidFill>
                <a:latin typeface="Open Sans Condensed" pitchFamily="34" charset="0"/>
                <a:cs typeface="Open Sans Condensed Light" pitchFamily="34" charset="0"/>
              </a:rPr>
              <a:t>увалова в части обеспечение передачи контрольно-надзорных полномочий </a:t>
            </a:r>
            <a:r>
              <a:rPr lang="ru-RU" sz="1400" b="1" dirty="0">
                <a:solidFill>
                  <a:prstClr val="white"/>
                </a:solidFill>
                <a:latin typeface="Open Sans Condensed" pitchFamily="34" charset="0"/>
                <a:cs typeface="Open Sans Condensed Light" pitchFamily="34" charset="0"/>
              </a:rPr>
              <a:t>Банку </a:t>
            </a:r>
            <a:r>
              <a:rPr lang="ru-RU" sz="1400" dirty="0">
                <a:solidFill>
                  <a:prstClr val="white"/>
                </a:solidFill>
                <a:latin typeface="Open Sans Condensed" pitchFamily="34" charset="0"/>
                <a:cs typeface="Open Sans Condensed Light" pitchFamily="34" charset="0"/>
              </a:rPr>
              <a:t>России</a:t>
            </a:r>
          </a:p>
        </p:txBody>
      </p:sp>
    </p:spTree>
    <p:extLst>
      <p:ext uri="{BB962C8B-B14F-4D97-AF65-F5344CB8AC3E}">
        <p14:creationId xmlns:p14="http://schemas.microsoft.com/office/powerpoint/2010/main" val="199074732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466116" y="6357793"/>
            <a:ext cx="432958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913193" y="178130"/>
            <a:ext cx="6985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ПЕРЕДАЧА ПОЛНОМОЧИЙ ЦЕНТРАЛЬНОМУ БАНКУ РОССИЙСКОЙ ФЕДЕРАЦИИ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470601" y="4238914"/>
            <a:ext cx="2141771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9239693" y="4238914"/>
            <a:ext cx="180754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78" t="8262" r="33814" b="14244"/>
          <a:stretch/>
        </p:blipFill>
        <p:spPr bwMode="auto">
          <a:xfrm>
            <a:off x="995859" y="997528"/>
            <a:ext cx="4324286" cy="57253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Прямоугольник 8"/>
          <p:cNvSpPr/>
          <p:nvPr/>
        </p:nvSpPr>
        <p:spPr bwMode="auto">
          <a:xfrm>
            <a:off x="6372421" y="1433788"/>
            <a:ext cx="5326743" cy="4702628"/>
          </a:xfrm>
          <a:prstGeom prst="rect">
            <a:avLst/>
          </a:prstGeom>
          <a:solidFill>
            <a:srgbClr val="389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Первым заместителем </a:t>
            </a: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Председателя Правительства Российской Федерации </a:t>
            </a:r>
            <a:r>
              <a:rPr lang="ru-RU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И.И</a:t>
            </a:r>
            <a:r>
              <a:rPr lang="ru-RU" sz="2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Шуваловым </a:t>
            </a:r>
            <a:br>
              <a:rPr lang="ru-RU" sz="2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марта 2017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b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(протокол №ИШ-П13-17пр)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о признании целесообразным поэтапной передачи полномочий Минфина России и Казначейства России по регулированию и надзору в области аудиторской деятельности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Банку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1871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 txBox="1">
            <a:spLocks/>
          </p:cNvSpPr>
          <p:nvPr/>
        </p:nvSpPr>
        <p:spPr>
          <a:xfrm>
            <a:off x="1127616" y="2789120"/>
            <a:ext cx="10515600" cy="784225"/>
          </a:xfrm>
          <a:prstGeom prst="rect">
            <a:avLst/>
          </a:prstGeom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ru-RU" sz="5100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5" name="Номер слайда 1"/>
          <p:cNvSpPr txBox="1">
            <a:spLocks/>
          </p:cNvSpPr>
          <p:nvPr/>
        </p:nvSpPr>
        <p:spPr>
          <a:xfrm>
            <a:off x="8610602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43216" y="6467971"/>
            <a:ext cx="631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11</a:t>
            </a:r>
            <a:endParaRPr lang="ru-RU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4291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20622</TotalTime>
  <Words>1409</Words>
  <Application>Microsoft Office PowerPoint</Application>
  <PresentationFormat>Произвольный</PresentationFormat>
  <Paragraphs>233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11</vt:i4>
      </vt:variant>
    </vt:vector>
  </HeadingPairs>
  <TitlesOfParts>
    <vt:vector size="23" baseType="lpstr">
      <vt:lpstr>Arial</vt:lpstr>
      <vt:lpstr>Calibri Light</vt:lpstr>
      <vt:lpstr>Wingdings</vt:lpstr>
      <vt:lpstr>Open Sans Condensed Light</vt:lpstr>
      <vt:lpstr>Calibri</vt:lpstr>
      <vt:lpstr>Times New Roman</vt:lpstr>
      <vt:lpstr>Open Sans</vt:lpstr>
      <vt:lpstr>Open Sans Condensed</vt:lpstr>
      <vt:lpstr>Тема Office</vt:lpstr>
      <vt:lpstr>1_Тема Office</vt:lpstr>
      <vt:lpstr>2_Тема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Дорожинская Галина Алексеевна</cp:lastModifiedBy>
  <cp:revision>1223</cp:revision>
  <cp:lastPrinted>2016-12-26T17:24:03Z</cp:lastPrinted>
  <dcterms:created xsi:type="dcterms:W3CDTF">2015-03-03T16:27:21Z</dcterms:created>
  <dcterms:modified xsi:type="dcterms:W3CDTF">2017-05-22T12:29:50Z</dcterms:modified>
</cp:coreProperties>
</file>