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19"/>
  </p:notesMasterIdLst>
  <p:handoutMasterIdLst>
    <p:handoutMasterId r:id="rId20"/>
  </p:handoutMasterIdLst>
  <p:sldIdLst>
    <p:sldId id="339" r:id="rId3"/>
    <p:sldId id="588" r:id="rId4"/>
    <p:sldId id="600" r:id="rId5"/>
    <p:sldId id="596" r:id="rId6"/>
    <p:sldId id="591" r:id="rId7"/>
    <p:sldId id="593" r:id="rId8"/>
    <p:sldId id="603" r:id="rId9"/>
    <p:sldId id="607" r:id="rId10"/>
    <p:sldId id="608" r:id="rId11"/>
    <p:sldId id="609" r:id="rId12"/>
    <p:sldId id="611" r:id="rId13"/>
    <p:sldId id="598" r:id="rId14"/>
    <p:sldId id="606" r:id="rId15"/>
    <p:sldId id="605" r:id="rId16"/>
    <p:sldId id="586" r:id="rId17"/>
    <p:sldId id="583" r:id="rId18"/>
  </p:sldIdLst>
  <p:sldSz cx="9144000" cy="6985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00863D"/>
    <a:srgbClr val="FF0000"/>
    <a:srgbClr val="008000"/>
    <a:srgbClr val="0DE16D"/>
    <a:srgbClr val="EBF4FF"/>
    <a:srgbClr val="0099FF"/>
    <a:srgbClr val="8D8A00"/>
    <a:srgbClr val="4BD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15" autoAdjust="0"/>
    <p:restoredTop sz="97819" autoAdjust="0"/>
  </p:normalViewPr>
  <p:slideViewPr>
    <p:cSldViewPr>
      <p:cViewPr>
        <p:scale>
          <a:sx n="100" d="100"/>
          <a:sy n="100" d="100"/>
        </p:scale>
        <p:origin x="-2196" y="-360"/>
      </p:cViewPr>
      <p:guideLst>
        <p:guide orient="horz" pos="2160"/>
        <p:guide orient="horz" pos="22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DC8613F-4877-4D0F-A0C4-F2C8A2EDA6EE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9A33A7-3A04-4B30-9EBD-A66BBDAC95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93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126667F-BFEA-419B-95CC-C50664D4EFC7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744538"/>
            <a:ext cx="4870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88B010B-57A1-43EA-AAF2-273EBC18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744538"/>
            <a:ext cx="4870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334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744538"/>
            <a:ext cx="4870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334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9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6788" y="746125"/>
            <a:ext cx="48768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10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6788" y="746125"/>
            <a:ext cx="48768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11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6788" y="746125"/>
            <a:ext cx="48768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69890"/>
            <a:ext cx="7772400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58166"/>
            <a:ext cx="6400800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8792"/>
            <a:ext cx="5760640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0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5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5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0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3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5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8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8047"/>
            <a:ext cx="8229600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775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43147"/>
            <a:ext cx="6858000" cy="243181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68742"/>
            <a:ext cx="6858000" cy="168642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1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9736"/>
            <a:ext cx="8229600" cy="116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29846"/>
            <a:ext cx="8229600" cy="460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54DA-516E-4EF3-B3F1-473152968EE9}" type="datetimeFigureOut">
              <a:rPr lang="ru-RU" smtClean="0"/>
              <a:pPr/>
              <a:t>03.11.2016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4073"/>
            <a:ext cx="2895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8034"/>
            <a:ext cx="5759450" cy="51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29846"/>
            <a:ext cx="8229600" cy="460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4073"/>
            <a:ext cx="2895600" cy="3718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5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 txBox="1">
            <a:spLocks noChangeArrowheads="1"/>
          </p:cNvSpPr>
          <p:nvPr/>
        </p:nvSpPr>
        <p:spPr>
          <a:xfrm>
            <a:off x="395536" y="1340545"/>
            <a:ext cx="8352928" cy="3240360"/>
          </a:xfrm>
          <a:prstGeom prst="rect">
            <a:avLst/>
          </a:prstGeom>
        </p:spPr>
        <p:txBody>
          <a:bodyPr anchor="t">
            <a:normAutofit fontScale="850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8013" eaLnBrk="1" hangingPunct="1">
              <a:lnSpc>
                <a:spcPct val="80000"/>
              </a:lnSpc>
              <a:spcBef>
                <a:spcPts val="1100"/>
              </a:spcBef>
              <a:buFontTx/>
              <a:buNone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/>
            </a:pPr>
            <a:endParaRPr lang="ru-RU" sz="2400" b="1" dirty="0" smtClean="0"/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sz="13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реализации новых полномочий </a:t>
            </a:r>
            <a:b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</a:t>
            </a:r>
            <a:r>
              <a:rPr lang="ru-RU" altLang="ru-RU" sz="31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</a:t>
            </a:r>
            <a:r>
              <a:rPr lang="ru-RU" altLang="ru-RU" sz="31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финансово-бюджетной сфере. </a:t>
            </a:r>
          </a:p>
          <a:p>
            <a:pPr algn="ctr" eaLnBrk="1" hangingPunct="1">
              <a:spcBef>
                <a:spcPct val="0"/>
              </a:spcBef>
              <a:buNone/>
            </a:pP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вопросы организации деятельности </a:t>
            </a:r>
            <a:b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1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по вопросам внутреннего государственного финансового контроля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28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8013" eaLnBrk="1" hangingPunct="1">
              <a:lnSpc>
                <a:spcPct val="80000"/>
              </a:lnSpc>
              <a:spcBef>
                <a:spcPts val="1100"/>
              </a:spcBef>
              <a:buFontTx/>
              <a:buNone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/>
            </a:pPr>
            <a:endParaRPr lang="ru-RU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609600" indent="-608013" eaLnBrk="1" hangingPunct="1">
              <a:lnSpc>
                <a:spcPct val="80000"/>
              </a:lnSpc>
              <a:spcBef>
                <a:spcPts val="1100"/>
              </a:spcBef>
              <a:buFontTx/>
              <a:buNone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/>
            </a:pPr>
            <a:endParaRPr lang="ru-RU" sz="12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65759" y="5076676"/>
            <a:ext cx="383072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внутреннего контроля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аудита)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эффективности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А.В. Солодов</a:t>
            </a:r>
          </a:p>
          <a:p>
            <a:pPr algn="r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 октября 2016 года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80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42461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456888" y="180132"/>
            <a:ext cx="6318206" cy="66271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2" tIns="34286" rIns="68572" bIns="34286" anchor="ctr"/>
          <a:lstStyle/>
          <a:p>
            <a:pPr algn="ctr" defTabSz="336909">
              <a:defRPr/>
            </a:pPr>
            <a:r>
              <a:rPr lang="ru-RU" sz="2000" cap="all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 ВЫСТУПЛЕНИЯ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335840"/>
            <a:ext cx="8568952" cy="5486109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marL="257145" indent="-257145" algn="just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ПРОЕКТЕ КЛАССИФИКАТОРА НАРУШЕНИЙ (РИСКОВ), ВЫЯВЛЯЕМЫХ ОРГАНАМИ ВНУТРЕННЕГО ГОСУДАРСТВЕННОГО (МУНИЦИПАЛЬНОГО) ФИНАНСОВОГО КОНТРОЛЯ В ХОДЕ ОСУЩЕСТВЛЕНИЯ КОНТРОЛЯ В ФИНАНСОВО-БЮДЖЕТНОЙ СФЕРЕ, РАЗРАБОТАННОГО ФЕДЕРАЛЬНЫМ КАЗНАЧЕЙСТВОМ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ПОДХОДАХ К ОЦЕНКЕ ИСПОЛНЕНИЯ БЮДЖЕТНЫХ ПОЛНОМОЧИЙ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ПРЕДЛОЖЕНИЯХ ПО ПЕРЕЧНЮ РАБОЧИХ ГРУПП ПО НАПРАВЛЕНИЯМ ДЕЯТЕЛЬНОСТИ СОВЕТА ПО ВОПРОСАМ ВНУТРЕННЕГО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ФИНАНСОВОГО КОНТРОЛЯ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ПРЕДЛОЖЕНИЯХ ПО ПРОЕКТУ ПЛАНА РАБОТЫ СОВЕТА ПО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 ВНУТРЕННЕГО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ФИНАНСОВОГО КОНТРОЛЯ НА 2017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2709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83895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2848" y="1935347"/>
            <a:ext cx="8363492" cy="179279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68572" tIns="34286" rIns="68572" bIns="34286" rtlCol="0">
            <a:spAutoFit/>
          </a:bodyPr>
          <a:lstStyle/>
          <a:p>
            <a:pPr marL="257145" indent="-257145">
              <a:buFont typeface="+mj-lt"/>
              <a:buAutoNum type="arabicPeriod"/>
            </a:pPr>
            <a:endParaRPr lang="ru-RU" sz="1600" b="1" dirty="0">
              <a:solidFill>
                <a:schemeClr val="bg1"/>
              </a:solidFill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ПРОЕКТЕ КЛАССИФИКАТОРА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(РИСКОВ),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ОРГАНАМИ ВНУТРЕННЕГО ГОСУДАРСТВЕННОГО (МУНИЦИПАЛЬНОГО) ФИНАНСОВОГО КОНТРОЛЯ В ХОДЕ ОСУЩЕСТВЛЕНИЯ КОНТРОЛЯ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ФИНАНСОВО-БЮДЖЕТНОЙ СФЕРЕ, РАЗРАБОТАННОГО ФЕДЕРАЛЬНЫМ КАЗНАЧЕЙСТВОМ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0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Grp="1" noChangeArrowheads="1"/>
          </p:cNvSpPr>
          <p:nvPr>
            <p:ph idx="1"/>
          </p:nvPr>
        </p:nvSpPr>
        <p:spPr bwMode="auto">
          <a:xfrm>
            <a:off x="395536" y="1332260"/>
            <a:ext cx="8424936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just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600" dirty="0" smtClean="0">
                <a:latin typeface="+mn-lt"/>
              </a:rPr>
              <a:t>  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При формировании проекта классификатора 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(рисков),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ходе осуществления контроля в 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финансово-бюджетной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сфере:</a:t>
            </a:r>
            <a:endParaRPr lang="en-US" alt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en-US" alt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AutoNum type="arabicPeriod"/>
            </a:pP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 Классификатор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нарушений, выявляемых Счетной палатой Российской Федерации в ходе внешнего государственного аудита (контроля) (одобрен Коллегией Счетной палаты Российской Федерации 18.12.2014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AutoNum type="arabicPeriod"/>
            </a:pP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 Классификатор нарушений, 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по результатам внутреннего государственного финансового контроля, контроля в сфере закупок товаров, работ, услуг для государственных нужд, контроля за предоставлением государственных услуг города Москвы (утвержден приказом Главного контрольного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г. Москвы от 16.10.2015 № 105);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AutoNum type="arabicPeriod"/>
            </a:pP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Проанализирован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нарушений, выявляемых Контрольно-счетной 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палатой</a:t>
            </a:r>
            <a:b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Москвы в ходе внешнего государственного аудита (контроля</a:t>
            </a:r>
            <a:r>
              <a:rPr lang="ru-RU" alt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(утвержден приказом Контрольно-счетной палаты г. Москвы от 30.06.2015 </a:t>
            </a:r>
            <a:r>
              <a:rPr lang="ru-RU" alt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48/01-05)</a:t>
            </a: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AutoNum type="arabicPeriod"/>
            </a:pP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 eaLnBrk="1" hangingPunct="1">
              <a:lnSpc>
                <a:spcPct val="100000"/>
              </a:lnSpc>
              <a:spcBef>
                <a:spcPct val="0"/>
              </a:spcBef>
              <a:buAutoNum type="arabicPeriod"/>
            </a:pPr>
            <a:endParaRPr lang="ru-RU" alt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331640" y="108124"/>
            <a:ext cx="6552728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КЛАССИФИКАТОРА НАРУШЕНИЙ (РИСКОВ), </a:t>
            </a:r>
            <a:r>
              <a:rPr lang="en-US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В ХОДЕ ОСУЩЕСТВЛЕНИЯ КОНТРОЛЯ </a:t>
            </a:r>
            <a:r>
              <a:rPr lang="en-US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</a:t>
            </a:r>
            <a:endParaRPr lang="ru-RU" sz="1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55576" y="4983380"/>
            <a:ext cx="8229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создание универсального классификатора 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(рисков), </a:t>
            </a:r>
            <a:r>
              <a:rPr lang="ru-RU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ходе контроля в финансово-бюджетной сфере, </a:t>
            </a:r>
            <a:r>
              <a:rPr lang="ru-RU" altLang="ru-RU" sz="16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alt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на всех уровнях бюджетной системы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1600" b="1" dirty="0">
              <a:latin typeface="+mn-lt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66321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V:\exch2\Отдел 6.3\Презентации\Картинки для слайдов\КЛАССИФИКАЦИЯ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579134"/>
            <a:ext cx="1656184" cy="1009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052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48464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146579"/>
              </p:ext>
            </p:extLst>
          </p:nvPr>
        </p:nvGraphicFramePr>
        <p:xfrm>
          <a:off x="251520" y="1080370"/>
          <a:ext cx="8496942" cy="96393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1080120"/>
                <a:gridCol w="2088232"/>
                <a:gridCol w="1281518"/>
                <a:gridCol w="861265"/>
                <a:gridCol w="789493"/>
                <a:gridCol w="949808"/>
                <a:gridCol w="1446506"/>
              </a:tblGrid>
              <a:tr h="75910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Код нарушения (риска)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Вид нарушения (риска)/нарушение </a:t>
                      </a:r>
                      <a:r>
                        <a:rPr lang="ru-RU" sz="1100" b="1" kern="120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(риск)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Правовые основания 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квалификации нарушения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Группа нарушения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Мера ответствен-</a:t>
                      </a:r>
                      <a:r>
                        <a:rPr lang="ru-RU" sz="1100" b="1" kern="1200" dirty="0" err="1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ности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Оценка риска</a:t>
                      </a: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</a:tr>
              <a:tr h="133770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значимость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вероятность 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027204"/>
              </p:ext>
            </p:extLst>
          </p:nvPr>
        </p:nvGraphicFramePr>
        <p:xfrm>
          <a:off x="251519" y="5004668"/>
          <a:ext cx="8496944" cy="576064"/>
        </p:xfrm>
        <a:graphic>
          <a:graphicData uri="http://schemas.openxmlformats.org/drawingml/2006/table">
            <a:tbl>
              <a:tblPr firstRow="1" firstCol="1" bandRow="1" bandCol="1">
                <a:tableStyleId>{327F97BB-C833-4FB7-BDE5-3F7075034690}</a:tableStyleId>
              </a:tblPr>
              <a:tblGrid>
                <a:gridCol w="216024"/>
                <a:gridCol w="411609"/>
                <a:gridCol w="7869311"/>
              </a:tblGrid>
              <a:tr h="57606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b="0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финансовыми органами (главными распорядителями (распорядителями) и получателями средств бюджета, которому предоставлены межбюджетные трансферты) в части </a:t>
                      </a:r>
                      <a:r>
                        <a:rPr lang="ru-RU" sz="8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соблюдения</a:t>
                      </a: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ими целей, порядка и условий предоставления межбюджетных трансфертов, бюджетных кредитов, а также достижения ими показателей результативности использования указанных средств, соответствующих целевым показателям и индикаторам, предусмотренным государственными (муниципальными) программами 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</a:tr>
            </a:tbl>
          </a:graphicData>
        </a:graphic>
      </p:graphicFrame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899592" y="180132"/>
            <a:ext cx="7107807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КЛАССИФИКАТОРА НАРУШЕНИЙ (РИСКОВ), </a:t>
            </a:r>
            <a:b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В ХОДЕ ОСУЩЕСТВЛЕНИЯ КОНТРОЛЯ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</a:t>
            </a:r>
            <a:endParaRPr lang="ru-RU" sz="1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399280"/>
              </p:ext>
            </p:extLst>
          </p:nvPr>
        </p:nvGraphicFramePr>
        <p:xfrm>
          <a:off x="251520" y="1980332"/>
          <a:ext cx="8496944" cy="3054983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227510"/>
                <a:gridCol w="257596"/>
                <a:gridCol w="567612"/>
                <a:gridCol w="2255826"/>
                <a:gridCol w="1353496"/>
                <a:gridCol w="902330"/>
                <a:gridCol w="827136"/>
                <a:gridCol w="977525"/>
                <a:gridCol w="479841"/>
                <a:gridCol w="648072"/>
              </a:tblGrid>
              <a:tr h="4711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7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b="1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grid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главными распорядителями (распорядителями, получателями) бюджетных средств, главными администраторами (администраторами) доходов бюджета, главными администраторами (администраторами) источников финансирования дефицита бюджета (бюджетов государственных внебюджетных фондов) </a:t>
                      </a:r>
                    </a:p>
                  </a:txBody>
                  <a:tcPr marL="20690" marR="206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при формировании бюджетов (за исключением нарушений при разработке государственных и муниципальных программ, ведомственных целевых программ) </a:t>
                      </a:r>
                    </a:p>
                  </a:txBody>
                  <a:tcPr marL="20690" marR="206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95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00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gridSpan="7"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20690" marR="206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0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при исполнении бюджетов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3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Нецелевое использование бюджетных средств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</a:tr>
              <a:tr h="3990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02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порядка и условий использования бюджетных средств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</a:tr>
              <a:tr h="3641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Нерезультативное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использование (расходование) бюджетных средств</a:t>
                      </a:r>
                      <a:endParaRPr lang="ru-RU" sz="800" b="1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</a:tr>
              <a:tr h="407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04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gridSpan="7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Неэффективное 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использование (расходование)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бюджетных средств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05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Несоблюдение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порядка составления и ведения бюджетной росписи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indent="16129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0690" marR="20690" marT="0" marB="0"/>
                </a:tc>
              </a:tr>
              <a:tr h="122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grid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….</a:t>
                      </a:r>
                      <a:endParaRPr lang="ru-RU" sz="7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0690" marR="206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590968"/>
              </p:ext>
            </p:extLst>
          </p:nvPr>
        </p:nvGraphicFramePr>
        <p:xfrm>
          <a:off x="251519" y="5580732"/>
          <a:ext cx="8496944" cy="216024"/>
        </p:xfrm>
        <a:graphic>
          <a:graphicData uri="http://schemas.openxmlformats.org/drawingml/2006/table">
            <a:tbl>
              <a:tblPr firstRow="1" firstCol="1" bandRow="1" bandCol="1">
                <a:tableStyleId>{327F97BB-C833-4FB7-BDE5-3F7075034690}</a:tableStyleId>
              </a:tblPr>
              <a:tblGrid>
                <a:gridCol w="216024"/>
                <a:gridCol w="411609"/>
                <a:gridCol w="7869311"/>
              </a:tblGrid>
              <a:tr h="2160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государственными (муниципальными) бюджетными и автономными учреждениями 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49249"/>
              </p:ext>
            </p:extLst>
          </p:nvPr>
        </p:nvGraphicFramePr>
        <p:xfrm>
          <a:off x="251520" y="5796756"/>
          <a:ext cx="8496944" cy="216024"/>
        </p:xfrm>
        <a:graphic>
          <a:graphicData uri="http://schemas.openxmlformats.org/drawingml/2006/table">
            <a:tbl>
              <a:tblPr firstRow="1" firstCol="1" bandRow="1" bandCol="1">
                <a:tableStyleId>{327F97BB-C833-4FB7-BDE5-3F7075034690}</a:tableStyleId>
              </a:tblPr>
              <a:tblGrid>
                <a:gridCol w="216024"/>
                <a:gridCol w="411609"/>
                <a:gridCol w="7869311"/>
              </a:tblGrid>
              <a:tr h="2160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государственными и муниципальными унитарными предприятиями 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414132"/>
              </p:ext>
            </p:extLst>
          </p:nvPr>
        </p:nvGraphicFramePr>
        <p:xfrm>
          <a:off x="251519" y="6012780"/>
          <a:ext cx="8496944" cy="360040"/>
        </p:xfrm>
        <a:graphic>
          <a:graphicData uri="http://schemas.openxmlformats.org/drawingml/2006/table">
            <a:tbl>
              <a:tblPr firstRow="1" firstCol="1" bandRow="1" bandCol="1">
                <a:tableStyleId>{327F97BB-C833-4FB7-BDE5-3F7075034690}</a:tableStyleId>
              </a:tblPr>
              <a:tblGrid>
                <a:gridCol w="216024"/>
                <a:gridCol w="411609"/>
                <a:gridCol w="7869311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30624" marR="3062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государственными корпорациями и государственными компаниями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624" marR="30624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60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16850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367417"/>
              </p:ext>
            </p:extLst>
          </p:nvPr>
        </p:nvGraphicFramePr>
        <p:xfrm>
          <a:off x="395535" y="1188244"/>
          <a:ext cx="8500811" cy="1366266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792089"/>
                <a:gridCol w="1800200"/>
                <a:gridCol w="1152128"/>
                <a:gridCol w="1008112"/>
                <a:gridCol w="1008112"/>
                <a:gridCol w="1368152"/>
                <a:gridCol w="1372018"/>
              </a:tblGrid>
              <a:tr h="110167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(риска)</a:t>
                      </a:r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Вид </a:t>
                      </a: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(риска)/нарушение (риск)</a:t>
                      </a:r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Правовые основания </a:t>
                      </a:r>
                    </a:p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квалификации нарушения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1" kern="1200" dirty="0" smtClean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16129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Группа нарушения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Мера ответственности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Оценка</a:t>
                      </a:r>
                      <a:r>
                        <a:rPr lang="ru-RU" sz="1100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риска</a:t>
                      </a: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 anchor="ctr"/>
                </a:tc>
              </a:tr>
              <a:tr h="14590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marL="0" marR="0" indent="16129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значимость</a:t>
                      </a:r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вероятность</a:t>
                      </a:r>
                      <a:endParaRPr lang="ru-RU" sz="8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5913" marR="25913" marT="0" marB="0" anchor="ctr"/>
                </a:tc>
              </a:tr>
            </a:tbl>
          </a:graphicData>
        </a:graphic>
      </p:graphicFrame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899592" y="180132"/>
            <a:ext cx="7107807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КЛАССИФИКАТОРА НАРУШЕНИЙ (РИСКОВ), </a:t>
            </a:r>
            <a:b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В ХОДЕ ОСУЩЕСТВЛЕНИЯ КОНТРОЛЯ </a:t>
            </a:r>
            <a:r>
              <a:rPr lang="en-US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ФИНАНСОВО-БЮДЖЕТНОЙ СФЕРЕ (продолжение)</a:t>
            </a:r>
            <a:endParaRPr lang="ru-RU" sz="1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881885"/>
              </p:ext>
            </p:extLst>
          </p:nvPr>
        </p:nvGraphicFramePr>
        <p:xfrm>
          <a:off x="395536" y="2484388"/>
          <a:ext cx="8496944" cy="36004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хозяйственными товариществами и обществами с участием публично-правовых образований в их уставных (складочных) капиталах</a:t>
                      </a: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kern="12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 также коммерческими организациями с долей (вкладом) таких товариществ и обществ в их уставных (складочных) капиталах</a:t>
                      </a: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122111"/>
              </p:ext>
            </p:extLst>
          </p:nvPr>
        </p:nvGraphicFramePr>
        <p:xfrm>
          <a:off x="395536" y="2772420"/>
          <a:ext cx="8496944" cy="96012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юридическими лицами (за исключением государственных (муниципальных) учреждений, государственных (муниципальных) унитарных предприятий, государственных корпораций и государственных компаний, хозяйственных товариществ и обществ с участием публично-правовых образований в их уставных (складочных) капиталах, а также коммерческих организаций с долей (вкладом) таких товариществ и обществ в их уставных (складочных) капиталах), индивидуальными предпринимателями, физическими лицами в части соблюдения ими условий договоров (соглашений) о предоставлении средств из бюджета бюджетной системы Российской Федерации, государственных (муниципальных) контрактов, соблюдения ими целей, порядка и условий предоставления кредитов и займов, обеспеченных государственными (муниципальными) гарантиями, целей, порядка и условий размещения средств бюджета бюджетной системы Российской Федерации в ценные бумаги таких юридических лиц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706242"/>
              </p:ext>
            </p:extLst>
          </p:nvPr>
        </p:nvGraphicFramePr>
        <p:xfrm>
          <a:off x="395536" y="3708524"/>
          <a:ext cx="8496944" cy="216024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216024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органами управления государственными внебюджетными фондами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564498"/>
              </p:ext>
            </p:extLst>
          </p:nvPr>
        </p:nvGraphicFramePr>
        <p:xfrm>
          <a:off x="395536" y="3852540"/>
          <a:ext cx="8496944" cy="36004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юридическими лицами, получающими средства из бюджетов государственных внебюджетных фондов по договорам о финансовом обеспечении обязательного медицинского страхования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04248"/>
              </p:ext>
            </p:extLst>
          </p:nvPr>
        </p:nvGraphicFramePr>
        <p:xfrm>
          <a:off x="395536" y="4140572"/>
          <a:ext cx="8496944" cy="36004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кредитными организациями, осуществляющими отдельные операции с бюджетными средствами, в части соблюдения ими условий договоров (соглашений) о предоставлении средств из бюджета бюджетной системы Российской Федерации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08793"/>
              </p:ext>
            </p:extLst>
          </p:nvPr>
        </p:nvGraphicFramePr>
        <p:xfrm>
          <a:off x="395536" y="4312012"/>
          <a:ext cx="8496944" cy="54864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43204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заказчиками, контрактными службами, контрактными управляющими, уполномоченными органами, уполномоченными учреждениями, осуществляющими действия, направленные на осуществление в соответствии с Федеральным законом о контрактной системе закупок товаров, работ и услуг для обеспечения государственных (муниципальных) нужд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816172"/>
              </p:ext>
            </p:extLst>
          </p:nvPr>
        </p:nvGraphicFramePr>
        <p:xfrm>
          <a:off x="395536" y="4716636"/>
          <a:ext cx="8496944" cy="36004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товариществами собственников жилья, жилищными, жилищно-строительными кооперативами или иными специализированными потребительскими кооперативами, выбранными собственниками помещений в многоквартирных домах управляющими организациями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531977"/>
              </p:ext>
            </p:extLst>
          </p:nvPr>
        </p:nvGraphicFramePr>
        <p:xfrm>
          <a:off x="395536" y="5004668"/>
          <a:ext cx="8496944" cy="360040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3600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специализированными некоммерческими организациями, которые осуществляют деятельность, направленную на обеспечение проведения капитального ремонта общего имущества в многоквартирных домах (далее – региональные операторы)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0769"/>
              </p:ext>
            </p:extLst>
          </p:nvPr>
        </p:nvGraphicFramePr>
        <p:xfrm>
          <a:off x="395536" y="5292700"/>
          <a:ext cx="8496944" cy="504056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50405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администраций), в части осуществления ими контроля за соблюдением Федерального закона о контрактной системе в сфере закупок товаров, работ, услуг для обеспечения государственных и муниципальных нужд</a:t>
                      </a:r>
                      <a:endParaRPr lang="ru-RU" sz="85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626286"/>
              </p:ext>
            </p:extLst>
          </p:nvPr>
        </p:nvGraphicFramePr>
        <p:xfrm>
          <a:off x="395536" y="5724748"/>
          <a:ext cx="8496944" cy="504056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50405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85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субъектами контроля в части закупок, в отношении которых органами государственного (муниципального) контроля, являющимися органами (должностными лицами) исполнительной власти субъектов Российской Федерации (местных администраций), осуществлены мероприятия по контролю в соответствии с частью 8 статьи 99 Федерального закона о контрактной системе в сфере закупок товаров, работ, услуг для обеспечения государственных и муниципальных нужд</a:t>
                      </a:r>
                      <a:endParaRPr lang="ru-RU" sz="85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540831"/>
              </p:ext>
            </p:extLst>
          </p:nvPr>
        </p:nvGraphicFramePr>
        <p:xfrm>
          <a:off x="395536" y="6156796"/>
          <a:ext cx="8496944" cy="157734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14401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объектами анализа при организации и осуществлении внутреннего финансового контроля, внутреннего финансового аудита</a:t>
                      </a:r>
                      <a:endParaRPr lang="ru-RU" sz="85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32197"/>
              </p:ext>
            </p:extLst>
          </p:nvPr>
        </p:nvGraphicFramePr>
        <p:xfrm>
          <a:off x="395536" y="6300812"/>
          <a:ext cx="8496944" cy="297942"/>
        </p:xfrm>
        <a:graphic>
          <a:graphicData uri="http://schemas.openxmlformats.org/drawingml/2006/table">
            <a:tbl>
              <a:tblPr firstRow="1" firstCol="1" bandRow="1" bandCol="1">
                <a:tableStyleId>{7DF18680-E054-41AD-8BC1-D1AEF772440D}</a:tableStyleId>
              </a:tblPr>
              <a:tblGrid>
                <a:gridCol w="313686"/>
                <a:gridCol w="8183258"/>
              </a:tblGrid>
              <a:tr h="14401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совершаемые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администраций) при исполнении бюджетных полномочий</a:t>
                      </a:r>
                      <a:endParaRPr lang="ru-RU" sz="850" b="0" kern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0833" marR="3083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134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83895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2848" y="1935347"/>
            <a:ext cx="8363492" cy="179279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68572" tIns="34286" rIns="68572" bIns="34286" rtlCol="0">
            <a:spAutoFit/>
          </a:bodyPr>
          <a:lstStyle/>
          <a:p>
            <a:pPr algn="just"/>
            <a:endParaRPr lang="ru-RU" sz="1600" b="1" dirty="0">
              <a:solidFill>
                <a:schemeClr val="bg1"/>
              </a:solidFill>
            </a:endParaRPr>
          </a:p>
          <a:p>
            <a:pPr algn="just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ПОДХОДАХ К ОЦЕНКЕ ИСПОЛНЕНИЯ БЮДЖЕТНЫХ ПОЛНОМОЧИЙ ОРГАНАМИ ГОСУДАРСТВЕННОГО (МУНИЦИПАЛЬНОГО) ФИНАНСОВОГО КОНТРОЛЯ, ЯВЛЯЮЩИМИСЯ ОРГАНАМИ (ДОЛЖНОСТНЫМИ ЛИЦАМИ) ИСПОЛНИТЕЛЬНОЙ ВЛАСТИ СУБЪЕКТОВ РОССИЙСКОЙ ФЕДЕРАЦИИ (МЕСТНЫХ АДМИНИСТРАЦИЙ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96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 txBox="1">
            <a:spLocks noChangeArrowheads="1"/>
          </p:cNvSpPr>
          <p:nvPr/>
        </p:nvSpPr>
        <p:spPr>
          <a:xfrm>
            <a:off x="395536" y="1260252"/>
            <a:ext cx="8424936" cy="4968552"/>
          </a:xfrm>
          <a:prstGeom prst="rect">
            <a:avLst/>
          </a:prstGeom>
        </p:spPr>
        <p:txBody>
          <a:bodyPr anchor="t"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Анализа является: 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органов государственного (муниципального) финансового контроля </a:t>
            </a:r>
            <a:r>
              <a:rPr lang="ru-RU" sz="2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 бюджетных </a:t>
            </a:r>
            <a:r>
              <a:rPr lang="ru-RU" sz="2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</a:t>
            </a:r>
            <a:endParaRPr lang="ru-RU" sz="29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2900" u="sng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Задачами Анализа </a:t>
            </a:r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2900" u="sng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исполнения бюджетных полномочий органов государственного (муниципального) финансового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недостатков при исполнении бюджетных полномочий органов государственного (муниципального) финансового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по совершенствованию исполнения бюджетных полномочий органов государственного (муниципального) финансового контроля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методическому обеспечению соответствующей деятельности органов государственного (муниципального) финансового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2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1200" b="1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15616" y="180132"/>
            <a:ext cx="7107807" cy="68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 smtClean="0"/>
              <a:t>ЦЕЛЬ И ЗАДАЧИ АНАЛИЗА </a:t>
            </a:r>
            <a:br>
              <a:rPr lang="ru-RU" sz="2000" dirty="0" smtClean="0"/>
            </a:br>
            <a:r>
              <a:rPr lang="ru-RU" sz="2000" dirty="0" smtClean="0"/>
              <a:t>ИСПОЛНЕНИЯ </a:t>
            </a:r>
            <a:r>
              <a:rPr lang="ru-RU" sz="2000" dirty="0"/>
              <a:t>БЮДЖЕТНЫХ </a:t>
            </a:r>
            <a:r>
              <a:rPr lang="ru-RU" sz="2000" dirty="0" smtClean="0"/>
              <a:t>ПОЛНОМОЧИЙ</a:t>
            </a:r>
            <a:endParaRPr lang="ru-RU" sz="2000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83895" y="6372820"/>
            <a:ext cx="300038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64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/>
          </p:cNvSpPr>
          <p:nvPr/>
        </p:nvSpPr>
        <p:spPr bwMode="auto">
          <a:xfrm>
            <a:off x="467544" y="50119"/>
            <a:ext cx="8208912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6375" y="1044228"/>
            <a:ext cx="8743933" cy="830997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устанавливающие </a:t>
            </a:r>
            <a:r>
              <a:rPr lang="ru-RU" sz="20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осуществления бюджетных полномочий органов государственного (муниципального) финансового контроля на предмет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содержания, полноты регламентации оснований и порядка назначения и проведения контрольных мероприятий (п.13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5656" y="1971526"/>
            <a:ext cx="8757369" cy="615553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Вопросы планирования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проведения контрольных мероприятий, в том числе на предмет применения при определении объектов контроля </a:t>
            </a:r>
            <a:r>
              <a:rPr lang="ru-RU" sz="20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риск-ориентированного подхода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(п.14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0638" y="3730010"/>
            <a:ext cx="8742387" cy="677108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Полнота</a:t>
            </a:r>
            <a:r>
              <a:rPr lang="ru-RU" sz="20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обоснованность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своевременность направления </a:t>
            </a:r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актов, заключений, представлений и (или) предписаний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(п.15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375" y="2724030"/>
            <a:ext cx="8743933" cy="40011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Процедуры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назначения, проведения и оформления результатов контрольных мероприятий (п.14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98" y="3204468"/>
            <a:ext cx="8739610" cy="40011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устранением выявленных нарушений (п.14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5523" y="4500612"/>
            <a:ext cx="8737502" cy="677108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Полнота </a:t>
            </a:r>
            <a:r>
              <a:rPr lang="ru-RU" sz="20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обоснованность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своевременность направления </a:t>
            </a:r>
            <a:r>
              <a:rPr lang="ru-RU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уведомлений о применении бюджетных мер принуждения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(п.16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Номер слайда 5"/>
          <p:cNvSpPr txBox="1">
            <a:spLocks noGrp="1"/>
          </p:cNvSpPr>
          <p:nvPr/>
        </p:nvSpPr>
        <p:spPr bwMode="auto">
          <a:xfrm>
            <a:off x="8747125" y="6372820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5523" y="5248821"/>
            <a:ext cx="8737502" cy="40011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Производство </a:t>
            </a:r>
            <a:r>
              <a:rPr lang="ru-RU" sz="20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об административных правонарушениях</a:t>
            </a:r>
            <a:endParaRPr lang="ru-RU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5523" y="5801331"/>
            <a:ext cx="8737502" cy="677108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20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осуществления главными администраторами бюджетных средств </a:t>
            </a:r>
            <a:r>
              <a:rPr lang="ru-RU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финансового контроля и внутреннего финансового </a:t>
            </a:r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аудита</a:t>
            </a:r>
            <a:endParaRPr lang="ru-RU" sz="2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115616" y="83015"/>
            <a:ext cx="7107807" cy="1300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 smtClean="0"/>
              <a:t>Изучению и анализу согласно Порядку осуществления анализа исполнения бюджетных полномочий, утвержденному приказом </a:t>
            </a:r>
            <a:r>
              <a:rPr lang="ru-RU" sz="2000" dirty="0" err="1" smtClean="0"/>
              <a:t>Росфиннадзора</a:t>
            </a:r>
            <a:r>
              <a:rPr lang="ru-RU" sz="2000" dirty="0" smtClean="0"/>
              <a:t> от 17.10.2014 № 385, подлежат: </a:t>
            </a: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2627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/>
          </p:cNvSpPr>
          <p:nvPr/>
        </p:nvSpPr>
        <p:spPr bwMode="auto">
          <a:xfrm>
            <a:off x="456374" y="0"/>
            <a:ext cx="8477431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бюджетных полномочий, </a:t>
            </a:r>
          </a:p>
          <a:p>
            <a:pPr algn="ctr" eaLnBrk="0" hangingPunct="0"/>
            <a:r>
              <a:rPr lang="ru-RU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проводимый Федеральным казначейством, </a:t>
            </a:r>
            <a:endParaRPr lang="ru-RU" sz="2000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 </a:t>
            </a:r>
            <a:r>
              <a:rPr lang="ru-RU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изучение: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0805" y="1044228"/>
            <a:ext cx="8712968" cy="2062103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</a:t>
            </a:r>
            <a:r>
              <a:rPr lang="ru-RU" sz="16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актов, регламентирующих исполнение бюджетных полномочий </a:t>
            </a: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планировании, </a:t>
            </a: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проведении, оформлении и реализации результатов </a:t>
            </a:r>
            <a:r>
              <a:rPr lang="ru-RU" sz="16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</a:t>
            </a: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аналитических мероприятий;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своевременности </a:t>
            </a:r>
            <a:r>
              <a:rPr lang="ru-RU" sz="16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последовательности </a:t>
            </a: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результативности контрольных </a:t>
            </a: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мониторинга и контроля за устранением нарушений</a:t>
            </a:r>
            <a:r>
              <a:rPr lang="ru-RU" sz="16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соблюдения установленных требований при производстве по делам </a:t>
            </a:r>
            <a:b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административных правонарушениях </a:t>
            </a:r>
            <a:endParaRPr lang="ru-RU" sz="16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44140" y="3185304"/>
            <a:ext cx="4639633" cy="52322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текущем состоянии исполнения бюджетных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38716" y="3833376"/>
            <a:ext cx="4645058" cy="52322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выявленных недостатках исполнения бюджетных полномочий</a:t>
            </a:r>
          </a:p>
        </p:txBody>
      </p:sp>
      <p:pic>
        <p:nvPicPr>
          <p:cNvPr id="27" name="Picture 2" descr="http://sevak-world.web-box.ru/_mod_files/ce_images/books-review.g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" t="739" r="8" b="17699"/>
          <a:stretch/>
        </p:blipFill>
        <p:spPr bwMode="auto">
          <a:xfrm>
            <a:off x="6125816" y="5004668"/>
            <a:ext cx="2806451" cy="151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Номер слайда 5"/>
          <p:cNvSpPr txBox="1">
            <a:spLocks noGrp="1"/>
          </p:cNvSpPr>
          <p:nvPr/>
        </p:nvSpPr>
        <p:spPr bwMode="auto">
          <a:xfrm>
            <a:off x="8738046" y="6388960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44140" y="4481448"/>
            <a:ext cx="4648340" cy="52322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и рекомендации по совершенствованию исполнения бюджетных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AutoShape 78"/>
          <p:cNvCxnSpPr>
            <a:cxnSpLocks noChangeShapeType="1"/>
            <a:endCxn id="16" idx="1"/>
          </p:cNvCxnSpPr>
          <p:nvPr/>
        </p:nvCxnSpPr>
        <p:spPr bwMode="auto">
          <a:xfrm flipV="1">
            <a:off x="3419872" y="3482918"/>
            <a:ext cx="824268" cy="297615"/>
          </a:xfrm>
          <a:prstGeom prst="straightConnector1">
            <a:avLst/>
          </a:prstGeom>
          <a:noFill/>
          <a:ln w="19050">
            <a:solidFill>
              <a:srgbClr val="0070C0"/>
            </a:solidFill>
            <a:round/>
            <a:headEnd/>
            <a:tailEnd type="triangle" w="med" len="med"/>
          </a:ln>
        </p:spPr>
      </p:cxnSp>
      <p:cxnSp>
        <p:nvCxnSpPr>
          <p:cNvPr id="28" name="AutoShape 78"/>
          <p:cNvCxnSpPr>
            <a:cxnSpLocks noChangeShapeType="1"/>
            <a:endCxn id="23" idx="1"/>
          </p:cNvCxnSpPr>
          <p:nvPr/>
        </p:nvCxnSpPr>
        <p:spPr bwMode="auto">
          <a:xfrm>
            <a:off x="3428578" y="4284588"/>
            <a:ext cx="815562" cy="458470"/>
          </a:xfrm>
          <a:prstGeom prst="straightConnector1">
            <a:avLst/>
          </a:prstGeom>
          <a:noFill/>
          <a:ln w="19050">
            <a:solidFill>
              <a:schemeClr val="accent5"/>
            </a:solidFill>
            <a:round/>
            <a:headEnd/>
            <a:tailEnd type="triangle" w="med" len="med"/>
          </a:ln>
        </p:spPr>
      </p:cxnSp>
      <p:cxnSp>
        <p:nvCxnSpPr>
          <p:cNvPr id="29" name="AutoShape 78"/>
          <p:cNvCxnSpPr>
            <a:cxnSpLocks noChangeShapeType="1"/>
            <a:endCxn id="22" idx="1"/>
          </p:cNvCxnSpPr>
          <p:nvPr/>
        </p:nvCxnSpPr>
        <p:spPr bwMode="auto">
          <a:xfrm>
            <a:off x="3428578" y="4094986"/>
            <a:ext cx="810138" cy="0"/>
          </a:xfrm>
          <a:prstGeom prst="straightConnector1">
            <a:avLst/>
          </a:prstGeom>
          <a:noFill/>
          <a:ln w="19050">
            <a:solidFill>
              <a:schemeClr val="accent5"/>
            </a:solidFill>
            <a:round/>
            <a:headEnd/>
            <a:tailEnd type="triangle" w="med" len="med"/>
          </a:ln>
        </p:spPr>
      </p:cxnSp>
      <p:sp>
        <p:nvSpPr>
          <p:cNvPr id="32" name="Стрелка вниз 31"/>
          <p:cNvSpPr/>
          <p:nvPr/>
        </p:nvSpPr>
        <p:spPr>
          <a:xfrm>
            <a:off x="1187624" y="4644628"/>
            <a:ext cx="1440160" cy="504056"/>
          </a:xfrm>
          <a:prstGeom prst="down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23528" y="5148684"/>
            <a:ext cx="5472608" cy="1371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Высшее должностное лицо субъекта РФ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(глава высшего исполнительного органа государственной власти субъекта РФ), </a:t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глава муниципального образования (соответственно)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3228856"/>
            <a:ext cx="3024336" cy="1415772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по результатам проведенного Анализа</a:t>
            </a:r>
          </a:p>
          <a:p>
            <a:pPr algn="ctr"/>
            <a:endParaRPr lang="ru-RU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16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/>
          </p:cNvSpPr>
          <p:nvPr/>
        </p:nvSpPr>
        <p:spPr bwMode="auto">
          <a:xfrm>
            <a:off x="444740" y="180131"/>
            <a:ext cx="8477431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проведения </a:t>
            </a:r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</a:p>
          <a:p>
            <a:pPr algn="ctr" eaLnBrk="0" hangingPunct="0"/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бюджетных полномочий</a:t>
            </a:r>
            <a:endParaRPr lang="ru-RU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4523" y="1540674"/>
            <a:ext cx="4639633" cy="523220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Обобщенная информация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проведенном А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нализе </a:t>
            </a:r>
            <a:b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 году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71408" y="2433365"/>
            <a:ext cx="4602748" cy="738664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Обобщенная информация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типичных недостатках, выявленных по результатам проведенного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endParaRPr lang="ru-RU" sz="14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Номер слайда 5"/>
          <p:cNvSpPr txBox="1">
            <a:spLocks noGrp="1"/>
          </p:cNvSpPr>
          <p:nvPr/>
        </p:nvSpPr>
        <p:spPr bwMode="auto">
          <a:xfrm>
            <a:off x="8738046" y="6388960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8126" y="3413161"/>
            <a:ext cx="4648340" cy="954107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совершенствованию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методического обеспечения деятельности органов государственного (муниципального) финансового контроля </a:t>
            </a: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 ими бюджетных полномочий</a:t>
            </a:r>
          </a:p>
        </p:txBody>
      </p:sp>
      <p:cxnSp>
        <p:nvCxnSpPr>
          <p:cNvPr id="24" name="AutoShape 78"/>
          <p:cNvCxnSpPr>
            <a:cxnSpLocks noChangeShapeType="1"/>
            <a:endCxn id="16" idx="1"/>
          </p:cNvCxnSpPr>
          <p:nvPr/>
        </p:nvCxnSpPr>
        <p:spPr bwMode="auto">
          <a:xfrm flipV="1">
            <a:off x="3603736" y="1802284"/>
            <a:ext cx="630787" cy="892691"/>
          </a:xfrm>
          <a:prstGeom prst="straightConnector1">
            <a:avLst/>
          </a:prstGeom>
          <a:noFill/>
          <a:ln w="19050">
            <a:solidFill>
              <a:srgbClr val="0070C0"/>
            </a:solidFill>
            <a:round/>
            <a:headEnd/>
            <a:tailEnd type="triangle" w="med" len="med"/>
          </a:ln>
        </p:spPr>
      </p:cxnSp>
      <p:cxnSp>
        <p:nvCxnSpPr>
          <p:cNvPr id="28" name="AutoShape 78"/>
          <p:cNvCxnSpPr>
            <a:cxnSpLocks noChangeShapeType="1"/>
            <a:endCxn id="23" idx="1"/>
          </p:cNvCxnSpPr>
          <p:nvPr/>
        </p:nvCxnSpPr>
        <p:spPr bwMode="auto">
          <a:xfrm>
            <a:off x="3603736" y="2916436"/>
            <a:ext cx="664390" cy="1148463"/>
          </a:xfrm>
          <a:prstGeom prst="straightConnector1">
            <a:avLst/>
          </a:prstGeom>
          <a:noFill/>
          <a:ln w="19050">
            <a:solidFill>
              <a:schemeClr val="accent5"/>
            </a:solidFill>
            <a:round/>
            <a:headEnd/>
            <a:tailEnd type="triangle" w="med" len="med"/>
          </a:ln>
        </p:spPr>
      </p:cxnSp>
      <p:cxnSp>
        <p:nvCxnSpPr>
          <p:cNvPr id="29" name="AutoShape 78"/>
          <p:cNvCxnSpPr>
            <a:cxnSpLocks noChangeShapeType="1"/>
          </p:cNvCxnSpPr>
          <p:nvPr/>
        </p:nvCxnSpPr>
        <p:spPr bwMode="auto">
          <a:xfrm>
            <a:off x="3603736" y="2802697"/>
            <a:ext cx="660503" cy="0"/>
          </a:xfrm>
          <a:prstGeom prst="straightConnector1">
            <a:avLst/>
          </a:prstGeom>
          <a:noFill/>
          <a:ln w="19050">
            <a:solidFill>
              <a:schemeClr val="accent5"/>
            </a:solidFill>
            <a:round/>
            <a:headEnd/>
            <a:tailEnd type="triangle" w="med" len="med"/>
          </a:ln>
        </p:spPr>
      </p:cxnSp>
      <p:sp>
        <p:nvSpPr>
          <p:cNvPr id="32" name="Стрелка вниз 31"/>
          <p:cNvSpPr/>
          <p:nvPr/>
        </p:nvSpPr>
        <p:spPr>
          <a:xfrm>
            <a:off x="1623516" y="3813952"/>
            <a:ext cx="936104" cy="117346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71388" y="5017840"/>
            <a:ext cx="3240360" cy="13711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Российской Федерации</a:t>
            </a:r>
            <a:endParaRPr 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9400" y="2116363"/>
            <a:ext cx="3024336" cy="1692771"/>
          </a:xfrm>
          <a:prstGeom prst="rect">
            <a:avLst/>
          </a:prstGeom>
          <a:noFill/>
          <a:ln w="25400">
            <a:solidFill>
              <a:srgbClr val="162387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4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Федерального казначейства </a:t>
            </a:r>
          </a:p>
          <a:p>
            <a:pPr algn="ctr"/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проведения </a:t>
            </a:r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</a:p>
          <a:p>
            <a:pPr algn="ctr"/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3416\Desktop\Архив\Росфиннадзор\OOPCP\Презентации\иконки\mission_compan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984" y="4500612"/>
            <a:ext cx="2576461" cy="193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8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04448" y="6372820"/>
            <a:ext cx="361911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52848" y="1935347"/>
            <a:ext cx="8363492" cy="133112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68572" tIns="34286" rIns="68572" bIns="34286" rtlCol="0">
            <a:spAutoFit/>
          </a:bodyPr>
          <a:lstStyle/>
          <a:p>
            <a:pPr marL="257145" indent="-257145">
              <a:buFont typeface="+mj-lt"/>
              <a:buAutoNum type="arabicPeriod"/>
            </a:pPr>
            <a:endParaRPr lang="ru-RU" sz="1600" b="1" dirty="0">
              <a:solidFill>
                <a:schemeClr val="bg1"/>
              </a:solidFill>
            </a:endParaRP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 ПРЕДЛОЖЕНИЯХ ПО ПЕРЕЧНЮ РАБОЧИХ ГРУПП ПО НАПРАВЛЕНИЯМ ДЕЯТЕЛЬНОСТИ СОВЕТА ПО ВОПРОСАМ ВНУТРЕННЕГО ГОСУДАРСТВЕННОГО ФИНАНСОВОГО КОНТРОЛЯ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4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svetich.info/images/photos/medium/article10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904" y="2340372"/>
            <a:ext cx="1933562" cy="1933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174676" y="108124"/>
            <a:ext cx="6814839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ПЕРЕЧНЮ РАБОЧИХ ГРУПП ПО НАПРАВЛЕНИЯМ ДЕЯТЕЛЬНОСТИ СОВЕТА ПО ВОПРОСАМ ВНУТРЕННЕГО ГОСУДАРСТВЕННОГО ФИНАНСОВОГО КОНТРОЛЯ</a:t>
            </a:r>
            <a:endParaRPr lang="ru-RU" sz="1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116236"/>
            <a:ext cx="3384376" cy="2088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1. 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формированию модели внутреннего государственного финансового контроля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48876" y="1116236"/>
            <a:ext cx="3384376" cy="2088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2. 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стандартизации деятельности органов внутреннего государственного финансового контроля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3883217"/>
            <a:ext cx="3384376" cy="2088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3. 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выработке подходов к организации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в сфере закупок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29007" y="3883217"/>
            <a:ext cx="3384376" cy="208823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№ 4. 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 по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выработке подходов к организации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 за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инвестициями 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государственным (муниципальным) имуществом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04448" y="6372820"/>
            <a:ext cx="361911" cy="371887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57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8463" y="1935347"/>
            <a:ext cx="8363492" cy="1300348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68572" tIns="34286" rIns="68572" bIns="34286" rtlCol="0">
            <a:spAutoFit/>
          </a:bodyPr>
          <a:lstStyle/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 ПРЕДЛОЖЕНИЯХ ПО ПРОЕКТУ ПЛАНА РАБОТЫ СОВЕТА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ВНУТРЕННЕГО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ФИНАНСОВОГО КОНТРОЛЯ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ГОД</a:t>
            </a:r>
          </a:p>
          <a:p>
            <a:pPr marL="257145" indent="-257145" algn="just">
              <a:buFont typeface="+mj-lt"/>
              <a:buAutoNum type="arabicPeriod"/>
            </a:pP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682678" y="6300812"/>
            <a:ext cx="3385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B71FCD68-0AFD-4048-852E-53B764BC6EED}" type="slidenum"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46300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5"/>
          <p:cNvSpPr txBox="1">
            <a:spLocks noGrp="1"/>
          </p:cNvSpPr>
          <p:nvPr/>
        </p:nvSpPr>
        <p:spPr bwMode="auto">
          <a:xfrm>
            <a:off x="8712200" y="6352793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1174676" y="108124"/>
            <a:ext cx="6814839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ПРОЕКТУ ПЛАНА РАБОТЫ СОВЕТА </a:t>
            </a:r>
            <a:b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ВОПРОСАМ ВНУТРЕННЕГО ГОСУДАРСТВЕННОГО ФИНАНСОВОГО КОНТРОЛЯ НА 2017 ГОД</a:t>
            </a:r>
            <a:endParaRPr lang="ru-RU" sz="16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395536" y="1116236"/>
            <a:ext cx="8424936" cy="464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 marL="0" indent="0" algn="just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2000" dirty="0" smtClean="0">
                <a:latin typeface="+mn-lt"/>
              </a:rPr>
              <a:t>       </a:t>
            </a:r>
            <a:endParaRPr lang="en-US" altLang="ru-RU" sz="2000" dirty="0" smtClean="0">
              <a:latin typeface="Times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практики осуществления внутреннего государственного финансового контроля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субъектах Российской Федерации, подготовка соответствующих аналитических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(по направлениям деятельности рабочих групп);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предложений по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совершенствованию модели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внутреннего государственного финансового контроля в Российской Федерации;</a:t>
            </a:r>
          </a:p>
          <a:p>
            <a:pPr marL="257145" indent="-257145" algn="just">
              <a:buFont typeface="+mj-lt"/>
              <a:buAutoNum type="arabicPeriod"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классификатора нарушений (рисков),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выявляемых органами внутреннего государственного (муниципального) финансового контроля в ходе осуществления контроля в финансово-бюджетной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сфере;</a:t>
            </a: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45" indent="-257145" algn="just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подходов к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стандартизации деятельности органов внутреннего государственного финансового контроля</a:t>
            </a:r>
            <a:endParaRPr lang="ru-RU" altLang="ru-RU" sz="2000" dirty="0" smtClean="0">
              <a:latin typeface="+mn-lt"/>
            </a:endParaRPr>
          </a:p>
          <a:p>
            <a:endParaRPr lang="ru-RU" sz="2000" b="1" dirty="0">
              <a:latin typeface="+mn-lt"/>
            </a:endParaRPr>
          </a:p>
        </p:txBody>
      </p:sp>
      <p:pic>
        <p:nvPicPr>
          <p:cNvPr id="2050" name="Picture 2" descr="V:\exch2\Отдел 6.3\Презентации\Картинки для слайдов\Пла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5330981"/>
            <a:ext cx="2232248" cy="126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11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2772420"/>
            <a:ext cx="83531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44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>
              <a:defRPr/>
            </a:pPr>
            <a:r>
              <a:rPr lang="ru-RU" sz="4400" b="1" kern="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4400" b="1" kern="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 txBox="1">
            <a:spLocks noGrp="1"/>
          </p:cNvSpPr>
          <p:nvPr/>
        </p:nvSpPr>
        <p:spPr bwMode="auto">
          <a:xfrm>
            <a:off x="8642351" y="6352793"/>
            <a:ext cx="431800" cy="48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B9B1DA86-105C-4953-84E6-C8DE2218F8B0}" type="slidenum">
              <a:rPr lang="ru-RU" altLang="ru-RU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alt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Яркая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952D05-F32F-4F66-909A-EE5352426989}">
  <we:reference id="wa104198733" version="1.0.0.7" store="ru-RU" storeType="OMEX"/>
  <we:alternateReferences>
    <we:reference id="WA104198733" version="1.0.0.7" store="WA10419873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19123</TotalTime>
  <Words>1483</Words>
  <Application>Microsoft Office PowerPoint</Application>
  <PresentationFormat>Произвольный</PresentationFormat>
  <Paragraphs>233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Пронина Анастасия Владимировна</cp:lastModifiedBy>
  <cp:revision>1774</cp:revision>
  <cp:lastPrinted>2016-03-03T11:43:18Z</cp:lastPrinted>
  <dcterms:created xsi:type="dcterms:W3CDTF">2014-10-03T18:46:21Z</dcterms:created>
  <dcterms:modified xsi:type="dcterms:W3CDTF">2016-11-03T06:39:01Z</dcterms:modified>
</cp:coreProperties>
</file>