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1" r:id="rId2"/>
    <p:sldId id="262" r:id="rId3"/>
    <p:sldId id="269" r:id="rId4"/>
    <p:sldId id="263" r:id="rId5"/>
    <p:sldId id="267" r:id="rId6"/>
    <p:sldId id="264" r:id="rId7"/>
    <p:sldId id="268" r:id="rId8"/>
    <p:sldId id="266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97B0"/>
    <a:srgbClr val="FEDEC6"/>
    <a:srgbClr val="FFCC99"/>
    <a:srgbClr val="D2D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516" y="-84"/>
      </p:cViewPr>
      <p:guideLst>
        <p:guide orient="horz" pos="69"/>
        <p:guide pos="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FD515-F2CF-496D-BCC5-F89742902530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B29B0-8763-482B-B27E-26551E8F3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755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CA9CD-B243-4225-9B42-C179C167EA9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209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8565-1B8B-42C1-A50A-D620064CDBC0}" type="datetime1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87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5CE61-3B63-4884-BE05-ACB9EFE9F59C}" type="datetime1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666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ECA83-2278-4521-A9E5-D37AAD653F14}" type="datetime1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7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51F16-C4FA-4C9D-B592-3ED6923E44B7}" type="datetime1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14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96D9-6CB0-4945-85EC-5C6ABFA10ADF}" type="datetime1">
              <a:rPr lang="ru-RU" smtClean="0"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42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C5ECB-FEFA-4400-98AD-A8DDB117529E}" type="datetime1">
              <a:rPr lang="ru-RU" smtClean="0"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7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52FB-5C13-4714-B5C3-D578410F9A8A}" type="datetime1">
              <a:rPr lang="ru-RU" smtClean="0"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394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AE51-E6F6-4E1F-82BB-F44A134F53BD}" type="datetime1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0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CC45-9450-4604-B695-71CF2BC70519}" type="datetime1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09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86297-C08B-4965-8D2F-3F2B5462B430}" type="datetime1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31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2BD21-D733-47D7-A479-EA74F061973F}" type="datetime1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93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B342F-7D2F-41D3-99FF-E480501B8F08}" type="datetime1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15CBE-8FA7-4CDA-9848-8532FDDA4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62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Rectangle 97"/>
          <p:cNvSpPr>
            <a:spLocks noChangeArrowheads="1"/>
          </p:cNvSpPr>
          <p:nvPr/>
        </p:nvSpPr>
        <p:spPr bwMode="auto">
          <a:xfrm>
            <a:off x="368143" y="1916836"/>
            <a:ext cx="11519065" cy="139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ru-RU" altLang="ru-RU" sz="2267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ru-RU" altLang="ru-RU" sz="2267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ru-RU" altLang="ru-RU" sz="2267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/>
            </a:r>
            <a:br>
              <a:rPr lang="ru-RU" altLang="ru-RU" sz="2267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endParaRPr lang="ru-RU" altLang="ru-RU" sz="2267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4214" y="2450257"/>
            <a:ext cx="10419908" cy="9541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совершенствовании практики выявления нарушений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ПОД/ФТ при осуществлении функции ВККР АО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591425" y="5750069"/>
            <a:ext cx="2743200" cy="365125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7267577" y="5418391"/>
            <a:ext cx="4414823" cy="9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sz="1867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по надзору за аудиторской деятельностью</a:t>
            </a:r>
          </a:p>
          <a:p>
            <a:pPr algn="just" eaLnBrk="1" hangingPunct="1"/>
            <a:r>
              <a:rPr lang="ru-RU" sz="1867" dirty="0" smtClean="0">
                <a:solidFill>
                  <a:srgbClr val="1C1C1C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Муромцева Людмила Халиловна</a:t>
            </a:r>
            <a:endParaRPr lang="ru-RU" sz="1867" dirty="0">
              <a:solidFill>
                <a:srgbClr val="1C1C1C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6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847612" y="6538917"/>
            <a:ext cx="344388" cy="319083"/>
          </a:xfrm>
        </p:spPr>
        <p:txBody>
          <a:bodyPr/>
          <a:lstStyle/>
          <a:p>
            <a:pPr defTabSz="1219170">
              <a:defRPr/>
            </a:pPr>
            <a:fld id="{47EA9584-6FC9-446B-89E9-C9D48C4D1663}" type="slidenum"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defTabSz="1219170">
                <a:defRPr/>
              </a:pPr>
              <a:t>2</a:t>
            </a:fld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321" y="963615"/>
            <a:ext cx="11364343" cy="338554"/>
          </a:xfrm>
          <a:prstGeom prst="rect">
            <a:avLst/>
          </a:prstGeom>
          <a:solidFill>
            <a:srgbClr val="8497B0"/>
          </a:solidFill>
          <a:effectLst>
            <a:outerShdw blurRad="50800" dist="50800" dir="5400000"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Противодействие отмыванию преступных доходов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32324" y="2105047"/>
            <a:ext cx="3329314" cy="855435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разработки финансовых мер </a:t>
            </a:r>
            <a:b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борьбе с отмыванием денег (ФАТФ)</a:t>
            </a:r>
          </a:p>
        </p:txBody>
      </p:sp>
      <p:sp>
        <p:nvSpPr>
          <p:cNvPr id="27" name="TextBox 101"/>
          <p:cNvSpPr txBox="1">
            <a:spLocks noChangeArrowheads="1"/>
          </p:cNvSpPr>
          <p:nvPr/>
        </p:nvSpPr>
        <p:spPr bwMode="auto">
          <a:xfrm>
            <a:off x="3494638" y="317304"/>
            <a:ext cx="8504263" cy="5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ПРОВЕДЕНИЕ ВЗАИМНЫХ ОЦЕНОК ГРУППОЙ РАЗРАБОТКИ ФИНАНСОВЫХ МЕР ПО БОРЬБЕ С ОТМЫВАНИЕМ ДЕНЕГ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467349" y="2105047"/>
            <a:ext cx="3329314" cy="855435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Евразийская группа по противодействию легализации преступных доходов </a:t>
            </a:r>
            <a:b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финансирования терроризма (ЕАГ)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64182" y="2105047"/>
            <a:ext cx="3799459" cy="855435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экспертов Совета Европы по оценке мер противодействия легализации преступных доходов и финансированию терроризма (МАНИВЭЛ)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872954" y="1441737"/>
            <a:ext cx="3809632" cy="408583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55" name="Прямоугольник 54"/>
          <p:cNvSpPr/>
          <p:nvPr/>
        </p:nvSpPr>
        <p:spPr bwMode="auto">
          <a:xfrm>
            <a:off x="432321" y="3158507"/>
            <a:ext cx="11364343" cy="584775"/>
          </a:xfrm>
          <a:prstGeom prst="rect">
            <a:avLst/>
          </a:prstGeom>
          <a:solidFill>
            <a:srgbClr val="8497B0"/>
          </a:solidFill>
          <a:effectLst>
            <a:outerShdw blurRad="50800" dist="50800" dir="5400000"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ФАТФ проводит четвертый раунд взаимных оценок своих членов на основе Рекомендаций ФАТФ (2012 г.) </a:t>
            </a:r>
            <a:r>
              <a:rPr lang="ru-RU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Методологии оценки соответствия Рекомендациям ФАТФ и эффективности систем ПОД/ФТ (2013 г.)  </a:t>
            </a: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432323" y="3935304"/>
            <a:ext cx="4683373" cy="752025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оценок включает два взаимосвязанных компонента</a:t>
            </a:r>
          </a:p>
        </p:txBody>
      </p:sp>
      <p:sp>
        <p:nvSpPr>
          <p:cNvPr id="58" name="Прямоугольник 57"/>
          <p:cNvSpPr/>
          <p:nvPr/>
        </p:nvSpPr>
        <p:spPr bwMode="auto">
          <a:xfrm>
            <a:off x="432321" y="4749682"/>
            <a:ext cx="4683376" cy="91621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 технического соответствия будет оценивать, вступили в силу и действуют ли необходимые законы, положения или другие необходимые меры, а также существуют ли поддерживающие институциональные рамки ПОД/ФТ</a:t>
            </a:r>
          </a:p>
        </p:txBody>
      </p:sp>
      <p:sp>
        <p:nvSpPr>
          <p:cNvPr id="59" name="Прямоугольник 58"/>
          <p:cNvSpPr/>
          <p:nvPr/>
        </p:nvSpPr>
        <p:spPr bwMode="auto">
          <a:xfrm>
            <a:off x="432322" y="5753197"/>
            <a:ext cx="4683374" cy="84197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 эффективности будет оценивать работу систем ПОД/ФТ и степень, в которой страна достигает определенного набора результатов</a:t>
            </a:r>
          </a:p>
        </p:txBody>
      </p:sp>
      <p:sp>
        <p:nvSpPr>
          <p:cNvPr id="60" name="Прямоугольник 59"/>
          <p:cNvSpPr/>
          <p:nvPr/>
        </p:nvSpPr>
        <p:spPr bwMode="auto">
          <a:xfrm>
            <a:off x="5272217" y="3935302"/>
            <a:ext cx="6524446" cy="752027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и цели, которые определяют взаимные оценки ФАТФ,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оценки ПОД/ФТ, проводимые региональными органами ФАТФ (</a:t>
            </a: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FSRB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МВФ или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Всемирным банком должны: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272217" y="4766131"/>
            <a:ext cx="6524447" cy="1829039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своевременное предоставление объективных и точных отчетов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прозрачность и равенство обращения с точки зрения процесса оценки для всех стран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четкими и прозрачными, поощрять внедрение более качественных стандартов, выявлять и продвигать эффективную практику и предупреждать государства и частный сектор об областях, нуждающихся в укреплении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достаточно эффективными, чтобы гарантировать отсутствие излишних задержек или дублирования в процессах, а также обеспечить эффективное использование ресурсов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96981" y="1964602"/>
            <a:ext cx="7825617" cy="0"/>
          </a:xfrm>
          <a:prstGeom prst="line">
            <a:avLst/>
          </a:prstGeom>
          <a:ln w="28575"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815243" y="1850319"/>
            <a:ext cx="0" cy="105230"/>
          </a:xfrm>
          <a:prstGeom prst="line">
            <a:avLst/>
          </a:prstGeom>
          <a:ln w="28575"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19" idx="0"/>
          </p:cNvCxnSpPr>
          <p:nvPr/>
        </p:nvCxnSpPr>
        <p:spPr>
          <a:xfrm>
            <a:off x="2096981" y="1964602"/>
            <a:ext cx="0" cy="140445"/>
          </a:xfrm>
          <a:prstGeom prst="straightConnector1">
            <a:avLst/>
          </a:prstGeom>
          <a:ln w="28575">
            <a:tailEnd type="stealth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821023" y="1964602"/>
            <a:ext cx="1" cy="140445"/>
          </a:xfrm>
          <a:prstGeom prst="straightConnector1">
            <a:avLst/>
          </a:prstGeom>
          <a:ln w="28575">
            <a:tailEnd type="stealth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922598" y="1964602"/>
            <a:ext cx="0" cy="140445"/>
          </a:xfrm>
          <a:prstGeom prst="straightConnector1">
            <a:avLst/>
          </a:prstGeom>
          <a:ln w="28575">
            <a:tailEnd type="stealth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65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847612" y="6538917"/>
            <a:ext cx="344388" cy="319083"/>
          </a:xfrm>
        </p:spPr>
        <p:txBody>
          <a:bodyPr/>
          <a:lstStyle/>
          <a:p>
            <a:pPr defTabSz="1219170">
              <a:defRPr/>
            </a:pPr>
            <a:fld id="{47EA9584-6FC9-446B-89E9-C9D48C4D1663}" type="slidenum"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defTabSz="1219170">
                <a:defRPr/>
              </a:pPr>
              <a:t>3</a:t>
            </a:fld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01"/>
          <p:cNvSpPr txBox="1">
            <a:spLocks noChangeArrowheads="1"/>
          </p:cNvSpPr>
          <p:nvPr/>
        </p:nvSpPr>
        <p:spPr bwMode="auto">
          <a:xfrm>
            <a:off x="3494638" y="170327"/>
            <a:ext cx="8504263" cy="72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ФЕДЕРАЛЬНОЕ КАЗНАЧЕЙСТВО В НАЦИОНАЛЬНОЙ СИСТЕМЕ</a:t>
            </a:r>
          </a:p>
          <a:p>
            <a:pPr algn="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ПРОТИВОДЕЙСТВИЯ ЛЕГАЛИЗАЦИИ (ОТМЫВАНИЮ) ДОХОДОВ, ПОЛУЧЕННЫХ ПРЕСТУПНЫМ ПУТЕМ, И ФИНАНСИРОВАНИЮ ТЕРРОРИЗМА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7422" y="959425"/>
            <a:ext cx="11468873" cy="830997"/>
          </a:xfrm>
          <a:prstGeom prst="rect">
            <a:avLst/>
          </a:prstGeom>
          <a:solidFill>
            <a:srgbClr val="8497B0"/>
          </a:solidFill>
          <a:effectLst>
            <a:outerShdw blurRad="50800" dist="50800" dir="5400000"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Федерального казначейства в рамках национальной системы ПОД/ФТ, предусмотренной Концепцией развития национальной системы противодействия легализации (отмыванию) доходов, полученных преступным путем, </a:t>
            </a:r>
            <a:b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финансированию терроризма (утверждена Президентом Российской Федерации 30 мая 2018 года)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34677" y="2067914"/>
            <a:ext cx="4136471" cy="130968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оценка рисков хищения бюджетных средств при осуществлении поставщиками (подрядчиками, исполнителями) закупок товаров, работ и услуг для обеспечения государственных нужд, нецелевого и неэффективного расходования бюджетных средств, в том числе при исполнении заданий государственного оборонного заказа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Группа 26"/>
          <p:cNvGrpSpPr>
            <a:grpSpLocks/>
          </p:cNvGrpSpPr>
          <p:nvPr/>
        </p:nvGrpSpPr>
        <p:grpSpPr bwMode="auto">
          <a:xfrm>
            <a:off x="401273" y="3557203"/>
            <a:ext cx="11411984" cy="864509"/>
            <a:chOff x="4621427" y="3266654"/>
            <a:chExt cx="3122140" cy="448517"/>
          </a:xfrm>
        </p:grpSpPr>
        <p:sp>
          <p:nvSpPr>
            <p:cNvPr id="25" name="Равнобедренный треугольник 24"/>
            <p:cNvSpPr/>
            <p:nvPr/>
          </p:nvSpPr>
          <p:spPr bwMode="auto">
            <a:xfrm rot="10800000">
              <a:off x="4636914" y="3459339"/>
              <a:ext cx="3106653" cy="255832"/>
            </a:xfrm>
            <a:prstGeom prst="triangle">
              <a:avLst/>
            </a:prstGeom>
            <a:solidFill>
              <a:srgbClr val="BE6732">
                <a:alpha val="92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107000"/>
                </a:lnSpc>
                <a:defRPr/>
              </a:pPr>
              <a:endParaRPr lang="ru-RU" sz="1250" b="1" dirty="0">
                <a:solidFill>
                  <a:prstClr val="white"/>
                </a:solidFill>
                <a:latin typeface="Open Sans Condensed" pitchFamily="34" charset="0"/>
                <a:cs typeface="Arial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4621427" y="3266654"/>
              <a:ext cx="3106653" cy="311289"/>
            </a:xfrm>
            <a:prstGeom prst="rect">
              <a:avLst/>
            </a:prstGeom>
            <a:solidFill>
              <a:srgbClr val="BE6732">
                <a:alpha val="92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107000"/>
                </a:lnSpc>
                <a:defRPr/>
              </a:pPr>
              <a:r>
                <a:rPr lang="ru-RU" sz="1250" b="1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механизмов контроля, направленных на противодействие (отмывание) доходов, полученных преступным путем, и финансированию терроризма</a:t>
              </a:r>
              <a:endParaRPr lang="ru-RU" sz="125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8347739" y="2058841"/>
            <a:ext cx="3465518" cy="130968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оценка коррупционных рисков при исполнении сотрудниками Федерального казначейства должностных обязанностей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17422" y="2067005"/>
            <a:ext cx="3438800" cy="130968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оценка рисков совершения операций (сделок) в кредитно-финансовой сфере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лиентами аудиторских организаций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7383542" y="4534797"/>
            <a:ext cx="1941361" cy="1579120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целевых средств, выделяемых из федерального бюджета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2664195" y="4527842"/>
            <a:ext cx="2013789" cy="1579120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правоприменительной практики по обеспечению прозрачности совершаемых операций и заключаемых сделок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9410016" y="4493974"/>
            <a:ext cx="2278008" cy="1579121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бюджетного мониторинга, направленного на выявление случаев завышения НМЦК и рисков неисполнения (нарушения условий) контрактов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4834548" y="4534797"/>
            <a:ext cx="2406706" cy="1579120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риск-ориентированного подхода при планировании и проведении контрольных мероприятий в финансово-бюджетной сфере, направленных на выявление хищений, нецелевого расходования средств и др.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401273" y="4527845"/>
            <a:ext cx="2077156" cy="1579120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риск-ориентированного подхода при планировании и проведении внешнего качества работы аудиторских организаций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671089" y="1786472"/>
            <a:ext cx="4683133" cy="177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067288" y="4447142"/>
            <a:ext cx="2573867" cy="1754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86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9596"/>
            <a:ext cx="12193588" cy="5581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141994" y="212455"/>
            <a:ext cx="8772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ru-RU" sz="15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ИЗМЕНЕНИЯ </a:t>
            </a:r>
            <a:r>
              <a:rPr lang="ru-RU" sz="15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В СФЕРЕ </a:t>
            </a:r>
            <a:br>
              <a:rPr lang="ru-RU" sz="15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ПРОТИВОДЕЙСТВИЯ ЛЕГАЛИЗАЦИИ (ОТМЫВАНИЯ) ДОХОДОВ, ПОЛУЧЕННЫХ ПРЕСТУПНЫМ ПУТЕМ, И ФИНАНСИРОВАНИЯ ТЕРРОРИЗМА В 2018 ГОДУ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9430" y="1004015"/>
            <a:ext cx="11461687" cy="646331"/>
          </a:xfrm>
          <a:prstGeom prst="rect">
            <a:avLst/>
          </a:prstGeom>
          <a:solidFill>
            <a:srgbClr val="8497B0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23 апреля 2018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112-ФЗ «О внесении изменений в Федеральный закон «О противодействии легализации (отмыванию) доходов, полученных преступным путем, и финансированию терроризма» и статью 13 Федерального закона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аудиторской деятельности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379431" y="1643823"/>
            <a:ext cx="5263488" cy="563918"/>
          </a:xfrm>
          <a:prstGeom prst="rect">
            <a:avLst/>
          </a:prstGeom>
          <a:solidFill>
            <a:srgbClr val="E6E6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7 августа 2001 г.  № 115-ФЗ</a:t>
            </a:r>
            <a:b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противодействии легализации (отмыванию) доходов, полученных преступным путем, и финансированию терроризма»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379433" y="2199552"/>
            <a:ext cx="5263486" cy="1721305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7.1 Права и обязанности иных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 дополнена пунктом:</a:t>
            </a:r>
            <a:b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Аудиторские организации, индивидуальные аудиторы при оказании аудиторских услуг при наличии любых оснований полагать, что сделки или финансовые операции </a:t>
            </a:r>
            <a:r>
              <a:rPr lang="ru-RU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аудируемого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 могли или могут быть осуществлены в целях легализации (отмывания) доходов, полученных преступным путем, или финансирования терроризма, обязаны уведомить об этом уполномоченный орган.</a:t>
            </a:r>
          </a:p>
          <a:p>
            <a:pPr algn="ctr">
              <a:defRPr/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5840627" y="1641129"/>
            <a:ext cx="6000489" cy="566303"/>
          </a:xfrm>
          <a:prstGeom prst="rect">
            <a:avLst/>
          </a:prstGeom>
          <a:solidFill>
            <a:srgbClr val="E6E6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30 декабря 2008 г.</a:t>
            </a:r>
            <a:b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307-ФЗ «Об аудиторской деятельности»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5840627" y="2206691"/>
            <a:ext cx="6000490" cy="1714520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2 статьи 13 Права и обязанности аудиторской организации, индивидуального аудитора дополнена пунктом:</a:t>
            </a:r>
          </a:p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 оказании аудиторских услуг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аудиторские организации обязаны:</a:t>
            </a:r>
          </a:p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…3.2 уведомлять о возникновении любых оснований полагать, что сделки или финансовые операции 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аудируемого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 могли или могут быть осуществлены в целях легализации (отмывания) доходов, полученных преступным путем, или финансирования терроризма, федеральный орган исполнительной власти, осуществляющий функции по выработке государственной политики и нормативно-правовому регулированию в сфере противодействия легализации (отмыванию) доходов, полученных преступным путем, и финансированию терроризма, в порядке, установленном Федеральным законом № 115-ФЗ </a:t>
            </a:r>
            <a:b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противодействии легализации (отмыванию) доходов, полученных преступным путем, и финансированию терроризма»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847950"/>
              </p:ext>
            </p:extLst>
          </p:nvPr>
        </p:nvGraphicFramePr>
        <p:xfrm>
          <a:off x="340996" y="4302379"/>
          <a:ext cx="11573522" cy="2549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3522"/>
              </a:tblGrid>
              <a:tr h="211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нарушений (недостатков)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6" marR="6846" marT="6846" marB="0" anchor="ctr">
                    <a:solidFill>
                      <a:srgbClr val="8497B0"/>
                    </a:solidFill>
                  </a:tcPr>
                </a:tc>
              </a:tr>
              <a:tr h="763934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Неуведомление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федерального органа исполнительной власти, осуществляющего функции по выработке государственной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политики и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нормативно-правовому регулированию в сфере противодействия легализации (отмыванию) доходов, полученных преступным путем, и финансированию терроризма, в порядке, установленном Федеральным законом от 7 августа 2001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года №115-ФЗ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противодействии легализации (отмыванию) доходов, полученных преступным путем, и финансированию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терроризма», 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возникновении любых оснований полагать, что сделки или финансовые операции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аудируемого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лица могли или могут быть осуществлены в целях легализации (отмывания) доходов, полученных преступным путем, или финансирования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терроризма (п. 3.2 ч. 2 статьи 13 Федерального закона № 307-ФЗ, ч. 2.1 ст. 7.1 Федерального закона № 115-ФЗ)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10246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Сокрытие сведений о деловой репутации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бенефициарных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владельцев аудиторской организации, в том числе касающихся их привлечения к уголовной ответственности за умышленные преступления, либо вовлеченности в экстремистскую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деятельность и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(или) деятельность по легализации (отмыванию) доходов, полученных преступным путем, и финансированию терроризма, в том числе при вступлении в саморегулируемую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организацию аудиторов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 при участи  в конкурсных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процедурах (Ст. 6.1 Федерального закона № 115-ФЗ, ст. 18 Федерального закона № 307-ФЗ, п. 1.23, 1.24, 1.42, 1.43 Кодекса профессиональной этики аудиторов)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08959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Сокрытие сведений о деловой репутации аудитора, в том числе являющегося руководителем или представителем коллегиального исполнительного органа аудиторской организации, касающихся его привлечения к уголовной ответственности за умышленные преступления, а также привлечения к уголовной ответственности за умышленные преступления, либо вовлеченности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экстремистскую деятельность  и (или) деятельность по легализации (отмыванию) доходов, полученных преступным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путем, и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финансированию терроризма при вступлении в саморегулируемую организацию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аудиторов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Ст. 6.1 Федерального закона № 115-ФЗ, ст. 18 Федерального закона № 307-ФЗ, п. 1.23, 1.24, 1.42, 1.43 Кодекса профессиональной этики аудиторов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2829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Аудиторская </a:t>
                      </a: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организация</a:t>
                      </a:r>
                      <a:r>
                        <a:rPr lang="ru-RU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разгласила 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факт передачи в уполномоченный орган информации, указанной в пункте 2 статьи 7.1 Федерального закона № </a:t>
                      </a: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115-ФЗ (Ч. 4 ст. 7.1 Федерального закона № 115-ФЗ)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4757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Аудиторская организация не осуществила регистрацию в личном кабинете уполномоченного органа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Росфинмониторинга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(Ст. 7.1 Федерального закона № 115-ФЗ)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F1F15CBE-8FA7-4CDA-9848-8532FDDA4312}" type="slidenum">
              <a:rPr lang="ru-RU" b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657029" y="3937685"/>
            <a:ext cx="2163901" cy="354227"/>
          </a:xfrm>
          <a:prstGeom prst="downArrow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9596"/>
            <a:ext cx="12193588" cy="5581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 bwMode="auto">
          <a:xfrm>
            <a:off x="218118" y="855126"/>
            <a:ext cx="11825324" cy="507999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стандарты аудиторской деятельности, содержащие требования по соблюдению аудиторской организацией положений Федерального закона от 7 августа 2001 № 115-ФЗ «О противодействии легализации (отмыванию) доходов, полученных преступным путем, и финансированию терроризма»</a:t>
            </a:r>
          </a:p>
        </p:txBody>
      </p:sp>
      <p:cxnSp>
        <p:nvCxnSpPr>
          <p:cNvPr id="4" name="Прямая соединительная линия 3"/>
          <p:cNvCxnSpPr>
            <a:stCxn id="12" idx="2"/>
          </p:cNvCxnSpPr>
          <p:nvPr/>
        </p:nvCxnSpPr>
        <p:spPr>
          <a:xfrm>
            <a:off x="6130780" y="1363125"/>
            <a:ext cx="0" cy="17779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18117" y="1628995"/>
            <a:ext cx="3888215" cy="62311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ФПСАД № 34 «Контроль качества услуг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аудиторских организациях»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55226" y="1628995"/>
            <a:ext cx="3888216" cy="62311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ФСАД 6/2010 «Обязанности аудитора по рассмотрению соблюдения </a:t>
            </a:r>
            <a:r>
              <a:rPr lang="ru-RU" sz="11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аудируемым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лицом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нормативных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правовых актов в ходе аудита»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186672" y="1628994"/>
            <a:ext cx="3888216" cy="62311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ФСАД 5/2010 «Обязанности аудитора по рассмотрению недобросовестных действий в ходе аудита»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218117" y="2302905"/>
            <a:ext cx="3888216" cy="1320821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принятии на обслуживание нового клиента или продолжении сотрудничества аудитор проводит оценку честности руководства потенциального клиента. При оценке честности аудиторская организация должна учитывать в том числе признаки того, что клиент занимается легализацией (отмыванием) доходов, полученных преступным путем, или другой криминальной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деятельностью (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«е» п. 25)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8155226" y="2302904"/>
            <a:ext cx="3888216" cy="1320821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когда законодательство Российской Федерации предусматривает обязанность аудитора проверить соответствие деятельности </a:t>
            </a:r>
            <a:r>
              <a:rPr lang="ru-RU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аудируемого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 требованиям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определенного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нормативного правового акта, аудитор должен включить в план аудита специальные тесты и сообщить информацию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обнаруженных фактах несоблюдения требований такого акта или своих подозрениях уполномоченному государственному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органу (п. 9)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4186672" y="2302905"/>
            <a:ext cx="3888216" cy="1320821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аудитор выявил или подозревает недобросовестные действия, то он должен определить, обязан ли он сообщить о случае или подозрениях стороне, внешней по отношению к 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аудируемому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лицу, в том числе уполномоченному государственному органу. Например, информацию в отношении легализации (отмывания) доходов, полученных преступным путем, или финансирования терроризма, в отношении коррупционных правонарушений (п. 69)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162224" y="1456246"/>
            <a:ext cx="79438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22" idx="0"/>
          </p:cNvCxnSpPr>
          <p:nvPr/>
        </p:nvCxnSpPr>
        <p:spPr>
          <a:xfrm>
            <a:off x="2162224" y="1447779"/>
            <a:ext cx="1" cy="181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24" idx="0"/>
          </p:cNvCxnSpPr>
          <p:nvPr/>
        </p:nvCxnSpPr>
        <p:spPr>
          <a:xfrm>
            <a:off x="6130780" y="1447779"/>
            <a:ext cx="0" cy="1812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0099334" y="1456246"/>
            <a:ext cx="0" cy="1812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218115" y="3652512"/>
            <a:ext cx="11825327" cy="280544"/>
          </a:xfrm>
          <a:prstGeom prst="rect">
            <a:avLst/>
          </a:prstGeom>
          <a:solidFill>
            <a:srgbClr val="FEDEC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ФПСАД № 2 «Документирование аудита», ФПСАД № 3 «Планирование аудита», ФСАД 7/2011 «Аудиторские доказательства» 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218115" y="4004709"/>
            <a:ext cx="11825324" cy="491071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/>
            <a:r>
              <a:rPr lang="ru-RU" sz="125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стандарты аудита</a:t>
            </a:r>
            <a:r>
              <a:rPr lang="ru-RU" sz="12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5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содержащие </a:t>
            </a:r>
            <a:r>
              <a:rPr lang="ru-RU" sz="12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по соблюдению аудиторской организацией положений Федерального закона от 7 августа 2001 № 115-ФЗ «О противодействии легализации (отмыванию) доходов, полученных преступным путем, и финансированию терроризма</a:t>
            </a:r>
            <a:r>
              <a:rPr lang="ru-RU" sz="125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126570" y="4491555"/>
            <a:ext cx="0" cy="17779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2158014" y="4593143"/>
            <a:ext cx="79438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4030132" y="212455"/>
            <a:ext cx="7884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ПРАКТИКИ ВЫЯВЛЕНИЯ НАРУШЕНЙИ В ОБЛАСТИ </a:t>
            </a:r>
          </a:p>
          <a:p>
            <a:pPr lvl="0" algn="r"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ПРОТИВОДЕЙСТВИЯ ЛЕГАЛИЗАЦИИ (ОТМЫВАНИЮ) ДОХОДОВ, ПОЛУЧЕННЫХ </a:t>
            </a:r>
          </a:p>
          <a:p>
            <a:pPr lvl="0" algn="r"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ПРЕСТУПНЫМ ПУТЕМ, И ФИНАНСИРОВАНИЮ ТЕРРОРИЗМА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4481" y="3516198"/>
            <a:ext cx="10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18118" y="4753200"/>
            <a:ext cx="3888215" cy="62311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МСКК 1 «Контроль качества в аудиторских организациях, проводящих аудит и обзорные проверки финансовой отчетности, а также выполняющих прочие задания, обеспечивающие уверенность, и задания по оказанию сопутствующих услуг»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155227" y="4753200"/>
            <a:ext cx="3888216" cy="62311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МСА 240 «Обязанности аудитора в отношении недобросовестных действий при проведении аудита финансовой отчетности»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186673" y="4753199"/>
            <a:ext cx="3888216" cy="62311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МСА 250 «Рассмотрение законов и нормативных актов в ходе аудита финансовой отчетности»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218118" y="5427110"/>
            <a:ext cx="3888216" cy="1016027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Предусматривается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анализа честности конкретного клиента в рамках которого, в соответствии с пунктом А19 необходимо установить имеются ли признаки возможного участия клиента в отмывании денежных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(п. 26)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8155227" y="5427109"/>
            <a:ext cx="3888216" cy="1016029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недобросовестных действий при проведении аудита финансовой отчетности» на аудитора возложена обязанность по принятию решения о необходимости информирования регулирующих и правоохранительных органов в случае выявления или подозрения недобросовестных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(п. 43)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4186673" y="5427110"/>
            <a:ext cx="3888216" cy="1016028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обязанности аудитора по рассмотрению законов и нормативных актов при проведении аудита, как оказывающих непосредственное влияние на финансовую отчетность, так и не оказывающие, но при этом несоблюдение которых может повлечь судебные разбирательства, штрафы, иные последствия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2165450" y="4588917"/>
            <a:ext cx="1" cy="181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125657" y="4577904"/>
            <a:ext cx="1" cy="181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0099333" y="4588917"/>
            <a:ext cx="1" cy="181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218115" y="6493937"/>
            <a:ext cx="11825327" cy="322562"/>
          </a:xfrm>
          <a:prstGeom prst="rect">
            <a:avLst/>
          </a:prstGeom>
          <a:solidFill>
            <a:srgbClr val="FEDEC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МСА 230 «Документирование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аудита, МСА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«Аудиторские доказательства»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4481" y="6378789"/>
            <a:ext cx="10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91135" y="6492875"/>
            <a:ext cx="2743200" cy="365125"/>
          </a:xfrm>
        </p:spPr>
        <p:txBody>
          <a:bodyPr/>
          <a:lstStyle/>
          <a:p>
            <a:fld id="{F1F15CBE-8FA7-4CDA-9848-8532FDDA4312}" type="slidenum">
              <a:rPr lang="ru-RU" b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26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344383" y="4225009"/>
            <a:ext cx="11625943" cy="2326822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Невключение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документы планирования специальных тестов в области ПОД/ФТ;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Неполучение надлежащих и достаточного характера аудиторских доказательств в ходе аудита в области соблюдения аудитором требований ПОД/ФТ (в том числе,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внешних источников);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Ненаправление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запросов руководству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аудируемого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 в целях выяснения наличия у них сведений о фактически совершенных или подозреваемых недобросовестных действиях, а также факторах риска в области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ПОД/ФТ;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Ненадлежащее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документальное оформление информации о фактах недобросовестных действий, которую аудитор довел до сведения руководства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аудируемого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 и 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случаях, установленных законодательством Российской Федерации, уполномоченных государственных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органов;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AutoNum type="arabicPeriod" startAt="5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Ненадлежащее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документирование выводов о соблюдении/несоблюдении требований в области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ПОД/ФТ</a:t>
            </a:r>
          </a:p>
          <a:p>
            <a:pPr marL="228600" indent="-228600" algn="just">
              <a:buAutoNum type="arabicPeriod" startAt="5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выявление системой внутреннего контроля нарушений в части документирования, планирования, наличия достаточных доказательств при осуществлении аудиторских процедур в части ПОД/ФТ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847612" y="6538917"/>
            <a:ext cx="344388" cy="319083"/>
          </a:xfrm>
        </p:spPr>
        <p:txBody>
          <a:bodyPr/>
          <a:lstStyle/>
          <a:p>
            <a:pPr defTabSz="1219170">
              <a:defRPr/>
            </a:pPr>
            <a:fld id="{47EA9584-6FC9-446B-89E9-C9D48C4D1663}" type="slidenum"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defTabSz="1219170">
                <a:defRPr/>
              </a:pPr>
              <a:t>6</a:t>
            </a:fld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01"/>
          <p:cNvSpPr txBox="1">
            <a:spLocks noChangeArrowheads="1"/>
          </p:cNvSpPr>
          <p:nvPr/>
        </p:nvSpPr>
        <p:spPr bwMode="auto">
          <a:xfrm>
            <a:off x="3494638" y="170327"/>
            <a:ext cx="8504263" cy="94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ПРОВЕРКА ТРЕБОВАНИЙ ЗАКОНОДАТЕЛЬСТВА РОССИЙСКОЙ ФЕДЕРАЦИИ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ПРОТИВОДЕЙСТВИЯ ЛЕГАЛИЗАЦИИ (ОТМЫВАНИЯ) ДОХОДОВ, ПОЛУЧЕННЫХ ПРЕСТУПНЫМ ПУТЕМ, И ФИНАНСИРОВАНИЯ ТЕРРОРИЗМА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ВНЕШНЕГО КОНТРОЛЯ КАЧЕСТВА РАБОТЫ АУДИТОРСКИХ ОРГАНИЗАЦИЙ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383" y="1208046"/>
            <a:ext cx="11625943" cy="523220"/>
          </a:xfrm>
          <a:prstGeom prst="rect">
            <a:avLst/>
          </a:prstGeom>
          <a:solidFill>
            <a:srgbClr val="8497B0"/>
          </a:solidFill>
          <a:effectLst>
            <a:outerShdw blurRad="50800" dist="50800" dir="5400000"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казначейством в рамках осуществления внешнего контроля качества работы аудиторских организаций проводится,</a:t>
            </a:r>
            <a:b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проверка соблюдения аудиторской организацией требований законодательства Российской Федерации в области ПОД/ФТ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8831" y="1833910"/>
            <a:ext cx="2928110" cy="1072729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 </a:t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30 декабря 2008 г. № 307-ФЗ</a:t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«Об аудиторской деятельности», Стандарты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аудиторской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Кодекс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этики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аудиторов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53044" y="1852711"/>
            <a:ext cx="1987903" cy="1060769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Минфина России в сфере ПОД/ФТ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839199" y="1845866"/>
            <a:ext cx="3122847" cy="1072729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000" algn="ctr"/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/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Внутрифирменные документы аудиторской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устанавливающие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соблюдения </a:t>
            </a:r>
            <a:r>
              <a:rPr lang="ru-RU" sz="11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аудируемыми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лицами и самой аудиторской организацией требований ПОД/ФТ</a:t>
            </a:r>
          </a:p>
          <a:p>
            <a:pPr indent="360000" algn="ct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Группа 26"/>
          <p:cNvGrpSpPr>
            <a:grpSpLocks/>
          </p:cNvGrpSpPr>
          <p:nvPr/>
        </p:nvGrpSpPr>
        <p:grpSpPr bwMode="auto">
          <a:xfrm>
            <a:off x="344383" y="3135993"/>
            <a:ext cx="11654518" cy="394295"/>
            <a:chOff x="4621427" y="3253946"/>
            <a:chExt cx="3122140" cy="461225"/>
          </a:xfrm>
        </p:grpSpPr>
        <p:sp>
          <p:nvSpPr>
            <p:cNvPr id="25" name="Равнобедренный треугольник 24"/>
            <p:cNvSpPr/>
            <p:nvPr/>
          </p:nvSpPr>
          <p:spPr bwMode="auto">
            <a:xfrm rot="10800000">
              <a:off x="4636914" y="3459339"/>
              <a:ext cx="3106653" cy="255832"/>
            </a:xfrm>
            <a:prstGeom prst="triangle">
              <a:avLst/>
            </a:prstGeom>
            <a:solidFill>
              <a:srgbClr val="BE6732">
                <a:alpha val="92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107000"/>
                </a:lnSpc>
                <a:defRPr/>
              </a:pPr>
              <a:endParaRPr lang="ru-RU" sz="1300" b="1" dirty="0">
                <a:solidFill>
                  <a:schemeClr val="bg1"/>
                </a:solidFill>
                <a:latin typeface="Open Sans Condensed" pitchFamily="34" charset="0"/>
                <a:cs typeface="Arial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4621427" y="3253946"/>
              <a:ext cx="3106653" cy="311289"/>
            </a:xfrm>
            <a:prstGeom prst="rect">
              <a:avLst/>
            </a:prstGeom>
            <a:solidFill>
              <a:srgbClr val="BE6732">
                <a:alpha val="92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107000"/>
                </a:lnSpc>
                <a:defRPr/>
              </a:pPr>
              <a:r>
                <a:rPr lang="ru-RU" sz="15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Выявлено нарушений</a:t>
              </a:r>
              <a:endPara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89869"/>
              </p:ext>
            </p:extLst>
          </p:nvPr>
        </p:nvGraphicFramePr>
        <p:xfrm>
          <a:off x="1330859" y="3678033"/>
          <a:ext cx="9506137" cy="423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77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90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151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13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32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432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11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77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6094594" y="1852711"/>
            <a:ext cx="2502595" cy="1072729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документы, разрабатываемые Саморегулируемыми организациями аудиторов для своих членов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46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847612" y="6538917"/>
            <a:ext cx="344388" cy="319083"/>
          </a:xfrm>
        </p:spPr>
        <p:txBody>
          <a:bodyPr/>
          <a:lstStyle/>
          <a:p>
            <a:pPr defTabSz="1219170">
              <a:defRPr/>
            </a:pPr>
            <a:fld id="{47EA9584-6FC9-446B-89E9-C9D48C4D1663}" type="slidenum"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defTabSz="1219170">
                <a:defRPr/>
              </a:pPr>
              <a:t>7</a:t>
            </a:fld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01"/>
          <p:cNvSpPr txBox="1">
            <a:spLocks noChangeArrowheads="1"/>
          </p:cNvSpPr>
          <p:nvPr/>
        </p:nvSpPr>
        <p:spPr bwMode="auto">
          <a:xfrm>
            <a:off x="2331436" y="177639"/>
            <a:ext cx="9757272" cy="72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МЕЖДУНАРОДНОЙ ОЦЕНКЕ ЭФФЕКТИВНОСТИ </a:t>
            </a:r>
          </a:p>
          <a:p>
            <a:pPr algn="r"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СИСТЕМЫ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ПРОТИВОДЕЙСТВИЯ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ЛЕГАЛИЗАЦИИ (ОТМЫВАНИЯ)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ПОЛУЧЕННЫХ ПРЕСТУПНЫМ ПУТЕМ, И ФИНАНСИРОВАНИЯ ТЕРРОРИЗМА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384" y="914601"/>
            <a:ext cx="11461336" cy="738664"/>
          </a:xfrm>
          <a:prstGeom prst="rect">
            <a:avLst/>
          </a:prstGeom>
          <a:solidFill>
            <a:srgbClr val="8497B0"/>
          </a:solidFill>
          <a:effectLst>
            <a:outerShdw blurRad="50800" dist="50800" dir="5400000" sx="1000" sy="1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 совместно с Минфином России и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Росфинмониторингом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осуществляют подготовку к предстоящей оценке эффективности национальной системы ПОД/ФТ (противодействия отмыванию доходов, полученных преступным путем, </a:t>
            </a:r>
            <a:b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финансированию терроризма) в области аудиторской деятельности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9529" y="3134665"/>
            <a:ext cx="11450107" cy="319609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Сформированы показатели оценки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ФАТФ в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аудиторской деятельности НР 3 и НР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9529" y="1896974"/>
            <a:ext cx="11461336" cy="1186614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Создана и осуществляет деятельность Рабочая группа по вопросам вовлеченности аудиторских организаций в предстоящую оценку ФАТФ и соблюдения ими требований Федерального закона от 7 августа 2001 г. № 115-ФЗ «О противодействии легализации (отмыванию) доходов, полученных преступным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путем, 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финансированию терроризма» с целью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внешнего контроля качества работы аудиторских организаций,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аудиторских организаций в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антиотмывочную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в области ПОД/ФТ,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сведений, необходимых для успешного прохождения Российской Федерацией оценки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ФАТФ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893C342D-F3AD-489B-ABC6-B603DC735B0A}"/>
              </a:ext>
            </a:extLst>
          </p:cNvPr>
          <p:cNvSpPr/>
          <p:nvPr/>
        </p:nvSpPr>
        <p:spPr bwMode="auto">
          <a:xfrm>
            <a:off x="1847851" y="3476624"/>
            <a:ext cx="9941786" cy="2266457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внесению изменений в статью 2 законопроекта «О внесении изменений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71 и 73 Федерального закона № 115-ФЗ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Согласованы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уточнения показателей оценки ФАТФ в области аудиторской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(в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в части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категоризации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аудиторской деятельности по уровню риска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самооценка по показателям</a:t>
            </a:r>
          </a:p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межрегиональные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семинары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ПОД/ФТ для аудиторских организаций и ревизоров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участием </a:t>
            </a:r>
            <a:r>
              <a:rPr lang="ru-RU" sz="107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Росфинмониторинга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Минфина России и СРО аудиторов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 предложения по критериям оценки аудиторами операций и сделок на предмет их осуществления в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 легализации преступных доходов и финансированию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терроризма, проект Методических рекомендаций по осуществлению контроля за соблюдением аудиторскими организациями законодательства РФ в сфере ПОД/ФТ направлен в Минфин России и </a:t>
            </a:r>
            <a:r>
              <a:rPr lang="ru-RU" sz="107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endParaRPr lang="ru-RU" sz="107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и направлена в Минфин и </a:t>
            </a:r>
            <a:r>
              <a:rPr lang="ru-RU" sz="107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в части деятельности Федерального казначейства по Вопроснику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противодействия 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легализации (отмыванию) доходов, полученных преступным путем, и финансированию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терроризма</a:t>
            </a:r>
          </a:p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 и направлены в Минфин и </a:t>
            </a:r>
            <a:r>
              <a:rPr lang="ru-RU" sz="107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r>
              <a:rPr lang="ru-RU" sz="107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в части деятельности Федерального казначейства по НР3 и НР4</a:t>
            </a:r>
          </a:p>
          <a:p>
            <a:pPr indent="180975" algn="just"/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участие в совещании по вопросам подготовки к четвертому раунду взаимных оценок ФАТФ на базе </a:t>
            </a:r>
            <a:r>
              <a:rPr lang="ru-RU" sz="107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Росфинмониторинга</a:t>
            </a:r>
            <a:r>
              <a:rPr lang="ru-RU" sz="107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4580487" y="1653266"/>
            <a:ext cx="2367196" cy="223159"/>
          </a:xfrm>
          <a:prstGeom prst="downArrow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344385" y="3723549"/>
            <a:ext cx="1421041" cy="1771133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>
                  <a:lumMod val="95000"/>
                </a:schemeClr>
              </a:gs>
              <a:gs pos="99000">
                <a:schemeClr val="tx2">
                  <a:lumMod val="40000"/>
                  <a:lumOff val="60000"/>
                  <a:alpha val="34000"/>
                </a:schemeClr>
              </a:gs>
            </a:gsLst>
            <a:lin ang="5400000" scaled="0"/>
          </a:gradFill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мая 2017 г.</a:t>
            </a: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июня 2017 г.</a:t>
            </a: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ноября 2017 г.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2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июня 2018 г</a:t>
            </a:r>
            <a:r>
              <a:rPr lang="ru-RU" sz="12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июня 2018 г.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июля 2018 г.</a:t>
            </a:r>
            <a:endParaRPr lang="ru-RU" sz="12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344384" y="5771657"/>
            <a:ext cx="11445251" cy="1007422"/>
          </a:xfrm>
          <a:prstGeom prst="rect">
            <a:avLst/>
          </a:prstGeom>
          <a:solidFill>
            <a:srgbClr val="FEDEC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 defTabSz="342892" fontAlgn="ctr">
              <a:defRPr/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6591" y="5771230"/>
            <a:ext cx="107575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892" fontAlgn="ctr"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по снижению рисков ОД/ФТ</a:t>
            </a:r>
          </a:p>
          <a:p>
            <a:pPr marL="285750" indent="-285750" algn="just" defTabSz="342892" fontAlgn="ctr">
              <a:buFont typeface="Wingdings" panose="05000000000000000000" pitchFamily="2" charset="2"/>
              <a:buChar char="ü"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полученной в ходе ВККР АО</a:t>
            </a:r>
          </a:p>
          <a:p>
            <a:pPr marL="285750" indent="-285750" algn="just" defTabSz="342892" fontAlgn="ctr">
              <a:buFont typeface="Wingdings" panose="05000000000000000000" pitchFamily="2" charset="2"/>
              <a:buChar char="ü"/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выявленных фактов несоблюдения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аудируемыми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лицами и аудиторскими организациями требований законодательства в сфере ПОД/ФТ </a:t>
            </a:r>
          </a:p>
          <a:p>
            <a:pPr marL="285750" indent="-285750" algn="just" defTabSz="342892" fontAlgn="ctr">
              <a:buFont typeface="Wingdings" panose="05000000000000000000" pitchFamily="2" charset="2"/>
              <a:buChar char="ü"/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и систематизация выявленных нарушений в сфере ПОД/ФТ</a:t>
            </a:r>
          </a:p>
          <a:p>
            <a:pPr marL="285750" indent="-285750" algn="just" defTabSz="342892" fontAlgn="ctr">
              <a:buFont typeface="Wingdings" panose="05000000000000000000" pitchFamily="2" charset="2"/>
              <a:buChar char="ü"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уполномоченного органа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4385" y="5762132"/>
            <a:ext cx="332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65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1127616" y="2789125"/>
            <a:ext cx="10515601" cy="784225"/>
          </a:xfrm>
          <a:prstGeom prst="rect">
            <a:avLst/>
          </a:prstGeom>
        </p:spPr>
        <p:txBody>
          <a:bodyPr lIns="91440" tIns="45720" rIns="91440" bIns="4572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9170">
              <a:spcBef>
                <a:spcPts val="1333"/>
              </a:spcBef>
              <a:buNone/>
            </a:pPr>
            <a:r>
              <a:rPr lang="ru-RU" sz="5067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8610603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defTabSz="1219170">
              <a:defRPr/>
            </a:pPr>
            <a:endParaRPr lang="ru-RU" sz="16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b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8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1749</Words>
  <Application>Microsoft Office PowerPoint</Application>
  <PresentationFormat>Произвольный</PresentationFormat>
  <Paragraphs>131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Imam</dc:creator>
  <cp:lastModifiedBy>Елисеева Наталья Сергеевна</cp:lastModifiedBy>
  <cp:revision>155</cp:revision>
  <cp:lastPrinted>2018-06-06T09:43:23Z</cp:lastPrinted>
  <dcterms:created xsi:type="dcterms:W3CDTF">2018-05-13T15:09:28Z</dcterms:created>
  <dcterms:modified xsi:type="dcterms:W3CDTF">2018-11-21T11:15:39Z</dcterms:modified>
</cp:coreProperties>
</file>