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70" r:id="rId3"/>
    <p:sldId id="273" r:id="rId4"/>
    <p:sldId id="338" r:id="rId5"/>
    <p:sldId id="336" r:id="rId6"/>
    <p:sldId id="294" r:id="rId7"/>
    <p:sldId id="311" r:id="rId8"/>
    <p:sldId id="313" r:id="rId9"/>
    <p:sldId id="325" r:id="rId10"/>
    <p:sldId id="337" r:id="rId11"/>
    <p:sldId id="327" r:id="rId12"/>
    <p:sldId id="306" r:id="rId13"/>
    <p:sldId id="328" r:id="rId14"/>
    <p:sldId id="285" r:id="rId15"/>
    <p:sldId id="329" r:id="rId16"/>
    <p:sldId id="334" r:id="rId17"/>
    <p:sldId id="330" r:id="rId18"/>
    <p:sldId id="332" r:id="rId19"/>
    <p:sldId id="277" r:id="rId20"/>
  </p:sldIdLst>
  <p:sldSz cx="12192000" cy="6858000"/>
  <p:notesSz cx="6724650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3864"/>
    <a:srgbClr val="001A33"/>
    <a:srgbClr val="0C2136"/>
    <a:srgbClr val="F3F3F3"/>
    <a:srgbClr val="91CF50"/>
    <a:srgbClr val="E9EBF5"/>
    <a:srgbClr val="0070C0"/>
    <a:srgbClr val="70AD47"/>
    <a:srgbClr val="7791C1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63" autoAdjust="0"/>
    <p:restoredTop sz="94016" autoAdjust="0"/>
  </p:normalViewPr>
  <p:slideViewPr>
    <p:cSldViewPr snapToGrid="0">
      <p:cViewPr varScale="1">
        <p:scale>
          <a:sx n="105" d="100"/>
          <a:sy n="105" d="100"/>
        </p:scale>
        <p:origin x="4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5ED656-246C-4DF1-9EB7-5BCED7D794F0}" type="doc">
      <dgm:prSet loTypeId="urn:microsoft.com/office/officeart/2005/8/layout/chart3" loCatId="cycle" qsTypeId="urn:microsoft.com/office/officeart/2005/8/quickstyle/simple1" qsCatId="simple" csTypeId="urn:microsoft.com/office/officeart/2005/8/colors/colorful5" csCatId="colorful" phldr="1"/>
      <dgm:spPr/>
    </dgm:pt>
    <dgm:pt modelId="{790C7EBD-D2E0-4BF3-8308-24F19B7D51D4}">
      <dgm:prSet phldrT="[Текст]" custT="1"/>
      <dgm:spPr/>
      <dgm:t>
        <a:bodyPr vert="vert"/>
        <a:lstStyle/>
        <a:p>
          <a:r>
            <a:rPr lang="ru-RU" sz="1800" b="1" dirty="0" smtClean="0"/>
            <a:t>Законопослушные</a:t>
          </a:r>
          <a:endParaRPr lang="ru-RU" sz="1800" b="1" dirty="0"/>
        </a:p>
      </dgm:t>
    </dgm:pt>
    <dgm:pt modelId="{2DF465F7-FE82-4A79-ADF9-E1029B2629D9}" type="parTrans" cxnId="{F4D018A6-0435-4881-89E7-94A37BE1C3FC}">
      <dgm:prSet/>
      <dgm:spPr/>
      <dgm:t>
        <a:bodyPr/>
        <a:lstStyle/>
        <a:p>
          <a:endParaRPr lang="ru-RU"/>
        </a:p>
      </dgm:t>
    </dgm:pt>
    <dgm:pt modelId="{D0CE3D51-D063-43E5-ACFB-FCF6C8983603}" type="sibTrans" cxnId="{F4D018A6-0435-4881-89E7-94A37BE1C3FC}">
      <dgm:prSet/>
      <dgm:spPr/>
      <dgm:t>
        <a:bodyPr/>
        <a:lstStyle/>
        <a:p>
          <a:endParaRPr lang="ru-RU"/>
        </a:p>
      </dgm:t>
    </dgm:pt>
    <dgm:pt modelId="{3EE2013B-31B8-42A1-B536-BBB779501981}">
      <dgm:prSet phldrT="[Текст]" custT="1"/>
      <dgm:spPr>
        <a:solidFill>
          <a:srgbClr val="FF0000"/>
        </a:solidFill>
      </dgm:spPr>
      <dgm:t>
        <a:bodyPr vert="vert"/>
        <a:lstStyle/>
        <a:p>
          <a:r>
            <a:rPr lang="ru-RU" sz="1800" b="1" dirty="0" smtClean="0"/>
            <a:t>Незаконопослушные</a:t>
          </a:r>
          <a:endParaRPr lang="ru-RU" sz="1800" b="1" dirty="0"/>
        </a:p>
      </dgm:t>
    </dgm:pt>
    <dgm:pt modelId="{B891D352-9D8C-46DA-B8CA-FED4C42CD95D}" type="sibTrans" cxnId="{2D60C5FD-E272-4292-9E79-C2BDC0C7BB07}">
      <dgm:prSet/>
      <dgm:spPr/>
      <dgm:t>
        <a:bodyPr/>
        <a:lstStyle/>
        <a:p>
          <a:endParaRPr lang="ru-RU"/>
        </a:p>
      </dgm:t>
    </dgm:pt>
    <dgm:pt modelId="{F75757EA-F20E-4A6A-B907-B6C828091C61}" type="parTrans" cxnId="{2D60C5FD-E272-4292-9E79-C2BDC0C7BB07}">
      <dgm:prSet/>
      <dgm:spPr/>
      <dgm:t>
        <a:bodyPr/>
        <a:lstStyle/>
        <a:p>
          <a:endParaRPr lang="ru-RU"/>
        </a:p>
      </dgm:t>
    </dgm:pt>
    <dgm:pt modelId="{3C78A8E9-985B-409A-91E2-CE4D2C921A8A}" type="pres">
      <dgm:prSet presAssocID="{FE5ED656-246C-4DF1-9EB7-5BCED7D794F0}" presName="compositeShape" presStyleCnt="0">
        <dgm:presLayoutVars>
          <dgm:chMax val="7"/>
          <dgm:dir/>
          <dgm:resizeHandles val="exact"/>
        </dgm:presLayoutVars>
      </dgm:prSet>
      <dgm:spPr/>
    </dgm:pt>
    <dgm:pt modelId="{F749B25D-7FCE-4978-98BE-61620AA67555}" type="pres">
      <dgm:prSet presAssocID="{FE5ED656-246C-4DF1-9EB7-5BCED7D794F0}" presName="wedge1" presStyleLbl="node1" presStyleIdx="0" presStyleCnt="2" custAng="16200000" custScaleX="98895" custScaleY="112642" custLinFactNeighborX="-6150" custLinFactNeighborY="2615"/>
      <dgm:spPr/>
      <dgm:t>
        <a:bodyPr/>
        <a:lstStyle/>
        <a:p>
          <a:endParaRPr lang="ru-RU"/>
        </a:p>
      </dgm:t>
    </dgm:pt>
    <dgm:pt modelId="{BD074426-79DD-4B40-8720-997EE42772A2}" type="pres">
      <dgm:prSet presAssocID="{FE5ED656-246C-4DF1-9EB7-5BCED7D794F0}" presName="wedge1Tx" presStyleLbl="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38E74C-BFD0-4D42-B6D3-6A47D9879CF1}" type="pres">
      <dgm:prSet presAssocID="{FE5ED656-246C-4DF1-9EB7-5BCED7D794F0}" presName="wedge2" presStyleLbl="node1" presStyleIdx="1" presStyleCnt="2" custAng="16200000" custScaleX="98115" custScaleY="112754" custLinFactNeighborX="-3657" custLinFactNeighborY="2561"/>
      <dgm:spPr/>
      <dgm:t>
        <a:bodyPr/>
        <a:lstStyle/>
        <a:p>
          <a:endParaRPr lang="ru-RU"/>
        </a:p>
      </dgm:t>
    </dgm:pt>
    <dgm:pt modelId="{AB8D2CF5-0343-434B-9B3C-4ED693DBF0B9}" type="pres">
      <dgm:prSet presAssocID="{FE5ED656-246C-4DF1-9EB7-5BCED7D794F0}" presName="wedge2Tx" presStyleLbl="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DBA4C47-8AB2-4F46-9F08-8BD0B0CFBAFD}" type="presOf" srcId="{FE5ED656-246C-4DF1-9EB7-5BCED7D794F0}" destId="{3C78A8E9-985B-409A-91E2-CE4D2C921A8A}" srcOrd="0" destOrd="0" presId="urn:microsoft.com/office/officeart/2005/8/layout/chart3"/>
    <dgm:cxn modelId="{F4D018A6-0435-4881-89E7-94A37BE1C3FC}" srcId="{FE5ED656-246C-4DF1-9EB7-5BCED7D794F0}" destId="{790C7EBD-D2E0-4BF3-8308-24F19B7D51D4}" srcOrd="1" destOrd="0" parTransId="{2DF465F7-FE82-4A79-ADF9-E1029B2629D9}" sibTransId="{D0CE3D51-D063-43E5-ACFB-FCF6C8983603}"/>
    <dgm:cxn modelId="{CBB340CB-53B4-4E84-B588-89814FC85B81}" type="presOf" srcId="{3EE2013B-31B8-42A1-B536-BBB779501981}" destId="{BD074426-79DD-4B40-8720-997EE42772A2}" srcOrd="1" destOrd="0" presId="urn:microsoft.com/office/officeart/2005/8/layout/chart3"/>
    <dgm:cxn modelId="{2D60C5FD-E272-4292-9E79-C2BDC0C7BB07}" srcId="{FE5ED656-246C-4DF1-9EB7-5BCED7D794F0}" destId="{3EE2013B-31B8-42A1-B536-BBB779501981}" srcOrd="0" destOrd="0" parTransId="{F75757EA-F20E-4A6A-B907-B6C828091C61}" sibTransId="{B891D352-9D8C-46DA-B8CA-FED4C42CD95D}"/>
    <dgm:cxn modelId="{1A1BF9B9-FE41-4C07-860E-CCF0E4E26D10}" type="presOf" srcId="{790C7EBD-D2E0-4BF3-8308-24F19B7D51D4}" destId="{AB8D2CF5-0343-434B-9B3C-4ED693DBF0B9}" srcOrd="1" destOrd="0" presId="urn:microsoft.com/office/officeart/2005/8/layout/chart3"/>
    <dgm:cxn modelId="{F1A6627F-435B-40FB-AE7E-A24A1E16CB57}" type="presOf" srcId="{3EE2013B-31B8-42A1-B536-BBB779501981}" destId="{F749B25D-7FCE-4978-98BE-61620AA67555}" srcOrd="0" destOrd="0" presId="urn:microsoft.com/office/officeart/2005/8/layout/chart3"/>
    <dgm:cxn modelId="{491B4BD3-9B8B-48FF-83B7-099A3A8013D4}" type="presOf" srcId="{790C7EBD-D2E0-4BF3-8308-24F19B7D51D4}" destId="{5638E74C-BFD0-4D42-B6D3-6A47D9879CF1}" srcOrd="0" destOrd="0" presId="urn:microsoft.com/office/officeart/2005/8/layout/chart3"/>
    <dgm:cxn modelId="{06D96681-53BB-4808-B981-3FB70815BF9A}" type="presParOf" srcId="{3C78A8E9-985B-409A-91E2-CE4D2C921A8A}" destId="{F749B25D-7FCE-4978-98BE-61620AA67555}" srcOrd="0" destOrd="0" presId="urn:microsoft.com/office/officeart/2005/8/layout/chart3"/>
    <dgm:cxn modelId="{60D28581-A75D-456A-B302-0D4E5DC782BF}" type="presParOf" srcId="{3C78A8E9-985B-409A-91E2-CE4D2C921A8A}" destId="{BD074426-79DD-4B40-8720-997EE42772A2}" srcOrd="1" destOrd="0" presId="urn:microsoft.com/office/officeart/2005/8/layout/chart3"/>
    <dgm:cxn modelId="{D533E771-6A2D-4078-94D7-F63D30B0E5D7}" type="presParOf" srcId="{3C78A8E9-985B-409A-91E2-CE4D2C921A8A}" destId="{5638E74C-BFD0-4D42-B6D3-6A47D9879CF1}" srcOrd="2" destOrd="0" presId="urn:microsoft.com/office/officeart/2005/8/layout/chart3"/>
    <dgm:cxn modelId="{B031B261-B677-43A6-BDF9-DD742B7940EC}" type="presParOf" srcId="{3C78A8E9-985B-409A-91E2-CE4D2C921A8A}" destId="{AB8D2CF5-0343-434B-9B3C-4ED693DBF0B9}" srcOrd="3" destOrd="0" presId="urn:microsoft.com/office/officeart/2005/8/layout/chart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E5ED656-246C-4DF1-9EB7-5BCED7D794F0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</dgm:pt>
    <dgm:pt modelId="{BA28FBF1-611B-47AD-AB25-34D5A20D4851}">
      <dgm:prSet phldrT="[Текст]" custT="1"/>
      <dgm:spPr>
        <a:solidFill>
          <a:srgbClr val="FFC000"/>
        </a:solidFill>
        <a:ln w="12700">
          <a:solidFill>
            <a:schemeClr val="tx1"/>
          </a:solidFill>
        </a:ln>
      </dgm:spPr>
      <dgm:t>
        <a:bodyPr/>
        <a:lstStyle/>
        <a:p>
          <a:endParaRPr lang="ru-RU" sz="2000" dirty="0"/>
        </a:p>
      </dgm:t>
    </dgm:pt>
    <dgm:pt modelId="{28F795E2-8EAA-40CA-B449-6BCE2B9135DD}" type="parTrans" cxnId="{B4B900A5-B210-45E2-BD55-DF92008ED40E}">
      <dgm:prSet/>
      <dgm:spPr/>
      <dgm:t>
        <a:bodyPr/>
        <a:lstStyle/>
        <a:p>
          <a:endParaRPr lang="ru-RU" sz="2000"/>
        </a:p>
      </dgm:t>
    </dgm:pt>
    <dgm:pt modelId="{9F485B1D-8F63-45AE-AC9B-696E30203657}" type="sibTrans" cxnId="{B4B900A5-B210-45E2-BD55-DF92008ED40E}">
      <dgm:prSet/>
      <dgm:spPr/>
      <dgm:t>
        <a:bodyPr/>
        <a:lstStyle/>
        <a:p>
          <a:endParaRPr lang="ru-RU" sz="2000"/>
        </a:p>
      </dgm:t>
    </dgm:pt>
    <dgm:pt modelId="{3EE2013B-31B8-42A1-B536-BBB779501981}">
      <dgm:prSet phldrT="[Текст]" custT="1"/>
      <dgm:spPr>
        <a:solidFill>
          <a:srgbClr val="92D050"/>
        </a:solidFill>
        <a:ln w="12700">
          <a:solidFill>
            <a:schemeClr val="tx1"/>
          </a:solidFill>
        </a:ln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Риск</a:t>
          </a:r>
          <a:r>
            <a:rPr lang="en-US" sz="2000" b="1" dirty="0" smtClean="0">
              <a:solidFill>
                <a:schemeClr val="bg1"/>
              </a:solidFill>
            </a:rPr>
            <a:t> </a:t>
          </a:r>
          <a:r>
            <a:rPr lang="ru-RU" sz="2000" b="1" dirty="0" smtClean="0">
              <a:solidFill>
                <a:schemeClr val="bg1"/>
              </a:solidFill>
            </a:rPr>
            <a:t>отсутствует</a:t>
          </a:r>
          <a:endParaRPr lang="ru-RU" sz="2000" b="1" dirty="0">
            <a:solidFill>
              <a:schemeClr val="bg1"/>
            </a:solidFill>
          </a:endParaRPr>
        </a:p>
      </dgm:t>
    </dgm:pt>
    <dgm:pt modelId="{F75757EA-F20E-4A6A-B907-B6C828091C61}" type="parTrans" cxnId="{2D60C5FD-E272-4292-9E79-C2BDC0C7BB07}">
      <dgm:prSet/>
      <dgm:spPr/>
      <dgm:t>
        <a:bodyPr/>
        <a:lstStyle/>
        <a:p>
          <a:endParaRPr lang="ru-RU" sz="2000"/>
        </a:p>
      </dgm:t>
    </dgm:pt>
    <dgm:pt modelId="{B891D352-9D8C-46DA-B8CA-FED4C42CD95D}" type="sibTrans" cxnId="{2D60C5FD-E272-4292-9E79-C2BDC0C7BB07}">
      <dgm:prSet/>
      <dgm:spPr/>
      <dgm:t>
        <a:bodyPr/>
        <a:lstStyle/>
        <a:p>
          <a:endParaRPr lang="ru-RU" sz="2000"/>
        </a:p>
      </dgm:t>
    </dgm:pt>
    <dgm:pt modelId="{790C7EBD-D2E0-4BF3-8308-24F19B7D51D4}">
      <dgm:prSet phldrT="[Текст]" custT="1"/>
      <dgm:spPr>
        <a:solidFill>
          <a:srgbClr val="FF0000"/>
        </a:solidFill>
        <a:ln w="12700">
          <a:solidFill>
            <a:schemeClr val="tx1"/>
          </a:solidFill>
        </a:ln>
      </dgm:spPr>
      <dgm:t>
        <a:bodyPr/>
        <a:lstStyle/>
        <a:p>
          <a:endParaRPr lang="ru-RU" sz="2000" b="1" dirty="0">
            <a:solidFill>
              <a:srgbClr val="FF0000"/>
            </a:solidFill>
          </a:endParaRPr>
        </a:p>
      </dgm:t>
    </dgm:pt>
    <dgm:pt modelId="{2DF465F7-FE82-4A79-ADF9-E1029B2629D9}" type="parTrans" cxnId="{F4D018A6-0435-4881-89E7-94A37BE1C3FC}">
      <dgm:prSet/>
      <dgm:spPr/>
      <dgm:t>
        <a:bodyPr/>
        <a:lstStyle/>
        <a:p>
          <a:endParaRPr lang="ru-RU" sz="2000"/>
        </a:p>
      </dgm:t>
    </dgm:pt>
    <dgm:pt modelId="{D0CE3D51-D063-43E5-ACFB-FCF6C8983603}" type="sibTrans" cxnId="{F4D018A6-0435-4881-89E7-94A37BE1C3FC}">
      <dgm:prSet/>
      <dgm:spPr/>
      <dgm:t>
        <a:bodyPr/>
        <a:lstStyle/>
        <a:p>
          <a:endParaRPr lang="ru-RU" sz="2000"/>
        </a:p>
      </dgm:t>
    </dgm:pt>
    <dgm:pt modelId="{3C78A8E9-985B-409A-91E2-CE4D2C921A8A}" type="pres">
      <dgm:prSet presAssocID="{FE5ED656-246C-4DF1-9EB7-5BCED7D794F0}" presName="compositeShape" presStyleCnt="0">
        <dgm:presLayoutVars>
          <dgm:chMax val="7"/>
          <dgm:dir/>
          <dgm:resizeHandles val="exact"/>
        </dgm:presLayoutVars>
      </dgm:prSet>
      <dgm:spPr/>
    </dgm:pt>
    <dgm:pt modelId="{F749B25D-7FCE-4978-98BE-61620AA67555}" type="pres">
      <dgm:prSet presAssocID="{FE5ED656-246C-4DF1-9EB7-5BCED7D794F0}" presName="wedge1" presStyleLbl="node1" presStyleIdx="0" presStyleCnt="3" custScaleX="126194" custLinFactNeighborX="-5121" custLinFactNeighborY="2959"/>
      <dgm:spPr/>
      <dgm:t>
        <a:bodyPr/>
        <a:lstStyle/>
        <a:p>
          <a:endParaRPr lang="ru-RU"/>
        </a:p>
      </dgm:t>
    </dgm:pt>
    <dgm:pt modelId="{BD074426-79DD-4B40-8720-997EE42772A2}" type="pres">
      <dgm:prSet presAssocID="{FE5ED656-246C-4DF1-9EB7-5BCED7D794F0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38E74C-BFD0-4D42-B6D3-6A47D9879CF1}" type="pres">
      <dgm:prSet presAssocID="{FE5ED656-246C-4DF1-9EB7-5BCED7D794F0}" presName="wedge2" presStyleLbl="node1" presStyleIdx="1" presStyleCnt="3" custScaleX="125946" custLinFactNeighborX="252"/>
      <dgm:spPr/>
      <dgm:t>
        <a:bodyPr/>
        <a:lstStyle/>
        <a:p>
          <a:endParaRPr lang="ru-RU"/>
        </a:p>
      </dgm:t>
    </dgm:pt>
    <dgm:pt modelId="{AB8D2CF5-0343-434B-9B3C-4ED693DBF0B9}" type="pres">
      <dgm:prSet presAssocID="{FE5ED656-246C-4DF1-9EB7-5BCED7D794F0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534C8A-63D3-44C8-99C6-1BEE0458AAC9}" type="pres">
      <dgm:prSet presAssocID="{FE5ED656-246C-4DF1-9EB7-5BCED7D794F0}" presName="wedge3" presStyleLbl="node1" presStyleIdx="2" presStyleCnt="3" custScaleX="125372"/>
      <dgm:spPr/>
      <dgm:t>
        <a:bodyPr/>
        <a:lstStyle/>
        <a:p>
          <a:endParaRPr lang="ru-RU"/>
        </a:p>
      </dgm:t>
    </dgm:pt>
    <dgm:pt modelId="{EB7D1ED9-1CE1-4130-ADED-63A952652D06}" type="pres">
      <dgm:prSet presAssocID="{FE5ED656-246C-4DF1-9EB7-5BCED7D794F0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CEA1D8-7D0A-43DD-8828-845E5F96C437}" type="presOf" srcId="{FE5ED656-246C-4DF1-9EB7-5BCED7D794F0}" destId="{3C78A8E9-985B-409A-91E2-CE4D2C921A8A}" srcOrd="0" destOrd="0" presId="urn:microsoft.com/office/officeart/2005/8/layout/chart3"/>
    <dgm:cxn modelId="{A7ED8C1D-67A3-4F6A-9AAC-3B13E03BD248}" type="presOf" srcId="{790C7EBD-D2E0-4BF3-8308-24F19B7D51D4}" destId="{EB7D1ED9-1CE1-4130-ADED-63A952652D06}" srcOrd="1" destOrd="0" presId="urn:microsoft.com/office/officeart/2005/8/layout/chart3"/>
    <dgm:cxn modelId="{64BEFBCC-E957-4485-B327-827E20CAD929}" type="presOf" srcId="{BA28FBF1-611B-47AD-AB25-34D5A20D4851}" destId="{F749B25D-7FCE-4978-98BE-61620AA67555}" srcOrd="0" destOrd="0" presId="urn:microsoft.com/office/officeart/2005/8/layout/chart3"/>
    <dgm:cxn modelId="{2D60C5FD-E272-4292-9E79-C2BDC0C7BB07}" srcId="{FE5ED656-246C-4DF1-9EB7-5BCED7D794F0}" destId="{3EE2013B-31B8-42A1-B536-BBB779501981}" srcOrd="1" destOrd="0" parTransId="{F75757EA-F20E-4A6A-B907-B6C828091C61}" sibTransId="{B891D352-9D8C-46DA-B8CA-FED4C42CD95D}"/>
    <dgm:cxn modelId="{524B07DB-B8C1-4F69-914C-820C199F9091}" type="presOf" srcId="{BA28FBF1-611B-47AD-AB25-34D5A20D4851}" destId="{BD074426-79DD-4B40-8720-997EE42772A2}" srcOrd="1" destOrd="0" presId="urn:microsoft.com/office/officeart/2005/8/layout/chart3"/>
    <dgm:cxn modelId="{3EE6D94C-FA39-4A02-B94D-2A689545044E}" type="presOf" srcId="{3EE2013B-31B8-42A1-B536-BBB779501981}" destId="{AB8D2CF5-0343-434B-9B3C-4ED693DBF0B9}" srcOrd="1" destOrd="0" presId="urn:microsoft.com/office/officeart/2005/8/layout/chart3"/>
    <dgm:cxn modelId="{B4B900A5-B210-45E2-BD55-DF92008ED40E}" srcId="{FE5ED656-246C-4DF1-9EB7-5BCED7D794F0}" destId="{BA28FBF1-611B-47AD-AB25-34D5A20D4851}" srcOrd="0" destOrd="0" parTransId="{28F795E2-8EAA-40CA-B449-6BCE2B9135DD}" sibTransId="{9F485B1D-8F63-45AE-AC9B-696E30203657}"/>
    <dgm:cxn modelId="{02374DED-F079-403A-8239-1DEF65D449EB}" type="presOf" srcId="{3EE2013B-31B8-42A1-B536-BBB779501981}" destId="{5638E74C-BFD0-4D42-B6D3-6A47D9879CF1}" srcOrd="0" destOrd="0" presId="urn:microsoft.com/office/officeart/2005/8/layout/chart3"/>
    <dgm:cxn modelId="{F4D018A6-0435-4881-89E7-94A37BE1C3FC}" srcId="{FE5ED656-246C-4DF1-9EB7-5BCED7D794F0}" destId="{790C7EBD-D2E0-4BF3-8308-24F19B7D51D4}" srcOrd="2" destOrd="0" parTransId="{2DF465F7-FE82-4A79-ADF9-E1029B2629D9}" sibTransId="{D0CE3D51-D063-43E5-ACFB-FCF6C8983603}"/>
    <dgm:cxn modelId="{23D6EE14-523F-4677-9D90-0927A6A53657}" type="presOf" srcId="{790C7EBD-D2E0-4BF3-8308-24F19B7D51D4}" destId="{84534C8A-63D3-44C8-99C6-1BEE0458AAC9}" srcOrd="0" destOrd="0" presId="urn:microsoft.com/office/officeart/2005/8/layout/chart3"/>
    <dgm:cxn modelId="{122874E5-0C2D-4F23-9FB4-3701B5C31940}" type="presParOf" srcId="{3C78A8E9-985B-409A-91E2-CE4D2C921A8A}" destId="{F749B25D-7FCE-4978-98BE-61620AA67555}" srcOrd="0" destOrd="0" presId="urn:microsoft.com/office/officeart/2005/8/layout/chart3"/>
    <dgm:cxn modelId="{468A9CF5-6427-47E1-975D-352EA2EA042E}" type="presParOf" srcId="{3C78A8E9-985B-409A-91E2-CE4D2C921A8A}" destId="{BD074426-79DD-4B40-8720-997EE42772A2}" srcOrd="1" destOrd="0" presId="urn:microsoft.com/office/officeart/2005/8/layout/chart3"/>
    <dgm:cxn modelId="{051BBDBA-6DFD-4897-B536-BF89D3F8BB1F}" type="presParOf" srcId="{3C78A8E9-985B-409A-91E2-CE4D2C921A8A}" destId="{5638E74C-BFD0-4D42-B6D3-6A47D9879CF1}" srcOrd="2" destOrd="0" presId="urn:microsoft.com/office/officeart/2005/8/layout/chart3"/>
    <dgm:cxn modelId="{7FD2786A-2218-4174-A9A2-6A3450B5A49F}" type="presParOf" srcId="{3C78A8E9-985B-409A-91E2-CE4D2C921A8A}" destId="{AB8D2CF5-0343-434B-9B3C-4ED693DBF0B9}" srcOrd="3" destOrd="0" presId="urn:microsoft.com/office/officeart/2005/8/layout/chart3"/>
    <dgm:cxn modelId="{E478947B-D0EA-43F5-8E09-073131E4E74A}" type="presParOf" srcId="{3C78A8E9-985B-409A-91E2-CE4D2C921A8A}" destId="{84534C8A-63D3-44C8-99C6-1BEE0458AAC9}" srcOrd="4" destOrd="0" presId="urn:microsoft.com/office/officeart/2005/8/layout/chart3"/>
    <dgm:cxn modelId="{273EFDD4-8FED-462B-8EE8-F48EBB357A63}" type="presParOf" srcId="{3C78A8E9-985B-409A-91E2-CE4D2C921A8A}" destId="{EB7D1ED9-1CE1-4130-ADED-63A952652D06}" srcOrd="5" destOrd="0" presId="urn:microsoft.com/office/officeart/2005/8/layout/chart3"/>
  </dgm:cxnLst>
  <dgm:bg/>
  <dgm:whole>
    <a:ln w="9525" cap="flat" cmpd="sng" algn="ctr">
      <a:noFill/>
      <a:prstDash val="solid"/>
      <a:round/>
      <a:headEnd type="none" w="med" len="med"/>
      <a:tailEnd type="none" w="med" len="med"/>
    </a:ln>
  </dgm:whole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49B25D-7FCE-4978-98BE-61620AA67555}">
      <dsp:nvSpPr>
        <dsp:cNvPr id="0" name=""/>
        <dsp:cNvSpPr/>
      </dsp:nvSpPr>
      <dsp:spPr>
        <a:xfrm rot="16200000">
          <a:off x="1153745" y="166055"/>
          <a:ext cx="2822729" cy="3215105"/>
        </a:xfrm>
        <a:prstGeom prst="pie">
          <a:avLst>
            <a:gd name="adj1" fmla="val 16200000"/>
            <a:gd name="adj2" fmla="val 5400000"/>
          </a:avLst>
        </a:prstGeom>
        <a:solidFill>
          <a:srgbClr val="FF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Незаконопослушные</a:t>
          </a:r>
          <a:endParaRPr lang="ru-RU" sz="1800" b="1" kern="1200" dirty="0"/>
        </a:p>
      </dsp:txBody>
      <dsp:txXfrm>
        <a:off x="2069453" y="148835"/>
        <a:ext cx="991315" cy="2258228"/>
      </dsp:txXfrm>
    </dsp:sp>
    <dsp:sp modelId="{5638E74C-BFD0-4D42-B6D3-6A47D9879CF1}">
      <dsp:nvSpPr>
        <dsp:cNvPr id="0" name=""/>
        <dsp:cNvSpPr/>
      </dsp:nvSpPr>
      <dsp:spPr>
        <a:xfrm rot="16200000">
          <a:off x="1168075" y="162916"/>
          <a:ext cx="2800465" cy="3218302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Законопослушные</a:t>
          </a:r>
          <a:endParaRPr lang="ru-RU" sz="1800" b="1" kern="1200" dirty="0"/>
        </a:p>
      </dsp:txBody>
      <dsp:txXfrm>
        <a:off x="2076559" y="1150248"/>
        <a:ext cx="983496" cy="22604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49B25D-7FCE-4978-98BE-61620AA67555}">
      <dsp:nvSpPr>
        <dsp:cNvPr id="0" name=""/>
        <dsp:cNvSpPr/>
      </dsp:nvSpPr>
      <dsp:spPr>
        <a:xfrm>
          <a:off x="866703" y="320103"/>
          <a:ext cx="3674047" cy="2911428"/>
        </a:xfrm>
        <a:prstGeom prst="pie">
          <a:avLst>
            <a:gd name="adj1" fmla="val 16200000"/>
            <a:gd name="adj2" fmla="val 1800000"/>
          </a:avLst>
        </a:prstGeom>
        <a:solidFill>
          <a:srgbClr val="FFC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/>
        </a:p>
      </dsp:txBody>
      <dsp:txXfrm>
        <a:off x="2864248" y="857331"/>
        <a:ext cx="1246551" cy="970476"/>
      </dsp:txXfrm>
    </dsp:sp>
    <dsp:sp modelId="{5638E74C-BFD0-4D42-B6D3-6A47D9879CF1}">
      <dsp:nvSpPr>
        <dsp:cNvPr id="0" name=""/>
        <dsp:cNvSpPr/>
      </dsp:nvSpPr>
      <dsp:spPr>
        <a:xfrm>
          <a:off x="876667" y="320603"/>
          <a:ext cx="3666827" cy="2911428"/>
        </a:xfrm>
        <a:prstGeom prst="pie">
          <a:avLst>
            <a:gd name="adj1" fmla="val 1800000"/>
            <a:gd name="adj2" fmla="val 9000000"/>
          </a:avLst>
        </a:prstGeom>
        <a:solidFill>
          <a:srgbClr val="92D05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chemeClr val="bg1"/>
              </a:solidFill>
            </a:rPr>
            <a:t>Риск</a:t>
          </a:r>
          <a:r>
            <a:rPr lang="en-US" sz="2000" b="1" kern="1200" dirty="0" smtClean="0">
              <a:solidFill>
                <a:schemeClr val="bg1"/>
              </a:solidFill>
            </a:rPr>
            <a:t> </a:t>
          </a:r>
          <a:r>
            <a:rPr lang="ru-RU" sz="2000" b="1" kern="1200" dirty="0" smtClean="0">
              <a:solidFill>
                <a:schemeClr val="bg1"/>
              </a:solidFill>
            </a:rPr>
            <a:t>отсутствует</a:t>
          </a:r>
          <a:endParaRPr lang="ru-RU" sz="2000" b="1" kern="1200" dirty="0">
            <a:solidFill>
              <a:schemeClr val="bg1"/>
            </a:solidFill>
          </a:endParaRPr>
        </a:p>
      </dsp:txBody>
      <dsp:txXfrm>
        <a:off x="1880679" y="2157576"/>
        <a:ext cx="1658802" cy="901156"/>
      </dsp:txXfrm>
    </dsp:sp>
    <dsp:sp modelId="{84534C8A-63D3-44C8-99C6-1BEE0458AAC9}">
      <dsp:nvSpPr>
        <dsp:cNvPr id="0" name=""/>
        <dsp:cNvSpPr/>
      </dsp:nvSpPr>
      <dsp:spPr>
        <a:xfrm>
          <a:off x="877686" y="320603"/>
          <a:ext cx="3650115" cy="2911428"/>
        </a:xfrm>
        <a:prstGeom prst="pie">
          <a:avLst>
            <a:gd name="adj1" fmla="val 9000000"/>
            <a:gd name="adj2" fmla="val 16200000"/>
          </a:avLst>
        </a:prstGeom>
        <a:solidFill>
          <a:srgbClr val="FF0000"/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>
            <a:solidFill>
              <a:srgbClr val="FF0000"/>
            </a:solidFill>
          </a:endParaRPr>
        </a:p>
      </dsp:txBody>
      <dsp:txXfrm>
        <a:off x="1268770" y="892491"/>
        <a:ext cx="1238432" cy="9704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3"/>
            <a:ext cx="2914650" cy="495300"/>
          </a:xfrm>
          <a:prstGeom prst="rect">
            <a:avLst/>
          </a:prstGeom>
        </p:spPr>
        <p:txBody>
          <a:bodyPr vert="horz" lIns="91011" tIns="45505" rIns="91011" bIns="4550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08414" y="3"/>
            <a:ext cx="2914650" cy="495300"/>
          </a:xfrm>
          <a:prstGeom prst="rect">
            <a:avLst/>
          </a:prstGeom>
        </p:spPr>
        <p:txBody>
          <a:bodyPr vert="horz" lIns="91011" tIns="45505" rIns="91011" bIns="45505" rtlCol="0"/>
          <a:lstStyle>
            <a:lvl1pPr algn="r">
              <a:defRPr sz="1200"/>
            </a:lvl1pPr>
          </a:lstStyle>
          <a:p>
            <a:fld id="{64341DC8-84AC-4BDB-886F-D759A3C59998}" type="datetimeFigureOut">
              <a:rPr lang="ru-RU" smtClean="0"/>
              <a:t>16.11.2017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1638" y="1235075"/>
            <a:ext cx="592137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11" tIns="45505" rIns="91011" bIns="4550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101" y="4751392"/>
            <a:ext cx="5378450" cy="3889375"/>
          </a:xfrm>
          <a:prstGeom prst="rect">
            <a:avLst/>
          </a:prstGeom>
        </p:spPr>
        <p:txBody>
          <a:bodyPr vert="horz" lIns="91011" tIns="45505" rIns="91011" bIns="4550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14650" cy="495300"/>
          </a:xfrm>
          <a:prstGeom prst="rect">
            <a:avLst/>
          </a:prstGeom>
        </p:spPr>
        <p:txBody>
          <a:bodyPr vert="horz" lIns="91011" tIns="45505" rIns="91011" bIns="4550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08414" y="9378950"/>
            <a:ext cx="2914650" cy="495300"/>
          </a:xfrm>
          <a:prstGeom prst="rect">
            <a:avLst/>
          </a:prstGeom>
        </p:spPr>
        <p:txBody>
          <a:bodyPr vert="horz" lIns="91011" tIns="45505" rIns="91011" bIns="45505" rtlCol="0" anchor="b"/>
          <a:lstStyle>
            <a:lvl1pPr algn="r">
              <a:defRPr sz="1200"/>
            </a:lvl1pPr>
          </a:lstStyle>
          <a:p>
            <a:fld id="{70F3D45F-5265-469F-9ECF-C708A828B4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7349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9E43C49-B246-4407-82B4-1E8AEEB5F655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70965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3D45F-5265-469F-9ECF-C708A828B4E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9629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3D45F-5265-469F-9ECF-C708A828B4E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4173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3D45F-5265-469F-9ECF-C708A828B4E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423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3D45F-5265-469F-9ECF-C708A828B4E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623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3D45F-5265-469F-9ECF-C708A828B4E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049977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F3D45F-5265-469F-9ECF-C708A828B4E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958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511851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9E43C49-B246-4407-82B4-1E8AEEB5F655}" type="slidenum">
              <a:rPr lang="ru-RU" sz="1100">
                <a:solidFill>
                  <a:srgbClr val="000000"/>
                </a:solidFill>
                <a:latin typeface="Arial Narrow" pitchFamily="34" charset="0"/>
                <a:cs typeface="Arial" charset="0"/>
              </a:rPr>
              <a:pPr defTabSz="511851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z="1100" dirty="0">
              <a:solidFill>
                <a:srgbClr val="000000"/>
              </a:solidFill>
              <a:latin typeface="Arial Narrow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623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CCFD4-D900-4B20-8FE3-EF905127C7BF}" type="datetime1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293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D8D6B-1C02-4841-9146-3664EA1FBE51}" type="datetime1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4028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2B131-A21A-41AC-A758-5F09F5442602}" type="datetime1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1789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4A8A1B-FAD8-4859-9DD3-516A56048002}" type="datetime1">
              <a:rPr lang="ru-RU" smtClean="0"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385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25FCC-88E4-4A82-BDD1-12580176ED36}" type="datetime1">
              <a:rPr lang="ru-RU" smtClean="0"/>
              <a:t>16.11.2017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9386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CF72E-77AC-4D5F-AF0A-72564FC0DB0F}" type="datetime1">
              <a:rPr lang="ru-RU" smtClean="0"/>
              <a:t>16.11.2017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0305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A9269-2A0B-4591-B68B-78266BDCD259}" type="datetime1">
              <a:rPr lang="ru-RU" smtClean="0"/>
              <a:t>16.11.2017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52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7D78-786E-4274-9DA2-863D28CDEB96}" type="datetime1">
              <a:rPr lang="ru-RU" smtClean="0"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6982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ED8F1-B0A6-4648-9CD5-065BA2FDA256}" type="datetime1">
              <a:rPr lang="ru-RU" smtClean="0"/>
              <a:t>16.11.2017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0593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57B20-8EC7-40AC-954B-62054F4BD542}" type="datetime1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56472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83CC15-DE03-4ADC-9C0F-B4EA5799B434}" type="datetime1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1105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21286-FDD2-48C3-89D4-FE66DB5E0CDA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2562197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0D2A7-470F-49FA-A668-95F81FBE90A4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036790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7C41D-DCBD-4AE2-BA6D-0DABD07CE652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7258948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98278-7E1C-4259-B02F-43EEF5728DAF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2062386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27B53A-8DE6-4966-A04F-08B234264200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5826935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28A-CB2A-44B2-89AB-9780F4BF5250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5803965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7F598C-97DB-4BFF-810E-F3A31ED5037B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6066587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5E2BD-C5D9-4437-91BD-4DB636A532A6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925608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526E-BEBC-4E7A-814B-03E16E095F3D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4527490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E54CB3-4805-4687-9B5F-7BC1AFBA9204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4419022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C85C92-57DB-4AD3-B1D1-EE7B3C51278E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800798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B17D47-CF1F-41DC-B621-DF2AD41BAAEB}" type="datetime1">
              <a:rPr lang="ru-RU" smtClean="0"/>
              <a:t>16.11.2017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B1C27C-A042-40AA-A693-F491F4916EE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347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F901C-3E7D-4B65-8E6E-81F33BE9BE48}" type="datetime1">
              <a:rPr lang="ru-RU" smtClean="0"/>
              <a:pPr/>
              <a:t>16.11.2017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C53B7-B2A0-4ED9-A597-FE5A56A8C08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416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gif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.png"/><Relationship Id="rId4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png"/><Relationship Id="rId9" Type="http://schemas.openxmlformats.org/officeDocument/2006/relationships/image" Target="../media/image10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png"/><Relationship Id="rId9" Type="http://schemas.openxmlformats.org/officeDocument/2006/relationships/image" Target="../media/image10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png"/><Relationship Id="rId9" Type="http://schemas.openxmlformats.org/officeDocument/2006/relationships/image" Target="../media/image10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png"/><Relationship Id="rId9" Type="http://schemas.openxmlformats.org/officeDocument/2006/relationships/image" Target="../media/image10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png"/><Relationship Id="rId9" Type="http://schemas.openxmlformats.org/officeDocument/2006/relationships/image" Target="../media/image10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22000" b="-2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069335" y="5517967"/>
            <a:ext cx="9058913" cy="11252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glow rad="139700">
              <a:schemeClr val="tx1"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>
            <a:lvl1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2pPr>
            <a:lvl3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3pPr>
            <a:lvl4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4pPr>
            <a:lvl5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5pPr>
            <a:lvl6pPr marL="45709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6pPr>
            <a:lvl7pPr marL="914187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7pPr>
            <a:lvl8pPr marL="1371281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8pPr>
            <a:lvl9pPr marL="182837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9pPr>
          </a:lstStyle>
          <a:p>
            <a:r>
              <a:rPr lang="ru-RU" sz="2166" kern="0" dirty="0">
                <a:solidFill>
                  <a:schemeClr val="tx2">
                    <a:lumMod val="75000"/>
                  </a:schemeClr>
                </a:solidFill>
              </a:rPr>
              <a:t>Личный кабинет </a:t>
            </a:r>
          </a:p>
          <a:p>
            <a:r>
              <a:rPr lang="ru-RU" sz="2166" kern="0" dirty="0">
                <a:solidFill>
                  <a:schemeClr val="tx2">
                    <a:lumMod val="75000"/>
                  </a:schemeClr>
                </a:solidFill>
              </a:rPr>
              <a:t>как инструмент взаимодействия с частным сектором в целях соблюдения требований </a:t>
            </a:r>
            <a:r>
              <a:rPr lang="ru-RU" sz="2166" kern="0" dirty="0" smtClean="0">
                <a:solidFill>
                  <a:schemeClr val="tx2">
                    <a:lumMod val="75000"/>
                  </a:schemeClr>
                </a:solidFill>
              </a:rPr>
              <a:t>ПОД/ФТ</a:t>
            </a:r>
            <a:endParaRPr lang="en-US" sz="2166" kern="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2069334" y="200048"/>
            <a:ext cx="9058913" cy="3417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/>
          <a:lstStyle>
            <a:lvl1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2pPr>
            <a:lvl3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3pPr>
            <a:lvl4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4pPr>
            <a:lvl5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5pPr>
            <a:lvl6pPr marL="45709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6pPr>
            <a:lvl7pPr marL="914187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7pPr>
            <a:lvl8pPr marL="1371281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8pPr>
            <a:lvl9pPr marL="182837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9pPr>
          </a:lstStyle>
          <a:p>
            <a:r>
              <a:rPr lang="ru-RU" sz="2166" kern="0" dirty="0">
                <a:solidFill>
                  <a:schemeClr val="tx2">
                    <a:lumMod val="75000"/>
                  </a:schemeClr>
                </a:solidFill>
              </a:rPr>
              <a:t>Федеральная служба по финансовому мониторингу</a:t>
            </a:r>
            <a:endParaRPr lang="en-US" sz="2166" kern="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461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Скругленный прямоугольник 40"/>
          <p:cNvSpPr/>
          <p:nvPr/>
        </p:nvSpPr>
        <p:spPr>
          <a:xfrm>
            <a:off x="456690" y="1293346"/>
            <a:ext cx="11297307" cy="299696"/>
          </a:xfrm>
          <a:prstGeom prst="round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Общее </a:t>
            </a:r>
            <a:r>
              <a:rPr lang="ru-RU" sz="2000" b="1" dirty="0">
                <a:solidFill>
                  <a:srgbClr val="0070C0"/>
                </a:solidFill>
                <a:cs typeface="Arial" panose="020B0604020202020204" pitchFamily="34" charset="0"/>
              </a:rPr>
              <a:t>количество </a:t>
            </a:r>
            <a:r>
              <a:rPr lang="ru-RU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субъектов </a:t>
            </a:r>
            <a:r>
              <a:rPr lang="en-US" sz="4800" b="1" baseline="-18000" dirty="0" smtClean="0">
                <a:solidFill>
                  <a:srgbClr val="0070C0"/>
                </a:solidFill>
                <a:cs typeface="Arial" panose="020B0604020202020204" pitchFamily="34" charset="0"/>
              </a:rPr>
              <a:t>~</a:t>
            </a:r>
            <a:r>
              <a:rPr lang="en-US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 </a:t>
            </a:r>
            <a:r>
              <a:rPr lang="ru-RU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4</a:t>
            </a:r>
            <a:r>
              <a:rPr lang="ru-RU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0 тыс. </a:t>
            </a:r>
            <a:endParaRPr lang="ru-RU" sz="24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0214" y="2746856"/>
            <a:ext cx="497244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Кредитные организации</a:t>
            </a:r>
          </a:p>
          <a:p>
            <a:pPr>
              <a:spcAft>
                <a:spcPts val="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Страховые компании</a:t>
            </a:r>
          </a:p>
          <a:p>
            <a:pPr>
              <a:spcAft>
                <a:spcPts val="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Профессиональные участники рынка ценных бумаг</a:t>
            </a:r>
          </a:p>
          <a:p>
            <a:pPr>
              <a:spcAft>
                <a:spcPts val="0"/>
              </a:spcAft>
              <a:buClr>
                <a:srgbClr val="0070C0"/>
              </a:buClr>
            </a:pPr>
            <a:r>
              <a:rPr lang="ru-RU" sz="2000" b="1" dirty="0" err="1" smtClean="0">
                <a:solidFill>
                  <a:srgbClr val="0070C0"/>
                </a:solidFill>
              </a:rPr>
              <a:t>Микрофинансовые</a:t>
            </a:r>
            <a:r>
              <a:rPr lang="ru-RU" sz="2000" b="1" dirty="0" smtClean="0">
                <a:solidFill>
                  <a:srgbClr val="0070C0"/>
                </a:solidFill>
              </a:rPr>
              <a:t> организации</a:t>
            </a:r>
          </a:p>
          <a:p>
            <a:pPr>
              <a:spcAft>
                <a:spcPts val="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Кредитные потребительские кооперативы</a:t>
            </a:r>
          </a:p>
          <a:p>
            <a:pPr>
              <a:spcAft>
                <a:spcPts val="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Ломбарды</a:t>
            </a:r>
          </a:p>
          <a:p>
            <a:pPr>
              <a:spcAft>
                <a:spcPts val="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Лизинговые компании</a:t>
            </a:r>
          </a:p>
          <a:p>
            <a:pPr>
              <a:spcAft>
                <a:spcPts val="0"/>
              </a:spcAft>
              <a:buClr>
                <a:srgbClr val="0070C0"/>
              </a:buClr>
            </a:pPr>
            <a:r>
              <a:rPr lang="ru-RU" sz="2000" b="1" dirty="0" err="1" smtClean="0">
                <a:solidFill>
                  <a:srgbClr val="0070C0"/>
                </a:solidFill>
              </a:rPr>
              <a:t>Факторинговые</a:t>
            </a:r>
            <a:r>
              <a:rPr lang="ru-RU" sz="2000" b="1" dirty="0" smtClean="0">
                <a:solidFill>
                  <a:srgbClr val="0070C0"/>
                </a:solidFill>
              </a:rPr>
              <a:t> компании</a:t>
            </a:r>
          </a:p>
          <a:p>
            <a:pPr>
              <a:spcAft>
                <a:spcPts val="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Почта России</a:t>
            </a:r>
          </a:p>
          <a:p>
            <a:pPr>
              <a:spcAft>
                <a:spcPts val="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…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74630" y="2395270"/>
            <a:ext cx="5478031" cy="385056"/>
          </a:xfrm>
          <a:prstGeom prst="roundRect">
            <a:avLst/>
          </a:prstGeom>
          <a:solidFill>
            <a:schemeClr val="accent5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Финансовые посредники</a:t>
            </a:r>
            <a:endParaRPr lang="ru-RU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379136" y="2391403"/>
            <a:ext cx="5407349" cy="393559"/>
          </a:xfrm>
          <a:prstGeom prst="roundRect">
            <a:avLst/>
          </a:prstGeom>
          <a:solidFill>
            <a:schemeClr val="accent5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Нефинансовые организации</a:t>
            </a:r>
            <a:endParaRPr lang="ru-RU" sz="32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25108" y="6442422"/>
            <a:ext cx="10259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25 </a:t>
            </a:r>
            <a:r>
              <a:rPr lang="ru-RU" b="1" dirty="0" smtClean="0">
                <a:solidFill>
                  <a:srgbClr val="0070C0"/>
                </a:solidFill>
                <a:cs typeface="Arial" panose="020B0604020202020204" pitchFamily="34" charset="0"/>
              </a:rPr>
              <a:t>тыс</a:t>
            </a:r>
            <a:r>
              <a:rPr lang="ru-RU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.</a:t>
            </a:r>
            <a:endParaRPr lang="ru-RU" sz="20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598146" y="6405512"/>
            <a:ext cx="11173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cs typeface="Arial" panose="020B0604020202020204" pitchFamily="34" charset="0"/>
              </a:rPr>
              <a:t>115 тыс.</a:t>
            </a:r>
            <a:endParaRPr lang="ru-RU" sz="2000" b="1" dirty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sp>
        <p:nvSpPr>
          <p:cNvPr id="5" name="Правая фигурная скобка 4"/>
          <p:cNvSpPr/>
          <p:nvPr/>
        </p:nvSpPr>
        <p:spPr>
          <a:xfrm rot="16200000">
            <a:off x="6016767" y="-3670980"/>
            <a:ext cx="295971" cy="11326405"/>
          </a:xfrm>
          <a:prstGeom prst="rightBrace">
            <a:avLst>
              <a:gd name="adj1" fmla="val 19186"/>
              <a:gd name="adj2" fmla="val 50067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Правая фигурная скобка 37"/>
          <p:cNvSpPr/>
          <p:nvPr/>
        </p:nvSpPr>
        <p:spPr>
          <a:xfrm rot="5400000">
            <a:off x="3174779" y="3517805"/>
            <a:ext cx="175214" cy="5463485"/>
          </a:xfrm>
          <a:prstGeom prst="rightBrace">
            <a:avLst>
              <a:gd name="adj1" fmla="val 19186"/>
              <a:gd name="adj2" fmla="val 50067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095492" y="2780208"/>
            <a:ext cx="4732463" cy="3016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Риелторы</a:t>
            </a:r>
            <a:endParaRPr lang="ru-RU" sz="2000" b="1" dirty="0">
              <a:solidFill>
                <a:srgbClr val="0070C0"/>
              </a:solidFill>
            </a:endParaRPr>
          </a:p>
          <a:p>
            <a:pPr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Операторы на рынке драгоценных металлов и драгоценных камней</a:t>
            </a:r>
          </a:p>
          <a:p>
            <a:pPr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Операторы мобильной связи</a:t>
            </a:r>
          </a:p>
          <a:p>
            <a:pPr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Нотариусы</a:t>
            </a:r>
          </a:p>
          <a:p>
            <a:pPr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Адвокаты</a:t>
            </a:r>
          </a:p>
          <a:p>
            <a:pPr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Аудиторы</a:t>
            </a:r>
          </a:p>
          <a:p>
            <a:pPr>
              <a:spcAft>
                <a:spcPts val="600"/>
              </a:spcAft>
              <a:buClr>
                <a:srgbClr val="0070C0"/>
              </a:buClr>
            </a:pPr>
            <a:r>
              <a:rPr lang="ru-RU" sz="2000" b="1" dirty="0" smtClean="0">
                <a:solidFill>
                  <a:srgbClr val="0070C0"/>
                </a:solidFill>
              </a:rPr>
              <a:t>…</a:t>
            </a:r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86" y="2793447"/>
            <a:ext cx="440806" cy="380265"/>
          </a:xfrm>
          <a:prstGeom prst="rect">
            <a:avLst/>
          </a:prstGeom>
        </p:spPr>
      </p:pic>
      <p:pic>
        <p:nvPicPr>
          <p:cNvPr id="45" name="Рисунок 4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4" t="10646" r="38087" b="41348"/>
          <a:stretch/>
        </p:blipFill>
        <p:spPr>
          <a:xfrm>
            <a:off x="717261" y="5550919"/>
            <a:ext cx="251180" cy="271215"/>
          </a:xfrm>
          <a:prstGeom prst="rect">
            <a:avLst/>
          </a:prstGeom>
        </p:spPr>
      </p:pic>
      <p:pic>
        <p:nvPicPr>
          <p:cNvPr id="47" name="Рисунок 46" descr="C:\Users\mubezzubov\Desktop\FSFM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044" y="2861934"/>
            <a:ext cx="288448" cy="232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Рисунок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2165" y="3252637"/>
            <a:ext cx="316092" cy="296253"/>
          </a:xfrm>
          <a:prstGeom prst="rect">
            <a:avLst/>
          </a:prstGeom>
        </p:spPr>
      </p:pic>
      <p:pic>
        <p:nvPicPr>
          <p:cNvPr id="49" name="Рисунок 4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4" t="10646" r="38087" b="41348"/>
          <a:stretch/>
        </p:blipFill>
        <p:spPr>
          <a:xfrm>
            <a:off x="6848126" y="3879296"/>
            <a:ext cx="251180" cy="271215"/>
          </a:xfrm>
          <a:prstGeom prst="rect">
            <a:avLst/>
          </a:prstGeom>
        </p:spPr>
      </p:pic>
      <p:pic>
        <p:nvPicPr>
          <p:cNvPr id="50" name="Рисунок 4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123" y="5077784"/>
            <a:ext cx="236278" cy="287882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032" y="4713659"/>
            <a:ext cx="226460" cy="235519"/>
          </a:xfrm>
          <a:prstGeom prst="rect">
            <a:avLst/>
          </a:prstGeom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9032" y="4327078"/>
            <a:ext cx="226460" cy="235519"/>
          </a:xfrm>
          <a:prstGeom prst="rect">
            <a:avLst/>
          </a:prstGeom>
        </p:spPr>
      </p:pic>
      <p:sp>
        <p:nvSpPr>
          <p:cNvPr id="42" name="Скругленный прямоугольник 41"/>
          <p:cNvSpPr/>
          <p:nvPr/>
        </p:nvSpPr>
        <p:spPr>
          <a:xfrm>
            <a:off x="456690" y="880776"/>
            <a:ext cx="11297307" cy="287703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cs typeface="Arial" panose="020B0604020202020204" pitchFamily="34" charset="0"/>
              </a:rPr>
              <a:t>Субъекты антиотмывочной системы</a:t>
            </a:r>
            <a:endParaRPr lang="ru-RU" sz="24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pic>
        <p:nvPicPr>
          <p:cNvPr id="43" name="Рисунок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86" y="3073501"/>
            <a:ext cx="440806" cy="380265"/>
          </a:xfrm>
          <a:prstGeom prst="rect">
            <a:avLst/>
          </a:prstGeom>
        </p:spPr>
      </p:pic>
      <p:pic>
        <p:nvPicPr>
          <p:cNvPr id="53" name="Рисунок 52" descr="C:\Users\mubezzubov\Desktop\FSFM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89" y="4963315"/>
            <a:ext cx="288448" cy="232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Рисунок 53" descr="C:\Users\mubezzubov\Desktop\FSFM.pn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89" y="5237784"/>
            <a:ext cx="288448" cy="2329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86" y="4018408"/>
            <a:ext cx="440806" cy="380265"/>
          </a:xfrm>
          <a:prstGeom prst="rect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99" y="3370337"/>
            <a:ext cx="440806" cy="380265"/>
          </a:xfrm>
          <a:prstGeom prst="rect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086" y="4600347"/>
            <a:ext cx="440806" cy="380265"/>
          </a:xfrm>
          <a:prstGeom prst="rect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61" y="4333394"/>
            <a:ext cx="440806" cy="380265"/>
          </a:xfrm>
          <a:prstGeom prst="rect">
            <a:avLst/>
          </a:prstGeom>
        </p:spPr>
      </p:pic>
      <p:sp>
        <p:nvSpPr>
          <p:cNvPr id="59" name="Правая фигурная скобка 58"/>
          <p:cNvSpPr/>
          <p:nvPr/>
        </p:nvSpPr>
        <p:spPr>
          <a:xfrm rot="5400000">
            <a:off x="9008605" y="3505825"/>
            <a:ext cx="175214" cy="5463485"/>
          </a:xfrm>
          <a:prstGeom prst="rightBrace">
            <a:avLst>
              <a:gd name="adj1" fmla="val 19186"/>
              <a:gd name="adj2" fmla="val 50067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</a:rPr>
              <a:t>Целевая аудитория Личного кабинета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827955" y="6402917"/>
            <a:ext cx="226996" cy="365125"/>
          </a:xfrm>
        </p:spPr>
        <p:txBody>
          <a:bodyPr/>
          <a:lstStyle/>
          <a:p>
            <a:fld id="{EEB1C27C-A042-40AA-A693-F491F4916EEF}" type="slidenum">
              <a:rPr lang="ru-RU" smtClean="0"/>
              <a:t>2</a:t>
            </a:fld>
            <a:endParaRPr lang="ru-RU" dirty="0"/>
          </a:p>
        </p:txBody>
      </p:sp>
      <p:sp>
        <p:nvSpPr>
          <p:cNvPr id="82" name="Прямоугольник 81"/>
          <p:cNvSpPr/>
          <p:nvPr/>
        </p:nvSpPr>
        <p:spPr>
          <a:xfrm>
            <a:off x="0" y="-6747"/>
            <a:ext cx="12192000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83" name="Группа 82"/>
          <p:cNvGrpSpPr/>
          <p:nvPr/>
        </p:nvGrpSpPr>
        <p:grpSpPr>
          <a:xfrm>
            <a:off x="519113" y="22921"/>
            <a:ext cx="3208240" cy="623728"/>
            <a:chOff x="6466338" y="378295"/>
            <a:chExt cx="3208240" cy="1056894"/>
          </a:xfrm>
        </p:grpSpPr>
        <p:pic>
          <p:nvPicPr>
            <p:cNvPr id="84" name="Рисунок 83" descr="C:\Users\mubezzubov\Desktop\FSFM.pn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5" name="Группа 84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86" name="TextBox 85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87" name="TextBox 86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8" name="TextBox 87"/>
          <p:cNvSpPr txBox="1"/>
          <p:nvPr/>
        </p:nvSpPr>
        <p:spPr>
          <a:xfrm>
            <a:off x="6255044" y="55858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Целевая аудитория Личного </a:t>
            </a:r>
            <a:r>
              <a:rPr lang="ru-RU" sz="2400" dirty="0">
                <a:solidFill>
                  <a:schemeClr val="bg1"/>
                </a:solidFill>
              </a:rPr>
              <a:t>кабинета</a:t>
            </a:r>
          </a:p>
        </p:txBody>
      </p:sp>
    </p:spTree>
    <p:extLst>
      <p:ext uri="{BB962C8B-B14F-4D97-AF65-F5344CB8AC3E}">
        <p14:creationId xmlns:p14="http://schemas.microsoft.com/office/powerpoint/2010/main" val="34825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7668" y="1341912"/>
            <a:ext cx="11276491" cy="474371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164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2377" y="1886957"/>
            <a:ext cx="5353211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Оценка риска невыполнения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обязательных требований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228432" y="1891087"/>
            <a:ext cx="5353211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Оценка риска участия в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совершении незаконных операций 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Прямая соединительная линия 8"/>
          <p:cNvCxnSpPr>
            <a:stCxn id="4" idx="0"/>
            <a:endCxn id="4" idx="2"/>
          </p:cNvCxnSpPr>
          <p:nvPr/>
        </p:nvCxnSpPr>
        <p:spPr>
          <a:xfrm rot="16200000" flipH="1">
            <a:off x="3714058" y="3713768"/>
            <a:ext cx="4743712" cy="1588"/>
          </a:xfrm>
          <a:prstGeom prst="line">
            <a:avLst/>
          </a:prstGeom>
          <a:ln w="1905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Схема 1"/>
          <p:cNvGraphicFramePr/>
          <p:nvPr>
            <p:extLst/>
          </p:nvPr>
        </p:nvGraphicFramePr>
        <p:xfrm>
          <a:off x="582377" y="2466109"/>
          <a:ext cx="5424468" cy="33979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3" name="Схема 42"/>
          <p:cNvGraphicFramePr/>
          <p:nvPr>
            <p:extLst/>
          </p:nvPr>
        </p:nvGraphicFramePr>
        <p:xfrm>
          <a:off x="6236240" y="2466109"/>
          <a:ext cx="5559176" cy="3465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56735" y="3801742"/>
            <a:ext cx="1685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Вовлеченные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0807" y="190133"/>
            <a:ext cx="96413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Система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оценки риска </a:t>
            </a:r>
            <a:r>
              <a:rPr kumimoji="0" lang="ru-RU" sz="2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с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убъектов антиотмывочной системы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54689" y="3801742"/>
            <a:ext cx="16854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Причастные</a:t>
            </a:r>
          </a:p>
        </p:txBody>
      </p:sp>
      <p:pic>
        <p:nvPicPr>
          <p:cNvPr id="12" name="Рисунок 11" descr="C:\Users\mubezzubov\Desktop\FSFM.png"/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754" y="402019"/>
            <a:ext cx="712177" cy="5607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6467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Уровни риска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-13930" y="-6986"/>
            <a:ext cx="12205929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2" name="Группа 41"/>
          <p:cNvGrpSpPr/>
          <p:nvPr/>
        </p:nvGrpSpPr>
        <p:grpSpPr>
          <a:xfrm>
            <a:off x="505184" y="22682"/>
            <a:ext cx="3208240" cy="623728"/>
            <a:chOff x="6466338" y="378295"/>
            <a:chExt cx="3208240" cy="1056894"/>
          </a:xfrm>
        </p:grpSpPr>
        <p:pic>
          <p:nvPicPr>
            <p:cNvPr id="43" name="Рисунок 42" descr="C:\Users\mubezzubov\Desktop\FSFM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4" name="Группа 43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6241115" y="55619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Уровни риска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827955" y="6402917"/>
            <a:ext cx="226996" cy="365125"/>
          </a:xfrm>
        </p:spPr>
        <p:txBody>
          <a:bodyPr/>
          <a:lstStyle/>
          <a:p>
            <a:r>
              <a:rPr lang="ru-RU" dirty="0" smtClean="0"/>
              <a:t>3</a:t>
            </a:r>
            <a:endParaRPr lang="ru-RU" dirty="0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4362864" y="6023270"/>
            <a:ext cx="7069437" cy="478857"/>
          </a:xfrm>
          <a:prstGeom prst="roundRect">
            <a:avLst>
              <a:gd name="adj" fmla="val 8934"/>
            </a:avLst>
          </a:prstGeom>
          <a:solidFill>
            <a:schemeClr val="accent1">
              <a:lumMod val="20000"/>
              <a:lumOff val="80000"/>
              <a:alpha val="2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203864"/>
                </a:solidFill>
              </a:rPr>
              <a:t>Дистанционный мониторинг-контроль в текущем режиме (без запроса документов)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4362864" y="4465986"/>
            <a:ext cx="7069438" cy="1241361"/>
          </a:xfrm>
          <a:prstGeom prst="roundRect">
            <a:avLst>
              <a:gd name="adj" fmla="val 8934"/>
            </a:avLst>
          </a:prstGeom>
          <a:solidFill>
            <a:schemeClr val="accent1">
              <a:lumMod val="20000"/>
              <a:lumOff val="80000"/>
              <a:alpha val="2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203864"/>
                </a:solidFill>
              </a:rPr>
              <a:t>Дистанционный мониторинг-контроль в усиленном режиме (возможность запроса документов)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203864"/>
                </a:solidFill>
              </a:rPr>
              <a:t>Информационное письмо руководителю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203864"/>
                </a:solidFill>
              </a:rPr>
              <a:t>Рекомендации по обучению</a:t>
            </a:r>
            <a:endParaRPr lang="ru-RU" sz="2000" dirty="0">
              <a:solidFill>
                <a:srgbClr val="203864"/>
              </a:solidFill>
            </a:endParaRPr>
          </a:p>
        </p:txBody>
      </p:sp>
      <p:sp>
        <p:nvSpPr>
          <p:cNvPr id="52" name="Скругленный прямоугольник 51"/>
          <p:cNvSpPr/>
          <p:nvPr/>
        </p:nvSpPr>
        <p:spPr>
          <a:xfrm>
            <a:off x="4362864" y="3159114"/>
            <a:ext cx="7069437" cy="905583"/>
          </a:xfrm>
          <a:prstGeom prst="roundRect">
            <a:avLst>
              <a:gd name="adj" fmla="val 4551"/>
            </a:avLst>
          </a:prstGeom>
          <a:solidFill>
            <a:schemeClr val="accent1">
              <a:lumMod val="20000"/>
              <a:lumOff val="80000"/>
              <a:alpha val="2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>
                <a:solidFill>
                  <a:srgbClr val="203864"/>
                </a:solidFill>
              </a:rPr>
              <a:t>План мероприятий по снижению </a:t>
            </a:r>
            <a:r>
              <a:rPr lang="ru-RU" sz="2000" dirty="0" smtClean="0">
                <a:solidFill>
                  <a:srgbClr val="203864"/>
                </a:solidFill>
              </a:rPr>
              <a:t>рисков</a:t>
            </a:r>
            <a:endParaRPr lang="en-US" sz="2000" dirty="0" smtClean="0">
              <a:solidFill>
                <a:srgbClr val="20386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203864"/>
                </a:solidFill>
              </a:rPr>
              <a:t>Предостережение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203864"/>
                </a:solidFill>
              </a:rPr>
              <a:t>Административные меры</a:t>
            </a:r>
          </a:p>
        </p:txBody>
      </p:sp>
      <p:sp>
        <p:nvSpPr>
          <p:cNvPr id="53" name="Скругленный прямоугольник 52"/>
          <p:cNvSpPr/>
          <p:nvPr/>
        </p:nvSpPr>
        <p:spPr>
          <a:xfrm>
            <a:off x="4362864" y="1443058"/>
            <a:ext cx="7069437" cy="1296873"/>
          </a:xfrm>
          <a:prstGeom prst="roundRect">
            <a:avLst>
              <a:gd name="adj" fmla="val 5526"/>
            </a:avLst>
          </a:prstGeom>
          <a:solidFill>
            <a:schemeClr val="accent1">
              <a:lumMod val="20000"/>
              <a:lumOff val="80000"/>
              <a:alpha val="27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203864"/>
                </a:solidFill>
              </a:rPr>
              <a:t>Проведение проверок</a:t>
            </a:r>
            <a:endParaRPr lang="en-US" sz="2000" dirty="0" smtClean="0">
              <a:solidFill>
                <a:srgbClr val="203864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203864"/>
                </a:solidFill>
              </a:rPr>
              <a:t>План </a:t>
            </a:r>
            <a:r>
              <a:rPr lang="ru-RU" sz="2000" dirty="0">
                <a:solidFill>
                  <a:srgbClr val="203864"/>
                </a:solidFill>
              </a:rPr>
              <a:t>мероприятий по снижению </a:t>
            </a:r>
            <a:r>
              <a:rPr lang="ru-RU" sz="2000" dirty="0" smtClean="0">
                <a:solidFill>
                  <a:srgbClr val="203864"/>
                </a:solidFill>
              </a:rPr>
              <a:t>рисков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203864"/>
                </a:solidFill>
              </a:rPr>
              <a:t>Административные меры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ru-RU" sz="2000" dirty="0" smtClean="0">
                <a:solidFill>
                  <a:srgbClr val="203864"/>
                </a:solidFill>
              </a:rPr>
              <a:t>Риск-ориентировки в правоохранительные органы</a:t>
            </a: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410600" y="4735535"/>
            <a:ext cx="2867528" cy="600323"/>
          </a:xfrm>
          <a:prstGeom prst="round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203864"/>
                </a:solidFill>
              </a:rPr>
              <a:t>Средний риск</a:t>
            </a:r>
            <a:endParaRPr lang="ru-RU" sz="2400" dirty="0">
              <a:solidFill>
                <a:srgbClr val="203864"/>
              </a:solidFill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410600" y="3280472"/>
            <a:ext cx="2867528" cy="600323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203864"/>
                </a:solidFill>
              </a:rPr>
              <a:t>Значительный риск</a:t>
            </a:r>
            <a:endParaRPr lang="ru-RU" sz="2400" dirty="0">
              <a:solidFill>
                <a:srgbClr val="203864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410600" y="1824532"/>
            <a:ext cx="2867528" cy="601200"/>
          </a:xfrm>
          <a:prstGeom prst="roundRect">
            <a:avLst/>
          </a:prstGeom>
          <a:solidFill>
            <a:srgbClr val="CC0000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203864"/>
                </a:solidFill>
              </a:rPr>
              <a:t>Высокий риск</a:t>
            </a:r>
            <a:endParaRPr lang="ru-RU" sz="2400" dirty="0">
              <a:solidFill>
                <a:srgbClr val="203864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410600" y="5961105"/>
            <a:ext cx="2867528" cy="600323"/>
          </a:xfrm>
          <a:prstGeom prst="roundRect">
            <a:avLst/>
          </a:prstGeom>
          <a:solidFill>
            <a:srgbClr val="92D05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rgbClr val="203864"/>
                </a:solidFill>
              </a:rPr>
              <a:t>Низкий риск</a:t>
            </a:r>
            <a:endParaRPr lang="ru-RU" sz="2400" dirty="0">
              <a:solidFill>
                <a:srgbClr val="203864"/>
              </a:solidFill>
            </a:endParaRPr>
          </a:p>
        </p:txBody>
      </p:sp>
      <p:sp>
        <p:nvSpPr>
          <p:cNvPr id="59" name="Стрелка вниз 58"/>
          <p:cNvSpPr/>
          <p:nvPr/>
        </p:nvSpPr>
        <p:spPr>
          <a:xfrm rot="16200000">
            <a:off x="3790242" y="5944088"/>
            <a:ext cx="176288" cy="63435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C21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3864"/>
              </a:solidFill>
            </a:endParaRPr>
          </a:p>
        </p:txBody>
      </p:sp>
      <p:sp>
        <p:nvSpPr>
          <p:cNvPr id="60" name="Стрелка вниз 59"/>
          <p:cNvSpPr/>
          <p:nvPr/>
        </p:nvSpPr>
        <p:spPr>
          <a:xfrm rot="16200000">
            <a:off x="3774495" y="4744967"/>
            <a:ext cx="176288" cy="63435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C21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3864"/>
              </a:solidFill>
            </a:endParaRPr>
          </a:p>
        </p:txBody>
      </p:sp>
      <p:sp>
        <p:nvSpPr>
          <p:cNvPr id="61" name="Стрелка вниз 60"/>
          <p:cNvSpPr/>
          <p:nvPr/>
        </p:nvSpPr>
        <p:spPr>
          <a:xfrm rot="16200000">
            <a:off x="3774495" y="3294728"/>
            <a:ext cx="176288" cy="63435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C21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3864"/>
              </a:solidFill>
            </a:endParaRPr>
          </a:p>
        </p:txBody>
      </p:sp>
      <p:sp>
        <p:nvSpPr>
          <p:cNvPr id="62" name="Стрелка вниз 61"/>
          <p:cNvSpPr/>
          <p:nvPr/>
        </p:nvSpPr>
        <p:spPr>
          <a:xfrm rot="16200000">
            <a:off x="3790242" y="1794928"/>
            <a:ext cx="176288" cy="634356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C21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03864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362864" y="700723"/>
            <a:ext cx="70694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203864"/>
                </a:solidFill>
                <a:cs typeface="Arial" panose="020B0604020202020204" pitchFamily="34" charset="0"/>
              </a:rPr>
              <a:t>Принимаемые меры</a:t>
            </a:r>
            <a:endParaRPr lang="ru-RU" sz="2800" b="1" dirty="0">
              <a:solidFill>
                <a:srgbClr val="203864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5473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Группа 12"/>
          <p:cNvGrpSpPr/>
          <p:nvPr/>
        </p:nvGrpSpPr>
        <p:grpSpPr>
          <a:xfrm>
            <a:off x="495200" y="939015"/>
            <a:ext cx="11182349" cy="5344449"/>
            <a:chOff x="492125" y="1439715"/>
            <a:chExt cx="11182349" cy="5522249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10070" y="1887350"/>
              <a:ext cx="1186530" cy="863016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" t="-64" r="5" b="19540"/>
            <a:stretch/>
          </p:blipFill>
          <p:spPr>
            <a:xfrm>
              <a:off x="492125" y="1439715"/>
              <a:ext cx="11182349" cy="5522249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77653" y="2137888"/>
              <a:ext cx="9377588" cy="4824076"/>
            </a:xfrm>
            <a:prstGeom prst="rect">
              <a:avLst/>
            </a:prstGeom>
            <a:ln w="127000" cap="sq">
              <a:noFill/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</p:grpSp>
      <p:pic>
        <p:nvPicPr>
          <p:cNvPr id="1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1786" y="2469236"/>
            <a:ext cx="1186530" cy="863016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811945" y="6404476"/>
            <a:ext cx="226996" cy="365125"/>
          </a:xfrm>
        </p:spPr>
        <p:txBody>
          <a:bodyPr/>
          <a:lstStyle/>
          <a:p>
            <a:fld id="{EEB1C27C-A042-40AA-A693-F491F4916EEF}" type="slidenum">
              <a:rPr lang="ru-RU" smtClean="0"/>
              <a:t>5</a:t>
            </a:fld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</a:rPr>
              <a:t>Официальный сайт </a:t>
            </a:r>
            <a:r>
              <a:rPr lang="ru-RU" sz="2400" dirty="0" err="1">
                <a:solidFill>
                  <a:schemeClr val="bg1"/>
                </a:solidFill>
              </a:rPr>
              <a:t>Росфинмониторинга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0" y="-26328"/>
            <a:ext cx="12192000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0" name="Группа 9"/>
          <p:cNvGrpSpPr/>
          <p:nvPr/>
        </p:nvGrpSpPr>
        <p:grpSpPr>
          <a:xfrm>
            <a:off x="519113" y="3340"/>
            <a:ext cx="3208240" cy="623728"/>
            <a:chOff x="6466338" y="378295"/>
            <a:chExt cx="3208240" cy="1056894"/>
          </a:xfrm>
        </p:grpSpPr>
        <p:pic>
          <p:nvPicPr>
            <p:cNvPr id="11" name="Рисунок 10" descr="C:\Users\mubezzubov\Desktop\FSFM.png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2" name="Группа 11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8" name="TextBox 17"/>
          <p:cNvSpPr txBox="1"/>
          <p:nvPr/>
        </p:nvSpPr>
        <p:spPr>
          <a:xfrm>
            <a:off x="6255044" y="36277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</a:rPr>
              <a:t>Стартовая страница Личного кабинета</a:t>
            </a:r>
          </a:p>
        </p:txBody>
      </p:sp>
    </p:spTree>
    <p:extLst>
      <p:ext uri="{BB962C8B-B14F-4D97-AF65-F5344CB8AC3E}">
        <p14:creationId xmlns:p14="http://schemas.microsoft.com/office/powerpoint/2010/main" val="906368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64" y="1"/>
            <a:ext cx="2716823" cy="6857999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1"/>
            <a:ext cx="12192000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Группа 29"/>
          <p:cNvGrpSpPr/>
          <p:nvPr/>
        </p:nvGrpSpPr>
        <p:grpSpPr>
          <a:xfrm>
            <a:off x="519113" y="29669"/>
            <a:ext cx="3208240" cy="623728"/>
            <a:chOff x="6466338" y="378295"/>
            <a:chExt cx="3208240" cy="1056894"/>
          </a:xfrm>
        </p:grpSpPr>
        <p:pic>
          <p:nvPicPr>
            <p:cNvPr id="31" name="Рисунок 30" descr="C:\Users\mubezzubov\Desktop\FSFM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" name="Группа 31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</a:rPr>
              <a:t>Стартовая страница Личного кабинета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144973" y="894377"/>
            <a:ext cx="236027" cy="107651"/>
            <a:chOff x="361244" y="328023"/>
            <a:chExt cx="552803" cy="208845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361244" y="328023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485069" y="432446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361244" y="536868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381000" y="810379"/>
            <a:ext cx="674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+mj-lt"/>
              </a:rPr>
              <a:t>МЕНЮ</a:t>
            </a:r>
            <a:endParaRPr lang="ru-RU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288" y="120504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УЧЕТНЫЕ ДАННЫЕ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288" y="14563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ОБЯЗАТЕЛЬНЫЕ ТРЕБОВАНИЯ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288" y="170255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ОРГАНИЗАЦИЯ ВНУТРЕННЕГО КОНТРОЛЯ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288" y="195497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СООБЩЕНИЯ И ОТЧЕТЫ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8" y="220532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ЗАПРОСЫ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288" y="2451549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РИСКИ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4288" y="2697770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ПЕРЕЧНИ ЛИЦ, ПРИЧАСТНЫХ К ТЕРРОРИЗМУ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288" y="2943991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ИНФОРМАЦИЯ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288" y="3195765"/>
            <a:ext cx="270509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РЕЗУЛЬТАТЫ ПРОВЕРОК СОБЛЮДЕНИЯ ЗАКОНОДАТЕЛЬСТВА В СФЕРЕ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288" y="3595875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ДОБРОВОЛЬНОЕ СОТРУДНИЧЕСТВО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288" y="384209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ОБУЧЕНИЕ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288" y="408831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РИСК-ОЦЕНКА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288" y="4334538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ЭКСПЕРТНЫЙ ФОРУМ ЧЛЕНОВ СОВЕТА КОМПЛАЕНС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4288" y="458613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ИНСТРУКЦИИ ПОЛЬЗОВАТЕЛЯ ЛИЧНОГО КАБИНЕТА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288" y="48377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ТЕХНИЧЕСКАЯ ПОДДЕРЖКА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677691" y="653397"/>
            <a:ext cx="9514310" cy="551650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662" y="718634"/>
            <a:ext cx="319707" cy="3197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323" y="703375"/>
            <a:ext cx="350226" cy="35022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0186504" y="733223"/>
            <a:ext cx="1976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ООО «Лизинг-партнер»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6"/>
          <a:stretch/>
        </p:blipFill>
        <p:spPr>
          <a:xfrm>
            <a:off x="2719386" y="1353494"/>
            <a:ext cx="9472613" cy="520689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414905" y="2756896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Учетные данные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14905" y="3478915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сообщения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28218" y="4192760"/>
            <a:ext cx="2062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Перечни лиц, </a:t>
            </a:r>
          </a:p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причастных к терроризму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14905" y="4921418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Риски под/</a:t>
            </a:r>
            <a:r>
              <a:rPr lang="ru-RU" sz="1100" cap="all" dirty="0" err="1" smtClean="0">
                <a:solidFill>
                  <a:srgbClr val="203864"/>
                </a:solidFill>
              </a:rPr>
              <a:t>фт</a:t>
            </a:r>
            <a:endParaRPr lang="ru-RU" sz="1100" cap="all" dirty="0" smtClean="0">
              <a:solidFill>
                <a:srgbClr val="203864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14905" y="5643437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Проверка клиента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22096" y="2672257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Обязательные требования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43753" y="3695332"/>
            <a:ext cx="17197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Электронные курсы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422096" y="4446211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Запросы </a:t>
            </a:r>
            <a:r>
              <a:rPr lang="ru-RU" sz="1100" cap="all" dirty="0" err="1" smtClean="0">
                <a:solidFill>
                  <a:srgbClr val="203864"/>
                </a:solidFill>
              </a:rPr>
              <a:t>росфинмониторинга</a:t>
            </a:r>
            <a:endParaRPr lang="ru-RU" sz="1100" cap="all" dirty="0" smtClean="0">
              <a:solidFill>
                <a:srgbClr val="203864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443753" y="5270864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Техническая поддержка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841013" y="1497863"/>
            <a:ext cx="6727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C2136"/>
                </a:solidFill>
              </a:rPr>
              <a:t>О выпуске очередной редакции Перечня организаций и физических лиц, в отношении которых имеются сведения </a:t>
            </a:r>
          </a:p>
          <a:p>
            <a:r>
              <a:rPr lang="ru-RU" sz="1000" dirty="0" smtClean="0">
                <a:solidFill>
                  <a:srgbClr val="0C2136"/>
                </a:solidFill>
              </a:rPr>
              <a:t>об их причастности к экстремистской деятельности или терроризму от 29.09.2017</a:t>
            </a:r>
            <a:endParaRPr lang="ru-RU" sz="1000" dirty="0">
              <a:solidFill>
                <a:srgbClr val="0C2136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841013" y="2057502"/>
            <a:ext cx="2450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C2136"/>
                </a:solidFill>
              </a:rPr>
              <a:t>Внимание! Вышла новая редакция </a:t>
            </a:r>
            <a:r>
              <a:rPr lang="ru-RU" sz="1000" b="1" dirty="0" smtClean="0">
                <a:solidFill>
                  <a:srgbClr val="0C2136"/>
                </a:solidFill>
              </a:rPr>
              <a:t>Перечня лиц, причастных к терроризму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863831" y="2089020"/>
            <a:ext cx="2127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C2136"/>
                </a:solidFill>
              </a:rPr>
              <a:t>Штраф</a:t>
            </a:r>
            <a:r>
              <a:rPr lang="ru-RU" sz="1000" dirty="0" smtClean="0">
                <a:solidFill>
                  <a:srgbClr val="0C2136"/>
                </a:solidFill>
              </a:rPr>
              <a:t> просрочен на 75 дней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863831" y="1522806"/>
            <a:ext cx="2127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C2136"/>
                </a:solidFill>
              </a:rPr>
              <a:t>Архив новостей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844055" y="2026451"/>
            <a:ext cx="1329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C2136"/>
                </a:solidFill>
              </a:rPr>
              <a:t>Риск-оценка</a:t>
            </a:r>
            <a:endParaRPr lang="ru-RU" sz="1600" b="1" dirty="0">
              <a:solidFill>
                <a:srgbClr val="0C2136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49108" y="2287806"/>
            <a:ext cx="30465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C2136"/>
                </a:solidFill>
              </a:rPr>
              <a:t>за период с 24.09.2017 по 01.10.2017</a:t>
            </a:r>
            <a:endParaRPr lang="ru-RU" sz="1200" b="1" dirty="0">
              <a:solidFill>
                <a:srgbClr val="0C2136"/>
              </a:solidFill>
            </a:endParaRP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713" y="2617141"/>
            <a:ext cx="881905" cy="3558240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586" y="2457612"/>
            <a:ext cx="930899" cy="36378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26714" y="6260123"/>
            <a:ext cx="9465286" cy="597877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719385" y="1206110"/>
            <a:ext cx="9465286" cy="17702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5726101" y="2544630"/>
            <a:ext cx="3744149" cy="311410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795" y="2641769"/>
            <a:ext cx="5235000" cy="3544530"/>
          </a:xfrm>
          <a:prstGeom prst="rect">
            <a:avLst/>
          </a:prstGeom>
        </p:spPr>
      </p:pic>
      <p:sp>
        <p:nvSpPr>
          <p:cNvPr id="96" name="TextBox 95"/>
          <p:cNvSpPr txBox="1"/>
          <p:nvPr/>
        </p:nvSpPr>
        <p:spPr>
          <a:xfrm>
            <a:off x="6800692" y="2851068"/>
            <a:ext cx="1479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ОРГАНИЗАЦИЯ ВНУТРЕННЕГО КОНТРОЛЯ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879905" y="3666000"/>
            <a:ext cx="130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ПРЕДСТАВЛЕНИЕ СООБЩЕНИЙ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881371" y="4575268"/>
            <a:ext cx="139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РАБОТА 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С ПЕРЕЧНЕМ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815683" y="5279261"/>
            <a:ext cx="147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УСТРАНЕНИЕ НАРУШНИЙ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73347" y="4640971"/>
            <a:ext cx="147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ОБУЧЕНИЕ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742669" y="3666000"/>
            <a:ext cx="1445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ДОБРОВОЛЬНОЕ СОТРУДНИЧЕСТВО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800693" y="4035526"/>
            <a:ext cx="1479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СРЕДНИЙ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УРОВЕНЬ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РИСКА</a:t>
            </a:r>
            <a:endParaRPr lang="ru-RU" sz="1200" b="1" dirty="0">
              <a:solidFill>
                <a:srgbClr val="0C2136"/>
              </a:solidFill>
            </a:endParaRPr>
          </a:p>
        </p:txBody>
      </p:sp>
      <p:pic>
        <p:nvPicPr>
          <p:cNvPr id="103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4479" y="4934409"/>
            <a:ext cx="1186530" cy="863016"/>
          </a:xfrm>
          <a:prstGeom prst="rect">
            <a:avLst/>
          </a:prstGeom>
        </p:spPr>
      </p:pic>
      <p:sp>
        <p:nvSpPr>
          <p:cNvPr id="10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827955" y="6402917"/>
            <a:ext cx="226996" cy="365125"/>
          </a:xfrm>
        </p:spPr>
        <p:txBody>
          <a:bodyPr/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4359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64" y="1"/>
            <a:ext cx="2716823" cy="6857999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144973" y="894377"/>
            <a:ext cx="236027" cy="107651"/>
            <a:chOff x="361244" y="328023"/>
            <a:chExt cx="552803" cy="208845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361244" y="328023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485069" y="432446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361244" y="536868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381000" y="810379"/>
            <a:ext cx="674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+mj-lt"/>
              </a:rPr>
              <a:t>МЕНЮ</a:t>
            </a:r>
            <a:endParaRPr lang="ru-RU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288" y="120504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УЧЕТНЫЕ ДАННЫЕ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288" y="14563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ОБЯЗАТЕЛЬНЫЕ ТРЕБОВАНИЯ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288" y="170255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ОРГАНИЗАЦИЯ ВНУТРЕННЕГО КОНТРОЛЯ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288" y="195497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СООБЩЕНИЯ И ОТЧЕТЫ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8" y="220532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ЗАПРОСЫ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288" y="2451549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РИСКИ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4288" y="2697770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ПЕРЕЧНИ ЛИЦ, ПРИЧАСТНЫХ К ТЕРРОРИЗМУ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288" y="2943991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ИНФОРМАЦИЯ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288" y="3195765"/>
            <a:ext cx="270509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РЕЗУЛЬТАТЫ ПРОВЕРОК СОБЛЮДЕНИЯ ЗАКОНОДАТЕЛЬСТВА В СФЕРЕ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288" y="3595875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ДОБРОВОЛЬНОЕ СОТРУДНИЧЕСТВО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288" y="384209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ОБУЧЕНИЕ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288" y="408831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РИСК-ОЦЕНКА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288" y="4334538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ЭКСПЕРТНЫЙ ФОРУМ ЧЛЕНОВ СОВЕТА КОМПЛАЕНС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4288" y="458613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ИНСТРУКЦИИ ПОЛЬЗОВАТЕЛЯ ЛИЧНОГО КАБИНЕТА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288" y="48377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ТЕХНИЧЕСКАЯ ПОДДЕРЖКА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26714" y="1205047"/>
            <a:ext cx="9465286" cy="5652953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6" name="Таблица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0676733"/>
              </p:ext>
            </p:extLst>
          </p:nvPr>
        </p:nvGraphicFramePr>
        <p:xfrm>
          <a:off x="2919842" y="1859579"/>
          <a:ext cx="9005601" cy="1554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6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5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7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5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1A33"/>
                          </a:solidFill>
                        </a:rPr>
                        <a:t>Оценка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1A33"/>
                          </a:solidFill>
                        </a:rPr>
                        <a:t>Показатель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1A33"/>
                          </a:solidFill>
                        </a:rPr>
                        <a:t>Текущее состояние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1A33"/>
                          </a:solidFill>
                        </a:rPr>
                        <a:t>Ваши действия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1A33"/>
                          </a:solidFill>
                        </a:rPr>
                        <a:t>Нормативный акт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1A33"/>
                          </a:solidFill>
                        </a:rPr>
                        <a:t>Использование актуального Перечня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1A33"/>
                          </a:solidFill>
                        </a:rPr>
                        <a:t>Актуальный Перечень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1A33"/>
                          </a:solidFill>
                        </a:rPr>
                        <a:t>не использован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 smtClean="0">
                          <a:solidFill>
                            <a:srgbClr val="0070C0"/>
                          </a:solidFill>
                        </a:rPr>
                        <a:t>Скачать Перечень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 smtClean="0">
                          <a:solidFill>
                            <a:srgbClr val="0070C0"/>
                          </a:solidFill>
                        </a:rPr>
                        <a:t>Ссылка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1A33"/>
                          </a:solidFill>
                        </a:rPr>
                        <a:t>Отчет о проверке клиентов по Перечню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1A33"/>
                          </a:solidFill>
                        </a:rPr>
                        <a:t>Отчет представлен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 smtClean="0">
                          <a:solidFill>
                            <a:srgbClr val="0070C0"/>
                          </a:solidFill>
                        </a:rPr>
                        <a:t>Представить отчет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 smtClean="0">
                          <a:solidFill>
                            <a:srgbClr val="0070C0"/>
                          </a:solidFill>
                        </a:rPr>
                        <a:t>Ссылка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7" name="Прямоугольник 76"/>
          <p:cNvSpPr/>
          <p:nvPr/>
        </p:nvSpPr>
        <p:spPr>
          <a:xfrm>
            <a:off x="3368882" y="1523902"/>
            <a:ext cx="1890356" cy="1632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rgbClr val="001A33"/>
                </a:solidFill>
              </a:rPr>
              <a:t>Работа с Перечнем</a:t>
            </a:r>
            <a:endParaRPr lang="ru-RU" sz="1600" b="1" dirty="0">
              <a:solidFill>
                <a:srgbClr val="001A33"/>
              </a:solidFill>
            </a:endParaRPr>
          </a:p>
        </p:txBody>
      </p:sp>
      <p:sp>
        <p:nvSpPr>
          <p:cNvPr id="78" name="Овал 77"/>
          <p:cNvSpPr/>
          <p:nvPr/>
        </p:nvSpPr>
        <p:spPr>
          <a:xfrm>
            <a:off x="3062893" y="1501286"/>
            <a:ext cx="225852" cy="21568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3208607" y="2584153"/>
            <a:ext cx="160275" cy="1424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80" name="Овал 79"/>
          <p:cNvSpPr/>
          <p:nvPr/>
        </p:nvSpPr>
        <p:spPr>
          <a:xfrm>
            <a:off x="3208814" y="3084853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81" name="Прямоугольник 80"/>
          <p:cNvSpPr/>
          <p:nvPr/>
        </p:nvSpPr>
        <p:spPr>
          <a:xfrm>
            <a:off x="2965599" y="4319149"/>
            <a:ext cx="1517650" cy="163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1A33"/>
                </a:solidFill>
              </a:rPr>
              <a:t>История оценок</a:t>
            </a:r>
            <a:endParaRPr lang="ru-RU" sz="1400" b="1" dirty="0">
              <a:solidFill>
                <a:srgbClr val="001A33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935308" y="4308536"/>
            <a:ext cx="2096287" cy="166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1A33"/>
                </a:solidFill>
              </a:rPr>
              <a:t>с 01.11.2016 по 01.10.2017</a:t>
            </a:r>
            <a:endParaRPr lang="ru-RU" sz="1200" b="1" dirty="0">
              <a:solidFill>
                <a:srgbClr val="001A33"/>
              </a:solidFill>
            </a:endParaRP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7" t="29755" r="59610" b="67869"/>
          <a:stretch/>
        </p:blipFill>
        <p:spPr>
          <a:xfrm>
            <a:off x="9797409" y="4248123"/>
            <a:ext cx="192117" cy="272268"/>
          </a:xfrm>
          <a:prstGeom prst="rect">
            <a:avLst/>
          </a:prstGeom>
        </p:spPr>
      </p:pic>
      <p:sp>
        <p:nvSpPr>
          <p:cNvPr id="9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827955" y="6402917"/>
            <a:ext cx="226996" cy="365125"/>
          </a:xfrm>
        </p:spPr>
        <p:txBody>
          <a:bodyPr/>
          <a:lstStyle/>
          <a:p>
            <a:r>
              <a:rPr lang="ru-RU" dirty="0" smtClean="0"/>
              <a:t>6</a:t>
            </a:r>
            <a:endParaRPr lang="ru-RU" dirty="0"/>
          </a:p>
        </p:txBody>
      </p:sp>
      <p:grpSp>
        <p:nvGrpSpPr>
          <p:cNvPr id="66" name="Группа 65"/>
          <p:cNvGrpSpPr/>
          <p:nvPr/>
        </p:nvGrpSpPr>
        <p:grpSpPr>
          <a:xfrm>
            <a:off x="0" y="1"/>
            <a:ext cx="12192001" cy="1205046"/>
            <a:chOff x="0" y="1"/>
            <a:chExt cx="12192001" cy="1205046"/>
          </a:xfrm>
        </p:grpSpPr>
        <p:sp>
          <p:nvSpPr>
            <p:cNvPr id="67" name="Прямоугольник 66"/>
            <p:cNvSpPr/>
            <p:nvPr/>
          </p:nvSpPr>
          <p:spPr>
            <a:xfrm>
              <a:off x="2677691" y="653397"/>
              <a:ext cx="9514310" cy="551650"/>
            </a:xfrm>
            <a:prstGeom prst="rect">
              <a:avLst/>
            </a:prstGeom>
            <a:solidFill>
              <a:srgbClr val="001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0" y="1"/>
              <a:ext cx="12192000" cy="653396"/>
            </a:xfrm>
            <a:prstGeom prst="rect">
              <a:avLst/>
            </a:prstGeom>
            <a:solidFill>
              <a:srgbClr val="001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9" name="Группа 68"/>
            <p:cNvGrpSpPr/>
            <p:nvPr/>
          </p:nvGrpSpPr>
          <p:grpSpPr>
            <a:xfrm>
              <a:off x="519113" y="29669"/>
              <a:ext cx="3208240" cy="623728"/>
              <a:chOff x="6466338" y="378295"/>
              <a:chExt cx="3208240" cy="1056894"/>
            </a:xfrm>
          </p:grpSpPr>
          <p:pic>
            <p:nvPicPr>
              <p:cNvPr id="74" name="Рисунок 73" descr="C:\Users\mubezzubov\Desktop\FSFM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6338" y="439055"/>
                <a:ext cx="655760" cy="885099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75" name="Группа 74"/>
              <p:cNvGrpSpPr/>
              <p:nvPr/>
            </p:nvGrpSpPr>
            <p:grpSpPr>
              <a:xfrm>
                <a:off x="7286657" y="378295"/>
                <a:ext cx="2387921" cy="1056894"/>
                <a:chOff x="6532010" y="178240"/>
                <a:chExt cx="3469946" cy="1056894"/>
              </a:xfrm>
            </p:grpSpPr>
            <p:sp>
              <p:nvSpPr>
                <p:cNvPr id="83" name="TextBox 82"/>
                <p:cNvSpPr txBox="1"/>
                <p:nvPr/>
              </p:nvSpPr>
              <p:spPr>
                <a:xfrm>
                  <a:off x="6532010" y="178240"/>
                  <a:ext cx="3465690" cy="4693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b="1" dirty="0" smtClean="0">
                      <a:solidFill>
                        <a:schemeClr val="bg1"/>
                      </a:solidFill>
                    </a:rPr>
                    <a:t>РОСФИНМОНИТОРИНГ</a:t>
                  </a:r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6536266" y="505005"/>
                  <a:ext cx="3465690" cy="7301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 smtClean="0">
                      <a:solidFill>
                        <a:schemeClr val="bg1"/>
                      </a:solidFill>
                    </a:rPr>
                    <a:t>Федеральная служба </a:t>
                  </a:r>
                </a:p>
                <a:p>
                  <a:r>
                    <a:rPr lang="ru-RU" sz="1100" dirty="0" smtClean="0">
                      <a:solidFill>
                        <a:schemeClr val="bg1"/>
                      </a:solidFill>
                    </a:rPr>
                    <a:t>по финансовому мониторингу</a:t>
                  </a:r>
                  <a:endParaRPr lang="ru-RU" sz="11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70" name="TextBox 69"/>
            <p:cNvSpPr txBox="1"/>
            <p:nvPr/>
          </p:nvSpPr>
          <p:spPr>
            <a:xfrm>
              <a:off x="6255044" y="62606"/>
              <a:ext cx="5670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400" dirty="0" smtClean="0">
                  <a:solidFill>
                    <a:schemeClr val="bg1"/>
                  </a:solidFill>
                </a:rPr>
                <a:t>Оценка Росфинмониторинга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0662" y="718634"/>
              <a:ext cx="319707" cy="319707"/>
            </a:xfrm>
            <a:prstGeom prst="rect">
              <a:avLst/>
            </a:prstGeom>
          </p:spPr>
        </p:pic>
        <p:pic>
          <p:nvPicPr>
            <p:cNvPr id="72" name="Рисунок 71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8323" y="703375"/>
              <a:ext cx="350226" cy="350226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10186504" y="733223"/>
              <a:ext cx="19769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+mj-lt"/>
                </a:rPr>
                <a:t>ООО «Лизинг-партнер»</a:t>
              </a:r>
              <a:endParaRPr lang="ru-RU" sz="14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012756"/>
              </p:ext>
            </p:extLst>
          </p:nvPr>
        </p:nvGraphicFramePr>
        <p:xfrm>
          <a:off x="2940588" y="6136561"/>
          <a:ext cx="9066000" cy="229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298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01.11.2016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01.12.2016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01.01.2017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01.02.2017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01.03.2017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01.04.2017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01.05.2017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01.06.2017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01.07.2017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01.08.2017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01.09.2017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01.10.2017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020" y="4555795"/>
            <a:ext cx="8899423" cy="1545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8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64" y="1"/>
            <a:ext cx="2716823" cy="6857999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1"/>
            <a:ext cx="12192000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Группа 29"/>
          <p:cNvGrpSpPr/>
          <p:nvPr/>
        </p:nvGrpSpPr>
        <p:grpSpPr>
          <a:xfrm>
            <a:off x="519113" y="29669"/>
            <a:ext cx="3208240" cy="623728"/>
            <a:chOff x="6466338" y="378295"/>
            <a:chExt cx="3208240" cy="1056894"/>
          </a:xfrm>
        </p:grpSpPr>
        <p:pic>
          <p:nvPicPr>
            <p:cNvPr id="31" name="Рисунок 30" descr="C:\Users\mubezzubov\Desktop\FSFM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" name="Группа 31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</a:rPr>
              <a:t>Стартовая страница Личного кабинета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144973" y="894377"/>
            <a:ext cx="236027" cy="107651"/>
            <a:chOff x="361244" y="328023"/>
            <a:chExt cx="552803" cy="208845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361244" y="328023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485069" y="432446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361244" y="536868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381000" y="810379"/>
            <a:ext cx="674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+mj-lt"/>
              </a:rPr>
              <a:t>МЕНЮ</a:t>
            </a:r>
            <a:endParaRPr lang="ru-RU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288" y="120504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УЧЕТНЫЕ ДАННЫЕ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288" y="14563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ОБЯЗАТЕЛЬНЫЕ ТРЕБОВАНИЯ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288" y="170255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ОРГАНИЗАЦИЯ ВНУТРЕННЕГО КОНТРОЛЯ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288" y="195497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СООБЩЕНИЯ И ОТЧЕТЫ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8" y="220532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ЗАПРОСЫ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288" y="2451549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РИСКИ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4288" y="2697770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ПЕРЕЧНИ ЛИЦ, ПРИЧАСТНЫХ К ТЕРРОРИЗМУ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288" y="2943991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ИНФОРМАЦИЯ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288" y="3195765"/>
            <a:ext cx="270509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РЕЗУЛЬТАТЫ ПРОВЕРОК СОБЛЮДЕНИЯ ЗАКОНОДАТЕЛЬСТВА В СФЕРЕ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288" y="3595875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ДОБРОВОЛЬНОЕ СОТРУДНИЧЕСТВО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288" y="384209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ОБУЧЕНИЕ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288" y="408831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РИСК-ОЦЕНКА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288" y="4334538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ЭКСПЕРТНЫЙ ФОРУМ ЧЛЕНОВ СОВЕТА КОМПЛАЕНС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4288" y="458613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ИНСТРУКЦИИ ПОЛЬЗОВАТЕЛЯ ЛИЧНОГО КАБИНЕТА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288" y="48377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ТЕХНИЧЕСКАЯ ПОДДЕРЖКА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677691" y="653397"/>
            <a:ext cx="9514310" cy="551650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662" y="718634"/>
            <a:ext cx="319707" cy="3197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323" y="703375"/>
            <a:ext cx="350226" cy="35022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0186504" y="733223"/>
            <a:ext cx="1976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ООО «Лизинг-партнер»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6"/>
          <a:stretch/>
        </p:blipFill>
        <p:spPr>
          <a:xfrm>
            <a:off x="2719386" y="1353494"/>
            <a:ext cx="9472613" cy="520689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414905" y="2756896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Учетные данные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14905" y="3478915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сообщения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28218" y="4192760"/>
            <a:ext cx="2062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Перечни лиц, </a:t>
            </a:r>
          </a:p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причастных к терроризму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14905" y="4921418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Риски под/</a:t>
            </a:r>
            <a:r>
              <a:rPr lang="ru-RU" sz="1100" cap="all" dirty="0" err="1" smtClean="0">
                <a:solidFill>
                  <a:srgbClr val="203864"/>
                </a:solidFill>
              </a:rPr>
              <a:t>фт</a:t>
            </a:r>
            <a:endParaRPr lang="ru-RU" sz="1100" cap="all" dirty="0" smtClean="0">
              <a:solidFill>
                <a:srgbClr val="203864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14905" y="5643437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Проверка клиента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22096" y="2672257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Обязательные требования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43753" y="3695332"/>
            <a:ext cx="17197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Электронные курсы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422096" y="4446211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Запросы </a:t>
            </a:r>
            <a:r>
              <a:rPr lang="ru-RU" sz="1100" cap="all" dirty="0" err="1" smtClean="0">
                <a:solidFill>
                  <a:srgbClr val="203864"/>
                </a:solidFill>
              </a:rPr>
              <a:t>росфинмониторинга</a:t>
            </a:r>
            <a:endParaRPr lang="ru-RU" sz="1100" cap="all" dirty="0" smtClean="0">
              <a:solidFill>
                <a:srgbClr val="203864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443753" y="5270864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Техническая поддержка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841013" y="1497863"/>
            <a:ext cx="6727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C2136"/>
                </a:solidFill>
              </a:rPr>
              <a:t>О выпуске очередной редакции Перечня организаций и физических лиц, в отношении которых имеются сведения </a:t>
            </a:r>
          </a:p>
          <a:p>
            <a:r>
              <a:rPr lang="ru-RU" sz="1000" dirty="0" smtClean="0">
                <a:solidFill>
                  <a:srgbClr val="0C2136"/>
                </a:solidFill>
              </a:rPr>
              <a:t>об их причастности к экстремистской деятельности или терроризму от 29.09.2017</a:t>
            </a:r>
            <a:endParaRPr lang="ru-RU" sz="1000" dirty="0">
              <a:solidFill>
                <a:srgbClr val="0C2136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841013" y="2057502"/>
            <a:ext cx="2450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C2136"/>
                </a:solidFill>
              </a:rPr>
              <a:t>Внимание! Вышла новая редакция </a:t>
            </a:r>
            <a:r>
              <a:rPr lang="ru-RU" sz="1000" b="1" dirty="0" smtClean="0">
                <a:solidFill>
                  <a:srgbClr val="0C2136"/>
                </a:solidFill>
              </a:rPr>
              <a:t>Перечня лиц, причастных к терроризму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863831" y="2089020"/>
            <a:ext cx="2127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C2136"/>
                </a:solidFill>
              </a:rPr>
              <a:t>Штраф</a:t>
            </a:r>
            <a:r>
              <a:rPr lang="ru-RU" sz="1000" dirty="0" smtClean="0">
                <a:solidFill>
                  <a:srgbClr val="0C2136"/>
                </a:solidFill>
              </a:rPr>
              <a:t> просрочен на 75 дней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863831" y="1522806"/>
            <a:ext cx="2127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C2136"/>
                </a:solidFill>
              </a:rPr>
              <a:t>Архив новостей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844055" y="2026451"/>
            <a:ext cx="1329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C2136"/>
                </a:solidFill>
              </a:rPr>
              <a:t>Риск-оценка</a:t>
            </a:r>
            <a:endParaRPr lang="ru-RU" sz="1600" b="1" dirty="0">
              <a:solidFill>
                <a:srgbClr val="0C2136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49108" y="2287806"/>
            <a:ext cx="30465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C2136"/>
                </a:solidFill>
              </a:rPr>
              <a:t>за период с 24.09.2017 по 01.10.2017</a:t>
            </a:r>
            <a:endParaRPr lang="ru-RU" sz="1200" b="1" dirty="0">
              <a:solidFill>
                <a:srgbClr val="0C2136"/>
              </a:solidFill>
            </a:endParaRP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713" y="2617141"/>
            <a:ext cx="881905" cy="3558240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586" y="2457612"/>
            <a:ext cx="930899" cy="36378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26714" y="6260123"/>
            <a:ext cx="9465286" cy="597877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719385" y="1206110"/>
            <a:ext cx="9465286" cy="17702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5726101" y="2544630"/>
            <a:ext cx="3744149" cy="311410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795" y="2641769"/>
            <a:ext cx="5235000" cy="3544530"/>
          </a:xfrm>
          <a:prstGeom prst="rect">
            <a:avLst/>
          </a:prstGeom>
        </p:spPr>
      </p:pic>
      <p:sp>
        <p:nvSpPr>
          <p:cNvPr id="96" name="TextBox 95"/>
          <p:cNvSpPr txBox="1"/>
          <p:nvPr/>
        </p:nvSpPr>
        <p:spPr>
          <a:xfrm>
            <a:off x="6800692" y="2851068"/>
            <a:ext cx="1479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ОРГАНИЗАЦИЯ ВНУТРЕННЕГО КОНТРОЛЯ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879905" y="3666000"/>
            <a:ext cx="130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ПРЕДСТАВЛЕНИЕ СООБЩЕНИЙ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881371" y="4575268"/>
            <a:ext cx="139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РАБОТА 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С ПЕРЕЧНЕМ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815683" y="5279261"/>
            <a:ext cx="147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УСТРАНЕНИЕ НАРУШНИЙ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73347" y="4640971"/>
            <a:ext cx="147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ОБУЧЕНИЕ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742669" y="3666000"/>
            <a:ext cx="1445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ДОБРОВОЛЬНОЕ СОТРУДНИЧЕСТВО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800693" y="4035526"/>
            <a:ext cx="1479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СРЕДНИЙ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УРОВЕНЬ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РИСКА</a:t>
            </a:r>
            <a:endParaRPr lang="ru-RU" sz="1200" b="1" dirty="0">
              <a:solidFill>
                <a:srgbClr val="0C2136"/>
              </a:solidFill>
            </a:endParaRPr>
          </a:p>
        </p:txBody>
      </p:sp>
      <p:pic>
        <p:nvPicPr>
          <p:cNvPr id="103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38253" y="3864574"/>
            <a:ext cx="1186530" cy="863016"/>
          </a:xfrm>
          <a:prstGeom prst="rect">
            <a:avLst/>
          </a:prstGeom>
        </p:spPr>
      </p:pic>
      <p:sp>
        <p:nvSpPr>
          <p:cNvPr id="10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827955" y="6402917"/>
            <a:ext cx="226996" cy="365125"/>
          </a:xfrm>
        </p:spPr>
        <p:txBody>
          <a:bodyPr/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2089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64" y="1"/>
            <a:ext cx="2716823" cy="6857999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6" name="Группа 35"/>
          <p:cNvGrpSpPr/>
          <p:nvPr/>
        </p:nvGrpSpPr>
        <p:grpSpPr>
          <a:xfrm>
            <a:off x="144973" y="894377"/>
            <a:ext cx="236027" cy="107651"/>
            <a:chOff x="361244" y="328023"/>
            <a:chExt cx="552803" cy="208845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361244" y="328023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485069" y="432446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361244" y="536868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381000" y="810379"/>
            <a:ext cx="674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+mj-lt"/>
              </a:rPr>
              <a:t>МЕНЮ</a:t>
            </a:r>
            <a:endParaRPr lang="ru-RU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288" y="120504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УЧЕТНЫЕ ДАННЫЕ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288" y="14563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ОБЯЗАТЕЛЬНЫЕ ТРЕБОВАНИЯ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288" y="170255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ОРГАНИЗАЦИЯ ВНУТРЕННЕГО КОНТРОЛЯ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288" y="195497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СООБЩЕНИЯ И ОТЧЕТЫ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8" y="220532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ЗАПРОСЫ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288" y="2451549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РИСКИ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4288" y="2697770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ПЕРЕЧНИ ЛИЦ, ПРИЧАСТНЫХ К ТЕРРОРИЗМУ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288" y="2943991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ИНФОРМАЦИЯ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288" y="3195765"/>
            <a:ext cx="270509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РЕЗУЛЬТАТЫ ПРОВЕРОК СОБЛЮДЕНИЯ ЗАКОНОДАТЕЛЬСТВА В СФЕРЕ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288" y="3595875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ДОБРОВОЛЬНОЕ СОТРУДНИЧЕСТВО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288" y="384209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ОБУЧЕНИЕ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288" y="408831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РИСК-ОЦЕНКА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288" y="4334538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ЭКСПЕРТНЫЙ ФОРУМ ЧЛЕНОВ СОВЕТА КОМПЛАЕНС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4288" y="458613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ИНСТРУКЦИИ ПОЛЬЗОВАТЕЛЯ ЛИЧНОГО КАБИНЕТА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288" y="48377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ТЕХНИЧЕСКАЯ ПОДДЕРЖКА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726714" y="1205047"/>
            <a:ext cx="9465286" cy="5652953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76" name="Таблица 7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4591115"/>
              </p:ext>
            </p:extLst>
          </p:nvPr>
        </p:nvGraphicFramePr>
        <p:xfrm>
          <a:off x="2919842" y="1859579"/>
          <a:ext cx="9005601" cy="15544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8168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853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761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98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58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1A33"/>
                          </a:solidFill>
                        </a:rPr>
                        <a:t>Оценка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1A33"/>
                          </a:solidFill>
                        </a:rPr>
                        <a:t>Показатель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1A33"/>
                          </a:solidFill>
                        </a:rPr>
                        <a:t>Текущее состояние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1A33"/>
                          </a:solidFill>
                        </a:rPr>
                        <a:t>Ваши действия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1A33"/>
                          </a:solidFill>
                        </a:rPr>
                        <a:t>Нормативный акт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1A33"/>
                          </a:solidFill>
                        </a:rPr>
                        <a:t>Сроки представления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1A33"/>
                          </a:solidFill>
                        </a:rPr>
                        <a:t>Отсутствие сообщений с нарушением</a:t>
                      </a:r>
                      <a:r>
                        <a:rPr lang="ru-RU" sz="1400" baseline="0" dirty="0" smtClean="0">
                          <a:solidFill>
                            <a:srgbClr val="001A33"/>
                          </a:solidFill>
                        </a:rPr>
                        <a:t> срока</a:t>
                      </a:r>
                      <a:endParaRPr lang="ru-RU" sz="14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none" dirty="0" smtClean="0">
                          <a:solidFill>
                            <a:schemeClr val="tx1"/>
                          </a:solidFill>
                        </a:rPr>
                        <a:t>Действий не требуется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 smtClean="0">
                          <a:solidFill>
                            <a:srgbClr val="0070C0"/>
                          </a:solidFill>
                        </a:rPr>
                        <a:t>Ссылка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endParaRPr lang="ru-RU" sz="14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1A33"/>
                          </a:solidFill>
                        </a:rPr>
                        <a:t>Соответствие</a:t>
                      </a:r>
                      <a:r>
                        <a:rPr lang="ru-RU" sz="1400" baseline="0" dirty="0" smtClean="0">
                          <a:solidFill>
                            <a:srgbClr val="001A33"/>
                          </a:solidFill>
                        </a:rPr>
                        <a:t> форматам и структуре</a:t>
                      </a:r>
                      <a:endParaRPr lang="ru-RU" sz="14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1A33"/>
                          </a:solidFill>
                        </a:rPr>
                        <a:t>Наличие отвергнутых и неисправленных сообщений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 smtClean="0">
                          <a:solidFill>
                            <a:srgbClr val="0070C0"/>
                          </a:solidFill>
                        </a:rPr>
                        <a:t>Исправить и направить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u="sng" dirty="0" smtClean="0">
                          <a:solidFill>
                            <a:srgbClr val="0070C0"/>
                          </a:solidFill>
                        </a:rPr>
                        <a:t>Ссылка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7" name="Прямоугольник 76"/>
          <p:cNvSpPr/>
          <p:nvPr/>
        </p:nvSpPr>
        <p:spPr>
          <a:xfrm>
            <a:off x="3368882" y="1523901"/>
            <a:ext cx="2607712" cy="1786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1A33"/>
                </a:solidFill>
              </a:rPr>
              <a:t>Представление сообщений </a:t>
            </a:r>
          </a:p>
        </p:txBody>
      </p:sp>
      <p:sp>
        <p:nvSpPr>
          <p:cNvPr id="78" name="Овал 77"/>
          <p:cNvSpPr/>
          <p:nvPr/>
        </p:nvSpPr>
        <p:spPr>
          <a:xfrm>
            <a:off x="3062893" y="1501286"/>
            <a:ext cx="225852" cy="21568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9" name="Овал 78"/>
          <p:cNvSpPr/>
          <p:nvPr/>
        </p:nvSpPr>
        <p:spPr>
          <a:xfrm>
            <a:off x="3262790" y="2588165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80" name="Овал 79"/>
          <p:cNvSpPr/>
          <p:nvPr/>
        </p:nvSpPr>
        <p:spPr>
          <a:xfrm>
            <a:off x="3262997" y="3088865"/>
            <a:ext cx="160275" cy="1424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81" name="Прямоугольник 80"/>
          <p:cNvSpPr/>
          <p:nvPr/>
        </p:nvSpPr>
        <p:spPr>
          <a:xfrm>
            <a:off x="2965599" y="4319149"/>
            <a:ext cx="1517650" cy="1631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400" b="1" dirty="0" smtClean="0">
                <a:solidFill>
                  <a:srgbClr val="001A33"/>
                </a:solidFill>
              </a:rPr>
              <a:t>История оценок</a:t>
            </a:r>
            <a:endParaRPr lang="ru-RU" sz="1400" b="1" dirty="0">
              <a:solidFill>
                <a:srgbClr val="001A33"/>
              </a:solidFill>
            </a:endParaRPr>
          </a:p>
        </p:txBody>
      </p:sp>
      <p:sp>
        <p:nvSpPr>
          <p:cNvPr id="82" name="Прямоугольник 81"/>
          <p:cNvSpPr/>
          <p:nvPr/>
        </p:nvSpPr>
        <p:spPr>
          <a:xfrm>
            <a:off x="9935308" y="4308536"/>
            <a:ext cx="2096287" cy="1668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1A33"/>
                </a:solidFill>
              </a:rPr>
              <a:t>с 01.11.2016 по 01.10.2017</a:t>
            </a:r>
            <a:endParaRPr lang="ru-RU" sz="1200" b="1" dirty="0">
              <a:solidFill>
                <a:srgbClr val="001A33"/>
              </a:solidFill>
            </a:endParaRPr>
          </a:p>
        </p:txBody>
      </p:sp>
      <p:pic>
        <p:nvPicPr>
          <p:cNvPr id="84" name="Рисунок 8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7" t="29755" r="59610" b="67869"/>
          <a:stretch/>
        </p:blipFill>
        <p:spPr>
          <a:xfrm>
            <a:off x="9797409" y="4248123"/>
            <a:ext cx="192117" cy="272268"/>
          </a:xfrm>
          <a:prstGeom prst="rect">
            <a:avLst/>
          </a:prstGeom>
        </p:spPr>
      </p:pic>
      <p:sp>
        <p:nvSpPr>
          <p:cNvPr id="9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827955" y="6402917"/>
            <a:ext cx="226996" cy="365125"/>
          </a:xfrm>
        </p:spPr>
        <p:txBody>
          <a:bodyPr/>
          <a:lstStyle/>
          <a:p>
            <a:r>
              <a:rPr lang="ru-RU" dirty="0" smtClean="0"/>
              <a:t>8</a:t>
            </a:r>
            <a:endParaRPr lang="ru-RU" dirty="0"/>
          </a:p>
        </p:txBody>
      </p:sp>
      <p:grpSp>
        <p:nvGrpSpPr>
          <p:cNvPr id="66" name="Группа 65"/>
          <p:cNvGrpSpPr/>
          <p:nvPr/>
        </p:nvGrpSpPr>
        <p:grpSpPr>
          <a:xfrm>
            <a:off x="0" y="1"/>
            <a:ext cx="12192001" cy="1205046"/>
            <a:chOff x="0" y="1"/>
            <a:chExt cx="12192001" cy="1205046"/>
          </a:xfrm>
        </p:grpSpPr>
        <p:sp>
          <p:nvSpPr>
            <p:cNvPr id="67" name="Прямоугольник 66"/>
            <p:cNvSpPr/>
            <p:nvPr/>
          </p:nvSpPr>
          <p:spPr>
            <a:xfrm>
              <a:off x="2677691" y="653397"/>
              <a:ext cx="9514310" cy="551650"/>
            </a:xfrm>
            <a:prstGeom prst="rect">
              <a:avLst/>
            </a:prstGeom>
            <a:solidFill>
              <a:srgbClr val="001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рямоугольник 67"/>
            <p:cNvSpPr/>
            <p:nvPr/>
          </p:nvSpPr>
          <p:spPr>
            <a:xfrm>
              <a:off x="0" y="1"/>
              <a:ext cx="12192000" cy="653396"/>
            </a:xfrm>
            <a:prstGeom prst="rect">
              <a:avLst/>
            </a:prstGeom>
            <a:solidFill>
              <a:srgbClr val="001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69" name="Группа 68"/>
            <p:cNvGrpSpPr/>
            <p:nvPr/>
          </p:nvGrpSpPr>
          <p:grpSpPr>
            <a:xfrm>
              <a:off x="519113" y="29669"/>
              <a:ext cx="3208240" cy="623728"/>
              <a:chOff x="6466338" y="378295"/>
              <a:chExt cx="3208240" cy="1056894"/>
            </a:xfrm>
          </p:grpSpPr>
          <p:pic>
            <p:nvPicPr>
              <p:cNvPr id="74" name="Рисунок 73" descr="C:\Users\mubezzubov\Desktop\FSFM.png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6338" y="439055"/>
                <a:ext cx="655760" cy="885099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75" name="Группа 74"/>
              <p:cNvGrpSpPr/>
              <p:nvPr/>
            </p:nvGrpSpPr>
            <p:grpSpPr>
              <a:xfrm>
                <a:off x="7286657" y="378295"/>
                <a:ext cx="2387921" cy="1056894"/>
                <a:chOff x="6532010" y="178240"/>
                <a:chExt cx="3469946" cy="1056894"/>
              </a:xfrm>
            </p:grpSpPr>
            <p:sp>
              <p:nvSpPr>
                <p:cNvPr id="83" name="TextBox 82"/>
                <p:cNvSpPr txBox="1"/>
                <p:nvPr/>
              </p:nvSpPr>
              <p:spPr>
                <a:xfrm>
                  <a:off x="6532010" y="178240"/>
                  <a:ext cx="3465690" cy="4693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b="1" dirty="0" smtClean="0">
                      <a:solidFill>
                        <a:schemeClr val="bg1"/>
                      </a:solidFill>
                    </a:rPr>
                    <a:t>РОСФИНМОНИТОРИНГ</a:t>
                  </a:r>
                </a:p>
              </p:txBody>
            </p:sp>
            <p:sp>
              <p:nvSpPr>
                <p:cNvPr id="94" name="TextBox 93"/>
                <p:cNvSpPr txBox="1"/>
                <p:nvPr/>
              </p:nvSpPr>
              <p:spPr>
                <a:xfrm>
                  <a:off x="6536266" y="505005"/>
                  <a:ext cx="3465690" cy="7301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 smtClean="0">
                      <a:solidFill>
                        <a:schemeClr val="bg1"/>
                      </a:solidFill>
                    </a:rPr>
                    <a:t>Федеральная служба </a:t>
                  </a:r>
                </a:p>
                <a:p>
                  <a:r>
                    <a:rPr lang="ru-RU" sz="1100" dirty="0" smtClean="0">
                      <a:solidFill>
                        <a:schemeClr val="bg1"/>
                      </a:solidFill>
                    </a:rPr>
                    <a:t>по финансовому мониторингу</a:t>
                  </a:r>
                  <a:endParaRPr lang="ru-RU" sz="11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70" name="TextBox 69"/>
            <p:cNvSpPr txBox="1"/>
            <p:nvPr/>
          </p:nvSpPr>
          <p:spPr>
            <a:xfrm>
              <a:off x="6255044" y="62606"/>
              <a:ext cx="5670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400" dirty="0" smtClean="0">
                  <a:solidFill>
                    <a:schemeClr val="bg1"/>
                  </a:solidFill>
                </a:rPr>
                <a:t>Оценка Росфинмониторинга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pic>
          <p:nvPicPr>
            <p:cNvPr id="71" name="Рисунок 70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0662" y="718634"/>
              <a:ext cx="319707" cy="319707"/>
            </a:xfrm>
            <a:prstGeom prst="rect">
              <a:avLst/>
            </a:prstGeom>
          </p:spPr>
        </p:pic>
        <p:pic>
          <p:nvPicPr>
            <p:cNvPr id="72" name="Рисунок 71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8323" y="703375"/>
              <a:ext cx="350226" cy="350226"/>
            </a:xfrm>
            <a:prstGeom prst="rect">
              <a:avLst/>
            </a:prstGeom>
          </p:spPr>
        </p:pic>
        <p:sp>
          <p:nvSpPr>
            <p:cNvPr id="73" name="TextBox 72"/>
            <p:cNvSpPr txBox="1"/>
            <p:nvPr/>
          </p:nvSpPr>
          <p:spPr>
            <a:xfrm>
              <a:off x="10186504" y="733223"/>
              <a:ext cx="19769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+mj-lt"/>
                </a:rPr>
                <a:t>ООО «Лизинг-партнер»</a:t>
              </a:r>
              <a:endParaRPr lang="ru-RU" sz="14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940588" y="6136561"/>
          <a:ext cx="9066000" cy="229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5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755500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22982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01.11.2016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01.12.2016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01.01.2017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01.02.2017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01.03.2017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01.04.2017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01.05.2017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01.06.2017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01.07.2017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01.08.2017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01.09.2017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rgbClr val="001A33"/>
                          </a:solidFill>
                        </a:rPr>
                        <a:t>01.10.2017</a:t>
                      </a:r>
                    </a:p>
                  </a:txBody>
                  <a:tcPr marL="36000" marR="36000" marT="36000" marB="3600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8"/>
          <a:stretch/>
        </p:blipFill>
        <p:spPr>
          <a:xfrm>
            <a:off x="2965599" y="4535824"/>
            <a:ext cx="8959844" cy="1573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69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64" y="1"/>
            <a:ext cx="2716823" cy="6857999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1"/>
            <a:ext cx="12192000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Группа 29"/>
          <p:cNvGrpSpPr/>
          <p:nvPr/>
        </p:nvGrpSpPr>
        <p:grpSpPr>
          <a:xfrm>
            <a:off x="519113" y="29669"/>
            <a:ext cx="3208240" cy="623728"/>
            <a:chOff x="6466338" y="378295"/>
            <a:chExt cx="3208240" cy="1056894"/>
          </a:xfrm>
        </p:grpSpPr>
        <p:pic>
          <p:nvPicPr>
            <p:cNvPr id="31" name="Рисунок 30" descr="C:\Users\mubezzubov\Desktop\FSFM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" name="Группа 31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</a:rPr>
              <a:t>Стартовая страница Личного кабинета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144973" y="894377"/>
            <a:ext cx="236027" cy="107651"/>
            <a:chOff x="361244" y="328023"/>
            <a:chExt cx="552803" cy="208845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361244" y="328023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485069" y="432446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361244" y="536868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381000" y="810379"/>
            <a:ext cx="674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+mj-lt"/>
              </a:rPr>
              <a:t>МЕНЮ</a:t>
            </a:r>
            <a:endParaRPr lang="ru-RU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288" y="120504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УЧЕТНЫЕ ДАННЫЕ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288" y="14563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ОБЯЗАТЕЛЬНЫЕ ТРЕБОВАНИЯ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288" y="170255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ОРГАНИЗАЦИЯ ВНУТРЕННЕГО КОНТРОЛЯ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288" y="195497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СООБЩЕНИЯ И ОТЧЕТЫ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8" y="220532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ЗАПРОСЫ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288" y="2451549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РИСКИ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4288" y="2697770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ПЕРЕЧНИ ЛИЦ, ПРИЧАСТНЫХ К ТЕРРОРИЗМУ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288" y="2943991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ИНФОРМАЦИЯ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288" y="3195765"/>
            <a:ext cx="270509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РЕЗУЛЬТАТЫ ПРОВЕРОК СОБЛЮДЕНИЯ ЗАКОНОДАТЕЛЬСТВА В СФЕРЕ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288" y="3595875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ДОБРОВОЛЬНОЕ СОТРУДНИЧЕСТВО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288" y="384209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ОБУЧЕНИЕ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288" y="408831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РИСК-ОЦЕНКА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288" y="4334538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ЭКСПЕРТНЫЙ ФОРУМ ЧЛЕНОВ СОВЕТА КОМПЛАЕНС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4288" y="458613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ИНСТРУКЦИИ ПОЛЬЗОВАТЕЛЯ ЛИЧНОГО КАБИНЕТА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288" y="48377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ТЕХНИЧЕСКАЯ ПОДДЕРЖКА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677691" y="653397"/>
            <a:ext cx="9514310" cy="551650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662" y="718634"/>
            <a:ext cx="319707" cy="3197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323" y="703375"/>
            <a:ext cx="350226" cy="35022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0186504" y="733223"/>
            <a:ext cx="1976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ООО «Лизинг-партнер»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6"/>
          <a:stretch/>
        </p:blipFill>
        <p:spPr>
          <a:xfrm>
            <a:off x="2719386" y="1353494"/>
            <a:ext cx="9472613" cy="520689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414905" y="2756896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Учетные данные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14905" y="3478915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сообщения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28218" y="4192760"/>
            <a:ext cx="2062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Перечни лиц, </a:t>
            </a:r>
          </a:p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причастных к терроризму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14905" y="4921418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Риски под/</a:t>
            </a:r>
            <a:r>
              <a:rPr lang="ru-RU" sz="1100" cap="all" dirty="0" err="1" smtClean="0">
                <a:solidFill>
                  <a:srgbClr val="203864"/>
                </a:solidFill>
              </a:rPr>
              <a:t>фт</a:t>
            </a:r>
            <a:endParaRPr lang="ru-RU" sz="1100" cap="all" dirty="0" smtClean="0">
              <a:solidFill>
                <a:srgbClr val="203864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14905" y="5643437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Проверка клиента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22096" y="2672257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Обязательные требования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43753" y="3695332"/>
            <a:ext cx="17197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Электронные курсы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422096" y="4446211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Запросы </a:t>
            </a:r>
            <a:r>
              <a:rPr lang="ru-RU" sz="1100" cap="all" dirty="0" err="1" smtClean="0">
                <a:solidFill>
                  <a:srgbClr val="203864"/>
                </a:solidFill>
              </a:rPr>
              <a:t>росфинмониторинга</a:t>
            </a:r>
            <a:endParaRPr lang="ru-RU" sz="1100" cap="all" dirty="0" smtClean="0">
              <a:solidFill>
                <a:srgbClr val="203864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443753" y="5270864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Техническая поддержка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841013" y="1497863"/>
            <a:ext cx="6727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C2136"/>
                </a:solidFill>
              </a:rPr>
              <a:t>О выпуске очередной редакции Перечня организаций и физических лиц, в отношении которых имеются сведения </a:t>
            </a:r>
          </a:p>
          <a:p>
            <a:r>
              <a:rPr lang="ru-RU" sz="1000" dirty="0" smtClean="0">
                <a:solidFill>
                  <a:srgbClr val="0C2136"/>
                </a:solidFill>
              </a:rPr>
              <a:t>об их причастности к экстремистской деятельности или терроризму от 29.09.2017</a:t>
            </a:r>
            <a:endParaRPr lang="ru-RU" sz="1000" dirty="0">
              <a:solidFill>
                <a:srgbClr val="0C2136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841013" y="2057502"/>
            <a:ext cx="2450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C2136"/>
                </a:solidFill>
              </a:rPr>
              <a:t>Внимание! Вышла новая редакция </a:t>
            </a:r>
            <a:r>
              <a:rPr lang="ru-RU" sz="1000" b="1" dirty="0" smtClean="0">
                <a:solidFill>
                  <a:srgbClr val="0C2136"/>
                </a:solidFill>
              </a:rPr>
              <a:t>Перечня лиц, причастных к терроризму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863831" y="2089020"/>
            <a:ext cx="2127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C2136"/>
                </a:solidFill>
              </a:rPr>
              <a:t>Штраф</a:t>
            </a:r>
            <a:r>
              <a:rPr lang="ru-RU" sz="1000" dirty="0" smtClean="0">
                <a:solidFill>
                  <a:srgbClr val="0C2136"/>
                </a:solidFill>
              </a:rPr>
              <a:t> просрочен на 75 дней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863831" y="1522806"/>
            <a:ext cx="2127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C2136"/>
                </a:solidFill>
              </a:rPr>
              <a:t>Архив новостей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844055" y="2026451"/>
            <a:ext cx="1329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C2136"/>
                </a:solidFill>
              </a:rPr>
              <a:t>Риск-оценка</a:t>
            </a:r>
            <a:endParaRPr lang="ru-RU" sz="1600" b="1" dirty="0">
              <a:solidFill>
                <a:srgbClr val="0C2136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49108" y="2287806"/>
            <a:ext cx="30465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C2136"/>
                </a:solidFill>
              </a:rPr>
              <a:t>за период с 24.09.2017 по 01.10.2017</a:t>
            </a:r>
            <a:endParaRPr lang="ru-RU" sz="1200" b="1" dirty="0">
              <a:solidFill>
                <a:srgbClr val="0C2136"/>
              </a:solidFill>
            </a:endParaRP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713" y="2617141"/>
            <a:ext cx="881905" cy="3558240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586" y="2457612"/>
            <a:ext cx="930899" cy="36378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26714" y="6260123"/>
            <a:ext cx="9465286" cy="597877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719385" y="1206110"/>
            <a:ext cx="9465286" cy="17702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5726101" y="2544630"/>
            <a:ext cx="3744149" cy="311410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795" y="2641769"/>
            <a:ext cx="5235000" cy="3544530"/>
          </a:xfrm>
          <a:prstGeom prst="rect">
            <a:avLst/>
          </a:prstGeom>
        </p:spPr>
      </p:pic>
      <p:sp>
        <p:nvSpPr>
          <p:cNvPr id="96" name="TextBox 95"/>
          <p:cNvSpPr txBox="1"/>
          <p:nvPr/>
        </p:nvSpPr>
        <p:spPr>
          <a:xfrm>
            <a:off x="6800692" y="2851068"/>
            <a:ext cx="1479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ОРГАНИЗАЦИЯ ВНУТРЕННЕГО КОНТРОЛЯ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879905" y="3666000"/>
            <a:ext cx="130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ПРЕДСТАВЛЕНИЕ СООБЩЕНИЙ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881371" y="4575268"/>
            <a:ext cx="139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РАБОТА 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С ПЕРЕЧНЕМ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815683" y="5279261"/>
            <a:ext cx="147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УСТРАНЕНИЕ НАРУШНИЙ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73347" y="4640971"/>
            <a:ext cx="147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ОБУЧЕНИЕ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742669" y="3666000"/>
            <a:ext cx="1445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ДОБРОВОЛЬНОЕ СОТРУДНИЧЕСТВО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800693" y="4035526"/>
            <a:ext cx="1479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СРЕДНИЙ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УРОВЕНЬ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РИСКА</a:t>
            </a:r>
            <a:endParaRPr lang="ru-RU" sz="1200" b="1" dirty="0">
              <a:solidFill>
                <a:srgbClr val="0C2136"/>
              </a:solidFill>
            </a:endParaRPr>
          </a:p>
        </p:txBody>
      </p:sp>
      <p:pic>
        <p:nvPicPr>
          <p:cNvPr id="103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82560" y="4395599"/>
            <a:ext cx="1186530" cy="863016"/>
          </a:xfrm>
          <a:prstGeom prst="rect">
            <a:avLst/>
          </a:prstGeom>
        </p:spPr>
      </p:pic>
      <p:sp>
        <p:nvSpPr>
          <p:cNvPr id="10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827955" y="6402917"/>
            <a:ext cx="226996" cy="365125"/>
          </a:xfrm>
        </p:spPr>
        <p:txBody>
          <a:bodyPr/>
          <a:lstStyle/>
          <a:p>
            <a:r>
              <a:rPr lang="ru-RU" dirty="0" smtClean="0"/>
              <a:t>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86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4" presetID="3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500" fill="hold"/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Прямоугольник 94"/>
          <p:cNvSpPr/>
          <p:nvPr/>
        </p:nvSpPr>
        <p:spPr>
          <a:xfrm>
            <a:off x="2719387" y="1205047"/>
            <a:ext cx="9465286" cy="5652953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</a:rPr>
              <a:t>История оценок</a:t>
            </a:r>
          </a:p>
        </p:txBody>
      </p:sp>
      <p:graphicFrame>
        <p:nvGraphicFramePr>
          <p:cNvPr id="30" name="Таблица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0045696"/>
              </p:ext>
            </p:extLst>
          </p:nvPr>
        </p:nvGraphicFramePr>
        <p:xfrm>
          <a:off x="2949230" y="2218851"/>
          <a:ext cx="9005600" cy="24688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196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2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68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10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103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257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93667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2577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9987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1A33"/>
                          </a:solidFill>
                        </a:rPr>
                        <a:t>Оцениваемый</a:t>
                      </a:r>
                      <a:r>
                        <a:rPr lang="ru-RU" sz="1200" b="1" baseline="0" dirty="0" smtClean="0">
                          <a:solidFill>
                            <a:srgbClr val="001A33"/>
                          </a:solidFill>
                        </a:rPr>
                        <a:t> период</a:t>
                      </a:r>
                      <a:endParaRPr lang="ru-RU" sz="1200" b="1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1A33"/>
                          </a:solidFill>
                        </a:rPr>
                        <a:t>Интегральная оценка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1A33"/>
                          </a:solidFill>
                        </a:rPr>
                        <a:t>Организация</a:t>
                      </a:r>
                      <a:r>
                        <a:rPr lang="ru-RU" sz="1200" b="1" baseline="0" dirty="0" smtClean="0">
                          <a:solidFill>
                            <a:srgbClr val="001A33"/>
                          </a:solidFill>
                        </a:rPr>
                        <a:t> внутреннего контроля</a:t>
                      </a:r>
                      <a:endParaRPr lang="ru-RU" sz="1200" b="1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1A33"/>
                          </a:solidFill>
                        </a:rPr>
                        <a:t>Представление сообщений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1A33"/>
                          </a:solidFill>
                        </a:rPr>
                        <a:t>Работа</a:t>
                      </a:r>
                      <a:r>
                        <a:rPr lang="ru-RU" sz="1200" b="1" baseline="0" dirty="0" smtClean="0">
                          <a:solidFill>
                            <a:srgbClr val="001A33"/>
                          </a:solidFill>
                        </a:rPr>
                        <a:t>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baseline="0" dirty="0" smtClean="0">
                          <a:solidFill>
                            <a:srgbClr val="001A33"/>
                          </a:solidFill>
                        </a:rPr>
                        <a:t>с Перечнем</a:t>
                      </a:r>
                      <a:endParaRPr lang="ru-RU" sz="1200" b="1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1A33"/>
                          </a:solidFill>
                        </a:rPr>
                        <a:t>Устранение нарушений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1A33"/>
                          </a:solidFill>
                        </a:rPr>
                        <a:t>Обучение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rgbClr val="001A33"/>
                          </a:solidFill>
                        </a:rPr>
                        <a:t>Добровольное сотрудничество</a:t>
                      </a:r>
                    </a:p>
                  </a:txBody>
                  <a:tcPr anchor="ctr"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987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 24.09.2017 </a:t>
                      </a:r>
                    </a:p>
                    <a:p>
                      <a:pPr algn="ctr"/>
                      <a:r>
                        <a:rPr lang="ru-RU" sz="1200" dirty="0" smtClean="0"/>
                        <a:t>по 01.10.2017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75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 17.09.2017 </a:t>
                      </a:r>
                    </a:p>
                    <a:p>
                      <a:pPr algn="ctr"/>
                      <a:r>
                        <a:rPr lang="ru-RU" sz="1200" dirty="0" smtClean="0"/>
                        <a:t>по 24.09.2017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987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 10.09.2017 </a:t>
                      </a:r>
                    </a:p>
                    <a:p>
                      <a:pPr algn="ctr"/>
                      <a:r>
                        <a:rPr lang="ru-RU" sz="1200" dirty="0" smtClean="0"/>
                        <a:t>по 17.09.2017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987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с 03.09.2017 </a:t>
                      </a:r>
                    </a:p>
                    <a:p>
                      <a:pPr algn="ctr"/>
                      <a:r>
                        <a:rPr lang="ru-RU" sz="1200" dirty="0" smtClean="0"/>
                        <a:t>по 10.09.2017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 smtClean="0">
                        <a:solidFill>
                          <a:srgbClr val="001A33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1" name="Овал 30"/>
          <p:cNvSpPr/>
          <p:nvPr/>
        </p:nvSpPr>
        <p:spPr>
          <a:xfrm>
            <a:off x="4565789" y="3004014"/>
            <a:ext cx="225852" cy="21568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>
            <a:off x="5691595" y="3042110"/>
            <a:ext cx="160275" cy="1424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solidFill>
                <a:srgbClr val="FF0000"/>
              </a:solidFill>
            </a:endParaRPr>
          </a:p>
        </p:txBody>
      </p:sp>
      <p:sp>
        <p:nvSpPr>
          <p:cNvPr id="39" name="Овал 38"/>
          <p:cNvSpPr/>
          <p:nvPr/>
        </p:nvSpPr>
        <p:spPr>
          <a:xfrm>
            <a:off x="4565789" y="3447823"/>
            <a:ext cx="225852" cy="21568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5691595" y="3469104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46" name="Овал 45"/>
          <p:cNvSpPr/>
          <p:nvPr/>
        </p:nvSpPr>
        <p:spPr>
          <a:xfrm>
            <a:off x="4565789" y="3909245"/>
            <a:ext cx="225852" cy="21568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Овал 46"/>
          <p:cNvSpPr/>
          <p:nvPr/>
        </p:nvSpPr>
        <p:spPr>
          <a:xfrm>
            <a:off x="5681071" y="3941924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53" name="Овал 52"/>
          <p:cNvSpPr/>
          <p:nvPr/>
        </p:nvSpPr>
        <p:spPr>
          <a:xfrm>
            <a:off x="4565789" y="4349688"/>
            <a:ext cx="225852" cy="21568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Овал 53"/>
          <p:cNvSpPr/>
          <p:nvPr/>
        </p:nvSpPr>
        <p:spPr>
          <a:xfrm>
            <a:off x="5670547" y="4386313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60" name="TextBox 59"/>
          <p:cNvSpPr txBox="1"/>
          <p:nvPr/>
        </p:nvSpPr>
        <p:spPr>
          <a:xfrm>
            <a:off x="2872288" y="1571752"/>
            <a:ext cx="2180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cap="all" dirty="0" smtClean="0">
                <a:solidFill>
                  <a:srgbClr val="0070C0"/>
                </a:solidFill>
              </a:rPr>
              <a:t>История оценок</a:t>
            </a:r>
          </a:p>
        </p:txBody>
      </p:sp>
      <p:sp>
        <p:nvSpPr>
          <p:cNvPr id="61" name="Прямоугольник 60"/>
          <p:cNvSpPr/>
          <p:nvPr/>
        </p:nvSpPr>
        <p:spPr>
          <a:xfrm>
            <a:off x="2564" y="1"/>
            <a:ext cx="2716823" cy="6857999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/>
          <p:cNvSpPr/>
          <p:nvPr/>
        </p:nvSpPr>
        <p:spPr>
          <a:xfrm>
            <a:off x="0" y="1"/>
            <a:ext cx="12192000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3" name="Группа 62"/>
          <p:cNvGrpSpPr/>
          <p:nvPr/>
        </p:nvGrpSpPr>
        <p:grpSpPr>
          <a:xfrm>
            <a:off x="519113" y="29669"/>
            <a:ext cx="3208240" cy="623728"/>
            <a:chOff x="6466338" y="378295"/>
            <a:chExt cx="3208240" cy="1056894"/>
          </a:xfrm>
        </p:grpSpPr>
        <p:pic>
          <p:nvPicPr>
            <p:cNvPr id="64" name="Рисунок 63" descr="C:\Users\mubezzubov\Desktop\FSFM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5" name="Группа 64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66" name="TextBox 65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68" name="TextBox 67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История оценок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69" name="Группа 68"/>
          <p:cNvGrpSpPr/>
          <p:nvPr/>
        </p:nvGrpSpPr>
        <p:grpSpPr>
          <a:xfrm>
            <a:off x="144973" y="894377"/>
            <a:ext cx="236027" cy="107651"/>
            <a:chOff x="361244" y="328023"/>
            <a:chExt cx="552803" cy="208845"/>
          </a:xfrm>
        </p:grpSpPr>
        <p:cxnSp>
          <p:nvCxnSpPr>
            <p:cNvPr id="70" name="Прямая соединительная линия 69"/>
            <p:cNvCxnSpPr/>
            <p:nvPr/>
          </p:nvCxnSpPr>
          <p:spPr>
            <a:xfrm>
              <a:off x="361244" y="328023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1" name="Прямая соединительная линия 70"/>
            <p:cNvCxnSpPr/>
            <p:nvPr/>
          </p:nvCxnSpPr>
          <p:spPr>
            <a:xfrm>
              <a:off x="485069" y="432446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2" name="Прямая соединительная линия 71"/>
            <p:cNvCxnSpPr/>
            <p:nvPr/>
          </p:nvCxnSpPr>
          <p:spPr>
            <a:xfrm>
              <a:off x="361244" y="536868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73" name="TextBox 72"/>
          <p:cNvSpPr txBox="1"/>
          <p:nvPr/>
        </p:nvSpPr>
        <p:spPr>
          <a:xfrm>
            <a:off x="381000" y="810379"/>
            <a:ext cx="674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+mj-lt"/>
              </a:rPr>
              <a:t>МЕНЮ</a:t>
            </a:r>
            <a:endParaRPr lang="ru-RU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4288" y="120504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УЧЕТНЫЕ ДАННЫЕ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4288" y="14563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ОБЯЗАТЕЛЬНЫЕ ТРЕБОВАНИЯ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4288" y="170255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ОРГАНИЗАЦИЯ ВНУТРЕННЕГО КОНТРОЛЯ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14288" y="195497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СООБЩЕНИЯ И ОТЧЕТЫ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4288" y="220532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ЗАПРОСЫ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14288" y="2451549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РИСКИ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14288" y="2697770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ПЕРЕЧНИ ЛИЦ, ПРИЧАСТНЫХ К ТЕРРОРИЗМУ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4288" y="2943991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ИНФОРМАЦИЯ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14288" y="3195765"/>
            <a:ext cx="270509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РЕЗУЛЬТАТЫ ПРОВЕРОК СОБЛЮДЕНИЯ ЗАКОНОДАТЕЛЬСТВА В СФЕРЕ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14288" y="3595875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ДОБРОВОЛЬНОЕ СОТРУДНИЧЕСТВО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4288" y="384209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ОБУЧЕНИЕ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4288" y="408831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РИСК-ОЦЕНКА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4288" y="4334538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ЭКСПЕРТНЫЙ ФОРУМ ЧЛЕНОВ СОВЕТА КОМПЛАЕНС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14288" y="458613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ИНСТРУКЦИИ ПОЛЬЗОВАТЕЛЯ ЛИЧНОГО КАБИНЕТА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4288" y="48377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ТЕХНИЧЕСКАЯ ПОДДЕРЖКА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89" name="Прямоугольник 88"/>
          <p:cNvSpPr/>
          <p:nvPr/>
        </p:nvSpPr>
        <p:spPr>
          <a:xfrm>
            <a:off x="2677691" y="653397"/>
            <a:ext cx="9514310" cy="551650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0" name="Рисунок 89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868" y="711146"/>
            <a:ext cx="319707" cy="319707"/>
          </a:xfrm>
          <a:prstGeom prst="rect">
            <a:avLst/>
          </a:prstGeom>
        </p:spPr>
      </p:pic>
      <p:pic>
        <p:nvPicPr>
          <p:cNvPr id="91" name="Рисунок 90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29" y="695887"/>
            <a:ext cx="350226" cy="350226"/>
          </a:xfrm>
          <a:prstGeom prst="rect">
            <a:avLst/>
          </a:prstGeom>
        </p:spPr>
      </p:pic>
      <p:sp>
        <p:nvSpPr>
          <p:cNvPr id="92" name="TextBox 91"/>
          <p:cNvSpPr txBox="1"/>
          <p:nvPr/>
        </p:nvSpPr>
        <p:spPr>
          <a:xfrm>
            <a:off x="10381002" y="733223"/>
            <a:ext cx="16064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+mj-lt"/>
              </a:rPr>
              <a:t>ООО «Лизинг-партнер»</a:t>
            </a:r>
            <a:endParaRPr lang="ru-RU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93" name="Прямоугольник 92"/>
          <p:cNvSpPr/>
          <p:nvPr/>
        </p:nvSpPr>
        <p:spPr>
          <a:xfrm>
            <a:off x="10065889" y="1954976"/>
            <a:ext cx="2026360" cy="153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200" b="1" dirty="0" smtClean="0">
                <a:solidFill>
                  <a:srgbClr val="001A33"/>
                </a:solidFill>
              </a:rPr>
              <a:t>с 0</a:t>
            </a:r>
            <a:r>
              <a:rPr lang="en-US" sz="1200" b="1" dirty="0" smtClean="0">
                <a:solidFill>
                  <a:srgbClr val="001A33"/>
                </a:solidFill>
              </a:rPr>
              <a:t>1</a:t>
            </a:r>
            <a:r>
              <a:rPr lang="ru-RU" sz="1200" b="1" dirty="0" smtClean="0">
                <a:solidFill>
                  <a:srgbClr val="001A33"/>
                </a:solidFill>
              </a:rPr>
              <a:t>.</a:t>
            </a:r>
            <a:r>
              <a:rPr lang="en-US" sz="1200" b="1" dirty="0" smtClean="0">
                <a:solidFill>
                  <a:srgbClr val="001A33"/>
                </a:solidFill>
              </a:rPr>
              <a:t>09</a:t>
            </a:r>
            <a:r>
              <a:rPr lang="ru-RU" sz="1200" b="1" dirty="0" smtClean="0">
                <a:solidFill>
                  <a:srgbClr val="001A33"/>
                </a:solidFill>
              </a:rPr>
              <a:t>.2017 по 01.10.2017</a:t>
            </a:r>
            <a:endParaRPr lang="ru-RU" sz="1200" b="1" dirty="0">
              <a:solidFill>
                <a:srgbClr val="001A33"/>
              </a:solidFill>
            </a:endParaRPr>
          </a:p>
        </p:txBody>
      </p:sp>
      <p:pic>
        <p:nvPicPr>
          <p:cNvPr id="94" name="Рисунок 9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7" t="29755" r="59610" b="67869"/>
          <a:stretch/>
        </p:blipFill>
        <p:spPr>
          <a:xfrm>
            <a:off x="9944486" y="1906976"/>
            <a:ext cx="176490" cy="250121"/>
          </a:xfrm>
          <a:prstGeom prst="rect">
            <a:avLst/>
          </a:prstGeom>
        </p:spPr>
      </p:pic>
      <p:sp>
        <p:nvSpPr>
          <p:cNvPr id="9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84977" y="6402917"/>
            <a:ext cx="369974" cy="365125"/>
          </a:xfrm>
        </p:spPr>
        <p:txBody>
          <a:bodyPr/>
          <a:lstStyle/>
          <a:p>
            <a:r>
              <a:rPr lang="ru-RU" dirty="0" smtClean="0"/>
              <a:t>10</a:t>
            </a:r>
            <a:endParaRPr lang="ru-RU" dirty="0"/>
          </a:p>
        </p:txBody>
      </p:sp>
      <p:sp>
        <p:nvSpPr>
          <p:cNvPr id="97" name="Овал 96"/>
          <p:cNvSpPr/>
          <p:nvPr/>
        </p:nvSpPr>
        <p:spPr>
          <a:xfrm>
            <a:off x="6855179" y="3042110"/>
            <a:ext cx="160275" cy="1424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solidFill>
                <a:srgbClr val="FF0000"/>
              </a:solidFill>
            </a:endParaRPr>
          </a:p>
        </p:txBody>
      </p:sp>
      <p:sp>
        <p:nvSpPr>
          <p:cNvPr id="98" name="Овал 97"/>
          <p:cNvSpPr/>
          <p:nvPr/>
        </p:nvSpPr>
        <p:spPr>
          <a:xfrm>
            <a:off x="6862090" y="3469104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99" name="Овал 98"/>
          <p:cNvSpPr/>
          <p:nvPr/>
        </p:nvSpPr>
        <p:spPr>
          <a:xfrm>
            <a:off x="6851566" y="3941924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00" name="Овал 99"/>
          <p:cNvSpPr/>
          <p:nvPr/>
        </p:nvSpPr>
        <p:spPr>
          <a:xfrm>
            <a:off x="6841042" y="4386313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01" name="Овал 100"/>
          <p:cNvSpPr/>
          <p:nvPr/>
        </p:nvSpPr>
        <p:spPr>
          <a:xfrm>
            <a:off x="7990877" y="3042110"/>
            <a:ext cx="160275" cy="1424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solidFill>
                <a:srgbClr val="FF0000"/>
              </a:solidFill>
            </a:endParaRPr>
          </a:p>
        </p:txBody>
      </p:sp>
      <p:sp>
        <p:nvSpPr>
          <p:cNvPr id="102" name="Овал 101"/>
          <p:cNvSpPr/>
          <p:nvPr/>
        </p:nvSpPr>
        <p:spPr>
          <a:xfrm>
            <a:off x="7997788" y="3469104"/>
            <a:ext cx="160275" cy="1424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03" name="Овал 102"/>
          <p:cNvSpPr/>
          <p:nvPr/>
        </p:nvSpPr>
        <p:spPr>
          <a:xfrm>
            <a:off x="7987264" y="3941924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04" name="Овал 103"/>
          <p:cNvSpPr/>
          <p:nvPr/>
        </p:nvSpPr>
        <p:spPr>
          <a:xfrm>
            <a:off x="7976740" y="4386313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05" name="Овал 104"/>
          <p:cNvSpPr/>
          <p:nvPr/>
        </p:nvSpPr>
        <p:spPr>
          <a:xfrm>
            <a:off x="9053348" y="3042110"/>
            <a:ext cx="160275" cy="1424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solidFill>
                <a:srgbClr val="FF0000"/>
              </a:solidFill>
            </a:endParaRPr>
          </a:p>
        </p:txBody>
      </p:sp>
      <p:sp>
        <p:nvSpPr>
          <p:cNvPr id="106" name="Овал 105"/>
          <p:cNvSpPr/>
          <p:nvPr/>
        </p:nvSpPr>
        <p:spPr>
          <a:xfrm>
            <a:off x="9060259" y="3469104"/>
            <a:ext cx="160275" cy="1424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07" name="Овал 106"/>
          <p:cNvSpPr/>
          <p:nvPr/>
        </p:nvSpPr>
        <p:spPr>
          <a:xfrm>
            <a:off x="9049735" y="3941924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08" name="Овал 107"/>
          <p:cNvSpPr/>
          <p:nvPr/>
        </p:nvSpPr>
        <p:spPr>
          <a:xfrm>
            <a:off x="9039211" y="4386313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09" name="Овал 108"/>
          <p:cNvSpPr/>
          <p:nvPr/>
        </p:nvSpPr>
        <p:spPr>
          <a:xfrm>
            <a:off x="10117632" y="3042110"/>
            <a:ext cx="160275" cy="1424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solidFill>
                <a:srgbClr val="FF0000"/>
              </a:solidFill>
            </a:endParaRPr>
          </a:p>
        </p:txBody>
      </p:sp>
      <p:sp>
        <p:nvSpPr>
          <p:cNvPr id="110" name="Овал 109"/>
          <p:cNvSpPr/>
          <p:nvPr/>
        </p:nvSpPr>
        <p:spPr>
          <a:xfrm>
            <a:off x="10124543" y="3469104"/>
            <a:ext cx="160275" cy="1424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11" name="Овал 110"/>
          <p:cNvSpPr/>
          <p:nvPr/>
        </p:nvSpPr>
        <p:spPr>
          <a:xfrm>
            <a:off x="10114019" y="3941924"/>
            <a:ext cx="160275" cy="1424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12" name="Овал 111"/>
          <p:cNvSpPr/>
          <p:nvPr/>
        </p:nvSpPr>
        <p:spPr>
          <a:xfrm>
            <a:off x="10103495" y="4386313"/>
            <a:ext cx="160275" cy="142432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13" name="Овал 112"/>
          <p:cNvSpPr/>
          <p:nvPr/>
        </p:nvSpPr>
        <p:spPr>
          <a:xfrm>
            <a:off x="11257497" y="3042110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>
              <a:solidFill>
                <a:srgbClr val="FF0000"/>
              </a:solidFill>
            </a:endParaRPr>
          </a:p>
        </p:txBody>
      </p:sp>
      <p:sp>
        <p:nvSpPr>
          <p:cNvPr id="114" name="Овал 113"/>
          <p:cNvSpPr/>
          <p:nvPr/>
        </p:nvSpPr>
        <p:spPr>
          <a:xfrm>
            <a:off x="11243360" y="3469104"/>
            <a:ext cx="160275" cy="142432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15" name="Овал 114"/>
          <p:cNvSpPr/>
          <p:nvPr/>
        </p:nvSpPr>
        <p:spPr>
          <a:xfrm>
            <a:off x="11253884" y="3941924"/>
            <a:ext cx="160275" cy="1424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sp>
        <p:nvSpPr>
          <p:cNvPr id="116" name="Овал 115"/>
          <p:cNvSpPr/>
          <p:nvPr/>
        </p:nvSpPr>
        <p:spPr>
          <a:xfrm>
            <a:off x="11243360" y="4386313"/>
            <a:ext cx="160275" cy="142432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00"/>
          </a:p>
        </p:txBody>
      </p:sp>
      <p:grpSp>
        <p:nvGrpSpPr>
          <p:cNvPr id="117" name="Группа 116"/>
          <p:cNvGrpSpPr/>
          <p:nvPr/>
        </p:nvGrpSpPr>
        <p:grpSpPr>
          <a:xfrm>
            <a:off x="0" y="1"/>
            <a:ext cx="12192001" cy="1205046"/>
            <a:chOff x="0" y="1"/>
            <a:chExt cx="12192001" cy="1205046"/>
          </a:xfrm>
        </p:grpSpPr>
        <p:sp>
          <p:nvSpPr>
            <p:cNvPr id="118" name="Прямоугольник 117"/>
            <p:cNvSpPr/>
            <p:nvPr/>
          </p:nvSpPr>
          <p:spPr>
            <a:xfrm>
              <a:off x="2677691" y="653397"/>
              <a:ext cx="9514310" cy="551650"/>
            </a:xfrm>
            <a:prstGeom prst="rect">
              <a:avLst/>
            </a:prstGeom>
            <a:solidFill>
              <a:srgbClr val="001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9" name="Прямоугольник 118"/>
            <p:cNvSpPr/>
            <p:nvPr/>
          </p:nvSpPr>
          <p:spPr>
            <a:xfrm>
              <a:off x="0" y="1"/>
              <a:ext cx="12192000" cy="653396"/>
            </a:xfrm>
            <a:prstGeom prst="rect">
              <a:avLst/>
            </a:prstGeom>
            <a:solidFill>
              <a:srgbClr val="001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20" name="Группа 119"/>
            <p:cNvGrpSpPr/>
            <p:nvPr/>
          </p:nvGrpSpPr>
          <p:grpSpPr>
            <a:xfrm>
              <a:off x="519113" y="29669"/>
              <a:ext cx="3208240" cy="623728"/>
              <a:chOff x="6466338" y="378295"/>
              <a:chExt cx="3208240" cy="1056894"/>
            </a:xfrm>
          </p:grpSpPr>
          <p:pic>
            <p:nvPicPr>
              <p:cNvPr id="125" name="Рисунок 124" descr="C:\Users\mubezzubov\Desktop\FSFM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6338" y="439055"/>
                <a:ext cx="655760" cy="885099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26" name="Группа 125"/>
              <p:cNvGrpSpPr/>
              <p:nvPr/>
            </p:nvGrpSpPr>
            <p:grpSpPr>
              <a:xfrm>
                <a:off x="7286657" y="378295"/>
                <a:ext cx="2387921" cy="1056894"/>
                <a:chOff x="6532010" y="178240"/>
                <a:chExt cx="3469946" cy="1056894"/>
              </a:xfrm>
            </p:grpSpPr>
            <p:sp>
              <p:nvSpPr>
                <p:cNvPr id="127" name="TextBox 126"/>
                <p:cNvSpPr txBox="1"/>
                <p:nvPr/>
              </p:nvSpPr>
              <p:spPr>
                <a:xfrm>
                  <a:off x="6532010" y="178240"/>
                  <a:ext cx="3465690" cy="4693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b="1" dirty="0" smtClean="0">
                      <a:solidFill>
                        <a:schemeClr val="bg1"/>
                      </a:solidFill>
                    </a:rPr>
                    <a:t>РОСФИНМОНИТОРИНГ</a:t>
                  </a:r>
                </a:p>
              </p:txBody>
            </p:sp>
            <p:sp>
              <p:nvSpPr>
                <p:cNvPr id="128" name="TextBox 127"/>
                <p:cNvSpPr txBox="1"/>
                <p:nvPr/>
              </p:nvSpPr>
              <p:spPr>
                <a:xfrm>
                  <a:off x="6536266" y="505005"/>
                  <a:ext cx="3465690" cy="7301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 smtClean="0">
                      <a:solidFill>
                        <a:schemeClr val="bg1"/>
                      </a:solidFill>
                    </a:rPr>
                    <a:t>Федеральная служба </a:t>
                  </a:r>
                </a:p>
                <a:p>
                  <a:r>
                    <a:rPr lang="ru-RU" sz="1100" dirty="0" smtClean="0">
                      <a:solidFill>
                        <a:schemeClr val="bg1"/>
                      </a:solidFill>
                    </a:rPr>
                    <a:t>по финансовому мониторингу</a:t>
                  </a:r>
                  <a:endParaRPr lang="ru-RU" sz="11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121" name="TextBox 120"/>
            <p:cNvSpPr txBox="1"/>
            <p:nvPr/>
          </p:nvSpPr>
          <p:spPr>
            <a:xfrm>
              <a:off x="6255044" y="62606"/>
              <a:ext cx="5670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400" dirty="0" smtClean="0">
                  <a:solidFill>
                    <a:schemeClr val="bg1"/>
                  </a:solidFill>
                </a:rPr>
                <a:t>История оценок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pic>
          <p:nvPicPr>
            <p:cNvPr id="122" name="Рисунок 121"/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0662" y="718634"/>
              <a:ext cx="319707" cy="319707"/>
            </a:xfrm>
            <a:prstGeom prst="rect">
              <a:avLst/>
            </a:prstGeom>
          </p:spPr>
        </p:pic>
        <p:pic>
          <p:nvPicPr>
            <p:cNvPr id="123" name="Рисунок 122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8323" y="703375"/>
              <a:ext cx="350226" cy="350226"/>
            </a:xfrm>
            <a:prstGeom prst="rect">
              <a:avLst/>
            </a:prstGeom>
          </p:spPr>
        </p:pic>
        <p:sp>
          <p:nvSpPr>
            <p:cNvPr id="124" name="TextBox 123"/>
            <p:cNvSpPr txBox="1"/>
            <p:nvPr/>
          </p:nvSpPr>
          <p:spPr>
            <a:xfrm>
              <a:off x="10186504" y="733223"/>
              <a:ext cx="19769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+mj-lt"/>
                </a:rPr>
                <a:t>ООО «Лизинг-партнер»</a:t>
              </a:r>
              <a:endParaRPr lang="ru-RU" sz="1400" b="1" dirty="0">
                <a:solidFill>
                  <a:schemeClr val="bg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0601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64" y="1"/>
            <a:ext cx="2716823" cy="6857999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1"/>
            <a:ext cx="12192000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Группа 29"/>
          <p:cNvGrpSpPr/>
          <p:nvPr/>
        </p:nvGrpSpPr>
        <p:grpSpPr>
          <a:xfrm>
            <a:off x="519113" y="29669"/>
            <a:ext cx="3208240" cy="623728"/>
            <a:chOff x="6466338" y="378295"/>
            <a:chExt cx="3208240" cy="1056894"/>
          </a:xfrm>
        </p:grpSpPr>
        <p:pic>
          <p:nvPicPr>
            <p:cNvPr id="31" name="Рисунок 30" descr="C:\Users\mubezzubov\Desktop\FSFM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" name="Группа 31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</a:rPr>
              <a:t>Стартовая страница Личного кабинета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144973" y="894377"/>
            <a:ext cx="236027" cy="107651"/>
            <a:chOff x="361244" y="328023"/>
            <a:chExt cx="552803" cy="208845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361244" y="328023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485069" y="432446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361244" y="536868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381000" y="810379"/>
            <a:ext cx="674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+mj-lt"/>
              </a:rPr>
              <a:t>МЕНЮ</a:t>
            </a:r>
            <a:endParaRPr lang="ru-RU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288" y="120504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УЧЕТНЫЕ ДАННЫЕ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288" y="14563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ОБЯЗАТЕЛЬНЫЕ ТРЕБОВАНИЯ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288" y="170255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ОРГАНИЗАЦИЯ ВНУТРЕННЕГО КОНТРОЛЯ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288" y="195497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СООБЩЕНИЯ И ОТЧЕТЫ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8" y="220532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ЗАПРОСЫ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288" y="2451549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РИСКИ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4288" y="2697770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ПЕРЕЧНИ ЛИЦ, ПРИЧАСТНЫХ К ТЕРРОРИЗМУ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288" y="2943991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ИНФОРМАЦИЯ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288" y="3195765"/>
            <a:ext cx="270509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РЕЗУЛЬТАТЫ ПРОВЕРОК СОБЛЮДЕНИЯ ЗАКОНОДАТЕЛЬСТВА В СФЕРЕ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288" y="3595875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ДОБРОВОЛЬНОЕ СОТРУДНИЧЕСТВО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288" y="384209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ОБУЧЕНИЕ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288" y="408831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РИСК-ОЦЕНКА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288" y="4334538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ЭКСПЕРТНЫЙ ФОРУМ ЧЛЕНОВ СОВЕТА КОМПЛАЕНС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4288" y="458613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ИНСТРУКЦИИ ПОЛЬЗОВАТЕЛЯ ЛИЧНОГО КАБИНЕТА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288" y="48377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ТЕХНИЧЕСКАЯ ПОДДЕРЖКА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677691" y="653397"/>
            <a:ext cx="9514310" cy="551650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662" y="718634"/>
            <a:ext cx="319707" cy="3197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323" y="703375"/>
            <a:ext cx="350226" cy="35022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0186504" y="733223"/>
            <a:ext cx="1976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ООО «Лизинг-партнер»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6"/>
          <a:stretch/>
        </p:blipFill>
        <p:spPr>
          <a:xfrm>
            <a:off x="2719386" y="1353494"/>
            <a:ext cx="9472613" cy="520689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414905" y="2756896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Учетные данные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14905" y="3478915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сообщения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28218" y="4192760"/>
            <a:ext cx="2062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Перечни лиц, </a:t>
            </a:r>
          </a:p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причастных к терроризму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14905" y="4921418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Риски под/</a:t>
            </a:r>
            <a:r>
              <a:rPr lang="ru-RU" sz="1100" cap="all" dirty="0" err="1" smtClean="0">
                <a:solidFill>
                  <a:srgbClr val="203864"/>
                </a:solidFill>
              </a:rPr>
              <a:t>фт</a:t>
            </a:r>
            <a:endParaRPr lang="ru-RU" sz="1100" cap="all" dirty="0" smtClean="0">
              <a:solidFill>
                <a:srgbClr val="203864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14905" y="5643437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Проверка клиента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22096" y="2672257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Обязательные требования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43753" y="3695332"/>
            <a:ext cx="17197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Электронные курсы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422096" y="4446211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Запросы </a:t>
            </a:r>
            <a:r>
              <a:rPr lang="ru-RU" sz="1100" cap="all" dirty="0" err="1" smtClean="0">
                <a:solidFill>
                  <a:srgbClr val="203864"/>
                </a:solidFill>
              </a:rPr>
              <a:t>росфинмониторинга</a:t>
            </a:r>
            <a:endParaRPr lang="ru-RU" sz="1100" cap="all" dirty="0" smtClean="0">
              <a:solidFill>
                <a:srgbClr val="203864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443753" y="5270864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Техническая поддержка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841013" y="1497863"/>
            <a:ext cx="6727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C2136"/>
                </a:solidFill>
              </a:rPr>
              <a:t>О выпуске очередной редакции Перечня организаций и физических лиц, в отношении которых имеются сведения </a:t>
            </a:r>
          </a:p>
          <a:p>
            <a:r>
              <a:rPr lang="ru-RU" sz="1000" dirty="0" smtClean="0">
                <a:solidFill>
                  <a:srgbClr val="0C2136"/>
                </a:solidFill>
              </a:rPr>
              <a:t>об их причастности к экстремистской деятельности или терроризму от 29.09.2017</a:t>
            </a:r>
            <a:endParaRPr lang="ru-RU" sz="1000" dirty="0">
              <a:solidFill>
                <a:srgbClr val="0C2136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841013" y="2057502"/>
            <a:ext cx="2450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C2136"/>
                </a:solidFill>
              </a:rPr>
              <a:t>Внимание! Вышла новая редакция </a:t>
            </a:r>
            <a:r>
              <a:rPr lang="ru-RU" sz="1000" b="1" dirty="0" smtClean="0">
                <a:solidFill>
                  <a:srgbClr val="0C2136"/>
                </a:solidFill>
              </a:rPr>
              <a:t>Перечня лиц, причастных к терроризму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863831" y="2089020"/>
            <a:ext cx="2127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C2136"/>
                </a:solidFill>
              </a:rPr>
              <a:t>Штраф</a:t>
            </a:r>
            <a:r>
              <a:rPr lang="ru-RU" sz="1000" dirty="0" smtClean="0">
                <a:solidFill>
                  <a:srgbClr val="0C2136"/>
                </a:solidFill>
              </a:rPr>
              <a:t> просрочен на 75 дней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863831" y="1522806"/>
            <a:ext cx="2127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C2136"/>
                </a:solidFill>
              </a:rPr>
              <a:t>Архив новостей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844055" y="2026451"/>
            <a:ext cx="1329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C2136"/>
                </a:solidFill>
              </a:rPr>
              <a:t>Риск-оценка</a:t>
            </a:r>
            <a:endParaRPr lang="ru-RU" sz="1600" b="1" dirty="0">
              <a:solidFill>
                <a:srgbClr val="0C2136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49108" y="2287806"/>
            <a:ext cx="30465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C2136"/>
                </a:solidFill>
              </a:rPr>
              <a:t>за период с 24.09.2017 по 01.10.2017</a:t>
            </a:r>
            <a:endParaRPr lang="ru-RU" sz="1200" b="1" dirty="0">
              <a:solidFill>
                <a:srgbClr val="0C2136"/>
              </a:solidFill>
            </a:endParaRP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713" y="2617141"/>
            <a:ext cx="881905" cy="3558240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586" y="2457612"/>
            <a:ext cx="930899" cy="36378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26714" y="6260123"/>
            <a:ext cx="9465286" cy="597877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719385" y="1206110"/>
            <a:ext cx="9465286" cy="17702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5726101" y="2544630"/>
            <a:ext cx="3744149" cy="311410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795" y="2641769"/>
            <a:ext cx="5235000" cy="3544530"/>
          </a:xfrm>
          <a:prstGeom prst="rect">
            <a:avLst/>
          </a:prstGeom>
        </p:spPr>
      </p:pic>
      <p:sp>
        <p:nvSpPr>
          <p:cNvPr id="96" name="TextBox 95"/>
          <p:cNvSpPr txBox="1"/>
          <p:nvPr/>
        </p:nvSpPr>
        <p:spPr>
          <a:xfrm>
            <a:off x="6800692" y="2851068"/>
            <a:ext cx="1479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ОРГАНИЗАЦИЯ ВНУТРЕННЕГО КОНТРОЛЯ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879905" y="3666000"/>
            <a:ext cx="130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ПРЕДСТАВЛЕНИЕ СООБЩЕНИЙ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881371" y="4575268"/>
            <a:ext cx="139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РАБОТА 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С ПЕРЕЧНЕМ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815683" y="5279261"/>
            <a:ext cx="147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УСТРАНЕНИЕ НАРУШНИЙ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73347" y="4640971"/>
            <a:ext cx="147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ОБУЧЕНИЕ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742669" y="3666000"/>
            <a:ext cx="1445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ДОБРОВОЛЬНОЕ СОТРУДНИЧЕСТВО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800693" y="4035526"/>
            <a:ext cx="1479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СРЕДНИЙ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УРОВЕНЬ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РИСКА</a:t>
            </a:r>
            <a:endParaRPr lang="ru-RU" sz="1200" b="1" dirty="0">
              <a:solidFill>
                <a:srgbClr val="0C2136"/>
              </a:solidFill>
            </a:endParaRPr>
          </a:p>
        </p:txBody>
      </p:sp>
      <p:pic>
        <p:nvPicPr>
          <p:cNvPr id="103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096721" y="3812985"/>
            <a:ext cx="1186530" cy="863016"/>
          </a:xfrm>
          <a:prstGeom prst="rect">
            <a:avLst/>
          </a:prstGeom>
        </p:spPr>
      </p:pic>
      <p:sp>
        <p:nvSpPr>
          <p:cNvPr id="10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79810" y="6402917"/>
            <a:ext cx="375141" cy="365125"/>
          </a:xfrm>
        </p:spPr>
        <p:txBody>
          <a:bodyPr/>
          <a:lstStyle/>
          <a:p>
            <a:r>
              <a:rPr lang="ru-RU" dirty="0" smtClean="0"/>
              <a:t>11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7652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рямоугольник 37"/>
          <p:cNvSpPr/>
          <p:nvPr/>
        </p:nvSpPr>
        <p:spPr>
          <a:xfrm>
            <a:off x="2719387" y="1205047"/>
            <a:ext cx="9465286" cy="5652953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Обучение</a:t>
            </a:r>
            <a:endParaRPr lang="ru-RU" sz="2400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05" t="1318" r="5952" b="13854"/>
          <a:stretch/>
        </p:blipFill>
        <p:spPr>
          <a:xfrm>
            <a:off x="2911343" y="1320463"/>
            <a:ext cx="9149038" cy="521884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64" y="1"/>
            <a:ext cx="2716823" cy="6857999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1"/>
            <a:ext cx="12192000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519113" y="29669"/>
            <a:ext cx="3208240" cy="623728"/>
            <a:chOff x="6466338" y="378295"/>
            <a:chExt cx="3208240" cy="1056894"/>
          </a:xfrm>
        </p:grpSpPr>
        <p:pic>
          <p:nvPicPr>
            <p:cNvPr id="8" name="Рисунок 7" descr="C:\Users\mubezzubov\Desktop\FSFM.png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" name="Группа 8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Электронные курсы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44973" y="894377"/>
            <a:ext cx="236027" cy="107651"/>
            <a:chOff x="361244" y="328023"/>
            <a:chExt cx="552803" cy="20884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361244" y="328023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485069" y="432446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361244" y="536868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381000" y="810379"/>
            <a:ext cx="674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+mj-lt"/>
              </a:rPr>
              <a:t>МЕНЮ</a:t>
            </a:r>
            <a:endParaRPr lang="ru-RU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288" y="120504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УЧЕТНЫЕ ДАННЫЕ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288" y="14563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ОБЯЗАТЕЛЬНЫЕ ТРЕБОВАНИЯ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88" y="170255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ОРГАНИЗАЦИЯ ВНУТРЕННЕГО КОНТРОЛЯ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88" y="195497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СООБЩЕНИЯ И ОТЧЕТЫ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288" y="220532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ЗАПРОСЫ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288" y="2451549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РИСКИ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288" y="2697770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ПЕРЕЧНИ ЛИЦ, ПРИЧАСТНЫХ К ТЕРРОРИЗМУ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88" y="2943991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ИНФОРМАЦИЯ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288" y="3195765"/>
            <a:ext cx="270509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РЕЗУЛЬТАТЫ ПРОВЕРОК СОБЛЮДЕНИЯ ЗАКОНОДАТЕЛЬСТВА В СФЕРЕ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88" y="3595875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ДОБРОВОЛЬНОЕ СОТРУДНИЧЕСТВО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288" y="384209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ОБУЧЕНИЕ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288" y="408831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РИСК-ОЦЕНКА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8" y="4334538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ЭКСПЕРТНЫЙ ФОРУМ ЧЛЕНОВ СОВЕТА КОМПЛАЕНС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288" y="458613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ИНСТРУКЦИИ ПОЛЬЗОВАТЕЛЯ ЛИЧНОГО КАБИНЕТА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288" y="48377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ТЕХНИЧЕСКАЯ ПОДДЕРЖКА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677691" y="653397"/>
            <a:ext cx="9514310" cy="551650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868" y="711146"/>
            <a:ext cx="319707" cy="319707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29" y="695887"/>
            <a:ext cx="350226" cy="35022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381002" y="733223"/>
            <a:ext cx="16064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+mj-lt"/>
              </a:rPr>
              <a:t>ООО «Лизинг-партнер»</a:t>
            </a:r>
            <a:endParaRPr lang="ru-RU" sz="1100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6" name="Группа 55"/>
          <p:cNvGrpSpPr/>
          <p:nvPr/>
        </p:nvGrpSpPr>
        <p:grpSpPr>
          <a:xfrm>
            <a:off x="2653178" y="641355"/>
            <a:ext cx="9514310" cy="551650"/>
            <a:chOff x="2677691" y="653397"/>
            <a:chExt cx="9514310" cy="551650"/>
          </a:xfrm>
        </p:grpSpPr>
        <p:sp>
          <p:nvSpPr>
            <p:cNvPr id="57" name="Прямоугольник 56"/>
            <p:cNvSpPr/>
            <p:nvPr/>
          </p:nvSpPr>
          <p:spPr>
            <a:xfrm>
              <a:off x="2677691" y="653397"/>
              <a:ext cx="9514310" cy="551650"/>
            </a:xfrm>
            <a:prstGeom prst="rect">
              <a:avLst/>
            </a:prstGeom>
            <a:solidFill>
              <a:srgbClr val="001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8" name="Рисунок 57"/>
            <p:cNvPicPr>
              <a:picLocks noChangeAspect="1"/>
            </p:cNvPicPr>
            <p:nvPr/>
          </p:nvPicPr>
          <p:blipFill>
            <a:blip r:embed="rId5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60662" y="718634"/>
              <a:ext cx="319707" cy="319707"/>
            </a:xfrm>
            <a:prstGeom prst="rect">
              <a:avLst/>
            </a:prstGeom>
          </p:spPr>
        </p:pic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6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58323" y="703375"/>
              <a:ext cx="350226" cy="350226"/>
            </a:xfrm>
            <a:prstGeom prst="rect">
              <a:avLst/>
            </a:prstGeom>
          </p:spPr>
        </p:pic>
        <p:sp>
          <p:nvSpPr>
            <p:cNvPr id="60" name="TextBox 59"/>
            <p:cNvSpPr txBox="1"/>
            <p:nvPr/>
          </p:nvSpPr>
          <p:spPr>
            <a:xfrm>
              <a:off x="10186504" y="733223"/>
              <a:ext cx="197696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bg1"/>
                  </a:solidFill>
                  <a:latin typeface="+mj-lt"/>
                </a:rPr>
                <a:t>ООО «Лизинг-партнер»</a:t>
              </a:r>
              <a:endParaRPr lang="ru-RU" sz="1400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11355" y="6397914"/>
            <a:ext cx="349026" cy="365125"/>
          </a:xfrm>
        </p:spPr>
        <p:txBody>
          <a:bodyPr/>
          <a:lstStyle/>
          <a:p>
            <a:fld id="{EEB1C27C-A042-40AA-A693-F491F4916EEF}" type="slidenum">
              <a:rPr lang="ru-RU" smtClean="0"/>
              <a:t>13</a:t>
            </a:fld>
            <a:endParaRPr lang="ru-RU" dirty="0"/>
          </a:p>
        </p:txBody>
      </p:sp>
      <p:sp>
        <p:nvSpPr>
          <p:cNvPr id="61" name="Прямоугольник 60"/>
          <p:cNvSpPr/>
          <p:nvPr/>
        </p:nvSpPr>
        <p:spPr>
          <a:xfrm>
            <a:off x="3010436" y="1369489"/>
            <a:ext cx="3145191" cy="488954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TextBox 61"/>
          <p:cNvSpPr txBox="1"/>
          <p:nvPr/>
        </p:nvSpPr>
        <p:spPr>
          <a:xfrm>
            <a:off x="3010436" y="1458966"/>
            <a:ext cx="2521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cap="all" dirty="0" smtClean="0">
                <a:solidFill>
                  <a:srgbClr val="0070C0"/>
                </a:solidFill>
              </a:rPr>
              <a:t>Электронные курсы</a:t>
            </a:r>
          </a:p>
        </p:txBody>
      </p:sp>
    </p:spTree>
    <p:extLst>
      <p:ext uri="{BB962C8B-B14F-4D97-AF65-F5344CB8AC3E}">
        <p14:creationId xmlns:p14="http://schemas.microsoft.com/office/powerpoint/2010/main" val="259866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564" y="1"/>
            <a:ext cx="2716823" cy="6857999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1"/>
            <a:ext cx="12192000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0" name="Группа 29"/>
          <p:cNvGrpSpPr/>
          <p:nvPr/>
        </p:nvGrpSpPr>
        <p:grpSpPr>
          <a:xfrm>
            <a:off x="519113" y="29669"/>
            <a:ext cx="3208240" cy="623728"/>
            <a:chOff x="6466338" y="378295"/>
            <a:chExt cx="3208240" cy="1056894"/>
          </a:xfrm>
        </p:grpSpPr>
        <p:pic>
          <p:nvPicPr>
            <p:cNvPr id="31" name="Рисунок 30" descr="C:\Users\mubezzubov\Desktop\FSFM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" name="Группа 31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33" name="TextBox 32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5" name="TextBox 34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>
                <a:solidFill>
                  <a:schemeClr val="bg1"/>
                </a:solidFill>
              </a:rPr>
              <a:t>Стартовая страница Личного кабинета</a:t>
            </a:r>
          </a:p>
        </p:txBody>
      </p:sp>
      <p:grpSp>
        <p:nvGrpSpPr>
          <p:cNvPr id="36" name="Группа 35"/>
          <p:cNvGrpSpPr/>
          <p:nvPr/>
        </p:nvGrpSpPr>
        <p:grpSpPr>
          <a:xfrm>
            <a:off x="144973" y="894377"/>
            <a:ext cx="236027" cy="107651"/>
            <a:chOff x="361244" y="328023"/>
            <a:chExt cx="552803" cy="208845"/>
          </a:xfrm>
        </p:grpSpPr>
        <p:cxnSp>
          <p:nvCxnSpPr>
            <p:cNvPr id="37" name="Прямая соединительная линия 36"/>
            <p:cNvCxnSpPr/>
            <p:nvPr/>
          </p:nvCxnSpPr>
          <p:spPr>
            <a:xfrm>
              <a:off x="361244" y="328023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8" name="Прямая соединительная линия 37"/>
            <p:cNvCxnSpPr/>
            <p:nvPr/>
          </p:nvCxnSpPr>
          <p:spPr>
            <a:xfrm>
              <a:off x="485069" y="432446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/>
            <p:cNvCxnSpPr/>
            <p:nvPr/>
          </p:nvCxnSpPr>
          <p:spPr>
            <a:xfrm>
              <a:off x="361244" y="536868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40" name="TextBox 39"/>
          <p:cNvSpPr txBox="1"/>
          <p:nvPr/>
        </p:nvSpPr>
        <p:spPr>
          <a:xfrm>
            <a:off x="381000" y="810379"/>
            <a:ext cx="674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+mj-lt"/>
              </a:rPr>
              <a:t>МЕНЮ</a:t>
            </a:r>
            <a:endParaRPr lang="ru-RU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4288" y="120504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УЧЕТНЫЕ ДАННЫЕ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4288" y="14563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ОБЯЗАТЕЛЬНЫЕ ТРЕБОВАНИЯ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4288" y="170255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ОРГАНИЗАЦИЯ ВНУТРЕННЕГО КОНТРОЛЯ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4288" y="195497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СООБЩЕНИЯ И ОТЧЕТЫ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288" y="220532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ЗАПРОСЫ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4288" y="2451549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РИСКИ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4288" y="2697770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ПЕРЕЧНИ ЛИЦ, ПРИЧАСТНЫХ К ТЕРРОРИЗМУ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4288" y="2943991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ИНФОРМАЦИЯ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14288" y="3195765"/>
            <a:ext cx="270509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РЕЗУЛЬТАТЫ ПРОВЕРОК СОБЛЮДЕНИЯ ЗАКОНОДАТЕЛЬСТВА В СФЕРЕ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14288" y="3595875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ДОБРОВОЛЬНОЕ СОТРУДНИЧЕСТВО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14288" y="384209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ОБУЧЕНИЕ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4288" y="408831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РИСК-ОЦЕНКА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4288" y="4334538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ЭКСПЕРТНЫЙ ФОРУМ ЧЛЕНОВ СОВЕТА КОМПЛАЕНС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4288" y="458613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ИНСТРУКЦИИ ПОЛЬЗОВАТЕЛЯ ЛИЧНОГО КАБИНЕТА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4288" y="48377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ТЕХНИЧЕСКАЯ ПОДДЕРЖКА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2677691" y="653397"/>
            <a:ext cx="9514310" cy="551650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662" y="718634"/>
            <a:ext cx="319707" cy="3197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8323" y="703375"/>
            <a:ext cx="350226" cy="350226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0186504" y="733223"/>
            <a:ext cx="19769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ООО «Лизинг-партнер»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76"/>
          <a:stretch/>
        </p:blipFill>
        <p:spPr>
          <a:xfrm>
            <a:off x="2719386" y="1353494"/>
            <a:ext cx="9472613" cy="5206895"/>
          </a:xfrm>
          <a:prstGeom prst="rect">
            <a:avLst/>
          </a:prstGeom>
        </p:spPr>
      </p:pic>
      <p:sp>
        <p:nvSpPr>
          <p:cNvPr id="43" name="TextBox 42"/>
          <p:cNvSpPr txBox="1"/>
          <p:nvPr/>
        </p:nvSpPr>
        <p:spPr>
          <a:xfrm>
            <a:off x="3414905" y="2756896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Учетные данные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14905" y="3478915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сообщения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428218" y="4192760"/>
            <a:ext cx="20628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Перечни лиц, </a:t>
            </a:r>
          </a:p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причастных к терроризму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414905" y="4921418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Риски под/</a:t>
            </a:r>
            <a:r>
              <a:rPr lang="ru-RU" sz="1100" cap="all" dirty="0" err="1" smtClean="0">
                <a:solidFill>
                  <a:srgbClr val="203864"/>
                </a:solidFill>
              </a:rPr>
              <a:t>фт</a:t>
            </a:r>
            <a:endParaRPr lang="ru-RU" sz="1100" cap="all" dirty="0" smtClean="0">
              <a:solidFill>
                <a:srgbClr val="203864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14905" y="5643437"/>
            <a:ext cx="205980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Проверка клиента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422096" y="2672257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Обязательные требования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443753" y="3695332"/>
            <a:ext cx="17197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Электронные курсы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10422096" y="4446211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Запросы </a:t>
            </a:r>
            <a:r>
              <a:rPr lang="ru-RU" sz="1100" cap="all" dirty="0" err="1" smtClean="0">
                <a:solidFill>
                  <a:srgbClr val="203864"/>
                </a:solidFill>
              </a:rPr>
              <a:t>росфинмониторинга</a:t>
            </a:r>
            <a:endParaRPr lang="ru-RU" sz="1100" cap="all" dirty="0" smtClean="0">
              <a:solidFill>
                <a:srgbClr val="203864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0443753" y="5270864"/>
            <a:ext cx="171971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cap="all" dirty="0" smtClean="0">
                <a:solidFill>
                  <a:srgbClr val="203864"/>
                </a:solidFill>
              </a:rPr>
              <a:t>Техническая поддержка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841013" y="1497863"/>
            <a:ext cx="67276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C2136"/>
                </a:solidFill>
              </a:rPr>
              <a:t>О выпуске очередной редакции Перечня организаций и физических лиц, в отношении которых имеются сведения </a:t>
            </a:r>
          </a:p>
          <a:p>
            <a:r>
              <a:rPr lang="ru-RU" sz="1000" dirty="0" smtClean="0">
                <a:solidFill>
                  <a:srgbClr val="0C2136"/>
                </a:solidFill>
              </a:rPr>
              <a:t>об их причастности к экстремистской деятельности или терроризму от 29.09.2017</a:t>
            </a:r>
            <a:endParaRPr lang="ru-RU" sz="1000" dirty="0">
              <a:solidFill>
                <a:srgbClr val="0C2136"/>
              </a:solidFill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2841013" y="2057502"/>
            <a:ext cx="24508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rgbClr val="0C2136"/>
                </a:solidFill>
              </a:rPr>
              <a:t>Внимание! Вышла новая редакция </a:t>
            </a:r>
            <a:r>
              <a:rPr lang="ru-RU" sz="1000" b="1" dirty="0" smtClean="0">
                <a:solidFill>
                  <a:srgbClr val="0C2136"/>
                </a:solidFill>
              </a:rPr>
              <a:t>Перечня лиц, причастных к терроризму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863831" y="2089020"/>
            <a:ext cx="2127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C2136"/>
                </a:solidFill>
              </a:rPr>
              <a:t>Штраф</a:t>
            </a:r>
            <a:r>
              <a:rPr lang="ru-RU" sz="1000" dirty="0" smtClean="0">
                <a:solidFill>
                  <a:srgbClr val="0C2136"/>
                </a:solidFill>
              </a:rPr>
              <a:t> просрочен на 75 дней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9863831" y="1522806"/>
            <a:ext cx="21271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 smtClean="0">
                <a:solidFill>
                  <a:srgbClr val="0C2136"/>
                </a:solidFill>
              </a:rPr>
              <a:t>Архив новостей</a:t>
            </a:r>
            <a:endParaRPr lang="ru-RU" sz="1000" b="1" dirty="0">
              <a:solidFill>
                <a:srgbClr val="0C2136"/>
              </a:solidFill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6844055" y="2026451"/>
            <a:ext cx="13293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C2136"/>
                </a:solidFill>
              </a:rPr>
              <a:t>Риск-оценка</a:t>
            </a:r>
            <a:endParaRPr lang="ru-RU" sz="1600" b="1" dirty="0">
              <a:solidFill>
                <a:srgbClr val="0C2136"/>
              </a:solidFill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6049108" y="2287806"/>
            <a:ext cx="30465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rgbClr val="0C2136"/>
                </a:solidFill>
              </a:rPr>
              <a:t>за период с 24.09.2017 по 01.10.2017</a:t>
            </a:r>
            <a:endParaRPr lang="ru-RU" sz="1200" b="1" dirty="0">
              <a:solidFill>
                <a:srgbClr val="0C2136"/>
              </a:solidFill>
            </a:endParaRPr>
          </a:p>
        </p:txBody>
      </p:sp>
      <p:pic>
        <p:nvPicPr>
          <p:cNvPr id="74" name="Рисунок 7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6713" y="2617141"/>
            <a:ext cx="881905" cy="3558240"/>
          </a:xfrm>
          <a:prstGeom prst="rect">
            <a:avLst/>
          </a:prstGeom>
        </p:spPr>
      </p:pic>
      <p:pic>
        <p:nvPicPr>
          <p:cNvPr id="75" name="Рисунок 7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586" y="2457612"/>
            <a:ext cx="930899" cy="363785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726714" y="6260123"/>
            <a:ext cx="9465286" cy="597877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Прямоугольник 93"/>
          <p:cNvSpPr/>
          <p:nvPr/>
        </p:nvSpPr>
        <p:spPr>
          <a:xfrm>
            <a:off x="2719385" y="1206110"/>
            <a:ext cx="9465286" cy="17702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Прямоугольник 94"/>
          <p:cNvSpPr/>
          <p:nvPr/>
        </p:nvSpPr>
        <p:spPr>
          <a:xfrm>
            <a:off x="5726101" y="2544630"/>
            <a:ext cx="3744149" cy="3114102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795" y="2641769"/>
            <a:ext cx="5235000" cy="3544530"/>
          </a:xfrm>
          <a:prstGeom prst="rect">
            <a:avLst/>
          </a:prstGeom>
        </p:spPr>
      </p:pic>
      <p:sp>
        <p:nvSpPr>
          <p:cNvPr id="96" name="TextBox 95"/>
          <p:cNvSpPr txBox="1"/>
          <p:nvPr/>
        </p:nvSpPr>
        <p:spPr>
          <a:xfrm>
            <a:off x="6800692" y="2851068"/>
            <a:ext cx="1479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ОРГАНИЗАЦИЯ ВНУТРЕННЕГО КОНТРОЛЯ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7" name="TextBox 96"/>
          <p:cNvSpPr txBox="1"/>
          <p:nvPr/>
        </p:nvSpPr>
        <p:spPr>
          <a:xfrm>
            <a:off x="7879905" y="3666000"/>
            <a:ext cx="13042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ПРЕДСТАВЛЕНИЕ СООБЩЕНИЙ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8" name="TextBox 97"/>
          <p:cNvSpPr txBox="1"/>
          <p:nvPr/>
        </p:nvSpPr>
        <p:spPr>
          <a:xfrm>
            <a:off x="7881371" y="4575268"/>
            <a:ext cx="13920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РАБОТА 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С ПЕРЕЧНЕМ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6815683" y="5279261"/>
            <a:ext cx="14799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УСТРАНЕНИЕ НАРУШНИЙ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5773347" y="4640971"/>
            <a:ext cx="14799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ОБУЧЕНИЕ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5742669" y="3666000"/>
            <a:ext cx="14459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ДОБРОВОЛЬНОЕ СОТРУДНИЧЕСТВО</a:t>
            </a:r>
            <a:endParaRPr lang="ru-RU" sz="1200" b="1" dirty="0">
              <a:solidFill>
                <a:srgbClr val="0C2136"/>
              </a:solidFill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6800693" y="4035526"/>
            <a:ext cx="1479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СРЕДНИЙ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УРОВЕНЬ</a:t>
            </a:r>
          </a:p>
          <a:p>
            <a:pPr algn="ctr"/>
            <a:r>
              <a:rPr lang="ru-RU" sz="1200" b="1" dirty="0" smtClean="0">
                <a:solidFill>
                  <a:srgbClr val="0C2136"/>
                </a:solidFill>
              </a:rPr>
              <a:t>РИСКА</a:t>
            </a:r>
            <a:endParaRPr lang="ru-RU" sz="1200" b="1" dirty="0">
              <a:solidFill>
                <a:srgbClr val="0C2136"/>
              </a:solidFill>
            </a:endParaRPr>
          </a:p>
        </p:txBody>
      </p:sp>
      <p:pic>
        <p:nvPicPr>
          <p:cNvPr id="103" name="Picture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69181" y="3595875"/>
            <a:ext cx="1186530" cy="863016"/>
          </a:xfrm>
          <a:prstGeom prst="rect">
            <a:avLst/>
          </a:prstGeom>
        </p:spPr>
      </p:pic>
      <p:sp>
        <p:nvSpPr>
          <p:cNvPr id="10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679810" y="6402917"/>
            <a:ext cx="375141" cy="365125"/>
          </a:xfrm>
        </p:spPr>
        <p:txBody>
          <a:bodyPr/>
          <a:lstStyle/>
          <a:p>
            <a:r>
              <a:rPr lang="ru-RU" dirty="0" smtClean="0"/>
              <a:t>13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6457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Прямоугольник 96"/>
          <p:cNvSpPr/>
          <p:nvPr/>
        </p:nvSpPr>
        <p:spPr>
          <a:xfrm>
            <a:off x="2726714" y="1205047"/>
            <a:ext cx="9465286" cy="5652953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55428" y="6476071"/>
            <a:ext cx="340029" cy="365125"/>
          </a:xfrm>
          <a:noFill/>
          <a:ln>
            <a:noFill/>
          </a:ln>
        </p:spPr>
        <p:txBody>
          <a:bodyPr/>
          <a:lstStyle/>
          <a:p>
            <a:fld id="{EEB1C27C-A042-40AA-A693-F491F4916EEF}" type="slidenum">
              <a:rPr lang="ru-RU" smtClean="0"/>
              <a:t>15</a:t>
            </a:fld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Обучение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64" y="1"/>
            <a:ext cx="2716823" cy="6857999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0" y="1"/>
            <a:ext cx="12192000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519113" y="29669"/>
            <a:ext cx="3208240" cy="623728"/>
            <a:chOff x="6466338" y="378295"/>
            <a:chExt cx="3208240" cy="1056894"/>
          </a:xfrm>
        </p:grpSpPr>
        <p:pic>
          <p:nvPicPr>
            <p:cNvPr id="8" name="Рисунок 7" descr="C:\Users\mubezzubov\Desktop\FSFM.png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9" name="Группа 8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10" name="TextBox 9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" name="TextBox 12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Самооценка</a:t>
            </a:r>
            <a:endParaRPr lang="ru-RU" sz="2400" dirty="0">
              <a:solidFill>
                <a:schemeClr val="bg1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144973" y="894377"/>
            <a:ext cx="236027" cy="107651"/>
            <a:chOff x="361244" y="328023"/>
            <a:chExt cx="552803" cy="208845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>
              <a:off x="361244" y="328023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485069" y="432446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>
              <a:off x="361244" y="536868"/>
              <a:ext cx="42897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3"/>
            </a:lnRef>
            <a:fillRef idx="0">
              <a:schemeClr val="accent3"/>
            </a:fillRef>
            <a:effectRef idx="0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381000" y="810379"/>
            <a:ext cx="67427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solidFill>
                  <a:schemeClr val="bg1"/>
                </a:solidFill>
                <a:latin typeface="+mj-lt"/>
              </a:rPr>
              <a:t>МЕНЮ</a:t>
            </a:r>
            <a:endParaRPr lang="ru-RU" sz="1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4288" y="120504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УЧЕТНЫЕ ДАННЫЕ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4288" y="14563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ОБЯЗАТЕЛЬНЫЕ ТРЕБОВАНИЯ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4288" y="170255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ОРГАНИЗАЦИЯ ВНУТРЕННЕГО КОНТРОЛЯ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4288" y="195497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СООБЩЕНИЯ И ОТЧЕТЫ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4288" y="220532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ЗАПРОСЫ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288" y="2451549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РИСКИ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288" y="2697770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ПЕРЕЧНИ ЛИЦ, ПРИЧАСТНЫХ К ТЕРРОРИЗМУ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4288" y="2943991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ИНФОРМАЦИЯ РОСФИНМОНИТОРИНГА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4288" y="3195765"/>
            <a:ext cx="270509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РЕЗУЛЬТАТЫ ПРОВЕРОК СОБЛЮДЕНИЯ ЗАКОНОДАТЕЛЬСТВА В СФЕРЕ ПОД/ФТ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4288" y="3595875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ДОБРОВОЛЬНОЕ СОТРУДНИЧЕСТВО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4288" y="384209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ОБУЧЕНИЕ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4288" y="408831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РИСК-ОЦЕНКА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288" y="4334538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ЭКСПЕРТНЫЙ ФОРУМ ЧЛЕНОВ СОВЕТА КОМПЛАЕНС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288" y="4586137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ИНСТРУКЦИИ ПОЛЬЗОВАТЕЛЯ ЛИЧНОГО КАБИНЕТА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4288" y="4837736"/>
            <a:ext cx="2705099" cy="2308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900" dirty="0" smtClean="0">
                <a:solidFill>
                  <a:schemeClr val="bg1"/>
                </a:solidFill>
                <a:latin typeface="+mj-lt"/>
              </a:rPr>
              <a:t>ТЕХНИЧЕСКАЯ ПОДДЕРЖКА</a:t>
            </a:r>
            <a:endParaRPr lang="ru-RU" sz="9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677691" y="653397"/>
            <a:ext cx="9514310" cy="551650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5" name="Рисунок 3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1868" y="711146"/>
            <a:ext cx="319707" cy="319707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5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29" y="695887"/>
            <a:ext cx="350226" cy="350226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10381002" y="733223"/>
            <a:ext cx="16064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 smtClean="0">
                <a:solidFill>
                  <a:schemeClr val="bg1"/>
                </a:solidFill>
                <a:latin typeface="+mj-lt"/>
              </a:rPr>
              <a:t>ООО «Лизинг-партнер»</a:t>
            </a:r>
            <a:endParaRPr lang="ru-RU" sz="1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2866718" y="2805855"/>
            <a:ext cx="92054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C2136"/>
                </a:solidFill>
              </a:rPr>
              <a:t>2. </a:t>
            </a:r>
            <a:r>
              <a:rPr lang="ru-RU" sz="1400" b="1" dirty="0" smtClean="0"/>
              <a:t>Какова доля клиентов, совершающих трансграничные платежи</a:t>
            </a:r>
            <a:endParaRPr lang="ru-RU" sz="1400" b="1" dirty="0"/>
          </a:p>
        </p:txBody>
      </p:sp>
      <p:sp>
        <p:nvSpPr>
          <p:cNvPr id="40" name="TextBox 39"/>
          <p:cNvSpPr txBox="1"/>
          <p:nvPr/>
        </p:nvSpPr>
        <p:spPr>
          <a:xfrm>
            <a:off x="2869679" y="1461261"/>
            <a:ext cx="3517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cap="all" dirty="0" smtClean="0">
                <a:solidFill>
                  <a:srgbClr val="0070C0"/>
                </a:solidFill>
              </a:rPr>
              <a:t>Анкета «проверь свой риск»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2869679" y="4236613"/>
            <a:ext cx="9139259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/>
              <a:t>4. Используется ли Вашей компанией механизм возвратного лизинга  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872286" y="3423374"/>
            <a:ext cx="92054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3. Были ли случаи в течение последнего года когда уплата лизинговых платежей производилась третьими лицами</a:t>
            </a:r>
            <a:endParaRPr lang="ru-RU" sz="1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2866718" y="2004787"/>
            <a:ext cx="92054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C2136"/>
                </a:solidFill>
              </a:rPr>
              <a:t>1. </a:t>
            </a:r>
            <a:r>
              <a:rPr lang="ru-RU" sz="1400" b="1" dirty="0" smtClean="0"/>
              <a:t>Входит ли Ваша компания в банковскую группу</a:t>
            </a:r>
            <a:endParaRPr lang="ru-RU" sz="1400" b="1" dirty="0"/>
          </a:p>
        </p:txBody>
      </p:sp>
      <p:sp>
        <p:nvSpPr>
          <p:cNvPr id="53" name="TextBox 52"/>
          <p:cNvSpPr txBox="1"/>
          <p:nvPr/>
        </p:nvSpPr>
        <p:spPr>
          <a:xfrm>
            <a:off x="2869678" y="5037681"/>
            <a:ext cx="85980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/>
              <a:t>5. Есть ли практика выплаты наличных физическим лицам по схемам возвратного лизинга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869678" y="5874303"/>
            <a:ext cx="859804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b="1" dirty="0"/>
              <a:t>6. Какой предмет лизинга наиболее часто используется при заключении договоров операционного лизинга </a:t>
            </a:r>
          </a:p>
        </p:txBody>
      </p:sp>
      <p:grpSp>
        <p:nvGrpSpPr>
          <p:cNvPr id="55" name="Группа 54"/>
          <p:cNvGrpSpPr/>
          <p:nvPr/>
        </p:nvGrpSpPr>
        <p:grpSpPr>
          <a:xfrm>
            <a:off x="0" y="1"/>
            <a:ext cx="12192001" cy="1205046"/>
            <a:chOff x="0" y="1"/>
            <a:chExt cx="12192001" cy="1205046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0" y="1"/>
              <a:ext cx="12192000" cy="653396"/>
            </a:xfrm>
            <a:prstGeom prst="rect">
              <a:avLst/>
            </a:prstGeom>
            <a:solidFill>
              <a:srgbClr val="001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57" name="Группа 56"/>
            <p:cNvGrpSpPr/>
            <p:nvPr/>
          </p:nvGrpSpPr>
          <p:grpSpPr>
            <a:xfrm>
              <a:off x="519113" y="29669"/>
              <a:ext cx="3208240" cy="623728"/>
              <a:chOff x="6466338" y="378295"/>
              <a:chExt cx="3208240" cy="1056894"/>
            </a:xfrm>
          </p:grpSpPr>
          <p:pic>
            <p:nvPicPr>
              <p:cNvPr id="67" name="Рисунок 66" descr="C:\Users\mubezzubov\Desktop\FSFM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6338" y="439055"/>
                <a:ext cx="655760" cy="885099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68" name="Группа 67"/>
              <p:cNvGrpSpPr/>
              <p:nvPr/>
            </p:nvGrpSpPr>
            <p:grpSpPr>
              <a:xfrm>
                <a:off x="7286657" y="378295"/>
                <a:ext cx="2387921" cy="1056894"/>
                <a:chOff x="6532010" y="178240"/>
                <a:chExt cx="3469946" cy="1056894"/>
              </a:xfrm>
            </p:grpSpPr>
            <p:sp>
              <p:nvSpPr>
                <p:cNvPr id="69" name="TextBox 68"/>
                <p:cNvSpPr txBox="1"/>
                <p:nvPr/>
              </p:nvSpPr>
              <p:spPr>
                <a:xfrm>
                  <a:off x="6532010" y="178240"/>
                  <a:ext cx="3465690" cy="4693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b="1" dirty="0" smtClean="0">
                      <a:solidFill>
                        <a:schemeClr val="bg1"/>
                      </a:solidFill>
                    </a:rPr>
                    <a:t>РОСФИНМОНИТОРИНГ</a:t>
                  </a:r>
                </a:p>
              </p:txBody>
            </p:sp>
            <p:sp>
              <p:nvSpPr>
                <p:cNvPr id="70" name="TextBox 69"/>
                <p:cNvSpPr txBox="1"/>
                <p:nvPr/>
              </p:nvSpPr>
              <p:spPr>
                <a:xfrm>
                  <a:off x="6536266" y="505005"/>
                  <a:ext cx="3465690" cy="7301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 smtClean="0">
                      <a:solidFill>
                        <a:schemeClr val="bg1"/>
                      </a:solidFill>
                    </a:rPr>
                    <a:t>Федеральная служба </a:t>
                  </a:r>
                </a:p>
                <a:p>
                  <a:r>
                    <a:rPr lang="ru-RU" sz="1100" dirty="0" smtClean="0">
                      <a:solidFill>
                        <a:schemeClr val="bg1"/>
                      </a:solidFill>
                    </a:rPr>
                    <a:t>по финансовому мониторингу</a:t>
                  </a:r>
                  <a:endParaRPr lang="ru-RU" sz="11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60" name="TextBox 59"/>
            <p:cNvSpPr txBox="1"/>
            <p:nvPr/>
          </p:nvSpPr>
          <p:spPr>
            <a:xfrm>
              <a:off x="6255044" y="62606"/>
              <a:ext cx="5670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400" dirty="0" smtClean="0">
                  <a:solidFill>
                    <a:schemeClr val="bg1"/>
                  </a:solidFill>
                </a:rPr>
                <a:t>Самооценка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grpSp>
          <p:nvGrpSpPr>
            <p:cNvPr id="61" name="Группа 60"/>
            <p:cNvGrpSpPr/>
            <p:nvPr/>
          </p:nvGrpSpPr>
          <p:grpSpPr>
            <a:xfrm>
              <a:off x="2677691" y="653397"/>
              <a:ext cx="9514310" cy="551650"/>
              <a:chOff x="2677691" y="653397"/>
              <a:chExt cx="9514310" cy="551650"/>
            </a:xfrm>
          </p:grpSpPr>
          <p:sp>
            <p:nvSpPr>
              <p:cNvPr id="62" name="Прямоугольник 61"/>
              <p:cNvSpPr/>
              <p:nvPr/>
            </p:nvSpPr>
            <p:spPr>
              <a:xfrm>
                <a:off x="2677691" y="653397"/>
                <a:ext cx="9514310" cy="551650"/>
              </a:xfrm>
              <a:prstGeom prst="rect">
                <a:avLst/>
              </a:prstGeom>
              <a:solidFill>
                <a:srgbClr val="001A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63" name="Рисунок 62"/>
              <p:cNvPicPr>
                <a:picLocks noChangeAspect="1"/>
              </p:cNvPicPr>
              <p:nvPr/>
            </p:nvPicPr>
            <p:blipFill>
              <a:blip r:embed="rId4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60662" y="718634"/>
                <a:ext cx="319707" cy="319707"/>
              </a:xfrm>
              <a:prstGeom prst="rect">
                <a:avLst/>
              </a:prstGeom>
            </p:spPr>
          </p:pic>
          <p:pic>
            <p:nvPicPr>
              <p:cNvPr id="65" name="Рисунок 64"/>
              <p:cNvPicPr>
                <a:picLocks noChangeAspect="1"/>
              </p:cNvPicPr>
              <p:nvPr/>
            </p:nvPicPr>
            <p:blipFill>
              <a:blip r:embed="rId5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58323" y="703375"/>
                <a:ext cx="350226" cy="350226"/>
              </a:xfrm>
              <a:prstGeom prst="rect">
                <a:avLst/>
              </a:prstGeom>
            </p:spPr>
          </p:pic>
          <p:sp>
            <p:nvSpPr>
              <p:cNvPr id="66" name="TextBox 65"/>
              <p:cNvSpPr txBox="1"/>
              <p:nvPr/>
            </p:nvSpPr>
            <p:spPr>
              <a:xfrm>
                <a:off x="10186504" y="733223"/>
                <a:ext cx="19769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b="1" dirty="0" smtClean="0">
                    <a:solidFill>
                      <a:schemeClr val="bg1"/>
                    </a:solidFill>
                    <a:latin typeface="+mj-lt"/>
                  </a:rPr>
                  <a:t>ООО «Лизинг-партнер»</a:t>
                </a:r>
                <a:endParaRPr lang="ru-RU" sz="1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grpSp>
        <p:nvGrpSpPr>
          <p:cNvPr id="3" name="Группа 2"/>
          <p:cNvGrpSpPr/>
          <p:nvPr/>
        </p:nvGrpSpPr>
        <p:grpSpPr>
          <a:xfrm>
            <a:off x="3122262" y="2249743"/>
            <a:ext cx="8881108" cy="446239"/>
            <a:chOff x="3416088" y="2420857"/>
            <a:chExt cx="8598043" cy="615680"/>
          </a:xfrm>
          <a:noFill/>
        </p:grpSpPr>
        <p:sp>
          <p:nvSpPr>
            <p:cNvPr id="48" name="TextBox 47"/>
            <p:cNvSpPr txBox="1"/>
            <p:nvPr/>
          </p:nvSpPr>
          <p:spPr>
            <a:xfrm>
              <a:off x="3416088" y="2420857"/>
              <a:ext cx="8598043" cy="30777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да</a:t>
              </a:r>
              <a:endParaRPr lang="ru-RU" sz="1400" dirty="0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416088" y="2728760"/>
              <a:ext cx="8598043" cy="30777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нет</a:t>
              </a:r>
              <a:endParaRPr lang="ru-RU" sz="1400" dirty="0"/>
            </a:p>
          </p:txBody>
        </p:sp>
      </p:grpSp>
      <p:sp>
        <p:nvSpPr>
          <p:cNvPr id="117" name="Прямоугольник 116"/>
          <p:cNvSpPr/>
          <p:nvPr/>
        </p:nvSpPr>
        <p:spPr>
          <a:xfrm>
            <a:off x="2979116" y="2347473"/>
            <a:ext cx="143146" cy="1132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8" name="Прямоугольник 117"/>
          <p:cNvSpPr/>
          <p:nvPr/>
        </p:nvSpPr>
        <p:spPr>
          <a:xfrm>
            <a:off x="2979116" y="2563198"/>
            <a:ext cx="143146" cy="1132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26" name="Группа 125"/>
          <p:cNvGrpSpPr/>
          <p:nvPr/>
        </p:nvGrpSpPr>
        <p:grpSpPr>
          <a:xfrm>
            <a:off x="3127830" y="3677369"/>
            <a:ext cx="8881108" cy="446239"/>
            <a:chOff x="3416088" y="2420857"/>
            <a:chExt cx="8598043" cy="615680"/>
          </a:xfrm>
          <a:noFill/>
        </p:grpSpPr>
        <p:sp>
          <p:nvSpPr>
            <p:cNvPr id="129" name="TextBox 128"/>
            <p:cNvSpPr txBox="1"/>
            <p:nvPr/>
          </p:nvSpPr>
          <p:spPr>
            <a:xfrm>
              <a:off x="3416088" y="2420857"/>
              <a:ext cx="8598043" cy="30777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да</a:t>
              </a:r>
              <a:endParaRPr lang="ru-RU" sz="1400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3416088" y="2728760"/>
              <a:ext cx="8598043" cy="30777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нет</a:t>
              </a:r>
              <a:endParaRPr lang="ru-RU" sz="1400" dirty="0"/>
            </a:p>
          </p:txBody>
        </p:sp>
      </p:grpSp>
      <p:sp>
        <p:nvSpPr>
          <p:cNvPr id="127" name="Прямоугольник 126"/>
          <p:cNvSpPr/>
          <p:nvPr/>
        </p:nvSpPr>
        <p:spPr>
          <a:xfrm>
            <a:off x="2984684" y="3775099"/>
            <a:ext cx="143146" cy="1132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>
            <a:off x="2984684" y="3990824"/>
            <a:ext cx="143146" cy="1132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2" name="Группа 131"/>
          <p:cNvGrpSpPr/>
          <p:nvPr/>
        </p:nvGrpSpPr>
        <p:grpSpPr>
          <a:xfrm>
            <a:off x="3127830" y="4476976"/>
            <a:ext cx="8881108" cy="446239"/>
            <a:chOff x="3416088" y="2420857"/>
            <a:chExt cx="8598043" cy="615680"/>
          </a:xfrm>
          <a:noFill/>
        </p:grpSpPr>
        <p:sp>
          <p:nvSpPr>
            <p:cNvPr id="135" name="TextBox 134"/>
            <p:cNvSpPr txBox="1"/>
            <p:nvPr/>
          </p:nvSpPr>
          <p:spPr>
            <a:xfrm>
              <a:off x="3416088" y="2420857"/>
              <a:ext cx="8598043" cy="30777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да</a:t>
              </a:r>
              <a:endParaRPr lang="ru-RU" sz="1400" dirty="0"/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3416088" y="2728760"/>
              <a:ext cx="8598043" cy="30777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нет</a:t>
              </a:r>
              <a:endParaRPr lang="ru-RU" sz="1400" dirty="0"/>
            </a:p>
          </p:txBody>
        </p:sp>
      </p:grpSp>
      <p:sp>
        <p:nvSpPr>
          <p:cNvPr id="133" name="Прямоугольник 132"/>
          <p:cNvSpPr/>
          <p:nvPr/>
        </p:nvSpPr>
        <p:spPr>
          <a:xfrm>
            <a:off x="2984684" y="4574706"/>
            <a:ext cx="143146" cy="1132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4" name="Прямоугольник 133"/>
          <p:cNvSpPr/>
          <p:nvPr/>
        </p:nvSpPr>
        <p:spPr>
          <a:xfrm>
            <a:off x="2984684" y="4790431"/>
            <a:ext cx="143146" cy="1132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38" name="Группа 137"/>
          <p:cNvGrpSpPr/>
          <p:nvPr/>
        </p:nvGrpSpPr>
        <p:grpSpPr>
          <a:xfrm>
            <a:off x="3109517" y="5278795"/>
            <a:ext cx="8881108" cy="446239"/>
            <a:chOff x="3416088" y="2420857"/>
            <a:chExt cx="8598043" cy="615680"/>
          </a:xfrm>
          <a:noFill/>
        </p:grpSpPr>
        <p:sp>
          <p:nvSpPr>
            <p:cNvPr id="141" name="TextBox 140"/>
            <p:cNvSpPr txBox="1"/>
            <p:nvPr/>
          </p:nvSpPr>
          <p:spPr>
            <a:xfrm>
              <a:off x="3416088" y="2420857"/>
              <a:ext cx="8598043" cy="30777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да</a:t>
              </a:r>
              <a:endParaRPr lang="ru-RU" sz="1400" dirty="0"/>
            </a:p>
          </p:txBody>
        </p:sp>
        <p:sp>
          <p:nvSpPr>
            <p:cNvPr id="142" name="TextBox 141"/>
            <p:cNvSpPr txBox="1"/>
            <p:nvPr/>
          </p:nvSpPr>
          <p:spPr>
            <a:xfrm>
              <a:off x="3416088" y="2728760"/>
              <a:ext cx="8598043" cy="307777"/>
            </a:xfrm>
            <a:prstGeom prst="rect">
              <a:avLst/>
            </a:prstGeom>
            <a:grp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нет</a:t>
              </a:r>
              <a:endParaRPr lang="ru-RU" sz="1400" dirty="0"/>
            </a:p>
          </p:txBody>
        </p:sp>
      </p:grpSp>
      <p:sp>
        <p:nvSpPr>
          <p:cNvPr id="139" name="Прямоугольник 138"/>
          <p:cNvSpPr/>
          <p:nvPr/>
        </p:nvSpPr>
        <p:spPr>
          <a:xfrm>
            <a:off x="2966371" y="5376525"/>
            <a:ext cx="143146" cy="1132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0" name="Прямоугольник 139"/>
          <p:cNvSpPr/>
          <p:nvPr/>
        </p:nvSpPr>
        <p:spPr>
          <a:xfrm>
            <a:off x="2966371" y="5592250"/>
            <a:ext cx="143146" cy="11326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7" name="TextBox 146"/>
          <p:cNvSpPr txBox="1"/>
          <p:nvPr/>
        </p:nvSpPr>
        <p:spPr>
          <a:xfrm>
            <a:off x="3109517" y="6116180"/>
            <a:ext cx="888110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_______________________________________________________</a:t>
            </a:r>
            <a:endParaRPr lang="ru-RU" sz="1400" dirty="0"/>
          </a:p>
        </p:txBody>
      </p:sp>
      <p:grpSp>
        <p:nvGrpSpPr>
          <p:cNvPr id="149" name="Группа 148"/>
          <p:cNvGrpSpPr/>
          <p:nvPr/>
        </p:nvGrpSpPr>
        <p:grpSpPr>
          <a:xfrm>
            <a:off x="-1" y="5599"/>
            <a:ext cx="12192001" cy="1205046"/>
            <a:chOff x="0" y="1"/>
            <a:chExt cx="12192001" cy="1205046"/>
          </a:xfrm>
        </p:grpSpPr>
        <p:sp>
          <p:nvSpPr>
            <p:cNvPr id="150" name="Прямоугольник 149"/>
            <p:cNvSpPr/>
            <p:nvPr/>
          </p:nvSpPr>
          <p:spPr>
            <a:xfrm>
              <a:off x="0" y="1"/>
              <a:ext cx="12192000" cy="653396"/>
            </a:xfrm>
            <a:prstGeom prst="rect">
              <a:avLst/>
            </a:prstGeom>
            <a:solidFill>
              <a:srgbClr val="001A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151" name="Группа 150"/>
            <p:cNvGrpSpPr/>
            <p:nvPr/>
          </p:nvGrpSpPr>
          <p:grpSpPr>
            <a:xfrm>
              <a:off x="519113" y="29669"/>
              <a:ext cx="3208240" cy="623728"/>
              <a:chOff x="6466338" y="378295"/>
              <a:chExt cx="3208240" cy="1056894"/>
            </a:xfrm>
          </p:grpSpPr>
          <p:pic>
            <p:nvPicPr>
              <p:cNvPr id="158" name="Рисунок 157" descr="C:\Users\mubezzubov\Desktop\FSFM.png"/>
              <p:cNvPicPr/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466338" y="439055"/>
                <a:ext cx="655760" cy="885099"/>
              </a:xfrm>
              <a:prstGeom prst="rect">
                <a:avLst/>
              </a:prstGeom>
              <a:noFill/>
              <a:ln>
                <a:noFill/>
              </a:ln>
            </p:spPr>
          </p:pic>
          <p:grpSp>
            <p:nvGrpSpPr>
              <p:cNvPr id="159" name="Группа 158"/>
              <p:cNvGrpSpPr/>
              <p:nvPr/>
            </p:nvGrpSpPr>
            <p:grpSpPr>
              <a:xfrm>
                <a:off x="7286657" y="378295"/>
                <a:ext cx="2387921" cy="1056894"/>
                <a:chOff x="6532010" y="178240"/>
                <a:chExt cx="3469946" cy="1056894"/>
              </a:xfrm>
            </p:grpSpPr>
            <p:sp>
              <p:nvSpPr>
                <p:cNvPr id="160" name="TextBox 159"/>
                <p:cNvSpPr txBox="1"/>
                <p:nvPr/>
              </p:nvSpPr>
              <p:spPr>
                <a:xfrm>
                  <a:off x="6532010" y="178240"/>
                  <a:ext cx="3465690" cy="46936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200" b="1" dirty="0" smtClean="0">
                      <a:solidFill>
                        <a:schemeClr val="bg1"/>
                      </a:solidFill>
                    </a:rPr>
                    <a:t>РОСФИНМОНИТОРИНГ</a:t>
                  </a:r>
                </a:p>
              </p:txBody>
            </p:sp>
            <p:sp>
              <p:nvSpPr>
                <p:cNvPr id="161" name="TextBox 160"/>
                <p:cNvSpPr txBox="1"/>
                <p:nvPr/>
              </p:nvSpPr>
              <p:spPr>
                <a:xfrm>
                  <a:off x="6536266" y="505005"/>
                  <a:ext cx="3465690" cy="73012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ru-RU" sz="1100" dirty="0" smtClean="0">
                      <a:solidFill>
                        <a:schemeClr val="bg1"/>
                      </a:solidFill>
                    </a:rPr>
                    <a:t>Федеральная служба </a:t>
                  </a:r>
                </a:p>
                <a:p>
                  <a:r>
                    <a:rPr lang="ru-RU" sz="1100" dirty="0" smtClean="0">
                      <a:solidFill>
                        <a:schemeClr val="bg1"/>
                      </a:solidFill>
                    </a:rPr>
                    <a:t>по финансовому мониторингу</a:t>
                  </a:r>
                  <a:endParaRPr lang="ru-RU" sz="11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  <p:sp>
          <p:nvSpPr>
            <p:cNvPr id="152" name="TextBox 151"/>
            <p:cNvSpPr txBox="1"/>
            <p:nvPr/>
          </p:nvSpPr>
          <p:spPr>
            <a:xfrm>
              <a:off x="6255044" y="62606"/>
              <a:ext cx="567039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ru-RU" sz="2400" dirty="0" smtClean="0">
                  <a:solidFill>
                    <a:schemeClr val="bg1"/>
                  </a:solidFill>
                </a:rPr>
                <a:t>Самооценка</a:t>
              </a:r>
              <a:endParaRPr lang="ru-RU" sz="2400" dirty="0">
                <a:solidFill>
                  <a:schemeClr val="bg1"/>
                </a:solidFill>
              </a:endParaRPr>
            </a:p>
          </p:txBody>
        </p:sp>
        <p:grpSp>
          <p:nvGrpSpPr>
            <p:cNvPr id="153" name="Группа 152"/>
            <p:cNvGrpSpPr/>
            <p:nvPr/>
          </p:nvGrpSpPr>
          <p:grpSpPr>
            <a:xfrm>
              <a:off x="2677691" y="653397"/>
              <a:ext cx="9514310" cy="551650"/>
              <a:chOff x="2677691" y="653397"/>
              <a:chExt cx="9514310" cy="551650"/>
            </a:xfrm>
          </p:grpSpPr>
          <p:sp>
            <p:nvSpPr>
              <p:cNvPr id="154" name="Прямоугольник 153"/>
              <p:cNvSpPr/>
              <p:nvPr/>
            </p:nvSpPr>
            <p:spPr>
              <a:xfrm>
                <a:off x="2677691" y="653397"/>
                <a:ext cx="9514310" cy="551650"/>
              </a:xfrm>
              <a:prstGeom prst="rect">
                <a:avLst/>
              </a:prstGeom>
              <a:solidFill>
                <a:srgbClr val="001A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55" name="Рисунок 154"/>
              <p:cNvPicPr>
                <a:picLocks noChangeAspect="1"/>
              </p:cNvPicPr>
              <p:nvPr/>
            </p:nvPicPr>
            <p:blipFill>
              <a:blip r:embed="rId4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60662" y="718634"/>
                <a:ext cx="319707" cy="319707"/>
              </a:xfrm>
              <a:prstGeom prst="rect">
                <a:avLst/>
              </a:prstGeom>
            </p:spPr>
          </p:pic>
          <p:pic>
            <p:nvPicPr>
              <p:cNvPr id="156" name="Рисунок 155"/>
              <p:cNvPicPr>
                <a:picLocks noChangeAspect="1"/>
              </p:cNvPicPr>
              <p:nvPr/>
            </p:nvPicPr>
            <p:blipFill>
              <a:blip r:embed="rId5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758323" y="703375"/>
                <a:ext cx="350226" cy="350226"/>
              </a:xfrm>
              <a:prstGeom prst="rect">
                <a:avLst/>
              </a:prstGeom>
            </p:spPr>
          </p:pic>
          <p:sp>
            <p:nvSpPr>
              <p:cNvPr id="157" name="TextBox 156"/>
              <p:cNvSpPr txBox="1"/>
              <p:nvPr/>
            </p:nvSpPr>
            <p:spPr>
              <a:xfrm>
                <a:off x="10186504" y="733223"/>
                <a:ext cx="1976964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b="1" dirty="0" smtClean="0">
                    <a:solidFill>
                      <a:schemeClr val="bg1"/>
                    </a:solidFill>
                    <a:latin typeface="+mj-lt"/>
                  </a:rPr>
                  <a:t>ООО «Лизинг-партнер»</a:t>
                </a:r>
                <a:endParaRPr lang="ru-RU" sz="1400" b="1" dirty="0">
                  <a:solidFill>
                    <a:schemeClr val="bg1"/>
                  </a:solidFill>
                  <a:latin typeface="+mj-lt"/>
                </a:endParaRPr>
              </a:p>
            </p:txBody>
          </p:sp>
        </p:grpSp>
      </p:grpSp>
      <p:sp>
        <p:nvSpPr>
          <p:cNvPr id="98" name="TextBox 97"/>
          <p:cNvSpPr txBox="1"/>
          <p:nvPr/>
        </p:nvSpPr>
        <p:spPr>
          <a:xfrm>
            <a:off x="3122262" y="3061269"/>
            <a:ext cx="888110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_______________________________________________________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988971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Уровни риска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-13930" y="-6986"/>
            <a:ext cx="12205929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2" name="Группа 41"/>
          <p:cNvGrpSpPr/>
          <p:nvPr/>
        </p:nvGrpSpPr>
        <p:grpSpPr>
          <a:xfrm>
            <a:off x="505184" y="22682"/>
            <a:ext cx="3208240" cy="623728"/>
            <a:chOff x="6466338" y="378295"/>
            <a:chExt cx="3208240" cy="1056894"/>
          </a:xfrm>
        </p:grpSpPr>
        <p:pic>
          <p:nvPicPr>
            <p:cNvPr id="43" name="Рисунок 42" descr="C:\Users\mubezzubov\Desktop\FSFM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4" name="Группа 43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6241115" y="55619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Дистанционный мониторинг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702562" y="6402917"/>
            <a:ext cx="352389" cy="365125"/>
          </a:xfrm>
        </p:spPr>
        <p:txBody>
          <a:bodyPr/>
          <a:lstStyle/>
          <a:p>
            <a:r>
              <a:rPr lang="ru-RU" dirty="0" smtClean="0"/>
              <a:t>15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95"/>
          <a:stretch/>
        </p:blipFill>
        <p:spPr>
          <a:xfrm>
            <a:off x="-1" y="653398"/>
            <a:ext cx="12192000" cy="574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26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/>
          <p:cNvSpPr txBox="1"/>
          <p:nvPr/>
        </p:nvSpPr>
        <p:spPr>
          <a:xfrm>
            <a:off x="6255044" y="62606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Уровни риска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-13930" y="-6986"/>
            <a:ext cx="12205929" cy="653396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42" name="Группа 41"/>
          <p:cNvGrpSpPr/>
          <p:nvPr/>
        </p:nvGrpSpPr>
        <p:grpSpPr>
          <a:xfrm>
            <a:off x="505184" y="22682"/>
            <a:ext cx="3208240" cy="623728"/>
            <a:chOff x="6466338" y="378295"/>
            <a:chExt cx="3208240" cy="1056894"/>
          </a:xfrm>
        </p:grpSpPr>
        <p:pic>
          <p:nvPicPr>
            <p:cNvPr id="43" name="Рисунок 42" descr="C:\Users\mubezzubov\Desktop\FSFM.png"/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66338" y="439055"/>
              <a:ext cx="655760" cy="885099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4" name="Группа 43"/>
            <p:cNvGrpSpPr/>
            <p:nvPr/>
          </p:nvGrpSpPr>
          <p:grpSpPr>
            <a:xfrm>
              <a:off x="7286657" y="378295"/>
              <a:ext cx="2387921" cy="1056894"/>
              <a:chOff x="6532010" y="178240"/>
              <a:chExt cx="3469946" cy="1056894"/>
            </a:xfrm>
          </p:grpSpPr>
          <p:sp>
            <p:nvSpPr>
              <p:cNvPr id="45" name="TextBox 44"/>
              <p:cNvSpPr txBox="1"/>
              <p:nvPr/>
            </p:nvSpPr>
            <p:spPr>
              <a:xfrm>
                <a:off x="6532010" y="178240"/>
                <a:ext cx="3465690" cy="4693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200" b="1" dirty="0" smtClean="0">
                    <a:solidFill>
                      <a:schemeClr val="bg1"/>
                    </a:solidFill>
                  </a:rPr>
                  <a:t>РОСФИНМОНИТОРИНГ</a:t>
                </a:r>
              </a:p>
            </p:txBody>
          </p:sp>
          <p:sp>
            <p:nvSpPr>
              <p:cNvPr id="46" name="TextBox 45"/>
              <p:cNvSpPr txBox="1"/>
              <p:nvPr/>
            </p:nvSpPr>
            <p:spPr>
              <a:xfrm>
                <a:off x="6536266" y="505005"/>
                <a:ext cx="3465690" cy="7301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Федеральная служба </a:t>
                </a:r>
              </a:p>
              <a:p>
                <a:r>
                  <a:rPr lang="ru-RU" sz="1100" dirty="0" smtClean="0">
                    <a:solidFill>
                      <a:schemeClr val="bg1"/>
                    </a:solidFill>
                  </a:rPr>
                  <a:t>по финансовому мониторингу</a:t>
                </a:r>
                <a:endParaRPr lang="ru-RU" sz="11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TextBox 46"/>
          <p:cNvSpPr txBox="1"/>
          <p:nvPr/>
        </p:nvSpPr>
        <p:spPr>
          <a:xfrm>
            <a:off x="6241115" y="55619"/>
            <a:ext cx="5670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dirty="0" smtClean="0">
                <a:solidFill>
                  <a:schemeClr val="bg1"/>
                </a:solidFill>
              </a:rPr>
              <a:t>Дистанционный мониторинг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48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702562" y="6402917"/>
            <a:ext cx="352389" cy="365125"/>
          </a:xfrm>
        </p:spPr>
        <p:txBody>
          <a:bodyPr/>
          <a:lstStyle/>
          <a:p>
            <a:r>
              <a:rPr lang="ru-RU" dirty="0" smtClean="0"/>
              <a:t>16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166" b="1849"/>
          <a:stretch/>
        </p:blipFill>
        <p:spPr>
          <a:xfrm>
            <a:off x="-4855" y="646408"/>
            <a:ext cx="12196855" cy="5845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98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C:\Users\mubezzubov\Desktop\FSFM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998" y="2345076"/>
            <a:ext cx="1934624" cy="2102528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2069336" y="206816"/>
            <a:ext cx="8251949" cy="842871"/>
          </a:xfrm>
          <a:prstGeom prst="rect">
            <a:avLst/>
          </a:prstGeom>
        </p:spPr>
        <p:txBody>
          <a:bodyPr/>
          <a:lstStyle>
            <a:lvl1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  <a:lvl2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2pPr>
            <a:lvl3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3pPr>
            <a:lvl4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4pPr>
            <a:lvl5pPr algn="ctr" defTabSz="1041366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rgbClr val="2E4884"/>
                </a:solidFill>
                <a:latin typeface="Arial" charset="0"/>
                <a:cs typeface="Arial" charset="0"/>
              </a:defRPr>
            </a:lvl5pPr>
            <a:lvl6pPr marL="45709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6pPr>
            <a:lvl7pPr marL="914187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7pPr>
            <a:lvl8pPr marL="1371281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8pPr>
            <a:lvl9pPr marL="1828375" algn="l" defTabSz="1042747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rgbClr val="CED64B"/>
                </a:solidFill>
                <a:latin typeface="Arial Narrow" pitchFamily="34" charset="0"/>
              </a:defRPr>
            </a:lvl9pPr>
          </a:lstStyle>
          <a:p>
            <a:pPr defTabSz="939729"/>
            <a:r>
              <a:rPr lang="ru-RU" sz="2527" kern="0" dirty="0">
                <a:solidFill>
                  <a:prstClr val="white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Федеральная служба по финансовому мониторингу</a:t>
            </a:r>
            <a:endParaRPr lang="en-US" sz="2527" kern="0" dirty="0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2000" cy="1143000"/>
          </a:xfrm>
          <a:prstGeom prst="rect">
            <a:avLst/>
          </a:prstGeom>
          <a:solidFill>
            <a:srgbClr val="001A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0" y="237956"/>
            <a:ext cx="12192000" cy="677108"/>
            <a:chOff x="6536266" y="127968"/>
            <a:chExt cx="3465690" cy="677108"/>
          </a:xfrm>
        </p:grpSpPr>
        <p:sp>
          <p:nvSpPr>
            <p:cNvPr id="13" name="TextBox 12"/>
            <p:cNvSpPr txBox="1"/>
            <p:nvPr/>
          </p:nvSpPr>
          <p:spPr>
            <a:xfrm>
              <a:off x="6536266" y="127968"/>
              <a:ext cx="346569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b="1" dirty="0" smtClean="0">
                  <a:solidFill>
                    <a:schemeClr val="bg1"/>
                  </a:solidFill>
                </a:rPr>
                <a:t>РОСФИНМОНИТОРИНГ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536266" y="466522"/>
              <a:ext cx="346569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600" dirty="0" smtClean="0">
                  <a:solidFill>
                    <a:schemeClr val="bg1"/>
                  </a:solidFill>
                </a:rPr>
                <a:t>Федеральная служба по финансовому мониторингу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066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2078</TotalTime>
  <Words>1538</Words>
  <Application>Microsoft Office PowerPoint</Application>
  <PresentationFormat>Широкоэкранный</PresentationFormat>
  <Paragraphs>560</Paragraphs>
  <Slides>18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Arial Narrow</vt:lpstr>
      <vt:lpstr>Calibri</vt:lpstr>
      <vt:lpstr>Calibri Light</vt:lpstr>
      <vt:lpstr>Wingdings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Алексеенков Иван Александрович</dc:creator>
  <cp:lastModifiedBy>Горячев Никита Андреевич</cp:lastModifiedBy>
  <cp:revision>372</cp:revision>
  <cp:lastPrinted>2017-09-30T13:28:50Z</cp:lastPrinted>
  <dcterms:created xsi:type="dcterms:W3CDTF">2017-09-12T09:46:59Z</dcterms:created>
  <dcterms:modified xsi:type="dcterms:W3CDTF">2017-11-16T06:48:40Z</dcterms:modified>
</cp:coreProperties>
</file>