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0" r:id="rId2"/>
    <p:sldId id="300" r:id="rId3"/>
    <p:sldId id="291" r:id="rId4"/>
    <p:sldId id="309" r:id="rId5"/>
    <p:sldId id="299" r:id="rId6"/>
    <p:sldId id="307" r:id="rId7"/>
    <p:sldId id="302" r:id="rId8"/>
    <p:sldId id="303" r:id="rId9"/>
    <p:sldId id="305" r:id="rId10"/>
    <p:sldId id="304" r:id="rId11"/>
    <p:sldId id="310" r:id="rId12"/>
    <p:sldId id="308" r:id="rId13"/>
  </p:sldIdLst>
  <p:sldSz cx="11522075" cy="6480175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0099FF"/>
    <a:srgbClr val="E076E8"/>
    <a:srgbClr val="006600"/>
    <a:srgbClr val="990099"/>
    <a:srgbClr val="CC0000"/>
    <a:srgbClr val="CC0099"/>
    <a:srgbClr val="006666"/>
    <a:srgbClr val="FF0066"/>
    <a:srgbClr val="1981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3" autoAdjust="0"/>
    <p:restoredTop sz="94660"/>
  </p:normalViewPr>
  <p:slideViewPr>
    <p:cSldViewPr>
      <p:cViewPr>
        <p:scale>
          <a:sx n="100" d="100"/>
          <a:sy n="100" d="100"/>
        </p:scale>
        <p:origin x="-1512" y="-444"/>
      </p:cViewPr>
      <p:guideLst>
        <p:guide orient="horz" pos="2041"/>
        <p:guide pos="362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653881"/>
            <a:ext cx="11522075" cy="2826294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1522075" cy="365388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506188"/>
            <a:ext cx="11522075" cy="21600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512041"/>
            <a:ext cx="11522075" cy="48241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7084" y="4774188"/>
            <a:ext cx="7103024" cy="83352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881C7C-A63B-4EE2-9D11-75E3418886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0209" y="2959724"/>
            <a:ext cx="9041441" cy="169437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2B4E48-F162-4DAD-8B9C-23E5F6EA1B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440259" y="691218"/>
            <a:ext cx="8065453" cy="32832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653881"/>
            <a:ext cx="11522075" cy="2826294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1522075" cy="365388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506188"/>
            <a:ext cx="11522075" cy="21600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512041"/>
            <a:ext cx="11522075" cy="48241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967" y="2052951"/>
            <a:ext cx="7518414" cy="228983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8412" y="4353671"/>
            <a:ext cx="7523237" cy="789432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4C1BB8-0BB8-4659-A8FA-EE81EE4156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D501C-E37F-44C3-B261-B69C38EA9C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440258" y="691218"/>
            <a:ext cx="4217079" cy="32832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853214" y="691218"/>
            <a:ext cx="4217079" cy="32832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260" y="691219"/>
            <a:ext cx="4217079" cy="6045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204" y="1323179"/>
            <a:ext cx="4217079" cy="259207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55923" y="691219"/>
            <a:ext cx="4217079" cy="6045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53054" y="1321956"/>
            <a:ext cx="4217079" cy="259207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C61EAE-352C-4C52-B8BF-4CBA3ABBD0D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51545F-62EB-4CC8-B123-F2B037E5EC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5DD18E-78CD-4AD5-9206-9AB97BE142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318" y="2088057"/>
            <a:ext cx="4581720" cy="1189159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8149" y="691218"/>
            <a:ext cx="5061806" cy="462506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55539" y="3305099"/>
            <a:ext cx="4269947" cy="2021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7DE62E-8E27-4828-8E4E-F9CF5317AC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653881"/>
            <a:ext cx="11522075" cy="2826294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1522075" cy="365388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506188"/>
            <a:ext cx="11522075" cy="21600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512041"/>
            <a:ext cx="11522075" cy="48241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39031" y="1080029"/>
            <a:ext cx="5184934" cy="295548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6199" y="954816"/>
            <a:ext cx="4654840" cy="2043854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66E65-3DDC-4B5D-82D9-E3E8B6E9B9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408" y="4218465"/>
            <a:ext cx="8043701" cy="1080029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00432" y="691218"/>
            <a:ext cx="8065453" cy="32832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C70CB0-87BC-48B7-A1E8-CF63166E91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53815" y="355774"/>
            <a:ext cx="2592467" cy="4949745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88614" y="691218"/>
            <a:ext cx="6085237" cy="46250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CF90D4-EFE9-422D-8FBB-9AF79377E6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824130"/>
            <a:ext cx="11522075" cy="1656045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1522075" cy="482413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60699"/>
            <a:ext cx="11522075" cy="216005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512041"/>
            <a:ext cx="11522075" cy="482413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59669" y="4131294"/>
            <a:ext cx="8206216" cy="108002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259" y="691918"/>
            <a:ext cx="8065453" cy="32832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7400" y="5832158"/>
            <a:ext cx="3168571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6103" y="5832158"/>
            <a:ext cx="422476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865" y="5832158"/>
            <a:ext cx="2304415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2248EE1E-82E5-4728-843B-0BC97D7105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1" name="Picture 9" descr="Untitled-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2"/>
            <a:ext cx="115220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1313" y="2362925"/>
            <a:ext cx="575945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b="1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«О результатах анализа нормативных затрат, утвержденных  федеральными государственными органами и органами управления государственными внебюджетными фондами»</a:t>
            </a:r>
            <a:endParaRPr lang="ru-RU" altLang="ru-RU" b="1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41157" y="5409619"/>
            <a:ext cx="44633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1400" dirty="0" smtClean="0">
                <a:cs typeface="Times New Roman" pitchFamily="18" charset="0"/>
              </a:rPr>
              <a:t>Руководитель </a:t>
            </a:r>
            <a:r>
              <a:rPr lang="ru-RU" altLang="ru-RU" sz="1400" dirty="0">
                <a:cs typeface="Times New Roman" pitchFamily="18" charset="0"/>
              </a:rPr>
              <a:t>Управления </a:t>
            </a:r>
          </a:p>
          <a:p>
            <a:pPr algn="ctr" eaLnBrk="0" hangingPunct="0"/>
            <a:r>
              <a:rPr lang="ru-RU" altLang="ru-RU" sz="1400" dirty="0">
                <a:cs typeface="Times New Roman" pitchFamily="18" charset="0"/>
              </a:rPr>
              <a:t>Федерального казначейства по Ставропольскому </a:t>
            </a:r>
            <a:r>
              <a:rPr lang="ru-RU" altLang="ru-RU" sz="1400" dirty="0" smtClean="0">
                <a:cs typeface="Times New Roman" pitchFamily="18" charset="0"/>
              </a:rPr>
              <a:t>краю                                                    И.С. </a:t>
            </a:r>
            <a:r>
              <a:rPr lang="ru-RU" altLang="ru-RU" sz="1400" dirty="0" err="1" smtClean="0">
                <a:cs typeface="Times New Roman" pitchFamily="18" charset="0"/>
              </a:rPr>
              <a:t>Тапсиев</a:t>
            </a:r>
            <a:endParaRPr lang="ru-RU" altLang="ru-RU" sz="1400" dirty="0"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0597" y="647799"/>
            <a:ext cx="7848872" cy="54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70000"/>
              </a:lnSpc>
              <a:defRPr/>
            </a:pP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ea typeface="Arial Unicode MS" pitchFamily="34" charset="-128"/>
              </a:rPr>
              <a:t>Нормирование в сфере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a typeface="Arial Unicode MS" pitchFamily="34" charset="-128"/>
              </a:rPr>
              <a:t>закупок</a:t>
            </a:r>
            <a:endParaRPr lang="ru-RU" sz="2400" b="1" dirty="0">
              <a:solidFill>
                <a:schemeClr val="bg2">
                  <a:lumMod val="25000"/>
                </a:schemeClr>
              </a:solidFill>
              <a:ea typeface="Arial Unicode MS" pitchFamily="34" charset="-128"/>
            </a:endParaRPr>
          </a:p>
          <a:p>
            <a:pPr algn="ctr" eaLnBrk="1" hangingPunct="1">
              <a:lnSpc>
                <a:spcPct val="70000"/>
              </a:lnSpc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ea typeface="Arial Unicode MS" pitchFamily="34" charset="-128"/>
              </a:rPr>
              <a:t>(статья 19 Закона № 44-ФЗ, вступила в силу 1 января 2016 года)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4453" y="1116430"/>
            <a:ext cx="106571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just"/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Нормирование в сфере закупок - установление требований к закупаемым товарам, работам, услугам (к предельной цены товаров, работ, услуг) и/или нормативных затрат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ч. 1 ст. 19 № 44-ФЗ) </a:t>
            </a:r>
            <a:endParaRPr lang="ru-RU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dirty="0"/>
          </a:p>
          <a:p>
            <a:endParaRPr lang="ru-RU" dirty="0" smtClean="0"/>
          </a:p>
          <a:p>
            <a:pPr algn="ctr"/>
            <a:r>
              <a:rPr lang="ru-RU" dirty="0" smtClean="0"/>
              <a:t>•</a:t>
            </a:r>
            <a:r>
              <a:rPr lang="ru-RU" dirty="0"/>
              <a:t>Требования к закупаемым товарам, работам, услугам; </a:t>
            </a:r>
          </a:p>
          <a:p>
            <a:pPr algn="ctr"/>
            <a:r>
              <a:rPr lang="ru-RU" dirty="0"/>
              <a:t>•Предельная цена товаров, работ, услуг; </a:t>
            </a:r>
          </a:p>
          <a:p>
            <a:pPr algn="ctr"/>
            <a:r>
              <a:rPr lang="ru-RU" dirty="0"/>
              <a:t>•Нормативные затраты. </a:t>
            </a:r>
            <a:endParaRPr lang="ru-RU" dirty="0" smtClean="0"/>
          </a:p>
          <a:p>
            <a:endParaRPr lang="ru-RU" dirty="0"/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Нормирование в сфере закупок применяется при обеспечении функций: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  <a:p>
            <a:r>
              <a:rPr lang="ru-RU" dirty="0"/>
              <a:t>•Государственных органов; </a:t>
            </a:r>
          </a:p>
          <a:p>
            <a:r>
              <a:rPr lang="ru-RU" dirty="0"/>
              <a:t>•Органов управления государственными внебюджетными фондами; </a:t>
            </a:r>
          </a:p>
          <a:p>
            <a:r>
              <a:rPr lang="ru-RU" dirty="0"/>
              <a:t>•Муниципальных органов; </a:t>
            </a:r>
          </a:p>
          <a:p>
            <a:r>
              <a:rPr lang="ru-RU" dirty="0"/>
              <a:t>•Бюджетных учреждений; </a:t>
            </a:r>
          </a:p>
          <a:p>
            <a:r>
              <a:rPr lang="ru-RU" dirty="0"/>
              <a:t>•Территориальных органов (подразделений); </a:t>
            </a:r>
          </a:p>
          <a:p>
            <a:r>
              <a:rPr lang="ru-RU" dirty="0"/>
              <a:t>•Подведомственных казенных учреждений. </a:t>
            </a:r>
          </a:p>
          <a:p>
            <a:endParaRPr lang="ru-RU" dirty="0"/>
          </a:p>
        </p:txBody>
      </p:sp>
      <p:sp>
        <p:nvSpPr>
          <p:cNvPr id="7" name="Правая фигурная скобка 6"/>
          <p:cNvSpPr/>
          <p:nvPr/>
        </p:nvSpPr>
        <p:spPr>
          <a:xfrm rot="5400000">
            <a:off x="5365633" y="-3312089"/>
            <a:ext cx="792000" cy="10728000"/>
          </a:xfrm>
          <a:prstGeom prst="rightBrac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16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111" y="1151855"/>
            <a:ext cx="88569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Этапы нормирования: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00050" indent="-400050">
              <a:buAutoNum type="romanUcPeriod"/>
            </a:pPr>
            <a:r>
              <a:rPr lang="ru-RU" dirty="0" smtClean="0"/>
              <a:t>Утверждение </a:t>
            </a:r>
            <a:r>
              <a:rPr lang="ru-RU" dirty="0"/>
              <a:t>общих правил нормирования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(</a:t>
            </a:r>
            <a:r>
              <a:rPr lang="ru-RU" dirty="0"/>
              <a:t>ч. 3 ст. 19 № 44-ФЗ); </a:t>
            </a:r>
            <a:endParaRPr lang="ru-RU" dirty="0" smtClean="0"/>
          </a:p>
          <a:p>
            <a:pPr marL="400050" indent="-400050">
              <a:buAutoNum type="romanUcPeriod"/>
            </a:pPr>
            <a:endParaRPr lang="ru-RU" dirty="0"/>
          </a:p>
          <a:p>
            <a:pPr marL="400050" indent="-400050">
              <a:buAutoNum type="romanUcPeriod" startAt="2"/>
            </a:pPr>
            <a:r>
              <a:rPr lang="ru-RU" dirty="0" smtClean="0"/>
              <a:t>Определение </a:t>
            </a:r>
            <a:r>
              <a:rPr lang="ru-RU" dirty="0"/>
              <a:t>правил нормирования в сфере закупок товаров, работ, услуг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(</a:t>
            </a:r>
            <a:r>
              <a:rPr lang="ru-RU" dirty="0"/>
              <a:t>ч. 4 ст. </a:t>
            </a:r>
            <a:r>
              <a:rPr lang="ru-RU" dirty="0" smtClean="0"/>
              <a:t>   19 </a:t>
            </a:r>
            <a:r>
              <a:rPr lang="ru-RU" dirty="0"/>
              <a:t>№ 44-ФЗ);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III. </a:t>
            </a:r>
            <a:r>
              <a:rPr lang="ru-RU" dirty="0" smtClean="0"/>
              <a:t> Утверждение </a:t>
            </a:r>
            <a:r>
              <a:rPr lang="ru-RU" dirty="0"/>
              <a:t>требований к отдельным видам товаров, работ, услуг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(предельные </a:t>
            </a:r>
            <a:r>
              <a:rPr lang="ru-RU" dirty="0"/>
              <a:t>цены товаров, работ, услуг) и/или нормативные затраты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  (</a:t>
            </a:r>
            <a:r>
              <a:rPr lang="ru-RU" dirty="0"/>
              <a:t>ч. 5 ст. 19 № 44-ФЗ).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813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453" y="565606"/>
            <a:ext cx="105131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нормирования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83826"/>
              </p:ext>
            </p:extLst>
          </p:nvPr>
        </p:nvGraphicFramePr>
        <p:xfrm>
          <a:off x="720477" y="1367879"/>
          <a:ext cx="10081120" cy="177050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040560"/>
                <a:gridCol w="5040560"/>
              </a:tblGrid>
              <a:tr h="1770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dirty="0" smtClean="0"/>
                        <a:t>Нормативные затраты – </a:t>
                      </a:r>
                      <a:r>
                        <a:rPr lang="ru-RU" sz="1600" dirty="0" smtClean="0"/>
                        <a:t>определение предельных объемов затрат в денежном выражении на обеспечение функций конкретного должностного лица (групп должностных лиц) 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Нормирование на основе требований к товарам (работам, услугам) – определение значение свойств товара, которые обуславливают его пригодность для эксплуатации в целях оказания государственных (муниципальных) услуг, выполнения функций 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904810"/>
              </p:ext>
            </p:extLst>
          </p:nvPr>
        </p:nvGraphicFramePr>
        <p:xfrm>
          <a:off x="756481" y="3384103"/>
          <a:ext cx="10009112" cy="27736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004556"/>
                <a:gridCol w="5004556"/>
              </a:tblGrid>
              <a:tr h="168251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Формулы расчета учитывают: 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• нормативы материально- технического обеспечения органов; </a:t>
                      </a:r>
                    </a:p>
                    <a:p>
                      <a:r>
                        <a:rPr lang="ru-RU" sz="1600" dirty="0" smtClean="0"/>
                        <a:t>• сроки эксплуатации основных средств; </a:t>
                      </a:r>
                    </a:p>
                    <a:p>
                      <a:r>
                        <a:rPr lang="ru-RU" sz="1600" dirty="0" smtClean="0"/>
                        <a:t>• численность работников; </a:t>
                      </a:r>
                    </a:p>
                    <a:p>
                      <a:r>
                        <a:rPr lang="ru-RU" sz="1600" dirty="0" smtClean="0"/>
                        <a:t>• остатки основных средств и материальных запасов </a:t>
                      </a:r>
                    </a:p>
                    <a:p>
                      <a:r>
                        <a:rPr lang="ru-RU" sz="1600" dirty="0" smtClean="0"/>
                        <a:t>• цену единицы продукции (работ, услуг)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Требования должны определять свойства товара: </a:t>
                      </a:r>
                    </a:p>
                    <a:p>
                      <a:endParaRPr lang="ru-RU" sz="1600" dirty="0" smtClean="0"/>
                    </a:p>
                    <a:p>
                      <a:r>
                        <a:rPr lang="ru-RU" sz="1600" dirty="0" smtClean="0"/>
                        <a:t>• функциональные; </a:t>
                      </a:r>
                    </a:p>
                    <a:p>
                      <a:r>
                        <a:rPr lang="ru-RU" sz="1600" dirty="0" smtClean="0"/>
                        <a:t>• эргономические; </a:t>
                      </a:r>
                    </a:p>
                    <a:p>
                      <a:r>
                        <a:rPr lang="ru-RU" sz="1600" dirty="0" smtClean="0"/>
                        <a:t>• эстетические; </a:t>
                      </a:r>
                    </a:p>
                    <a:p>
                      <a:r>
                        <a:rPr lang="ru-RU" sz="1600" dirty="0" smtClean="0"/>
                        <a:t>• технологические; </a:t>
                      </a:r>
                    </a:p>
                    <a:p>
                      <a:r>
                        <a:rPr lang="ru-RU" sz="1600" dirty="0" smtClean="0"/>
                        <a:t>• экологические; </a:t>
                      </a:r>
                    </a:p>
                    <a:p>
                      <a:r>
                        <a:rPr lang="ru-RU" sz="1600" dirty="0" smtClean="0"/>
                        <a:t>• надежности; </a:t>
                      </a:r>
                    </a:p>
                    <a:p>
                      <a:r>
                        <a:rPr lang="ru-RU" sz="1600" dirty="0" smtClean="0"/>
                        <a:t>• безопасности </a:t>
                      </a:r>
                    </a:p>
                    <a:p>
                      <a:endParaRPr lang="ru-RU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806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6796" y="1295871"/>
            <a:ext cx="943304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</a:t>
            </a:r>
            <a:endParaRPr lang="ru-RU" sz="2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b="1" u="sng" dirty="0">
                <a:solidFill>
                  <a:schemeClr val="bg2">
                    <a:lumMod val="25000"/>
                  </a:schemeClr>
                </a:solidFill>
              </a:rPr>
              <a:t>Постановление Правительства РФ от 02.09.2015 N 926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"Об утверждении Общих правил определения требований к закупаемым заказчиками отдельным видам товаров, работ, услуг (в том числе предельных цен товаров, работ, услуг)</a:t>
            </a:r>
            <a:r>
              <a:rPr lang="ru-RU" dirty="0"/>
              <a:t>"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36501" y="2518741"/>
            <a:ext cx="9433048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федеральных нужд</a:t>
            </a:r>
          </a:p>
          <a:p>
            <a:pPr>
              <a:defRPr/>
            </a:pPr>
            <a:r>
              <a:rPr lang="ru-RU" b="1" u="sng" dirty="0">
                <a:solidFill>
                  <a:schemeClr val="bg2">
                    <a:lumMod val="25000"/>
                  </a:schemeClr>
                </a:solidFill>
              </a:rPr>
              <a:t>Постановление Правительства РФ от 02.09.2015 N 927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«Об определении требований к закупаемым федеральными государственными органами, органами управления государственными внебюджетными фондами Российской Федерации, их территориальными органами и подведомственными им казенными и бюджетными учреждениями отдельным видам товаров, работ, услуг (в том числе предельных цен товаров, работ, услуг)»</a:t>
            </a:r>
          </a:p>
          <a:p>
            <a:pPr>
              <a:defRPr/>
            </a:pPr>
            <a:r>
              <a:rPr lang="ru-RU" b="1" u="sng" dirty="0">
                <a:solidFill>
                  <a:schemeClr val="bg2">
                    <a:lumMod val="25000"/>
                  </a:schemeClr>
                </a:solidFill>
              </a:rPr>
              <a:t>Акты федеральных органов, органов управления государственными внебюджетными фондами Российской Федерации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«Требования к закупаемым ими, их территориальными органами (подразделениями) и подведомственными указанным органам казенными учреждениями и бюджетными учреждениями отдельным видам товаров, работ, услуг (в том числе предельные цены товаров, работ, услуг)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995532" y="647799"/>
            <a:ext cx="7531012" cy="570535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defTabSz="4492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28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2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</a:rPr>
              <a:t>Требования  к отдельным видам товаров, работ, услуг</a:t>
            </a:r>
          </a:p>
        </p:txBody>
      </p:sp>
    </p:spTree>
    <p:extLst>
      <p:ext uri="{BB962C8B-B14F-4D97-AF65-F5344CB8AC3E}">
        <p14:creationId xmlns:p14="http://schemas.microsoft.com/office/powerpoint/2010/main" val="559416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498091" y="791815"/>
            <a:ext cx="109319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itchFamily="34" charset="-128"/>
                <a:cs typeface="Arial Unicode MS"/>
              </a:rPr>
              <a:t>Обязательный перечень включает </a:t>
            </a:r>
          </a:p>
          <a:p>
            <a:pPr algn="ctr" eaLnBrk="1" hangingPunct="1">
              <a:defRPr/>
            </a:pPr>
            <a:r>
              <a:rPr lang="ru-RU" b="1" kern="0" dirty="0" smtClean="0">
                <a:solidFill>
                  <a:schemeClr val="bg2">
                    <a:lumMod val="25000"/>
                  </a:schemeClr>
                </a:solidFill>
                <a:ea typeface="Arial Unicode MS" pitchFamily="34" charset="-128"/>
                <a:cs typeface="Arial Unicode MS"/>
              </a:rPr>
              <a:t>(установлен ППРФ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от 02.09.2015 N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927)</a:t>
            </a:r>
            <a:r>
              <a:rPr lang="ru-RU" b="1" kern="0" dirty="0" smtClean="0">
                <a:solidFill>
                  <a:schemeClr val="bg2">
                    <a:lumMod val="25000"/>
                  </a:schemeClr>
                </a:solidFill>
                <a:ea typeface="Arial Unicode MS" pitchFamily="34" charset="-128"/>
                <a:cs typeface="Arial Unicode MS"/>
              </a:rPr>
              <a:t>:</a:t>
            </a: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080517" y="1451937"/>
            <a:ext cx="9289032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600"/>
              </a:spcBef>
              <a:buFontTx/>
              <a:buAutoNum type="arabicParenR"/>
            </a:pPr>
            <a:r>
              <a:rPr lang="ru-RU" altLang="ru-RU" dirty="0">
                <a:cs typeface="Times New Roman" pitchFamily="18" charset="0"/>
              </a:rPr>
              <a:t>ноутбуки, планшетные компьютеры </a:t>
            </a:r>
          </a:p>
          <a:p>
            <a:pPr>
              <a:spcBef>
                <a:spcPts val="600"/>
              </a:spcBef>
              <a:buFontTx/>
              <a:buAutoNum type="arabicParenR"/>
            </a:pPr>
            <a:r>
              <a:rPr lang="ru-RU" altLang="ru-RU" dirty="0" smtClean="0">
                <a:cs typeface="Times New Roman" pitchFamily="18" charset="0"/>
              </a:rPr>
              <a:t>компьютеры </a:t>
            </a:r>
            <a:r>
              <a:rPr lang="ru-RU" altLang="ru-RU" dirty="0">
                <a:cs typeface="Times New Roman" pitchFamily="18" charset="0"/>
              </a:rPr>
              <a:t>персональные настольные, рабочие </a:t>
            </a:r>
            <a:r>
              <a:rPr lang="ru-RU" altLang="ru-RU" dirty="0" smtClean="0">
                <a:cs typeface="Times New Roman" pitchFamily="18" charset="0"/>
              </a:rPr>
              <a:t>станции</a:t>
            </a:r>
            <a:endParaRPr lang="ru-RU" altLang="ru-RU" dirty="0">
              <a:cs typeface="Times New Roman" pitchFamily="18" charset="0"/>
            </a:endParaRPr>
          </a:p>
          <a:p>
            <a:pPr>
              <a:spcBef>
                <a:spcPts val="600"/>
              </a:spcBef>
              <a:buFontTx/>
              <a:buAutoNum type="arabicParenR"/>
            </a:pPr>
            <a:r>
              <a:rPr lang="ru-RU" altLang="ru-RU" dirty="0">
                <a:cs typeface="Times New Roman" pitchFamily="18" charset="0"/>
              </a:rPr>
              <a:t>принтеры, сканеры, МФУ </a:t>
            </a:r>
          </a:p>
          <a:p>
            <a:pPr>
              <a:spcBef>
                <a:spcPts val="600"/>
              </a:spcBef>
              <a:buFontTx/>
              <a:buAutoNum type="arabicParenR"/>
            </a:pPr>
            <a:r>
              <a:rPr lang="ru-RU" altLang="ru-RU" dirty="0">
                <a:cs typeface="Times New Roman" pitchFamily="18" charset="0"/>
              </a:rPr>
              <a:t>телефоны мобильные </a:t>
            </a:r>
            <a:endParaRPr lang="ru-RU" altLang="ru-RU" dirty="0" smtClean="0">
              <a:cs typeface="Times New Roman" pitchFamily="18" charset="0"/>
            </a:endParaRPr>
          </a:p>
          <a:p>
            <a:pPr>
              <a:spcBef>
                <a:spcPts val="600"/>
              </a:spcBef>
              <a:buFontTx/>
              <a:buAutoNum type="arabicParenR"/>
            </a:pPr>
            <a:r>
              <a:rPr lang="ru-RU" altLang="ru-RU" dirty="0" smtClean="0">
                <a:cs typeface="Times New Roman" pitchFamily="18" charset="0"/>
              </a:rPr>
              <a:t>автомобили </a:t>
            </a:r>
            <a:r>
              <a:rPr lang="ru-RU" altLang="ru-RU" dirty="0">
                <a:cs typeface="Times New Roman" pitchFamily="18" charset="0"/>
              </a:rPr>
              <a:t>легковые </a:t>
            </a:r>
            <a:endParaRPr lang="ru-RU" altLang="ru-RU" dirty="0" smtClean="0">
              <a:cs typeface="Times New Roman" pitchFamily="18" charset="0"/>
            </a:endParaRPr>
          </a:p>
          <a:p>
            <a:pPr>
              <a:spcBef>
                <a:spcPts val="600"/>
              </a:spcBef>
              <a:buFontTx/>
              <a:buAutoNum type="arabicParenR"/>
            </a:pPr>
            <a:r>
              <a:rPr lang="ru-RU" altLang="ru-RU" dirty="0" smtClean="0">
                <a:cs typeface="Times New Roman" pitchFamily="18" charset="0"/>
              </a:rPr>
              <a:t>средства </a:t>
            </a:r>
            <a:r>
              <a:rPr lang="ru-RU" altLang="ru-RU" dirty="0">
                <a:cs typeface="Times New Roman" pitchFamily="18" charset="0"/>
              </a:rPr>
              <a:t>автотранспортные для перевозки 10 человек и </a:t>
            </a:r>
            <a:r>
              <a:rPr lang="ru-RU" altLang="ru-RU" dirty="0" smtClean="0">
                <a:cs typeface="Times New Roman" pitchFamily="18" charset="0"/>
              </a:rPr>
              <a:t>более</a:t>
            </a:r>
            <a:endParaRPr lang="ru-RU" altLang="ru-RU" dirty="0">
              <a:cs typeface="Times New Roman" pitchFamily="18" charset="0"/>
            </a:endParaRPr>
          </a:p>
          <a:p>
            <a:pPr>
              <a:spcBef>
                <a:spcPts val="600"/>
              </a:spcBef>
              <a:buFontTx/>
              <a:buAutoNum type="arabicParenR"/>
            </a:pPr>
            <a:r>
              <a:rPr lang="ru-RU" altLang="ru-RU" dirty="0">
                <a:cs typeface="Times New Roman" pitchFamily="18" charset="0"/>
              </a:rPr>
              <a:t>средства автотранспортные грузовые  </a:t>
            </a:r>
          </a:p>
          <a:p>
            <a:pPr>
              <a:spcBef>
                <a:spcPts val="600"/>
              </a:spcBef>
              <a:buFontTx/>
              <a:buAutoNum type="arabicParenR"/>
            </a:pPr>
            <a:r>
              <a:rPr lang="ru-RU" altLang="ru-RU" dirty="0" smtClean="0">
                <a:cs typeface="Times New Roman" pitchFamily="18" charset="0"/>
              </a:rPr>
              <a:t>мебель </a:t>
            </a:r>
            <a:r>
              <a:rPr lang="ru-RU" altLang="ru-RU" dirty="0">
                <a:cs typeface="Times New Roman" pitchFamily="18" charset="0"/>
              </a:rPr>
              <a:t>для сидения с металлическим каркасом </a:t>
            </a:r>
            <a:endParaRPr lang="ru-RU" altLang="ru-RU" dirty="0" smtClean="0">
              <a:cs typeface="Times New Roman" pitchFamily="18" charset="0"/>
            </a:endParaRPr>
          </a:p>
          <a:p>
            <a:pPr>
              <a:spcBef>
                <a:spcPts val="600"/>
              </a:spcBef>
              <a:buFontTx/>
              <a:buAutoNum type="arabicParenR"/>
            </a:pPr>
            <a:r>
              <a:rPr lang="ru-RU" altLang="ru-RU" dirty="0" smtClean="0">
                <a:cs typeface="Times New Roman" pitchFamily="18" charset="0"/>
              </a:rPr>
              <a:t>мебель </a:t>
            </a:r>
            <a:r>
              <a:rPr lang="ru-RU" altLang="ru-RU" dirty="0">
                <a:cs typeface="Times New Roman" pitchFamily="18" charset="0"/>
              </a:rPr>
              <a:t>для сидения с деревянным каркасом </a:t>
            </a:r>
          </a:p>
          <a:p>
            <a:pPr>
              <a:spcBef>
                <a:spcPts val="600"/>
              </a:spcBef>
              <a:buFontTx/>
              <a:buAutoNum type="arabicParenR"/>
            </a:pPr>
            <a:r>
              <a:rPr lang="ru-RU" altLang="ru-RU" dirty="0">
                <a:cs typeface="Times New Roman" pitchFamily="18" charset="0"/>
              </a:rPr>
              <a:t> мебель металлическая для офисов, административных помещений, учебных заведений, учреждений культуры и т.п</a:t>
            </a:r>
            <a:r>
              <a:rPr lang="ru-RU" altLang="ru-RU" dirty="0" smtClean="0">
                <a:cs typeface="Times New Roman" pitchFamily="18" charset="0"/>
              </a:rPr>
              <a:t>.</a:t>
            </a:r>
            <a:endParaRPr lang="ru-RU" altLang="ru-RU" dirty="0">
              <a:cs typeface="Times New Roman" pitchFamily="18" charset="0"/>
            </a:endParaRPr>
          </a:p>
          <a:p>
            <a:pPr>
              <a:spcBef>
                <a:spcPts val="600"/>
              </a:spcBef>
              <a:buFontTx/>
              <a:buAutoNum type="arabicParenR"/>
            </a:pPr>
            <a:r>
              <a:rPr lang="ru-RU" altLang="ru-RU" dirty="0">
                <a:cs typeface="Times New Roman" pitchFamily="18" charset="0"/>
              </a:rPr>
              <a:t> мебель деревянная для офисов, административных помещений, учебных заведений, учреждений культуры и т.п. </a:t>
            </a:r>
          </a:p>
        </p:txBody>
      </p:sp>
    </p:spTree>
    <p:extLst>
      <p:ext uri="{BB962C8B-B14F-4D97-AF65-F5344CB8AC3E}">
        <p14:creationId xmlns:p14="http://schemas.microsoft.com/office/powerpoint/2010/main" val="363280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8469" y="1677977"/>
            <a:ext cx="10697073" cy="1200329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Общие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r>
              <a:rPr lang="ru-RU" b="1" u="sng" dirty="0">
                <a:solidFill>
                  <a:schemeClr val="bg2">
                    <a:lumMod val="25000"/>
                  </a:schemeClr>
                </a:solidFill>
              </a:rPr>
              <a:t>Постановление Правительства РФ от 13.10.2014 N 1047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"Об общих требованиях к определению нормативных затрат на обеспечение функций государственных органов, органов управления государственными внебюджетными фондами и муниципальных органов"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8469" y="3096071"/>
            <a:ext cx="10579552" cy="258532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Для федеральных нужд</a:t>
            </a:r>
          </a:p>
          <a:p>
            <a:pPr>
              <a:defRPr/>
            </a:pPr>
            <a:r>
              <a:rPr lang="ru-RU" b="1" u="sng" dirty="0">
                <a:solidFill>
                  <a:schemeClr val="bg2">
                    <a:lumMod val="25000"/>
                  </a:schemeClr>
                </a:solidFill>
              </a:rPr>
              <a:t>Постановление Правительства РФ от 20.10.2014 N 1084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"О порядке определения нормативных затрат на обеспечение функций федеральных государственных органов, органов управления государственными внебюджетными фондами Российской Федерации, в том числе подведомственных им казенных учреждений"</a:t>
            </a:r>
          </a:p>
          <a:p>
            <a:pPr>
              <a:defRPr/>
            </a:pPr>
            <a:r>
              <a:rPr lang="ru-RU" b="1" u="sng" dirty="0">
                <a:solidFill>
                  <a:schemeClr val="bg2">
                    <a:lumMod val="25000"/>
                  </a:schemeClr>
                </a:solidFill>
              </a:rPr>
              <a:t>Акты федеральных органов, органов управления государственными внебюджетными фондами Российской Федерации</a:t>
            </a:r>
          </a:p>
          <a:p>
            <a:pPr>
              <a:defRPr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«Нормативные затраты на обеспечение функций  государственных органов, органов управления государственными внебюджетными фондами и подведомственных им казенных учреждений»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063005" y="719807"/>
            <a:ext cx="7531012" cy="570535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 defTabSz="4492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ru-RU" altLang="ru-RU" sz="2800" b="1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ru-RU" altLang="ru-RU" sz="2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Unicode MS" panose="020B0604020202020204" pitchFamily="34" charset="-128"/>
                <a:cs typeface="Arial Unicode MS" panose="020B0604020202020204" pitchFamily="34" charset="-128"/>
              </a:rPr>
              <a:t>Нормативные затраты</a:t>
            </a:r>
          </a:p>
        </p:txBody>
      </p:sp>
    </p:spTree>
    <p:extLst>
      <p:ext uri="{BB962C8B-B14F-4D97-AF65-F5344CB8AC3E}">
        <p14:creationId xmlns:p14="http://schemas.microsoft.com/office/powerpoint/2010/main" val="143146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678594"/>
              </p:ext>
            </p:extLst>
          </p:nvPr>
        </p:nvGraphicFramePr>
        <p:xfrm>
          <a:off x="720477" y="791815"/>
          <a:ext cx="10343799" cy="4716024"/>
        </p:xfrm>
        <a:graphic>
          <a:graphicData uri="http://schemas.openxmlformats.org/drawingml/2006/table">
            <a:tbl>
              <a:tblPr/>
              <a:tblGrid>
                <a:gridCol w="4933672"/>
                <a:gridCol w="5410127"/>
              </a:tblGrid>
              <a:tr h="277327">
                <a:tc gridSpan="2"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Нормирование затрат на обеспечение функций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(примеры)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37" marR="554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C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1280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 применением формул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(норматива цены и норматив количества)</a:t>
                      </a:r>
                      <a:endParaRPr kumimoji="0" lang="ru-RU" alt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37" marR="554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Без применения формул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(норматива цены и норматива количества)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37" marR="554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  <a:tr h="3646357"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З</a:t>
                      </a:r>
                      <a:r>
                        <a:rPr kumimoji="0" lang="ru-RU" altLang="ru-RU" sz="16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пм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– затраты на приобретение МФУ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</a:t>
                      </a:r>
                      <a:r>
                        <a:rPr kumimoji="0" lang="en-US" altLang="ru-RU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ru-RU" altLang="ru-RU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пм порог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установленное количество МФУ на основании </a:t>
                      </a:r>
                      <a:r>
                        <a:rPr kumimoji="0" lang="ru-RU" alt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нормативов обеспечения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</a:t>
                      </a:r>
                      <a:r>
                        <a:rPr kumimoji="0" lang="en-US" altLang="ru-RU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ru-RU" altLang="ru-RU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пм факт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количество МФУ, имеющихся на балансе учреждения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kumimoji="0" lang="en-US" altLang="ru-RU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kumimoji="0" lang="ru-RU" altLang="ru-RU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пм </a:t>
                      </a: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цена приобретения МФУ на основании </a:t>
                      </a:r>
                      <a:r>
                        <a:rPr kumimoji="0" lang="ru-RU" alt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нормативов обеспечения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  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437" marR="554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>
                      <a:lvl1pPr defTabSz="685800">
                        <a:lnSpc>
                          <a:spcPct val="90000"/>
                        </a:lnSpc>
                        <a:spcBef>
                          <a:spcPts val="750"/>
                        </a:spcBef>
                        <a:buFont typeface="Arial" panose="020B0604020202020204" pitchFamily="34" charset="0"/>
                        <a:tabLst>
                          <a:tab pos="234950" algn="l"/>
                        </a:tabLst>
                        <a:defRPr sz="19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tabLst>
                          <a:tab pos="234950" algn="l"/>
                        </a:tabLst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tabLst>
                          <a:tab pos="234950" algn="l"/>
                        </a:tabLst>
                        <a:defRPr sz="13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tabLst>
                          <a:tab pos="234950" algn="l"/>
                        </a:tabLst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Font typeface="Arial" panose="020B0604020202020204" pitchFamily="34" charset="0"/>
                        <a:tabLst>
                          <a:tab pos="234950" algn="l"/>
                        </a:tabLst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234950" algn="l"/>
                        </a:tabLst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234950" algn="l"/>
                        </a:tabLst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234950" algn="l"/>
                        </a:tabLst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tabLst>
                          <a:tab pos="234950" algn="l"/>
                        </a:tabLst>
                        <a:defRPr sz="11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endParaRPr lang="ru-RU" sz="1600" b="0" i="0" u="none" strike="noStrike" kern="12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Пример из ППРФ №1084 (для федеральных нужд)</a:t>
                      </a:r>
                    </a:p>
                    <a:p>
                      <a:endParaRPr lang="ru-RU" sz="1600" b="0" i="0" u="none" strike="noStrike" kern="120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600" b="0" i="0" u="none" strike="noStrike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89. Затраты на оплату услуг вневедомственной охраны определяются по фактическим затратам в отчетном финансовом году.</a:t>
                      </a:r>
                    </a:p>
                  </a:txBody>
                  <a:tcPr marL="55437" marR="5543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pic>
        <p:nvPicPr>
          <p:cNvPr id="3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11" y="2015951"/>
            <a:ext cx="4173814" cy="5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762952" y="6080216"/>
            <a:ext cx="2304415" cy="345009"/>
          </a:xfrm>
        </p:spPr>
        <p:txBody>
          <a:bodyPr/>
          <a:lstStyle/>
          <a:p>
            <a:fld id="{64C479F9-5C4E-4491-B050-9F53845061FF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43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6933" y="535459"/>
            <a:ext cx="106160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Затраты на приобретение мебели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З</a:t>
            </a:r>
            <a:r>
              <a:rPr lang="ru-RU" baseline="-25000" dirty="0" err="1">
                <a:solidFill>
                  <a:schemeClr val="bg2">
                    <a:lumMod val="25000"/>
                  </a:schemeClr>
                </a:solidFill>
              </a:rPr>
              <a:t>пмеб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) определяются по формуле: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где:</a:t>
            </a:r>
          </a:p>
          <a:p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Q</a:t>
            </a:r>
            <a:r>
              <a:rPr lang="ru-RU" baseline="-25000" dirty="0" err="1">
                <a:solidFill>
                  <a:schemeClr val="bg2">
                    <a:lumMod val="25000"/>
                  </a:schemeClr>
                </a:solidFill>
              </a:rPr>
              <a:t>iпмеб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- планируемое к приобретению количество i-х предметов мебели в соответствии с нормативами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государственных/муниципальных органов;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P</a:t>
            </a:r>
            <a:r>
              <a:rPr lang="ru-RU" baseline="-25000" dirty="0" err="1">
                <a:solidFill>
                  <a:schemeClr val="bg2">
                    <a:lumMod val="25000"/>
                  </a:schemeClr>
                </a:solidFill>
              </a:rPr>
              <a:t>iпмеб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- цена i-</a:t>
            </a:r>
            <a:r>
              <a:rPr lang="ru-RU" dirty="0" err="1">
                <a:solidFill>
                  <a:schemeClr val="bg2">
                    <a:lumMod val="25000"/>
                  </a:schemeClr>
                </a:solidFill>
              </a:rPr>
              <a:t>го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предмета мебели в соответствии с нормативами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государственных/муниципальных органов. </a:t>
            </a:r>
          </a:p>
          <a:p>
            <a:endParaRPr lang="ru-RU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170" name="Picture 2" descr="base_23776_101331_148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602" y="774395"/>
            <a:ext cx="3240083" cy="72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196721"/>
              </p:ext>
            </p:extLst>
          </p:nvPr>
        </p:nvGraphicFramePr>
        <p:xfrm>
          <a:off x="861344" y="2695760"/>
          <a:ext cx="10343798" cy="10026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3434"/>
                <a:gridCol w="3770171"/>
                <a:gridCol w="1256723"/>
                <a:gridCol w="3093470"/>
              </a:tblGrid>
              <a:tr h="518414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7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Наименование норматива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4721" marR="84721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Категория/группа должностей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4721" marR="84721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Ед.изм</a:t>
                      </a:r>
                      <a:r>
                        <a:rPr lang="ru-RU" sz="17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4721" marR="84721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Норматив количества на 1 служащего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4721" marR="84721" marT="0" marB="0"/>
                </a:tc>
              </a:tr>
              <a:tr h="484193">
                <a:tc>
                  <a:txBody>
                    <a:bodyPr/>
                    <a:lstStyle/>
                    <a:p>
                      <a:pPr indent="450215" algn="l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500" dirty="0">
                          <a:effectLst/>
                        </a:rPr>
                        <a:t>стол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4721" marR="84721" marT="0" marB="0"/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независимо от категории и группы должностей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4721" marR="84721" marT="0" marB="0"/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шт.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4721" marR="84721" marT="0" marB="0"/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не более 2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4721" marR="84721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552247"/>
              </p:ext>
            </p:extLst>
          </p:nvPr>
        </p:nvGraphicFramePr>
        <p:xfrm>
          <a:off x="815975" y="4124619"/>
          <a:ext cx="10298432" cy="16978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5659"/>
                <a:gridCol w="4173814"/>
                <a:gridCol w="2086907"/>
                <a:gridCol w="2722052"/>
              </a:tblGrid>
              <a:tr h="691219">
                <a:tc rowSpan="2"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1500" dirty="0">
                          <a:effectLst/>
                        </a:rPr>
                        <a:t>стол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3899" marR="83899" marT="0" marB="0"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категория руководители/высшая группа должностей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3899" marR="83899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тысяча рублей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3899" marR="83899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не более </a:t>
                      </a:r>
                      <a:r>
                        <a:rPr lang="ru-RU" sz="1500" dirty="0" smtClean="0">
                          <a:effectLst/>
                        </a:rPr>
                        <a:t>19,875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3899" marR="83899" marT="0" marB="0"/>
                </a:tc>
              </a:tr>
              <a:tr h="10066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категории руководители, специалисты/главная, ведущая, старшая, младшая группы должностей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3899" marR="83899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тысяча рублей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3899" marR="83899" marT="0" marB="0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не более </a:t>
                      </a:r>
                      <a:r>
                        <a:rPr lang="ru-RU" sz="1500" dirty="0" smtClean="0">
                          <a:effectLst/>
                        </a:rPr>
                        <a:t>9,78</a:t>
                      </a:r>
                      <a:endParaRPr lang="ru-RU" sz="17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3899" marR="83899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9F9-5C4E-4491-B050-9F53845061F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34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3435300" y="590579"/>
            <a:ext cx="4896544" cy="626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just" defTabSz="6858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</a:rPr>
              <a:t>Иной порядок расчета нормативных затрат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790547"/>
              </p:ext>
            </p:extLst>
          </p:nvPr>
        </p:nvGraphicFramePr>
        <p:xfrm>
          <a:off x="200423" y="2248636"/>
          <a:ext cx="11120003" cy="416411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5559406"/>
                <a:gridCol w="5560597"/>
              </a:tblGrid>
              <a:tr h="41641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u="sng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Затраты на абонентскую плату </a:t>
                      </a:r>
                      <a:r>
                        <a:rPr lang="ru-RU" sz="1500" u="sng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   </a:t>
                      </a:r>
                      <a:r>
                        <a:rPr lang="ru-RU" sz="15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(       </a:t>
                      </a:r>
                      <a:r>
                        <a:rPr lang="ru-RU" sz="15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) определяются по формуле</a:t>
                      </a:r>
                      <a:r>
                        <a:rPr lang="ru-RU" sz="15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</a:endParaRP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где:</a:t>
                      </a: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- количество абонентских номеров пользовательского (оконечного) оборудования, подключенного к сети местной телефонной связи, используемых для передачи голосовой информации (далее - абонентский номер для передачи голосовой информации) с i-й абонентской платой;</a:t>
                      </a:r>
                    </a:p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- ежемесячная i-я абонентская плата в расчете на 1 абонентский номер для передачи голосовой информации;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5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      - </a:t>
                      </a:r>
                      <a:r>
                        <a:rPr lang="ru-RU" sz="15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количество месяцев предоставления услуги с i-й абонентской платой.</a:t>
                      </a:r>
                      <a:endParaRPr lang="ru-RU" sz="1500" b="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18" marR="8641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u="sng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Затраты на абонентскую </a:t>
                      </a:r>
                      <a:r>
                        <a:rPr lang="ru-RU" sz="1500" u="sng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плату   </a:t>
                      </a:r>
                      <a:r>
                        <a:rPr lang="ru-RU" sz="15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(       </a:t>
                      </a:r>
                      <a:r>
                        <a:rPr lang="ru-RU" sz="15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) определяются по формуле: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9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          </a:t>
                      </a:r>
                      <a:r>
                        <a:rPr lang="ru-RU" sz="19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З</a:t>
                      </a:r>
                      <a:r>
                        <a:rPr lang="ru-RU" sz="1900" baseline="-2500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аб</a:t>
                      </a:r>
                      <a:r>
                        <a:rPr lang="ru-RU" sz="1900" baseline="-250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9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= </a:t>
                      </a:r>
                      <a:r>
                        <a:rPr lang="en-US" sz="19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V</a:t>
                      </a:r>
                      <a:r>
                        <a:rPr lang="ru-RU" sz="1900" baseline="-250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лбо</a:t>
                      </a:r>
                      <a:r>
                        <a:rPr lang="ru-RU" sz="1900" baseline="-250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900" baseline="-250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аб</a:t>
                      </a:r>
                      <a:r>
                        <a:rPr lang="ru-RU" sz="1900" baseline="-250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9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× 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где: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V</a:t>
                      </a:r>
                      <a:r>
                        <a:rPr lang="ru-RU" sz="1500" baseline="-250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лбо</a:t>
                      </a:r>
                      <a:r>
                        <a:rPr lang="ru-RU" sz="1500" baseline="-250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500" baseline="-250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аб</a:t>
                      </a:r>
                      <a:r>
                        <a:rPr lang="ru-RU" sz="1500" baseline="-250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5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– объем освоенных лимитов бюджетных обязательств отчетного финансового года на заключение и оплату государственных контрактов, предметом которых является абонентская плата за услуги местной, внутризоновой, междугородней, международной связи</a:t>
                      </a:r>
                      <a:endParaRPr lang="ru-RU" sz="1500" b="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418" marR="86418" marT="0" marB="0"/>
                </a:tc>
              </a:tr>
            </a:tbl>
          </a:graphicData>
        </a:graphic>
      </p:graphicFrame>
      <p:pic>
        <p:nvPicPr>
          <p:cNvPr id="5" name="Рисунок 9" descr="base_1_170190_46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827" y="2241319"/>
            <a:ext cx="414075" cy="27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4" descr="base_1_170190_463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489" y="2512871"/>
            <a:ext cx="3762677" cy="523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8" descr="base_1_170190_464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51" y="3205767"/>
            <a:ext cx="546099" cy="27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base_1_170190_465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09" y="4320207"/>
            <a:ext cx="546099" cy="27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6" descr="base_1_170190_466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09" y="4752254"/>
            <a:ext cx="596107" cy="27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Текст 2"/>
          <p:cNvSpPr txBox="1">
            <a:spLocks/>
          </p:cNvSpPr>
          <p:nvPr/>
        </p:nvSpPr>
        <p:spPr bwMode="auto">
          <a:xfrm>
            <a:off x="234009" y="1151856"/>
            <a:ext cx="4806948" cy="683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800" b="1" i="0" u="none" strike="noStrike" kern="120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ru-RU" altLang="ru-RU" dirty="0">
              <a:solidFill>
                <a:schemeClr val="bg2">
                  <a:lumMod val="25000"/>
                </a:schemeClr>
              </a:solidFill>
              <a:latin typeface="Calibri" panose="020F0502020204030204"/>
            </a:endParaRPr>
          </a:p>
          <a:p>
            <a:pPr marL="0" marR="0" lvl="0" indent="0" algn="ctr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Постановление Правительства РФ </a:t>
            </a:r>
          </a:p>
          <a:p>
            <a:pPr marL="0" marR="0" lvl="0" indent="0" algn="ctr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20.10.2014 N 1084</a:t>
            </a:r>
          </a:p>
        </p:txBody>
      </p:sp>
      <p:sp>
        <p:nvSpPr>
          <p:cNvPr id="13" name="Текст 4"/>
          <p:cNvSpPr txBox="1">
            <a:spLocks/>
          </p:cNvSpPr>
          <p:nvPr/>
        </p:nvSpPr>
        <p:spPr bwMode="auto">
          <a:xfrm>
            <a:off x="6481117" y="1232175"/>
            <a:ext cx="4900456" cy="618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5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3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Приказ Министерства финансов РФ </a:t>
            </a:r>
          </a:p>
          <a:p>
            <a:pPr marL="0" marR="0" lvl="0" indent="0" algn="ctr" defTabSz="685800" rtl="0" eaLnBrk="0" fontAlgn="base" latinLnBrk="0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alt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29.12.2014 № 542</a:t>
            </a:r>
          </a:p>
        </p:txBody>
      </p:sp>
      <p:pic>
        <p:nvPicPr>
          <p:cNvPr id="14" name="Рисунок 5" descr="base_1_170190_46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308" y="2228366"/>
            <a:ext cx="414074" cy="27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49597" y="6049106"/>
            <a:ext cx="2304415" cy="345009"/>
          </a:xfrm>
        </p:spPr>
        <p:txBody>
          <a:bodyPr/>
          <a:lstStyle/>
          <a:p>
            <a:fld id="{64C479F9-5C4E-4491-B050-9F53845061FF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29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018528"/>
              </p:ext>
            </p:extLst>
          </p:nvPr>
        </p:nvGraphicFramePr>
        <p:xfrm>
          <a:off x="216422" y="719807"/>
          <a:ext cx="5472606" cy="2983230"/>
        </p:xfrm>
        <a:graphic>
          <a:graphicData uri="http://schemas.openxmlformats.org/drawingml/2006/table">
            <a:tbl>
              <a:tblPr firstRow="1" firstCol="1" bandRow="1" bandCol="1">
                <a:tableStyleId>{69CF1AB2-1976-4502-BF36-3FF5EA218861}</a:tableStyleId>
              </a:tblPr>
              <a:tblGrid>
                <a:gridCol w="284546"/>
                <a:gridCol w="2369349"/>
                <a:gridCol w="796230"/>
                <a:gridCol w="441796"/>
                <a:gridCol w="1150042"/>
                <a:gridCol w="430643"/>
              </a:tblGrid>
              <a:tr h="209550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Министр, заместитель Министра транспорта РФ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550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Кабинет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Стол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220 000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0" marR="0" marT="0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Стол компьютерный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110 000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0" marR="0" marT="0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Брифинг приставка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60 000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0" marR="0" marT="0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Кресло на крестовине с высокой спинкой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60 000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0" marR="0" marT="0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Стул посетителя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30 000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0" marR="0" marT="0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Комод или композиция низких шкафов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70 000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0" marR="0" marT="0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Стол переговорный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200 000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0" marR="0" marT="0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Композиция шкафов для документов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200 000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0" marR="0" marT="0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Журнальный стол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50 000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0" marR="0" marT="0" marB="0" anchor="ctr"/>
                </a:tc>
              </a:tr>
              <a:tr h="2095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Кресло мягкое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Шт.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70 000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Courier New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65786"/>
              </p:ext>
            </p:extLst>
          </p:nvPr>
        </p:nvGraphicFramePr>
        <p:xfrm>
          <a:off x="5905053" y="2952055"/>
          <a:ext cx="5472608" cy="273630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24203"/>
                <a:gridCol w="912101"/>
                <a:gridCol w="1237581"/>
                <a:gridCol w="1472984"/>
                <a:gridCol w="25739"/>
              </a:tblGrid>
              <a:tr h="276511">
                <a:tc gridSpan="5">
                  <a:txBody>
                    <a:bodyPr/>
                    <a:lstStyle/>
                    <a:p>
                      <a:pPr marL="76200" indent="-1346200" algn="l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КАБИНЕТ РУКОВОДИТЕЛЯ ФМБА России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511">
                <a:tc gridSpan="5">
                  <a:txBody>
                    <a:bodyPr/>
                    <a:lstStyle/>
                    <a:p>
                      <a:pPr marL="76200" indent="-1346200" algn="l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Гарнитур кабинетный или набор однотипной мебели: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396">
                <a:tc>
                  <a:txBody>
                    <a:bodyPr/>
                    <a:lstStyle/>
                    <a:p>
                      <a:pPr marL="76200" indent="-1346200" algn="l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Стол руководителя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штука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70 </a:t>
                      </a:r>
                      <a:r>
                        <a:rPr lang="ru-RU" sz="1200" kern="1200" dirty="0">
                          <a:effectLst/>
                        </a:rPr>
                        <a:t>ООО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 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72396">
                <a:tc>
                  <a:txBody>
                    <a:bodyPr/>
                    <a:lstStyle/>
                    <a:p>
                      <a:pPr marL="76200" indent="-1346200" algn="l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Стол приставной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штука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40 </a:t>
                      </a:r>
                      <a:r>
                        <a:rPr lang="ru-RU" sz="1200" kern="1200" dirty="0">
                          <a:effectLst/>
                        </a:rPr>
                        <a:t>ООО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 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76511">
                <a:tc>
                  <a:txBody>
                    <a:bodyPr/>
                    <a:lstStyle/>
                    <a:p>
                      <a:pPr marL="76200" indent="-1346200" algn="l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Стол для заседаний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штука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 </a:t>
                      </a:r>
                      <a:r>
                        <a:rPr lang="ru-RU" sz="1200" kern="1200" dirty="0">
                          <a:effectLst/>
                        </a:rPr>
                        <a:t>50 ООО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 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68282">
                <a:tc>
                  <a:txBody>
                    <a:bodyPr/>
                    <a:lstStyle/>
                    <a:p>
                      <a:pPr marL="76200" indent="-1346200" algn="l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Стол журнальный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штука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1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 </a:t>
                      </a:r>
                      <a:r>
                        <a:rPr lang="ru-RU" sz="1200" kern="1200" dirty="0">
                          <a:effectLst/>
                        </a:rPr>
                        <a:t>25 ООО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 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76511">
                <a:tc>
                  <a:txBody>
                    <a:bodyPr/>
                    <a:lstStyle/>
                    <a:p>
                      <a:pPr marL="76200" indent="-1346200" algn="l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Стол для телефонов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штука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 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30 </a:t>
                      </a:r>
                      <a:r>
                        <a:rPr lang="ru-RU" sz="1200" kern="1200" dirty="0">
                          <a:effectLst/>
                        </a:rPr>
                        <a:t>ООО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 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72396">
                <a:tc>
                  <a:txBody>
                    <a:bodyPr/>
                    <a:lstStyle/>
                    <a:p>
                      <a:pPr marL="76200" indent="-1346200" algn="l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Шкаф комбинированный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штука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50 </a:t>
                      </a:r>
                      <a:r>
                        <a:rPr lang="ru-RU" sz="1200" kern="1200" dirty="0">
                          <a:effectLst/>
                        </a:rPr>
                        <a:t>ООО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 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72396">
                <a:tc>
                  <a:txBody>
                    <a:bodyPr/>
                    <a:lstStyle/>
                    <a:p>
                      <a:pPr marL="76200" indent="-1346200" algn="l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Шкаф книжный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штука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1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 </a:t>
                      </a:r>
                      <a:r>
                        <a:rPr lang="ru-RU" sz="1200" kern="1200" dirty="0">
                          <a:effectLst/>
                        </a:rPr>
                        <a:t>40 000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 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  <a:tr h="272396">
                <a:tc>
                  <a:txBody>
                    <a:bodyPr/>
                    <a:lstStyle/>
                    <a:p>
                      <a:pPr marL="76200" indent="-1346200" algn="l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Шкаф платяной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штука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I</a:t>
                      </a:r>
                      <a:endParaRPr lang="ru-RU" sz="12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-1346200" algn="ctr">
                        <a:lnSpc>
                          <a:spcPts val="1150"/>
                        </a:lnSpc>
                        <a:spcBef>
                          <a:spcPts val="1500"/>
                        </a:spcBef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effectLst/>
                        </a:rPr>
                        <a:t>40 </a:t>
                      </a:r>
                      <a:r>
                        <a:rPr lang="ru-RU" sz="1200" kern="1200" dirty="0">
                          <a:effectLst/>
                        </a:rPr>
                        <a:t>000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 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3174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81313" y="2085926"/>
            <a:ext cx="575945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 </a:t>
            </a: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3433166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3046</TotalTime>
  <Words>1150</Words>
  <Application>Microsoft Office PowerPoint</Application>
  <PresentationFormat>Произвольный</PresentationFormat>
  <Paragraphs>242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УФК по Ставропольскому краю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ОИТ</dc:creator>
  <cp:lastModifiedBy>Колесова Марина Константиновна</cp:lastModifiedBy>
  <cp:revision>314</cp:revision>
  <cp:lastPrinted>2017-04-22T12:30:54Z</cp:lastPrinted>
  <dcterms:created xsi:type="dcterms:W3CDTF">2013-03-05T05:56:45Z</dcterms:created>
  <dcterms:modified xsi:type="dcterms:W3CDTF">2017-04-22T14:33:38Z</dcterms:modified>
</cp:coreProperties>
</file>