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9" r:id="rId1"/>
    <p:sldMasterId id="2147483843" r:id="rId2"/>
  </p:sldMasterIdLst>
  <p:notesMasterIdLst>
    <p:notesMasterId r:id="rId26"/>
  </p:notesMasterIdLst>
  <p:handoutMasterIdLst>
    <p:handoutMasterId r:id="rId27"/>
  </p:handoutMasterIdLst>
  <p:sldIdLst>
    <p:sldId id="339" r:id="rId3"/>
    <p:sldId id="584" r:id="rId4"/>
    <p:sldId id="571" r:id="rId5"/>
    <p:sldId id="583" r:id="rId6"/>
    <p:sldId id="585" r:id="rId7"/>
    <p:sldId id="587" r:id="rId8"/>
    <p:sldId id="590" r:id="rId9"/>
    <p:sldId id="588" r:id="rId10"/>
    <p:sldId id="589" r:id="rId11"/>
    <p:sldId id="567" r:id="rId12"/>
    <p:sldId id="586" r:id="rId13"/>
    <p:sldId id="592" r:id="rId14"/>
    <p:sldId id="595" r:id="rId15"/>
    <p:sldId id="597" r:id="rId16"/>
    <p:sldId id="596" r:id="rId17"/>
    <p:sldId id="593" r:id="rId18"/>
    <p:sldId id="594" r:id="rId19"/>
    <p:sldId id="598" r:id="rId20"/>
    <p:sldId id="591" r:id="rId21"/>
    <p:sldId id="557" r:id="rId22"/>
    <p:sldId id="579" r:id="rId23"/>
    <p:sldId id="581" r:id="rId24"/>
    <p:sldId id="453" r:id="rId25"/>
  </p:sldIdLst>
  <p:sldSz cx="9144000" cy="6985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BF4FF"/>
    <a:srgbClr val="0099FF"/>
    <a:srgbClr val="FF0000"/>
    <a:srgbClr val="008000"/>
    <a:srgbClr val="00863D"/>
    <a:srgbClr val="0DE16D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12" autoAdjust="0"/>
    <p:restoredTop sz="78760" autoAdjust="0"/>
  </p:normalViewPr>
  <p:slideViewPr>
    <p:cSldViewPr>
      <p:cViewPr>
        <p:scale>
          <a:sx n="100" d="100"/>
          <a:sy n="100" d="100"/>
        </p:scale>
        <p:origin x="-1980" y="-330"/>
      </p:cViewPr>
      <p:guideLst>
        <p:guide orient="horz" pos="2160"/>
        <p:guide orient="horz" pos="22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512"/>
    </p:cViewPr>
  </p:sorterViewPr>
  <p:notesViewPr>
    <p:cSldViewPr>
      <p:cViewPr varScale="1">
        <p:scale>
          <a:sx n="75" d="100"/>
          <a:sy n="75" d="100"/>
        </p:scale>
        <p:origin x="-2154" y="-84"/>
      </p:cViewPr>
      <p:guideLst>
        <p:guide orient="horz" pos="2895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F2FBEB7-1EA6-4977-AF95-8DDA69DD505B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A3A3388-0933-4680-9C64-8FD2BE88BB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9284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AC3BEEE-C989-4C6F-8B62-4A25B642697B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744538"/>
            <a:ext cx="48704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A045604-97F0-4D79-9CB6-41090001F6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854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616E96-053C-40A5-BF1B-6134207AF0FF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0B43E9-82F9-4361-A6F2-BE1ED9D888CD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0B43E9-82F9-4361-A6F2-BE1ED9D888CD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2025" y="744538"/>
            <a:ext cx="48736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246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BC406B-62B6-4CBE-B4E6-BCE517B88168}" type="slidenum">
              <a:rPr lang="ru-RU" smtClean="0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69890"/>
            <a:ext cx="7772400" cy="1497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958166"/>
            <a:ext cx="6400800" cy="17850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D0175-D872-410A-A032-C5065BC0D00E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23CE4-DFF6-49B6-A5D6-DB7C824E63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56BEE-153C-469F-8E2F-1EE83FBC9DB6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FDE85-6BDA-4CEC-B94D-283C0DB6AC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88522"/>
            <a:ext cx="7772400" cy="13872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60554"/>
            <a:ext cx="7772400" cy="15279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8D387-FE05-4FDF-A029-8ED9C8600945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E15DD-076C-46DE-8E5A-93E61629F0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CE551-5900-4EE9-9391-3450BAEB934A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0E445-17FC-4440-A006-D21806362F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63541"/>
            <a:ext cx="4040188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215150"/>
            <a:ext cx="4040188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63541"/>
            <a:ext cx="4041775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215150"/>
            <a:ext cx="4041775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C90E6-4EED-4750-83DF-1FF69AC79A62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3CFE0-AB3E-46CF-AC65-099D418133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578A3-9D3D-4084-AB56-05695E06BA03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83202-677F-4903-9872-B3827C1FC0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8DF59-9670-4498-96FB-471F42B9E753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7AE34-EBB1-4B11-91A9-290D538688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8119"/>
            <a:ext cx="3008313" cy="11835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8109"/>
            <a:ext cx="5111750" cy="59615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61688"/>
            <a:ext cx="3008313" cy="4777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FD676-7517-4A36-AB25-F3EF739CF349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FDCAC-37B5-4F2F-9A92-E24544FF8E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89500"/>
            <a:ext cx="5486400" cy="5772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24123"/>
            <a:ext cx="5486400" cy="4191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466733"/>
            <a:ext cx="5486400" cy="819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B27FD-0A25-479E-859E-52AEE32B450B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D326E-A6A5-46C4-B328-FC1C6D1DF4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5CAD8-F5E3-457C-BD96-CBE640AD5614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60117-995B-477C-8DD4-26648D41B6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9736"/>
            <a:ext cx="2057400" cy="59598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9736"/>
            <a:ext cx="6019800" cy="59598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C7237-8A87-421F-B138-AEF6125341FF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09E41-4746-4030-A04F-0B3771CB13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0503D-56E2-401C-BE6E-DC6BE0E8D19D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70DEA-BA7B-4F8F-8B32-BB5C7FAD0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8792"/>
            <a:ext cx="5760640" cy="51339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D9900-2A74-45A4-9A21-E7DCB8076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FE79D-9EA3-49C5-B925-9075BC7444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88522"/>
            <a:ext cx="7772400" cy="13872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60554"/>
            <a:ext cx="7772400" cy="15279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7383E-C205-4F02-9CC5-73EAF51257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3522C-A59D-4E4F-8B66-F327218F3A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63541"/>
            <a:ext cx="4040188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215150"/>
            <a:ext cx="4040188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63541"/>
            <a:ext cx="4041775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215150"/>
            <a:ext cx="4041775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E833A-C724-472E-8EC9-D8D976BF39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65B1-2E61-41FC-89A8-E6E71044F3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FBA8C-F7E1-453E-B864-29E6248A74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8119"/>
            <a:ext cx="3008313" cy="11835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8109"/>
            <a:ext cx="5111750" cy="59615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61688"/>
            <a:ext cx="3008313" cy="4777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73344-E934-4A4B-9F50-88B6D2711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89500"/>
            <a:ext cx="5486400" cy="5772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24123"/>
            <a:ext cx="5486400" cy="4191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466733"/>
            <a:ext cx="5486400" cy="819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4D716-A24F-44F1-9226-E6226C9F9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8C844-B12C-46F0-92E5-5565421B0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9736"/>
            <a:ext cx="2057400" cy="59598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9736"/>
            <a:ext cx="6019800" cy="59598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C7DF4-0610-41D1-8209-D9A9A7B617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118047"/>
            <a:ext cx="8229600" cy="612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496D5-9797-4A62-831D-23DF8D807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9400"/>
            <a:ext cx="8229600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30363"/>
            <a:ext cx="82296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3825"/>
            <a:ext cx="2133600" cy="371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A6DFC4-B7BE-4CD7-873E-DC097242A7D1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473825"/>
            <a:ext cx="2895600" cy="371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473825"/>
            <a:ext cx="2133600" cy="371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9DF8BD-4110-4A98-A967-0587C113F2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2" r:id="rId1"/>
    <p:sldLayoutId id="2147484253" r:id="rId2"/>
    <p:sldLayoutId id="2147484254" r:id="rId3"/>
    <p:sldLayoutId id="2147484255" r:id="rId4"/>
    <p:sldLayoutId id="2147484256" r:id="rId5"/>
    <p:sldLayoutId id="2147484257" r:id="rId6"/>
    <p:sldLayoutId id="2147484258" r:id="rId7"/>
    <p:sldLayoutId id="2147484259" r:id="rId8"/>
    <p:sldLayoutId id="2147484260" r:id="rId9"/>
    <p:sldLayoutId id="2147484261" r:id="rId10"/>
    <p:sldLayoutId id="2147484262" r:id="rId11"/>
    <p:sldLayoutId id="21474842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98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7475"/>
            <a:ext cx="57594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30363"/>
            <a:ext cx="82296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3825"/>
            <a:ext cx="2133600" cy="371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473825"/>
            <a:ext cx="2895600" cy="371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473825"/>
            <a:ext cx="2133600" cy="371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DC74B6-1CE5-4A89-8A08-8A55087B83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4" r:id="rId1"/>
    <p:sldLayoutId id="2147484265" r:id="rId2"/>
    <p:sldLayoutId id="2147484266" r:id="rId3"/>
    <p:sldLayoutId id="2147484267" r:id="rId4"/>
    <p:sldLayoutId id="2147484268" r:id="rId5"/>
    <p:sldLayoutId id="2147484269" r:id="rId6"/>
    <p:sldLayoutId id="2147484270" r:id="rId7"/>
    <p:sldLayoutId id="2147484271" r:id="rId8"/>
    <p:sldLayoutId id="2147484272" r:id="rId9"/>
    <p:sldLayoutId id="2147484273" r:id="rId10"/>
    <p:sldLayoutId id="2147484274" r:id="rId11"/>
    <p:sldLayoutId id="214748427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1907704" y="4572620"/>
            <a:ext cx="54451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00449E"/>
                </a:solidFill>
                <a:latin typeface="Franklin Gothic Demi" pitchFamily="34" charset="0"/>
              </a:rPr>
              <a:t>Начальник Управления</a:t>
            </a:r>
          </a:p>
          <a:p>
            <a:pPr algn="ctr"/>
            <a:r>
              <a:rPr lang="ru-RU" altLang="ru-RU" sz="2000" b="1" dirty="0">
                <a:solidFill>
                  <a:srgbClr val="00449E"/>
                </a:solidFill>
                <a:latin typeface="Franklin Gothic Demi" pitchFamily="34" charset="0"/>
              </a:rPr>
              <a:t>с</a:t>
            </a:r>
            <a:r>
              <a:rPr lang="ru-RU" altLang="ru-RU" sz="2000" b="1" dirty="0" smtClean="0">
                <a:solidFill>
                  <a:srgbClr val="00449E"/>
                </a:solidFill>
                <a:latin typeface="Franklin Gothic Demi" pitchFamily="34" charset="0"/>
              </a:rPr>
              <a:t>овершенствования внутреннего государственного финансового контроля</a:t>
            </a:r>
            <a:endParaRPr lang="ru-RU" altLang="ru-RU" sz="2000" b="1" dirty="0">
              <a:solidFill>
                <a:srgbClr val="00449E"/>
              </a:solidFill>
              <a:latin typeface="Franklin Gothic Demi" pitchFamily="34" charset="0"/>
            </a:endParaRPr>
          </a:p>
          <a:p>
            <a:pPr algn="ctr"/>
            <a:r>
              <a:rPr lang="ru-RU" altLang="ru-RU" sz="2000" b="1" dirty="0">
                <a:solidFill>
                  <a:srgbClr val="00449E"/>
                </a:solidFill>
                <a:latin typeface="Franklin Gothic Demi" pitchFamily="34" charset="0"/>
              </a:rPr>
              <a:t>СОЛОДОВ Алексей Викторович</a:t>
            </a:r>
            <a:endParaRPr lang="ru-RU" altLang="ru-RU" sz="2000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825" y="252413"/>
            <a:ext cx="86423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>
          <a:xfrm>
            <a:off x="-24780" y="1692300"/>
            <a:ext cx="9136062" cy="27368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Arial" charset="0"/>
              <a:buNone/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В СФЕРЕ КОНТРАКТНЫХ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 КАК ЭЛЕМЕНТ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КОНТРОЛЯ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ФИНАНСОВО-БЮДЖЕТНОЙ СФЕРЕ</a:t>
            </a:r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2043310" y="6140827"/>
            <a:ext cx="5445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00449E"/>
                </a:solidFill>
                <a:latin typeface="Franklin Gothic Demi" pitchFamily="34" charset="0"/>
              </a:rPr>
              <a:t>г</a:t>
            </a:r>
            <a:r>
              <a:rPr lang="ru-RU" altLang="ru-RU" sz="2000" b="1" dirty="0" smtClean="0">
                <a:solidFill>
                  <a:srgbClr val="00449E"/>
                </a:solidFill>
                <a:latin typeface="Franklin Gothic Demi" pitchFamily="34" charset="0"/>
              </a:rPr>
              <a:t>. Хабаровск, апрель 2017 года</a:t>
            </a:r>
            <a:endParaRPr lang="ru-RU" altLang="ru-RU" sz="20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899592" y="0"/>
            <a:ext cx="728238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alt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 В ФИНАНСОВО-БЮДЖЕТНОЙ СФЕРЕ</a:t>
            </a:r>
          </a:p>
        </p:txBody>
      </p:sp>
      <p:sp>
        <p:nvSpPr>
          <p:cNvPr id="17414" name="Номер слайда 5"/>
          <p:cNvSpPr txBox="1">
            <a:spLocks noGrp="1"/>
          </p:cNvSpPr>
          <p:nvPr/>
        </p:nvSpPr>
        <p:spPr bwMode="auto">
          <a:xfrm>
            <a:off x="8712200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1BC7528-50D8-4C36-9F3B-B360C6109E3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2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Картинки\GetIma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3194"/>
            <a:ext cx="3640610" cy="514805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Картинки\Флаг Ф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2340372"/>
            <a:ext cx="4639149" cy="331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4540783" y="1404268"/>
            <a:ext cx="3996184" cy="663952"/>
          </a:xfrm>
          <a:prstGeom prst="roundRect">
            <a:avLst>
              <a:gd name="adj" fmla="val 20741"/>
            </a:avLst>
          </a:prstGeom>
          <a:noFill/>
          <a:ln w="25400" cmpd="sng" algn="ctr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  <a:cs typeface="+mn-cs"/>
              </a:rPr>
              <a:t>2 февраля 2016 года</a:t>
            </a:r>
            <a:endParaRPr lang="ru-RU" altLang="ru-RU" sz="3200" b="1" dirty="0">
              <a:solidFill>
                <a:schemeClr val="accent6">
                  <a:lumMod val="75000"/>
                </a:schemeClr>
              </a:solidFill>
              <a:latin typeface="Impact" panose="020B080603090205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766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899592" y="0"/>
            <a:ext cx="728238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alt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 В ФИНАНСОВО-БЮДЖЕТНОЙ СФЕРЕ</a:t>
            </a:r>
          </a:p>
        </p:txBody>
      </p:sp>
      <p:sp>
        <p:nvSpPr>
          <p:cNvPr id="17414" name="Номер слайда 5"/>
          <p:cNvSpPr txBox="1">
            <a:spLocks noGrp="1"/>
          </p:cNvSpPr>
          <p:nvPr/>
        </p:nvSpPr>
        <p:spPr bwMode="auto">
          <a:xfrm>
            <a:off x="8712200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1BC7528-50D8-4C36-9F3B-B360C6109E3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3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2938686" y="1692300"/>
            <a:ext cx="5743773" cy="1572518"/>
          </a:xfrm>
          <a:prstGeom prst="roundRect">
            <a:avLst>
              <a:gd name="adj" fmla="val 20741"/>
            </a:avLst>
          </a:prstGeom>
          <a:noFill/>
          <a:ln w="25400" cmpd="sng" algn="ctr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600" b="1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  <a:cs typeface="+mn-cs"/>
              </a:rPr>
              <a:t>о</a:t>
            </a:r>
            <a:r>
              <a:rPr lang="ru-RU" altLang="ru-RU" sz="36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  <a:cs typeface="+mn-cs"/>
              </a:rPr>
              <a:t>т 28 ноября 2013 г. </a:t>
            </a:r>
            <a:br>
              <a:rPr lang="ru-RU" altLang="ru-RU" sz="36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  <a:cs typeface="+mn-cs"/>
              </a:rPr>
            </a:br>
            <a:r>
              <a:rPr lang="ru-RU" altLang="ru-RU" sz="4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  <a:cs typeface="+mn-cs"/>
              </a:rPr>
              <a:t>№ 1092</a:t>
            </a:r>
          </a:p>
        </p:txBody>
      </p:sp>
      <p:pic>
        <p:nvPicPr>
          <p:cNvPr id="1028" name="Picture 4" descr="E:\Картинки\Постановление Правительства Р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2" y="1044228"/>
            <a:ext cx="3202827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6327" y="3924548"/>
            <a:ext cx="7776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600" b="1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«О Порядке осуществления Федеральным казначейством полномочий по </a:t>
            </a:r>
            <a:r>
              <a:rPr lang="ru-RU" altLang="ru-RU" sz="36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контролю</a:t>
            </a:r>
            <a:br>
              <a:rPr lang="ru-RU" altLang="ru-RU" sz="36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altLang="ru-RU" sz="36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в </a:t>
            </a:r>
            <a:r>
              <a:rPr lang="ru-RU" altLang="ru-RU" sz="3600" b="1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финансово-бюджетной </a:t>
            </a:r>
            <a:r>
              <a:rPr lang="ru-RU" altLang="ru-RU" sz="36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сфере»</a:t>
            </a:r>
            <a:endParaRPr lang="ru-RU" altLang="ru-RU" sz="3600" b="1" dirty="0">
              <a:solidFill>
                <a:schemeClr val="accent6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53BFBE-59F9-4768-A6FB-21F026A9091E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4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249981" y="2350582"/>
            <a:ext cx="5762177" cy="943511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Контроль за деятельностью региональных операторов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39" name="AutoShape 7"/>
          <p:cNvSpPr>
            <a:spLocks noChangeArrowheads="1"/>
          </p:cNvSpPr>
          <p:nvPr/>
        </p:nvSpPr>
        <p:spPr bwMode="auto">
          <a:xfrm>
            <a:off x="251520" y="1188243"/>
            <a:ext cx="5760639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Внутренний государственный финансовый контроль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899592" y="0"/>
            <a:ext cx="728238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alt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 В ФИНАНСОВО-БЮДЖЕТНОЙ СФЕРЕ</a:t>
            </a: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6463632" y="1185742"/>
            <a:ext cx="2456531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chemeClr val="bg1"/>
                </a:solidFill>
                <a:latin typeface="+mn-lt"/>
                <a:cs typeface="+mn-cs"/>
              </a:rPr>
              <a:t>ч</a:t>
            </a: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. 3 ст. 269.2</a:t>
            </a:r>
            <a:b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БК РФ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6463630" y="2373532"/>
            <a:ext cx="2456533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chemeClr val="bg1"/>
                </a:solidFill>
                <a:latin typeface="+mn-lt"/>
                <a:cs typeface="+mn-cs"/>
              </a:rPr>
              <a:t>с</a:t>
            </a: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т. 186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ЖК РФК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253827" y="5148684"/>
            <a:ext cx="5762177" cy="943511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Контроль средств Фонда содействия реформированию ЖКХ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6463632" y="5148684"/>
            <a:ext cx="2456531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185-ФЗ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«О ФСРЖКХ»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253827" y="3547247"/>
            <a:ext cx="5762177" cy="1362849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600" b="1" dirty="0" smtClean="0">
                <a:solidFill>
                  <a:srgbClr val="FFFF00"/>
                </a:solidFill>
                <a:latin typeface="+mn-lt"/>
                <a:cs typeface="+mn-cs"/>
              </a:rPr>
              <a:t>Контроль в сфере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600" b="1" dirty="0" smtClean="0">
                <a:solidFill>
                  <a:srgbClr val="FFFF00"/>
                </a:solidFill>
                <a:latin typeface="+mn-lt"/>
                <a:cs typeface="+mn-cs"/>
              </a:rPr>
              <a:t>контрактных отношений</a:t>
            </a:r>
            <a:endParaRPr lang="ru-RU" altLang="ru-RU" sz="3600" b="1" dirty="0">
              <a:solidFill>
                <a:srgbClr val="FFFF00"/>
              </a:solidFill>
              <a:latin typeface="+mn-lt"/>
              <a:cs typeface="+mn-cs"/>
            </a:endParaRP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6463632" y="3547246"/>
            <a:ext cx="2456531" cy="1362849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600" b="1" dirty="0">
                <a:solidFill>
                  <a:srgbClr val="FFFF00"/>
                </a:solidFill>
                <a:latin typeface="+mn-lt"/>
                <a:cs typeface="+mn-cs"/>
              </a:rPr>
              <a:t>с</a:t>
            </a:r>
            <a:r>
              <a:rPr lang="ru-RU" altLang="ru-RU" sz="3600" b="1" dirty="0" smtClean="0">
                <a:solidFill>
                  <a:srgbClr val="FFFF00"/>
                </a:solidFill>
                <a:latin typeface="+mn-lt"/>
                <a:cs typeface="+mn-cs"/>
              </a:rPr>
              <a:t>т. 99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600" b="1" dirty="0" smtClean="0">
                <a:solidFill>
                  <a:srgbClr val="FFFF00"/>
                </a:solidFill>
                <a:latin typeface="+mn-lt"/>
                <a:cs typeface="+mn-cs"/>
              </a:rPr>
              <a:t>44-ФЗ</a:t>
            </a:r>
            <a:endParaRPr lang="ru-RU" altLang="ru-RU" sz="3600" b="1" dirty="0">
              <a:solidFill>
                <a:srgbClr val="FFFF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35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53BFBE-59F9-4768-A6FB-21F026A9091E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5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249981" y="2350582"/>
            <a:ext cx="5762177" cy="943511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Контроль за деятельностью региональных операторов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39" name="AutoShape 7"/>
          <p:cNvSpPr>
            <a:spLocks noChangeArrowheads="1"/>
          </p:cNvSpPr>
          <p:nvPr/>
        </p:nvSpPr>
        <p:spPr bwMode="auto">
          <a:xfrm>
            <a:off x="251520" y="1188243"/>
            <a:ext cx="5760639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Внутренний государственный финансовый контроль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6463632" y="1185742"/>
            <a:ext cx="2456531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b="1" dirty="0" smtClean="0">
              <a:solidFill>
                <a:schemeClr val="bg1"/>
              </a:solidFill>
              <a:latin typeface="+mn-lt"/>
              <a:cs typeface="+mn-cs"/>
            </a:endParaRP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УСВГФК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6463630" y="2373532"/>
            <a:ext cx="2456533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УСВГФК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КРУ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253827" y="5148684"/>
            <a:ext cx="5762177" cy="943511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Контроль средств Фонда содействия реформированию ЖКХ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6463632" y="5148684"/>
            <a:ext cx="2456531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УСВГФК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КРУ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253827" y="3547247"/>
            <a:ext cx="5762177" cy="1362849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600" b="1" dirty="0" smtClean="0">
                <a:solidFill>
                  <a:srgbClr val="FFFF00"/>
                </a:solidFill>
                <a:latin typeface="+mn-lt"/>
                <a:cs typeface="+mn-cs"/>
              </a:rPr>
              <a:t>Контроль в сфере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600" b="1" dirty="0" smtClean="0">
                <a:solidFill>
                  <a:srgbClr val="FFFF00"/>
                </a:solidFill>
                <a:latin typeface="+mn-lt"/>
                <a:cs typeface="+mn-cs"/>
              </a:rPr>
              <a:t>контрактных отношений</a:t>
            </a:r>
            <a:endParaRPr lang="ru-RU" altLang="ru-RU" sz="3600" b="1" dirty="0">
              <a:solidFill>
                <a:srgbClr val="FFFF00"/>
              </a:solidFill>
              <a:latin typeface="+mn-lt"/>
              <a:cs typeface="+mn-cs"/>
            </a:endParaRP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6463632" y="3547245"/>
            <a:ext cx="2456531" cy="1362849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600" b="1" dirty="0" smtClean="0">
                <a:solidFill>
                  <a:srgbClr val="FFFF00"/>
                </a:solidFill>
                <a:latin typeface="+mn-lt"/>
                <a:cs typeface="+mn-cs"/>
              </a:rPr>
              <a:t>УКСКО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600" b="1" dirty="0" smtClean="0">
                <a:solidFill>
                  <a:srgbClr val="FFFF00"/>
                </a:solidFill>
                <a:latin typeface="+mn-lt"/>
                <a:cs typeface="+mn-cs"/>
              </a:rPr>
              <a:t>УСВГФК</a:t>
            </a:r>
            <a:endParaRPr lang="ru-RU" altLang="ru-RU" sz="3600" b="1" dirty="0">
              <a:solidFill>
                <a:srgbClr val="FFFF00"/>
              </a:solidFill>
              <a:latin typeface="+mn-lt"/>
              <a:cs typeface="+mn-cs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899592" y="0"/>
            <a:ext cx="728238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МЕТОДОЛОГИЧЕСКОЕ ОБЕСПЕЧЕНИЕ ОСУЩЕСТВЛЕНИЯ КОНТРОЛЯ</a:t>
            </a:r>
            <a:br>
              <a:rPr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</a:p>
        </p:txBody>
      </p:sp>
    </p:spTree>
    <p:extLst>
      <p:ext uri="{BB962C8B-B14F-4D97-AF65-F5344CB8AC3E}">
        <p14:creationId xmlns:p14="http://schemas.microsoft.com/office/powerpoint/2010/main" val="331312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6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9552" y="0"/>
            <a:ext cx="792088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ТРЕБОВАНИЯ К ОРГАНИЗАЦИИ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КОНТРОЛЯ 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8456" y="1116236"/>
            <a:ext cx="89109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ПРИКАЗ ФК ОТ 1 МАРТА 2017 Г. № 39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СТАНДАРТ «ОБЩИЕ ТРЕБОВАНИЯ К ВНУТРЕННЕЙ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ОРГАНИЗАЦИИ КОНТРОЛЬНОГО МЕРОПРИЯТИЯ» </a:t>
            </a:r>
            <a:endParaRPr lang="ru-RU" sz="2800" dirty="0"/>
          </a:p>
        </p:txBody>
      </p:sp>
      <p:pic>
        <p:nvPicPr>
          <p:cNvPr id="4098" name="Picture 2" descr="E:\Картинки\Стандарт  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7000" contras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520" y="2600821"/>
            <a:ext cx="5114892" cy="383616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4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7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9552" y="0"/>
            <a:ext cx="792088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НОВАЦИИ ПРИ ОСУЩЕСТВЛЕНИИ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КОНТРОЛЯ 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1835696" y="1192480"/>
            <a:ext cx="6697117" cy="1223070"/>
          </a:xfrm>
          <a:prstGeom prst="roundRect">
            <a:avLst>
              <a:gd name="adj" fmla="val 20741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 smtClean="0">
                <a:solidFill>
                  <a:schemeClr val="bg1"/>
                </a:solidFill>
                <a:latin typeface="+mn-lt"/>
                <a:cs typeface="+mn-cs"/>
              </a:rPr>
              <a:t>ОТЧЕТ О РЕЗУЛЬТАТАХ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 smtClean="0">
                <a:solidFill>
                  <a:schemeClr val="bg1"/>
                </a:solidFill>
                <a:latin typeface="+mn-lt"/>
                <a:cs typeface="+mn-cs"/>
              </a:rPr>
              <a:t>КОНТРОЛЬНОГО МЕРОПРИЯТИЯ </a:t>
            </a:r>
            <a:endParaRPr lang="ru-RU" altLang="ru-RU" sz="32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551409" y="1287150"/>
            <a:ext cx="864096" cy="1055608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b="1" dirty="0" smtClean="0">
              <a:solidFill>
                <a:schemeClr val="bg1"/>
              </a:solidFill>
              <a:latin typeface="+mn-lt"/>
              <a:cs typeface="+mn-cs"/>
            </a:endParaRP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 smtClean="0">
                <a:solidFill>
                  <a:schemeClr val="bg1"/>
                </a:solidFill>
                <a:latin typeface="+mn-lt"/>
                <a:cs typeface="+mn-cs"/>
              </a:rPr>
              <a:t>1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551409" y="3060452"/>
            <a:ext cx="864096" cy="1055608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b="1" dirty="0" smtClean="0">
              <a:solidFill>
                <a:schemeClr val="bg1"/>
              </a:solidFill>
              <a:latin typeface="+mn-lt"/>
              <a:cs typeface="+mn-cs"/>
            </a:endParaRP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 smtClean="0">
                <a:solidFill>
                  <a:schemeClr val="bg1"/>
                </a:solidFill>
                <a:latin typeface="+mn-lt"/>
                <a:cs typeface="+mn-cs"/>
              </a:rPr>
              <a:t>2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1855143" y="2651124"/>
            <a:ext cx="6677670" cy="1782187"/>
          </a:xfrm>
          <a:prstGeom prst="roundRect">
            <a:avLst>
              <a:gd name="adj" fmla="val 20741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 smtClean="0">
                <a:solidFill>
                  <a:schemeClr val="bg1"/>
                </a:solidFill>
                <a:latin typeface="+mn-lt"/>
                <a:cs typeface="+mn-cs"/>
              </a:rPr>
              <a:t>СПРАВКА О ЗАВЕРШЕНИИ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 smtClean="0">
                <a:solidFill>
                  <a:schemeClr val="bg1"/>
                </a:solidFill>
                <a:latin typeface="+mn-lt"/>
                <a:cs typeface="+mn-cs"/>
              </a:rPr>
              <a:t>КОНТРОЛЬНЫХ ДЕЙСТВИЙ –</a:t>
            </a:r>
            <a:br>
              <a:rPr lang="ru-RU" altLang="ru-RU" sz="3200" b="1" dirty="0" smtClean="0">
                <a:solidFill>
                  <a:schemeClr val="bg1"/>
                </a:solidFill>
                <a:latin typeface="+mn-lt"/>
                <a:cs typeface="+mn-cs"/>
              </a:rPr>
            </a:br>
            <a:r>
              <a:rPr lang="ru-RU" altLang="ru-RU" sz="3200" b="1" dirty="0" smtClean="0">
                <a:solidFill>
                  <a:schemeClr val="bg1"/>
                </a:solidFill>
                <a:latin typeface="+mn-lt"/>
                <a:cs typeface="+mn-cs"/>
              </a:rPr>
              <a:t>В ДЕНЬ ПРЕДСТАВЛЕНИЯ АКТА</a:t>
            </a:r>
            <a:endParaRPr lang="ru-RU" altLang="ru-RU" sz="32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562125" y="4934277"/>
            <a:ext cx="864096" cy="1055608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b="1" dirty="0" smtClean="0">
              <a:solidFill>
                <a:schemeClr val="bg1"/>
              </a:solidFill>
              <a:latin typeface="+mn-lt"/>
              <a:cs typeface="+mn-cs"/>
            </a:endParaRP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 smtClean="0">
                <a:solidFill>
                  <a:schemeClr val="bg1"/>
                </a:solidFill>
                <a:latin typeface="+mn-lt"/>
                <a:cs typeface="+mn-cs"/>
              </a:rPr>
              <a:t>3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1862013" y="4644628"/>
            <a:ext cx="6670800" cy="1782187"/>
          </a:xfrm>
          <a:prstGeom prst="roundRect">
            <a:avLst>
              <a:gd name="adj" fmla="val 20741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 smtClean="0">
                <a:solidFill>
                  <a:schemeClr val="bg1"/>
                </a:solidFill>
                <a:latin typeface="+mn-lt"/>
                <a:cs typeface="+mn-cs"/>
              </a:rPr>
              <a:t>РЕЗУЛЬТАТЫ КОНТРОЛЬНОГО МЕРОПРИЯТИЯ – В ОТЧЕТЕ</a:t>
            </a:r>
            <a:br>
              <a:rPr lang="ru-RU" altLang="ru-RU" sz="3200" b="1" dirty="0" smtClean="0">
                <a:solidFill>
                  <a:schemeClr val="bg1"/>
                </a:solidFill>
                <a:latin typeface="+mn-lt"/>
                <a:cs typeface="+mn-cs"/>
              </a:rPr>
            </a:br>
            <a:r>
              <a:rPr lang="ru-RU" altLang="ru-RU" sz="3200" b="1" dirty="0" smtClean="0">
                <a:solidFill>
                  <a:schemeClr val="bg1"/>
                </a:solidFill>
                <a:latin typeface="+mn-lt"/>
                <a:cs typeface="+mn-cs"/>
              </a:rPr>
              <a:t>О РЕЗУЛЬТАТАХ КМ</a:t>
            </a:r>
            <a:endParaRPr lang="ru-RU" altLang="ru-RU" sz="32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701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8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32387" y="1238052"/>
            <a:ext cx="2454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ПРИЛОЖЕНИЯ</a:t>
            </a: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18244" y="1836316"/>
            <a:ext cx="823046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1. ПРОГРАММА  КОНТРОЛЬНОГО МЕРОПРИЯТИЯ;</a:t>
            </a:r>
          </a:p>
          <a:p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2. ИЗМЕНЕНИЯ В ПРОГРАММУ КОНТРОЛЬНОГО МЕРОПРИЯТИЯ;</a:t>
            </a:r>
          </a:p>
          <a:p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3. РАБОЧИЙ ПЛАН ПРОВЕДЕНИЯ КОНТРОЛЬНОГО МЕРОПРИЯТИЯ;</a:t>
            </a:r>
            <a:endParaRPr lang="ru-RU" sz="2400" dirty="0" smtClean="0">
              <a:solidFill>
                <a:srgbClr val="0070C0"/>
              </a:solidFill>
            </a:endParaRPr>
          </a:p>
          <a:p>
            <a:pPr marL="266700" indent="-266700"/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4. АКТ О ВОСПРЕПЯТСТВОВАНИИ ДОСТУПУ ПРОВЕРОЧНОЙ (РЕВИЗИОННОЙ) ГРУППЫ В ПОМЕЩЕНИЯ И НА ТЕРРИТОРИИ, КОТОРЫЕ ЗАНИМАЮТ ОБЪЕКТЫ КОНТРОЛЯ;</a:t>
            </a:r>
          </a:p>
          <a:p>
            <a:pPr marL="266700" indent="-266700"/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5. ПЕРЕЧЕНЬ ЗАКОНОДАТЕЛЬНЫХ И ИНЫХ НПА, СОБЛЮДЕНИЕ КОТОРЫХ ИЗУЧЕНО ПРИ ПРОВЕДЕНИИ КОНТРОЛЬНОГО МЕРОПРИЯТИЯ;</a:t>
            </a:r>
          </a:p>
          <a:p>
            <a:pPr marL="266700" indent="-266700"/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6. ОТЧЕТ О РЕЗУЛЬТАТАХ КОНТРОЛЬНОГО МЕРОПРИЯТИЯ;</a:t>
            </a:r>
          </a:p>
          <a:p>
            <a:pPr marL="266700" indent="-266700"/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7. ЗАКЛЮЧЕНИЕ НА ВОЗРАЖЕНИЯ ОБЪЕКТА КОНТРОЛЯ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9552" y="0"/>
            <a:ext cx="792088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ТРЕБОВАНИЯ К ОРГАНИЗАЦИИ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КОНТРОЛЯ 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97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9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9552" y="0"/>
            <a:ext cx="792088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ТРЕБОВАНИЯ К ОРГАНИЗАЦИИ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КОНТРОЛЯ 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8456" y="1116236"/>
            <a:ext cx="89109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ПРИКАЗ ФК ОТ 29 ИЮЛЯ 2016 Г. № 12Н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«ОБ УТВЕРЖДЕНИИ ФОРМ И ТРЕБОВАНИЙ К СОДЕРЖАНИЮ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ДОКУМЕНТОВ, СОСТАВЛЯЕМЫХ ДОЛЖНОСТНЫМИ ЛИЦАМИ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ФК ПРИ РЕАЛИЗАЦИИ ПОЛНОМОЧИЙ ПО КОНТРОЛЮ В ФИНАНСОВО-БЮДЖЕТНОЙ СФЕРЕ» </a:t>
            </a:r>
            <a:endParaRPr lang="ru-RU" sz="2800" dirty="0"/>
          </a:p>
        </p:txBody>
      </p:sp>
      <p:pic>
        <p:nvPicPr>
          <p:cNvPr id="5123" name="Picture 3" descr="E:\Картинки\Приказ 12н о формах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698" y="3485068"/>
            <a:ext cx="3884587" cy="291344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20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10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2" y="0"/>
            <a:ext cx="728238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ОТБОР КОНТРОЛЬНЫХ МЕРОПРИЯТИЙ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4" descr="E:\Картинки\Постановление Правительства Р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008906"/>
            <a:ext cx="2483768" cy="251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3051741"/>
            <a:ext cx="1005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. 24</a:t>
            </a:r>
            <a:endParaRPr lang="ru-RU" sz="3200" dirty="0"/>
          </a:p>
        </p:txBody>
      </p:sp>
      <p:pic>
        <p:nvPicPr>
          <p:cNvPr id="2050" name="Picture 2" descr="E:\Картинки\Методика отбора КМ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8000" contras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6" t="2398" r="856" b="6792"/>
          <a:stretch/>
        </p:blipFill>
        <p:spPr bwMode="auto">
          <a:xfrm>
            <a:off x="5215440" y="1143943"/>
            <a:ext cx="3749173" cy="252028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755576" y="3798630"/>
            <a:ext cx="788997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Методика 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отбора контрольных мероприятий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при формировании планов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контрольных мероприятий ФК и ТОФК</a:t>
            </a:r>
            <a:b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в финансово-бюджетной сфере</a:t>
            </a:r>
            <a:endParaRPr lang="ru-RU" sz="3200" dirty="0"/>
          </a:p>
        </p:txBody>
      </p:sp>
      <p:sp>
        <p:nvSpPr>
          <p:cNvPr id="18" name="Штриховая стрелка вправо 17"/>
          <p:cNvSpPr/>
          <p:nvPr/>
        </p:nvSpPr>
        <p:spPr>
          <a:xfrm>
            <a:off x="2051720" y="1404268"/>
            <a:ext cx="3312368" cy="1630127"/>
          </a:xfrm>
          <a:prstGeom prst="striped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50800" dir="30000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atin typeface="Impact" panose="020B0806030902050204" pitchFamily="34" charset="0"/>
                <a:cs typeface="Times New Roman" panose="02020603050405020304" pitchFamily="18" charset="0"/>
              </a:rPr>
              <a:t>Приказ ФК от 30.12.2016 № 532</a:t>
            </a:r>
            <a:endParaRPr lang="ru-RU" sz="2400" dirty="0">
              <a:latin typeface="Impact" panose="020B080603090205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11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2" y="0"/>
            <a:ext cx="728238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ОТБОР КОНТРОЛЬНЫХ МЕРОПРИЯТИЙ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E:\Картинки\Методика отбора КМ (приложение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41479"/>
            <a:ext cx="4032573" cy="537676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96528"/>
            <a:ext cx="456567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ПАРАМЕТРЫ ОТБОРА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КОНТРОЛЬНЫХ МЕРОПРИЯТИЙ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2629533"/>
            <a:ext cx="469391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1. СУЩЕСТВЕННОСТЬ И ЗНАЧИМОСТЬ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ОСНОВНЫХ НАПРАВЛЕНИЙ ДЕЯТ-ТИ,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РЕАЛИЗУЕМЫХ ГОСПРОГРАММ РФ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8815" y="4212580"/>
            <a:ext cx="427552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2. ОТНЕСЕНИЕ КОНТРОЛЬНОГО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МЕРОПРИЯТИЯ К НАПРАВЛЕНИЯМ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ДЕЯТЕЛЬНОСТИ С ВЫСОКИМ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УРОВНЕМ РИСКА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72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12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2" y="0"/>
            <a:ext cx="728238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КЛАССИФИКАТОР НАРУШЕНИЙ (РИСКОВ)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38873" y="1116236"/>
            <a:ext cx="28328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КЛАССИФИКАТОР:</a:t>
            </a:r>
            <a:endParaRPr lang="ru-RU" sz="2800" dirty="0"/>
          </a:p>
        </p:txBody>
      </p:sp>
      <p:pic>
        <p:nvPicPr>
          <p:cNvPr id="6146" name="Picture 2" descr="E:\Картинки\Классификато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0252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182169" y="1649524"/>
            <a:ext cx="5968301" cy="44012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ЕДИНСТВО ПОДХОДОВ НА ВСЕХ</a:t>
            </a:r>
            <a:b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УРОВНЯХ БЮДЖЕТНОЙ СИСТЕМЫ</a:t>
            </a:r>
            <a:b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И ВО ВСЕХ КНО;</a:t>
            </a:r>
          </a:p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ПОЛНОТА ПОКРЫТИЯ ВСЕХ</a:t>
            </a:r>
            <a:b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ВОЗМОЖНЫХ НАРУШЕНИЙ</a:t>
            </a:r>
            <a:r>
              <a:rPr lang="ru-RU" sz="2800" b="1" dirty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(РИСКОВ);</a:t>
            </a:r>
          </a:p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РАЗГРАНИЧЕНИЕ НАРУШЕНИЙ</a:t>
            </a:r>
            <a:b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(РИСКОВ);</a:t>
            </a:r>
          </a:p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ВОЗМОЖНОСТЬ ПООБЪЕКТНОГО ИЛИ</a:t>
            </a:r>
            <a:b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ФУНКЦИОНАЛЬНОГО РАЗРЕЗОВ</a:t>
            </a:r>
            <a:b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ПУТЕМ АВТОМАТИЗАЦИИ</a:t>
            </a:r>
          </a:p>
        </p:txBody>
      </p:sp>
      <p:pic>
        <p:nvPicPr>
          <p:cNvPr id="6147" name="Picture 3" descr="E:\Картинки\Автоматизаци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12580"/>
            <a:ext cx="2736304" cy="205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13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13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2" y="0"/>
            <a:ext cx="728238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СОВЕРШЕНСТВОВАНИЕ КОНТРОЛЯ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5513" y="1692300"/>
            <a:ext cx="3411510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ВНЕСЕНИЕ ИЗМЕНЕНИЙ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В КОДЕКС РФ ОБ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АДМИНИСТРАТИВНЫХ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ПРАВОНАРУШЕНИЯХ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47564" y="4106406"/>
            <a:ext cx="77864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АВТОМАТИЗАЦИЯ КОНТРОЛЯ;</a:t>
            </a:r>
          </a:p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ДЕКРИМИНАЛИЗАЦИЯ ОТДЕЛЬНЫХ СОСТАВОВ;</a:t>
            </a:r>
          </a:p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УСТАНОВЛЕНИЕ ОТВЕТСТВЕННОСТИ ЗА НЕЭФФЕКТИВНОЕ ИСПОЛЬЗОВАНИЕ БЮДЖЕТНЫХ СРЕДСТВ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8194" name="Picture 2" descr="E:\Картинки\КОАП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206687"/>
            <a:ext cx="3675359" cy="275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6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14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2" y="0"/>
            <a:ext cx="728238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СОВЕРШЕНСТВОВАНИЕ КОНТРОЛЯ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07904" y="1730475"/>
            <a:ext cx="400782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РАЗРАБОТКА СТАНДАРТОВ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(ПОРЯДКОВ)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47564" y="3780532"/>
            <a:ext cx="82449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ПОРЯДОК ПРОВЕДЕНИЯ АНАЛИЗА ОСУЩЕСТВЛЕНИЯ ГАБС ВФК И ВФА (157, Ч. 4 БК РФ);</a:t>
            </a:r>
            <a:endParaRPr lang="ru-RU" sz="2800" dirty="0" smtClean="0">
              <a:solidFill>
                <a:srgbClr val="0070C0"/>
              </a:solidFill>
            </a:endParaRPr>
          </a:p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ПОРЯДОК ПРОВЕДЕНИЯ АНАЛИЗА ИСПОЛНЕНИЯ БЮДЖЕТНЫХ ПОЛНОМОЧИЙ ОРГАНОВ Г(М)ФК СУБЪЕКТОВ И МУНИЦИПАЛИТЕТОВ (157, Ч. 3БК РФ);</a:t>
            </a:r>
          </a:p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СТАНДАРТ ОСУЩЕСТВЛЕНИЯ ФК ВГФК В СФЕРЕ БО</a:t>
            </a:r>
          </a:p>
        </p:txBody>
      </p:sp>
      <p:pic>
        <p:nvPicPr>
          <p:cNvPr id="10242" name="Picture 2" descr="E:\Картинки\Стандарты даешь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12" y="1106935"/>
            <a:ext cx="2229172" cy="2516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32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15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2" y="0"/>
            <a:ext cx="728238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СОВЕРШЕНСТВОВАНИЕ КОНТРОЛЯ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95213" y="1692300"/>
            <a:ext cx="5101075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РАЗРАБОТКА МЕТОДИЧЕСКИХ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РЕКОМЕНДАЦИЙ ОСУЩЕСТВЛЕНИЯ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КОНТРОЛЯ В ОТДЕЛЬНЫХ СФЕРАХ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47564" y="3780532"/>
            <a:ext cx="778643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СОЗДАНИЕ ИНВЕСТИЦИОННЫХ ОБЪЕКТОВ;</a:t>
            </a:r>
          </a:p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НИОКР;</a:t>
            </a:r>
            <a:endParaRPr lang="ru-RU" sz="2800" dirty="0" smtClean="0">
              <a:solidFill>
                <a:srgbClr val="0070C0"/>
              </a:solidFill>
            </a:endParaRPr>
          </a:p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СФЕРА ИНФОРМАЦИОННО-КОММУНИКАЦИОННЫХ </a:t>
            </a:r>
            <a:b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ТЕХНОЛОГИЙ;</a:t>
            </a:r>
          </a:p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МЕТОДИКА ОЦЕНКИ ЭФФЕКТИВНОСТИ ИСПОЛЬЗОВАНИЯ БЮДЖЕТНЫХ СРЕДСТВ</a:t>
            </a:r>
          </a:p>
        </p:txBody>
      </p:sp>
      <p:pic>
        <p:nvPicPr>
          <p:cNvPr id="9218" name="Picture 2" descr="E:\Картинки\Методические рекомендаци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88245"/>
            <a:ext cx="288032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1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16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2" y="0"/>
            <a:ext cx="728238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СВЕТЛОЕ БУДУЩЕЕ КОНТРОЛЯ</a:t>
            </a:r>
            <a:b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ФИНАНСОВО-БЮДЖЕЬНОЙ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52188" y="1539862"/>
            <a:ext cx="479330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ПОДСИСТЕМА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ФИНАНСОВОГО КОНТРОЛЯ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ГИИС «ЭЛЕКТРОННЫЙ БЮДЖЕТ»</a:t>
            </a:r>
            <a:endParaRPr lang="ru-RU" sz="2800" dirty="0"/>
          </a:p>
        </p:txBody>
      </p:sp>
      <p:pic>
        <p:nvPicPr>
          <p:cNvPr id="7170" name="Picture 2" descr="E:\Картинки\Электронный бюдже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88244"/>
            <a:ext cx="384301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28190" y="4282926"/>
            <a:ext cx="842518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ВНУТРЕННИЙ ГОСУДАРСТВЕННЫЙ ФИНАНСОВЫЙ КОНТРОЛЬ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ВНУТРЕННИЙ ФИНАНСОВЫЙ КОНТРОЛЬ И ВНУТРЕННИЙ ФИНАНСОВЫЙ АУДИТ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АНАЛИЗ БЮДЖЕТНЫХ ПОЛНОМОЧИЙ ПО СТ. СТ. 157 БК РФ (3, 4)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БЮДЖЕТНЫЙ МОНИТОРИНГ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25951" y="3708524"/>
            <a:ext cx="14398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МОДУЛИ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1199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17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2" y="0"/>
            <a:ext cx="728238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ОПЫТ ОСУЩЕСТВЛЕНИЯ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БЮДЖЕТНОГО МОНИТОРИНГА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6596" y="1196528"/>
            <a:ext cx="776366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ПОРУЧЕНИЕ И.И. ШУВАЛОВА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АНАЛИЗ ПОЛНОМОЧИЙ, ПЕРЕДАННЫХ В АУТСОРСИНГ </a:t>
            </a:r>
            <a:endParaRPr lang="ru-RU" sz="2800" dirty="0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46010" y="3280300"/>
            <a:ext cx="7116468" cy="943511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Количество контрактов, в которых</a:t>
            </a:r>
            <a:b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выявлены отклонения, тыс.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248441" y="2377578"/>
            <a:ext cx="7123909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Проверено контрактов, тыс., ВСЕГО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7668344" y="2377577"/>
            <a:ext cx="1250279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4 290,6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7668343" y="3489968"/>
            <a:ext cx="1250277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2,265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246010" y="4633386"/>
            <a:ext cx="7116468" cy="524173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Общая сумма проверенных контрактов, млрд руб.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7655718" y="4633385"/>
            <a:ext cx="1250279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7 656,0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247920" y="5528841"/>
            <a:ext cx="7124430" cy="524173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Общая сумма выявленных недостатков, млрд руб.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7705121" y="5504607"/>
            <a:ext cx="1250279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7,3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259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18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2" y="0"/>
            <a:ext cx="728238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ОПЫТ ОСУЩЕСТВЛЕНИЯ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БЮДЖЕТНОГО МОНИТОРИНГА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4780" y="1196528"/>
            <a:ext cx="842730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Основные направления использования средств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по полномочиям, переданным в аутсорсинг, млн руб.</a:t>
            </a:r>
            <a:endParaRPr lang="ru-RU" sz="2800" dirty="0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34780" y="5940772"/>
            <a:ext cx="7116468" cy="524173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Разработка методических пособий, стандартов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288054" y="3348484"/>
            <a:ext cx="7123909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Услуги по мониторингу и оценке эффективности реализации ФЦП и инвестиционных программ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7668344" y="2478032"/>
            <a:ext cx="1250279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854,3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7686071" y="3558152"/>
            <a:ext cx="1250277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1 218,2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255882" y="2268364"/>
            <a:ext cx="7116468" cy="943511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Разработка (корректировка) НПА, включая разработку стратегий и развития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7666011" y="4847941"/>
            <a:ext cx="1250279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857,7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276842" y="4428604"/>
            <a:ext cx="7124430" cy="1362849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Сбор и анализ информации, требуемой для принятия решений по вопросам курируемых</a:t>
            </a:r>
            <a:b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сфер деятельности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7714334" y="5940771"/>
            <a:ext cx="1250279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890,7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298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19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2" y="0"/>
            <a:ext cx="728238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ОПЫТ ОСУЩЕСТВЛЕНИЯ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БЮДЖЕТНОГО МОНИТОРИНГА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5160" y="1196528"/>
            <a:ext cx="672652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ПОСТАНОВЛЕНИЕ ПРАВИТЕЛЬСТВА РФ № 999,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с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оглашения о предоставлении субсидий</a:t>
            </a:r>
            <a:endParaRPr lang="ru-RU" sz="2800" dirty="0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55882" y="3227883"/>
            <a:ext cx="6987855" cy="524173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Соглашений, не прошедших контроль*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248441" y="2377578"/>
            <a:ext cx="6987855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Соглашений, прошедших контроль в УВК(А)</a:t>
            </a:r>
            <a:r>
              <a:rPr lang="ru-RU" altLang="ru-RU" sz="2400" b="1" dirty="0" err="1" smtClean="0">
                <a:solidFill>
                  <a:schemeClr val="bg1"/>
                </a:solidFill>
                <a:latin typeface="+mn-lt"/>
                <a:cs typeface="+mn-cs"/>
              </a:rPr>
              <a:t>иОЭД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7524328" y="2377577"/>
            <a:ext cx="1394295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2 759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7524326" y="3227883"/>
            <a:ext cx="1394295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44*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255882" y="4119361"/>
            <a:ext cx="6972972" cy="524173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err="1" smtClean="0">
                <a:solidFill>
                  <a:schemeClr val="bg1"/>
                </a:solidFill>
                <a:latin typeface="+mn-lt"/>
                <a:cs typeface="+mn-cs"/>
              </a:rPr>
              <a:t>Допсоглашений</a:t>
            </a: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, прошедших контроль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7524328" y="4119361"/>
            <a:ext cx="1394295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829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255882" y="5004668"/>
            <a:ext cx="6972972" cy="524173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err="1" smtClean="0">
                <a:solidFill>
                  <a:schemeClr val="bg1"/>
                </a:solidFill>
                <a:latin typeface="+mn-lt"/>
                <a:cs typeface="+mn-cs"/>
              </a:rPr>
              <a:t>Допсоглашений</a:t>
            </a: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, не прошедших контроль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18" name="AutoShape 7"/>
          <p:cNvSpPr>
            <a:spLocks noChangeArrowheads="1"/>
          </p:cNvSpPr>
          <p:nvPr/>
        </p:nvSpPr>
        <p:spPr bwMode="auto">
          <a:xfrm>
            <a:off x="7524327" y="5004668"/>
            <a:ext cx="1394295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2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4228" y="5981422"/>
            <a:ext cx="8747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 smtClean="0">
                <a:solidFill>
                  <a:srgbClr val="002060"/>
                </a:solidFill>
              </a:rPr>
              <a:t>* Все соглашения перезаключены и успешно прошли повторный контроль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28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3" name="Группа 18"/>
          <p:cNvGrpSpPr>
            <a:grpSpLocks/>
          </p:cNvGrpSpPr>
          <p:nvPr/>
        </p:nvGrpSpPr>
        <p:grpSpPr bwMode="auto">
          <a:xfrm>
            <a:off x="1767632" y="2180640"/>
            <a:ext cx="2066776" cy="851500"/>
            <a:chOff x="3059832" y="3204468"/>
            <a:chExt cx="1656184" cy="779253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3059832" y="3204468"/>
              <a:ext cx="1584528" cy="77925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737" name="TextBox 17"/>
            <p:cNvSpPr txBox="1">
              <a:spLocks noChangeArrowheads="1"/>
            </p:cNvSpPr>
            <p:nvPr/>
          </p:nvSpPr>
          <p:spPr bwMode="auto">
            <a:xfrm>
              <a:off x="3059832" y="3276717"/>
              <a:ext cx="1656184" cy="535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altLang="ru-RU" sz="3200" b="1" dirty="0" smtClean="0">
                  <a:solidFill>
                    <a:schemeClr val="bg1"/>
                  </a:solidFill>
                  <a:latin typeface="Calibri" pitchFamily="34" charset="0"/>
                </a:rPr>
                <a:t>411 </a:t>
              </a:r>
              <a:r>
                <a:rPr lang="ru-RU" altLang="ru-RU" sz="3200" b="1" dirty="0">
                  <a:solidFill>
                    <a:schemeClr val="bg1"/>
                  </a:solidFill>
                  <a:latin typeface="Calibri" pitchFamily="34" charset="0"/>
                </a:rPr>
                <a:t>чел.</a:t>
              </a:r>
            </a:p>
          </p:txBody>
        </p:sp>
      </p:grp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179388" y="1116013"/>
            <a:ext cx="8740775" cy="942975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Актуализация пула контролеров и аудиторов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Федерального казначейства (ежеквартально)</a:t>
            </a:r>
          </a:p>
        </p:txBody>
      </p:sp>
      <p:pic>
        <p:nvPicPr>
          <p:cNvPr id="30726" name="Picture 2"/>
          <p:cNvPicPr>
            <a:picLocks noChangeAspect="1" noChangeArrowheads="1"/>
          </p:cNvPicPr>
          <p:nvPr/>
        </p:nvPicPr>
        <p:blipFill>
          <a:blip r:embed="rId2" cstate="print"/>
          <a:srcRect l="8940" t="2940" r="8092" b="7532"/>
          <a:stretch>
            <a:fillRect/>
          </a:stretch>
        </p:blipFill>
        <p:spPr bwMode="auto">
          <a:xfrm>
            <a:off x="5375275" y="2197100"/>
            <a:ext cx="3517900" cy="4175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728" name="Picture 2" descr="http://avia.mvsm.ru/image.aspx?UNID=f415303f-266d-40ab-a1f1-8cdd43170460&amp;h=480&amp;w=6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3132138"/>
            <a:ext cx="3384550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AutoShape 7"/>
          <p:cNvSpPr>
            <a:spLocks noChangeArrowheads="1"/>
          </p:cNvSpPr>
          <p:nvPr/>
        </p:nvSpPr>
        <p:spPr bwMode="auto">
          <a:xfrm>
            <a:off x="736761" y="6078280"/>
            <a:ext cx="4032250" cy="454283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  <a:alpha val="5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Сотрудники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ТОФК, ФКУ «ЦОКР»</a:t>
            </a:r>
            <a:endParaRPr lang="ru-RU" altLang="ru-RU" sz="20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30730" name="Группа 8"/>
          <p:cNvGrpSpPr>
            <a:grpSpLocks/>
          </p:cNvGrpSpPr>
          <p:nvPr/>
        </p:nvGrpSpPr>
        <p:grpSpPr bwMode="auto">
          <a:xfrm>
            <a:off x="7631113" y="900113"/>
            <a:ext cx="1512887" cy="1296987"/>
            <a:chOff x="7668344" y="945867"/>
            <a:chExt cx="1405390" cy="1309697"/>
          </a:xfrm>
        </p:grpSpPr>
        <p:sp>
          <p:nvSpPr>
            <p:cNvPr id="25" name="24-конечная звезда 24"/>
            <p:cNvSpPr/>
            <p:nvPr/>
          </p:nvSpPr>
          <p:spPr>
            <a:xfrm>
              <a:off x="7668344" y="945867"/>
              <a:ext cx="1405390" cy="1309697"/>
            </a:xfrm>
            <a:prstGeom prst="star24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733" name="TextBox 25"/>
            <p:cNvSpPr txBox="1">
              <a:spLocks noChangeArrowheads="1"/>
            </p:cNvSpPr>
            <p:nvPr/>
          </p:nvSpPr>
          <p:spPr bwMode="auto">
            <a:xfrm>
              <a:off x="7753287" y="1081710"/>
              <a:ext cx="1249627" cy="1088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altLang="ru-RU" sz="3200" b="1" dirty="0" smtClean="0">
                  <a:solidFill>
                    <a:schemeClr val="bg1"/>
                  </a:solidFill>
                  <a:latin typeface="Calibri" pitchFamily="34" charset="0"/>
                </a:rPr>
                <a:t>75 </a:t>
              </a:r>
              <a:r>
                <a:rPr lang="ru-RU" altLang="ru-RU" sz="3200" b="1" dirty="0">
                  <a:solidFill>
                    <a:schemeClr val="bg1"/>
                  </a:solidFill>
                  <a:latin typeface="Calibri" pitchFamily="34" charset="0"/>
                </a:rPr>
                <a:t>%</a:t>
              </a:r>
            </a:p>
            <a:p>
              <a:pPr algn="ctr"/>
              <a:r>
                <a:rPr lang="ru-RU" altLang="ru-RU" sz="3200" b="1" dirty="0">
                  <a:solidFill>
                    <a:schemeClr val="bg1"/>
                  </a:solidFill>
                  <a:latin typeface="Calibri" pitchFamily="34" charset="0"/>
                </a:rPr>
                <a:t>КМ</a:t>
              </a:r>
            </a:p>
          </p:txBody>
        </p:sp>
      </p:grpSp>
      <p:sp>
        <p:nvSpPr>
          <p:cNvPr id="30731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42A2C35-CDF1-4419-B524-6734594F6C0E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20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684214" y="0"/>
            <a:ext cx="7710944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ПУЛ ВНУТРЕННИХ КОНТРОЛЕРОВ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АУДИТОРОВ ФЕДЕРАЛЬНОГО КАЗНАЧЕЙСТВА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1"/>
          <p:cNvSpPr>
            <a:spLocks noChangeArrowheads="1"/>
          </p:cNvSpPr>
          <p:nvPr/>
        </p:nvSpPr>
        <p:spPr bwMode="auto">
          <a:xfrm>
            <a:off x="179388" y="925513"/>
            <a:ext cx="86423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 defTabSz="449263" eaLnBrk="0" hangingPunct="0"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9388" y="95250"/>
            <a:ext cx="8805862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2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отбора предмета и объектов проверки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200" b="1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2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</a:t>
            </a:r>
            <a:r>
              <a:rPr lang="ru-RU" sz="22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амках </a:t>
            </a:r>
            <a:r>
              <a:rPr lang="ru-RU" sz="2200" b="1" kern="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рискориентированной</a:t>
            </a:r>
            <a:r>
              <a:rPr lang="ru-RU" sz="22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модели контроля и аудита</a:t>
            </a:r>
            <a:endParaRPr lang="ru-RU" sz="2200" b="1" kern="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251520" y="1188244"/>
            <a:ext cx="8642350" cy="419338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Кадровые изменения. Риск снижения качества и оперативности работы 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251520" y="1717303"/>
            <a:ext cx="8642350" cy="683835"/>
          </a:xfrm>
          <a:prstGeom prst="roundRect">
            <a:avLst>
              <a:gd name="adj" fmla="val 10068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Сведения о наличии нарушений, содержащиеся в обращениях граждан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организаций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251520" y="2519030"/>
            <a:ext cx="8642350" cy="390763"/>
          </a:xfrm>
          <a:prstGeom prst="roundRect">
            <a:avLst>
              <a:gd name="adj" fmla="val 19818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Наличие нарушений, установленных контрольно-надзорными органами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251520" y="3022352"/>
            <a:ext cx="8642350" cy="390763"/>
          </a:xfrm>
          <a:prstGeom prst="roundRect">
            <a:avLst>
              <a:gd name="adj" fmla="val 19818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Заключение ТОФК </a:t>
            </a:r>
            <a:r>
              <a:rPr lang="ru-RU" alt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госконтрактов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сумму, превышающую 2 </a:t>
            </a:r>
            <a:r>
              <a:rPr lang="ru-RU" alt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рублей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AutoShape 7"/>
          <p:cNvSpPr>
            <a:spLocks noChangeArrowheads="1"/>
          </p:cNvSpPr>
          <p:nvPr/>
        </p:nvSpPr>
        <p:spPr bwMode="auto">
          <a:xfrm>
            <a:off x="251520" y="3521075"/>
            <a:ext cx="8642350" cy="422910"/>
          </a:xfrm>
          <a:prstGeom prst="roundRect">
            <a:avLst>
              <a:gd name="adj" fmla="val 22256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Низкое качество финансового менеджмента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AutoShape 7"/>
          <p:cNvSpPr>
            <a:spLocks noChangeArrowheads="1"/>
          </p:cNvSpPr>
          <p:nvPr/>
        </p:nvSpPr>
        <p:spPr bwMode="auto">
          <a:xfrm>
            <a:off x="251520" y="4068564"/>
            <a:ext cx="8642350" cy="740093"/>
          </a:xfrm>
          <a:prstGeom prst="roundRect">
            <a:avLst>
              <a:gd name="adj" fmla="val 10673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Нарушения, выявленные по результатам мониторинга публикаций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средствах массовой информации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AutoShape 7"/>
          <p:cNvSpPr>
            <a:spLocks noChangeArrowheads="1"/>
          </p:cNvSpPr>
          <p:nvPr/>
        </p:nvSpPr>
        <p:spPr bwMode="auto">
          <a:xfrm>
            <a:off x="251520" y="4937696"/>
            <a:ext cx="8642350" cy="683835"/>
          </a:xfrm>
          <a:prstGeom prst="roundRect">
            <a:avLst>
              <a:gd name="adj" fmla="val 10673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Нарушения исполнения требований вновь принятых нормативных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равовых актов и иных документов 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AutoShape 7"/>
          <p:cNvSpPr>
            <a:spLocks noChangeArrowheads="1"/>
          </p:cNvSpPr>
          <p:nvPr/>
        </p:nvSpPr>
        <p:spPr bwMode="auto">
          <a:xfrm>
            <a:off x="243880" y="5740252"/>
            <a:ext cx="8642350" cy="683835"/>
          </a:xfrm>
          <a:prstGeom prst="roundRect">
            <a:avLst>
              <a:gd name="adj" fmla="val 10673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Нахождение ТОФК в числе пяти последних в рейтинге результативности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еятельности ТОФК по итогам года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9857FFC-B15E-47C2-A379-F7A7E90E32D9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21</a:t>
            </a:fld>
            <a:endParaRPr lang="ru-RU" alt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07504" y="1980332"/>
            <a:ext cx="8883780" cy="462051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323528" y="2728468"/>
            <a:ext cx="2544486" cy="1412104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Анализ результатов проверок КНО </a:t>
            </a:r>
            <a:r>
              <a:rPr lang="en-US" sz="1400" b="1" dirty="0" smtClean="0">
                <a:solidFill>
                  <a:schemeClr val="tx1"/>
                </a:solidFill>
              </a:rPr>
              <a:t>(</a:t>
            </a:r>
            <a:r>
              <a:rPr lang="ru-RU" sz="1400" b="1" dirty="0" smtClean="0">
                <a:solidFill>
                  <a:schemeClr val="tx1"/>
                </a:solidFill>
              </a:rPr>
              <a:t>9 месяцев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 момента смены руководителя, заместителя руководителя, начальника отдела ТОФК</a:t>
            </a:r>
            <a:r>
              <a:rPr lang="en-US" sz="1400" b="1" dirty="0" smtClean="0">
                <a:solidFill>
                  <a:schemeClr val="tx1"/>
                </a:solidFill>
              </a:rPr>
              <a:t>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41" name="Прямоугольник с двумя скругленными противолежащими углами 40"/>
          <p:cNvSpPr/>
          <p:nvPr/>
        </p:nvSpPr>
        <p:spPr>
          <a:xfrm>
            <a:off x="323528" y="4284588"/>
            <a:ext cx="2312212" cy="1166796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А</a:t>
            </a:r>
            <a:r>
              <a:rPr lang="ru-RU" sz="1400" b="1" dirty="0" smtClean="0">
                <a:solidFill>
                  <a:schemeClr val="tx1"/>
                </a:solidFill>
              </a:rPr>
              <a:t>нализ управленческих решений руководителя ТОФК по материалам проверок КНО, </a:t>
            </a:r>
            <a:r>
              <a:rPr lang="ru-RU" sz="1400" b="1" dirty="0" err="1" smtClean="0">
                <a:solidFill>
                  <a:schemeClr val="tx1"/>
                </a:solidFill>
              </a:rPr>
              <a:t>ОВКиА</a:t>
            </a:r>
            <a:r>
              <a:rPr lang="ru-RU" sz="1400" b="1" dirty="0" smtClean="0">
                <a:solidFill>
                  <a:schemeClr val="tx1"/>
                </a:solidFill>
              </a:rPr>
              <a:t>, поручениям ФК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48945" y="2300079"/>
            <a:ext cx="1877077" cy="64615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Рост количества выявленных нарушений от  1</a:t>
            </a:r>
            <a:r>
              <a:rPr lang="en-US" sz="1200" b="1" dirty="0" smtClean="0">
                <a:solidFill>
                  <a:schemeClr val="tx1"/>
                </a:solidFill>
              </a:rPr>
              <a:t>5</a:t>
            </a:r>
            <a:r>
              <a:rPr lang="ru-RU" sz="1200" b="1" dirty="0" smtClean="0">
                <a:solidFill>
                  <a:schemeClr val="tx1"/>
                </a:solidFill>
              </a:rPr>
              <a:t> до </a:t>
            </a:r>
            <a:r>
              <a:rPr lang="en-US" sz="1200" b="1" dirty="0" smtClean="0">
                <a:solidFill>
                  <a:schemeClr val="tx1"/>
                </a:solidFill>
              </a:rPr>
              <a:t>30</a:t>
            </a:r>
            <a:r>
              <a:rPr lang="ru-RU" sz="1200" b="1" dirty="0" smtClean="0">
                <a:solidFill>
                  <a:schemeClr val="tx1"/>
                </a:solidFill>
              </a:rPr>
              <a:t> %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38770" y="3082133"/>
            <a:ext cx="1877077" cy="6367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Рост количества выявленных нарушений от </a:t>
            </a:r>
            <a:r>
              <a:rPr lang="en-US" sz="1200" b="1" dirty="0" smtClean="0">
                <a:solidFill>
                  <a:schemeClr val="tx1"/>
                </a:solidFill>
              </a:rPr>
              <a:t>30</a:t>
            </a:r>
            <a:r>
              <a:rPr lang="ru-RU" sz="1200" b="1" dirty="0" smtClean="0">
                <a:solidFill>
                  <a:schemeClr val="tx1"/>
                </a:solidFill>
              </a:rPr>
              <a:t> до 50 %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036148" y="3871953"/>
            <a:ext cx="1877078" cy="600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Рост количества выявленных нарушений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 </a:t>
            </a:r>
            <a:r>
              <a:rPr lang="en-US" sz="1200" b="1" dirty="0" smtClean="0">
                <a:solidFill>
                  <a:schemeClr val="tx1"/>
                </a:solidFill>
              </a:rPr>
              <a:t>&gt; </a:t>
            </a:r>
            <a:r>
              <a:rPr lang="ru-RU" sz="1200" b="1" dirty="0" smtClean="0">
                <a:solidFill>
                  <a:schemeClr val="tx1"/>
                </a:solidFill>
              </a:rPr>
              <a:t>5</a:t>
            </a:r>
            <a:r>
              <a:rPr lang="en-US" sz="1200" b="1" dirty="0" smtClean="0">
                <a:solidFill>
                  <a:schemeClr val="tx1"/>
                </a:solidFill>
              </a:rPr>
              <a:t>0</a:t>
            </a:r>
            <a:r>
              <a:rPr lang="ru-RU" sz="1200" b="1" dirty="0" smtClean="0">
                <a:solidFill>
                  <a:schemeClr val="tx1"/>
                </a:solidFill>
              </a:rPr>
              <a:t> </a:t>
            </a:r>
            <a:r>
              <a:rPr lang="en-US" sz="1200" b="1" dirty="0" smtClean="0">
                <a:solidFill>
                  <a:schemeClr val="tx1"/>
                </a:solidFill>
              </a:rPr>
              <a:t>%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с одним вырезанным углом 32"/>
          <p:cNvSpPr/>
          <p:nvPr/>
        </p:nvSpPr>
        <p:spPr>
          <a:xfrm>
            <a:off x="5364088" y="2196356"/>
            <a:ext cx="3344905" cy="740225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Внеплановая проверка соответствующего направления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со стороны </a:t>
            </a:r>
            <a:r>
              <a:rPr lang="ru-RU" sz="1400" b="1" dirty="0" err="1" smtClean="0">
                <a:solidFill>
                  <a:schemeClr val="tx1"/>
                </a:solidFill>
              </a:rPr>
              <a:t>ОВКиА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ТОФК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с одним вырезанным углом 33"/>
          <p:cNvSpPr/>
          <p:nvPr/>
        </p:nvSpPr>
        <p:spPr>
          <a:xfrm>
            <a:off x="5372371" y="3039984"/>
            <a:ext cx="3356943" cy="72683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Анализ </a:t>
            </a:r>
            <a:r>
              <a:rPr lang="ru-RU" sz="1400" b="1" dirty="0" smtClean="0">
                <a:solidFill>
                  <a:schemeClr val="tx1"/>
                </a:solidFill>
              </a:rPr>
              <a:t>материалов КНО, в зависимости от результатов – инициирование проверки </a:t>
            </a:r>
            <a:r>
              <a:rPr lang="ru-RU" sz="1400" b="1" dirty="0" err="1" smtClean="0">
                <a:solidFill>
                  <a:schemeClr val="tx1"/>
                </a:solidFill>
              </a:rPr>
              <a:t>ОВКиА</a:t>
            </a:r>
            <a:r>
              <a:rPr lang="ru-RU" sz="1400" b="1" dirty="0" smtClean="0">
                <a:solidFill>
                  <a:schemeClr val="tx1"/>
                </a:solidFill>
              </a:rPr>
              <a:t> или УВК(А)</a:t>
            </a:r>
            <a:r>
              <a:rPr lang="ru-RU" sz="1400" b="1" dirty="0" err="1" smtClean="0">
                <a:solidFill>
                  <a:schemeClr val="tx1"/>
                </a:solidFill>
              </a:rPr>
              <a:t>иОЭД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с одним вырезанным углом 34"/>
          <p:cNvSpPr/>
          <p:nvPr/>
        </p:nvSpPr>
        <p:spPr>
          <a:xfrm>
            <a:off x="5377720" y="3870564"/>
            <a:ext cx="3365224" cy="600048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Внеплановая проверка УВК(А)</a:t>
            </a:r>
            <a:r>
              <a:rPr lang="ru-RU" sz="1400" b="1" dirty="0" err="1" smtClean="0">
                <a:solidFill>
                  <a:schemeClr val="tx1"/>
                </a:solidFill>
              </a:rPr>
              <a:t>иОЭД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15816" y="4644628"/>
            <a:ext cx="2160240" cy="10081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Отсутствие (непринятие) мер по результатам проверок </a:t>
            </a:r>
            <a:r>
              <a:rPr lang="ru-RU" sz="1400" b="1" dirty="0" err="1">
                <a:solidFill>
                  <a:schemeClr val="tx1"/>
                </a:solidFill>
              </a:rPr>
              <a:t>ОВКиА</a:t>
            </a:r>
            <a:r>
              <a:rPr lang="ru-RU" sz="1400" b="1" dirty="0">
                <a:solidFill>
                  <a:schemeClr val="tx1"/>
                </a:solidFill>
              </a:rPr>
              <a:t>, КНО, поручений </a:t>
            </a:r>
            <a:r>
              <a:rPr lang="ru-RU" sz="1400" b="1" dirty="0" smtClean="0">
                <a:solidFill>
                  <a:schemeClr val="tx1"/>
                </a:solidFill>
              </a:rPr>
              <a:t>ФК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с одним вырезанным углом 36"/>
          <p:cNvSpPr/>
          <p:nvPr/>
        </p:nvSpPr>
        <p:spPr>
          <a:xfrm>
            <a:off x="5364088" y="4644628"/>
            <a:ext cx="3384376" cy="1008112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Включение проверки ТОФК в </a:t>
            </a:r>
            <a:r>
              <a:rPr lang="ru-RU" sz="1400" b="1" dirty="0" smtClean="0">
                <a:solidFill>
                  <a:schemeClr val="tx1"/>
                </a:solidFill>
              </a:rPr>
              <a:t>годовой План внутреннего контроля и внутреннего аудита Федерального казначейства на </a:t>
            </a:r>
            <a:r>
              <a:rPr lang="ru-RU" sz="1400" b="1" dirty="0">
                <a:solidFill>
                  <a:schemeClr val="tx1"/>
                </a:solidFill>
              </a:rPr>
              <a:t>следующий </a:t>
            </a:r>
            <a:r>
              <a:rPr lang="ru-RU" sz="1400" b="1" dirty="0" smtClean="0">
                <a:solidFill>
                  <a:schemeClr val="tx1"/>
                </a:solidFill>
              </a:rPr>
              <a:t>год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с двумя скругленными противолежащими углами 38"/>
          <p:cNvSpPr/>
          <p:nvPr/>
        </p:nvSpPr>
        <p:spPr>
          <a:xfrm>
            <a:off x="395537" y="5580732"/>
            <a:ext cx="2448272" cy="936104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Анализ сведений о наличии нарушений, содержащихся в обращениях граждан, организаций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42" name="Стрелка вправо с вырезом 41"/>
          <p:cNvSpPr/>
          <p:nvPr/>
        </p:nvSpPr>
        <p:spPr>
          <a:xfrm>
            <a:off x="4932040" y="2412380"/>
            <a:ext cx="432048" cy="385043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5" name="Прямоугольник с одним вырезанным углом 44"/>
          <p:cNvSpPr/>
          <p:nvPr/>
        </p:nvSpPr>
        <p:spPr>
          <a:xfrm>
            <a:off x="5364089" y="5796756"/>
            <a:ext cx="3240360" cy="587902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См. раздел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1" name="Левая фигурная скобка 20"/>
          <p:cNvSpPr/>
          <p:nvPr/>
        </p:nvSpPr>
        <p:spPr>
          <a:xfrm>
            <a:off x="2773386" y="2232991"/>
            <a:ext cx="360040" cy="2324029"/>
          </a:xfrm>
          <a:prstGeom prst="leftBrac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Стрелка вниз 35"/>
          <p:cNvSpPr/>
          <p:nvPr/>
        </p:nvSpPr>
        <p:spPr>
          <a:xfrm>
            <a:off x="4355976" y="1764308"/>
            <a:ext cx="723629" cy="432048"/>
          </a:xfrm>
          <a:prstGeom prst="downArrow">
            <a:avLst/>
          </a:prstGeom>
          <a:solidFill>
            <a:schemeClr val="accent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79388" y="95250"/>
            <a:ext cx="8805862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2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 изменения.</a:t>
            </a:r>
            <a:endParaRPr lang="en-US" sz="2200" b="1" kern="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2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 снижения качества</a:t>
            </a:r>
            <a:r>
              <a:rPr lang="en-US" sz="22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kern="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оперативности работы</a:t>
            </a:r>
            <a:endParaRPr lang="ru-RU" sz="2200" b="1" kern="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с двумя скругленными противолежащими углами 29"/>
          <p:cNvSpPr/>
          <p:nvPr/>
        </p:nvSpPr>
        <p:spPr>
          <a:xfrm>
            <a:off x="251520" y="1044228"/>
            <a:ext cx="8661648" cy="720080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/>
                </a:solidFill>
              </a:rPr>
              <a:t>Анализ деятельности вновь назначенных руководителя, </a:t>
            </a:r>
            <a:r>
              <a:rPr lang="ru-RU" b="1" dirty="0">
                <a:solidFill>
                  <a:schemeClr val="accent6"/>
                </a:solidFill>
              </a:rPr>
              <a:t>заместителей руководителя, </a:t>
            </a:r>
            <a:r>
              <a:rPr lang="ru-RU" b="1" dirty="0" smtClean="0">
                <a:solidFill>
                  <a:schemeClr val="accent6"/>
                </a:solidFill>
              </a:rPr>
              <a:t>начальников отделов ТОФК (на постоянной основе)</a:t>
            </a:r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47" name="Овал 46"/>
          <p:cNvSpPr/>
          <p:nvPr/>
        </p:nvSpPr>
        <p:spPr>
          <a:xfrm>
            <a:off x="323528" y="180132"/>
            <a:ext cx="792088" cy="72008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accent6"/>
                </a:solidFill>
              </a:rPr>
              <a:t>1</a:t>
            </a:r>
            <a:endParaRPr lang="ru-RU" sz="2800" b="1" dirty="0">
              <a:solidFill>
                <a:schemeClr val="accent6"/>
              </a:solidFill>
            </a:endParaRPr>
          </a:p>
        </p:txBody>
      </p:sp>
      <p:sp>
        <p:nvSpPr>
          <p:cNvPr id="51" name="Стрелка вправо с вырезом 50"/>
          <p:cNvSpPr/>
          <p:nvPr/>
        </p:nvSpPr>
        <p:spPr>
          <a:xfrm>
            <a:off x="4932040" y="3204468"/>
            <a:ext cx="432048" cy="385043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2" name="Стрелка вправо с вырезом 51"/>
          <p:cNvSpPr/>
          <p:nvPr/>
        </p:nvSpPr>
        <p:spPr>
          <a:xfrm>
            <a:off x="4932040" y="3996556"/>
            <a:ext cx="432048" cy="385043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7714109" y="5838825"/>
            <a:ext cx="504056" cy="50405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/>
                </a:solidFill>
              </a:rPr>
              <a:t>2</a:t>
            </a:r>
            <a:endParaRPr lang="ru-RU" sz="2800" b="1" dirty="0">
              <a:solidFill>
                <a:schemeClr val="accent6"/>
              </a:solidFill>
            </a:endParaRPr>
          </a:p>
        </p:txBody>
      </p:sp>
      <p:sp>
        <p:nvSpPr>
          <p:cNvPr id="54" name="Стрелка вправо с вырезом 53"/>
          <p:cNvSpPr/>
          <p:nvPr/>
        </p:nvSpPr>
        <p:spPr>
          <a:xfrm>
            <a:off x="2627784" y="5004668"/>
            <a:ext cx="288032" cy="385043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5" name="Стрелка вправо с вырезом 54"/>
          <p:cNvSpPr/>
          <p:nvPr/>
        </p:nvSpPr>
        <p:spPr>
          <a:xfrm>
            <a:off x="5076056" y="5004668"/>
            <a:ext cx="288032" cy="385043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6" name="Стрелка вправо с вырезом 55"/>
          <p:cNvSpPr/>
          <p:nvPr/>
        </p:nvSpPr>
        <p:spPr>
          <a:xfrm>
            <a:off x="2843808" y="5868764"/>
            <a:ext cx="2520280" cy="385043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7" name="Номер слайда 5"/>
          <p:cNvSpPr txBox="1">
            <a:spLocks noGrp="1"/>
          </p:cNvSpPr>
          <p:nvPr/>
        </p:nvSpPr>
        <p:spPr bwMode="auto">
          <a:xfrm>
            <a:off x="8704263" y="6353175"/>
            <a:ext cx="4318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9857FFC-B15E-47C2-A379-F7A7E90E32D9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22</a:t>
            </a:fld>
            <a:endParaRPr lang="ru-RU" alt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1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/>
          <p:cNvSpPr txBox="1">
            <a:spLocks noChangeArrowheads="1"/>
          </p:cNvSpPr>
          <p:nvPr/>
        </p:nvSpPr>
        <p:spPr bwMode="auto">
          <a:xfrm>
            <a:off x="431800" y="1116013"/>
            <a:ext cx="8280400" cy="523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8013">
              <a:lnSpc>
                <a:spcPct val="80000"/>
              </a:lnSpc>
              <a:spcBef>
                <a:spcPts val="1100"/>
              </a:spcBef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4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51203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530350"/>
            <a:ext cx="5903913" cy="511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0825" y="179388"/>
            <a:ext cx="8642350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36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1205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1547813"/>
            <a:ext cx="385762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1" descr="F:\Фото 2\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4284663"/>
            <a:ext cx="2176463" cy="217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18117</TotalTime>
  <Words>970</Words>
  <Application>Microsoft Office PowerPoint</Application>
  <PresentationFormat>Произвольный</PresentationFormat>
  <Paragraphs>225</Paragraphs>
  <Slides>23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bc_user</dc:creator>
  <cp:lastModifiedBy>Солодов Алексей Викторович</cp:lastModifiedBy>
  <cp:revision>1301</cp:revision>
  <cp:lastPrinted>2015-02-06T08:46:50Z</cp:lastPrinted>
  <dcterms:created xsi:type="dcterms:W3CDTF">2014-10-03T18:46:21Z</dcterms:created>
  <dcterms:modified xsi:type="dcterms:W3CDTF">2017-04-24T11:06:49Z</dcterms:modified>
</cp:coreProperties>
</file>