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91" r:id="rId2"/>
  </p:sldMasterIdLst>
  <p:notesMasterIdLst>
    <p:notesMasterId r:id="rId13"/>
  </p:notesMasterIdLst>
  <p:sldIdLst>
    <p:sldId id="256" r:id="rId3"/>
    <p:sldId id="455" r:id="rId4"/>
    <p:sldId id="460" r:id="rId5"/>
    <p:sldId id="457" r:id="rId6"/>
    <p:sldId id="453" r:id="rId7"/>
    <p:sldId id="458" r:id="rId8"/>
    <p:sldId id="449" r:id="rId9"/>
    <p:sldId id="459" r:id="rId10"/>
    <p:sldId id="451" r:id="rId11"/>
    <p:sldId id="266" r:id="rId12"/>
  </p:sldIdLst>
  <p:sldSz cx="12192000" cy="6858000"/>
  <p:notesSz cx="9926638" cy="6797675"/>
  <p:defaultTextStyle>
    <a:defPPr>
      <a:defRPr lang="ru-RU"/>
    </a:defPPr>
    <a:lvl1pPr marL="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380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6087" userDrawn="1">
          <p15:clr>
            <a:srgbClr val="A4A3A4"/>
          </p15:clr>
        </p15:guide>
        <p15:guide id="2" pos="720" userDrawn="1">
          <p15:clr>
            <a:srgbClr val="A4A3A4"/>
          </p15:clr>
        </p15:guide>
        <p15:guide id="3" orient="horz" pos="268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елещенен Алексей Валентинович" initials="МАВ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437F"/>
    <a:srgbClr val="4978B1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473" autoAdjust="0"/>
    <p:restoredTop sz="86684"/>
  </p:normalViewPr>
  <p:slideViewPr>
    <p:cSldViewPr>
      <p:cViewPr>
        <p:scale>
          <a:sx n="100" d="100"/>
          <a:sy n="100" d="100"/>
        </p:scale>
        <p:origin x="-1194" y="-162"/>
      </p:cViewPr>
      <p:guideLst>
        <p:guide orient="horz" pos="6087"/>
        <p:guide orient="horz" pos="2688"/>
        <p:guide pos="720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Актуализация потребностей в СТИ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pattFill prst="dkUpDiag">
                <a:fgClr>
                  <a:schemeClr val="accent1">
                    <a:lumMod val="75000"/>
                  </a:schemeClr>
                </a:fgClr>
                <a:bgClr>
                  <a:schemeClr val="bg1"/>
                </a:bgClr>
              </a:patt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2"/>
              <c:layout>
                <c:manualLayout>
                  <c:x val="0.29629629629629622"/>
                  <c:y val="-0.1153846153846153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СТИ проведены</c:v>
                </c:pt>
                <c:pt idx="1">
                  <c:v>СТИ исключено</c:v>
                </c:pt>
                <c:pt idx="2">
                  <c:v>Количество экспертиз, которые необходимо провести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</c:v>
                </c:pt>
                <c:pt idx="1">
                  <c:v>36</c:v>
                </c:pt>
                <c:pt idx="2">
                  <c:v>119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54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19.05.2020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1pPr>
    <a:lvl2pPr marL="966567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2pPr>
    <a:lvl3pPr marL="19331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3pPr>
    <a:lvl4pPr marL="2899700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4pPr>
    <a:lvl5pPr marL="38662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5pPr>
    <a:lvl6pPr marL="4832833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6pPr>
    <a:lvl7pPr marL="5799399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7pPr>
    <a:lvl8pPr marL="6765966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8pPr>
    <a:lvl9pPr marL="7732532" algn="l" defTabSz="1933133" rtl="0" eaLnBrk="1" latinLnBrk="0" hangingPunct="1">
      <a:defRPr sz="253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388938"/>
            <a:ext cx="16257588" cy="9145587"/>
          </a:xfrm>
          <a:ln>
            <a:solidFill>
              <a:schemeClr val="bg1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6585" y="9105980"/>
            <a:ext cx="16089312" cy="44352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7126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7126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767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689945">
              <a:defRPr/>
            </a:pPr>
            <a:endParaRPr lang="ru-RU" sz="3500" dirty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200">
                <a:solidFill>
                  <a:schemeClr val="tx1"/>
                </a:solidFill>
                <a:latin typeface="Arial" charset="0"/>
              </a:defRPr>
            </a:lvl1pPr>
            <a:lvl2pPr marL="1378915" indent="-530352">
              <a:defRPr sz="5200">
                <a:solidFill>
                  <a:schemeClr val="tx1"/>
                </a:solidFill>
                <a:latin typeface="Arial" charset="0"/>
              </a:defRPr>
            </a:lvl2pPr>
            <a:lvl3pPr marL="2121408" indent="-424282">
              <a:defRPr sz="5200">
                <a:solidFill>
                  <a:schemeClr val="tx1"/>
                </a:solidFill>
                <a:latin typeface="Arial" charset="0"/>
              </a:defRPr>
            </a:lvl3pPr>
            <a:lvl4pPr marL="2969971" indent="-424282">
              <a:defRPr sz="5200">
                <a:solidFill>
                  <a:schemeClr val="tx1"/>
                </a:solidFill>
                <a:latin typeface="Arial" charset="0"/>
              </a:defRPr>
            </a:lvl4pPr>
            <a:lvl5pPr marL="3818534" indent="-424282">
              <a:defRPr sz="5200">
                <a:solidFill>
                  <a:schemeClr val="tx1"/>
                </a:solidFill>
                <a:latin typeface="Arial" charset="0"/>
              </a:defRPr>
            </a:lvl5pPr>
            <a:lvl6pPr marL="4667098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6pPr>
            <a:lvl7pPr marL="5515661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7pPr>
            <a:lvl8pPr marL="6364224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8pPr>
            <a:lvl9pPr marL="7212787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5CC816-A2EB-4572-ABEF-52827137D884}" type="slidenum">
              <a:rPr lang="ru-RU" altLang="ru-RU" sz="2200">
                <a:latin typeface="Calibri" pitchFamily="34" charset="0"/>
              </a:rPr>
              <a:pPr/>
              <a:t>3</a:t>
            </a:fld>
            <a:endParaRPr lang="ru-RU" altLang="ru-RU" sz="2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2689945">
              <a:defRPr/>
            </a:pPr>
            <a:endParaRPr lang="ru-RU" sz="3500" dirty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5200">
                <a:solidFill>
                  <a:schemeClr val="tx1"/>
                </a:solidFill>
                <a:latin typeface="Arial" charset="0"/>
              </a:defRPr>
            </a:lvl1pPr>
            <a:lvl2pPr marL="1378915" indent="-530352">
              <a:defRPr sz="5200">
                <a:solidFill>
                  <a:schemeClr val="tx1"/>
                </a:solidFill>
                <a:latin typeface="Arial" charset="0"/>
              </a:defRPr>
            </a:lvl2pPr>
            <a:lvl3pPr marL="2121408" indent="-424282">
              <a:defRPr sz="5200">
                <a:solidFill>
                  <a:schemeClr val="tx1"/>
                </a:solidFill>
                <a:latin typeface="Arial" charset="0"/>
              </a:defRPr>
            </a:lvl3pPr>
            <a:lvl4pPr marL="2969971" indent="-424282">
              <a:defRPr sz="5200">
                <a:solidFill>
                  <a:schemeClr val="tx1"/>
                </a:solidFill>
                <a:latin typeface="Arial" charset="0"/>
              </a:defRPr>
            </a:lvl4pPr>
            <a:lvl5pPr marL="3818534" indent="-424282">
              <a:defRPr sz="5200">
                <a:solidFill>
                  <a:schemeClr val="tx1"/>
                </a:solidFill>
                <a:latin typeface="Arial" charset="0"/>
              </a:defRPr>
            </a:lvl5pPr>
            <a:lvl6pPr marL="4667098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6pPr>
            <a:lvl7pPr marL="5515661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7pPr>
            <a:lvl8pPr marL="6364224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8pPr>
            <a:lvl9pPr marL="7212787" indent="-424282" defTabSz="2687117" fontAlgn="base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6292C0-5AD5-486F-A124-98D3DC359F8F}" type="slidenum">
              <a:rPr lang="ru-RU" altLang="ru-RU" sz="2200">
                <a:latin typeface="Calibri" pitchFamily="34" charset="0"/>
              </a:rPr>
              <a:pPr/>
              <a:t>4</a:t>
            </a:fld>
            <a:endParaRPr lang="ru-RU" altLang="ru-RU" sz="22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23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388938"/>
            <a:ext cx="16257588" cy="9145587"/>
          </a:xfrm>
          <a:ln>
            <a:solidFill>
              <a:schemeClr val="bg1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6585" y="9105980"/>
            <a:ext cx="16089312" cy="44352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7126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7126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76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388938"/>
            <a:ext cx="16257588" cy="9145587"/>
          </a:xfrm>
          <a:ln>
            <a:solidFill>
              <a:schemeClr val="bg1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6585" y="9105980"/>
            <a:ext cx="16089312" cy="44352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7126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7126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767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388938"/>
            <a:ext cx="16257588" cy="9145587"/>
          </a:xfrm>
          <a:ln>
            <a:solidFill>
              <a:schemeClr val="bg1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6585" y="9105980"/>
            <a:ext cx="16089312" cy="4435249"/>
          </a:xfrm>
        </p:spPr>
        <p:txBody>
          <a:bodyPr/>
          <a:lstStyle/>
          <a:p>
            <a:r>
              <a:rPr lang="ru-RU" dirty="0"/>
              <a:t>ПИАО – подсистема информационно-аналитического обеспечения</a:t>
            </a:r>
          </a:p>
          <a:p>
            <a:r>
              <a:rPr lang="ru-RU" dirty="0"/>
              <a:t>НСИ – подсистема нормативно-справочной информации</a:t>
            </a:r>
            <a:br>
              <a:rPr lang="ru-RU" dirty="0"/>
            </a:br>
            <a:r>
              <a:rPr lang="ru-RU" dirty="0"/>
              <a:t>ПУЗ – подсистема управления закупками</a:t>
            </a:r>
          </a:p>
          <a:p>
            <a:r>
              <a:rPr lang="ru-RU" dirty="0"/>
              <a:t>ПУР – подсистема управления расходами</a:t>
            </a:r>
          </a:p>
          <a:p>
            <a:r>
              <a:rPr lang="ru-RU" dirty="0"/>
              <a:t>ПУД – подсистема управления доходами</a:t>
            </a:r>
          </a:p>
          <a:p>
            <a:r>
              <a:rPr lang="ru-RU" dirty="0"/>
              <a:t>ПБП – подсистема бюджетного планирования</a:t>
            </a:r>
          </a:p>
          <a:p>
            <a:r>
              <a:rPr lang="ru-RU" dirty="0"/>
              <a:t>ПУОТ – подсистема управления оплатой труда</a:t>
            </a:r>
          </a:p>
          <a:p>
            <a:r>
              <a:rPr lang="ru-RU" dirty="0"/>
              <a:t>АСФК – автоматизированная система </a:t>
            </a:r>
            <a:r>
              <a:rPr lang="ru-RU"/>
              <a:t>Федерального казначейства</a:t>
            </a:r>
            <a:endParaRPr lang="ru-RU" dirty="0"/>
          </a:p>
          <a:p>
            <a:r>
              <a:rPr lang="ru-RU" dirty="0"/>
              <a:t>ЕИС – Единая информационная система в сфере закупок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7126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7126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767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15975" y="388938"/>
            <a:ext cx="16257588" cy="9145587"/>
          </a:xfrm>
          <a:ln>
            <a:solidFill>
              <a:schemeClr val="bg1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736585" y="9105980"/>
            <a:ext cx="16089312" cy="443524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7126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7126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237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79"/>
            <a:ext cx="103632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1088796"/>
            <a:ext cx="790492" cy="56219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894044" y="1149138"/>
            <a:ext cx="10747435" cy="46799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592270" y="4134318"/>
            <a:ext cx="241007" cy="3216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7" name="bk object 17"/>
          <p:cNvSpPr/>
          <p:nvPr/>
        </p:nvSpPr>
        <p:spPr>
          <a:xfrm>
            <a:off x="1552102" y="4687494"/>
            <a:ext cx="321342" cy="3216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8" name="bk object 18"/>
          <p:cNvSpPr/>
          <p:nvPr/>
        </p:nvSpPr>
        <p:spPr>
          <a:xfrm>
            <a:off x="1552103" y="5198930"/>
            <a:ext cx="321327" cy="3216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9" name="bk object 19"/>
          <p:cNvSpPr/>
          <p:nvPr/>
        </p:nvSpPr>
        <p:spPr>
          <a:xfrm>
            <a:off x="6626351" y="5897198"/>
            <a:ext cx="256419" cy="3216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0" name="bk object 20"/>
          <p:cNvSpPr/>
          <p:nvPr/>
        </p:nvSpPr>
        <p:spPr>
          <a:xfrm>
            <a:off x="6593669" y="5372213"/>
            <a:ext cx="321782" cy="30654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1" name="bk object 21"/>
          <p:cNvSpPr/>
          <p:nvPr/>
        </p:nvSpPr>
        <p:spPr>
          <a:xfrm>
            <a:off x="6593669" y="4832595"/>
            <a:ext cx="321782" cy="32115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979559" y="1175567"/>
            <a:ext cx="3191672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021219" y="1480256"/>
            <a:ext cx="4351792" cy="1951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68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390235"/>
          </a:xfrm>
        </p:spPr>
        <p:txBody>
          <a:bodyPr lIns="0" tIns="0" rIns="0" bIns="0"/>
          <a:lstStyle>
            <a:lvl1pPr>
              <a:defRPr sz="2536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A4FBBD-B260-430E-82C3-AD72BF5EF5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7629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867BB-3C85-4734-B714-4FD00BB4A7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356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89EA2-D49E-48DA-8C6E-166BE8DD58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610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22879-FE00-49E1-91EC-D1E795BA3A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625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7BC6-5486-46C6-A12B-6EB9A8FD5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9391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0F1DA-3817-4B43-85EB-D709F1DA2C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790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430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F3FC6-6C52-46F3-82DE-5591626A40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877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AA11A-924A-44A1-B805-CD4985DE22E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97201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C563B-47AD-4F55-A454-EDE732BCD0C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735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ACA41-4316-426C-A5E0-E7293870B2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82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/>
            </a:extLst>
          </p:cNvPr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7327AA-5FA8-41B7-962E-0E0F37451B55}" type="datetime1">
              <a:rPr lang="en-US"/>
              <a:pPr>
                <a:defRPr/>
              </a:pPr>
              <a:t>5/19/2020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982A3-FC43-4086-96C8-A0C1E818AA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694588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Нижний колонтитул 2">
            <a:extLst>
              <a:ext uri="{FF2B5EF4-FFF2-40B4-BE49-F238E27FC236}">
                <a16:creationId xmlns="" xmlns:a16="http://schemas.microsoft.com/office/drawing/2014/main" id="{E42C4738-55C8-4AA0-8AB6-FC0C43BB12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6000" y="6408000"/>
            <a:ext cx="7200000" cy="360000"/>
          </a:xfrm>
          <a:prstGeom prst="rect">
            <a:avLst/>
          </a:prstGeom>
        </p:spPr>
        <p:txBody>
          <a:bodyPr lIns="0" tIns="0" rIns="0" bIns="0" anchor="b"/>
          <a:lstStyle>
            <a:lvl1pPr algn="ct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28" name="Номер слайда 3">
            <a:extLst>
              <a:ext uri="{FF2B5EF4-FFF2-40B4-BE49-F238E27FC236}">
                <a16:creationId xmlns="" xmlns:a16="http://schemas.microsoft.com/office/drawing/2014/main" id="{F9EB4B37-0EC4-417F-AD85-A5F03BF0A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43200" y="6408000"/>
            <a:ext cx="360000" cy="360000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fld id="{2B83DC6B-EB60-4B2C-96CD-1D71C753CD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1" name="Заголовок 30">
            <a:extLst>
              <a:ext uri="{FF2B5EF4-FFF2-40B4-BE49-F238E27FC236}">
                <a16:creationId xmlns="" xmlns:a16="http://schemas.microsoft.com/office/drawing/2014/main" id="{6C14B816-EFA5-456F-B8C9-D5B3B82148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 dirty="0"/>
              <a:t>Образец заголовка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="" xmlns:a16="http://schemas.microsoft.com/office/drawing/2014/main" id="{84727CFB-9070-4280-B939-3855A323E235}"/>
              </a:ext>
            </a:extLst>
          </p:cNvPr>
          <p:cNvCxnSpPr>
            <a:cxnSpLocks/>
          </p:cNvCxnSpPr>
          <p:nvPr userDrawn="1"/>
        </p:nvCxnSpPr>
        <p:spPr>
          <a:xfrm>
            <a:off x="90000" y="990000"/>
            <a:ext cx="12013200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71572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/>
            </a:extLst>
          </p:cNvPr>
          <p:cNvSpPr/>
          <p:nvPr userDrawn="1"/>
        </p:nvSpPr>
        <p:spPr>
          <a:xfrm flipV="1">
            <a:off x="0" y="529167"/>
            <a:ext cx="12192000" cy="37465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lIns="0" tIns="0" rIns="0" bIns="0"/>
          <a:lstStyle/>
          <a:p>
            <a:pPr defTabSz="193238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3800">
              <a:latin typeface="+mn-lt"/>
            </a:endParaRPr>
          </a:p>
        </p:txBody>
      </p:sp>
      <p:sp>
        <p:nvSpPr>
          <p:cNvPr id="6" name="Holder 2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/>
          <a:lstStyle>
            <a:lvl1pPr algn="r">
              <a:defRPr sz="23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4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8C0A6-2A74-488F-8EC1-FECE2185C4CE}" type="datetime1">
              <a:rPr lang="en-US"/>
              <a:pPr>
                <a:defRPr/>
              </a:pPr>
              <a:t>5/19/2020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3A720-2DCD-48B3-9779-5EDEA18151B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035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87841" y="1001670"/>
            <a:ext cx="801631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39"/>
            <a:ext cx="390144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10.02.2016</a:t>
            </a:r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39"/>
            <a:ext cx="2804160" cy="5855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6292">
        <a:defRPr>
          <a:latin typeface="+mn-lt"/>
          <a:ea typeface="+mn-ea"/>
          <a:cs typeface="+mn-cs"/>
        </a:defRPr>
      </a:lvl2pPr>
      <a:lvl3pPr marL="1932584">
        <a:defRPr>
          <a:latin typeface="+mn-lt"/>
          <a:ea typeface="+mn-ea"/>
          <a:cs typeface="+mn-cs"/>
        </a:defRPr>
      </a:lvl3pPr>
      <a:lvl4pPr marL="2898877">
        <a:defRPr>
          <a:latin typeface="+mn-lt"/>
          <a:ea typeface="+mn-ea"/>
          <a:cs typeface="+mn-cs"/>
        </a:defRPr>
      </a:lvl4pPr>
      <a:lvl5pPr marL="3865169">
        <a:defRPr>
          <a:latin typeface="+mn-lt"/>
          <a:ea typeface="+mn-ea"/>
          <a:cs typeface="+mn-cs"/>
        </a:defRPr>
      </a:lvl5pPr>
      <a:lvl6pPr marL="4831461">
        <a:defRPr>
          <a:latin typeface="+mn-lt"/>
          <a:ea typeface="+mn-ea"/>
          <a:cs typeface="+mn-cs"/>
        </a:defRPr>
      </a:lvl6pPr>
      <a:lvl7pPr marL="5797753">
        <a:defRPr>
          <a:latin typeface="+mn-lt"/>
          <a:ea typeface="+mn-ea"/>
          <a:cs typeface="+mn-cs"/>
        </a:defRPr>
      </a:lvl7pPr>
      <a:lvl8pPr marL="6764045">
        <a:defRPr>
          <a:latin typeface="+mn-lt"/>
          <a:ea typeface="+mn-ea"/>
          <a:cs typeface="+mn-cs"/>
        </a:defRPr>
      </a:lvl8pPr>
      <a:lvl9pPr marL="7730338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7CD060-4C10-4E89-B98B-B079BC296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414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Microsoft_Excel_97-2003_Worksheet2.xls"/><Relationship Id="rId13" Type="http://schemas.openxmlformats.org/officeDocument/2006/relationships/image" Target="../media/image15.png"/><Relationship Id="rId3" Type="http://schemas.openxmlformats.org/officeDocument/2006/relationships/notesSlide" Target="../notesSlides/notesSlide3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Microsoft_Excel_97-2003_Worksheet3.xls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3.png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Microsoft_Excel_97-2003_Worksheet1.xls"/><Relationship Id="rId10" Type="http://schemas.openxmlformats.org/officeDocument/2006/relationships/image" Target="../media/image16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image" Target="../media/image10.png"/><Relationship Id="rId9" Type="http://schemas.microsoft.com/office/2007/relationships/hdphoto" Target="../media/hdphoto1.wdp"/><Relationship Id="rId1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20338" y="2140609"/>
            <a:ext cx="773034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Особенности осуществления </a:t>
            </a:r>
            <a:r>
              <a:rPr lang="ru-RU" sz="2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контроля</a:t>
            </a:r>
            <a:r>
              <a:rPr lang="ru-RU" sz="28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финансово-бюджетной сфере </a:t>
            </a:r>
            <a:b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2020 году и перспективы на 2021 год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391" y="6402658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Москва, май 2020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9650" y="4740481"/>
            <a:ext cx="6953693" cy="6126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dirty="0" smtClean="0">
                <a:solidFill>
                  <a:srgbClr val="11437F"/>
                </a:solidFill>
                <a:latin typeface="Franklin Gothic Medium Cond" panose="020B0606030402020204" pitchFamily="34" charset="0"/>
              </a:rPr>
              <a:t>Исаев Эли Абубакарович</a:t>
            </a:r>
            <a:endParaRPr lang="ru-RU" sz="1902" dirty="0">
              <a:solidFill>
                <a:srgbClr val="11437F"/>
              </a:solidFill>
              <a:latin typeface="Franklin Gothic Medium Cond" panose="020B0606030402020204" pitchFamily="34" charset="0"/>
            </a:endParaRPr>
          </a:p>
          <a:p>
            <a:r>
              <a:rPr lang="ru-RU" sz="1479" dirty="0" smtClean="0">
                <a:solidFill>
                  <a:srgbClr val="11437F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Заместитель руководителя Федерального </a:t>
            </a:r>
            <a:r>
              <a:rPr lang="ru-RU" sz="1479" dirty="0">
                <a:solidFill>
                  <a:srgbClr val="11437F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казначейства</a:t>
            </a:r>
          </a:p>
        </p:txBody>
      </p:sp>
      <p:sp>
        <p:nvSpPr>
          <p:cNvPr id="16" name="object 2"/>
          <p:cNvSpPr/>
          <p:nvPr/>
        </p:nvSpPr>
        <p:spPr>
          <a:xfrm>
            <a:off x="2985" y="5666866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Группа 88">
            <a:extLst>
              <a:ext uri="{FF2B5EF4-FFF2-40B4-BE49-F238E27FC236}">
                <a16:creationId xmlns="" xmlns:a16="http://schemas.microsoft.com/office/drawing/2014/main" id="{14ADBF78-294F-5942-9811-659878475EB5}"/>
              </a:ext>
            </a:extLst>
          </p:cNvPr>
          <p:cNvGrpSpPr/>
          <p:nvPr/>
        </p:nvGrpSpPr>
        <p:grpSpPr>
          <a:xfrm>
            <a:off x="2983" y="46973"/>
            <a:ext cx="12186035" cy="857591"/>
            <a:chOff x="2983" y="46973"/>
            <a:chExt cx="12186035" cy="857591"/>
          </a:xfrm>
        </p:grpSpPr>
        <p:sp>
          <p:nvSpPr>
            <p:cNvPr id="92" name="TextBox 91">
              <a:extLst>
                <a:ext uri="{FF2B5EF4-FFF2-40B4-BE49-F238E27FC236}">
                  <a16:creationId xmlns="" xmlns:a16="http://schemas.microsoft.com/office/drawing/2014/main" id="{2B7FBFCC-F516-F440-AD73-77B8D56C0D92}"/>
                </a:ext>
              </a:extLst>
            </p:cNvPr>
            <p:cNvSpPr txBox="1"/>
            <p:nvPr/>
          </p:nvSpPr>
          <p:spPr>
            <a:xfrm>
              <a:off x="5129707" y="46973"/>
              <a:ext cx="7059311" cy="77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Особенности проведения контрольных мероприятий</a:t>
              </a:r>
            </a:p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с учетом эпидемиологической обстановки</a:t>
              </a:r>
              <a:endPara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object 2">
              <a:extLst>
                <a:ext uri="{FF2B5EF4-FFF2-40B4-BE49-F238E27FC236}">
                  <a16:creationId xmlns="" xmlns:a16="http://schemas.microsoft.com/office/drawing/2014/main" id="{FEDD2F8D-9B06-134A-BD13-DF44FBA81A40}"/>
                </a:ext>
              </a:extLst>
            </p:cNvPr>
            <p:cNvSpPr/>
            <p:nvPr/>
          </p:nvSpPr>
          <p:spPr>
            <a:xfrm flipV="1">
              <a:off x="2983" y="530119"/>
              <a:ext cx="1218603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8042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="" xmlns:a16="http://schemas.microsoft.com/office/drawing/2014/main" id="{A03E5D02-7F68-8D41-8DCD-D9B61C7E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40" y="91555"/>
              <a:ext cx="1943191" cy="760662"/>
            </a:xfrm>
            <a:prstGeom prst="rect">
              <a:avLst/>
            </a:prstGeom>
          </p:spPr>
        </p:pic>
      </p:grpSp>
      <p:pic>
        <p:nvPicPr>
          <p:cNvPr id="98" name="Рисунок 9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301" y="983016"/>
            <a:ext cx="697199" cy="697199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xmlns="" id="{F4BDD4EC-669E-4F28-8FBB-5BE17EF201BE}"/>
              </a:ext>
            </a:extLst>
          </p:cNvPr>
          <p:cNvSpPr txBox="1"/>
          <p:nvPr/>
        </p:nvSpPr>
        <p:spPr>
          <a:xfrm>
            <a:off x="1219200" y="990600"/>
            <a:ext cx="1059180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Предпосылки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осложнение эпидемиологической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обстановки</a:t>
            </a:r>
          </a:p>
          <a:p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Указ Президента Российской Федерации от 25.03.2020 № 206 «Об объявлении в Российской Федерации нерабочих дней» </a:t>
            </a: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Указ Президента Российской Федерации от 02.04.2020 № 239 «О мерах по обеспечению санитарно-эпидемиологического благополучия населения на территории Российской Федерации </a:t>
            </a: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связи с распространением новой </a:t>
            </a:r>
            <a:r>
              <a:rPr lang="ru-RU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коронавирусной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 инфекции (COVID-19)» </a:t>
            </a:r>
            <a:endParaRPr lang="ru-RU" sz="13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Указ Президента Российской Федерации от 28.04.2020 № 294 «О продлении действия мер по обеспечению санитарно-эпидемиологического благополучия населения на территории Российской Федерации в связи с распространением новой </a:t>
            </a:r>
            <a:r>
              <a:rPr lang="ru-RU" sz="1300" b="1" dirty="0" err="1">
                <a:latin typeface="Arial" panose="020B0604020202020204" pitchFamily="34" charset="0"/>
                <a:cs typeface="Arial" panose="020B0604020202020204" pitchFamily="34" charset="0"/>
              </a:rPr>
              <a:t>коронавирусной</a:t>
            </a:r>
            <a:r>
              <a:rPr lang="ru-RU" sz="1300" b="1" dirty="0">
                <a:latin typeface="Arial" panose="020B0604020202020204" pitchFamily="34" charset="0"/>
                <a:cs typeface="Arial" panose="020B0604020202020204" pitchFamily="34" charset="0"/>
              </a:rPr>
              <a:t> инфекции (COVID-19)​»</a:t>
            </a: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F4BDD4EC-669E-4F28-8FBB-5BE17EF201BE}"/>
              </a:ext>
            </a:extLst>
          </p:cNvPr>
          <p:cNvSpPr txBox="1"/>
          <p:nvPr/>
        </p:nvSpPr>
        <p:spPr>
          <a:xfrm>
            <a:off x="1222899" y="3200400"/>
            <a:ext cx="105918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Проводится оптимизация контрольной деятельности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приостановление на максимальный срок начатых КМ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перенос </a:t>
            </a:r>
            <a:r>
              <a:rPr lang="ru-RU" sz="1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неначатых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КМ на более поздние сроки (после 01.06.2020 года)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перенос предоставления материалов по ЦЗ на </a:t>
            </a:r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более поздние сроки (после 01.06.2020 года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изменение форматов проведения КМ (посредством дистанционного взаимодействия)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оптимизация строительно-технических исследований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оптимизация привлечения сотрудников к проведению КМ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8" descr="C:\Users\0499\Downloads\отзыв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62193"/>
            <a:ext cx="762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F4BDD4EC-669E-4F28-8FBB-5BE17EF201BE}"/>
              </a:ext>
            </a:extLst>
          </p:cNvPr>
          <p:cNvSpPr txBox="1"/>
          <p:nvPr/>
        </p:nvSpPr>
        <p:spPr>
          <a:xfrm>
            <a:off x="228600" y="4916031"/>
            <a:ext cx="12192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исьма Федерального казначейства:</a:t>
            </a:r>
          </a:p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02.04.2020 №</a:t>
            </a:r>
            <a:r>
              <a:rPr lang="en-US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07-04-05/21-682 «Разъяснения по осуществлению контрольной деятельности в условиях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обеспечения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санитарно-эпидемиологического благополучия населения»</a:t>
            </a:r>
          </a:p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09.04.2020 № 07-04-05/21-7367 «О направлении разъяснений»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24.04.2020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</a:t>
            </a:r>
            <a:r>
              <a:rPr lang="en-US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07-04-05/21-8551 «О направлении информации»</a:t>
            </a:r>
          </a:p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от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08.05.2020 № 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21-02-03/9178 «О направлении информации о потребностях ТОФК в экспертизах (исследованиях))</a:t>
            </a:r>
            <a:endParaRPr lang="ru-RU" sz="16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0350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Заголовок 2"/>
          <p:cNvSpPr>
            <a:spLocks noGrp="1"/>
          </p:cNvSpPr>
          <p:nvPr>
            <p:ph type="title"/>
          </p:nvPr>
        </p:nvSpPr>
        <p:spPr>
          <a:xfrm>
            <a:off x="4064000" y="46567"/>
            <a:ext cx="7994651" cy="738717"/>
          </a:xfrm>
        </p:spPr>
        <p:txBody>
          <a:bodyPr/>
          <a:lstStyle/>
          <a:p>
            <a:pPr eaLnBrk="1" hangingPunct="1"/>
            <a:r>
              <a:rPr lang="ru-RU" altLang="ru-RU" sz="2219" b="0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Оптимизация</a:t>
            </a:r>
            <a:r>
              <a:rPr lang="ru-RU" altLang="ru-RU" sz="2400" b="0" dirty="0">
                <a:solidFill>
                  <a:srgbClr val="11437F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altLang="ru-RU" sz="2219" b="0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контрольной деятельности</a:t>
            </a:r>
          </a:p>
        </p:txBody>
      </p:sp>
      <p:sp>
        <p:nvSpPr>
          <p:cNvPr id="7173" name="TextBox 14"/>
          <p:cNvSpPr txBox="1">
            <a:spLocks noChangeArrowheads="1"/>
          </p:cNvSpPr>
          <p:nvPr/>
        </p:nvSpPr>
        <p:spPr bwMode="auto">
          <a:xfrm>
            <a:off x="6809318" y="814916"/>
            <a:ext cx="5659967" cy="86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600" b="1" dirty="0">
                <a:solidFill>
                  <a:srgbClr val="11437F"/>
                </a:solidFill>
                <a:cs typeface="Times New Roman" pitchFamily="18" charset="0"/>
              </a:rPr>
              <a:t>Контрольные мероприятия, включенные</a:t>
            </a:r>
            <a:br>
              <a:rPr lang="ru-RU" altLang="ru-RU" sz="1600" b="1" dirty="0">
                <a:solidFill>
                  <a:srgbClr val="11437F"/>
                </a:solidFill>
                <a:cs typeface="Times New Roman" pitchFamily="18" charset="0"/>
              </a:rPr>
            </a:br>
            <a:r>
              <a:rPr lang="ru-RU" altLang="ru-RU" sz="1600" b="1" dirty="0">
                <a:solidFill>
                  <a:srgbClr val="11437F"/>
                </a:solidFill>
                <a:cs typeface="Times New Roman" pitchFamily="18" charset="0"/>
              </a:rPr>
              <a:t>во II разделы планов ТОФК по поручению ФК</a:t>
            </a:r>
          </a:p>
          <a:p>
            <a:pPr eaLnBrk="1" hangingPunct="1"/>
            <a:endParaRPr lang="ru-RU" altLang="ru-RU" sz="1600" b="1" dirty="0">
              <a:solidFill>
                <a:srgbClr val="11437F"/>
              </a:solidFill>
              <a:cs typeface="Times New Roman" pitchFamily="18" charset="0"/>
            </a:endParaRPr>
          </a:p>
        </p:txBody>
      </p:sp>
      <p:graphicFrame>
        <p:nvGraphicFramePr>
          <p:cNvPr id="7174" name="Диаграмма 15"/>
          <p:cNvGraphicFramePr>
            <a:graphicFrameLocks/>
          </p:cNvGraphicFramePr>
          <p:nvPr/>
        </p:nvGraphicFramePr>
        <p:xfrm>
          <a:off x="48684" y="4891618"/>
          <a:ext cx="6104467" cy="1604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0" name="Диаграмма" r:id="rId5" imgW="4584589" imgH="1213209" progId="Excel.Chart.8">
                  <p:embed/>
                </p:oleObj>
              </mc:Choice>
              <mc:Fallback>
                <p:oleObj name="Диаграмма" r:id="rId5" imgW="4584589" imgH="1213209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84" y="4891618"/>
                        <a:ext cx="6104467" cy="16044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5" name="TextBox 5"/>
          <p:cNvSpPr txBox="1">
            <a:spLocks noChangeArrowheads="1"/>
          </p:cNvSpPr>
          <p:nvPr/>
        </p:nvSpPr>
        <p:spPr bwMode="auto">
          <a:xfrm>
            <a:off x="97367" y="4114800"/>
            <a:ext cx="6157384" cy="112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ru-RU" altLang="ru-RU" sz="1300" b="1" dirty="0">
                <a:solidFill>
                  <a:schemeClr val="tx2"/>
                </a:solidFill>
              </a:rPr>
              <a:t>Результаты рассмотрения предложений ТОФК о продлении сроков представления материалов в ФК по централизованным заданиям</a:t>
            </a:r>
            <a:br>
              <a:rPr lang="ru-RU" altLang="ru-RU" sz="1300" b="1" dirty="0">
                <a:solidFill>
                  <a:schemeClr val="tx2"/>
                </a:solidFill>
              </a:rPr>
            </a:br>
            <a:r>
              <a:rPr lang="ru-RU" altLang="ru-RU" sz="1300" b="1" dirty="0" smtClean="0">
                <a:solidFill>
                  <a:schemeClr val="tx2"/>
                </a:solidFill>
              </a:rPr>
              <a:t>(</a:t>
            </a:r>
            <a:r>
              <a:rPr lang="ru-RU" altLang="ru-RU" sz="1300" b="1" dirty="0">
                <a:solidFill>
                  <a:srgbClr val="11437F"/>
                </a:solidFill>
                <a:cs typeface="Times New Roman" pitchFamily="18" charset="0"/>
              </a:rPr>
              <a:t>первые разделы планов ТОФК) </a:t>
            </a:r>
            <a:r>
              <a:rPr lang="ru-RU" altLang="ru-RU" sz="1300" b="1" dirty="0">
                <a:solidFill>
                  <a:schemeClr val="tx2"/>
                </a:solidFill>
              </a:rPr>
              <a:t>по ранее запланированным срокам, приходящимся до 01.06.2020</a:t>
            </a:r>
            <a:br>
              <a:rPr lang="ru-RU" altLang="ru-RU" sz="1300" b="1" dirty="0">
                <a:solidFill>
                  <a:schemeClr val="tx2"/>
                </a:solidFill>
              </a:rPr>
            </a:br>
            <a:endParaRPr lang="ru-RU" altLang="ru-RU" sz="1300" b="1" dirty="0">
              <a:solidFill>
                <a:schemeClr val="tx2"/>
              </a:solidFill>
            </a:endParaRPr>
          </a:p>
        </p:txBody>
      </p:sp>
      <p:sp>
        <p:nvSpPr>
          <p:cNvPr id="7176" name="TextBox 16"/>
          <p:cNvSpPr txBox="1">
            <a:spLocks noChangeArrowheads="1"/>
          </p:cNvSpPr>
          <p:nvPr/>
        </p:nvSpPr>
        <p:spPr bwMode="auto">
          <a:xfrm>
            <a:off x="6318251" y="2017184"/>
            <a:ext cx="5791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300" b="1">
                <a:solidFill>
                  <a:schemeClr val="tx2"/>
                </a:solidFill>
              </a:rPr>
              <a:t>Результаты рассмотрения предложений ТОФК (</a:t>
            </a:r>
            <a:r>
              <a:rPr lang="en-US" altLang="ru-RU" sz="1300" b="1">
                <a:solidFill>
                  <a:schemeClr val="tx2"/>
                </a:solidFill>
              </a:rPr>
              <a:t>II </a:t>
            </a:r>
            <a:r>
              <a:rPr lang="ru-RU" altLang="ru-RU" sz="1300" b="1">
                <a:solidFill>
                  <a:schemeClr val="tx2"/>
                </a:solidFill>
              </a:rPr>
              <a:t>раздел Планов ТОФК по поручениям ФК) </a:t>
            </a:r>
          </a:p>
        </p:txBody>
      </p:sp>
      <p:graphicFrame>
        <p:nvGraphicFramePr>
          <p:cNvPr id="7177" name="Диаграмма 17"/>
          <p:cNvGraphicFramePr>
            <a:graphicFrameLocks/>
          </p:cNvGraphicFramePr>
          <p:nvPr/>
        </p:nvGraphicFramePr>
        <p:xfrm>
          <a:off x="6392334" y="2480734"/>
          <a:ext cx="5668433" cy="29019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1" name="Диаграмма" r:id="rId8" imgW="4255377" imgH="2182557" progId="Excel.Chart.8">
                  <p:embed/>
                </p:oleObj>
              </mc:Choice>
              <mc:Fallback>
                <p:oleObj name="Диаграмма" r:id="rId8" imgW="4255377" imgH="2182557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2334" y="2480734"/>
                        <a:ext cx="5668433" cy="29019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Прямая соединительная линия 20"/>
          <p:cNvCxnSpPr/>
          <p:nvPr/>
        </p:nvCxnSpPr>
        <p:spPr>
          <a:xfrm>
            <a:off x="6254751" y="1051985"/>
            <a:ext cx="0" cy="5700183"/>
          </a:xfrm>
          <a:prstGeom prst="line">
            <a:avLst/>
          </a:prstGeom>
          <a:ln w="19050">
            <a:solidFill>
              <a:schemeClr val="accent1">
                <a:shade val="95000"/>
                <a:satMod val="105000"/>
                <a:alpha val="28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TextBox 23"/>
          <p:cNvSpPr txBox="1">
            <a:spLocks noChangeArrowheads="1"/>
          </p:cNvSpPr>
          <p:nvPr/>
        </p:nvSpPr>
        <p:spPr bwMode="auto">
          <a:xfrm>
            <a:off x="463551" y="821266"/>
            <a:ext cx="5685367" cy="615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chemeClr val="tx2"/>
                </a:solidFill>
              </a:rPr>
              <a:t>Централизованные задания </a:t>
            </a:r>
            <a:endParaRPr lang="ru-RU" altLang="ru-RU" sz="1600" b="1" dirty="0" smtClean="0">
              <a:solidFill>
                <a:schemeClr val="tx2"/>
              </a:solidFill>
            </a:endParaRPr>
          </a:p>
          <a:p>
            <a:pPr algn="ctr" eaLnBrk="1" hangingPunct="1"/>
            <a:r>
              <a:rPr lang="ru-RU" altLang="ru-RU" sz="1600" b="1" dirty="0" smtClean="0">
                <a:solidFill>
                  <a:schemeClr val="tx2"/>
                </a:solidFill>
              </a:rPr>
              <a:t>по </a:t>
            </a:r>
            <a:r>
              <a:rPr lang="ru-RU" altLang="ru-RU" sz="1600" b="1" dirty="0">
                <a:solidFill>
                  <a:schemeClr val="tx2"/>
                </a:solidFill>
              </a:rPr>
              <a:t>пунктам Плана </a:t>
            </a:r>
            <a:r>
              <a:rPr lang="ru-RU" altLang="ru-RU" sz="1600" b="1" dirty="0" smtClean="0">
                <a:solidFill>
                  <a:schemeClr val="tx2"/>
                </a:solidFill>
              </a:rPr>
              <a:t>ФК на 2020 год</a:t>
            </a:r>
            <a:endParaRPr lang="ru-RU" altLang="ru-RU" sz="1600" b="1" dirty="0">
              <a:solidFill>
                <a:schemeClr val="tx2"/>
              </a:solidFill>
            </a:endParaRPr>
          </a:p>
        </p:txBody>
      </p:sp>
      <p:sp>
        <p:nvSpPr>
          <p:cNvPr id="7181" name="TextBox 1"/>
          <p:cNvSpPr txBox="1">
            <a:spLocks noChangeArrowheads="1"/>
          </p:cNvSpPr>
          <p:nvPr/>
        </p:nvSpPr>
        <p:spPr bwMode="auto">
          <a:xfrm>
            <a:off x="2235200" y="5920318"/>
            <a:ext cx="601133" cy="37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/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457200">
              <a:defRPr sz="2800">
                <a:solidFill>
                  <a:schemeClr val="tx1"/>
                </a:solidFill>
                <a:latin typeface="Arial" charset="0"/>
              </a:defRPr>
            </a:lvl2pPr>
            <a:lvl3pPr marL="9144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371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1828800">
              <a:defRPr sz="2800">
                <a:solidFill>
                  <a:schemeClr val="tx1"/>
                </a:solidFill>
                <a:latin typeface="Arial" charset="0"/>
              </a:defRPr>
            </a:lvl5pPr>
            <a:lvl6pPr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500"/>
              <a:t>24%</a:t>
            </a:r>
          </a:p>
        </p:txBody>
      </p:sp>
      <p:sp>
        <p:nvSpPr>
          <p:cNvPr id="7182" name="TextBox 9"/>
          <p:cNvSpPr txBox="1">
            <a:spLocks noChangeArrowheads="1"/>
          </p:cNvSpPr>
          <p:nvPr/>
        </p:nvSpPr>
        <p:spPr bwMode="auto">
          <a:xfrm>
            <a:off x="6400800" y="1587501"/>
            <a:ext cx="5791200" cy="42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ts val="1200"/>
              </a:lnSpc>
            </a:pPr>
            <a:r>
              <a:rPr lang="ru-RU" altLang="ru-RU" sz="1300"/>
              <a:t>Представлено предложений по 30% пунктов планов ТОФК, включенных в разделы </a:t>
            </a:r>
            <a:r>
              <a:rPr lang="en-US" altLang="ru-RU" sz="1300"/>
              <a:t>II</a:t>
            </a:r>
            <a:r>
              <a:rPr lang="ru-RU" altLang="ru-RU" sz="1300"/>
              <a:t> по поручению ФК.</a:t>
            </a:r>
          </a:p>
        </p:txBody>
      </p:sp>
      <p:sp>
        <p:nvSpPr>
          <p:cNvPr id="7183" name="TextBox 3"/>
          <p:cNvSpPr txBox="1">
            <a:spLocks noChangeArrowheads="1"/>
          </p:cNvSpPr>
          <p:nvPr/>
        </p:nvSpPr>
        <p:spPr bwMode="auto">
          <a:xfrm>
            <a:off x="9408585" y="2722034"/>
            <a:ext cx="693454" cy="292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1100"/>
              <a:t>из них: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48000" y="3429000"/>
            <a:ext cx="6096000" cy="0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932384">
              <a:defRPr/>
            </a:pPr>
            <a:endParaRPr lang="ru-RU" sz="3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048000" y="3429000"/>
            <a:ext cx="6096000" cy="0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932384">
              <a:defRPr/>
            </a:pPr>
            <a:endParaRPr lang="ru-RU" sz="3800" dirty="0"/>
          </a:p>
        </p:txBody>
      </p:sp>
      <p:pic>
        <p:nvPicPr>
          <p:cNvPr id="7186" name="Рисунок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3200" y="3327400"/>
            <a:ext cx="152400" cy="12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3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21967" y="5638800"/>
            <a:ext cx="5541433" cy="723271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ru-RU" altLang="ru-RU" sz="1300" dirty="0">
                <a:cs typeface="Times New Roman" pitchFamily="18" charset="0"/>
              </a:rPr>
              <a:t>*ТОФК также п</a:t>
            </a:r>
            <a:r>
              <a:rPr lang="ru-RU" altLang="ru-RU" sz="1300" dirty="0"/>
              <a:t>редставлено </a:t>
            </a:r>
            <a:r>
              <a:rPr lang="ru-RU" altLang="ru-RU" sz="1300" dirty="0">
                <a:solidFill>
                  <a:srgbClr val="000000"/>
                </a:solidFill>
              </a:rPr>
              <a:t>предложений по 15% </a:t>
            </a:r>
            <a:r>
              <a:rPr lang="ru-RU" altLang="ru-RU" sz="1300" dirty="0">
                <a:cs typeface="Times New Roman" pitchFamily="18" charset="0"/>
              </a:rPr>
              <a:t>пунктов </a:t>
            </a:r>
            <a:r>
              <a:rPr lang="ru-RU" altLang="ru-RU" sz="1300" dirty="0" smtClean="0">
                <a:solidFill>
                  <a:srgbClr val="000000"/>
                </a:solidFill>
              </a:rPr>
              <a:t>планов</a:t>
            </a:r>
            <a:r>
              <a:rPr lang="ru-RU" altLang="ru-RU" sz="1300" dirty="0">
                <a:solidFill>
                  <a:srgbClr val="000000"/>
                </a:solidFill>
              </a:rPr>
              <a:t>, самостоятельно включенным </a:t>
            </a:r>
            <a:r>
              <a:rPr lang="ru-RU" altLang="ru-RU" sz="1300" dirty="0" smtClean="0">
                <a:solidFill>
                  <a:srgbClr val="000000"/>
                </a:solidFill>
              </a:rPr>
              <a:t>во вторые </a:t>
            </a:r>
            <a:r>
              <a:rPr lang="ru-RU" altLang="ru-RU" sz="1300" dirty="0">
                <a:solidFill>
                  <a:srgbClr val="000000"/>
                </a:solidFill>
              </a:rPr>
              <a:t>разделы </a:t>
            </a:r>
            <a:endParaRPr lang="ru-RU" altLang="ru-RU" sz="1300" dirty="0" smtClean="0">
              <a:solidFill>
                <a:srgbClr val="000000"/>
              </a:solidFill>
            </a:endParaRPr>
          </a:p>
          <a:p>
            <a:r>
              <a:rPr lang="ru-RU" altLang="ru-RU" sz="1300" dirty="0" smtClean="0">
                <a:solidFill>
                  <a:srgbClr val="000000"/>
                </a:solidFill>
              </a:rPr>
              <a:t>(решения </a:t>
            </a:r>
            <a:r>
              <a:rPr lang="ru-RU" altLang="ru-RU" sz="1300" dirty="0">
                <a:solidFill>
                  <a:srgbClr val="000000"/>
                </a:solidFill>
              </a:rPr>
              <a:t>принимаются ТОФК </a:t>
            </a:r>
            <a:r>
              <a:rPr lang="ru-RU" altLang="ru-RU" sz="1300" dirty="0" smtClean="0">
                <a:solidFill>
                  <a:srgbClr val="000000"/>
                </a:solidFill>
              </a:rPr>
              <a:t>по </a:t>
            </a:r>
            <a:r>
              <a:rPr lang="ru-RU" altLang="ru-RU" sz="1300" dirty="0">
                <a:solidFill>
                  <a:srgbClr val="000000"/>
                </a:solidFill>
              </a:rPr>
              <a:t>установленной </a:t>
            </a:r>
            <a:r>
              <a:rPr lang="ru-RU" altLang="ru-RU" sz="1300" dirty="0" smtClean="0">
                <a:solidFill>
                  <a:srgbClr val="000000"/>
                </a:solidFill>
              </a:rPr>
              <a:t>процедуре)</a:t>
            </a:r>
            <a:endParaRPr lang="ru-RU" altLang="ru-RU" sz="1300" dirty="0">
              <a:solidFill>
                <a:srgbClr val="000000"/>
              </a:solidFill>
              <a:cs typeface="Times New Roman" pitchFamily="18" charset="0"/>
            </a:endParaRPr>
          </a:p>
        </p:txBody>
      </p:sp>
      <p:graphicFrame>
        <p:nvGraphicFramePr>
          <p:cNvPr id="3" name="Объект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340303"/>
              </p:ext>
            </p:extLst>
          </p:nvPr>
        </p:nvGraphicFramePr>
        <p:xfrm>
          <a:off x="752475" y="1520825"/>
          <a:ext cx="4962525" cy="2593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2" name="Диаграмма" r:id="rId12" imgW="3932261" imgH="2219136" progId="Excel.Chart.8">
                  <p:embed/>
                </p:oleObj>
              </mc:Choice>
              <mc:Fallback>
                <p:oleObj name="Диаграмма" r:id="rId12" imgW="3932261" imgH="2219136" progId="Excel.Chart.8">
                  <p:embed/>
                  <p:pic>
                    <p:nvPicPr>
                      <p:cNvPr id="0" name="Диаграмма 24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2475" y="1520825"/>
                        <a:ext cx="4962525" cy="2593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8904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15100" y="886966"/>
            <a:ext cx="4876800" cy="2553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72" name="Заголовок 2"/>
          <p:cNvSpPr>
            <a:spLocks noGrp="1"/>
          </p:cNvSpPr>
          <p:nvPr>
            <p:ph type="title"/>
          </p:nvPr>
        </p:nvSpPr>
        <p:spPr>
          <a:xfrm>
            <a:off x="4064000" y="46567"/>
            <a:ext cx="7994651" cy="738717"/>
          </a:xfrm>
        </p:spPr>
        <p:txBody>
          <a:bodyPr/>
          <a:lstStyle/>
          <a:p>
            <a:pPr eaLnBrk="1" hangingPunct="1"/>
            <a:r>
              <a:rPr lang="ru-RU" altLang="ru-RU" sz="2219" b="0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Оптимизация строительно-технических исследований</a:t>
            </a:r>
            <a:r>
              <a:rPr lang="ru-RU" altLang="ru-RU" sz="2219" b="0" dirty="0" smtClean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,</a:t>
            </a:r>
            <a:br>
              <a:rPr lang="ru-RU" altLang="ru-RU" sz="2219" b="0" dirty="0" smtClean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</a:br>
            <a:r>
              <a:rPr lang="ru-RU" altLang="ru-RU" sz="2219" b="0" dirty="0" smtClean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запланированных  </a:t>
            </a:r>
            <a:r>
              <a:rPr lang="ru-RU" altLang="ru-RU" sz="2219" b="0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до 01.06.2020</a:t>
            </a:r>
          </a:p>
        </p:txBody>
      </p:sp>
      <p:sp>
        <p:nvSpPr>
          <p:cNvPr id="1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4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14"/>
          <p:cNvSpPr txBox="1">
            <a:spLocks noChangeArrowheads="1"/>
          </p:cNvSpPr>
          <p:nvPr/>
        </p:nvSpPr>
        <p:spPr bwMode="auto">
          <a:xfrm>
            <a:off x="6553200" y="914400"/>
            <a:ext cx="5105400" cy="5432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>
            <a:lvl1pPr>
              <a:defRPr sz="28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1447800" fontAlgn="base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ru-RU" altLang="ru-RU" sz="2000" b="1" dirty="0" smtClean="0">
                <a:solidFill>
                  <a:srgbClr val="11437F"/>
                </a:solidFill>
                <a:cs typeface="Times New Roman" pitchFamily="18" charset="0"/>
              </a:rPr>
              <a:t>Рассмотрено 183 объекта СТИ,</a:t>
            </a:r>
          </a:p>
          <a:p>
            <a:r>
              <a:rPr lang="ru-RU" altLang="ru-RU" sz="2000" dirty="0">
                <a:cs typeface="Times New Roman" pitchFamily="18" charset="0"/>
              </a:rPr>
              <a:t>по которым контрольные мероприятия запланированы до </a:t>
            </a:r>
            <a:r>
              <a:rPr lang="ru-RU" altLang="ru-RU" sz="2000" dirty="0" smtClean="0">
                <a:cs typeface="Times New Roman" pitchFamily="18" charset="0"/>
              </a:rPr>
              <a:t>01.06.2020</a:t>
            </a:r>
          </a:p>
          <a:p>
            <a:endParaRPr lang="ru-RU" altLang="ru-RU" sz="2000" dirty="0" smtClean="0">
              <a:cs typeface="Times New Roman" pitchFamily="18" charset="0"/>
            </a:endParaRPr>
          </a:p>
          <a:p>
            <a:r>
              <a:rPr lang="ru-RU" altLang="ru-RU" sz="2000" dirty="0" smtClean="0">
                <a:cs typeface="Times New Roman" pitchFamily="18" charset="0"/>
              </a:rPr>
              <a:t>По итогам оптимизации осталось </a:t>
            </a:r>
            <a:br>
              <a:rPr lang="ru-RU" altLang="ru-RU" sz="2000" dirty="0" smtClean="0">
                <a:cs typeface="Times New Roman" pitchFamily="18" charset="0"/>
              </a:rPr>
            </a:br>
            <a:r>
              <a:rPr lang="ru-RU" altLang="ru-RU" sz="2000" dirty="0" smtClean="0">
                <a:cs typeface="Times New Roman" pitchFamily="18" charset="0"/>
              </a:rPr>
              <a:t>к проведению </a:t>
            </a:r>
            <a:r>
              <a:rPr lang="ru-RU" altLang="ru-RU" sz="2000" b="1" dirty="0" smtClean="0">
                <a:solidFill>
                  <a:srgbClr val="11437F"/>
                </a:solidFill>
                <a:cs typeface="Times New Roman" pitchFamily="18" charset="0"/>
              </a:rPr>
              <a:t>119 СТИ</a:t>
            </a:r>
            <a:r>
              <a:rPr lang="ru-RU" altLang="ru-RU" sz="2000" dirty="0" smtClean="0">
                <a:cs typeface="Times New Roman" pitchFamily="18" charset="0"/>
              </a:rPr>
              <a:t>, по которым оптимизированы сроки,</a:t>
            </a:r>
          </a:p>
          <a:p>
            <a:r>
              <a:rPr lang="ru-RU" altLang="ru-RU" sz="2000" dirty="0" smtClean="0">
                <a:cs typeface="Times New Roman" pitchFamily="18" charset="0"/>
              </a:rPr>
              <a:t>изменена форма их проведения</a:t>
            </a:r>
            <a:r>
              <a:rPr lang="ru-RU" altLang="ru-RU" sz="2000" dirty="0" smtClean="0">
                <a:solidFill>
                  <a:srgbClr val="11437F"/>
                </a:solidFill>
                <a:cs typeface="Times New Roman" pitchFamily="18" charset="0"/>
              </a:rPr>
              <a:t> </a:t>
            </a:r>
          </a:p>
          <a:p>
            <a:endParaRPr lang="ru-RU" altLang="ru-RU" sz="2000" b="1" dirty="0" smtClean="0">
              <a:solidFill>
                <a:srgbClr val="11437F"/>
              </a:solidFill>
              <a:cs typeface="Times New Roman" pitchFamily="18" charset="0"/>
            </a:endParaRPr>
          </a:p>
          <a:p>
            <a:endParaRPr lang="ru-RU" altLang="ru-RU" sz="2000" b="1" dirty="0" smtClean="0">
              <a:solidFill>
                <a:srgbClr val="11437F"/>
              </a:solidFill>
              <a:cs typeface="Times New Roman" pitchFamily="18" charset="0"/>
            </a:endParaRPr>
          </a:p>
          <a:p>
            <a:endParaRPr lang="ru-RU" altLang="ru-RU" sz="2000" b="1" dirty="0">
              <a:solidFill>
                <a:srgbClr val="11437F"/>
              </a:solidFill>
              <a:cs typeface="Times New Roman" pitchFamily="18" charset="0"/>
            </a:endParaRPr>
          </a:p>
          <a:p>
            <a:endParaRPr lang="ru-RU" altLang="ru-RU" sz="2000" b="1" dirty="0">
              <a:solidFill>
                <a:srgbClr val="11437F"/>
              </a:solidFill>
              <a:cs typeface="Times New Roman" pitchFamily="18" charset="0"/>
            </a:endParaRPr>
          </a:p>
          <a:p>
            <a:r>
              <a:rPr lang="ru-RU" altLang="ru-RU" sz="2000" dirty="0" smtClean="0">
                <a:cs typeface="Times New Roman" pitchFamily="18" charset="0"/>
              </a:rPr>
              <a:t>*</a:t>
            </a:r>
            <a:r>
              <a:rPr lang="ru-RU" altLang="ru-RU" sz="1700" dirty="0" smtClean="0">
                <a:cs typeface="Times New Roman" pitchFamily="18" charset="0"/>
              </a:rPr>
              <a:t>Кроме того, рассмотрены предложения ТОФК по </a:t>
            </a:r>
            <a:r>
              <a:rPr lang="ru-RU" altLang="ru-RU" sz="1700" b="1" dirty="0" smtClean="0">
                <a:cs typeface="Times New Roman" pitchFamily="18" charset="0"/>
              </a:rPr>
              <a:t>4</a:t>
            </a:r>
            <a:r>
              <a:rPr lang="ru-RU" altLang="ru-RU" sz="1700" dirty="0" smtClean="0">
                <a:cs typeface="Times New Roman" pitchFamily="18" charset="0"/>
              </a:rPr>
              <a:t> объектам СТИ в рамках КМ по вторым разделам  планов ТОФК, в том числе по:</a:t>
            </a:r>
          </a:p>
          <a:p>
            <a:r>
              <a:rPr lang="ru-RU" altLang="ru-RU" sz="1700" dirty="0">
                <a:cs typeface="Times New Roman" pitchFamily="18" charset="0"/>
              </a:rPr>
              <a:t> </a:t>
            </a:r>
            <a:r>
              <a:rPr lang="ru-RU" altLang="ru-RU" sz="1700" dirty="0" smtClean="0">
                <a:cs typeface="Times New Roman" pitchFamily="18" charset="0"/>
              </a:rPr>
              <a:t>- </a:t>
            </a:r>
            <a:r>
              <a:rPr lang="ru-RU" altLang="ru-RU" sz="1700" b="1" dirty="0" smtClean="0">
                <a:cs typeface="Times New Roman" pitchFamily="18" charset="0"/>
              </a:rPr>
              <a:t>2 </a:t>
            </a:r>
            <a:r>
              <a:rPr lang="ru-RU" altLang="ru-RU" sz="1700" dirty="0" smtClean="0">
                <a:cs typeface="Times New Roman" pitchFamily="18" charset="0"/>
              </a:rPr>
              <a:t>перенесены сроки</a:t>
            </a:r>
          </a:p>
          <a:p>
            <a:r>
              <a:rPr lang="ru-RU" altLang="ru-RU" sz="1700" dirty="0">
                <a:cs typeface="Times New Roman" pitchFamily="18" charset="0"/>
              </a:rPr>
              <a:t> </a:t>
            </a:r>
            <a:r>
              <a:rPr lang="ru-RU" altLang="ru-RU" sz="1700" dirty="0" smtClean="0">
                <a:cs typeface="Times New Roman" pitchFamily="18" charset="0"/>
              </a:rPr>
              <a:t>- </a:t>
            </a:r>
            <a:r>
              <a:rPr lang="ru-RU" altLang="ru-RU" sz="1700" b="1" dirty="0" smtClean="0">
                <a:cs typeface="Times New Roman" pitchFamily="18" charset="0"/>
              </a:rPr>
              <a:t>2 </a:t>
            </a:r>
            <a:r>
              <a:rPr lang="ru-RU" altLang="ru-RU" sz="1700" dirty="0" smtClean="0">
                <a:cs typeface="Times New Roman" pitchFamily="18" charset="0"/>
              </a:rPr>
              <a:t>исключены</a:t>
            </a:r>
          </a:p>
          <a:p>
            <a:endParaRPr lang="ru-RU" altLang="ru-RU" sz="1700" dirty="0">
              <a:solidFill>
                <a:srgbClr val="11437F"/>
              </a:solidFill>
              <a:cs typeface="Times New Roman" pitchFamily="18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-228600" y="914400"/>
            <a:ext cx="6858000" cy="4953000"/>
            <a:chOff x="-381000" y="1403350"/>
            <a:chExt cx="6858000" cy="4953000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381000" y="1403350"/>
              <a:ext cx="6858000" cy="4953000"/>
              <a:chOff x="-381000" y="1403350"/>
              <a:chExt cx="6858000" cy="4953000"/>
            </a:xfrm>
          </p:grpSpPr>
          <p:graphicFrame>
            <p:nvGraphicFramePr>
              <p:cNvPr id="9" name="Диаграмма 8"/>
              <p:cNvGraphicFramePr/>
              <p:nvPr>
                <p:extLst>
                  <p:ext uri="{D42A27DB-BD31-4B8C-83A1-F6EECF244321}">
                    <p14:modId xmlns:p14="http://schemas.microsoft.com/office/powerpoint/2010/main" val="3450744017"/>
                  </p:ext>
                </p:extLst>
              </p:nvPr>
            </p:nvGraphicFramePr>
            <p:xfrm>
              <a:off x="-381000" y="1403350"/>
              <a:ext cx="6858000" cy="49530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0" name="TextBox 9"/>
              <p:cNvSpPr txBox="1"/>
              <p:nvPr/>
            </p:nvSpPr>
            <p:spPr>
              <a:xfrm>
                <a:off x="4876800" y="3733800"/>
                <a:ext cx="1524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завершены</a:t>
                </a:r>
                <a:endParaRPr lang="ru-RU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4343400" y="2209800"/>
                <a:ext cx="1456403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необходимо провести</a:t>
                </a:r>
                <a:endParaRPr lang="ru-RU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4343400" y="5257800"/>
                <a:ext cx="19050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6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исключены</a:t>
                </a:r>
                <a:endParaRPr lang="ru-RU" sz="1600" b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" name="Прямоугольник 10"/>
            <p:cNvSpPr/>
            <p:nvPr/>
          </p:nvSpPr>
          <p:spPr>
            <a:xfrm>
              <a:off x="2312964" y="3494782"/>
              <a:ext cx="1430969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altLang="ru-RU" sz="4000" b="1" dirty="0" smtClean="0">
                  <a:solidFill>
                    <a:srgbClr val="11437F"/>
                  </a:solidFill>
                  <a:cs typeface="Times New Roman" pitchFamily="18" charset="0"/>
                </a:rPr>
                <a:t>183</a:t>
              </a:r>
            </a:p>
            <a:p>
              <a:pPr algn="ctr"/>
              <a:r>
                <a:rPr lang="ru-RU" altLang="ru-RU" sz="2400" b="1" dirty="0" smtClean="0">
                  <a:solidFill>
                    <a:srgbClr val="11437F"/>
                  </a:solidFill>
                  <a:cs typeface="Times New Roman" pitchFamily="18" charset="0"/>
                </a:rPr>
                <a:t>объекта</a:t>
              </a:r>
              <a:endParaRPr lang="ru-RU" altLang="ru-RU" sz="3600" b="1" dirty="0">
                <a:solidFill>
                  <a:srgbClr val="11437F"/>
                </a:solidFill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30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Группа 88">
            <a:extLst>
              <a:ext uri="{FF2B5EF4-FFF2-40B4-BE49-F238E27FC236}">
                <a16:creationId xmlns:a16="http://schemas.microsoft.com/office/drawing/2014/main" xmlns="" id="{14ADBF78-294F-5942-9811-659878475EB5}"/>
              </a:ext>
            </a:extLst>
          </p:cNvPr>
          <p:cNvGrpSpPr/>
          <p:nvPr/>
        </p:nvGrpSpPr>
        <p:grpSpPr>
          <a:xfrm>
            <a:off x="2983" y="46973"/>
            <a:ext cx="12186036" cy="857591"/>
            <a:chOff x="2983" y="46973"/>
            <a:chExt cx="12186036" cy="85759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2B7FBFCC-F516-F440-AD73-77B8D56C0D92}"/>
                </a:ext>
              </a:extLst>
            </p:cNvPr>
            <p:cNvSpPr txBox="1"/>
            <p:nvPr/>
          </p:nvSpPr>
          <p:spPr>
            <a:xfrm>
              <a:off x="3505200" y="46973"/>
              <a:ext cx="8683819" cy="77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Особенности контрольной деятельности в 2020 году с учетом Постановления Правительства Российской Федерации от 02.04.2020 № 438</a:t>
              </a:r>
              <a:endPara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object 2">
              <a:extLst>
                <a:ext uri="{FF2B5EF4-FFF2-40B4-BE49-F238E27FC236}">
                  <a16:creationId xmlns:a16="http://schemas.microsoft.com/office/drawing/2014/main" xmlns="" id="{FEDD2F8D-9B06-134A-BD13-DF44FBA81A40}"/>
                </a:ext>
              </a:extLst>
            </p:cNvPr>
            <p:cNvSpPr/>
            <p:nvPr/>
          </p:nvSpPr>
          <p:spPr>
            <a:xfrm flipV="1">
              <a:off x="2983" y="530119"/>
              <a:ext cx="1218603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8042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xmlns="" id="{A03E5D02-7F68-8D41-8DCD-D9B61C7E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40" y="91555"/>
              <a:ext cx="1943191" cy="760662"/>
            </a:xfrm>
            <a:prstGeom prst="rect">
              <a:avLst/>
            </a:prstGeom>
          </p:spPr>
        </p:pic>
      </p:grpSp>
      <p:pic>
        <p:nvPicPr>
          <p:cNvPr id="98" name="Рисунок 9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636" y="3429000"/>
            <a:ext cx="697199" cy="697199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1219200" y="914400"/>
            <a:ext cx="10591800" cy="584775"/>
          </a:xfrm>
          <a:prstGeom prst="rect">
            <a:avLst/>
          </a:prstGeom>
          <a:solidFill>
            <a:srgbClr val="11437F"/>
          </a:solidFill>
        </p:spPr>
        <p:txBody>
          <a:bodyPr wrap="square" rtlCol="0">
            <a:spAutoFit/>
          </a:bodyPr>
          <a:lstStyle/>
          <a:p>
            <a:r>
              <a:rPr lang="ru-RU" sz="16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Контрольные мероприятия в отношении любых юридических лиц и индивидуальных предпринимателей проводятся только внепланово: </a:t>
            </a:r>
            <a:endParaRPr lang="ru-RU" sz="16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1219200" y="3316070"/>
            <a:ext cx="105918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Минфин России направлен запрос о порядке осуществления контроля в финансово-бюджетной сфере в 2020 году в связи с постановлением № 438 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(письмо Федерального казначейства от 08.04.2020 № </a:t>
            </a:r>
            <a:r>
              <a:rPr lang="en-U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21-05-02/7220</a:t>
            </a: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Инициировано внесение изменений в постановление № 438</a:t>
            </a:r>
            <a:r>
              <a:rPr lang="en-US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письмо МФ РФ от 29.04.2020 </a:t>
            </a: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02-06-06/35083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):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AutoShape 2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7" name="Picture 9" descr="C:\Users\0499\Downloads\инструкции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288" y="1599988"/>
            <a:ext cx="1219412" cy="1219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71289" y="5582960"/>
            <a:ext cx="1161773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ВАЖНО для </a:t>
            </a:r>
            <a:r>
              <a:rPr lang="ru-RU" sz="1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организации контроля: 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 </a:t>
            </a:r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полугодии 2020 года – ориентация на внеплановые контрольные мероприятия, </a:t>
            </a:r>
            <a:b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взаимодействие с органами прокуратуры</a:t>
            </a:r>
          </a:p>
          <a:p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ПРИОСТАНОВЛЕНИЕ  КМ – в связи с наличием обстоятельств, которые делают невозможным дальнейшее проведение проверки по причинам, </a:t>
            </a:r>
            <a:b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 зависящим от проверочной группы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3726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5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1828800" y="2537936"/>
            <a:ext cx="10591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отдельным поручениям Президента Российской Федерации, Правительства Российской Федерации </a:t>
            </a:r>
            <a:b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(с указанием конкретных наименований юридических лиц),</a:t>
            </a:r>
          </a:p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 требованиям прокурора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1828800" y="4264223"/>
            <a:ext cx="762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части исключения распространения действия постановления в отношении: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3352800" y="4532293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государственных органов, </a:t>
            </a:r>
            <a:endParaRPr lang="en-US" sz="1400" b="1" dirty="0" smtClean="0"/>
          </a:p>
          <a:p>
            <a:r>
              <a:rPr lang="ru-RU" sz="1400" b="1" dirty="0" smtClean="0"/>
              <a:t>органов </a:t>
            </a:r>
            <a:r>
              <a:rPr lang="ru-RU" sz="1400" b="1" dirty="0"/>
              <a:t>управления государственными внебюджетными фондами, </a:t>
            </a:r>
            <a:endParaRPr lang="en-US" sz="1400" b="1" dirty="0" smtClean="0"/>
          </a:p>
          <a:p>
            <a:r>
              <a:rPr lang="ru-RU" sz="1400" b="1" dirty="0" smtClean="0"/>
              <a:t>органов </a:t>
            </a:r>
            <a:r>
              <a:rPr lang="ru-RU" sz="1400" b="1" dirty="0"/>
              <a:t>местного самоуправления, </a:t>
            </a:r>
            <a:endParaRPr lang="en-US" sz="1400" b="1" dirty="0" smtClean="0"/>
          </a:p>
          <a:p>
            <a:r>
              <a:rPr lang="ru-RU" sz="1400" b="1" dirty="0" smtClean="0"/>
              <a:t>государственных </a:t>
            </a:r>
            <a:r>
              <a:rPr lang="ru-RU" sz="1400" b="1" dirty="0"/>
              <a:t>(муниципальных) учреждений и унитарных предприятий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1828800" y="1547336"/>
            <a:ext cx="1059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отношении ЮЛ, ИП, отнесенных к субъектам МСП, включенных в реестр МСП,</a:t>
            </a:r>
            <a:r>
              <a:rPr lang="ru-RU" sz="1400" b="1" dirty="0" smtClean="0"/>
              <a:t> </a:t>
            </a:r>
            <a:r>
              <a:rPr lang="ru-RU" sz="1400" b="1" dirty="0"/>
              <a:t>а также </a:t>
            </a:r>
            <a:r>
              <a:rPr lang="ru-RU" sz="1400" b="1" dirty="0" smtClean="0"/>
              <a:t>некоммерческих </a:t>
            </a:r>
            <a:r>
              <a:rPr lang="ru-RU" sz="1400" b="1" dirty="0"/>
              <a:t>организаций, среднесписочная численность работников которых за 2019 год не превышает 200 человек, </a:t>
            </a:r>
            <a:r>
              <a:rPr lang="ru-RU" sz="1400" b="1" dirty="0" smtClean="0"/>
              <a:t/>
            </a:r>
            <a:br>
              <a:rPr lang="ru-RU" sz="1400" b="1" dirty="0" smtClean="0"/>
            </a:br>
            <a:r>
              <a:rPr lang="ru-RU" sz="1400" b="1" dirty="0" smtClean="0"/>
              <a:t>за </a:t>
            </a:r>
            <a:r>
              <a:rPr lang="ru-RU" sz="1400" b="1" dirty="0"/>
              <a:t>исключением политических партий и некоммерческих организаций, включенных в реестр некоммерческих организаций, выполняющих функции иностранного </a:t>
            </a:r>
            <a:r>
              <a:rPr lang="ru-RU" sz="1400" b="1" dirty="0" smtClean="0"/>
              <a:t>агента, иных юридических лиц​</a:t>
            </a:r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69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6475CC50-8C95-442F-BC32-51DB253D6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Особенности</a:t>
            </a:r>
            <a:r>
              <a:rPr lang="ru-RU" sz="2200" dirty="0"/>
              <a:t> </a:t>
            </a:r>
            <a:r>
              <a: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применения к субъектам Российской Федерации </a:t>
            </a:r>
            <a:br>
              <a: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ea typeface="+mn-ea"/>
                <a:cs typeface="Arial" panose="020B0604020202020204" pitchFamily="34" charset="0"/>
              </a:rPr>
              <a:t>ответственности за нарушение обязательств по субсидиям</a:t>
            </a:r>
          </a:p>
        </p:txBody>
      </p:sp>
      <p:graphicFrame>
        <p:nvGraphicFramePr>
          <p:cNvPr id="16" name="Таблица 16">
            <a:extLst>
              <a:ext uri="{FF2B5EF4-FFF2-40B4-BE49-F238E27FC236}">
                <a16:creationId xmlns="" xmlns:a16="http://schemas.microsoft.com/office/drawing/2014/main" id="{7675712A-C2D2-4BF1-BDA8-A6CB5A16D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187092"/>
              </p:ext>
            </p:extLst>
          </p:nvPr>
        </p:nvGraphicFramePr>
        <p:xfrm>
          <a:off x="2765400" y="2565480"/>
          <a:ext cx="6040436" cy="273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00332">
                  <a:extLst>
                    <a:ext uri="{9D8B030D-6E8A-4147-A177-3AD203B41FA5}">
                      <a16:colId xmlns="" xmlns:a16="http://schemas.microsoft.com/office/drawing/2014/main" val="2688851650"/>
                    </a:ext>
                  </a:extLst>
                </a:gridCol>
                <a:gridCol w="2240104">
                  <a:extLst>
                    <a:ext uri="{9D8B030D-6E8A-4147-A177-3AD203B41FA5}">
                      <a16:colId xmlns="" xmlns:a16="http://schemas.microsoft.com/office/drawing/2014/main" val="983937475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l"/>
                      <a:r>
                        <a:rPr lang="ru-RU" sz="1800" b="1" i="0" cap="small" baseline="0" dirty="0">
                          <a:latin typeface="Arial Narrow" panose="020B0606020202030204" pitchFamily="34" charset="0"/>
                        </a:rPr>
                        <a:t>Ответственность за нарушения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cap="all" baseline="0" dirty="0">
                          <a:latin typeface="Arial Narrow" panose="020B0606020202030204" pitchFamily="34" charset="0"/>
                        </a:rPr>
                        <a:t>01.01.2020-31.12.2021</a:t>
                      </a:r>
                      <a:endParaRPr lang="ru-RU" sz="18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15954049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cap="none" baseline="0" dirty="0">
                          <a:latin typeface="Arial Narrow" panose="020B0606020202030204" pitchFamily="34" charset="0"/>
                        </a:rPr>
                        <a:t>недостижение результатов субсидий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cap="none" baseline="0" dirty="0">
                          <a:latin typeface="Arial Narrow" panose="020B0606020202030204" pitchFamily="34" charset="0"/>
                        </a:rPr>
                        <a:t>приостановлены 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9236386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r>
                        <a:rPr lang="ru-RU" sz="1600" cap="none" baseline="0" dirty="0">
                          <a:latin typeface="Arial Narrow" panose="020B0606020202030204" pitchFamily="34" charset="0"/>
                        </a:rPr>
                        <a:t>нарушение сроков ввода / приобретения объектов капитального строительства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cap="none" baseline="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549170339"/>
                  </a:ext>
                </a:extLst>
              </a:tr>
              <a:tr h="684000">
                <a:tc>
                  <a:txBody>
                    <a:bodyPr/>
                    <a:lstStyle/>
                    <a:p>
                      <a:r>
                        <a:rPr lang="ru-RU" sz="1600" b="1" i="1" cap="non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+</a:t>
                      </a:r>
                      <a:r>
                        <a:rPr lang="ru-RU" sz="1600" i="1" cap="non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 обязанность по назначению проверки </a:t>
                      </a:r>
                      <a:br>
                        <a:rPr lang="ru-RU" sz="1600" i="1" cap="non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</a:br>
                      <a:r>
                        <a:rPr lang="ru-RU" sz="1600" i="1" cap="none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 Narrow" panose="020B0606020202030204" pitchFamily="34" charset="0"/>
                        </a:rPr>
                        <a:t>при получении информации от ГРБС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1" cap="none" baseline="0" dirty="0"/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8564092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r>
                        <a:rPr lang="ru-RU" sz="1600" cap="none" baseline="0" dirty="0">
                          <a:latin typeface="Arial Narrow" panose="020B0606020202030204" pitchFamily="34" charset="0"/>
                        </a:rPr>
                        <a:t>нецелевое использование субсидии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baseline="0" dirty="0">
                          <a:latin typeface="Arial Narrow" panose="020B0606020202030204" pitchFamily="34" charset="0"/>
                        </a:rPr>
                        <a:t>действует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36006452"/>
                  </a:ext>
                </a:extLst>
              </a:tr>
            </a:tbl>
          </a:graphicData>
        </a:graphic>
      </p:graphicFrame>
      <p:sp>
        <p:nvSpPr>
          <p:cNvPr id="33" name="Freeform 42">
            <a:extLst>
              <a:ext uri="{FF2B5EF4-FFF2-40B4-BE49-F238E27FC236}">
                <a16:creationId xmlns="" xmlns:a16="http://schemas.microsoft.com/office/drawing/2014/main" id="{F7A80B18-58B5-4DA7-AE1D-7503B0D0832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1543457" y="2488640"/>
            <a:ext cx="496114" cy="599364"/>
          </a:xfrm>
          <a:custGeom>
            <a:avLst/>
            <a:gdLst>
              <a:gd name="T0" fmla="*/ 2147483647 w 3942"/>
              <a:gd name="T1" fmla="*/ 2147483647 h 4763"/>
              <a:gd name="T2" fmla="*/ 2147483647 w 3942"/>
              <a:gd name="T3" fmla="*/ 2147483647 h 4763"/>
              <a:gd name="T4" fmla="*/ 2147483647 w 3942"/>
              <a:gd name="T5" fmla="*/ 2147483647 h 4763"/>
              <a:gd name="T6" fmla="*/ 2147483647 w 3942"/>
              <a:gd name="T7" fmla="*/ 2147483647 h 4763"/>
              <a:gd name="T8" fmla="*/ 2147483647 w 3942"/>
              <a:gd name="T9" fmla="*/ 2147483647 h 4763"/>
              <a:gd name="T10" fmla="*/ 2147483647 w 3942"/>
              <a:gd name="T11" fmla="*/ 2147483647 h 4763"/>
              <a:gd name="T12" fmla="*/ 2147483647 w 3942"/>
              <a:gd name="T13" fmla="*/ 2147483647 h 4763"/>
              <a:gd name="T14" fmla="*/ 2147483647 w 3942"/>
              <a:gd name="T15" fmla="*/ 2147483647 h 4763"/>
              <a:gd name="T16" fmla="*/ 2147483647 w 3942"/>
              <a:gd name="T17" fmla="*/ 2147483647 h 4763"/>
              <a:gd name="T18" fmla="*/ 2147483647 w 3942"/>
              <a:gd name="T19" fmla="*/ 2147483647 h 4763"/>
              <a:gd name="T20" fmla="*/ 2147483647 w 3942"/>
              <a:gd name="T21" fmla="*/ 2147483647 h 4763"/>
              <a:gd name="T22" fmla="*/ 2147483647 w 3942"/>
              <a:gd name="T23" fmla="*/ 2147483647 h 4763"/>
              <a:gd name="T24" fmla="*/ 2147483647 w 3942"/>
              <a:gd name="T25" fmla="*/ 2147483647 h 4763"/>
              <a:gd name="T26" fmla="*/ 2147483647 w 3942"/>
              <a:gd name="T27" fmla="*/ 2147483647 h 4763"/>
              <a:gd name="T28" fmla="*/ 2147483647 w 3942"/>
              <a:gd name="T29" fmla="*/ 2147483647 h 4763"/>
              <a:gd name="T30" fmla="*/ 2147483647 w 3942"/>
              <a:gd name="T31" fmla="*/ 2147483647 h 4763"/>
              <a:gd name="T32" fmla="*/ 2147483647 w 3942"/>
              <a:gd name="T33" fmla="*/ 2147483647 h 4763"/>
              <a:gd name="T34" fmla="*/ 2147483647 w 3942"/>
              <a:gd name="T35" fmla="*/ 2147483647 h 4763"/>
              <a:gd name="T36" fmla="*/ 2147483647 w 3942"/>
              <a:gd name="T37" fmla="*/ 2147483647 h 4763"/>
              <a:gd name="T38" fmla="*/ 2147483647 w 3942"/>
              <a:gd name="T39" fmla="*/ 2147483647 h 4763"/>
              <a:gd name="T40" fmla="*/ 2147483647 w 3942"/>
              <a:gd name="T41" fmla="*/ 2147483647 h 4763"/>
              <a:gd name="T42" fmla="*/ 2147483647 w 3942"/>
              <a:gd name="T43" fmla="*/ 2147483647 h 4763"/>
              <a:gd name="T44" fmla="*/ 2147483647 w 3942"/>
              <a:gd name="T45" fmla="*/ 2147483647 h 4763"/>
              <a:gd name="T46" fmla="*/ 2147483647 w 3942"/>
              <a:gd name="T47" fmla="*/ 0 h 4763"/>
              <a:gd name="T48" fmla="*/ 2147483647 w 3942"/>
              <a:gd name="T49" fmla="*/ 2147483647 h 4763"/>
              <a:gd name="T50" fmla="*/ 2147483647 w 3942"/>
              <a:gd name="T51" fmla="*/ 2147483647 h 4763"/>
              <a:gd name="T52" fmla="*/ 2147483647 w 3942"/>
              <a:gd name="T53" fmla="*/ 2147483647 h 4763"/>
              <a:gd name="T54" fmla="*/ 2147483647 w 3942"/>
              <a:gd name="T55" fmla="*/ 2147483647 h 4763"/>
              <a:gd name="T56" fmla="*/ 2147483647 w 3942"/>
              <a:gd name="T57" fmla="*/ 2147483647 h 4763"/>
              <a:gd name="T58" fmla="*/ 2147483647 w 3942"/>
              <a:gd name="T59" fmla="*/ 2147483647 h 4763"/>
              <a:gd name="T60" fmla="*/ 2147483647 w 3942"/>
              <a:gd name="T61" fmla="*/ 2147483647 h 4763"/>
              <a:gd name="T62" fmla="*/ 2147483647 w 3942"/>
              <a:gd name="T63" fmla="*/ 2147483647 h 4763"/>
              <a:gd name="T64" fmla="*/ 2147483647 w 3942"/>
              <a:gd name="T65" fmla="*/ 2147483647 h 4763"/>
              <a:gd name="T66" fmla="*/ 2147483647 w 3942"/>
              <a:gd name="T67" fmla="*/ 2147483647 h 4763"/>
              <a:gd name="T68" fmla="*/ 2147483647 w 3942"/>
              <a:gd name="T69" fmla="*/ 2147483647 h 4763"/>
              <a:gd name="T70" fmla="*/ 2147483647 w 3942"/>
              <a:gd name="T71" fmla="*/ 2147483647 h 4763"/>
              <a:gd name="T72" fmla="*/ 2147483647 w 3942"/>
              <a:gd name="T73" fmla="*/ 2147483647 h 4763"/>
              <a:gd name="T74" fmla="*/ 2147483647 w 3942"/>
              <a:gd name="T75" fmla="*/ 2147483647 h 4763"/>
              <a:gd name="T76" fmla="*/ 2147483647 w 3942"/>
              <a:gd name="T77" fmla="*/ 2147483647 h 4763"/>
              <a:gd name="T78" fmla="*/ 2147483647 w 3942"/>
              <a:gd name="T79" fmla="*/ 2147483647 h 4763"/>
              <a:gd name="T80" fmla="*/ 2147483647 w 3942"/>
              <a:gd name="T81" fmla="*/ 2147483647 h 4763"/>
              <a:gd name="T82" fmla="*/ 2147483647 w 3942"/>
              <a:gd name="T83" fmla="*/ 2147483647 h 4763"/>
              <a:gd name="T84" fmla="*/ 2147483647 w 3942"/>
              <a:gd name="T85" fmla="*/ 2147483647 h 4763"/>
              <a:gd name="T86" fmla="*/ 2147483647 w 3942"/>
              <a:gd name="T87" fmla="*/ 2147483647 h 4763"/>
              <a:gd name="T88" fmla="*/ 2147483647 w 3942"/>
              <a:gd name="T89" fmla="*/ 2147483647 h 4763"/>
              <a:gd name="T90" fmla="*/ 2147483647 w 3942"/>
              <a:gd name="T91" fmla="*/ 2147483647 h 4763"/>
              <a:gd name="T92" fmla="*/ 2147483647 w 3942"/>
              <a:gd name="T93" fmla="*/ 2147483647 h 4763"/>
              <a:gd name="T94" fmla="*/ 2147483647 w 3942"/>
              <a:gd name="T95" fmla="*/ 2147483647 h 4763"/>
              <a:gd name="T96" fmla="*/ 2147483647 w 3942"/>
              <a:gd name="T97" fmla="*/ 2147483647 h 4763"/>
              <a:gd name="T98" fmla="*/ 2147483647 w 3942"/>
              <a:gd name="T99" fmla="*/ 2147483647 h 4763"/>
              <a:gd name="T100" fmla="*/ 2147483647 w 3942"/>
              <a:gd name="T101" fmla="*/ 2147483647 h 4763"/>
              <a:gd name="T102" fmla="*/ 2147483647 w 3942"/>
              <a:gd name="T103" fmla="*/ 2147483647 h 4763"/>
              <a:gd name="T104" fmla="*/ 2147483647 w 3942"/>
              <a:gd name="T105" fmla="*/ 2147483647 h 4763"/>
              <a:gd name="T106" fmla="*/ 2147483647 w 3942"/>
              <a:gd name="T107" fmla="*/ 2147483647 h 4763"/>
              <a:gd name="T108" fmla="*/ 2147483647 w 3942"/>
              <a:gd name="T109" fmla="*/ 2147483647 h 4763"/>
              <a:gd name="T110" fmla="*/ 2147483647 w 3942"/>
              <a:gd name="T111" fmla="*/ 2147483647 h 4763"/>
              <a:gd name="T112" fmla="*/ 2147483647 w 3942"/>
              <a:gd name="T113" fmla="*/ 2147483647 h 4763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3942"/>
              <a:gd name="T172" fmla="*/ 0 h 4763"/>
              <a:gd name="T173" fmla="*/ 3942 w 3942"/>
              <a:gd name="T174" fmla="*/ 4763 h 4763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3942" h="4763">
                <a:moveTo>
                  <a:pt x="1317" y="636"/>
                </a:moveTo>
                <a:lnTo>
                  <a:pt x="1317" y="642"/>
                </a:lnTo>
                <a:lnTo>
                  <a:pt x="1317" y="774"/>
                </a:lnTo>
                <a:lnTo>
                  <a:pt x="1317" y="798"/>
                </a:lnTo>
                <a:lnTo>
                  <a:pt x="1320" y="821"/>
                </a:lnTo>
                <a:lnTo>
                  <a:pt x="1322" y="845"/>
                </a:lnTo>
                <a:lnTo>
                  <a:pt x="1326" y="867"/>
                </a:lnTo>
                <a:lnTo>
                  <a:pt x="1330" y="889"/>
                </a:lnTo>
                <a:lnTo>
                  <a:pt x="1335" y="911"/>
                </a:lnTo>
                <a:lnTo>
                  <a:pt x="1342" y="932"/>
                </a:lnTo>
                <a:lnTo>
                  <a:pt x="1350" y="953"/>
                </a:lnTo>
                <a:lnTo>
                  <a:pt x="1357" y="973"/>
                </a:lnTo>
                <a:lnTo>
                  <a:pt x="1366" y="993"/>
                </a:lnTo>
                <a:lnTo>
                  <a:pt x="1376" y="1011"/>
                </a:lnTo>
                <a:lnTo>
                  <a:pt x="1387" y="1031"/>
                </a:lnTo>
                <a:lnTo>
                  <a:pt x="1398" y="1049"/>
                </a:lnTo>
                <a:lnTo>
                  <a:pt x="1410" y="1065"/>
                </a:lnTo>
                <a:lnTo>
                  <a:pt x="1423" y="1082"/>
                </a:lnTo>
                <a:lnTo>
                  <a:pt x="1436" y="1098"/>
                </a:lnTo>
                <a:lnTo>
                  <a:pt x="1449" y="1112"/>
                </a:lnTo>
                <a:lnTo>
                  <a:pt x="1465" y="1127"/>
                </a:lnTo>
                <a:lnTo>
                  <a:pt x="1479" y="1140"/>
                </a:lnTo>
                <a:lnTo>
                  <a:pt x="1495" y="1152"/>
                </a:lnTo>
                <a:lnTo>
                  <a:pt x="1512" y="1164"/>
                </a:lnTo>
                <a:lnTo>
                  <a:pt x="1528" y="1175"/>
                </a:lnTo>
                <a:lnTo>
                  <a:pt x="1545" y="1184"/>
                </a:lnTo>
                <a:lnTo>
                  <a:pt x="1563" y="1194"/>
                </a:lnTo>
                <a:lnTo>
                  <a:pt x="1581" y="1201"/>
                </a:lnTo>
                <a:lnTo>
                  <a:pt x="1599" y="1208"/>
                </a:lnTo>
                <a:lnTo>
                  <a:pt x="1617" y="1214"/>
                </a:lnTo>
                <a:lnTo>
                  <a:pt x="1636" y="1219"/>
                </a:lnTo>
                <a:lnTo>
                  <a:pt x="1655" y="1224"/>
                </a:lnTo>
                <a:lnTo>
                  <a:pt x="1676" y="1226"/>
                </a:lnTo>
                <a:lnTo>
                  <a:pt x="1695" y="1227"/>
                </a:lnTo>
                <a:lnTo>
                  <a:pt x="1715" y="1229"/>
                </a:lnTo>
                <a:lnTo>
                  <a:pt x="1736" y="1227"/>
                </a:lnTo>
                <a:lnTo>
                  <a:pt x="1755" y="1226"/>
                </a:lnTo>
                <a:lnTo>
                  <a:pt x="1774" y="1224"/>
                </a:lnTo>
                <a:lnTo>
                  <a:pt x="1795" y="1219"/>
                </a:lnTo>
                <a:lnTo>
                  <a:pt x="1813" y="1214"/>
                </a:lnTo>
                <a:lnTo>
                  <a:pt x="1832" y="1208"/>
                </a:lnTo>
                <a:lnTo>
                  <a:pt x="1850" y="1201"/>
                </a:lnTo>
                <a:lnTo>
                  <a:pt x="1868" y="1194"/>
                </a:lnTo>
                <a:lnTo>
                  <a:pt x="1886" y="1184"/>
                </a:lnTo>
                <a:lnTo>
                  <a:pt x="1903" y="1175"/>
                </a:lnTo>
                <a:lnTo>
                  <a:pt x="1919" y="1164"/>
                </a:lnTo>
                <a:lnTo>
                  <a:pt x="1936" y="1152"/>
                </a:lnTo>
                <a:lnTo>
                  <a:pt x="1952" y="1140"/>
                </a:lnTo>
                <a:lnTo>
                  <a:pt x="1966" y="1127"/>
                </a:lnTo>
                <a:lnTo>
                  <a:pt x="1981" y="1112"/>
                </a:lnTo>
                <a:lnTo>
                  <a:pt x="1995" y="1098"/>
                </a:lnTo>
                <a:lnTo>
                  <a:pt x="2008" y="1082"/>
                </a:lnTo>
                <a:lnTo>
                  <a:pt x="2021" y="1065"/>
                </a:lnTo>
                <a:lnTo>
                  <a:pt x="2033" y="1049"/>
                </a:lnTo>
                <a:lnTo>
                  <a:pt x="2044" y="1031"/>
                </a:lnTo>
                <a:lnTo>
                  <a:pt x="2055" y="1011"/>
                </a:lnTo>
                <a:lnTo>
                  <a:pt x="2065" y="993"/>
                </a:lnTo>
                <a:lnTo>
                  <a:pt x="2073" y="973"/>
                </a:lnTo>
                <a:lnTo>
                  <a:pt x="2081" y="953"/>
                </a:lnTo>
                <a:lnTo>
                  <a:pt x="2089" y="932"/>
                </a:lnTo>
                <a:lnTo>
                  <a:pt x="2095" y="911"/>
                </a:lnTo>
                <a:lnTo>
                  <a:pt x="2101" y="889"/>
                </a:lnTo>
                <a:lnTo>
                  <a:pt x="2105" y="867"/>
                </a:lnTo>
                <a:lnTo>
                  <a:pt x="2109" y="845"/>
                </a:lnTo>
                <a:lnTo>
                  <a:pt x="2111" y="821"/>
                </a:lnTo>
                <a:lnTo>
                  <a:pt x="2113" y="798"/>
                </a:lnTo>
                <a:lnTo>
                  <a:pt x="2114" y="774"/>
                </a:lnTo>
                <a:lnTo>
                  <a:pt x="2114" y="642"/>
                </a:lnTo>
                <a:lnTo>
                  <a:pt x="2113" y="615"/>
                </a:lnTo>
                <a:lnTo>
                  <a:pt x="2111" y="590"/>
                </a:lnTo>
                <a:lnTo>
                  <a:pt x="2108" y="564"/>
                </a:lnTo>
                <a:lnTo>
                  <a:pt x="2103" y="540"/>
                </a:lnTo>
                <a:lnTo>
                  <a:pt x="2098" y="516"/>
                </a:lnTo>
                <a:lnTo>
                  <a:pt x="2092" y="492"/>
                </a:lnTo>
                <a:lnTo>
                  <a:pt x="2084" y="469"/>
                </a:lnTo>
                <a:lnTo>
                  <a:pt x="2075" y="446"/>
                </a:lnTo>
                <a:lnTo>
                  <a:pt x="1887" y="463"/>
                </a:lnTo>
                <a:lnTo>
                  <a:pt x="1958" y="282"/>
                </a:lnTo>
                <a:lnTo>
                  <a:pt x="1936" y="263"/>
                </a:lnTo>
                <a:lnTo>
                  <a:pt x="1780" y="463"/>
                </a:lnTo>
                <a:lnTo>
                  <a:pt x="1763" y="485"/>
                </a:lnTo>
                <a:lnTo>
                  <a:pt x="1745" y="505"/>
                </a:lnTo>
                <a:lnTo>
                  <a:pt x="1726" y="522"/>
                </a:lnTo>
                <a:lnTo>
                  <a:pt x="1703" y="539"/>
                </a:lnTo>
                <a:lnTo>
                  <a:pt x="1681" y="552"/>
                </a:lnTo>
                <a:lnTo>
                  <a:pt x="1655" y="565"/>
                </a:lnTo>
                <a:lnTo>
                  <a:pt x="1629" y="576"/>
                </a:lnTo>
                <a:lnTo>
                  <a:pt x="1600" y="585"/>
                </a:lnTo>
                <a:lnTo>
                  <a:pt x="1570" y="595"/>
                </a:lnTo>
                <a:lnTo>
                  <a:pt x="1538" y="602"/>
                </a:lnTo>
                <a:lnTo>
                  <a:pt x="1506" y="609"/>
                </a:lnTo>
                <a:lnTo>
                  <a:pt x="1471" y="615"/>
                </a:lnTo>
                <a:lnTo>
                  <a:pt x="1396" y="626"/>
                </a:lnTo>
                <a:lnTo>
                  <a:pt x="1317" y="636"/>
                </a:lnTo>
                <a:close/>
                <a:moveTo>
                  <a:pt x="2194" y="911"/>
                </a:moveTo>
                <a:lnTo>
                  <a:pt x="2194" y="911"/>
                </a:lnTo>
                <a:lnTo>
                  <a:pt x="2188" y="933"/>
                </a:lnTo>
                <a:lnTo>
                  <a:pt x="2182" y="954"/>
                </a:lnTo>
                <a:lnTo>
                  <a:pt x="2175" y="975"/>
                </a:lnTo>
                <a:lnTo>
                  <a:pt x="2168" y="996"/>
                </a:lnTo>
                <a:lnTo>
                  <a:pt x="2159" y="1016"/>
                </a:lnTo>
                <a:lnTo>
                  <a:pt x="2150" y="1037"/>
                </a:lnTo>
                <a:lnTo>
                  <a:pt x="2140" y="1056"/>
                </a:lnTo>
                <a:lnTo>
                  <a:pt x="2129" y="1075"/>
                </a:lnTo>
                <a:lnTo>
                  <a:pt x="2117" y="1093"/>
                </a:lnTo>
                <a:lnTo>
                  <a:pt x="2107" y="1111"/>
                </a:lnTo>
                <a:lnTo>
                  <a:pt x="2093" y="1128"/>
                </a:lnTo>
                <a:lnTo>
                  <a:pt x="2080" y="1145"/>
                </a:lnTo>
                <a:lnTo>
                  <a:pt x="2067" y="1161"/>
                </a:lnTo>
                <a:lnTo>
                  <a:pt x="2053" y="1177"/>
                </a:lnTo>
                <a:lnTo>
                  <a:pt x="2037" y="1191"/>
                </a:lnTo>
                <a:lnTo>
                  <a:pt x="2023" y="1206"/>
                </a:lnTo>
                <a:lnTo>
                  <a:pt x="2006" y="1219"/>
                </a:lnTo>
                <a:lnTo>
                  <a:pt x="1990" y="1232"/>
                </a:lnTo>
                <a:lnTo>
                  <a:pt x="1972" y="1244"/>
                </a:lnTo>
                <a:lnTo>
                  <a:pt x="1955" y="1256"/>
                </a:lnTo>
                <a:lnTo>
                  <a:pt x="1937" y="1266"/>
                </a:lnTo>
                <a:lnTo>
                  <a:pt x="1919" y="1275"/>
                </a:lnTo>
                <a:lnTo>
                  <a:pt x="1900" y="1285"/>
                </a:lnTo>
                <a:lnTo>
                  <a:pt x="1881" y="1293"/>
                </a:lnTo>
                <a:lnTo>
                  <a:pt x="1862" y="1301"/>
                </a:lnTo>
                <a:lnTo>
                  <a:pt x="1841" y="1307"/>
                </a:lnTo>
                <a:lnTo>
                  <a:pt x="1821" y="1311"/>
                </a:lnTo>
                <a:lnTo>
                  <a:pt x="1801" y="1316"/>
                </a:lnTo>
                <a:lnTo>
                  <a:pt x="1780" y="1320"/>
                </a:lnTo>
                <a:lnTo>
                  <a:pt x="1759" y="1322"/>
                </a:lnTo>
                <a:lnTo>
                  <a:pt x="1737" y="1325"/>
                </a:lnTo>
                <a:lnTo>
                  <a:pt x="1715" y="1325"/>
                </a:lnTo>
                <a:lnTo>
                  <a:pt x="1694" y="1325"/>
                </a:lnTo>
                <a:lnTo>
                  <a:pt x="1672" y="1322"/>
                </a:lnTo>
                <a:lnTo>
                  <a:pt x="1651" y="1320"/>
                </a:lnTo>
                <a:lnTo>
                  <a:pt x="1630" y="1316"/>
                </a:lnTo>
                <a:lnTo>
                  <a:pt x="1610" y="1313"/>
                </a:lnTo>
                <a:lnTo>
                  <a:pt x="1590" y="1307"/>
                </a:lnTo>
                <a:lnTo>
                  <a:pt x="1570" y="1301"/>
                </a:lnTo>
                <a:lnTo>
                  <a:pt x="1550" y="1293"/>
                </a:lnTo>
                <a:lnTo>
                  <a:pt x="1531" y="1285"/>
                </a:lnTo>
                <a:lnTo>
                  <a:pt x="1513" y="1277"/>
                </a:lnTo>
                <a:lnTo>
                  <a:pt x="1495" y="1267"/>
                </a:lnTo>
                <a:lnTo>
                  <a:pt x="1477" y="1256"/>
                </a:lnTo>
                <a:lnTo>
                  <a:pt x="1459" y="1245"/>
                </a:lnTo>
                <a:lnTo>
                  <a:pt x="1442" y="1233"/>
                </a:lnTo>
                <a:lnTo>
                  <a:pt x="1426" y="1220"/>
                </a:lnTo>
                <a:lnTo>
                  <a:pt x="1411" y="1207"/>
                </a:lnTo>
                <a:lnTo>
                  <a:pt x="1395" y="1193"/>
                </a:lnTo>
                <a:lnTo>
                  <a:pt x="1380" y="1178"/>
                </a:lnTo>
                <a:lnTo>
                  <a:pt x="1365" y="1163"/>
                </a:lnTo>
                <a:lnTo>
                  <a:pt x="1352" y="1147"/>
                </a:lnTo>
                <a:lnTo>
                  <a:pt x="1339" y="1130"/>
                </a:lnTo>
                <a:lnTo>
                  <a:pt x="1327" y="1113"/>
                </a:lnTo>
                <a:lnTo>
                  <a:pt x="1315" y="1095"/>
                </a:lnTo>
                <a:lnTo>
                  <a:pt x="1303" y="1077"/>
                </a:lnTo>
                <a:lnTo>
                  <a:pt x="1292" y="1058"/>
                </a:lnTo>
                <a:lnTo>
                  <a:pt x="1282" y="1039"/>
                </a:lnTo>
                <a:lnTo>
                  <a:pt x="1273" y="1020"/>
                </a:lnTo>
                <a:lnTo>
                  <a:pt x="1264" y="999"/>
                </a:lnTo>
                <a:lnTo>
                  <a:pt x="1257" y="979"/>
                </a:lnTo>
                <a:lnTo>
                  <a:pt x="1250" y="959"/>
                </a:lnTo>
                <a:lnTo>
                  <a:pt x="1244" y="937"/>
                </a:lnTo>
                <a:lnTo>
                  <a:pt x="1238" y="915"/>
                </a:lnTo>
                <a:lnTo>
                  <a:pt x="1231" y="911"/>
                </a:lnTo>
                <a:lnTo>
                  <a:pt x="1224" y="905"/>
                </a:lnTo>
                <a:lnTo>
                  <a:pt x="1216" y="897"/>
                </a:lnTo>
                <a:lnTo>
                  <a:pt x="1210" y="890"/>
                </a:lnTo>
                <a:lnTo>
                  <a:pt x="1204" y="882"/>
                </a:lnTo>
                <a:lnTo>
                  <a:pt x="1198" y="873"/>
                </a:lnTo>
                <a:lnTo>
                  <a:pt x="1194" y="864"/>
                </a:lnTo>
                <a:lnTo>
                  <a:pt x="1189" y="853"/>
                </a:lnTo>
                <a:lnTo>
                  <a:pt x="1184" y="841"/>
                </a:lnTo>
                <a:lnTo>
                  <a:pt x="1180" y="828"/>
                </a:lnTo>
                <a:lnTo>
                  <a:pt x="1178" y="815"/>
                </a:lnTo>
                <a:lnTo>
                  <a:pt x="1176" y="800"/>
                </a:lnTo>
                <a:lnTo>
                  <a:pt x="1172" y="768"/>
                </a:lnTo>
                <a:lnTo>
                  <a:pt x="1171" y="731"/>
                </a:lnTo>
                <a:lnTo>
                  <a:pt x="1171" y="599"/>
                </a:lnTo>
                <a:lnTo>
                  <a:pt x="1171" y="569"/>
                </a:lnTo>
                <a:lnTo>
                  <a:pt x="1173" y="539"/>
                </a:lnTo>
                <a:lnTo>
                  <a:pt x="1177" y="510"/>
                </a:lnTo>
                <a:lnTo>
                  <a:pt x="1182" y="481"/>
                </a:lnTo>
                <a:lnTo>
                  <a:pt x="1186" y="452"/>
                </a:lnTo>
                <a:lnTo>
                  <a:pt x="1194" y="425"/>
                </a:lnTo>
                <a:lnTo>
                  <a:pt x="1202" y="397"/>
                </a:lnTo>
                <a:lnTo>
                  <a:pt x="1212" y="370"/>
                </a:lnTo>
                <a:lnTo>
                  <a:pt x="1222" y="343"/>
                </a:lnTo>
                <a:lnTo>
                  <a:pt x="1234" y="318"/>
                </a:lnTo>
                <a:lnTo>
                  <a:pt x="1246" y="293"/>
                </a:lnTo>
                <a:lnTo>
                  <a:pt x="1261" y="269"/>
                </a:lnTo>
                <a:lnTo>
                  <a:pt x="1275" y="245"/>
                </a:lnTo>
                <a:lnTo>
                  <a:pt x="1291" y="222"/>
                </a:lnTo>
                <a:lnTo>
                  <a:pt x="1308" y="200"/>
                </a:lnTo>
                <a:lnTo>
                  <a:pt x="1326" y="179"/>
                </a:lnTo>
                <a:lnTo>
                  <a:pt x="1344" y="160"/>
                </a:lnTo>
                <a:lnTo>
                  <a:pt x="1364" y="140"/>
                </a:lnTo>
                <a:lnTo>
                  <a:pt x="1383" y="122"/>
                </a:lnTo>
                <a:lnTo>
                  <a:pt x="1405" y="104"/>
                </a:lnTo>
                <a:lnTo>
                  <a:pt x="1426" y="89"/>
                </a:lnTo>
                <a:lnTo>
                  <a:pt x="1449" y="74"/>
                </a:lnTo>
                <a:lnTo>
                  <a:pt x="1473" y="60"/>
                </a:lnTo>
                <a:lnTo>
                  <a:pt x="1497" y="48"/>
                </a:lnTo>
                <a:lnTo>
                  <a:pt x="1522" y="37"/>
                </a:lnTo>
                <a:lnTo>
                  <a:pt x="1548" y="28"/>
                </a:lnTo>
                <a:lnTo>
                  <a:pt x="1574" y="19"/>
                </a:lnTo>
                <a:lnTo>
                  <a:pt x="1600" y="12"/>
                </a:lnTo>
                <a:lnTo>
                  <a:pt x="1628" y="7"/>
                </a:lnTo>
                <a:lnTo>
                  <a:pt x="1655" y="2"/>
                </a:lnTo>
                <a:lnTo>
                  <a:pt x="1684" y="0"/>
                </a:lnTo>
                <a:lnTo>
                  <a:pt x="1713" y="0"/>
                </a:lnTo>
                <a:lnTo>
                  <a:pt x="1742" y="0"/>
                </a:lnTo>
                <a:lnTo>
                  <a:pt x="1769" y="2"/>
                </a:lnTo>
                <a:lnTo>
                  <a:pt x="1798" y="7"/>
                </a:lnTo>
                <a:lnTo>
                  <a:pt x="1825" y="12"/>
                </a:lnTo>
                <a:lnTo>
                  <a:pt x="1852" y="19"/>
                </a:lnTo>
                <a:lnTo>
                  <a:pt x="1877" y="28"/>
                </a:lnTo>
                <a:lnTo>
                  <a:pt x="1904" y="37"/>
                </a:lnTo>
                <a:lnTo>
                  <a:pt x="1928" y="48"/>
                </a:lnTo>
                <a:lnTo>
                  <a:pt x="1952" y="60"/>
                </a:lnTo>
                <a:lnTo>
                  <a:pt x="1976" y="74"/>
                </a:lnTo>
                <a:lnTo>
                  <a:pt x="1999" y="89"/>
                </a:lnTo>
                <a:lnTo>
                  <a:pt x="2020" y="104"/>
                </a:lnTo>
                <a:lnTo>
                  <a:pt x="2042" y="122"/>
                </a:lnTo>
                <a:lnTo>
                  <a:pt x="2062" y="140"/>
                </a:lnTo>
                <a:lnTo>
                  <a:pt x="2081" y="160"/>
                </a:lnTo>
                <a:lnTo>
                  <a:pt x="2101" y="179"/>
                </a:lnTo>
                <a:lnTo>
                  <a:pt x="2117" y="200"/>
                </a:lnTo>
                <a:lnTo>
                  <a:pt x="2134" y="222"/>
                </a:lnTo>
                <a:lnTo>
                  <a:pt x="2150" y="245"/>
                </a:lnTo>
                <a:lnTo>
                  <a:pt x="2165" y="269"/>
                </a:lnTo>
                <a:lnTo>
                  <a:pt x="2179" y="293"/>
                </a:lnTo>
                <a:lnTo>
                  <a:pt x="2192" y="318"/>
                </a:lnTo>
                <a:lnTo>
                  <a:pt x="2203" y="343"/>
                </a:lnTo>
                <a:lnTo>
                  <a:pt x="2213" y="370"/>
                </a:lnTo>
                <a:lnTo>
                  <a:pt x="2223" y="397"/>
                </a:lnTo>
                <a:lnTo>
                  <a:pt x="2231" y="425"/>
                </a:lnTo>
                <a:lnTo>
                  <a:pt x="2239" y="452"/>
                </a:lnTo>
                <a:lnTo>
                  <a:pt x="2245" y="481"/>
                </a:lnTo>
                <a:lnTo>
                  <a:pt x="2249" y="510"/>
                </a:lnTo>
                <a:lnTo>
                  <a:pt x="2252" y="539"/>
                </a:lnTo>
                <a:lnTo>
                  <a:pt x="2254" y="569"/>
                </a:lnTo>
                <a:lnTo>
                  <a:pt x="2255" y="599"/>
                </a:lnTo>
                <a:lnTo>
                  <a:pt x="2255" y="731"/>
                </a:lnTo>
                <a:lnTo>
                  <a:pt x="2254" y="765"/>
                </a:lnTo>
                <a:lnTo>
                  <a:pt x="2251" y="797"/>
                </a:lnTo>
                <a:lnTo>
                  <a:pt x="2246" y="824"/>
                </a:lnTo>
                <a:lnTo>
                  <a:pt x="2239" y="848"/>
                </a:lnTo>
                <a:lnTo>
                  <a:pt x="2234" y="858"/>
                </a:lnTo>
                <a:lnTo>
                  <a:pt x="2230" y="869"/>
                </a:lnTo>
                <a:lnTo>
                  <a:pt x="2224" y="877"/>
                </a:lnTo>
                <a:lnTo>
                  <a:pt x="2219" y="885"/>
                </a:lnTo>
                <a:lnTo>
                  <a:pt x="2213" y="893"/>
                </a:lnTo>
                <a:lnTo>
                  <a:pt x="2207" y="900"/>
                </a:lnTo>
                <a:lnTo>
                  <a:pt x="2201" y="906"/>
                </a:lnTo>
                <a:lnTo>
                  <a:pt x="2194" y="911"/>
                </a:lnTo>
                <a:close/>
                <a:moveTo>
                  <a:pt x="1923" y="4130"/>
                </a:moveTo>
                <a:lnTo>
                  <a:pt x="2894" y="4130"/>
                </a:lnTo>
                <a:lnTo>
                  <a:pt x="2894" y="4226"/>
                </a:lnTo>
                <a:lnTo>
                  <a:pt x="1923" y="4226"/>
                </a:lnTo>
                <a:lnTo>
                  <a:pt x="1923" y="4130"/>
                </a:lnTo>
                <a:close/>
                <a:moveTo>
                  <a:pt x="1923" y="3786"/>
                </a:moveTo>
                <a:lnTo>
                  <a:pt x="3162" y="3786"/>
                </a:lnTo>
                <a:lnTo>
                  <a:pt x="3162" y="3882"/>
                </a:lnTo>
                <a:lnTo>
                  <a:pt x="1923" y="3882"/>
                </a:lnTo>
                <a:lnTo>
                  <a:pt x="1923" y="3786"/>
                </a:lnTo>
                <a:close/>
                <a:moveTo>
                  <a:pt x="3240" y="3395"/>
                </a:moveTo>
                <a:lnTo>
                  <a:pt x="3547" y="3581"/>
                </a:lnTo>
                <a:lnTo>
                  <a:pt x="3567" y="3591"/>
                </a:lnTo>
                <a:lnTo>
                  <a:pt x="3585" y="3599"/>
                </a:lnTo>
                <a:lnTo>
                  <a:pt x="3603" y="3605"/>
                </a:lnTo>
                <a:lnTo>
                  <a:pt x="3619" y="3609"/>
                </a:lnTo>
                <a:lnTo>
                  <a:pt x="3636" y="3611"/>
                </a:lnTo>
                <a:lnTo>
                  <a:pt x="3652" y="3611"/>
                </a:lnTo>
                <a:lnTo>
                  <a:pt x="3667" y="3609"/>
                </a:lnTo>
                <a:lnTo>
                  <a:pt x="3682" y="3605"/>
                </a:lnTo>
                <a:lnTo>
                  <a:pt x="3695" y="3600"/>
                </a:lnTo>
                <a:lnTo>
                  <a:pt x="3707" y="3593"/>
                </a:lnTo>
                <a:lnTo>
                  <a:pt x="3718" y="3584"/>
                </a:lnTo>
                <a:lnTo>
                  <a:pt x="3728" y="3573"/>
                </a:lnTo>
                <a:lnTo>
                  <a:pt x="3737" y="3561"/>
                </a:lnTo>
                <a:lnTo>
                  <a:pt x="3744" y="3548"/>
                </a:lnTo>
                <a:lnTo>
                  <a:pt x="3751" y="3532"/>
                </a:lnTo>
                <a:lnTo>
                  <a:pt x="3756" y="3515"/>
                </a:lnTo>
                <a:lnTo>
                  <a:pt x="3844" y="3149"/>
                </a:lnTo>
                <a:lnTo>
                  <a:pt x="3846" y="3139"/>
                </a:lnTo>
                <a:lnTo>
                  <a:pt x="3845" y="3127"/>
                </a:lnTo>
                <a:lnTo>
                  <a:pt x="3844" y="3115"/>
                </a:lnTo>
                <a:lnTo>
                  <a:pt x="3839" y="3103"/>
                </a:lnTo>
                <a:lnTo>
                  <a:pt x="3833" y="3091"/>
                </a:lnTo>
                <a:lnTo>
                  <a:pt x="3826" y="3077"/>
                </a:lnTo>
                <a:lnTo>
                  <a:pt x="3816" y="3065"/>
                </a:lnTo>
                <a:lnTo>
                  <a:pt x="3805" y="3055"/>
                </a:lnTo>
                <a:lnTo>
                  <a:pt x="3793" y="3044"/>
                </a:lnTo>
                <a:lnTo>
                  <a:pt x="3779" y="3033"/>
                </a:lnTo>
                <a:lnTo>
                  <a:pt x="3763" y="3025"/>
                </a:lnTo>
                <a:lnTo>
                  <a:pt x="3746" y="3016"/>
                </a:lnTo>
                <a:lnTo>
                  <a:pt x="3728" y="3010"/>
                </a:lnTo>
                <a:lnTo>
                  <a:pt x="3708" y="3005"/>
                </a:lnTo>
                <a:lnTo>
                  <a:pt x="3686" y="3003"/>
                </a:lnTo>
                <a:lnTo>
                  <a:pt x="3665" y="3002"/>
                </a:lnTo>
                <a:lnTo>
                  <a:pt x="3196" y="3002"/>
                </a:lnTo>
                <a:lnTo>
                  <a:pt x="3191" y="3025"/>
                </a:lnTo>
                <a:lnTo>
                  <a:pt x="3185" y="3052"/>
                </a:lnTo>
                <a:lnTo>
                  <a:pt x="3175" y="3111"/>
                </a:lnTo>
                <a:lnTo>
                  <a:pt x="3165" y="3182"/>
                </a:lnTo>
                <a:lnTo>
                  <a:pt x="3161" y="3208"/>
                </a:lnTo>
                <a:lnTo>
                  <a:pt x="3160" y="3221"/>
                </a:lnTo>
                <a:lnTo>
                  <a:pt x="3160" y="3236"/>
                </a:lnTo>
                <a:lnTo>
                  <a:pt x="3161" y="3251"/>
                </a:lnTo>
                <a:lnTo>
                  <a:pt x="3162" y="3266"/>
                </a:lnTo>
                <a:lnTo>
                  <a:pt x="3165" y="3281"/>
                </a:lnTo>
                <a:lnTo>
                  <a:pt x="3168" y="3296"/>
                </a:lnTo>
                <a:lnTo>
                  <a:pt x="3173" y="3310"/>
                </a:lnTo>
                <a:lnTo>
                  <a:pt x="3178" y="3325"/>
                </a:lnTo>
                <a:lnTo>
                  <a:pt x="3185" y="3339"/>
                </a:lnTo>
                <a:lnTo>
                  <a:pt x="3193" y="3352"/>
                </a:lnTo>
                <a:lnTo>
                  <a:pt x="3203" y="3364"/>
                </a:lnTo>
                <a:lnTo>
                  <a:pt x="3214" y="3376"/>
                </a:lnTo>
                <a:lnTo>
                  <a:pt x="3226" y="3386"/>
                </a:lnTo>
                <a:lnTo>
                  <a:pt x="3240" y="3395"/>
                </a:lnTo>
                <a:close/>
                <a:moveTo>
                  <a:pt x="3364" y="2621"/>
                </a:moveTo>
                <a:lnTo>
                  <a:pt x="2993" y="2251"/>
                </a:lnTo>
                <a:lnTo>
                  <a:pt x="2993" y="2621"/>
                </a:lnTo>
                <a:lnTo>
                  <a:pt x="3364" y="2621"/>
                </a:lnTo>
                <a:close/>
                <a:moveTo>
                  <a:pt x="1900" y="1706"/>
                </a:moveTo>
                <a:lnTo>
                  <a:pt x="1900" y="1706"/>
                </a:lnTo>
                <a:lnTo>
                  <a:pt x="1893" y="1718"/>
                </a:lnTo>
                <a:lnTo>
                  <a:pt x="1883" y="1729"/>
                </a:lnTo>
                <a:lnTo>
                  <a:pt x="1875" y="1738"/>
                </a:lnTo>
                <a:lnTo>
                  <a:pt x="1864" y="1748"/>
                </a:lnTo>
                <a:lnTo>
                  <a:pt x="1853" y="1758"/>
                </a:lnTo>
                <a:lnTo>
                  <a:pt x="1843" y="1766"/>
                </a:lnTo>
                <a:lnTo>
                  <a:pt x="1831" y="1773"/>
                </a:lnTo>
                <a:lnTo>
                  <a:pt x="1817" y="1779"/>
                </a:lnTo>
                <a:lnTo>
                  <a:pt x="1856" y="2119"/>
                </a:lnTo>
                <a:lnTo>
                  <a:pt x="2026" y="2119"/>
                </a:lnTo>
                <a:lnTo>
                  <a:pt x="2163" y="1329"/>
                </a:lnTo>
                <a:lnTo>
                  <a:pt x="2396" y="1504"/>
                </a:lnTo>
                <a:lnTo>
                  <a:pt x="2837" y="1665"/>
                </a:lnTo>
                <a:lnTo>
                  <a:pt x="2872" y="1677"/>
                </a:lnTo>
                <a:lnTo>
                  <a:pt x="2904" y="1690"/>
                </a:lnTo>
                <a:lnTo>
                  <a:pt x="2936" y="1705"/>
                </a:lnTo>
                <a:lnTo>
                  <a:pt x="2964" y="1718"/>
                </a:lnTo>
                <a:lnTo>
                  <a:pt x="2993" y="1734"/>
                </a:lnTo>
                <a:lnTo>
                  <a:pt x="3018" y="1749"/>
                </a:lnTo>
                <a:lnTo>
                  <a:pt x="3042" y="1767"/>
                </a:lnTo>
                <a:lnTo>
                  <a:pt x="3065" y="1785"/>
                </a:lnTo>
                <a:lnTo>
                  <a:pt x="3085" y="1806"/>
                </a:lnTo>
                <a:lnTo>
                  <a:pt x="3105" y="1827"/>
                </a:lnTo>
                <a:lnTo>
                  <a:pt x="3121" y="1850"/>
                </a:lnTo>
                <a:lnTo>
                  <a:pt x="3137" y="1875"/>
                </a:lnTo>
                <a:lnTo>
                  <a:pt x="3151" y="1903"/>
                </a:lnTo>
                <a:lnTo>
                  <a:pt x="3163" y="1933"/>
                </a:lnTo>
                <a:lnTo>
                  <a:pt x="3173" y="1965"/>
                </a:lnTo>
                <a:lnTo>
                  <a:pt x="3181" y="2001"/>
                </a:lnTo>
                <a:lnTo>
                  <a:pt x="3259" y="2382"/>
                </a:lnTo>
                <a:lnTo>
                  <a:pt x="3492" y="2614"/>
                </a:lnTo>
                <a:lnTo>
                  <a:pt x="3492" y="2717"/>
                </a:lnTo>
                <a:lnTo>
                  <a:pt x="2897" y="2717"/>
                </a:lnTo>
                <a:lnTo>
                  <a:pt x="2897" y="2215"/>
                </a:lnTo>
                <a:lnTo>
                  <a:pt x="1690" y="2215"/>
                </a:lnTo>
                <a:lnTo>
                  <a:pt x="1690" y="4667"/>
                </a:lnTo>
                <a:lnTo>
                  <a:pt x="3395" y="4667"/>
                </a:lnTo>
                <a:lnTo>
                  <a:pt x="3396" y="3598"/>
                </a:lnTo>
                <a:lnTo>
                  <a:pt x="3162" y="3449"/>
                </a:lnTo>
                <a:lnTo>
                  <a:pt x="3162" y="3539"/>
                </a:lnTo>
                <a:lnTo>
                  <a:pt x="1923" y="3539"/>
                </a:lnTo>
                <a:lnTo>
                  <a:pt x="1923" y="3443"/>
                </a:lnTo>
                <a:lnTo>
                  <a:pt x="3155" y="3443"/>
                </a:lnTo>
                <a:lnTo>
                  <a:pt x="3137" y="3428"/>
                </a:lnTo>
                <a:lnTo>
                  <a:pt x="3121" y="3410"/>
                </a:lnTo>
                <a:lnTo>
                  <a:pt x="3108" y="3392"/>
                </a:lnTo>
                <a:lnTo>
                  <a:pt x="3097" y="3371"/>
                </a:lnTo>
                <a:lnTo>
                  <a:pt x="3088" y="3351"/>
                </a:lnTo>
                <a:lnTo>
                  <a:pt x="3079" y="3331"/>
                </a:lnTo>
                <a:lnTo>
                  <a:pt x="3075" y="3309"/>
                </a:lnTo>
                <a:lnTo>
                  <a:pt x="3070" y="3287"/>
                </a:lnTo>
                <a:lnTo>
                  <a:pt x="3067" y="3266"/>
                </a:lnTo>
                <a:lnTo>
                  <a:pt x="3065" y="3243"/>
                </a:lnTo>
                <a:lnTo>
                  <a:pt x="3064" y="3219"/>
                </a:lnTo>
                <a:lnTo>
                  <a:pt x="3065" y="3195"/>
                </a:lnTo>
                <a:lnTo>
                  <a:pt x="1923" y="3195"/>
                </a:lnTo>
                <a:lnTo>
                  <a:pt x="1923" y="3099"/>
                </a:lnTo>
                <a:lnTo>
                  <a:pt x="3081" y="3099"/>
                </a:lnTo>
                <a:lnTo>
                  <a:pt x="3090" y="3050"/>
                </a:lnTo>
                <a:lnTo>
                  <a:pt x="3101" y="2997"/>
                </a:lnTo>
                <a:lnTo>
                  <a:pt x="3113" y="2947"/>
                </a:lnTo>
                <a:lnTo>
                  <a:pt x="3124" y="2906"/>
                </a:lnTo>
                <a:lnTo>
                  <a:pt x="3665" y="2906"/>
                </a:lnTo>
                <a:lnTo>
                  <a:pt x="3692" y="2907"/>
                </a:lnTo>
                <a:lnTo>
                  <a:pt x="3721" y="2911"/>
                </a:lnTo>
                <a:lnTo>
                  <a:pt x="3749" y="2918"/>
                </a:lnTo>
                <a:lnTo>
                  <a:pt x="3775" y="2926"/>
                </a:lnTo>
                <a:lnTo>
                  <a:pt x="3802" y="2938"/>
                </a:lnTo>
                <a:lnTo>
                  <a:pt x="3827" y="2951"/>
                </a:lnTo>
                <a:lnTo>
                  <a:pt x="3850" y="2966"/>
                </a:lnTo>
                <a:lnTo>
                  <a:pt x="3870" y="2984"/>
                </a:lnTo>
                <a:lnTo>
                  <a:pt x="3889" y="3003"/>
                </a:lnTo>
                <a:lnTo>
                  <a:pt x="3898" y="3013"/>
                </a:lnTo>
                <a:lnTo>
                  <a:pt x="3906" y="3023"/>
                </a:lnTo>
                <a:lnTo>
                  <a:pt x="3913" y="3034"/>
                </a:lnTo>
                <a:lnTo>
                  <a:pt x="3919" y="3045"/>
                </a:lnTo>
                <a:lnTo>
                  <a:pt x="3925" y="3056"/>
                </a:lnTo>
                <a:lnTo>
                  <a:pt x="3930" y="3068"/>
                </a:lnTo>
                <a:lnTo>
                  <a:pt x="3935" y="3080"/>
                </a:lnTo>
                <a:lnTo>
                  <a:pt x="3938" y="3093"/>
                </a:lnTo>
                <a:lnTo>
                  <a:pt x="3941" y="3105"/>
                </a:lnTo>
                <a:lnTo>
                  <a:pt x="3942" y="3118"/>
                </a:lnTo>
                <a:lnTo>
                  <a:pt x="3942" y="3131"/>
                </a:lnTo>
                <a:lnTo>
                  <a:pt x="3942" y="3145"/>
                </a:lnTo>
                <a:lnTo>
                  <a:pt x="3940" y="3158"/>
                </a:lnTo>
                <a:lnTo>
                  <a:pt x="3937" y="3171"/>
                </a:lnTo>
                <a:lnTo>
                  <a:pt x="3851" y="3543"/>
                </a:lnTo>
                <a:lnTo>
                  <a:pt x="3848" y="3555"/>
                </a:lnTo>
                <a:lnTo>
                  <a:pt x="3844" y="3568"/>
                </a:lnTo>
                <a:lnTo>
                  <a:pt x="3839" y="3580"/>
                </a:lnTo>
                <a:lnTo>
                  <a:pt x="3833" y="3591"/>
                </a:lnTo>
                <a:lnTo>
                  <a:pt x="3827" y="3603"/>
                </a:lnTo>
                <a:lnTo>
                  <a:pt x="3820" y="3614"/>
                </a:lnTo>
                <a:lnTo>
                  <a:pt x="3811" y="3623"/>
                </a:lnTo>
                <a:lnTo>
                  <a:pt x="3803" y="3633"/>
                </a:lnTo>
                <a:lnTo>
                  <a:pt x="3794" y="3642"/>
                </a:lnTo>
                <a:lnTo>
                  <a:pt x="3785" y="3651"/>
                </a:lnTo>
                <a:lnTo>
                  <a:pt x="3774" y="3659"/>
                </a:lnTo>
                <a:lnTo>
                  <a:pt x="3763" y="3666"/>
                </a:lnTo>
                <a:lnTo>
                  <a:pt x="3752" y="3674"/>
                </a:lnTo>
                <a:lnTo>
                  <a:pt x="3742" y="3680"/>
                </a:lnTo>
                <a:lnTo>
                  <a:pt x="3730" y="3684"/>
                </a:lnTo>
                <a:lnTo>
                  <a:pt x="3716" y="3689"/>
                </a:lnTo>
                <a:lnTo>
                  <a:pt x="3704" y="3694"/>
                </a:lnTo>
                <a:lnTo>
                  <a:pt x="3691" y="3698"/>
                </a:lnTo>
                <a:lnTo>
                  <a:pt x="3678" y="3700"/>
                </a:lnTo>
                <a:lnTo>
                  <a:pt x="3665" y="3702"/>
                </a:lnTo>
                <a:lnTo>
                  <a:pt x="3650" y="3704"/>
                </a:lnTo>
                <a:lnTo>
                  <a:pt x="3637" y="3704"/>
                </a:lnTo>
                <a:lnTo>
                  <a:pt x="3623" y="3704"/>
                </a:lnTo>
                <a:lnTo>
                  <a:pt x="3609" y="3702"/>
                </a:lnTo>
                <a:lnTo>
                  <a:pt x="3594" y="3700"/>
                </a:lnTo>
                <a:lnTo>
                  <a:pt x="3580" y="3696"/>
                </a:lnTo>
                <a:lnTo>
                  <a:pt x="3565" y="3693"/>
                </a:lnTo>
                <a:lnTo>
                  <a:pt x="3551" y="3688"/>
                </a:lnTo>
                <a:lnTo>
                  <a:pt x="3537" y="3683"/>
                </a:lnTo>
                <a:lnTo>
                  <a:pt x="3522" y="3676"/>
                </a:lnTo>
                <a:lnTo>
                  <a:pt x="3508" y="3669"/>
                </a:lnTo>
                <a:lnTo>
                  <a:pt x="3495" y="3660"/>
                </a:lnTo>
                <a:lnTo>
                  <a:pt x="3492" y="3659"/>
                </a:lnTo>
                <a:lnTo>
                  <a:pt x="3491" y="4763"/>
                </a:lnTo>
                <a:lnTo>
                  <a:pt x="1594" y="4763"/>
                </a:lnTo>
                <a:lnTo>
                  <a:pt x="1594" y="4094"/>
                </a:lnTo>
                <a:lnTo>
                  <a:pt x="749" y="4094"/>
                </a:lnTo>
                <a:lnTo>
                  <a:pt x="749" y="2865"/>
                </a:lnTo>
                <a:lnTo>
                  <a:pt x="653" y="2865"/>
                </a:lnTo>
                <a:lnTo>
                  <a:pt x="653" y="4094"/>
                </a:lnTo>
                <a:lnTo>
                  <a:pt x="0" y="4094"/>
                </a:lnTo>
                <a:lnTo>
                  <a:pt x="275" y="2001"/>
                </a:lnTo>
                <a:lnTo>
                  <a:pt x="277" y="1983"/>
                </a:lnTo>
                <a:lnTo>
                  <a:pt x="281" y="1965"/>
                </a:lnTo>
                <a:lnTo>
                  <a:pt x="284" y="1948"/>
                </a:lnTo>
                <a:lnTo>
                  <a:pt x="289" y="1933"/>
                </a:lnTo>
                <a:lnTo>
                  <a:pt x="294" y="1917"/>
                </a:lnTo>
                <a:lnTo>
                  <a:pt x="300" y="1903"/>
                </a:lnTo>
                <a:lnTo>
                  <a:pt x="306" y="1888"/>
                </a:lnTo>
                <a:lnTo>
                  <a:pt x="312" y="1874"/>
                </a:lnTo>
                <a:lnTo>
                  <a:pt x="320" y="1862"/>
                </a:lnTo>
                <a:lnTo>
                  <a:pt x="328" y="1849"/>
                </a:lnTo>
                <a:lnTo>
                  <a:pt x="344" y="1826"/>
                </a:lnTo>
                <a:lnTo>
                  <a:pt x="365" y="1804"/>
                </a:lnTo>
                <a:lnTo>
                  <a:pt x="385" y="1784"/>
                </a:lnTo>
                <a:lnTo>
                  <a:pt x="409" y="1766"/>
                </a:lnTo>
                <a:lnTo>
                  <a:pt x="433" y="1749"/>
                </a:lnTo>
                <a:lnTo>
                  <a:pt x="461" y="1734"/>
                </a:lnTo>
                <a:lnTo>
                  <a:pt x="489" y="1718"/>
                </a:lnTo>
                <a:lnTo>
                  <a:pt x="519" y="1704"/>
                </a:lnTo>
                <a:lnTo>
                  <a:pt x="551" y="1690"/>
                </a:lnTo>
                <a:lnTo>
                  <a:pt x="584" y="1677"/>
                </a:lnTo>
                <a:lnTo>
                  <a:pt x="619" y="1665"/>
                </a:lnTo>
                <a:lnTo>
                  <a:pt x="1095" y="1492"/>
                </a:lnTo>
                <a:lnTo>
                  <a:pt x="1311" y="1329"/>
                </a:lnTo>
                <a:lnTo>
                  <a:pt x="1532" y="2727"/>
                </a:lnTo>
                <a:lnTo>
                  <a:pt x="1639" y="1779"/>
                </a:lnTo>
                <a:lnTo>
                  <a:pt x="1626" y="1773"/>
                </a:lnTo>
                <a:lnTo>
                  <a:pt x="1614" y="1766"/>
                </a:lnTo>
                <a:lnTo>
                  <a:pt x="1603" y="1758"/>
                </a:lnTo>
                <a:lnTo>
                  <a:pt x="1592" y="1748"/>
                </a:lnTo>
                <a:lnTo>
                  <a:pt x="1581" y="1738"/>
                </a:lnTo>
                <a:lnTo>
                  <a:pt x="1572" y="1729"/>
                </a:lnTo>
                <a:lnTo>
                  <a:pt x="1563" y="1718"/>
                </a:lnTo>
                <a:lnTo>
                  <a:pt x="1556" y="1706"/>
                </a:lnTo>
                <a:lnTo>
                  <a:pt x="1727" y="1543"/>
                </a:lnTo>
                <a:lnTo>
                  <a:pt x="1900" y="1706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" name="Freeform 37">
            <a:extLst>
              <a:ext uri="{FF2B5EF4-FFF2-40B4-BE49-F238E27FC236}">
                <a16:creationId xmlns="" xmlns:a16="http://schemas.microsoft.com/office/drawing/2014/main" id="{3A08AB53-20D6-470B-BF13-5E37EFA76F3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762000" y="2514600"/>
            <a:ext cx="431842" cy="610082"/>
          </a:xfrm>
          <a:custGeom>
            <a:avLst/>
            <a:gdLst>
              <a:gd name="T0" fmla="*/ 796 w 1805"/>
              <a:gd name="T1" fmla="*/ 2087 h 2550"/>
              <a:gd name="T2" fmla="*/ 1751 w 1805"/>
              <a:gd name="T3" fmla="*/ 1593 h 2550"/>
              <a:gd name="T4" fmla="*/ 796 w 1805"/>
              <a:gd name="T5" fmla="*/ 1713 h 2550"/>
              <a:gd name="T6" fmla="*/ 1452 w 1805"/>
              <a:gd name="T7" fmla="*/ 1826 h 2550"/>
              <a:gd name="T8" fmla="*/ 664 w 1805"/>
              <a:gd name="T9" fmla="*/ 1185 h 2550"/>
              <a:gd name="T10" fmla="*/ 1418 w 1805"/>
              <a:gd name="T11" fmla="*/ 1060 h 2550"/>
              <a:gd name="T12" fmla="*/ 1391 w 1805"/>
              <a:gd name="T13" fmla="*/ 948 h 2550"/>
              <a:gd name="T14" fmla="*/ 1298 w 1805"/>
              <a:gd name="T15" fmla="*/ 849 h 2550"/>
              <a:gd name="T16" fmla="*/ 1087 w 1805"/>
              <a:gd name="T17" fmla="*/ 789 h 2550"/>
              <a:gd name="T18" fmla="*/ 950 w 1805"/>
              <a:gd name="T19" fmla="*/ 951 h 2550"/>
              <a:gd name="T20" fmla="*/ 484 w 1805"/>
              <a:gd name="T21" fmla="*/ 780 h 2550"/>
              <a:gd name="T22" fmla="*/ 613 w 1805"/>
              <a:gd name="T23" fmla="*/ 1220 h 2550"/>
              <a:gd name="T24" fmla="*/ 369 w 1805"/>
              <a:gd name="T25" fmla="*/ 804 h 2550"/>
              <a:gd name="T26" fmla="*/ 192 w 1805"/>
              <a:gd name="T27" fmla="*/ 884 h 2550"/>
              <a:gd name="T28" fmla="*/ 128 w 1805"/>
              <a:gd name="T29" fmla="*/ 988 h 2550"/>
              <a:gd name="T30" fmla="*/ 348 w 1805"/>
              <a:gd name="T31" fmla="*/ 2138 h 2550"/>
              <a:gd name="T32" fmla="*/ 400 w 1805"/>
              <a:gd name="T33" fmla="*/ 1965 h 2550"/>
              <a:gd name="T34" fmla="*/ 1634 w 1805"/>
              <a:gd name="T35" fmla="*/ 1943 h 2550"/>
              <a:gd name="T36" fmla="*/ 1703 w 1805"/>
              <a:gd name="T37" fmla="*/ 1937 h 2550"/>
              <a:gd name="T38" fmla="*/ 1804 w 1805"/>
              <a:gd name="T39" fmla="*/ 1687 h 2550"/>
              <a:gd name="T40" fmla="*/ 1790 w 1805"/>
              <a:gd name="T41" fmla="*/ 1624 h 2550"/>
              <a:gd name="T42" fmla="*/ 1751 w 1805"/>
              <a:gd name="T43" fmla="*/ 1687 h 2550"/>
              <a:gd name="T44" fmla="*/ 1673 w 1805"/>
              <a:gd name="T45" fmla="*/ 1895 h 2550"/>
              <a:gd name="T46" fmla="*/ 1509 w 1805"/>
              <a:gd name="T47" fmla="*/ 1809 h 2550"/>
              <a:gd name="T48" fmla="*/ 1457 w 1805"/>
              <a:gd name="T49" fmla="*/ 1725 h 2550"/>
              <a:gd name="T50" fmla="*/ 1716 w 1805"/>
              <a:gd name="T51" fmla="*/ 1639 h 2550"/>
              <a:gd name="T52" fmla="*/ 1752 w 1805"/>
              <a:gd name="T53" fmla="*/ 1664 h 2550"/>
              <a:gd name="T54" fmla="*/ 1307 w 1805"/>
              <a:gd name="T55" fmla="*/ 2216 h 2550"/>
              <a:gd name="T56" fmla="*/ 590 w 1805"/>
              <a:gd name="T57" fmla="*/ 666 h 2550"/>
              <a:gd name="T58" fmla="*/ 683 w 1805"/>
              <a:gd name="T59" fmla="*/ 671 h 2550"/>
              <a:gd name="T60" fmla="*/ 801 w 1805"/>
              <a:gd name="T61" fmla="*/ 685 h 2550"/>
              <a:gd name="T62" fmla="*/ 900 w 1805"/>
              <a:gd name="T63" fmla="*/ 657 h 2550"/>
              <a:gd name="T64" fmla="*/ 984 w 1805"/>
              <a:gd name="T65" fmla="*/ 670 h 2550"/>
              <a:gd name="T66" fmla="*/ 1076 w 1805"/>
              <a:gd name="T67" fmla="*/ 633 h 2550"/>
              <a:gd name="T68" fmla="*/ 1121 w 1805"/>
              <a:gd name="T69" fmla="*/ 553 h 2550"/>
              <a:gd name="T70" fmla="*/ 1022 w 1805"/>
              <a:gd name="T71" fmla="*/ 534 h 2550"/>
              <a:gd name="T72" fmla="*/ 1026 w 1805"/>
              <a:gd name="T73" fmla="*/ 490 h 2550"/>
              <a:gd name="T74" fmla="*/ 1057 w 1805"/>
              <a:gd name="T75" fmla="*/ 444 h 2550"/>
              <a:gd name="T76" fmla="*/ 1056 w 1805"/>
              <a:gd name="T77" fmla="*/ 268 h 2550"/>
              <a:gd name="T78" fmla="*/ 1012 w 1805"/>
              <a:gd name="T79" fmla="*/ 150 h 2550"/>
              <a:gd name="T80" fmla="*/ 931 w 1805"/>
              <a:gd name="T81" fmla="*/ 58 h 2550"/>
              <a:gd name="T82" fmla="*/ 822 w 1805"/>
              <a:gd name="T83" fmla="*/ 7 h 2550"/>
              <a:gd name="T84" fmla="*/ 712 w 1805"/>
              <a:gd name="T85" fmla="*/ 4 h 2550"/>
              <a:gd name="T86" fmla="*/ 601 w 1805"/>
              <a:gd name="T87" fmla="*/ 49 h 2550"/>
              <a:gd name="T88" fmla="*/ 517 w 1805"/>
              <a:gd name="T89" fmla="*/ 137 h 2550"/>
              <a:gd name="T90" fmla="*/ 468 w 1805"/>
              <a:gd name="T91" fmla="*/ 252 h 2550"/>
              <a:gd name="T92" fmla="*/ 460 w 1805"/>
              <a:gd name="T93" fmla="*/ 414 h 2550"/>
              <a:gd name="T94" fmla="*/ 485 w 1805"/>
              <a:gd name="T95" fmla="*/ 485 h 2550"/>
              <a:gd name="T96" fmla="*/ 538 w 1805"/>
              <a:gd name="T97" fmla="*/ 507 h 2550"/>
              <a:gd name="T98" fmla="*/ 421 w 1805"/>
              <a:gd name="T99" fmla="*/ 553 h 2550"/>
              <a:gd name="T100" fmla="*/ 420 w 1805"/>
              <a:gd name="T101" fmla="*/ 607 h 2550"/>
              <a:gd name="T102" fmla="*/ 497 w 1805"/>
              <a:gd name="T103" fmla="*/ 662 h 2550"/>
              <a:gd name="T104" fmla="*/ 626 w 1805"/>
              <a:gd name="T105" fmla="*/ 394 h 2550"/>
              <a:gd name="T106" fmla="*/ 784 w 1805"/>
              <a:gd name="T107" fmla="*/ 346 h 2550"/>
              <a:gd name="T108" fmla="*/ 899 w 1805"/>
              <a:gd name="T109" fmla="*/ 201 h 2550"/>
              <a:gd name="T110" fmla="*/ 959 w 1805"/>
              <a:gd name="T111" fmla="*/ 291 h 2550"/>
              <a:gd name="T112" fmla="*/ 947 w 1805"/>
              <a:gd name="T113" fmla="*/ 503 h 2550"/>
              <a:gd name="T114" fmla="*/ 842 w 1805"/>
              <a:gd name="T115" fmla="*/ 621 h 2550"/>
              <a:gd name="T116" fmla="*/ 711 w 1805"/>
              <a:gd name="T117" fmla="*/ 629 h 2550"/>
              <a:gd name="T118" fmla="*/ 597 w 1805"/>
              <a:gd name="T119" fmla="*/ 523 h 2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805" h="2550">
                <a:moveTo>
                  <a:pt x="1451" y="1846"/>
                </a:moveTo>
                <a:lnTo>
                  <a:pt x="796" y="1846"/>
                </a:lnTo>
                <a:lnTo>
                  <a:pt x="796" y="1898"/>
                </a:lnTo>
                <a:lnTo>
                  <a:pt x="1451" y="1898"/>
                </a:lnTo>
                <a:lnTo>
                  <a:pt x="1451" y="1846"/>
                </a:lnTo>
                <a:close/>
                <a:moveTo>
                  <a:pt x="1451" y="2035"/>
                </a:moveTo>
                <a:lnTo>
                  <a:pt x="796" y="2035"/>
                </a:lnTo>
                <a:lnTo>
                  <a:pt x="796" y="2087"/>
                </a:lnTo>
                <a:lnTo>
                  <a:pt x="1451" y="2087"/>
                </a:lnTo>
                <a:lnTo>
                  <a:pt x="1451" y="2035"/>
                </a:lnTo>
                <a:close/>
                <a:moveTo>
                  <a:pt x="1779" y="1611"/>
                </a:moveTo>
                <a:lnTo>
                  <a:pt x="1779" y="1611"/>
                </a:lnTo>
                <a:lnTo>
                  <a:pt x="1772" y="1606"/>
                </a:lnTo>
                <a:lnTo>
                  <a:pt x="1766" y="1601"/>
                </a:lnTo>
                <a:lnTo>
                  <a:pt x="1759" y="1597"/>
                </a:lnTo>
                <a:lnTo>
                  <a:pt x="1751" y="1593"/>
                </a:lnTo>
                <a:lnTo>
                  <a:pt x="1742" y="1591"/>
                </a:lnTo>
                <a:lnTo>
                  <a:pt x="1734" y="1589"/>
                </a:lnTo>
                <a:lnTo>
                  <a:pt x="1725" y="1588"/>
                </a:lnTo>
                <a:lnTo>
                  <a:pt x="1716" y="1588"/>
                </a:lnTo>
                <a:lnTo>
                  <a:pt x="1416" y="1588"/>
                </a:lnTo>
                <a:lnTo>
                  <a:pt x="1409" y="1662"/>
                </a:lnTo>
                <a:lnTo>
                  <a:pt x="796" y="1662"/>
                </a:lnTo>
                <a:lnTo>
                  <a:pt x="796" y="1713"/>
                </a:lnTo>
                <a:lnTo>
                  <a:pt x="1406" y="1713"/>
                </a:lnTo>
                <a:lnTo>
                  <a:pt x="1406" y="1713"/>
                </a:lnTo>
                <a:lnTo>
                  <a:pt x="1407" y="1734"/>
                </a:lnTo>
                <a:lnTo>
                  <a:pt x="1411" y="1754"/>
                </a:lnTo>
                <a:lnTo>
                  <a:pt x="1418" y="1774"/>
                </a:lnTo>
                <a:lnTo>
                  <a:pt x="1427" y="1792"/>
                </a:lnTo>
                <a:lnTo>
                  <a:pt x="1438" y="1810"/>
                </a:lnTo>
                <a:lnTo>
                  <a:pt x="1452" y="1826"/>
                </a:lnTo>
                <a:lnTo>
                  <a:pt x="1466" y="1841"/>
                </a:lnTo>
                <a:lnTo>
                  <a:pt x="1474" y="1847"/>
                </a:lnTo>
                <a:lnTo>
                  <a:pt x="1482" y="1853"/>
                </a:lnTo>
                <a:lnTo>
                  <a:pt x="1580" y="1914"/>
                </a:lnTo>
                <a:lnTo>
                  <a:pt x="1573" y="1914"/>
                </a:lnTo>
                <a:lnTo>
                  <a:pt x="1573" y="2498"/>
                </a:lnTo>
                <a:lnTo>
                  <a:pt x="664" y="2498"/>
                </a:lnTo>
                <a:lnTo>
                  <a:pt x="664" y="1185"/>
                </a:lnTo>
                <a:lnTo>
                  <a:pt x="1310" y="1185"/>
                </a:lnTo>
                <a:lnTo>
                  <a:pt x="1310" y="1463"/>
                </a:lnTo>
                <a:lnTo>
                  <a:pt x="1624" y="1463"/>
                </a:lnTo>
                <a:lnTo>
                  <a:pt x="1624" y="1403"/>
                </a:lnTo>
                <a:lnTo>
                  <a:pt x="1418" y="1202"/>
                </a:lnTo>
                <a:lnTo>
                  <a:pt x="1418" y="1077"/>
                </a:lnTo>
                <a:lnTo>
                  <a:pt x="1418" y="1077"/>
                </a:lnTo>
                <a:lnTo>
                  <a:pt x="1418" y="1060"/>
                </a:lnTo>
                <a:lnTo>
                  <a:pt x="1417" y="1045"/>
                </a:lnTo>
                <a:lnTo>
                  <a:pt x="1415" y="1029"/>
                </a:lnTo>
                <a:lnTo>
                  <a:pt x="1412" y="1013"/>
                </a:lnTo>
                <a:lnTo>
                  <a:pt x="1409" y="1000"/>
                </a:lnTo>
                <a:lnTo>
                  <a:pt x="1406" y="985"/>
                </a:lnTo>
                <a:lnTo>
                  <a:pt x="1401" y="973"/>
                </a:lnTo>
                <a:lnTo>
                  <a:pt x="1397" y="959"/>
                </a:lnTo>
                <a:lnTo>
                  <a:pt x="1391" y="948"/>
                </a:lnTo>
                <a:lnTo>
                  <a:pt x="1384" y="935"/>
                </a:lnTo>
                <a:lnTo>
                  <a:pt x="1378" y="925"/>
                </a:lnTo>
                <a:lnTo>
                  <a:pt x="1371" y="914"/>
                </a:lnTo>
                <a:lnTo>
                  <a:pt x="1363" y="905"/>
                </a:lnTo>
                <a:lnTo>
                  <a:pt x="1355" y="895"/>
                </a:lnTo>
                <a:lnTo>
                  <a:pt x="1337" y="878"/>
                </a:lnTo>
                <a:lnTo>
                  <a:pt x="1318" y="862"/>
                </a:lnTo>
                <a:lnTo>
                  <a:pt x="1298" y="849"/>
                </a:lnTo>
                <a:lnTo>
                  <a:pt x="1276" y="838"/>
                </a:lnTo>
                <a:lnTo>
                  <a:pt x="1252" y="828"/>
                </a:lnTo>
                <a:lnTo>
                  <a:pt x="1228" y="819"/>
                </a:lnTo>
                <a:lnTo>
                  <a:pt x="1203" y="811"/>
                </a:lnTo>
                <a:lnTo>
                  <a:pt x="1177" y="805"/>
                </a:lnTo>
                <a:lnTo>
                  <a:pt x="1151" y="799"/>
                </a:lnTo>
                <a:lnTo>
                  <a:pt x="1087" y="789"/>
                </a:lnTo>
                <a:lnTo>
                  <a:pt x="1087" y="789"/>
                </a:lnTo>
                <a:lnTo>
                  <a:pt x="1088" y="930"/>
                </a:lnTo>
                <a:lnTo>
                  <a:pt x="1089" y="942"/>
                </a:lnTo>
                <a:lnTo>
                  <a:pt x="1017" y="966"/>
                </a:lnTo>
                <a:lnTo>
                  <a:pt x="1087" y="1028"/>
                </a:lnTo>
                <a:lnTo>
                  <a:pt x="994" y="1133"/>
                </a:lnTo>
                <a:lnTo>
                  <a:pt x="948" y="1133"/>
                </a:lnTo>
                <a:lnTo>
                  <a:pt x="1039" y="1030"/>
                </a:lnTo>
                <a:lnTo>
                  <a:pt x="950" y="951"/>
                </a:lnTo>
                <a:lnTo>
                  <a:pt x="1055" y="917"/>
                </a:lnTo>
                <a:lnTo>
                  <a:pt x="1055" y="917"/>
                </a:lnTo>
                <a:lnTo>
                  <a:pt x="1052" y="784"/>
                </a:lnTo>
                <a:lnTo>
                  <a:pt x="954" y="768"/>
                </a:lnTo>
                <a:lnTo>
                  <a:pt x="781" y="1133"/>
                </a:lnTo>
                <a:lnTo>
                  <a:pt x="742" y="1133"/>
                </a:lnTo>
                <a:lnTo>
                  <a:pt x="567" y="763"/>
                </a:lnTo>
                <a:lnTo>
                  <a:pt x="484" y="780"/>
                </a:lnTo>
                <a:lnTo>
                  <a:pt x="484" y="780"/>
                </a:lnTo>
                <a:lnTo>
                  <a:pt x="482" y="839"/>
                </a:lnTo>
                <a:lnTo>
                  <a:pt x="482" y="839"/>
                </a:lnTo>
                <a:lnTo>
                  <a:pt x="481" y="917"/>
                </a:lnTo>
                <a:lnTo>
                  <a:pt x="586" y="951"/>
                </a:lnTo>
                <a:lnTo>
                  <a:pt x="497" y="1031"/>
                </a:lnTo>
                <a:lnTo>
                  <a:pt x="613" y="1167"/>
                </a:lnTo>
                <a:lnTo>
                  <a:pt x="613" y="1220"/>
                </a:lnTo>
                <a:lnTo>
                  <a:pt x="449" y="1028"/>
                </a:lnTo>
                <a:lnTo>
                  <a:pt x="518" y="966"/>
                </a:lnTo>
                <a:lnTo>
                  <a:pt x="448" y="942"/>
                </a:lnTo>
                <a:lnTo>
                  <a:pt x="448" y="930"/>
                </a:lnTo>
                <a:lnTo>
                  <a:pt x="448" y="930"/>
                </a:lnTo>
                <a:lnTo>
                  <a:pt x="449" y="787"/>
                </a:lnTo>
                <a:lnTo>
                  <a:pt x="369" y="804"/>
                </a:lnTo>
                <a:lnTo>
                  <a:pt x="369" y="804"/>
                </a:lnTo>
                <a:lnTo>
                  <a:pt x="343" y="810"/>
                </a:lnTo>
                <a:lnTo>
                  <a:pt x="319" y="816"/>
                </a:lnTo>
                <a:lnTo>
                  <a:pt x="295" y="823"/>
                </a:lnTo>
                <a:lnTo>
                  <a:pt x="273" y="833"/>
                </a:lnTo>
                <a:lnTo>
                  <a:pt x="250" y="843"/>
                </a:lnTo>
                <a:lnTo>
                  <a:pt x="229" y="856"/>
                </a:lnTo>
                <a:lnTo>
                  <a:pt x="210" y="869"/>
                </a:lnTo>
                <a:lnTo>
                  <a:pt x="192" y="884"/>
                </a:lnTo>
                <a:lnTo>
                  <a:pt x="175" y="901"/>
                </a:lnTo>
                <a:lnTo>
                  <a:pt x="160" y="920"/>
                </a:lnTo>
                <a:lnTo>
                  <a:pt x="154" y="930"/>
                </a:lnTo>
                <a:lnTo>
                  <a:pt x="147" y="940"/>
                </a:lnTo>
                <a:lnTo>
                  <a:pt x="141" y="951"/>
                </a:lnTo>
                <a:lnTo>
                  <a:pt x="137" y="964"/>
                </a:lnTo>
                <a:lnTo>
                  <a:pt x="132" y="976"/>
                </a:lnTo>
                <a:lnTo>
                  <a:pt x="128" y="988"/>
                </a:lnTo>
                <a:lnTo>
                  <a:pt x="125" y="1002"/>
                </a:lnTo>
                <a:lnTo>
                  <a:pt x="121" y="1015"/>
                </a:lnTo>
                <a:lnTo>
                  <a:pt x="119" y="1030"/>
                </a:lnTo>
                <a:lnTo>
                  <a:pt x="118" y="1046"/>
                </a:lnTo>
                <a:lnTo>
                  <a:pt x="117" y="1061"/>
                </a:lnTo>
                <a:lnTo>
                  <a:pt x="117" y="1077"/>
                </a:lnTo>
                <a:lnTo>
                  <a:pt x="0" y="2138"/>
                </a:lnTo>
                <a:lnTo>
                  <a:pt x="348" y="2138"/>
                </a:lnTo>
                <a:lnTo>
                  <a:pt x="348" y="1606"/>
                </a:lnTo>
                <a:lnTo>
                  <a:pt x="280" y="1300"/>
                </a:lnTo>
                <a:lnTo>
                  <a:pt x="332" y="1288"/>
                </a:lnTo>
                <a:lnTo>
                  <a:pt x="400" y="1600"/>
                </a:lnTo>
                <a:lnTo>
                  <a:pt x="400" y="1926"/>
                </a:lnTo>
                <a:lnTo>
                  <a:pt x="613" y="1926"/>
                </a:lnTo>
                <a:lnTo>
                  <a:pt x="613" y="1965"/>
                </a:lnTo>
                <a:lnTo>
                  <a:pt x="400" y="1965"/>
                </a:lnTo>
                <a:lnTo>
                  <a:pt x="400" y="2138"/>
                </a:lnTo>
                <a:lnTo>
                  <a:pt x="613" y="2138"/>
                </a:lnTo>
                <a:lnTo>
                  <a:pt x="613" y="2550"/>
                </a:lnTo>
                <a:lnTo>
                  <a:pt x="1624" y="2550"/>
                </a:lnTo>
                <a:lnTo>
                  <a:pt x="1624" y="2550"/>
                </a:lnTo>
                <a:lnTo>
                  <a:pt x="1624" y="1939"/>
                </a:lnTo>
                <a:lnTo>
                  <a:pt x="1624" y="1939"/>
                </a:lnTo>
                <a:lnTo>
                  <a:pt x="1634" y="1943"/>
                </a:lnTo>
                <a:lnTo>
                  <a:pt x="1643" y="1946"/>
                </a:lnTo>
                <a:lnTo>
                  <a:pt x="1652" y="1947"/>
                </a:lnTo>
                <a:lnTo>
                  <a:pt x="1661" y="1948"/>
                </a:lnTo>
                <a:lnTo>
                  <a:pt x="1663" y="1948"/>
                </a:lnTo>
                <a:lnTo>
                  <a:pt x="1663" y="1948"/>
                </a:lnTo>
                <a:lnTo>
                  <a:pt x="1677" y="1946"/>
                </a:lnTo>
                <a:lnTo>
                  <a:pt x="1689" y="1943"/>
                </a:lnTo>
                <a:lnTo>
                  <a:pt x="1703" y="1937"/>
                </a:lnTo>
                <a:lnTo>
                  <a:pt x="1714" y="1929"/>
                </a:lnTo>
                <a:lnTo>
                  <a:pt x="1724" y="1920"/>
                </a:lnTo>
                <a:lnTo>
                  <a:pt x="1733" y="1909"/>
                </a:lnTo>
                <a:lnTo>
                  <a:pt x="1740" y="1896"/>
                </a:lnTo>
                <a:lnTo>
                  <a:pt x="1746" y="1882"/>
                </a:lnTo>
                <a:lnTo>
                  <a:pt x="1801" y="1701"/>
                </a:lnTo>
                <a:lnTo>
                  <a:pt x="1801" y="1701"/>
                </a:lnTo>
                <a:lnTo>
                  <a:pt x="1804" y="1687"/>
                </a:lnTo>
                <a:lnTo>
                  <a:pt x="1805" y="1671"/>
                </a:lnTo>
                <a:lnTo>
                  <a:pt x="1805" y="1671"/>
                </a:lnTo>
                <a:lnTo>
                  <a:pt x="1804" y="1663"/>
                </a:lnTo>
                <a:lnTo>
                  <a:pt x="1803" y="1654"/>
                </a:lnTo>
                <a:lnTo>
                  <a:pt x="1802" y="1646"/>
                </a:lnTo>
                <a:lnTo>
                  <a:pt x="1798" y="1638"/>
                </a:lnTo>
                <a:lnTo>
                  <a:pt x="1795" y="1630"/>
                </a:lnTo>
                <a:lnTo>
                  <a:pt x="1790" y="1624"/>
                </a:lnTo>
                <a:lnTo>
                  <a:pt x="1785" y="1617"/>
                </a:lnTo>
                <a:lnTo>
                  <a:pt x="1779" y="1611"/>
                </a:lnTo>
                <a:lnTo>
                  <a:pt x="1779" y="1611"/>
                </a:lnTo>
                <a:close/>
                <a:moveTo>
                  <a:pt x="1362" y="1220"/>
                </a:moveTo>
                <a:lnTo>
                  <a:pt x="1559" y="1411"/>
                </a:lnTo>
                <a:lnTo>
                  <a:pt x="1362" y="1411"/>
                </a:lnTo>
                <a:lnTo>
                  <a:pt x="1362" y="1220"/>
                </a:lnTo>
                <a:close/>
                <a:moveTo>
                  <a:pt x="1751" y="1687"/>
                </a:moveTo>
                <a:lnTo>
                  <a:pt x="1696" y="1866"/>
                </a:lnTo>
                <a:lnTo>
                  <a:pt x="1696" y="1866"/>
                </a:lnTo>
                <a:lnTo>
                  <a:pt x="1693" y="1874"/>
                </a:lnTo>
                <a:lnTo>
                  <a:pt x="1689" y="1881"/>
                </a:lnTo>
                <a:lnTo>
                  <a:pt x="1686" y="1886"/>
                </a:lnTo>
                <a:lnTo>
                  <a:pt x="1682" y="1890"/>
                </a:lnTo>
                <a:lnTo>
                  <a:pt x="1677" y="1892"/>
                </a:lnTo>
                <a:lnTo>
                  <a:pt x="1673" y="1895"/>
                </a:lnTo>
                <a:lnTo>
                  <a:pt x="1667" y="1896"/>
                </a:lnTo>
                <a:lnTo>
                  <a:pt x="1661" y="1897"/>
                </a:lnTo>
                <a:lnTo>
                  <a:pt x="1661" y="1897"/>
                </a:lnTo>
                <a:lnTo>
                  <a:pt x="1657" y="1896"/>
                </a:lnTo>
                <a:lnTo>
                  <a:pt x="1650" y="1895"/>
                </a:lnTo>
                <a:lnTo>
                  <a:pt x="1645" y="1892"/>
                </a:lnTo>
                <a:lnTo>
                  <a:pt x="1638" y="1889"/>
                </a:lnTo>
                <a:lnTo>
                  <a:pt x="1509" y="1809"/>
                </a:lnTo>
                <a:lnTo>
                  <a:pt x="1509" y="1809"/>
                </a:lnTo>
                <a:lnTo>
                  <a:pt x="1499" y="1801"/>
                </a:lnTo>
                <a:lnTo>
                  <a:pt x="1489" y="1792"/>
                </a:lnTo>
                <a:lnTo>
                  <a:pt x="1480" y="1780"/>
                </a:lnTo>
                <a:lnTo>
                  <a:pt x="1472" y="1766"/>
                </a:lnTo>
                <a:lnTo>
                  <a:pt x="1465" y="1753"/>
                </a:lnTo>
                <a:lnTo>
                  <a:pt x="1461" y="1738"/>
                </a:lnTo>
                <a:lnTo>
                  <a:pt x="1457" y="1725"/>
                </a:lnTo>
                <a:lnTo>
                  <a:pt x="1456" y="1711"/>
                </a:lnTo>
                <a:lnTo>
                  <a:pt x="1456" y="1711"/>
                </a:lnTo>
                <a:lnTo>
                  <a:pt x="1457" y="1706"/>
                </a:lnTo>
                <a:lnTo>
                  <a:pt x="1435" y="1703"/>
                </a:lnTo>
                <a:lnTo>
                  <a:pt x="1435" y="1703"/>
                </a:lnTo>
                <a:lnTo>
                  <a:pt x="1457" y="1704"/>
                </a:lnTo>
                <a:lnTo>
                  <a:pt x="1463" y="1639"/>
                </a:lnTo>
                <a:lnTo>
                  <a:pt x="1716" y="1639"/>
                </a:lnTo>
                <a:lnTo>
                  <a:pt x="1716" y="1639"/>
                </a:lnTo>
                <a:lnTo>
                  <a:pt x="1725" y="1639"/>
                </a:lnTo>
                <a:lnTo>
                  <a:pt x="1733" y="1642"/>
                </a:lnTo>
                <a:lnTo>
                  <a:pt x="1739" y="1645"/>
                </a:lnTo>
                <a:lnTo>
                  <a:pt x="1744" y="1648"/>
                </a:lnTo>
                <a:lnTo>
                  <a:pt x="1748" y="1653"/>
                </a:lnTo>
                <a:lnTo>
                  <a:pt x="1751" y="1658"/>
                </a:lnTo>
                <a:lnTo>
                  <a:pt x="1752" y="1664"/>
                </a:lnTo>
                <a:lnTo>
                  <a:pt x="1753" y="1671"/>
                </a:lnTo>
                <a:lnTo>
                  <a:pt x="1753" y="1671"/>
                </a:lnTo>
                <a:lnTo>
                  <a:pt x="1752" y="1679"/>
                </a:lnTo>
                <a:lnTo>
                  <a:pt x="1751" y="1687"/>
                </a:lnTo>
                <a:lnTo>
                  <a:pt x="1751" y="1687"/>
                </a:lnTo>
                <a:close/>
                <a:moveTo>
                  <a:pt x="796" y="2268"/>
                </a:moveTo>
                <a:lnTo>
                  <a:pt x="1307" y="2268"/>
                </a:lnTo>
                <a:lnTo>
                  <a:pt x="1307" y="2216"/>
                </a:lnTo>
                <a:lnTo>
                  <a:pt x="796" y="2216"/>
                </a:lnTo>
                <a:lnTo>
                  <a:pt x="796" y="2268"/>
                </a:lnTo>
                <a:close/>
                <a:moveTo>
                  <a:pt x="536" y="670"/>
                </a:moveTo>
                <a:lnTo>
                  <a:pt x="536" y="670"/>
                </a:lnTo>
                <a:lnTo>
                  <a:pt x="550" y="670"/>
                </a:lnTo>
                <a:lnTo>
                  <a:pt x="563" y="670"/>
                </a:lnTo>
                <a:lnTo>
                  <a:pt x="577" y="668"/>
                </a:lnTo>
                <a:lnTo>
                  <a:pt x="590" y="666"/>
                </a:lnTo>
                <a:lnTo>
                  <a:pt x="602" y="662"/>
                </a:lnTo>
                <a:lnTo>
                  <a:pt x="616" y="658"/>
                </a:lnTo>
                <a:lnTo>
                  <a:pt x="627" y="653"/>
                </a:lnTo>
                <a:lnTo>
                  <a:pt x="639" y="646"/>
                </a:lnTo>
                <a:lnTo>
                  <a:pt x="639" y="646"/>
                </a:lnTo>
                <a:lnTo>
                  <a:pt x="654" y="655"/>
                </a:lnTo>
                <a:lnTo>
                  <a:pt x="669" y="664"/>
                </a:lnTo>
                <a:lnTo>
                  <a:pt x="683" y="671"/>
                </a:lnTo>
                <a:lnTo>
                  <a:pt x="700" y="677"/>
                </a:lnTo>
                <a:lnTo>
                  <a:pt x="716" y="681"/>
                </a:lnTo>
                <a:lnTo>
                  <a:pt x="733" y="685"/>
                </a:lnTo>
                <a:lnTo>
                  <a:pt x="750" y="687"/>
                </a:lnTo>
                <a:lnTo>
                  <a:pt x="767" y="687"/>
                </a:lnTo>
                <a:lnTo>
                  <a:pt x="767" y="687"/>
                </a:lnTo>
                <a:lnTo>
                  <a:pt x="784" y="687"/>
                </a:lnTo>
                <a:lnTo>
                  <a:pt x="801" y="685"/>
                </a:lnTo>
                <a:lnTo>
                  <a:pt x="817" y="682"/>
                </a:lnTo>
                <a:lnTo>
                  <a:pt x="832" y="678"/>
                </a:lnTo>
                <a:lnTo>
                  <a:pt x="847" y="673"/>
                </a:lnTo>
                <a:lnTo>
                  <a:pt x="862" y="667"/>
                </a:lnTo>
                <a:lnTo>
                  <a:pt x="876" y="660"/>
                </a:lnTo>
                <a:lnTo>
                  <a:pt x="890" y="652"/>
                </a:lnTo>
                <a:lnTo>
                  <a:pt x="890" y="652"/>
                </a:lnTo>
                <a:lnTo>
                  <a:pt x="900" y="657"/>
                </a:lnTo>
                <a:lnTo>
                  <a:pt x="911" y="660"/>
                </a:lnTo>
                <a:lnTo>
                  <a:pt x="923" y="664"/>
                </a:lnTo>
                <a:lnTo>
                  <a:pt x="934" y="667"/>
                </a:lnTo>
                <a:lnTo>
                  <a:pt x="947" y="669"/>
                </a:lnTo>
                <a:lnTo>
                  <a:pt x="959" y="670"/>
                </a:lnTo>
                <a:lnTo>
                  <a:pt x="971" y="670"/>
                </a:lnTo>
                <a:lnTo>
                  <a:pt x="984" y="670"/>
                </a:lnTo>
                <a:lnTo>
                  <a:pt x="984" y="670"/>
                </a:lnTo>
                <a:lnTo>
                  <a:pt x="997" y="668"/>
                </a:lnTo>
                <a:lnTo>
                  <a:pt x="1010" y="666"/>
                </a:lnTo>
                <a:lnTo>
                  <a:pt x="1023" y="662"/>
                </a:lnTo>
                <a:lnTo>
                  <a:pt x="1034" y="658"/>
                </a:lnTo>
                <a:lnTo>
                  <a:pt x="1046" y="653"/>
                </a:lnTo>
                <a:lnTo>
                  <a:pt x="1057" y="646"/>
                </a:lnTo>
                <a:lnTo>
                  <a:pt x="1067" y="640"/>
                </a:lnTo>
                <a:lnTo>
                  <a:pt x="1076" y="633"/>
                </a:lnTo>
                <a:lnTo>
                  <a:pt x="1085" y="625"/>
                </a:lnTo>
                <a:lnTo>
                  <a:pt x="1093" y="616"/>
                </a:lnTo>
                <a:lnTo>
                  <a:pt x="1099" y="607"/>
                </a:lnTo>
                <a:lnTo>
                  <a:pt x="1106" y="597"/>
                </a:lnTo>
                <a:lnTo>
                  <a:pt x="1111" y="587"/>
                </a:lnTo>
                <a:lnTo>
                  <a:pt x="1115" y="576"/>
                </a:lnTo>
                <a:lnTo>
                  <a:pt x="1118" y="564"/>
                </a:lnTo>
                <a:lnTo>
                  <a:pt x="1121" y="553"/>
                </a:lnTo>
                <a:lnTo>
                  <a:pt x="1118" y="553"/>
                </a:lnTo>
                <a:lnTo>
                  <a:pt x="1118" y="553"/>
                </a:lnTo>
                <a:lnTo>
                  <a:pt x="1102" y="553"/>
                </a:lnTo>
                <a:lnTo>
                  <a:pt x="1085" y="552"/>
                </a:lnTo>
                <a:lnTo>
                  <a:pt x="1068" y="550"/>
                </a:lnTo>
                <a:lnTo>
                  <a:pt x="1052" y="546"/>
                </a:lnTo>
                <a:lnTo>
                  <a:pt x="1037" y="541"/>
                </a:lnTo>
                <a:lnTo>
                  <a:pt x="1022" y="534"/>
                </a:lnTo>
                <a:lnTo>
                  <a:pt x="1007" y="526"/>
                </a:lnTo>
                <a:lnTo>
                  <a:pt x="994" y="517"/>
                </a:lnTo>
                <a:lnTo>
                  <a:pt x="994" y="517"/>
                </a:lnTo>
                <a:lnTo>
                  <a:pt x="1001" y="496"/>
                </a:lnTo>
                <a:lnTo>
                  <a:pt x="1001" y="496"/>
                </a:lnTo>
                <a:lnTo>
                  <a:pt x="1014" y="494"/>
                </a:lnTo>
                <a:lnTo>
                  <a:pt x="1021" y="492"/>
                </a:lnTo>
                <a:lnTo>
                  <a:pt x="1026" y="490"/>
                </a:lnTo>
                <a:lnTo>
                  <a:pt x="1032" y="487"/>
                </a:lnTo>
                <a:lnTo>
                  <a:pt x="1037" y="483"/>
                </a:lnTo>
                <a:lnTo>
                  <a:pt x="1041" y="479"/>
                </a:lnTo>
                <a:lnTo>
                  <a:pt x="1046" y="474"/>
                </a:lnTo>
                <a:lnTo>
                  <a:pt x="1049" y="468"/>
                </a:lnTo>
                <a:lnTo>
                  <a:pt x="1052" y="461"/>
                </a:lnTo>
                <a:lnTo>
                  <a:pt x="1055" y="453"/>
                </a:lnTo>
                <a:lnTo>
                  <a:pt x="1057" y="444"/>
                </a:lnTo>
                <a:lnTo>
                  <a:pt x="1060" y="424"/>
                </a:lnTo>
                <a:lnTo>
                  <a:pt x="1061" y="398"/>
                </a:lnTo>
                <a:lnTo>
                  <a:pt x="1061" y="333"/>
                </a:lnTo>
                <a:lnTo>
                  <a:pt x="1061" y="333"/>
                </a:lnTo>
                <a:lnTo>
                  <a:pt x="1061" y="317"/>
                </a:lnTo>
                <a:lnTo>
                  <a:pt x="1060" y="300"/>
                </a:lnTo>
                <a:lnTo>
                  <a:pt x="1058" y="284"/>
                </a:lnTo>
                <a:lnTo>
                  <a:pt x="1056" y="268"/>
                </a:lnTo>
                <a:lnTo>
                  <a:pt x="1052" y="252"/>
                </a:lnTo>
                <a:lnTo>
                  <a:pt x="1048" y="236"/>
                </a:lnTo>
                <a:lnTo>
                  <a:pt x="1043" y="221"/>
                </a:lnTo>
                <a:lnTo>
                  <a:pt x="1039" y="206"/>
                </a:lnTo>
                <a:lnTo>
                  <a:pt x="1032" y="191"/>
                </a:lnTo>
                <a:lnTo>
                  <a:pt x="1026" y="178"/>
                </a:lnTo>
                <a:lnTo>
                  <a:pt x="1019" y="163"/>
                </a:lnTo>
                <a:lnTo>
                  <a:pt x="1012" y="150"/>
                </a:lnTo>
                <a:lnTo>
                  <a:pt x="1003" y="137"/>
                </a:lnTo>
                <a:lnTo>
                  <a:pt x="994" y="124"/>
                </a:lnTo>
                <a:lnTo>
                  <a:pt x="985" y="111"/>
                </a:lnTo>
                <a:lnTo>
                  <a:pt x="975" y="100"/>
                </a:lnTo>
                <a:lnTo>
                  <a:pt x="965" y="89"/>
                </a:lnTo>
                <a:lnTo>
                  <a:pt x="955" y="79"/>
                </a:lnTo>
                <a:lnTo>
                  <a:pt x="943" y="69"/>
                </a:lnTo>
                <a:lnTo>
                  <a:pt x="931" y="58"/>
                </a:lnTo>
                <a:lnTo>
                  <a:pt x="919" y="49"/>
                </a:lnTo>
                <a:lnTo>
                  <a:pt x="906" y="42"/>
                </a:lnTo>
                <a:lnTo>
                  <a:pt x="893" y="34"/>
                </a:lnTo>
                <a:lnTo>
                  <a:pt x="880" y="27"/>
                </a:lnTo>
                <a:lnTo>
                  <a:pt x="866" y="21"/>
                </a:lnTo>
                <a:lnTo>
                  <a:pt x="851" y="16"/>
                </a:lnTo>
                <a:lnTo>
                  <a:pt x="838" y="11"/>
                </a:lnTo>
                <a:lnTo>
                  <a:pt x="822" y="7"/>
                </a:lnTo>
                <a:lnTo>
                  <a:pt x="808" y="4"/>
                </a:lnTo>
                <a:lnTo>
                  <a:pt x="792" y="2"/>
                </a:lnTo>
                <a:lnTo>
                  <a:pt x="776" y="0"/>
                </a:lnTo>
                <a:lnTo>
                  <a:pt x="761" y="0"/>
                </a:lnTo>
                <a:lnTo>
                  <a:pt x="761" y="0"/>
                </a:lnTo>
                <a:lnTo>
                  <a:pt x="744" y="0"/>
                </a:lnTo>
                <a:lnTo>
                  <a:pt x="728" y="2"/>
                </a:lnTo>
                <a:lnTo>
                  <a:pt x="712" y="4"/>
                </a:lnTo>
                <a:lnTo>
                  <a:pt x="698" y="7"/>
                </a:lnTo>
                <a:lnTo>
                  <a:pt x="683" y="11"/>
                </a:lnTo>
                <a:lnTo>
                  <a:pt x="669" y="16"/>
                </a:lnTo>
                <a:lnTo>
                  <a:pt x="654" y="21"/>
                </a:lnTo>
                <a:lnTo>
                  <a:pt x="641" y="27"/>
                </a:lnTo>
                <a:lnTo>
                  <a:pt x="627" y="34"/>
                </a:lnTo>
                <a:lnTo>
                  <a:pt x="614" y="42"/>
                </a:lnTo>
                <a:lnTo>
                  <a:pt x="601" y="49"/>
                </a:lnTo>
                <a:lnTo>
                  <a:pt x="589" y="58"/>
                </a:lnTo>
                <a:lnTo>
                  <a:pt x="578" y="69"/>
                </a:lnTo>
                <a:lnTo>
                  <a:pt x="567" y="79"/>
                </a:lnTo>
                <a:lnTo>
                  <a:pt x="555" y="89"/>
                </a:lnTo>
                <a:lnTo>
                  <a:pt x="545" y="100"/>
                </a:lnTo>
                <a:lnTo>
                  <a:pt x="535" y="111"/>
                </a:lnTo>
                <a:lnTo>
                  <a:pt x="526" y="124"/>
                </a:lnTo>
                <a:lnTo>
                  <a:pt x="517" y="137"/>
                </a:lnTo>
                <a:lnTo>
                  <a:pt x="509" y="150"/>
                </a:lnTo>
                <a:lnTo>
                  <a:pt x="501" y="163"/>
                </a:lnTo>
                <a:lnTo>
                  <a:pt x="495" y="178"/>
                </a:lnTo>
                <a:lnTo>
                  <a:pt x="488" y="191"/>
                </a:lnTo>
                <a:lnTo>
                  <a:pt x="482" y="206"/>
                </a:lnTo>
                <a:lnTo>
                  <a:pt x="477" y="221"/>
                </a:lnTo>
                <a:lnTo>
                  <a:pt x="472" y="236"/>
                </a:lnTo>
                <a:lnTo>
                  <a:pt x="468" y="252"/>
                </a:lnTo>
                <a:lnTo>
                  <a:pt x="464" y="268"/>
                </a:lnTo>
                <a:lnTo>
                  <a:pt x="462" y="284"/>
                </a:lnTo>
                <a:lnTo>
                  <a:pt x="461" y="300"/>
                </a:lnTo>
                <a:lnTo>
                  <a:pt x="460" y="317"/>
                </a:lnTo>
                <a:lnTo>
                  <a:pt x="459" y="333"/>
                </a:lnTo>
                <a:lnTo>
                  <a:pt x="459" y="398"/>
                </a:lnTo>
                <a:lnTo>
                  <a:pt x="459" y="398"/>
                </a:lnTo>
                <a:lnTo>
                  <a:pt x="460" y="414"/>
                </a:lnTo>
                <a:lnTo>
                  <a:pt x="460" y="426"/>
                </a:lnTo>
                <a:lnTo>
                  <a:pt x="462" y="438"/>
                </a:lnTo>
                <a:lnTo>
                  <a:pt x="464" y="449"/>
                </a:lnTo>
                <a:lnTo>
                  <a:pt x="467" y="459"/>
                </a:lnTo>
                <a:lnTo>
                  <a:pt x="470" y="467"/>
                </a:lnTo>
                <a:lnTo>
                  <a:pt x="475" y="473"/>
                </a:lnTo>
                <a:lnTo>
                  <a:pt x="479" y="479"/>
                </a:lnTo>
                <a:lnTo>
                  <a:pt x="485" y="485"/>
                </a:lnTo>
                <a:lnTo>
                  <a:pt x="490" y="488"/>
                </a:lnTo>
                <a:lnTo>
                  <a:pt x="496" y="491"/>
                </a:lnTo>
                <a:lnTo>
                  <a:pt x="503" y="494"/>
                </a:lnTo>
                <a:lnTo>
                  <a:pt x="509" y="495"/>
                </a:lnTo>
                <a:lnTo>
                  <a:pt x="517" y="496"/>
                </a:lnTo>
                <a:lnTo>
                  <a:pt x="534" y="495"/>
                </a:lnTo>
                <a:lnTo>
                  <a:pt x="534" y="495"/>
                </a:lnTo>
                <a:lnTo>
                  <a:pt x="538" y="507"/>
                </a:lnTo>
                <a:lnTo>
                  <a:pt x="538" y="507"/>
                </a:lnTo>
                <a:lnTo>
                  <a:pt x="524" y="518"/>
                </a:lnTo>
                <a:lnTo>
                  <a:pt x="508" y="528"/>
                </a:lnTo>
                <a:lnTo>
                  <a:pt x="492" y="536"/>
                </a:lnTo>
                <a:lnTo>
                  <a:pt x="476" y="543"/>
                </a:lnTo>
                <a:lnTo>
                  <a:pt x="458" y="549"/>
                </a:lnTo>
                <a:lnTo>
                  <a:pt x="439" y="552"/>
                </a:lnTo>
                <a:lnTo>
                  <a:pt x="421" y="553"/>
                </a:lnTo>
                <a:lnTo>
                  <a:pt x="402" y="553"/>
                </a:lnTo>
                <a:lnTo>
                  <a:pt x="398" y="553"/>
                </a:lnTo>
                <a:lnTo>
                  <a:pt x="398" y="553"/>
                </a:lnTo>
                <a:lnTo>
                  <a:pt x="400" y="564"/>
                </a:lnTo>
                <a:lnTo>
                  <a:pt x="404" y="576"/>
                </a:lnTo>
                <a:lnTo>
                  <a:pt x="408" y="587"/>
                </a:lnTo>
                <a:lnTo>
                  <a:pt x="414" y="597"/>
                </a:lnTo>
                <a:lnTo>
                  <a:pt x="420" y="607"/>
                </a:lnTo>
                <a:lnTo>
                  <a:pt x="426" y="616"/>
                </a:lnTo>
                <a:lnTo>
                  <a:pt x="434" y="625"/>
                </a:lnTo>
                <a:lnTo>
                  <a:pt x="443" y="633"/>
                </a:lnTo>
                <a:lnTo>
                  <a:pt x="452" y="640"/>
                </a:lnTo>
                <a:lnTo>
                  <a:pt x="462" y="646"/>
                </a:lnTo>
                <a:lnTo>
                  <a:pt x="473" y="653"/>
                </a:lnTo>
                <a:lnTo>
                  <a:pt x="485" y="658"/>
                </a:lnTo>
                <a:lnTo>
                  <a:pt x="497" y="662"/>
                </a:lnTo>
                <a:lnTo>
                  <a:pt x="509" y="666"/>
                </a:lnTo>
                <a:lnTo>
                  <a:pt x="523" y="668"/>
                </a:lnTo>
                <a:lnTo>
                  <a:pt x="536" y="670"/>
                </a:lnTo>
                <a:lnTo>
                  <a:pt x="536" y="670"/>
                </a:lnTo>
                <a:close/>
                <a:moveTo>
                  <a:pt x="573" y="389"/>
                </a:moveTo>
                <a:lnTo>
                  <a:pt x="573" y="389"/>
                </a:lnTo>
                <a:lnTo>
                  <a:pt x="599" y="392"/>
                </a:lnTo>
                <a:lnTo>
                  <a:pt x="626" y="394"/>
                </a:lnTo>
                <a:lnTo>
                  <a:pt x="626" y="394"/>
                </a:lnTo>
                <a:lnTo>
                  <a:pt x="651" y="392"/>
                </a:lnTo>
                <a:lnTo>
                  <a:pt x="675" y="389"/>
                </a:lnTo>
                <a:lnTo>
                  <a:pt x="699" y="385"/>
                </a:lnTo>
                <a:lnTo>
                  <a:pt x="721" y="378"/>
                </a:lnTo>
                <a:lnTo>
                  <a:pt x="744" y="369"/>
                </a:lnTo>
                <a:lnTo>
                  <a:pt x="764" y="359"/>
                </a:lnTo>
                <a:lnTo>
                  <a:pt x="784" y="346"/>
                </a:lnTo>
                <a:lnTo>
                  <a:pt x="803" y="333"/>
                </a:lnTo>
                <a:lnTo>
                  <a:pt x="821" y="317"/>
                </a:lnTo>
                <a:lnTo>
                  <a:pt x="838" y="301"/>
                </a:lnTo>
                <a:lnTo>
                  <a:pt x="853" y="283"/>
                </a:lnTo>
                <a:lnTo>
                  <a:pt x="867" y="264"/>
                </a:lnTo>
                <a:lnTo>
                  <a:pt x="878" y="244"/>
                </a:lnTo>
                <a:lnTo>
                  <a:pt x="890" y="224"/>
                </a:lnTo>
                <a:lnTo>
                  <a:pt x="899" y="201"/>
                </a:lnTo>
                <a:lnTo>
                  <a:pt x="905" y="179"/>
                </a:lnTo>
                <a:lnTo>
                  <a:pt x="905" y="179"/>
                </a:lnTo>
                <a:lnTo>
                  <a:pt x="918" y="195"/>
                </a:lnTo>
                <a:lnTo>
                  <a:pt x="929" y="211"/>
                </a:lnTo>
                <a:lnTo>
                  <a:pt x="939" y="229"/>
                </a:lnTo>
                <a:lnTo>
                  <a:pt x="947" y="248"/>
                </a:lnTo>
                <a:lnTo>
                  <a:pt x="954" y="270"/>
                </a:lnTo>
                <a:lnTo>
                  <a:pt x="959" y="291"/>
                </a:lnTo>
                <a:lnTo>
                  <a:pt x="961" y="314"/>
                </a:lnTo>
                <a:lnTo>
                  <a:pt x="963" y="336"/>
                </a:lnTo>
                <a:lnTo>
                  <a:pt x="963" y="415"/>
                </a:lnTo>
                <a:lnTo>
                  <a:pt x="963" y="415"/>
                </a:lnTo>
                <a:lnTo>
                  <a:pt x="961" y="438"/>
                </a:lnTo>
                <a:lnTo>
                  <a:pt x="959" y="461"/>
                </a:lnTo>
                <a:lnTo>
                  <a:pt x="954" y="482"/>
                </a:lnTo>
                <a:lnTo>
                  <a:pt x="947" y="503"/>
                </a:lnTo>
                <a:lnTo>
                  <a:pt x="939" y="523"/>
                </a:lnTo>
                <a:lnTo>
                  <a:pt x="929" y="541"/>
                </a:lnTo>
                <a:lnTo>
                  <a:pt x="918" y="558"/>
                </a:lnTo>
                <a:lnTo>
                  <a:pt x="904" y="573"/>
                </a:lnTo>
                <a:lnTo>
                  <a:pt x="891" y="588"/>
                </a:lnTo>
                <a:lnTo>
                  <a:pt x="876" y="600"/>
                </a:lnTo>
                <a:lnTo>
                  <a:pt x="859" y="612"/>
                </a:lnTo>
                <a:lnTo>
                  <a:pt x="842" y="621"/>
                </a:lnTo>
                <a:lnTo>
                  <a:pt x="825" y="629"/>
                </a:lnTo>
                <a:lnTo>
                  <a:pt x="807" y="634"/>
                </a:lnTo>
                <a:lnTo>
                  <a:pt x="788" y="638"/>
                </a:lnTo>
                <a:lnTo>
                  <a:pt x="767" y="639"/>
                </a:lnTo>
                <a:lnTo>
                  <a:pt x="767" y="639"/>
                </a:lnTo>
                <a:lnTo>
                  <a:pt x="748" y="638"/>
                </a:lnTo>
                <a:lnTo>
                  <a:pt x="729" y="634"/>
                </a:lnTo>
                <a:lnTo>
                  <a:pt x="711" y="629"/>
                </a:lnTo>
                <a:lnTo>
                  <a:pt x="693" y="621"/>
                </a:lnTo>
                <a:lnTo>
                  <a:pt x="676" y="612"/>
                </a:lnTo>
                <a:lnTo>
                  <a:pt x="660" y="600"/>
                </a:lnTo>
                <a:lnTo>
                  <a:pt x="645" y="588"/>
                </a:lnTo>
                <a:lnTo>
                  <a:pt x="630" y="573"/>
                </a:lnTo>
                <a:lnTo>
                  <a:pt x="618" y="558"/>
                </a:lnTo>
                <a:lnTo>
                  <a:pt x="607" y="541"/>
                </a:lnTo>
                <a:lnTo>
                  <a:pt x="597" y="523"/>
                </a:lnTo>
                <a:lnTo>
                  <a:pt x="589" y="503"/>
                </a:lnTo>
                <a:lnTo>
                  <a:pt x="582" y="482"/>
                </a:lnTo>
                <a:lnTo>
                  <a:pt x="577" y="461"/>
                </a:lnTo>
                <a:lnTo>
                  <a:pt x="573" y="438"/>
                </a:lnTo>
                <a:lnTo>
                  <a:pt x="573" y="415"/>
                </a:lnTo>
                <a:lnTo>
                  <a:pt x="573" y="389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72AB35FC-AC0E-4DE5-A0BC-E5B18565A66C}"/>
              </a:ext>
            </a:extLst>
          </p:cNvPr>
          <p:cNvSpPr/>
          <p:nvPr/>
        </p:nvSpPr>
        <p:spPr>
          <a:xfrm>
            <a:off x="1066800" y="1447800"/>
            <a:ext cx="981275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1443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Постановление Правительства Российской Федерации от 22.04.2020 № 559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xmlns="" id="{B4E3E9EF-F865-4F7B-9B64-2C0F670C5C13}"/>
              </a:ext>
            </a:extLst>
          </p:cNvPr>
          <p:cNvSpPr/>
          <p:nvPr/>
        </p:nvSpPr>
        <p:spPr>
          <a:xfrm>
            <a:off x="2765400" y="1936537"/>
            <a:ext cx="6040436" cy="369332"/>
          </a:xfrm>
          <a:prstGeom prst="rect">
            <a:avLst/>
          </a:prstGeom>
          <a:solidFill>
            <a:srgbClr val="144381"/>
          </a:solidFill>
        </p:spPr>
        <p:txBody>
          <a:bodyPr wrap="none">
            <a:spAutoFit/>
          </a:bodyPr>
          <a:lstStyle/>
          <a:p>
            <a:r>
              <a:rPr lang="ru-RU" sz="1800" i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распространяется на правоотношения, возникшие с 01.01.2020</a:t>
            </a:r>
          </a:p>
        </p:txBody>
      </p:sp>
      <p:sp>
        <p:nvSpPr>
          <p:cNvPr id="14" name="Номер слайда 5"/>
          <p:cNvSpPr>
            <a:spLocks noGrp="1"/>
          </p:cNvSpPr>
          <p:nvPr>
            <p:ph type="sldNum" sz="quarter" idx="4294967295"/>
          </p:nvPr>
        </p:nvSpPr>
        <p:spPr>
          <a:xfrm>
            <a:off x="9372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algn="r"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 algn="r">
                <a:defRPr/>
              </a:pPr>
              <a:t>6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58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Группа 88">
            <a:extLst>
              <a:ext uri="{FF2B5EF4-FFF2-40B4-BE49-F238E27FC236}">
                <a16:creationId xmlns:a16="http://schemas.microsoft.com/office/drawing/2014/main" xmlns="" id="{14ADBF78-294F-5942-9811-659878475EB5}"/>
              </a:ext>
            </a:extLst>
          </p:cNvPr>
          <p:cNvGrpSpPr/>
          <p:nvPr/>
        </p:nvGrpSpPr>
        <p:grpSpPr>
          <a:xfrm>
            <a:off x="2983" y="46973"/>
            <a:ext cx="12186035" cy="857591"/>
            <a:chOff x="2983" y="46973"/>
            <a:chExt cx="12186035" cy="85759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2B7FBFCC-F516-F440-AD73-77B8D56C0D92}"/>
                </a:ext>
              </a:extLst>
            </p:cNvPr>
            <p:cNvSpPr txBox="1"/>
            <p:nvPr/>
          </p:nvSpPr>
          <p:spPr>
            <a:xfrm>
              <a:off x="5129707" y="46973"/>
              <a:ext cx="7059311" cy="77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Стандартизация контроля </a:t>
              </a:r>
              <a:b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</a:br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в финансово-бюджетной сфере</a:t>
              </a:r>
              <a:endPara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object 2">
              <a:extLst>
                <a:ext uri="{FF2B5EF4-FFF2-40B4-BE49-F238E27FC236}">
                  <a16:creationId xmlns:a16="http://schemas.microsoft.com/office/drawing/2014/main" xmlns="" id="{FEDD2F8D-9B06-134A-BD13-DF44FBA81A40}"/>
                </a:ext>
              </a:extLst>
            </p:cNvPr>
            <p:cNvSpPr/>
            <p:nvPr/>
          </p:nvSpPr>
          <p:spPr>
            <a:xfrm flipV="1">
              <a:off x="2983" y="530119"/>
              <a:ext cx="1218603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8042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xmlns="" id="{A03E5D02-7F68-8D41-8DCD-D9B61C7E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40" y="91555"/>
              <a:ext cx="1943191" cy="760662"/>
            </a:xfrm>
            <a:prstGeom prst="rect">
              <a:avLst/>
            </a:prstGeom>
          </p:spPr>
        </p:pic>
      </p:grpSp>
      <p:sp>
        <p:nvSpPr>
          <p:cNvPr id="3" name="AutoShape 2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F4BDD4EC-669E-4F28-8FBB-5BE17EF201BE}"/>
              </a:ext>
            </a:extLst>
          </p:cNvPr>
          <p:cNvSpPr txBox="1"/>
          <p:nvPr/>
        </p:nvSpPr>
        <p:spPr>
          <a:xfrm>
            <a:off x="800100" y="990600"/>
            <a:ext cx="11010900" cy="738664"/>
          </a:xfrm>
          <a:prstGeom prst="rect">
            <a:avLst/>
          </a:prstGeom>
          <a:solidFill>
            <a:srgbClr val="11437F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Федеральным законом от 26.07.2019 № 199-ФЗ в Бюджетный кодекс внесены поправки, предусматривающие утверждение федеральных стандартов внутреннего государственного (муниципального) финансового контроля, </a:t>
            </a:r>
            <a:b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также детализирующих их ведомственных стандартов</a:t>
            </a:r>
            <a:endParaRPr lang="ru-RU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05550" y="4876800"/>
            <a:ext cx="5505450" cy="1815882"/>
          </a:xfrm>
          <a:prstGeom prst="rect">
            <a:avLst/>
          </a:prstGeom>
          <a:solidFill>
            <a:srgbClr val="11437F"/>
          </a:solidFill>
        </p:spPr>
        <p:txBody>
          <a:bodyPr wrap="square" rtlCol="0">
            <a:spAutoFit/>
          </a:bodyPr>
          <a:lstStyle/>
          <a:p>
            <a:pPr algn="ctr"/>
            <a:endParaRPr lang="ru-RU" sz="1400" b="1" i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ВНЕСЕНИЕ ФС</a:t>
            </a:r>
            <a:r>
              <a:rPr lang="ru-RU" sz="1400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ПРАВИТЕЛЬСТВО РФ – ДО 01.06.2020</a:t>
            </a:r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pPr algn="ctr"/>
            <a:endParaRPr lang="ru-RU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ВСТУПЛЕНИЕ </a:t>
            </a:r>
            <a:r>
              <a:rPr lang="ru-RU" sz="14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ДЕЙСТВИЕ  - С </a:t>
            </a:r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01.07.2020</a:t>
            </a:r>
          </a:p>
          <a:p>
            <a:pPr algn="ctr"/>
            <a:endParaRPr lang="ru-RU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Ведется  работа над указаниями по первому применению ФС по планированию</a:t>
            </a:r>
          </a:p>
          <a:p>
            <a:pPr algn="ctr"/>
            <a:endParaRPr lang="ru-RU" sz="14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7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0100" y="1828800"/>
            <a:ext cx="5335587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Arial Narrow" panose="020B0606020202030204" pitchFamily="34" charset="0"/>
              </a:rPr>
              <a:t>Утверждены федеральные стандарты:</a:t>
            </a:r>
          </a:p>
          <a:p>
            <a:endParaRPr lang="ru-RU" sz="1800" dirty="0" smtClean="0">
              <a:solidFill>
                <a:srgbClr val="11437F"/>
              </a:solidFill>
              <a:latin typeface="Arial Narrow" panose="020B0606020202030204" pitchFamily="34" charset="0"/>
            </a:endParaRP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ФС «Принципы осуществления ВГ(М)ФК</a:t>
            </a:r>
            <a:r>
              <a:rPr lang="ru-RU" sz="1800" i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»</a:t>
            </a: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ФС «Права и обязанности при осуществлении </a:t>
            </a:r>
            <a:r>
              <a:rPr lang="ru-RU" sz="1800" i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ВГ(М)ФК</a:t>
            </a: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ФС «Планирование проверок, ревизий и обследований</a:t>
            </a:r>
            <a:r>
              <a:rPr lang="ru-RU" sz="1800" i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» </a:t>
            </a:r>
            <a:endParaRPr lang="ru-RU" sz="1800" dirty="0">
              <a:solidFill>
                <a:srgbClr val="11437F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6613" y="4167932"/>
            <a:ext cx="5335587" cy="1954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Arial Narrow" panose="020B0606020202030204" pitchFamily="34" charset="0"/>
              </a:rPr>
              <a:t>В стадии разработки проекты федеральных стандартов:</a:t>
            </a:r>
          </a:p>
          <a:p>
            <a:endParaRPr lang="ru-RU" sz="1800" dirty="0" smtClean="0">
              <a:solidFill>
                <a:srgbClr val="11437F"/>
              </a:solidFill>
              <a:latin typeface="Arial Narrow" panose="020B0606020202030204" pitchFamily="34" charset="0"/>
            </a:endParaRPr>
          </a:p>
          <a:p>
            <a:pPr indent="266700">
              <a:spcAft>
                <a:spcPts val="600"/>
              </a:spcAft>
            </a:pPr>
            <a:r>
              <a:rPr lang="ru-RU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проект ФС «Проведение проверок, ревизий и обследований»</a:t>
            </a:r>
          </a:p>
          <a:p>
            <a:pPr indent="266700"/>
            <a:r>
              <a:rPr lang="ru-RU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проекты ФС, содержащих правила:</a:t>
            </a:r>
          </a:p>
          <a:p>
            <a:pPr indent="266700"/>
            <a:r>
              <a:rPr lang="ru-RU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 - реализации результатов КМ,</a:t>
            </a:r>
          </a:p>
          <a:p>
            <a:pPr indent="266700"/>
            <a:r>
              <a:rPr lang="ru-RU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 - составления отчетности о результатах КМ,</a:t>
            </a:r>
          </a:p>
          <a:p>
            <a:pPr indent="266700"/>
            <a:r>
              <a:rPr lang="ru-RU" sz="1600" i="1" dirty="0">
                <a:latin typeface="Arial Narrow" panose="020B0606020202030204" pitchFamily="34" charset="0"/>
                <a:cs typeface="Arial" panose="020B0604020202020204" pitchFamily="34" charset="0"/>
              </a:rPr>
              <a:t> - досудебного обжалования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75413" y="1828800"/>
            <a:ext cx="5335587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Arial Narrow" panose="020B0606020202030204" pitchFamily="34" charset="0"/>
              </a:rPr>
              <a:t>Разработаны ведомственные стандарты:</a:t>
            </a:r>
          </a:p>
          <a:p>
            <a:endParaRPr lang="ru-RU" sz="1800" dirty="0" smtClean="0">
              <a:solidFill>
                <a:srgbClr val="11437F"/>
              </a:solidFill>
              <a:latin typeface="Arial Narrow" panose="020B0606020202030204" pitchFamily="34" charset="0"/>
            </a:endParaRP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ВС «Планирование контрольных мероприятий в финансово-бюджетной сфере, проводимых Федеральным казначейством и ТОФК»</a:t>
            </a: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ВС «Анализ рисков в рамках осуществления ВГФК»</a:t>
            </a:r>
          </a:p>
          <a:p>
            <a:pPr indent="361950">
              <a:spcAft>
                <a:spcPts val="600"/>
              </a:spcAft>
            </a:pPr>
            <a:r>
              <a:rPr lang="ru-RU" sz="1800" i="1" dirty="0">
                <a:latin typeface="Arial Narrow" panose="020B0606020202030204" pitchFamily="34" charset="0"/>
                <a:cs typeface="Arial" panose="020B0604020202020204" pitchFamily="34" charset="0"/>
              </a:rPr>
              <a:t>ВС «Порядок привлечения независимых экспертов (сотрудников экспертных организаций), специалистов иных государственных органов, специалистов ФКУ «ЦОКР»</a:t>
            </a:r>
          </a:p>
        </p:txBody>
      </p:sp>
    </p:spTree>
    <p:extLst>
      <p:ext uri="{BB962C8B-B14F-4D97-AF65-F5344CB8AC3E}">
        <p14:creationId xmlns:p14="http://schemas.microsoft.com/office/powerpoint/2010/main" val="21980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блако 12"/>
          <p:cNvSpPr/>
          <p:nvPr/>
        </p:nvSpPr>
        <p:spPr>
          <a:xfrm rot="5400000">
            <a:off x="5554953" y="610163"/>
            <a:ext cx="1379810" cy="4426684"/>
          </a:xfrm>
          <a:prstGeom prst="cloud">
            <a:avLst/>
          </a:pr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Condensed Light"/>
              <a:ea typeface="+mn-ea"/>
              <a:cs typeface="+mn-cs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F4BDD4EC-669E-4F28-8FBB-5BE17EF201BE}"/>
              </a:ext>
            </a:extLst>
          </p:cNvPr>
          <p:cNvSpPr txBox="1"/>
          <p:nvPr/>
        </p:nvSpPr>
        <p:spPr>
          <a:xfrm>
            <a:off x="173538" y="951667"/>
            <a:ext cx="5916089" cy="595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Апробация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проведено обучение пилотных организаций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с 19 мая ведется </a:t>
            </a:r>
            <a:r>
              <a:rPr lang="ru-RU" sz="1400" b="1" dirty="0" smtClean="0">
                <a:latin typeface="Arial Narrow" panose="020B0606020202030204" pitchFamily="34" charset="0"/>
              </a:rPr>
              <a:t>апробация</a:t>
            </a:r>
            <a:endParaRPr lang="ru-RU" sz="1400" b="1" dirty="0">
              <a:latin typeface="Arial Narrow" panose="020B0606020202030204" pitchFamily="34" charset="0"/>
            </a:endParaRPr>
          </a:p>
          <a:p>
            <a:endParaRPr lang="ru-RU" sz="1000" b="1" dirty="0">
              <a:solidFill>
                <a:srgbClr val="1143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Обучение</a:t>
            </a:r>
          </a:p>
          <a:p>
            <a:r>
              <a:rPr lang="ru-RU" sz="1400" b="1" dirty="0" smtClean="0">
                <a:latin typeface="Arial Narrow" panose="020B0606020202030204" pitchFamily="34" charset="0"/>
              </a:rPr>
              <a:t>Запланировано </a:t>
            </a:r>
            <a:r>
              <a:rPr lang="ru-RU" sz="1400" b="1" dirty="0">
                <a:latin typeface="Arial Narrow" panose="020B0606020202030204" pitchFamily="34" charset="0"/>
              </a:rPr>
              <a:t>в привязке</a:t>
            </a:r>
            <a:br>
              <a:rPr lang="ru-RU" sz="1400" b="1" dirty="0">
                <a:latin typeface="Arial Narrow" panose="020B0606020202030204" pitchFamily="34" charset="0"/>
              </a:rPr>
            </a:br>
            <a:r>
              <a:rPr lang="ru-RU" sz="1400" b="1" dirty="0">
                <a:latin typeface="Arial Narrow" panose="020B0606020202030204" pitchFamily="34" charset="0"/>
              </a:rPr>
              <a:t> к графику ввода функциональности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   </a:t>
            </a:r>
            <a:r>
              <a:rPr lang="ru-RU" sz="1400" dirty="0">
                <a:latin typeface="Arial Narrow" panose="020B0606020202030204" pitchFamily="34" charset="0"/>
              </a:rPr>
              <a:t> 22 мая  по блоку «Запросы»</a:t>
            </a:r>
          </a:p>
          <a:p>
            <a:pPr indent="542925"/>
            <a:r>
              <a:rPr lang="en-US" sz="1400" dirty="0">
                <a:latin typeface="Arial Narrow" panose="020B0606020202030204" pitchFamily="34" charset="0"/>
              </a:rPr>
              <a:t>   </a:t>
            </a:r>
            <a:r>
              <a:rPr lang="ru-RU" sz="1400" dirty="0">
                <a:latin typeface="Arial Narrow" panose="020B0606020202030204" pitchFamily="34" charset="0"/>
              </a:rPr>
              <a:t>9</a:t>
            </a:r>
            <a:r>
              <a:rPr lang="en-US" sz="1400" dirty="0">
                <a:latin typeface="Arial Narrow" panose="020B0606020202030204" pitchFamily="34" charset="0"/>
              </a:rPr>
              <a:t>:00-10:30</a:t>
            </a:r>
            <a:r>
              <a:rPr lang="ru-RU" sz="1400" dirty="0">
                <a:latin typeface="Arial Narrow" panose="020B0606020202030204" pitchFamily="34" charset="0"/>
              </a:rPr>
              <a:t> Группа 1 </a:t>
            </a:r>
            <a:r>
              <a:rPr lang="en-US" sz="1400" dirty="0" smtClean="0">
                <a:latin typeface="Arial Narrow" panose="020B0606020202030204" pitchFamily="34" charset="0"/>
              </a:rPr>
              <a:t> </a:t>
            </a:r>
            <a:r>
              <a:rPr lang="en-US" sz="1400" dirty="0">
                <a:latin typeface="Arial Narrow" panose="020B0606020202030204" pitchFamily="34" charset="0"/>
              </a:rPr>
              <a:t>– </a:t>
            </a:r>
            <a:r>
              <a:rPr lang="en-US" sz="1400" dirty="0" smtClean="0">
                <a:latin typeface="Arial Narrow" panose="020B0606020202030204" pitchFamily="34" charset="0"/>
              </a:rPr>
              <a:t> 12  </a:t>
            </a:r>
            <a:r>
              <a:rPr lang="ru-RU" sz="1400" dirty="0" smtClean="0">
                <a:latin typeface="Arial Narrow" panose="020B0606020202030204" pitchFamily="34" charset="0"/>
              </a:rPr>
              <a:t>ТОФК</a:t>
            </a:r>
            <a:endParaRPr lang="ru-RU" sz="1400" dirty="0">
              <a:latin typeface="Arial Narrow" panose="020B0606020202030204" pitchFamily="34" charset="0"/>
            </a:endParaRPr>
          </a:p>
          <a:p>
            <a:pPr indent="542925"/>
            <a:r>
              <a:rPr lang="ru-RU" sz="1400" dirty="0">
                <a:latin typeface="Arial Narrow" panose="020B0606020202030204" pitchFamily="34" charset="0"/>
              </a:rPr>
              <a:t> </a:t>
            </a:r>
            <a:r>
              <a:rPr lang="en-US" sz="1400" dirty="0">
                <a:latin typeface="Arial Narrow" panose="020B0606020202030204" pitchFamily="34" charset="0"/>
              </a:rPr>
              <a:t>11:00-12:30</a:t>
            </a:r>
            <a:r>
              <a:rPr lang="ru-RU" sz="1400" dirty="0">
                <a:latin typeface="Arial Narrow" panose="020B0606020202030204" pitchFamily="34" charset="0"/>
              </a:rPr>
              <a:t>  Группа 2 </a:t>
            </a:r>
            <a:r>
              <a:rPr lang="ru-RU" sz="1400" dirty="0" smtClean="0">
                <a:latin typeface="Arial Narrow" panose="020B0606020202030204" pitchFamily="34" charset="0"/>
              </a:rPr>
              <a:t>– 35 ТОФК</a:t>
            </a:r>
            <a:endParaRPr lang="ru-RU" sz="1400" dirty="0">
              <a:latin typeface="Arial Narrow" panose="020B0606020202030204" pitchFamily="34" charset="0"/>
            </a:endParaRPr>
          </a:p>
          <a:p>
            <a:pPr indent="542925"/>
            <a:r>
              <a:rPr lang="en-US" sz="1400" dirty="0">
                <a:latin typeface="Arial Narrow" panose="020B0606020202030204" pitchFamily="34" charset="0"/>
              </a:rPr>
              <a:t> 13:00-14:30  </a:t>
            </a:r>
            <a:r>
              <a:rPr lang="ru-RU" sz="1400" dirty="0">
                <a:latin typeface="Arial Narrow" panose="020B0606020202030204" pitchFamily="34" charset="0"/>
              </a:rPr>
              <a:t>Группа 3 </a:t>
            </a:r>
            <a:r>
              <a:rPr lang="ru-RU" sz="1400" dirty="0" smtClean="0">
                <a:latin typeface="Arial Narrow" panose="020B0606020202030204" pitchFamily="34" charset="0"/>
              </a:rPr>
              <a:t>– 35</a:t>
            </a:r>
            <a:endParaRPr lang="ru-RU" sz="1400" dirty="0">
              <a:latin typeface="Arial Narrow" panose="020B0606020202030204" pitchFamily="34" charset="0"/>
            </a:endParaRPr>
          </a:p>
          <a:p>
            <a:pPr indent="542925"/>
            <a:r>
              <a:rPr lang="en-US" sz="1400" dirty="0">
                <a:latin typeface="Arial Narrow" panose="020B0606020202030204" pitchFamily="34" charset="0"/>
              </a:rPr>
              <a:t> 15:00-16:30  </a:t>
            </a:r>
            <a:r>
              <a:rPr lang="ru-RU" sz="1400" dirty="0">
                <a:latin typeface="Arial Narrow" panose="020B0606020202030204" pitchFamily="34" charset="0"/>
              </a:rPr>
              <a:t>Группа </a:t>
            </a:r>
            <a:r>
              <a:rPr lang="en-US" sz="1400" dirty="0">
                <a:latin typeface="Arial Narrow" panose="020B0606020202030204" pitchFamily="34" charset="0"/>
              </a:rPr>
              <a:t>4</a:t>
            </a:r>
            <a:r>
              <a:rPr lang="ru-RU" sz="1400">
                <a:latin typeface="Arial Narrow" panose="020B0606020202030204" pitchFamily="34" charset="0"/>
              </a:rPr>
              <a:t> </a:t>
            </a:r>
            <a:r>
              <a:rPr lang="ru-RU" sz="1400" smtClean="0">
                <a:latin typeface="Arial Narrow" panose="020B0606020202030204" pitchFamily="34" charset="0"/>
              </a:rPr>
              <a:t>– МКРУ, ЦАФК, ЦОКР</a:t>
            </a:r>
            <a:endParaRPr lang="en-US" sz="1400" dirty="0">
              <a:latin typeface="Arial Narrow" panose="020B0606020202030204" pitchFamily="34" charset="0"/>
            </a:endParaRPr>
          </a:p>
          <a:p>
            <a:endParaRPr lang="ru-RU" sz="1000" b="1" dirty="0" smtClean="0">
              <a:solidFill>
                <a:srgbClr val="1143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Ввод в эксплуатацию – планирование на 2021 год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с 25 мая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   </a:t>
            </a:r>
            <a:r>
              <a:rPr lang="ru-RU" sz="1300" dirty="0">
                <a:latin typeface="Arial Narrow" panose="020B0606020202030204" pitchFamily="34" charset="0"/>
              </a:rPr>
              <a:t>Запросы, Обращения/Поручения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с 15 июня</a:t>
            </a:r>
          </a:p>
          <a:p>
            <a:r>
              <a:rPr lang="ru-RU" sz="1300" dirty="0">
                <a:latin typeface="Arial Narrow" panose="020B0606020202030204" pitchFamily="34" charset="0"/>
              </a:rPr>
              <a:t>   Предложения в план, Реестр участия, Потребности в экспертизах, Анализ </a:t>
            </a:r>
            <a:r>
              <a:rPr lang="ru-RU" sz="1400" dirty="0">
                <a:latin typeface="Arial Narrow" panose="020B0606020202030204" pitchFamily="34" charset="0"/>
              </a:rPr>
              <a:t>нагрузки, ЦЗ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с 01 июля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   </a:t>
            </a:r>
            <a:r>
              <a:rPr lang="ru-RU" sz="1300" dirty="0">
                <a:latin typeface="Arial Narrow" panose="020B0606020202030204" pitchFamily="34" charset="0"/>
              </a:rPr>
              <a:t>Анализ рисков, Паспорта объектов контроля </a:t>
            </a:r>
            <a:r>
              <a:rPr lang="ru-RU" sz="1300" dirty="0" smtClean="0">
                <a:latin typeface="Arial Narrow" panose="020B0606020202030204" pitchFamily="34" charset="0"/>
              </a:rPr>
              <a:t/>
            </a:r>
            <a:br>
              <a:rPr lang="ru-RU" sz="1300" dirty="0" smtClean="0">
                <a:latin typeface="Arial Narrow" panose="020B0606020202030204" pitchFamily="34" charset="0"/>
              </a:rPr>
            </a:br>
            <a:r>
              <a:rPr lang="ru-RU" sz="1300" dirty="0" smtClean="0">
                <a:latin typeface="Arial Narrow" panose="020B0606020202030204" pitchFamily="34" charset="0"/>
              </a:rPr>
              <a:t>   ПИАО </a:t>
            </a:r>
            <a:r>
              <a:rPr lang="ru-RU" sz="1300" dirty="0">
                <a:latin typeface="Arial Narrow" panose="020B0606020202030204" pitchFamily="34" charset="0"/>
              </a:rPr>
              <a:t>ГИИС Электронный бюджет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с 15 июля</a:t>
            </a:r>
          </a:p>
          <a:p>
            <a:r>
              <a:rPr lang="ru-RU" sz="1300" b="1" dirty="0">
                <a:latin typeface="Arial Narrow" panose="020B0606020202030204" pitchFamily="34" charset="0"/>
              </a:rPr>
              <a:t>  </a:t>
            </a:r>
            <a:r>
              <a:rPr lang="ru-RU" sz="1300" dirty="0">
                <a:latin typeface="Arial Narrow" panose="020B0606020202030204" pitchFamily="34" charset="0"/>
              </a:rPr>
              <a:t>План, </a:t>
            </a:r>
            <a:r>
              <a:rPr lang="ru-RU" sz="1300" dirty="0" smtClean="0">
                <a:latin typeface="Arial Narrow" panose="020B0606020202030204" pitchFamily="34" charset="0"/>
              </a:rPr>
              <a:t>План-график</a:t>
            </a:r>
          </a:p>
          <a:p>
            <a:endParaRPr lang="ru-RU" sz="600" dirty="0">
              <a:latin typeface="Arial Narrow" panose="020B06060202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Удаленное </a:t>
            </a:r>
            <a:r>
              <a:rPr lang="ru-RU" sz="1600" b="1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место ревизора</a:t>
            </a: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Возможности работы и в открытом, и в закрытом контурах</a:t>
            </a:r>
          </a:p>
          <a:p>
            <a:r>
              <a:rPr lang="ru-RU" sz="1400" dirty="0">
                <a:latin typeface="Arial Narrow" panose="020B0606020202030204" pitchFamily="34" charset="0"/>
                <a:cs typeface="Arial" panose="020B0604020202020204" pitchFamily="34" charset="0"/>
              </a:rPr>
              <a:t>Проводится эксперимент с привлечением КРУ ЦА </a:t>
            </a:r>
            <a:r>
              <a:rPr lang="ru-RU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ФК</a:t>
            </a:r>
            <a:endParaRPr lang="ru-RU" sz="14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8077200" y="1044749"/>
            <a:ext cx="3940058" cy="3253984"/>
            <a:chOff x="7492312" y="1299838"/>
            <a:chExt cx="3940058" cy="3253984"/>
          </a:xfrm>
        </p:grpSpPr>
        <p:grpSp>
          <p:nvGrpSpPr>
            <p:cNvPr id="16" name="Группа 15"/>
            <p:cNvGrpSpPr>
              <a:grpSpLocks noChangeAspect="1"/>
            </p:cNvGrpSpPr>
            <p:nvPr/>
          </p:nvGrpSpPr>
          <p:grpSpPr>
            <a:xfrm>
              <a:off x="8250468" y="2115767"/>
              <a:ext cx="917751" cy="791518"/>
              <a:chOff x="5203417" y="5365441"/>
              <a:chExt cx="968400" cy="835200"/>
            </a:xfrm>
            <a:noFill/>
          </p:grpSpPr>
          <p:sp>
            <p:nvSpPr>
              <p:cNvPr id="54" name="TextBox 115"/>
              <p:cNvSpPr txBox="1"/>
              <p:nvPr/>
            </p:nvSpPr>
            <p:spPr>
              <a:xfrm>
                <a:off x="5203417" y="5365441"/>
                <a:ext cx="968400" cy="835200"/>
              </a:xfrm>
              <a:prstGeom prst="hexagon">
                <a:avLst/>
              </a:prstGeom>
              <a:grpFill/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55" name="Рисунок 54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2742" y="5403002"/>
                <a:ext cx="495238" cy="526191"/>
              </a:xfrm>
              <a:prstGeom prst="rect">
                <a:avLst/>
              </a:prstGeom>
              <a:grpFill/>
            </p:spPr>
          </p:pic>
          <p:sp>
            <p:nvSpPr>
              <p:cNvPr id="56" name="Скругленный прямоугольник 55"/>
              <p:cNvSpPr/>
              <p:nvPr/>
            </p:nvSpPr>
            <p:spPr bwMode="auto">
              <a:xfrm>
                <a:off x="5203417" y="5926432"/>
                <a:ext cx="968400" cy="271099"/>
              </a:xfrm>
              <a:prstGeom prst="roundRect">
                <a:avLst>
                  <a:gd name="adj" fmla="val 0"/>
                </a:avLst>
              </a:prstGeom>
              <a:grp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ПИАО</a:t>
                </a:r>
              </a:p>
            </p:txBody>
          </p:sp>
        </p:grpSp>
        <p:grpSp>
          <p:nvGrpSpPr>
            <p:cNvPr id="19" name="Группа 18"/>
            <p:cNvGrpSpPr>
              <a:grpSpLocks noChangeAspect="1"/>
            </p:cNvGrpSpPr>
            <p:nvPr/>
          </p:nvGrpSpPr>
          <p:grpSpPr>
            <a:xfrm>
              <a:off x="8997744" y="2527401"/>
              <a:ext cx="919362" cy="791518"/>
              <a:chOff x="2328744" y="5183842"/>
              <a:chExt cx="970099" cy="835200"/>
            </a:xfrm>
          </p:grpSpPr>
          <p:sp>
            <p:nvSpPr>
              <p:cNvPr id="51" name="TextBox 113"/>
              <p:cNvSpPr txBox="1"/>
              <p:nvPr/>
            </p:nvSpPr>
            <p:spPr>
              <a:xfrm>
                <a:off x="2330443" y="518384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52" name="Рисунок 51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749" y="5226528"/>
                <a:ext cx="495238" cy="526191"/>
              </a:xfrm>
              <a:prstGeom prst="rect">
                <a:avLst/>
              </a:prstGeom>
            </p:spPr>
          </p:pic>
          <p:sp>
            <p:nvSpPr>
              <p:cNvPr id="53" name="Скругленный прямоугольник 52"/>
              <p:cNvSpPr/>
              <p:nvPr/>
            </p:nvSpPr>
            <p:spPr bwMode="auto">
              <a:xfrm>
                <a:off x="2328744" y="5752718"/>
                <a:ext cx="970098" cy="266323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НСИ</a:t>
                </a: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7492312" y="3335534"/>
              <a:ext cx="919361" cy="879389"/>
              <a:chOff x="3601066" y="5738402"/>
              <a:chExt cx="970098" cy="927920"/>
            </a:xfrm>
          </p:grpSpPr>
          <p:sp>
            <p:nvSpPr>
              <p:cNvPr id="49" name="TextBox 114"/>
              <p:cNvSpPr txBox="1"/>
              <p:nvPr/>
            </p:nvSpPr>
            <p:spPr>
              <a:xfrm>
                <a:off x="3602764" y="573840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50" name="Скругленный прямоугольник 49"/>
              <p:cNvSpPr/>
              <p:nvPr/>
            </p:nvSpPr>
            <p:spPr bwMode="auto">
              <a:xfrm>
                <a:off x="3601066" y="6191622"/>
                <a:ext cx="968400" cy="474700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ПУОТ</a:t>
                </a:r>
              </a:p>
            </p:txBody>
          </p:sp>
        </p:grpSp>
        <p:grpSp>
          <p:nvGrpSpPr>
            <p:cNvPr id="21" name="Группа 20"/>
            <p:cNvGrpSpPr>
              <a:grpSpLocks noChangeAspect="1"/>
            </p:cNvGrpSpPr>
            <p:nvPr/>
          </p:nvGrpSpPr>
          <p:grpSpPr>
            <a:xfrm>
              <a:off x="8242945" y="3762304"/>
              <a:ext cx="919362" cy="791518"/>
              <a:chOff x="2328744" y="5183842"/>
              <a:chExt cx="970099" cy="835200"/>
            </a:xfrm>
          </p:grpSpPr>
          <p:sp>
            <p:nvSpPr>
              <p:cNvPr id="46" name="TextBox 113"/>
              <p:cNvSpPr txBox="1"/>
              <p:nvPr/>
            </p:nvSpPr>
            <p:spPr>
              <a:xfrm>
                <a:off x="2330443" y="518384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47" name="Рисунок 46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749" y="5226528"/>
                <a:ext cx="495238" cy="526191"/>
              </a:xfrm>
              <a:prstGeom prst="rect">
                <a:avLst/>
              </a:prstGeom>
            </p:spPr>
          </p:pic>
          <p:sp>
            <p:nvSpPr>
              <p:cNvPr id="48" name="Скругленный прямоугольник 47"/>
              <p:cNvSpPr/>
              <p:nvPr/>
            </p:nvSpPr>
            <p:spPr bwMode="auto">
              <a:xfrm>
                <a:off x="2328744" y="5752718"/>
                <a:ext cx="970098" cy="266323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ПУЗ</a:t>
                </a:r>
              </a:p>
            </p:txBody>
          </p:sp>
        </p:grpSp>
        <p:grpSp>
          <p:nvGrpSpPr>
            <p:cNvPr id="22" name="Группа 21"/>
            <p:cNvGrpSpPr>
              <a:grpSpLocks noChangeAspect="1"/>
            </p:cNvGrpSpPr>
            <p:nvPr/>
          </p:nvGrpSpPr>
          <p:grpSpPr>
            <a:xfrm>
              <a:off x="8997743" y="3350670"/>
              <a:ext cx="919362" cy="791518"/>
              <a:chOff x="2328744" y="5183842"/>
              <a:chExt cx="970099" cy="835200"/>
            </a:xfrm>
          </p:grpSpPr>
          <p:sp>
            <p:nvSpPr>
              <p:cNvPr id="43" name="TextBox 113"/>
              <p:cNvSpPr txBox="1"/>
              <p:nvPr/>
            </p:nvSpPr>
            <p:spPr>
              <a:xfrm>
                <a:off x="2330443" y="518384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44" name="Рисунок 43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749" y="5226528"/>
                <a:ext cx="495238" cy="526191"/>
              </a:xfrm>
              <a:prstGeom prst="rect">
                <a:avLst/>
              </a:prstGeom>
            </p:spPr>
          </p:pic>
          <p:sp>
            <p:nvSpPr>
              <p:cNvPr id="45" name="Скругленный прямоугольник 44"/>
              <p:cNvSpPr/>
              <p:nvPr/>
            </p:nvSpPr>
            <p:spPr bwMode="auto">
              <a:xfrm>
                <a:off x="2328744" y="5752718"/>
                <a:ext cx="970098" cy="266323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ПУР</a:t>
                </a:r>
              </a:p>
            </p:txBody>
          </p:sp>
        </p:grpSp>
        <p:grpSp>
          <p:nvGrpSpPr>
            <p:cNvPr id="23" name="Группа 22"/>
            <p:cNvGrpSpPr>
              <a:grpSpLocks noChangeAspect="1"/>
            </p:cNvGrpSpPr>
            <p:nvPr/>
          </p:nvGrpSpPr>
          <p:grpSpPr>
            <a:xfrm>
              <a:off x="9752541" y="2939035"/>
              <a:ext cx="919362" cy="791518"/>
              <a:chOff x="2328744" y="5183842"/>
              <a:chExt cx="970099" cy="835200"/>
            </a:xfrm>
          </p:grpSpPr>
          <p:sp>
            <p:nvSpPr>
              <p:cNvPr id="40" name="TextBox 113"/>
              <p:cNvSpPr txBox="1"/>
              <p:nvPr/>
            </p:nvSpPr>
            <p:spPr>
              <a:xfrm>
                <a:off x="2330443" y="518384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41" name="Рисунок 40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749" y="5226528"/>
                <a:ext cx="495238" cy="526191"/>
              </a:xfrm>
              <a:prstGeom prst="rect">
                <a:avLst/>
              </a:prstGeom>
            </p:spPr>
          </p:pic>
          <p:sp>
            <p:nvSpPr>
              <p:cNvPr id="42" name="Скругленный прямоугольник 41"/>
              <p:cNvSpPr/>
              <p:nvPr/>
            </p:nvSpPr>
            <p:spPr bwMode="auto">
              <a:xfrm>
                <a:off x="2328744" y="5752718"/>
                <a:ext cx="970098" cy="266323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ПУД</a:t>
                </a:r>
              </a:p>
            </p:txBody>
          </p:sp>
        </p:grpSp>
        <p:grpSp>
          <p:nvGrpSpPr>
            <p:cNvPr id="24" name="Группа 23"/>
            <p:cNvGrpSpPr>
              <a:grpSpLocks noChangeAspect="1"/>
            </p:cNvGrpSpPr>
            <p:nvPr/>
          </p:nvGrpSpPr>
          <p:grpSpPr>
            <a:xfrm>
              <a:off x="9752541" y="3762304"/>
              <a:ext cx="919362" cy="791518"/>
              <a:chOff x="2328744" y="5183842"/>
              <a:chExt cx="970099" cy="835200"/>
            </a:xfrm>
          </p:grpSpPr>
          <p:sp>
            <p:nvSpPr>
              <p:cNvPr id="37" name="TextBox 113"/>
              <p:cNvSpPr txBox="1"/>
              <p:nvPr/>
            </p:nvSpPr>
            <p:spPr>
              <a:xfrm>
                <a:off x="2330443" y="5183842"/>
                <a:ext cx="968400" cy="8352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pic>
            <p:nvPicPr>
              <p:cNvPr id="38" name="Рисунок 37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52749" y="5226528"/>
                <a:ext cx="495238" cy="526191"/>
              </a:xfrm>
              <a:prstGeom prst="rect">
                <a:avLst/>
              </a:prstGeom>
            </p:spPr>
          </p:pic>
          <p:sp>
            <p:nvSpPr>
              <p:cNvPr id="39" name="Скругленный прямоугольник 38"/>
              <p:cNvSpPr/>
              <p:nvPr/>
            </p:nvSpPr>
            <p:spPr bwMode="auto">
              <a:xfrm>
                <a:off x="2328744" y="5752718"/>
                <a:ext cx="970098" cy="266323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defPPr>
                  <a:defRPr lang="ru-RU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ПБП</a:t>
                </a:r>
              </a:p>
            </p:txBody>
          </p:sp>
        </p:grpSp>
        <p:sp>
          <p:nvSpPr>
            <p:cNvPr id="25" name="TextBox 112"/>
            <p:cNvSpPr txBox="1"/>
            <p:nvPr/>
          </p:nvSpPr>
          <p:spPr>
            <a:xfrm>
              <a:off x="7501581" y="1704649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6" name="TextBox 112"/>
            <p:cNvSpPr txBox="1"/>
            <p:nvPr/>
          </p:nvSpPr>
          <p:spPr>
            <a:xfrm>
              <a:off x="8999352" y="1707194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7" name="TextBox 112"/>
            <p:cNvSpPr txBox="1"/>
            <p:nvPr/>
          </p:nvSpPr>
          <p:spPr>
            <a:xfrm>
              <a:off x="8250467" y="1299838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8" name="TextBox 112"/>
            <p:cNvSpPr txBox="1"/>
            <p:nvPr/>
          </p:nvSpPr>
          <p:spPr>
            <a:xfrm>
              <a:off x="9753345" y="2106877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1" name="TextBox 112"/>
            <p:cNvSpPr txBox="1"/>
            <p:nvPr/>
          </p:nvSpPr>
          <p:spPr>
            <a:xfrm>
              <a:off x="10502231" y="2524387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2" name="TextBox 112"/>
            <p:cNvSpPr txBox="1"/>
            <p:nvPr/>
          </p:nvSpPr>
          <p:spPr>
            <a:xfrm>
              <a:off x="10514618" y="3347479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6" name="TextBox 112"/>
            <p:cNvSpPr txBox="1"/>
            <p:nvPr/>
          </p:nvSpPr>
          <p:spPr>
            <a:xfrm>
              <a:off x="7502388" y="2523154"/>
              <a:ext cx="917752" cy="791518"/>
            </a:xfrm>
            <a:prstGeom prst="hexagon">
              <a:avLst/>
            </a:prstGeom>
            <a:gradFill flip="none" rotWithShape="1">
              <a:gsLst>
                <a:gs pos="0">
                  <a:schemeClr val="bg1"/>
                </a:gs>
                <a:gs pos="73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2700000" scaled="1"/>
              <a:tileRect/>
            </a:gradFill>
            <a:ln>
              <a:solidFill>
                <a:schemeClr val="tx1">
                  <a:lumMod val="50000"/>
                  <a:lumOff val="50000"/>
                </a:schemeClr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2" name="Группа 101"/>
          <p:cNvGrpSpPr>
            <a:grpSpLocks noChangeAspect="1"/>
          </p:cNvGrpSpPr>
          <p:nvPr/>
        </p:nvGrpSpPr>
        <p:grpSpPr>
          <a:xfrm>
            <a:off x="6800853" y="1276457"/>
            <a:ext cx="1601322" cy="1372243"/>
            <a:chOff x="2330443" y="5183842"/>
            <a:chExt cx="974627" cy="835200"/>
          </a:xfrm>
          <a:effectLst>
            <a:outerShdw blurRad="215900" dist="2540000" dir="2100000" sx="53000" sy="53000" algn="tl" rotWithShape="0">
              <a:prstClr val="black">
                <a:alpha val="40000"/>
              </a:prstClr>
            </a:outerShdw>
          </a:effectLst>
        </p:grpSpPr>
        <p:sp>
          <p:nvSpPr>
            <p:cNvPr id="103" name="TextBox 102"/>
            <p:cNvSpPr txBox="1"/>
            <p:nvPr/>
          </p:nvSpPr>
          <p:spPr>
            <a:xfrm>
              <a:off x="2330443" y="5183842"/>
              <a:ext cx="968400" cy="835200"/>
            </a:xfrm>
            <a:prstGeom prst="hexagon">
              <a:avLst/>
            </a:prstGeom>
            <a:solidFill>
              <a:schemeClr val="bg1"/>
            </a:solidFill>
            <a:ln w="34925">
              <a:solidFill>
                <a:srgbClr val="C00000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04" name="Скругленный прямоугольник 103"/>
            <p:cNvSpPr/>
            <p:nvPr/>
          </p:nvSpPr>
          <p:spPr bwMode="auto">
            <a:xfrm>
              <a:off x="2334972" y="5677982"/>
              <a:ext cx="970098" cy="266323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altLang="ru-RU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Condensed Light" panose="020B0306030504020204" charset="0"/>
                <a:ea typeface="Open Sans Condensed Light" panose="020B0306030504020204" charset="0"/>
                <a:cs typeface="Open Sans Condensed Light" panose="020B0306030504020204" charset="0"/>
              </a:endParaRPr>
            </a:p>
          </p:txBody>
        </p:sp>
      </p:grpSp>
      <p:grpSp>
        <p:nvGrpSpPr>
          <p:cNvPr id="89" name="Группа 88">
            <a:extLst>
              <a:ext uri="{FF2B5EF4-FFF2-40B4-BE49-F238E27FC236}">
                <a16:creationId xmlns="" xmlns:a16="http://schemas.microsoft.com/office/drawing/2014/main" id="{14ADBF78-294F-5942-9811-659878475EB5}"/>
              </a:ext>
            </a:extLst>
          </p:cNvPr>
          <p:cNvGrpSpPr/>
          <p:nvPr/>
        </p:nvGrpSpPr>
        <p:grpSpPr>
          <a:xfrm>
            <a:off x="2983" y="46973"/>
            <a:ext cx="12186035" cy="857591"/>
            <a:chOff x="2983" y="46973"/>
            <a:chExt cx="12186035" cy="857591"/>
          </a:xfrm>
        </p:grpSpPr>
        <p:sp>
          <p:nvSpPr>
            <p:cNvPr id="92" name="TextBox 91">
              <a:extLst>
                <a:ext uri="{FF2B5EF4-FFF2-40B4-BE49-F238E27FC236}">
                  <a16:creationId xmlns="" xmlns:a16="http://schemas.microsoft.com/office/drawing/2014/main" id="{2B7FBFCC-F516-F440-AD73-77B8D56C0D92}"/>
                </a:ext>
              </a:extLst>
            </p:cNvPr>
            <p:cNvSpPr txBox="1"/>
            <p:nvPr/>
          </p:nvSpPr>
          <p:spPr>
            <a:xfrm>
              <a:off x="5129707" y="46973"/>
              <a:ext cx="7059311" cy="77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Автоматизация контроля </a:t>
              </a:r>
              <a:b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</a:br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в финансово-бюджетной сфере</a:t>
              </a:r>
              <a:endPara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object 2">
              <a:extLst>
                <a:ext uri="{FF2B5EF4-FFF2-40B4-BE49-F238E27FC236}">
                  <a16:creationId xmlns="" xmlns:a16="http://schemas.microsoft.com/office/drawing/2014/main" id="{FEDD2F8D-9B06-134A-BD13-DF44FBA81A40}"/>
                </a:ext>
              </a:extLst>
            </p:cNvPr>
            <p:cNvSpPr/>
            <p:nvPr/>
          </p:nvSpPr>
          <p:spPr>
            <a:xfrm flipV="1">
              <a:off x="2983" y="530119"/>
              <a:ext cx="1218603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8042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="" xmlns:a16="http://schemas.microsoft.com/office/drawing/2014/main" id="{A03E5D02-7F68-8D41-8DCD-D9B61C7E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40" y="91555"/>
              <a:ext cx="1943191" cy="760662"/>
            </a:xfrm>
            <a:prstGeom prst="rect">
              <a:avLst/>
            </a:prstGeom>
          </p:spPr>
        </p:pic>
      </p:grpSp>
      <p:sp>
        <p:nvSpPr>
          <p:cNvPr id="3" name="AutoShape 2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TextBox 56"/>
          <p:cNvSpPr txBox="1"/>
          <p:nvPr/>
        </p:nvSpPr>
        <p:spPr>
          <a:xfrm>
            <a:off x="9040122" y="4267200"/>
            <a:ext cx="3086358" cy="33855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Franklin Gothic Medium Cond" panose="020B0606030402020204" pitchFamily="34" charset="0"/>
                <a:ea typeface="Open Sans Condensed Light" panose="020B0306030504020204" charset="0"/>
                <a:cs typeface="Open Sans Condensed Light" panose="020B0306030504020204" charset="0"/>
              </a:rPr>
              <a:t>ГИИС «Электронный бюджет»</a:t>
            </a:r>
          </a:p>
        </p:txBody>
      </p:sp>
      <p:grpSp>
        <p:nvGrpSpPr>
          <p:cNvPr id="58" name="Группа 57"/>
          <p:cNvGrpSpPr/>
          <p:nvPr/>
        </p:nvGrpSpPr>
        <p:grpSpPr>
          <a:xfrm>
            <a:off x="9448800" y="5029200"/>
            <a:ext cx="972722" cy="908143"/>
            <a:chOff x="2691357" y="5630850"/>
            <a:chExt cx="972722" cy="908143"/>
          </a:xfrm>
        </p:grpSpPr>
        <p:sp>
          <p:nvSpPr>
            <p:cNvPr id="59" name="TextBox 58"/>
            <p:cNvSpPr txBox="1"/>
            <p:nvPr/>
          </p:nvSpPr>
          <p:spPr>
            <a:xfrm>
              <a:off x="2695679" y="5630850"/>
              <a:ext cx="968400" cy="835200"/>
            </a:xfrm>
            <a:prstGeom prst="hexagon">
              <a:avLst/>
            </a:prstGeom>
            <a:solidFill>
              <a:schemeClr val="bg1"/>
            </a:solidFill>
            <a:ln>
              <a:solidFill>
                <a:srgbClr val="05549A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691357" y="5923249"/>
              <a:ext cx="971023" cy="61574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121917" tIns="60959" rIns="121917" bIns="6095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itchFamily="34" charset="0"/>
                  <a:ea typeface="+mn-ea"/>
                  <a:cs typeface="Segoe UI" pitchFamily="34" charset="0"/>
                </a:rPr>
                <a:t>иные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itchFamily="34" charset="0"/>
                  <a:ea typeface="+mn-ea"/>
                  <a:cs typeface="Segoe UI" pitchFamily="34" charset="0"/>
                </a:rPr>
                <a:t>внешние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egoe UI" pitchFamily="34" charset="0"/>
                  <a:ea typeface="+mn-ea"/>
                  <a:cs typeface="Segoe UI" pitchFamily="34" charset="0"/>
                </a:rPr>
                <a:t>ИС</a:t>
              </a:r>
            </a:p>
          </p:txBody>
        </p:sp>
        <p:pic>
          <p:nvPicPr>
            <p:cNvPr id="61" name="Рисунок 10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89046" y="5662256"/>
              <a:ext cx="417513" cy="331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2" name="Группа 61"/>
          <p:cNvGrpSpPr/>
          <p:nvPr/>
        </p:nvGrpSpPr>
        <p:grpSpPr>
          <a:xfrm>
            <a:off x="8632799" y="5565600"/>
            <a:ext cx="968401" cy="835200"/>
            <a:chOff x="6358796" y="5664202"/>
            <a:chExt cx="968401" cy="835200"/>
          </a:xfrm>
        </p:grpSpPr>
        <p:sp>
          <p:nvSpPr>
            <p:cNvPr id="63" name="TextBox 62"/>
            <p:cNvSpPr txBox="1"/>
            <p:nvPr/>
          </p:nvSpPr>
          <p:spPr>
            <a:xfrm>
              <a:off x="6358797" y="5664202"/>
              <a:ext cx="968400" cy="835200"/>
            </a:xfrm>
            <a:prstGeom prst="hexagon">
              <a:avLst/>
            </a:prstGeom>
            <a:solidFill>
              <a:schemeClr val="bg1"/>
            </a:solidFill>
            <a:ln>
              <a:solidFill>
                <a:srgbClr val="05549A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64" name="Рисунок 103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89" y="5719209"/>
              <a:ext cx="465139" cy="401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5" name="TextBox 64"/>
            <p:cNvSpPr txBox="1"/>
            <p:nvPr/>
          </p:nvSpPr>
          <p:spPr>
            <a:xfrm>
              <a:off x="6358796" y="6154587"/>
              <a:ext cx="968401" cy="30777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 lIns="121917" tIns="60959" rIns="121917" bIns="60959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200" b="1" i="0" u="none" strike="noStrike" kern="1200" cap="none" spc="10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Condensed Light"/>
                  <a:ea typeface="+mn-ea"/>
                  <a:cs typeface="Segoe UI" pitchFamily="34" charset="0"/>
                </a:rPr>
                <a:t>АСФК</a:t>
              </a:r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560482" y="4634372"/>
            <a:ext cx="968400" cy="881011"/>
            <a:chOff x="7552063" y="5360630"/>
            <a:chExt cx="968400" cy="881011"/>
          </a:xfrm>
        </p:grpSpPr>
        <p:sp>
          <p:nvSpPr>
            <p:cNvPr id="67" name="TextBox 66"/>
            <p:cNvSpPr txBox="1"/>
            <p:nvPr/>
          </p:nvSpPr>
          <p:spPr>
            <a:xfrm>
              <a:off x="7552063" y="5360630"/>
              <a:ext cx="968400" cy="835200"/>
            </a:xfrm>
            <a:prstGeom prst="hexagon">
              <a:avLst/>
            </a:prstGeom>
            <a:solidFill>
              <a:schemeClr val="bg1"/>
            </a:solidFill>
            <a:ln>
              <a:solidFill>
                <a:srgbClr val="05549A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68" name="Рисунок 6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2020" y="5410281"/>
              <a:ext cx="409409" cy="421106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69" name="TextBox 68"/>
            <p:cNvSpPr txBox="1"/>
            <p:nvPr/>
          </p:nvSpPr>
          <p:spPr bwMode="auto">
            <a:xfrm>
              <a:off x="7552063" y="5779976"/>
              <a:ext cx="968400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Open Sans Condensed Light" panose="020B0306030504020204" charset="0"/>
                  <a:ea typeface="Open Sans Condensed Light" panose="020B0306030504020204" charset="0"/>
                  <a:cs typeface="Open Sans Condensed Light" panose="020B0306030504020204" charset="0"/>
                </a:rPr>
                <a:t>ГИС ЕСГФК</a:t>
              </a:r>
            </a:p>
          </p:txBody>
        </p:sp>
      </p:grpSp>
      <p:grpSp>
        <p:nvGrpSpPr>
          <p:cNvPr id="70" name="Группа 69"/>
          <p:cNvGrpSpPr/>
          <p:nvPr/>
        </p:nvGrpSpPr>
        <p:grpSpPr>
          <a:xfrm>
            <a:off x="7696200" y="5108433"/>
            <a:ext cx="968400" cy="835200"/>
            <a:chOff x="9027476" y="5505649"/>
            <a:chExt cx="968400" cy="835200"/>
          </a:xfrm>
        </p:grpSpPr>
        <p:sp>
          <p:nvSpPr>
            <p:cNvPr id="71" name="TextBox 70"/>
            <p:cNvSpPr txBox="1"/>
            <p:nvPr/>
          </p:nvSpPr>
          <p:spPr>
            <a:xfrm>
              <a:off x="9027476" y="5505649"/>
              <a:ext cx="968400" cy="835200"/>
            </a:xfrm>
            <a:prstGeom prst="hexagon">
              <a:avLst/>
            </a:prstGeom>
            <a:solidFill>
              <a:schemeClr val="bg1"/>
            </a:solidFill>
            <a:ln>
              <a:solidFill>
                <a:srgbClr val="05549A"/>
              </a:solidFill>
            </a:ln>
            <a:effectLst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lIns="121917" tIns="60959" rIns="121917" bIns="60959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0" b="98673" l="1429" r="97619">
                          <a14:foregroundMark x1="21905" y1="16372" x2="21905" y2="16372"/>
                          <a14:foregroundMark x1="80000" y1="16372" x2="80000" y2="1637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77581" y="5535154"/>
              <a:ext cx="468190" cy="503862"/>
            </a:xfrm>
            <a:prstGeom prst="rect">
              <a:avLst/>
            </a:prstGeom>
          </p:spPr>
        </p:pic>
        <p:sp>
          <p:nvSpPr>
            <p:cNvPr id="73" name="Скругленный прямоугольник 72"/>
            <p:cNvSpPr/>
            <p:nvPr/>
          </p:nvSpPr>
          <p:spPr bwMode="auto">
            <a:xfrm>
              <a:off x="9027476" y="5993930"/>
              <a:ext cx="968400" cy="346919"/>
            </a:xfrm>
            <a:prstGeom prst="roundRect">
              <a:avLst>
                <a:gd name="adj" fmla="val 0"/>
              </a:avLst>
            </a:prstGeom>
            <a:noFill/>
            <a:ln w="952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Open Sans Condensed Light" panose="020B0306030504020204" charset="0"/>
                  <a:ea typeface="Open Sans Condensed Light" panose="020B0306030504020204" charset="0"/>
                  <a:cs typeface="Open Sans Condensed Light" panose="020B0306030504020204" charset="0"/>
                </a:rPr>
                <a:t>ЕИС</a:t>
              </a:r>
            </a:p>
          </p:txBody>
        </p:sp>
      </p:grpSp>
      <p:grpSp>
        <p:nvGrpSpPr>
          <p:cNvPr id="74" name="Группа 73">
            <a:extLst>
              <a:ext uri="{FF2B5EF4-FFF2-40B4-BE49-F238E27FC236}">
                <a16:creationId xmlns="" xmlns:a16="http://schemas.microsoft.com/office/drawing/2014/main" id="{C906A0D1-0572-9D47-AFF7-620B3C38190E}"/>
              </a:ext>
            </a:extLst>
          </p:cNvPr>
          <p:cNvGrpSpPr/>
          <p:nvPr/>
        </p:nvGrpSpPr>
        <p:grpSpPr>
          <a:xfrm>
            <a:off x="10363200" y="5362445"/>
            <a:ext cx="1006040" cy="885955"/>
            <a:chOff x="9238844" y="1241028"/>
            <a:chExt cx="1188000" cy="1026000"/>
          </a:xfrm>
        </p:grpSpPr>
        <p:grpSp>
          <p:nvGrpSpPr>
            <p:cNvPr id="75" name="Группа 74">
              <a:extLst>
                <a:ext uri="{FF2B5EF4-FFF2-40B4-BE49-F238E27FC236}">
                  <a16:creationId xmlns="" xmlns:a16="http://schemas.microsoft.com/office/drawing/2014/main" id="{257E7D72-4B16-BC41-B084-0A2F79C34EF3}"/>
                </a:ext>
              </a:extLst>
            </p:cNvPr>
            <p:cNvGrpSpPr/>
            <p:nvPr/>
          </p:nvGrpSpPr>
          <p:grpSpPr>
            <a:xfrm>
              <a:off x="9238844" y="1241028"/>
              <a:ext cx="1188000" cy="1026000"/>
              <a:chOff x="9027476" y="5505649"/>
              <a:chExt cx="1188000" cy="1026000"/>
            </a:xfrm>
          </p:grpSpPr>
          <p:sp>
            <p:nvSpPr>
              <p:cNvPr id="77" name="TextBox 76">
                <a:extLst>
                  <a:ext uri="{FF2B5EF4-FFF2-40B4-BE49-F238E27FC236}">
                    <a16:creationId xmlns="" xmlns:a16="http://schemas.microsoft.com/office/drawing/2014/main" id="{0E515F9C-2014-FB4D-8425-D3BA19BEA17E}"/>
                  </a:ext>
                </a:extLst>
              </p:cNvPr>
              <p:cNvSpPr txBox="1"/>
              <p:nvPr/>
            </p:nvSpPr>
            <p:spPr>
              <a:xfrm>
                <a:off x="9027476" y="5505649"/>
                <a:ext cx="1188000" cy="1026000"/>
              </a:xfrm>
              <a:prstGeom prst="hexagon">
                <a:avLst/>
              </a:prstGeom>
              <a:solidFill>
                <a:schemeClr val="bg1"/>
              </a:solidFill>
              <a:ln>
                <a:solidFill>
                  <a:srgbClr val="05549A"/>
                </a:solidFill>
              </a:ln>
              <a:effectLst/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lIns="121917" tIns="60959" rIns="121917" bIns="60959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78" name="Скругленный прямоугольник 77">
                <a:extLst>
                  <a:ext uri="{FF2B5EF4-FFF2-40B4-BE49-F238E27FC236}">
                    <a16:creationId xmlns="" xmlns:a16="http://schemas.microsoft.com/office/drawing/2014/main" id="{6C3261BD-1308-2645-B9C6-1919A770CA66}"/>
                  </a:ext>
                </a:extLst>
              </p:cNvPr>
              <p:cNvSpPr/>
              <p:nvPr/>
            </p:nvSpPr>
            <p:spPr bwMode="auto">
              <a:xfrm>
                <a:off x="9047354" y="6074769"/>
                <a:ext cx="1155728" cy="422576"/>
              </a:xfrm>
              <a:prstGeom prst="roundRect">
                <a:avLst>
                  <a:gd name="adj" fmla="val 0"/>
                </a:avLst>
              </a:prstGeom>
              <a:noFill/>
              <a:ln w="9525"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АСД 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«</a:t>
                </a:r>
                <a:r>
                  <a:rPr kumimoji="0" lang="ru-RU" altLang="ru-RU" sz="1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ЛанДокс</a:t>
                </a:r>
                <a:r>
                  <a:rPr kumimoji="0" lang="ru-RU" altLang="ru-RU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Open Sans Condensed Light" panose="020B030603050402020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»</a:t>
                </a:r>
              </a:p>
            </p:txBody>
          </p:sp>
        </p:grpSp>
        <p:pic>
          <p:nvPicPr>
            <p:cNvPr id="76" name="Рисунок 75">
              <a:extLst>
                <a:ext uri="{FF2B5EF4-FFF2-40B4-BE49-F238E27FC236}">
                  <a16:creationId xmlns="" xmlns:a16="http://schemas.microsoft.com/office/drawing/2014/main" id="{541541A7-E24C-D546-8A7E-0F29AD551D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4192"/>
            <a:stretch/>
          </p:blipFill>
          <p:spPr>
            <a:xfrm>
              <a:off x="9595132" y="1289334"/>
              <a:ext cx="474969" cy="471317"/>
            </a:xfrm>
            <a:prstGeom prst="rect">
              <a:avLst/>
            </a:prstGeom>
          </p:spPr>
        </p:pic>
      </p:grpSp>
      <p:grpSp>
        <p:nvGrpSpPr>
          <p:cNvPr id="79" name="Группа 78"/>
          <p:cNvGrpSpPr/>
          <p:nvPr/>
        </p:nvGrpSpPr>
        <p:grpSpPr>
          <a:xfrm>
            <a:off x="3733800" y="1066800"/>
            <a:ext cx="3314102" cy="1662556"/>
            <a:chOff x="5359640" y="2182194"/>
            <a:chExt cx="3314102" cy="1662556"/>
          </a:xfrm>
        </p:grpSpPr>
        <p:sp>
          <p:nvSpPr>
            <p:cNvPr id="80" name="Блок-схема: карточка 128"/>
            <p:cNvSpPr/>
            <p:nvPr/>
          </p:nvSpPr>
          <p:spPr>
            <a:xfrm>
              <a:off x="6533754" y="3096594"/>
              <a:ext cx="2139988" cy="748156"/>
            </a:xfrm>
            <a:custGeom>
              <a:avLst/>
              <a:gdLst>
                <a:gd name="connsiteX0" fmla="*/ 0 w 10000"/>
                <a:gd name="connsiteY0" fmla="*/ 2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0 w 10000"/>
                <a:gd name="connsiteY5" fmla="*/ 2000 h 10000"/>
                <a:gd name="connsiteX0" fmla="*/ 0 w 10000"/>
                <a:gd name="connsiteY0" fmla="*/ 2000 h 10000"/>
                <a:gd name="connsiteX1" fmla="*/ 401 w 10000"/>
                <a:gd name="connsiteY1" fmla="*/ 407 h 10000"/>
                <a:gd name="connsiteX2" fmla="*/ 10000 w 10000"/>
                <a:gd name="connsiteY2" fmla="*/ 0 h 10000"/>
                <a:gd name="connsiteX3" fmla="*/ 10000 w 10000"/>
                <a:gd name="connsiteY3" fmla="*/ 10000 h 10000"/>
                <a:gd name="connsiteX4" fmla="*/ 0 w 10000"/>
                <a:gd name="connsiteY4" fmla="*/ 10000 h 10000"/>
                <a:gd name="connsiteX5" fmla="*/ 0 w 10000"/>
                <a:gd name="connsiteY5" fmla="*/ 200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000" h="10000">
                  <a:moveTo>
                    <a:pt x="0" y="2000"/>
                  </a:moveTo>
                  <a:lnTo>
                    <a:pt x="401" y="407"/>
                  </a:ln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2000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alt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cs typeface="Times New Roman" panose="02020603050405020304" pitchFamily="18" charset="0"/>
                </a:rPr>
                <a:t>Единое цифровое пространство</a:t>
              </a: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</a:endParaRPr>
            </a:p>
          </p:txBody>
        </p:sp>
        <p:pic>
          <p:nvPicPr>
            <p:cNvPr id="81" name="Рисунок 80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997" y="3325194"/>
              <a:ext cx="185303" cy="204809"/>
            </a:xfrm>
            <a:prstGeom prst="rect">
              <a:avLst/>
            </a:prstGeom>
            <a:effectLst/>
          </p:spPr>
        </p:pic>
        <p:grpSp>
          <p:nvGrpSpPr>
            <p:cNvPr id="82" name="Группа 81"/>
            <p:cNvGrpSpPr/>
            <p:nvPr/>
          </p:nvGrpSpPr>
          <p:grpSpPr>
            <a:xfrm>
              <a:off x="5359640" y="2182194"/>
              <a:ext cx="3232001" cy="1188577"/>
              <a:chOff x="5359640" y="2182194"/>
              <a:chExt cx="3232001" cy="1188577"/>
            </a:xfrm>
          </p:grpSpPr>
          <p:grpSp>
            <p:nvGrpSpPr>
              <p:cNvPr id="83" name="Группа 82"/>
              <p:cNvGrpSpPr/>
              <p:nvPr/>
            </p:nvGrpSpPr>
            <p:grpSpPr>
              <a:xfrm>
                <a:off x="5359640" y="2182194"/>
                <a:ext cx="2277764" cy="1112443"/>
                <a:chOff x="5423435" y="2490775"/>
                <a:chExt cx="2277764" cy="1112443"/>
              </a:xfrm>
            </p:grpSpPr>
            <p:sp>
              <p:nvSpPr>
                <p:cNvPr id="87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5423435" y="3172333"/>
                  <a:ext cx="1277939" cy="4308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17" tIns="60959" rIns="121917" bIns="60959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000" b="1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Open Sans Condensed Light" panose="020B0306030504020204" charset="0"/>
                      <a:cs typeface="Open Sans Condensed Light" panose="020B0306030504020204" charset="0"/>
                    </a:rPr>
                    <a:t>Рабочее место ЦАФК</a:t>
                  </a:r>
                </a:p>
              </p:txBody>
            </p:sp>
            <p:grpSp>
              <p:nvGrpSpPr>
                <p:cNvPr id="88" name="Группа 36"/>
                <p:cNvGrpSpPr>
                  <a:grpSpLocks/>
                </p:cNvGrpSpPr>
                <p:nvPr/>
              </p:nvGrpSpPr>
              <p:grpSpPr bwMode="auto">
                <a:xfrm>
                  <a:off x="5683788" y="2668333"/>
                  <a:ext cx="771525" cy="552451"/>
                  <a:chOff x="3143675" y="3882447"/>
                  <a:chExt cx="579170" cy="414564"/>
                </a:xfrm>
              </p:grpSpPr>
              <p:pic>
                <p:nvPicPr>
                  <p:cNvPr id="97" name="Рисунок 16"/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143675" y="3882447"/>
                    <a:ext cx="579170" cy="4145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8" name="Picture 10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fcy;&amp;iecy;&amp;dcy;&amp;iecy;&amp;rcy;&amp;acy;&amp;lcy;&amp;softcy;&amp;ncy;&amp;ocy;&amp;gcy;&amp;ocy; &amp;kcy;&amp;acy;&amp;zcy;&amp;ncy;&amp;acy;&amp;chcy;&amp;iecy;&amp;jcy;&amp;scy;&amp;tcy;&amp;vcy;&amp;acy;"/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342748" y="3964984"/>
                    <a:ext cx="180255" cy="2002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  <p:sp>
              <p:nvSpPr>
                <p:cNvPr id="90" name="TextBox 8"/>
                <p:cNvSpPr txBox="1">
                  <a:spLocks noChangeArrowheads="1"/>
                </p:cNvSpPr>
                <p:nvPr/>
              </p:nvSpPr>
              <p:spPr bwMode="auto">
                <a:xfrm>
                  <a:off x="6423260" y="2994775"/>
                  <a:ext cx="1277939" cy="43088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121917" tIns="60959" rIns="121917" bIns="60959">
                  <a:spAutoFit/>
                </a:bodyPr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itchFamily="34" charset="0"/>
                      <a:cs typeface="Arial" charset="0"/>
                    </a:defRPr>
                  </a:lvl9pPr>
                </a:lstStyle>
                <a:p>
                  <a:pPr marL="0" marR="0" lvl="0" indent="0" algn="ctr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altLang="ru-RU" sz="1000" b="1" i="0" u="none" strike="noStrike" kern="1200" cap="none" spc="10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 Narrow" panose="020B0606020202030204" pitchFamily="34" charset="0"/>
                      <a:ea typeface="Open Sans Condensed Light" panose="020B0306030504020204" charset="0"/>
                      <a:cs typeface="Open Sans Condensed Light" panose="020B0306030504020204" charset="0"/>
                    </a:rPr>
                    <a:t>Рабочее место МКРУ, ТОФК</a:t>
                  </a:r>
                </a:p>
              </p:txBody>
            </p:sp>
            <p:grpSp>
              <p:nvGrpSpPr>
                <p:cNvPr id="91" name="Группа 36"/>
                <p:cNvGrpSpPr>
                  <a:grpSpLocks/>
                </p:cNvGrpSpPr>
                <p:nvPr/>
              </p:nvGrpSpPr>
              <p:grpSpPr bwMode="auto">
                <a:xfrm>
                  <a:off x="6683613" y="2490775"/>
                  <a:ext cx="771525" cy="552451"/>
                  <a:chOff x="1003612" y="3749206"/>
                  <a:chExt cx="579170" cy="414564"/>
                </a:xfrm>
              </p:grpSpPr>
              <p:pic>
                <p:nvPicPr>
                  <p:cNvPr id="95" name="Рисунок 16"/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003612" y="3749206"/>
                    <a:ext cx="579170" cy="41456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pic>
                <p:nvPicPr>
                  <p:cNvPr id="96" name="Picture 10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fcy;&amp;iecy;&amp;dcy;&amp;iecy;&amp;rcy;&amp;acy;&amp;lcy;&amp;softcy;&amp;ncy;&amp;ocy;&amp;gcy;&amp;ocy; &amp;kcy;&amp;acy;&amp;zcy;&amp;ncy;&amp;acy;&amp;chcy;&amp;iecy;&amp;jcy;&amp;scy;&amp;tcy;&amp;vcy;&amp;acy;"/>
                  <p:cNvPicPr>
                    <a:picLocks noChangeAspect="1" noChangeArrowheads="1"/>
                  </p:cNvPicPr>
                  <p:nvPr/>
                </p:nvPicPr>
                <p:blipFill>
                  <a:blip r:embed="rId1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202686" y="3831742"/>
                    <a:ext cx="180255" cy="20028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</p:grpSp>
          </p:grpSp>
          <p:sp>
            <p:nvSpPr>
              <p:cNvPr id="84" name="TextBox 8"/>
              <p:cNvSpPr txBox="1">
                <a:spLocks noChangeArrowheads="1"/>
              </p:cNvSpPr>
              <p:nvPr/>
            </p:nvSpPr>
            <p:spPr bwMode="auto">
              <a:xfrm>
                <a:off x="7313702" y="2939886"/>
                <a:ext cx="1277939" cy="4308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121917" tIns="60959" rIns="121917" bIns="60959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ru-RU" altLang="ru-RU" sz="1000" b="1" i="0" u="none" strike="noStrike" kern="1200" cap="none" spc="10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 Narrow" panose="020B0606020202030204" pitchFamily="34" charset="0"/>
                    <a:ea typeface="Open Sans Condensed Light" panose="020B0306030504020204" charset="0"/>
                    <a:cs typeface="Open Sans Condensed Light" panose="020B0306030504020204" charset="0"/>
                  </a:rPr>
                  <a:t>Рабочее место ЦОКР</a:t>
                </a:r>
              </a:p>
            </p:txBody>
          </p:sp>
          <p:pic>
            <p:nvPicPr>
              <p:cNvPr id="85" name="Рисунок 1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574056" y="2435886"/>
                <a:ext cx="771525" cy="5524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" name="Picture 10" descr="&amp;Kcy;&amp;acy;&amp;rcy;&amp;tcy;&amp;icy;&amp;ncy;&amp;kcy;&amp;icy; &amp;pcy;&amp;ocy; &amp;zcy;&amp;acy;&amp;pcy;&amp;rcy;&amp;ocy;&amp;scy;&amp;ucy; &amp;Kcy;&amp;acy;&amp;rcy;&amp;tcy;&amp;icy;&amp;ncy;&amp;kcy;&amp;icy; &amp;dcy;&amp;lcy;&amp;yacy; &amp;pcy;&amp;rcy;&amp;iecy;&amp;zcy;&amp;iecy;&amp;ncy;&amp;tcy;&amp;acy;&amp;tscy;&amp;icy;&amp;icy; &amp;gcy;&amp;iecy;&amp;rcy;&amp;bcy; &amp;fcy;&amp;iecy;&amp;dcy;&amp;iecy;&amp;rcy;&amp;acy;&amp;lcy;&amp;softcy;&amp;ncy;&amp;ocy;&amp;gcy;&amp;ocy; &amp;kcy;&amp;acy;&amp;zcy;&amp;ncy;&amp;acy;&amp;chcy;&amp;iecy;&amp;jcy;&amp;scy;&amp;tcy;&amp;vcy;&amp;acy;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39245" y="2545875"/>
                <a:ext cx="240122" cy="2668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8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 bwMode="auto">
          <a:xfrm>
            <a:off x="6649575" y="2202896"/>
            <a:ext cx="1899090" cy="521361"/>
          </a:xfrm>
          <a:prstGeom prst="roundRect">
            <a:avLst>
              <a:gd name="adj" fmla="val 0"/>
            </a:avLst>
          </a:prstGeom>
          <a:noFill/>
          <a:ln w="952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Condensed Light" panose="020B0306030504020204" charset="0"/>
                <a:ea typeface="Open Sans Condensed Light" panose="020B0306030504020204" charset="0"/>
                <a:cs typeface="Open Sans Condensed Light" panose="020B0306030504020204" charset="0"/>
              </a:rPr>
              <a:t>АС </a:t>
            </a:r>
            <a:r>
              <a:rPr kumimoji="0" lang="ru-RU" alt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Condensed Light" panose="020B0306030504020204" charset="0"/>
                <a:ea typeface="Open Sans Condensed Light" panose="020B0306030504020204" charset="0"/>
                <a:cs typeface="Open Sans Condensed Light" panose="020B0306030504020204" charset="0"/>
              </a:rPr>
              <a:t>Планиро</a:t>
            </a:r>
            <a:r>
              <a:rPr kumimoji="0" lang="ru-RU" altLang="ru-RU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Condensed Light" panose="020B0306030504020204" charset="0"/>
                <a:ea typeface="Open Sans Condensed Light" panose="020B0306030504020204" charset="0"/>
                <a:cs typeface="Open Sans Condensed Light" panose="020B0306030504020204" charset="0"/>
              </a:rPr>
              <a:t>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Open Sans Condensed Light" panose="020B0306030504020204" charset="0"/>
                <a:ea typeface="Open Sans Condensed Light" panose="020B0306030504020204" charset="0"/>
                <a:cs typeface="Open Sans Condensed Light" panose="020B0306030504020204" charset="0"/>
              </a:rPr>
              <a:t>вание</a:t>
            </a:r>
            <a:endParaRPr kumimoji="0" lang="ru-RU" altLang="ru-RU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Open Sans Condensed Light" panose="020B0306030504020204" charset="0"/>
              <a:ea typeface="Open Sans Condensed Light" panose="020B0306030504020204" charset="0"/>
              <a:cs typeface="Open Sans Condensed Light" panose="020B0306030504020204" charset="0"/>
            </a:endParaRPr>
          </a:p>
        </p:txBody>
      </p:sp>
      <p:pic>
        <p:nvPicPr>
          <p:cNvPr id="99" name="Рисунок 98">
            <a:extLst>
              <a:ext uri="{FF2B5EF4-FFF2-40B4-BE49-F238E27FC236}">
                <a16:creationId xmlns="" xmlns:a16="http://schemas.microsoft.com/office/drawing/2014/main" id="{E4BACD63-894B-EF49-8949-606EF58DB644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40126" t="37449" r="54884" b="55487"/>
          <a:stretch/>
        </p:blipFill>
        <p:spPr bwMode="auto">
          <a:xfrm>
            <a:off x="6925694" y="1323910"/>
            <a:ext cx="1338438" cy="10657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5" name="Блок-схема: карточка 128"/>
          <p:cNvSpPr/>
          <p:nvPr/>
        </p:nvSpPr>
        <p:spPr>
          <a:xfrm>
            <a:off x="4912596" y="2362200"/>
            <a:ext cx="2139988" cy="748156"/>
          </a:xfrm>
          <a:custGeom>
            <a:avLst/>
            <a:gdLst>
              <a:gd name="connsiteX0" fmla="*/ 0 w 10000"/>
              <a:gd name="connsiteY0" fmla="*/ 2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  <a:gd name="connsiteX0" fmla="*/ 0 w 10000"/>
              <a:gd name="connsiteY0" fmla="*/ 2000 h 10000"/>
              <a:gd name="connsiteX1" fmla="*/ 401 w 10000"/>
              <a:gd name="connsiteY1" fmla="*/ 407 h 10000"/>
              <a:gd name="connsiteX2" fmla="*/ 10000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2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000"/>
                </a:moveTo>
                <a:lnTo>
                  <a:pt x="401" y="407"/>
                </a:ln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200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solidFill>
                  <a:prstClr val="black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Доступность данных ИС ФК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pic>
        <p:nvPicPr>
          <p:cNvPr id="106" name="Рисунок 10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690791"/>
            <a:ext cx="185303" cy="204809"/>
          </a:xfrm>
          <a:prstGeom prst="rect">
            <a:avLst/>
          </a:prstGeom>
          <a:effectLst/>
        </p:spPr>
      </p:pic>
      <p:sp>
        <p:nvSpPr>
          <p:cNvPr id="9" name="TextBox 8"/>
          <p:cNvSpPr txBox="1"/>
          <p:nvPr/>
        </p:nvSpPr>
        <p:spPr>
          <a:xfrm>
            <a:off x="4900178" y="4851314"/>
            <a:ext cx="2788335" cy="1908215"/>
          </a:xfrm>
          <a:prstGeom prst="rect">
            <a:avLst/>
          </a:prstGeom>
          <a:noFill/>
          <a:ln w="25400"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«Старой» АСП работаем </a:t>
            </a:r>
            <a:r>
              <a:rPr lang="ru-RU" sz="1600" b="1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 конца 2020 года </a:t>
            </a: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 части </a:t>
            </a:r>
            <a:r>
              <a:rPr lang="ru-RU" sz="1600" b="1" dirty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исполнение </a:t>
            </a:r>
            <a:r>
              <a:rPr lang="ru-RU" sz="1600" b="1" dirty="0" smtClean="0">
                <a:solidFill>
                  <a:srgbClr val="11437F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плана:</a:t>
            </a:r>
            <a:endParaRPr lang="ru-RU" sz="1600" b="1" dirty="0">
              <a:solidFill>
                <a:srgbClr val="11437F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ru-RU" sz="1400" dirty="0">
                <a:latin typeface="Arial Narrow" panose="020B0606020202030204" pitchFamily="34" charset="0"/>
              </a:rPr>
              <a:t>   </a:t>
            </a:r>
            <a:r>
              <a:rPr lang="ru-RU" sz="1400" dirty="0" smtClean="0">
                <a:latin typeface="Arial Narrow" panose="020B0606020202030204" pitchFamily="34" charset="0"/>
              </a:rPr>
              <a:t>- корректировка </a:t>
            </a:r>
            <a:r>
              <a:rPr lang="ru-RU" sz="1400" dirty="0">
                <a:latin typeface="Arial Narrow" panose="020B0606020202030204" pitchFamily="34" charset="0"/>
              </a:rPr>
              <a:t>планов, планов-графиков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   </a:t>
            </a:r>
            <a:r>
              <a:rPr lang="ru-RU" sz="1400" dirty="0" smtClean="0">
                <a:latin typeface="Arial Narrow" panose="020B0606020202030204" pitchFamily="34" charset="0"/>
              </a:rPr>
              <a:t>- учет </a:t>
            </a:r>
            <a:r>
              <a:rPr lang="ru-RU" sz="1400" dirty="0">
                <a:latin typeface="Arial Narrow" panose="020B0606020202030204" pitchFamily="34" charset="0"/>
              </a:rPr>
              <a:t>проведения КМ и их итогов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  </a:t>
            </a:r>
            <a:r>
              <a:rPr lang="ru-RU" sz="1400" dirty="0" smtClean="0">
                <a:latin typeface="Arial Narrow" panose="020B0606020202030204" pitchFamily="34" charset="0"/>
              </a:rPr>
              <a:t> - учет </a:t>
            </a:r>
            <a:r>
              <a:rPr lang="ru-RU" sz="1400" dirty="0">
                <a:latin typeface="Arial Narrow" panose="020B0606020202030204" pitchFamily="34" charset="0"/>
              </a:rPr>
              <a:t>работы комиссий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  </a:t>
            </a:r>
            <a:r>
              <a:rPr lang="ru-RU" sz="1400" dirty="0" smtClean="0">
                <a:latin typeface="Arial Narrow" panose="020B0606020202030204" pitchFamily="34" charset="0"/>
              </a:rPr>
              <a:t>- формирование отчетности</a:t>
            </a:r>
            <a:r>
              <a:rPr lang="ru-RU" sz="14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endParaRPr lang="ru-RU" sz="1400" dirty="0">
              <a:latin typeface="Arial Narrow" panose="020B0606020202030204" pitchFamily="34" charset="0"/>
            </a:endParaRPr>
          </a:p>
        </p:txBody>
      </p:sp>
      <p:pic>
        <p:nvPicPr>
          <p:cNvPr id="107" name="Рисунок 10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663" y="3158929"/>
            <a:ext cx="469337" cy="49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17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Группа 88">
            <a:extLst>
              <a:ext uri="{FF2B5EF4-FFF2-40B4-BE49-F238E27FC236}">
                <a16:creationId xmlns:a16="http://schemas.microsoft.com/office/drawing/2014/main" xmlns="" id="{14ADBF78-294F-5942-9811-659878475EB5}"/>
              </a:ext>
            </a:extLst>
          </p:cNvPr>
          <p:cNvGrpSpPr/>
          <p:nvPr/>
        </p:nvGrpSpPr>
        <p:grpSpPr>
          <a:xfrm>
            <a:off x="2983" y="46973"/>
            <a:ext cx="12186035" cy="857591"/>
            <a:chOff x="2983" y="46973"/>
            <a:chExt cx="12186035" cy="85759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2B7FBFCC-F516-F440-AD73-77B8D56C0D92}"/>
                </a:ext>
              </a:extLst>
            </p:cNvPr>
            <p:cNvSpPr txBox="1"/>
            <p:nvPr/>
          </p:nvSpPr>
          <p:spPr>
            <a:xfrm>
              <a:off x="5129707" y="46973"/>
              <a:ext cx="7059311" cy="7753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Перспективы контрольной </a:t>
              </a:r>
            </a:p>
            <a:p>
              <a:pPr algn="r"/>
              <a:r>
                <a:rPr lang="ru-RU" sz="2219" dirty="0" smtClean="0">
                  <a:solidFill>
                    <a:srgbClr val="11437F"/>
                  </a:solidFill>
                  <a:latin typeface="Franklin Gothic Medium Cond" panose="020B0606030402020204" pitchFamily="34" charset="0"/>
                  <a:cs typeface="Arial" panose="020B0604020202020204" pitchFamily="34" charset="0"/>
                </a:rPr>
                <a:t>и аналитической деятельности</a:t>
              </a:r>
              <a:endParaRPr lang="ru-RU" sz="2219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object 2">
              <a:extLst>
                <a:ext uri="{FF2B5EF4-FFF2-40B4-BE49-F238E27FC236}">
                  <a16:creationId xmlns:a16="http://schemas.microsoft.com/office/drawing/2014/main" xmlns="" id="{FEDD2F8D-9B06-134A-BD13-DF44FBA81A40}"/>
                </a:ext>
              </a:extLst>
            </p:cNvPr>
            <p:cNvSpPr/>
            <p:nvPr/>
          </p:nvSpPr>
          <p:spPr>
            <a:xfrm flipV="1">
              <a:off x="2983" y="530119"/>
              <a:ext cx="12186035" cy="374445"/>
            </a:xfrm>
            <a:custGeom>
              <a:avLst/>
              <a:gdLst/>
              <a:ahLst/>
              <a:cxnLst/>
              <a:rect l="l" t="t" r="r" b="b"/>
              <a:pathLst>
                <a:path w="4416425">
                  <a:moveTo>
                    <a:pt x="0" y="0"/>
                  </a:moveTo>
                  <a:lnTo>
                    <a:pt x="4415994" y="0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 sz="8042"/>
            </a:p>
          </p:txBody>
        </p:sp>
        <p:pic>
          <p:nvPicPr>
            <p:cNvPr id="94" name="Рисунок 93">
              <a:extLst>
                <a:ext uri="{FF2B5EF4-FFF2-40B4-BE49-F238E27FC236}">
                  <a16:creationId xmlns:a16="http://schemas.microsoft.com/office/drawing/2014/main" xmlns="" id="{A03E5D02-7F68-8D41-8DCD-D9B61C7EE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240" y="91555"/>
              <a:ext cx="1943191" cy="760662"/>
            </a:xfrm>
            <a:prstGeom prst="rect">
              <a:avLst/>
            </a:prstGeom>
          </p:spPr>
        </p:pic>
      </p:grpSp>
      <p:sp>
        <p:nvSpPr>
          <p:cNvPr id="3" name="AutoShape 2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https://vp.fsfk.local/disk/downloadFile/48449/?&amp;ncc=1&amp;filename=%D0%BE%D1%82%D0%B7%D1%8B%D0%B2.p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" name="TextBox 101"/>
          <p:cNvSpPr txBox="1"/>
          <p:nvPr/>
        </p:nvSpPr>
        <p:spPr>
          <a:xfrm>
            <a:off x="927100" y="1254703"/>
            <a:ext cx="1082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Возобновление контрольной деятельности (ориентация значительной части КМ на исполнение решений (поручений) Правительства Российской Федерации, связанных с </a:t>
            </a:r>
            <a:r>
              <a:rPr lang="en-US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обеспечение взаимодействия между контрольным и расходным блоками Федерального казначейства </a:t>
            </a:r>
            <a:b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мониторингу расходования средств</a:t>
            </a:r>
            <a:endParaRPr lang="ru-RU" sz="1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927100" y="2743200"/>
            <a:ext cx="1082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олномасштабное внедрение нового АС Планирование, осуществление в 2020 году </a:t>
            </a:r>
            <a:r>
              <a:rPr lang="ru-RU" sz="1800" i="1" u="sng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планирования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на 2021 год в новой версии АС Планирование, а в 2021 году - полнофункциональная работа по контролю в ФБС в новой </a:t>
            </a:r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версии АС Планирование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27100" y="3997903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недрение новой методологии осуществления контроля в финансово-бюджетной сфере </a:t>
            </a:r>
            <a:b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связи с ее стандартизацией на федеральном и ведомственном уровнях</a:t>
            </a:r>
            <a:endParaRPr lang="ru-RU" sz="1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927100" y="5191780"/>
            <a:ext cx="1082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аналитических мероприятий в соответствии с новыми механизмами, разработанными Минфином России и Федеральным казначейством</a:t>
            </a:r>
            <a:endParaRPr lang="ru-RU" sz="1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9" name="Picture 2" descr="C:\Users\0499\Downloads\цель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11430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" name="Picture 2" descr="C:\Users\0499\Downloads\цель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2522548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" descr="C:\Users\0499\Downloads\цель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38862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" name="Picture 2" descr="C:\Users\0499\Downloads\цель 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" y="5181600"/>
            <a:ext cx="6858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9100" y="6416675"/>
            <a:ext cx="2743200" cy="365125"/>
          </a:xfrm>
        </p:spPr>
        <p:txBody>
          <a:bodyPr/>
          <a:lstStyle/>
          <a:p>
            <a:pPr>
              <a:defRPr/>
            </a:pPr>
            <a:fld id="{549867BB-3C85-4734-B714-4FD00BB4A7D3}" type="slidenum">
              <a:rPr lang="ru-RU" sz="1000" b="1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9</a:t>
            </a:fld>
            <a:endParaRPr lang="ru-RU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0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42"/>
          </a:p>
        </p:txBody>
      </p:sp>
      <p:sp>
        <p:nvSpPr>
          <p:cNvPr id="10" name="TextBox 9"/>
          <p:cNvSpPr txBox="1"/>
          <p:nvPr/>
        </p:nvSpPr>
        <p:spPr>
          <a:xfrm>
            <a:off x="620338" y="2700913"/>
            <a:ext cx="7999657" cy="742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227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4227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8042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40" y="91555"/>
            <a:ext cx="1943191" cy="76066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220200" y="6475512"/>
            <a:ext cx="2804160" cy="153888"/>
          </a:xfrm>
        </p:spPr>
        <p:txBody>
          <a:bodyPr/>
          <a:lstStyle/>
          <a:p>
            <a:fld id="{B6F15528-21DE-4FAA-801E-634DDDAF4B2B}" type="slidenum">
              <a:rPr lang="ru-RU" sz="1000" b="1" smtClean="0"/>
              <a:t>10</a:t>
            </a:fld>
            <a:endParaRPr lang="ru-RU" sz="1000" b="1" dirty="0"/>
          </a:p>
        </p:txBody>
      </p:sp>
    </p:spTree>
    <p:extLst>
      <p:ext uri="{BB962C8B-B14F-4D97-AF65-F5344CB8AC3E}">
        <p14:creationId xmlns:p14="http://schemas.microsoft.com/office/powerpoint/2010/main" val="38367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2">
      <a:majorFont>
        <a:latin typeface="Franklin Gothic Medium Cond"/>
        <a:ea typeface=""/>
        <a:cs typeface=""/>
      </a:majorFont>
      <a:minorFont>
        <a:latin typeface="Open Sans Condense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2263</TotalTime>
  <Words>906</Words>
  <Application>Microsoft Office PowerPoint</Application>
  <PresentationFormat>Произвольный</PresentationFormat>
  <Paragraphs>193</Paragraphs>
  <Slides>10</Slides>
  <Notes>8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Office Theme</vt:lpstr>
      <vt:lpstr>1_Тема Office</vt:lpstr>
      <vt:lpstr>Диаграмма</vt:lpstr>
      <vt:lpstr>Презентация PowerPoint</vt:lpstr>
      <vt:lpstr>Презентация PowerPoint</vt:lpstr>
      <vt:lpstr>Оптимизация контрольной деятельности</vt:lpstr>
      <vt:lpstr>Оптимизация строительно-технических исследований, запланированных  до 01.06.2020</vt:lpstr>
      <vt:lpstr>Презентация PowerPoint</vt:lpstr>
      <vt:lpstr>Особенности применения к субъектам Российской Федерации  ответственности за нарушение обязательств по субсидиям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Тарасова Елена Викторовна</cp:lastModifiedBy>
  <cp:revision>207</cp:revision>
  <cp:lastPrinted>2020-05-18T12:14:53Z</cp:lastPrinted>
  <dcterms:created xsi:type="dcterms:W3CDTF">2019-07-31T16:47:50Z</dcterms:created>
  <dcterms:modified xsi:type="dcterms:W3CDTF">2020-05-19T09:52:10Z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