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E1E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85" d="100"/>
          <a:sy n="85" d="100"/>
        </p:scale>
        <p:origin x="-144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31716-189F-41AD-9478-FD8AEA4DE5B7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0CE9EC-D1ED-46C7-B3ED-397E27102B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50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CE9EC-D1ED-46C7-B3ED-397E27102BD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071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98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B3FBCE-7DC6-4E96-A841-2FEE6F1BD9E7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4C4329-B2E6-4CA3-B120-31740922259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477861E1DB47D9D9E99F953ADF501187A94E3314335E3D3D66A0BF8A52E08CD44201F4418EA45726mCl3J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9552" y="2204864"/>
            <a:ext cx="8064896" cy="1828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28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2800" b="1" dirty="0">
                <a:effectLst>
                  <a:outerShdw blurRad="50800" dist="76200" dir="2700000" algn="tl" rotWithShape="0">
                    <a:prstClr val="black">
                      <a:alpha val="63000"/>
                    </a:prstClr>
                  </a:outerShdw>
                </a:effectLst>
                <a:latin typeface="+mn-lt"/>
                <a:cs typeface="Times New Roman" pitchFamily="18" charset="0"/>
              </a:rPr>
              <a:t>О РЕЗУЛЬТАТАХ МОНИТОРИНГА ЗАКУПОК  ГСМ В САМАРСКОЙ ОБЛАСТИ С ПРИМЕНЕНИЕМ НОВЫХ ИНСТРУМЕНТОВ КОНТРОЛЯ</a:t>
            </a:r>
            <a:endParaRPr lang="ru-RU" sz="2800" dirty="0">
              <a:effectLst>
                <a:outerShdw blurRad="50800" dist="76200" dir="2700000" algn="tl" rotWithShape="0">
                  <a:prstClr val="black">
                    <a:alpha val="63000"/>
                  </a:prstClr>
                </a:outerShdw>
              </a:effectLst>
              <a:latin typeface="+mn-lt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9912" y="4869160"/>
            <a:ext cx="4968552" cy="13234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>
                  <a:outerShdw blurRad="50800" dist="50800" dir="5400000" algn="ctr" rotWithShape="0">
                    <a:schemeClr val="bg1">
                      <a:alpha val="59000"/>
                    </a:schemeClr>
                  </a:outerShdw>
                </a:effectLst>
              </a:rPr>
              <a:t>Докладчик: Руководитель</a:t>
            </a:r>
          </a:p>
          <a:p>
            <a:r>
              <a:rPr lang="ru-RU" sz="2000" dirty="0" smtClean="0">
                <a:effectLst>
                  <a:outerShdw blurRad="50800" dist="50800" dir="5400000" algn="ctr" rotWithShape="0">
                    <a:schemeClr val="bg1">
                      <a:alpha val="59000"/>
                    </a:schemeClr>
                  </a:outerShdw>
                </a:effectLst>
              </a:rPr>
              <a:t>Управления Федерального казначейства</a:t>
            </a:r>
          </a:p>
          <a:p>
            <a:r>
              <a:rPr lang="ru-RU" sz="2000" dirty="0" smtClean="0">
                <a:effectLst>
                  <a:outerShdw blurRad="50800" dist="50800" dir="5400000" algn="ctr" rotWithShape="0">
                    <a:schemeClr val="bg1">
                      <a:alpha val="59000"/>
                    </a:schemeClr>
                  </a:outerShdw>
                </a:effectLst>
              </a:rPr>
              <a:t>по Самарской области</a:t>
            </a:r>
          </a:p>
          <a:p>
            <a:r>
              <a:rPr lang="ru-RU" sz="2000" dirty="0" smtClean="0">
                <a:effectLst>
                  <a:outerShdw blurRad="50800" dist="50800" dir="5400000" algn="ctr" rotWithShape="0">
                    <a:schemeClr val="bg1">
                      <a:alpha val="59000"/>
                    </a:schemeClr>
                  </a:outerShdw>
                </a:effectLst>
              </a:rPr>
              <a:t>В.Г. Киреев</a:t>
            </a:r>
            <a:endParaRPr lang="ru-RU" sz="2000" dirty="0">
              <a:effectLst>
                <a:outerShdw blurRad="50800" dist="50800" dir="5400000" algn="ctr" rotWithShape="0">
                  <a:schemeClr val="bg1">
                    <a:alpha val="59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5800" y="1500175"/>
            <a:ext cx="7772400" cy="785817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ЧАСТЬ 3 СТАТЬИ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18 ФЕДЕРАЛЬНОГО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ЗАКОНА N 44-ФЗ.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785786" y="2500306"/>
            <a:ext cx="7786742" cy="272889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формировании плана-графика обоснованию подлежат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1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начальная (максимальная) цена контракта, цена контракта в порядке, установленном статьей 22 настоящего Федерального закона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2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способ определения поставщика (подрядчика, исполнителя) в соответствии с главой 3 настоящего Федерального закона, в том числе дополнительные требования к участникам закупки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1263243"/>
            <a:ext cx="864096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Статья 7.29.3. Кодекса Российской Федерации об административных правонарушениях.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Нарушение законодательства Российской Федерации о контрактной системе в сфере закупок при планировании закупок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(введена Федеральным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законом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от 03.07.2016 N 318-ФЗ)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u="sng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Включение в план закупок или план-график закупок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объекта или объектов закупки, не соответствующих целям осуществления закупок или установленным законодательством Российской Федерации и иными нормативными правовыми актами Российской Федерации о контрактной системе в сфере закупок требованиям к закупаемым заказчиком товарам, работам, услугам и (или) нормативным затратам, либо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включение в план-график закупок начальной (максимальной) цены контракта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в том числе заключаемого с единственным поставщиком (подрядчиком, исполнителем), </a:t>
            </a:r>
            <a:r>
              <a:rPr kumimoji="0" lang="ru-RU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отношении которой обоснование отсутствует или не соответствует требованиям, установленным законодательством Российской Федерации и иными нормативными правовыми актами Российской Федерации о контрактной системе в сфере закупок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-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влечет наложение административного штрафа на должностных лиц в размере от двадцати тысяч до пятидесяти тысяч рублей.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83568" y="1988840"/>
            <a:ext cx="7772400" cy="135732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05 июня 2015 г. N 555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"Об установлении порядка обоснования закупок товаров, работ и услуг для обеспечения государственных и муниципальных нужд и форм такого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обоснования».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42910" y="3857628"/>
            <a:ext cx="7858180" cy="1752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Письмо Министерства экономического развития Российской  Федерации от 24 февраля 2016 г. N Д28и-426 "О разъяснении положений Федерального закона от 5 апреля 2013 г. N 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44-ФЗ».</a:t>
            </a:r>
            <a:endParaRPr lang="ru-RU" sz="2000" dirty="0"/>
          </a:p>
        </p:txBody>
      </p:sp>
    </p:spTree>
  </p:cSld>
  <p:clrMapOvr>
    <a:masterClrMapping/>
  </p:clrMapOvr>
  <p:transition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755576" y="1268760"/>
            <a:ext cx="7772400" cy="2164230"/>
          </a:xfrm>
          <a:ln w="12700"/>
          <a:effectLst/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lvl="0" algn="l"/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Анализ обоснования НМЦК при включении закупки в план-график на предмет выбора способа определения НМЦК (проводился ли запрос предложений и у каких организаций, </a:t>
            </a:r>
            <a:r>
              <a:rPr lang="ru-RU" sz="2400" dirty="0" smtClean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имелись ли требования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поставляемым ГСМ с учетом климатических условий и потребительских качеств)</a:t>
            </a:r>
            <a:endParaRPr lang="ru-R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27584" y="3645024"/>
            <a:ext cx="7715304" cy="28575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Методы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определения и обоснования заказчиком начальной (максимальной) цены контракта закреплены частью 1 статьи  22 Федерального закона от 05.04.2013 N 44-ФЗ.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Методические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 по применению методов определения начальной (максимальной) цены контракта, цены контракта, заключаемого с единственным поставщиком (подрядчиком, исполнителем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утверждены приказом Минэкономразвития России от 02.10.2013 N 567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58578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1268760"/>
            <a:ext cx="8424936" cy="1362075"/>
          </a:xfrm>
          <a:effectLst/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>
                <a:solidFill>
                  <a:srgbClr val="4DE1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 Сравнение </a:t>
            </a:r>
            <a:r>
              <a:rPr lang="ru-RU" sz="2700" dirty="0">
                <a:solidFill>
                  <a:srgbClr val="4DE1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НМЦК со средней стоимостью аналогичной продукции, которая сложилась в регионе (использование при расчете НМЦК цен конкретного региона)</a:t>
            </a:r>
            <a:r>
              <a:rPr lang="ru-RU" sz="2400" dirty="0">
                <a:solidFill>
                  <a:srgbClr val="4DE1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rgbClr val="4DE1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solidFill>
                <a:srgbClr val="4DE1E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51520" y="2852936"/>
            <a:ext cx="8424936" cy="158908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Трудности в сравнении НМЦК указанных в планах-графиках отдельных заказчиков:</a:t>
            </a:r>
          </a:p>
          <a:p>
            <a:pPr algn="just"/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- Заказчик в плане-графике указывает единицу измерения – условная единица и соответственно с ценой за одну условную единицу;</a:t>
            </a:r>
          </a:p>
          <a:p>
            <a:pPr algn="just"/>
            <a:r>
              <a:rPr lang="ru-RU" sz="6200" dirty="0">
                <a:latin typeface="Times New Roman" pitchFamily="18" charset="0"/>
                <a:cs typeface="Times New Roman" pitchFamily="18" charset="0"/>
              </a:rPr>
              <a:t>- Заказчик для расчета НМЦК используются данные из Единого реестра государственных и муниципальных контрактов о контрактах, заключенных в территориально удаленных субъектах.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653136"/>
            <a:ext cx="7704856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Сведения о средней стоимости ГСМ размещены на официальном сайте Росстата 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www.gks.ru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 разделе «Официальная статистика»-&gt; «Цены» -&gt; «Потребительские цены» -&gt; «Средние потребительские цены на отдельные виды товаров и услуг» -&gt; «База данных».</a:t>
            </a:r>
          </a:p>
          <a:p>
            <a:pPr algn="just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Единая межведомственная информационно-статистическая система (ЕМИСС) на сайте</a:t>
            </a:r>
            <a:r>
              <a:rPr lang="en-US" sz="1600" u="sng" dirty="0">
                <a:latin typeface="Times New Roman" pitchFamily="18" charset="0"/>
                <a:cs typeface="Times New Roman" pitchFamily="18" charset="0"/>
              </a:rPr>
              <a:t>www</a:t>
            </a:r>
            <a:r>
              <a:rPr lang="ru-RU" sz="1600" u="sng" dirty="0">
                <a:latin typeface="Times New Roman" pitchFamily="18" charset="0"/>
                <a:cs typeface="Times New Roman" pitchFamily="18" charset="0"/>
              </a:rPr>
              <a:t>.fedstat.ru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раздел «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Средние потребительские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цены (тарифы) на товары и услуги».</a:t>
            </a:r>
          </a:p>
        </p:txBody>
      </p:sp>
    </p:spTree>
    <p:extLst>
      <p:ext uri="{BB962C8B-B14F-4D97-AF65-F5344CB8AC3E}">
        <p14:creationId xmlns:p14="http://schemas.microsoft.com/office/powerpoint/2010/main" val="761925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70052" y="1628800"/>
            <a:ext cx="7772400" cy="1152525"/>
          </a:xfrm>
        </p:spPr>
        <p:txBody>
          <a:bodyPr/>
          <a:lstStyle/>
          <a:p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Анализ </a:t>
            </a:r>
            <a:r>
              <a:rPr lang="ru-RU" sz="2400" dirty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НМЦК (не включались ли в стоимость ГСМ услуги по доставке и хранению)</a:t>
            </a:r>
            <a:r>
              <a:rPr lang="ru-RU" sz="2400" dirty="0">
                <a:solidFill>
                  <a:srgbClr val="4DE1EA"/>
                </a:solidFill>
                <a:effectLst/>
              </a:rPr>
              <a:t/>
            </a:r>
            <a:br>
              <a:rPr lang="ru-RU" sz="2400" dirty="0">
                <a:solidFill>
                  <a:srgbClr val="4DE1EA"/>
                </a:solidFill>
                <a:effectLst/>
              </a:rPr>
            </a:br>
            <a:endParaRPr lang="ru-RU" sz="2400" dirty="0">
              <a:solidFill>
                <a:srgbClr val="4DE1EA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512130" y="2852936"/>
            <a:ext cx="7772400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dirty="0"/>
              <a:t>При включении в запросы о стоимости ГСМ, которые направляются заказчиками потенциальным поставщикам, дополнительных услуг (хранение, отгрузка, транспортировка, разгрузка), невозможно корректно сравнивать сложившийся уровень цен в регионе с коммерческими предложениями, использованными для расчета НМЦК</a:t>
            </a:r>
            <a:r>
              <a:rPr lang="ru-RU" sz="1800" dirty="0" smtClean="0"/>
              <a:t>.</a:t>
            </a:r>
            <a:endParaRPr lang="ru-RU" sz="3800" dirty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797152"/>
            <a:ext cx="7632848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Расчет </a:t>
            </a:r>
            <a:r>
              <a:rPr lang="ru-RU" dirty="0"/>
              <a:t>НМЦК на основе коммерческих предложений, в которых стоимость ГСМ и транспортных (дополнительных) услуг указана отдельно и, следовательно, аналогичные требования при направлении </a:t>
            </a:r>
            <a:r>
              <a:rPr lang="ru-RU" dirty="0" smtClean="0"/>
              <a:t>запросов.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8614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1484784"/>
            <a:ext cx="8314692" cy="1363662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 smtClean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Анализ </a:t>
            </a:r>
            <a:r>
              <a:rPr lang="ru-RU" sz="2700" dirty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целесообразности укрупнения закупок межтерриториальными управлениям для нужд подразделений, расположенных в разных субъектах</a:t>
            </a:r>
            <a:r>
              <a:rPr lang="ru-RU" sz="2400" dirty="0">
                <a:solidFill>
                  <a:srgbClr val="4DE1EA"/>
                </a:solidFill>
                <a:effectLst/>
              </a:rPr>
              <a:t/>
            </a:r>
            <a:br>
              <a:rPr lang="ru-RU" sz="2400" dirty="0">
                <a:solidFill>
                  <a:srgbClr val="4DE1EA"/>
                </a:solidFill>
                <a:effectLst/>
              </a:rPr>
            </a:br>
            <a:endParaRPr lang="ru-RU" sz="2400" dirty="0">
              <a:solidFill>
                <a:srgbClr val="4DE1EA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33772" y="2996952"/>
            <a:ext cx="7772400" cy="10779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Дополнительные </a:t>
            </a:r>
            <a:r>
              <a:rPr lang="ru-RU" sz="2000" dirty="0"/>
              <a:t>требования по количеству АЗС на территории нескольких субъектов ограничивает количество коммерческих предложений для расчета и влечет увеличение </a:t>
            </a:r>
            <a:r>
              <a:rPr lang="ru-RU" sz="2000" dirty="0" smtClean="0"/>
              <a:t>НМЦК.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581128"/>
            <a:ext cx="7416824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Закупку </a:t>
            </a:r>
            <a:r>
              <a:rPr lang="ru-RU" dirty="0"/>
              <a:t>ГСМ для подразделений, расположенных в разных субъектах, </a:t>
            </a:r>
            <a:r>
              <a:rPr lang="ru-RU" dirty="0" smtClean="0"/>
              <a:t>целесообразно предусматривать </a:t>
            </a:r>
            <a:r>
              <a:rPr lang="ru-RU" dirty="0"/>
              <a:t>отдельными лотами, </a:t>
            </a:r>
            <a:r>
              <a:rPr lang="ru-RU" dirty="0" smtClean="0"/>
              <a:t>расчет НМЦК осуществлять </a:t>
            </a:r>
            <a:r>
              <a:rPr lang="ru-RU" dirty="0"/>
              <a:t>на основании коммерческих предложений </a:t>
            </a:r>
            <a:r>
              <a:rPr lang="ru-RU" dirty="0" smtClean="0"/>
              <a:t>содержащих сведения о ценах, </a:t>
            </a:r>
            <a:r>
              <a:rPr lang="ru-RU" dirty="0"/>
              <a:t>сложившихся на закрепленных </a:t>
            </a:r>
            <a:r>
              <a:rPr lang="ru-RU" dirty="0" smtClean="0"/>
              <a:t>территориях.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296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1412776"/>
            <a:ext cx="7772400" cy="1362075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Анализ </a:t>
            </a:r>
            <a:r>
              <a:rPr lang="ru-RU" sz="2400" dirty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целесообразности проведения дополнительных конкурсных процедур (дополнительных расходов по хранению и отпуску) при централизованных поставках </a:t>
            </a:r>
            <a:r>
              <a:rPr lang="ru-RU" sz="2400" dirty="0" smtClean="0">
                <a:solidFill>
                  <a:srgbClr val="4DE1E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ГСМ</a:t>
            </a:r>
            <a:endParaRPr lang="ru-RU" sz="2400" dirty="0">
              <a:solidFill>
                <a:srgbClr val="4DE1E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67544" y="3284984"/>
            <a:ext cx="8064500" cy="150971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Централизованные поставки ГСМ в больших объемах до станции назначения получателя влекут дополнительные расходы на оплату </a:t>
            </a:r>
            <a:r>
              <a:rPr lang="ru-RU" dirty="0"/>
              <a:t>услуг по приему, отпуску, сливу и </a:t>
            </a:r>
            <a:r>
              <a:rPr lang="ru-RU" dirty="0" smtClean="0"/>
              <a:t>наливу, транспортировке, и как следствие - удорожание стоимости  ГСМ 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229200"/>
            <a:ext cx="8064896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Заключение </a:t>
            </a:r>
            <a:r>
              <a:rPr lang="ru-RU" dirty="0"/>
              <a:t>контрактов полного цикла, включающих поставку ГСМ до </a:t>
            </a:r>
            <a:r>
              <a:rPr lang="ru-RU" dirty="0" smtClean="0"/>
              <a:t>получателя, </a:t>
            </a:r>
            <a:r>
              <a:rPr lang="ru-RU" dirty="0"/>
              <a:t>в интересах которого заключается контракт (в емкости или на АЗС).</a:t>
            </a:r>
          </a:p>
        </p:txBody>
      </p:sp>
    </p:spTree>
    <p:extLst>
      <p:ext uri="{BB962C8B-B14F-4D97-AF65-F5344CB8AC3E}">
        <p14:creationId xmlns:p14="http://schemas.microsoft.com/office/powerpoint/2010/main" val="170212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7768" y="1412776"/>
            <a:ext cx="8134672" cy="1079500"/>
          </a:xfrm>
        </p:spPr>
        <p:txBody>
          <a:bodyPr/>
          <a:lstStyle/>
          <a:p>
            <a:r>
              <a:rPr lang="ru-RU" sz="2400" dirty="0" smtClean="0">
                <a:solidFill>
                  <a:srgbClr val="4DE1EA"/>
                </a:solidFill>
                <a:effectLst/>
              </a:rPr>
              <a:t>6. Анализ </a:t>
            </a:r>
            <a:r>
              <a:rPr lang="ru-RU" sz="2400" dirty="0">
                <a:solidFill>
                  <a:srgbClr val="4DE1EA"/>
                </a:solidFill>
                <a:effectLst/>
              </a:rPr>
              <a:t>соответствия НМЦК, указанной в плане-графике,  с НМЦК, указанной в извещении на размещение </a:t>
            </a:r>
            <a:r>
              <a:rPr lang="ru-RU" sz="2400" dirty="0" smtClean="0">
                <a:solidFill>
                  <a:srgbClr val="4DE1EA"/>
                </a:solidFill>
                <a:effectLst/>
              </a:rPr>
              <a:t>заказа</a:t>
            </a:r>
            <a:endParaRPr lang="ru-RU" dirty="0">
              <a:solidFill>
                <a:srgbClr val="4DE1EA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33772" y="2996952"/>
            <a:ext cx="8026660" cy="1223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 smtClean="0"/>
              <a:t>Допускаются </a:t>
            </a:r>
            <a:r>
              <a:rPr lang="ru-RU" sz="2200" dirty="0"/>
              <a:t>«технические» ошибки при размещении плана-графика на 2017 год  при внесении данных в  </a:t>
            </a:r>
            <a:r>
              <a:rPr lang="ru-RU" sz="2200" dirty="0" smtClean="0"/>
              <a:t>ЕИС (вместо тысяч рублей указываются рубли).</a:t>
            </a:r>
            <a:endParaRPr lang="ru-RU" sz="2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4942346"/>
            <a:ext cx="7920880" cy="13669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Приведение  в соответствие планов-графиков, корректное размещение сведений об </a:t>
            </a:r>
            <a:r>
              <a:rPr lang="ru-RU" dirty="0"/>
              <a:t>объеме </a:t>
            </a:r>
            <a:r>
              <a:rPr lang="ru-RU" dirty="0" smtClean="0"/>
              <a:t>и НМЦК закупаемого топлива  в извещениях.</a:t>
            </a:r>
            <a:endParaRPr lang="ru-RU" dirty="0"/>
          </a:p>
          <a:p>
            <a:pPr fontAlgn="base"/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6536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864" y="3501008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Спасибо за внимание!</a:t>
            </a:r>
            <a:endParaRPr lang="ru-RU" sz="3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09583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207</TotalTime>
  <Words>759</Words>
  <Application>Microsoft Office PowerPoint</Application>
  <PresentationFormat>Экран (4:3)</PresentationFormat>
  <Paragraphs>44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  О РЕЗУЛЬТАТАХ МОНИТОРИНГА ЗАКУПОК  ГСМ В САМАРСКОЙ ОБЛАСТИ С ПРИМЕНЕНИЕМ НОВЫХ ИНСТРУМЕНТОВ КОНТРОЛЯ</vt:lpstr>
      <vt:lpstr>ЧАСТЬ 3 СТАТЬИ 18 ФЕДЕРАЛЬНОГО ЗАКОНА N 44-ФЗ. </vt:lpstr>
      <vt:lpstr>Презентация PowerPoint</vt:lpstr>
      <vt:lpstr>Постановление Правительства РФ от 05 июня 2015 г. N 555 "Об установлении порядка обоснования закупок товаров, работ и услуг для обеспечения государственных и муниципальных нужд и форм такого обоснования».</vt:lpstr>
      <vt:lpstr>1. Анализ обоснования НМЦК при включении закупки в план-график на предмет выбора способа определения НМЦК (проводился ли запрос предложений и у каких организаций, имелись ли требования к поставляемым ГСМ с учетом климатических условий и потребительских качеств)</vt:lpstr>
      <vt:lpstr>2. Сравнение НМЦК со средней стоимостью аналогичной продукции, которая сложилась в регионе (использование при расчете НМЦК цен конкретного региона) </vt:lpstr>
      <vt:lpstr> 3. Анализ структуры НМЦК (не включались ли в стоимость ГСМ услуги по доставке и хранению) </vt:lpstr>
      <vt:lpstr>4. Анализ целесообразности укрупнения закупок межтерриториальными управлениям для нужд подразделений, расположенных в разных субъектах </vt:lpstr>
      <vt:lpstr>5. Анализ целесообразности проведения дополнительных конкурсных процедур (дополнительных расходов по хранению и отпуску) при централизованных поставках ГСМ</vt:lpstr>
      <vt:lpstr>6. Анализ соответствия НМЦК, указанной в плане-графике,  с НМЦК, указанной в извещении на размещение заказа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РЕЗУЛЬТАТАХ МОНИТОРИНГА ЗАКУПОК  ГСМ В САМАРСКОЙ ОБЛАСТИ С ПРИМЕНЕНИЕМ НОВЫХ ИНСТРУМЕНТОВ КОНТРОЛЯ</dc:title>
  <dc:creator>Administrator</dc:creator>
  <cp:lastModifiedBy>Синцев</cp:lastModifiedBy>
  <cp:revision>27</cp:revision>
  <dcterms:created xsi:type="dcterms:W3CDTF">2017-04-17T17:35:59Z</dcterms:created>
  <dcterms:modified xsi:type="dcterms:W3CDTF">2017-04-24T09:37:48Z</dcterms:modified>
</cp:coreProperties>
</file>