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392" r:id="rId2"/>
    <p:sldId id="420" r:id="rId3"/>
    <p:sldId id="424" r:id="rId4"/>
    <p:sldId id="421" r:id="rId5"/>
    <p:sldId id="425" r:id="rId6"/>
    <p:sldId id="429" r:id="rId7"/>
    <p:sldId id="426" r:id="rId8"/>
    <p:sldId id="427" r:id="rId9"/>
    <p:sldId id="428" r:id="rId10"/>
    <p:sldId id="413" r:id="rId11"/>
  </p:sldIdLst>
  <p:sldSz cx="9144000" cy="5143500" type="screen16x9"/>
  <p:notesSz cx="6811963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8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7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5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44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305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166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027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2888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3192A"/>
    <a:srgbClr val="D4682C"/>
    <a:srgbClr val="F66F0A"/>
    <a:srgbClr val="324E68"/>
    <a:srgbClr val="466F94"/>
    <a:srgbClr val="9CB7D0"/>
    <a:srgbClr val="6C121F"/>
    <a:srgbClr val="183D5E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9398" autoAdjust="0"/>
  </p:normalViewPr>
  <p:slideViewPr>
    <p:cSldViewPr snapToGrid="0">
      <p:cViewPr varScale="1">
        <p:scale>
          <a:sx n="135" d="100"/>
          <a:sy n="135" d="100"/>
        </p:scale>
        <p:origin x="-120" y="-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dmin:Desktop:&#1043;&#1057;&#1052;%20&#1048;&#1058;&#1054;&#1043;%202404%2019-3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1"/>
          <c:order val="1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Лист2!$L$9:$L$11</c:f>
              <c:strCache>
                <c:ptCount val="3"/>
                <c:pt idx="0">
                  <c:v>Федеральный уровень</c:v>
                </c:pt>
                <c:pt idx="1">
                  <c:v>Уровень субъекта РФ</c:v>
                </c:pt>
                <c:pt idx="2">
                  <c:v>Муниципальный уровень</c:v>
                </c:pt>
              </c:strCache>
            </c:strRef>
          </c:cat>
          <c:val>
            <c:numRef>
              <c:f>Лист2!$N$9:$N$11</c:f>
              <c:numCache>
                <c:formatCode>General</c:formatCode>
                <c:ptCount val="3"/>
                <c:pt idx="0">
                  <c:v>1177.0</c:v>
                </c:pt>
                <c:pt idx="1">
                  <c:v>1369.0</c:v>
                </c:pt>
                <c:pt idx="2">
                  <c:v>2412.0</c:v>
                </c:pt>
              </c:numCache>
            </c:numRef>
          </c:val>
        </c:ser>
        <c:ser>
          <c:idx val="0"/>
          <c:order val="0"/>
          <c:cat>
            <c:strRef>
              <c:f>Лист2!$L$9:$L$11</c:f>
              <c:strCache>
                <c:ptCount val="3"/>
                <c:pt idx="0">
                  <c:v>Федеральный уровень</c:v>
                </c:pt>
                <c:pt idx="1">
                  <c:v>Уровень субъекта РФ</c:v>
                </c:pt>
                <c:pt idx="2">
                  <c:v>Муниципальный уровень</c:v>
                </c:pt>
              </c:strCache>
            </c:strRef>
          </c:cat>
          <c:val>
            <c:numRef>
              <c:f>Лист2!$M$9:$M$11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6635486744385"/>
          <c:y val="0.162061825605133"/>
          <c:w val="0.339769628250813"/>
          <c:h val="0.675876348789735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93" cy="49784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780" y="0"/>
            <a:ext cx="2952593" cy="49784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25.04.17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309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7" tIns="45804" rIns="91607" bIns="4580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3923"/>
            <a:ext cx="5450207" cy="4475798"/>
          </a:xfrm>
          <a:prstGeom prst="rect">
            <a:avLst/>
          </a:prstGeom>
        </p:spPr>
        <p:txBody>
          <a:bodyPr vert="horz" lIns="91607" tIns="45804" rIns="91607" bIns="4580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257"/>
            <a:ext cx="2952593" cy="497841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780" y="9446257"/>
            <a:ext cx="2952593" cy="497841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369CC-1FAE-4C9B-AFE0-B3F53FF7B406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7FD8-D044-4BA6-954F-B4DCA8D94F33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0B80-1A0A-4934-A3E6-99959A16A943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EB7B-A66B-4920-BA3D-06889A8CA927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28B4-E894-44AE-8814-1526A652917B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F509F-89CC-4BF2-A194-4F5A06DDF3E2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D99E-A15E-4C7F-8366-A01269869E1D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6750E-6825-4C27-BD77-E837DFCDDD10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61" indent="0">
              <a:buNone/>
              <a:defRPr sz="2100"/>
            </a:lvl2pPr>
            <a:lvl3pPr marL="685722" indent="0">
              <a:buNone/>
              <a:defRPr sz="1800"/>
            </a:lvl3pPr>
            <a:lvl4pPr marL="1028583" indent="0">
              <a:buNone/>
              <a:defRPr sz="1500"/>
            </a:lvl4pPr>
            <a:lvl5pPr marL="1371444" indent="0">
              <a:buNone/>
              <a:defRPr sz="1500"/>
            </a:lvl5pPr>
            <a:lvl6pPr marL="1714305" indent="0">
              <a:buNone/>
              <a:defRPr sz="1500"/>
            </a:lvl6pPr>
            <a:lvl7pPr marL="2057166" indent="0">
              <a:buNone/>
              <a:defRPr sz="1500"/>
            </a:lvl7pPr>
            <a:lvl8pPr marL="2400027" indent="0">
              <a:buNone/>
              <a:defRPr sz="1500"/>
            </a:lvl8pPr>
            <a:lvl9pPr marL="274288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2727F-151E-4FF2-9979-CAB6235AE13D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E1BD4-A8DD-4279-A247-BF7D72E0B986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00B4-DB42-412E-94E5-CF08074A7391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0E9837-830E-4CEC-BB18-89915D56AC6B}" type="datetime1">
              <a:rPr lang="ru-RU" smtClean="0"/>
              <a:pPr>
                <a:defRPr/>
              </a:pPr>
              <a:t>25.04.17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8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72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5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44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30" indent="-17143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5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13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75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1002523" y="1725107"/>
            <a:ext cx="7440741" cy="838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</a:t>
            </a:r>
            <a:r>
              <a:rPr lang="ru-RU" sz="1600" dirty="0"/>
              <a:t>Осуществление предварительного контроля планирования закупок для федеральных нужд. </a:t>
            </a:r>
          </a:p>
          <a:p>
            <a:pPr algn="ctr"/>
            <a:r>
              <a:rPr lang="ru-RU" sz="1600" dirty="0"/>
              <a:t>Внедрение элементов мониторинга информационных систем.</a:t>
            </a:r>
            <a:r>
              <a:rPr lang="ru-RU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»</a:t>
            </a:r>
            <a:endParaRPr lang="ru-RU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4013199" y="3680688"/>
            <a:ext cx="4600253" cy="130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мониторинга и анализа данных информационных систем в сфере контрактных отношений Управления по контролю в сфере контрактных отношений</a:t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Черемисин С.С.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97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750828" y="1164268"/>
            <a:ext cx="540444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План доклада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131520" y="1829872"/>
            <a:ext cx="7340600" cy="682157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1. Особенности </a:t>
            </a:r>
            <a:r>
              <a:rPr lang="ru-RU" sz="1600" dirty="0" smtClean="0"/>
              <a:t>осуществления контрольного мероприятия с использованием  элементов мониторинга информационных систем. </a:t>
            </a:r>
            <a:endParaRPr lang="ru-RU" sz="1600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121789" y="2789782"/>
            <a:ext cx="7340600" cy="65111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2. Особенности проведения информационного контроля.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121789" y="3714109"/>
            <a:ext cx="7340600" cy="651110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3. Мониторинг и исправление некорректных единиц измерения горче-смазочных материалов.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41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616521" y="4016181"/>
            <a:ext cx="8007927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7030A0"/>
                </a:solidFill>
                <a:cs typeface="Times New Roman" pitchFamily="18" charset="0"/>
              </a:rPr>
              <a:t>Выездная проверка</a:t>
            </a: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46386" y="4075415"/>
            <a:ext cx="7509896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70C0"/>
                </a:solidFill>
                <a:cs typeface="Times New Roman" pitchFamily="18" charset="0"/>
              </a:rPr>
              <a:t>Полномочия     Федерального казначейства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70C0"/>
                </a:solidFill>
                <a:cs typeface="Times New Roman" pitchFamily="18" charset="0"/>
              </a:rPr>
              <a:t>(пункты части 8 статьи 99 Закона о контрактной системе</a:t>
            </a:r>
            <a:endParaRPr lang="ru-RU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30736" y="1459995"/>
            <a:ext cx="337913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7030A0"/>
                </a:solidFill>
                <a:cs typeface="Times New Roman" pitchFamily="18" charset="0"/>
              </a:rPr>
              <a:t>Выездная проверка</a:t>
            </a: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9594" y="1459995"/>
            <a:ext cx="4405745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7030A0"/>
                </a:solidFill>
                <a:cs typeface="Times New Roman" pitchFamily="18" charset="0"/>
              </a:rPr>
              <a:t>Камеральная проверка</a:t>
            </a: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5610" y="4766097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62286" y="2214048"/>
            <a:ext cx="43087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2770" y="2022693"/>
            <a:ext cx="157322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FF0000"/>
                </a:solidFill>
                <a:cs typeface="Times New Roman" pitchFamily="18" charset="0"/>
              </a:rPr>
              <a:t>Предварительный информационный контроль</a:t>
            </a:r>
            <a:endParaRPr lang="ru-RU" sz="1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39333" y="1567717"/>
            <a:ext cx="430878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1335" y="1567717"/>
            <a:ext cx="430878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76599" y="1567717"/>
            <a:ext cx="43087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32058" y="1567717"/>
            <a:ext cx="430878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47572" y="1960668"/>
            <a:ext cx="43087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2462" y="1736994"/>
            <a:ext cx="430878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6992" y="673256"/>
            <a:ext cx="54600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2060"/>
                </a:solidFill>
              </a:rPr>
              <a:t>Варианты контроля </a:t>
            </a:r>
            <a:r>
              <a:rPr lang="ru-RU" b="1" u="sng" dirty="0">
                <a:solidFill>
                  <a:srgbClr val="002060"/>
                </a:solidFill>
              </a:rPr>
              <a:t>в сфере закупок</a:t>
            </a:r>
            <a:endParaRPr lang="ru-RU" u="sng" dirty="0">
              <a:solidFill>
                <a:srgbClr val="002060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355266" y="2175592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111904" y="1651853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111904" y="2428972"/>
            <a:ext cx="117420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872835" y="1104928"/>
            <a:ext cx="4142503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Управление по контролю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в сфере контрактных отношений</a:t>
            </a: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30736" y="1104927"/>
            <a:ext cx="3317512" cy="276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Контрольно-ревизионные управления</a:t>
            </a: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16521" y="3544850"/>
            <a:ext cx="800792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Управления Федерального казначейства по субъектам Российской Федерации</a:t>
            </a: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086154" y="4006126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889492" y="4004636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77725" y="4004635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52359" y="4004637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5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423631" y="4015206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501334" y="4028156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769359" y="4011448"/>
            <a:ext cx="430878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38" name="Стрелка вправо 37"/>
          <p:cNvSpPr/>
          <p:nvPr/>
        </p:nvSpPr>
        <p:spPr>
          <a:xfrm rot="5400000">
            <a:off x="3916807" y="3110032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 rot="5400000">
            <a:off x="7526592" y="3139435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865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0337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92656" y="320684"/>
            <a:ext cx="4273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Предварительный информационный контроль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07280" y="756047"/>
            <a:ext cx="3665611" cy="10358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Цель: </a:t>
            </a:r>
            <a:r>
              <a:rPr lang="ru-RU" sz="900" dirty="0" smtClean="0">
                <a:solidFill>
                  <a:schemeClr val="tx1"/>
                </a:solidFill>
              </a:rPr>
              <a:t>Обеспечение </a:t>
            </a:r>
            <a:r>
              <a:rPr lang="ru-RU" sz="900" dirty="0">
                <a:solidFill>
                  <a:schemeClr val="tx1"/>
                </a:solidFill>
              </a:rPr>
              <a:t>проверочной группы информацией по объекту контроля, находящейся в открытом доступе, и проведение ее предварительного анализа на предмет выявления признаков нарушений законодательства Российской Федерации о контрактной системе в сфере закупок товаров, работ, услуг для обеспечения государственных и муниципальных </a:t>
            </a:r>
            <a:r>
              <a:rPr lang="ru-RU" sz="900" dirty="0" smtClean="0">
                <a:solidFill>
                  <a:schemeClr val="tx1"/>
                </a:solidFill>
              </a:rPr>
              <a:t>нужд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4782" y="753666"/>
            <a:ext cx="3289156" cy="10358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Результаты: </a:t>
            </a:r>
            <a:br>
              <a:rPr lang="ru-RU" sz="1400" dirty="0" smtClean="0">
                <a:solidFill>
                  <a:schemeClr val="tx1"/>
                </a:solidFill>
              </a:rPr>
            </a:br>
            <a:r>
              <a:rPr lang="ru-RU" sz="900" dirty="0" smtClean="0">
                <a:solidFill>
                  <a:schemeClr val="tx1"/>
                </a:solidFill>
              </a:rPr>
              <a:t>Формирование </a:t>
            </a:r>
            <a:r>
              <a:rPr lang="ru-RU" sz="900" dirty="0">
                <a:solidFill>
                  <a:schemeClr val="tx1"/>
                </a:solidFill>
              </a:rPr>
              <a:t>проекта паспорта контрольного мероприятия, обеспечение проверочной группы необходимой информацией, формирование предложений в запрос документации и выявление признаков </a:t>
            </a:r>
            <a:r>
              <a:rPr lang="ru-RU" sz="900" dirty="0" smtClean="0">
                <a:solidFill>
                  <a:schemeClr val="tx1"/>
                </a:solidFill>
              </a:rPr>
              <a:t>нарушений</a:t>
            </a:r>
            <a:endParaRPr lang="ru-RU" sz="9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982893"/>
              </p:ext>
            </p:extLst>
          </p:nvPr>
        </p:nvGraphicFramePr>
        <p:xfrm>
          <a:off x="937490" y="2046142"/>
          <a:ext cx="7770091" cy="2733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6818"/>
                <a:gridCol w="3136550"/>
                <a:gridCol w="2209843"/>
                <a:gridCol w="1906880"/>
              </a:tblGrid>
              <a:tr h="3972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№ п/п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Этапы проверки по вопросу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>
                          <a:effectLst/>
                          <a:latin typeface="+mn-lt"/>
                        </a:rPr>
                        <a:t>Результат</a:t>
                      </a:r>
                      <a:endParaRPr lang="ru-RU" sz="1200" b="1" i="0" u="none" strike="noStrike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Реализация результатов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</a:tr>
              <a:tr h="7944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Сбор информации, находящейся в открытом доступе, для проведения контрольных мероприятий: ЕИС, ФАИП,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официальный </a:t>
                      </a:r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сайт ФОИВ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Рабочие документы проверочной группы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defTabSz="685722" rtl="0" eaLnBrk="1" fontAlgn="t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Справка </a:t>
                      </a:r>
                    </a:p>
                    <a:p>
                      <a:pPr marL="72000" algn="l" defTabSz="685722" rtl="0" eaLnBrk="1" fontAlgn="t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результатах информационного контроля 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</a:tr>
              <a:tr h="94627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Предварительные контрольные мероприятия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Нарушения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Формирование перечня нарушений и передача контролерам проверочной группы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</a:tr>
              <a:tr h="595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Формирование электронного образа проверки (Электронный паспорт проверки)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Паспорт проверки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80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0337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31287" y="320684"/>
            <a:ext cx="4273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Предварительный информационный контроль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38978" y="846669"/>
            <a:ext cx="3665611" cy="282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Объекты информационного контроля</a:t>
            </a:r>
            <a:endParaRPr lang="ru-RU" sz="9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723228"/>
              </p:ext>
            </p:extLst>
          </p:nvPr>
        </p:nvGraphicFramePr>
        <p:xfrm>
          <a:off x="789800" y="1421560"/>
          <a:ext cx="7703283" cy="34016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8312"/>
                <a:gridCol w="4080598"/>
                <a:gridCol w="3154373"/>
              </a:tblGrid>
              <a:tr h="3972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effectLst/>
                          <a:latin typeface="+mn-lt"/>
                        </a:rPr>
                        <a:t>№ п/п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+mn-lt"/>
                        </a:rPr>
                        <a:t>Документы,</a:t>
                      </a:r>
                      <a:r>
                        <a:rPr lang="ru-RU" sz="1200" b="1" u="none" strike="noStrike" baseline="0" dirty="0" smtClean="0">
                          <a:effectLst/>
                          <a:latin typeface="+mn-lt"/>
                        </a:rPr>
                        <a:t> подлежащие мониторингу в рамках информационного контроля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effectLst/>
                          <a:latin typeface="+mn-lt"/>
                        </a:rPr>
                        <a:t>Объекты изучения специалистом информационного контроля</a:t>
                      </a:r>
                      <a:endParaRPr lang="ru-RU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</a:tr>
              <a:tr h="6079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defTabSz="685722" rtl="0" eaLnBrk="1" fontAlgn="t" latinLnBrk="0" hangingPunct="1"/>
                      <a:endParaRPr lang="ru-RU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72000" algn="l" defTabSz="685722" rtl="0" eaLnBrk="1" fontAlgn="t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закупок товаров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работ, услуг на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текущий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финансовый год и на плановый период 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финансового обеспечения;</a:t>
                      </a:r>
                    </a:p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объекта закупки.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</a:tr>
              <a:tr h="4866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defTabSz="685722" rtl="0" eaLnBrk="1" fontAlgn="t" latinLnBrk="0" hangingPunct="1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План-график закупок товаров, работ, услуг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 2017 финансовый год</a:t>
                      </a:r>
                      <a:b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и описание объекта закупки;</a:t>
                      </a:r>
                    </a:p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НМЦК,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единицы измерения, количество;</a:t>
                      </a:r>
                    </a:p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Полнота заполнение и достоверность сведений.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</a:tr>
              <a:tr h="595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Обоснование закупок товаров, работ и услуг</a:t>
                      </a:r>
                      <a:b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 формировании и утверждении плана закупок и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плана-графика закупок.</a:t>
                      </a: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НМЦК,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единицы измерения, количество;</a:t>
                      </a:r>
                    </a:p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 определения НМЦК;</a:t>
                      </a:r>
                    </a:p>
                    <a:p>
                      <a:pPr marL="72000" marR="0" indent="-171450" algn="l" defTabSz="6857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Способ выбора </a:t>
                      </a: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поставщика;</a:t>
                      </a:r>
                    </a:p>
                    <a:p>
                      <a:pPr marL="72000" marR="0" indent="-171450" algn="l" defTabSz="6857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Обоснование НМЦК</a:t>
                      </a:r>
                      <a:endParaRPr lang="ru-RU" sz="1200" u="none" strike="noStrike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</a:tr>
              <a:tr h="59580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marR="0" indent="0" algn="l" defTabSz="68572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Правила нормирования в сфере закупок</a:t>
                      </a:r>
                    </a:p>
                    <a:p>
                      <a:pPr marL="72000" algn="l" fontAlgn="t"/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72000" algn="l" fontAlgn="t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-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Проверка содержания документов, подтверждающих цели осуществления закупки, на предмет соответствия  планируемого объекта закупки, включенным в План-график, заявленным целям 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957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0337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74919" y="320684"/>
            <a:ext cx="298641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Жизненный цикл закупки</a:t>
            </a:r>
            <a:endParaRPr lang="ru-RU" sz="2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0531" y="1486370"/>
            <a:ext cx="1658503" cy="8466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Планирование закупки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597" y="2541883"/>
            <a:ext cx="1658503" cy="16914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- НМЦК;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 количество;</a:t>
            </a:r>
          </a:p>
          <a:p>
            <a:pPr marL="171450" indent="-171450" algn="ctr">
              <a:buFontTx/>
              <a:buChar char="-"/>
            </a:pPr>
            <a:r>
              <a:rPr lang="ru-RU" sz="1050" dirty="0">
                <a:solidFill>
                  <a:schemeClr val="tx1"/>
                </a:solidFill>
              </a:rPr>
              <a:t>е</a:t>
            </a:r>
            <a:r>
              <a:rPr lang="ru-RU" sz="1050" dirty="0" smtClean="0">
                <a:solidFill>
                  <a:schemeClr val="tx1"/>
                </a:solidFill>
              </a:rPr>
              <a:t>диницы измерения;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наименование и описание объекта закупки;</a:t>
            </a:r>
          </a:p>
          <a:p>
            <a:pPr marL="171450" indent="-171450" algn="ctr">
              <a:buFontTx/>
              <a:buChar char="-"/>
            </a:pP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48472" y="1467556"/>
            <a:ext cx="1658503" cy="8673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Осуществление закупки (размещение извещения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69179" y="2543769"/>
            <a:ext cx="1658503" cy="16914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- НМЦК;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 количество;</a:t>
            </a:r>
          </a:p>
          <a:p>
            <a:pPr marL="171450" indent="-171450" algn="ctr">
              <a:buFontTx/>
              <a:buChar char="-"/>
            </a:pPr>
            <a:r>
              <a:rPr lang="ru-RU" sz="1050" dirty="0">
                <a:solidFill>
                  <a:schemeClr val="tx1"/>
                </a:solidFill>
              </a:rPr>
              <a:t>е</a:t>
            </a:r>
            <a:r>
              <a:rPr lang="ru-RU" sz="1050" dirty="0" smtClean="0">
                <a:solidFill>
                  <a:schemeClr val="tx1"/>
                </a:solidFill>
              </a:rPr>
              <a:t>диницы измерения;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наименование и описание объекта закупки;</a:t>
            </a:r>
          </a:p>
          <a:p>
            <a:pPr marL="171450" indent="-171450" algn="ctr">
              <a:buFontTx/>
              <a:buChar char="-"/>
            </a:pPr>
            <a:r>
              <a:rPr lang="ru-RU" sz="1050" dirty="0">
                <a:solidFill>
                  <a:schemeClr val="tx1"/>
                </a:solidFill>
              </a:rPr>
              <a:t>к</a:t>
            </a:r>
            <a:r>
              <a:rPr lang="ru-RU" sz="1050" dirty="0" smtClean="0">
                <a:solidFill>
                  <a:schemeClr val="tx1"/>
                </a:solidFill>
              </a:rPr>
              <a:t>онкурсная (аукционная) документация </a:t>
            </a:r>
          </a:p>
          <a:p>
            <a:pPr marL="171450" indent="-171450" algn="ctr">
              <a:buFontTx/>
              <a:buChar char="-"/>
            </a:pP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079037" y="1862667"/>
            <a:ext cx="451556" cy="2069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216399" y="1864549"/>
            <a:ext cx="348075" cy="2244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582356" y="1476963"/>
            <a:ext cx="1658503" cy="8598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Процедура определения поставщика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44460" y="1486370"/>
            <a:ext cx="1658503" cy="8429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Заключение государственного контракта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>
            <a:off x="6259688" y="1866431"/>
            <a:ext cx="348075" cy="22446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574839" y="2555058"/>
            <a:ext cx="1658503" cy="16914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- НМЦК;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 количество;</a:t>
            </a:r>
          </a:p>
          <a:p>
            <a:pPr marL="171450" indent="-171450" algn="ctr">
              <a:buFontTx/>
              <a:buChar char="-"/>
            </a:pPr>
            <a:r>
              <a:rPr lang="ru-RU" sz="1050" dirty="0">
                <a:solidFill>
                  <a:schemeClr val="tx1"/>
                </a:solidFill>
              </a:rPr>
              <a:t>е</a:t>
            </a:r>
            <a:r>
              <a:rPr lang="ru-RU" sz="1050" dirty="0" smtClean="0">
                <a:solidFill>
                  <a:schemeClr val="tx1"/>
                </a:solidFill>
              </a:rPr>
              <a:t>диницы измерения;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наименование и описание объекта закупки;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участники торгов</a:t>
            </a:r>
          </a:p>
          <a:p>
            <a:pPr marL="171450" indent="-171450" algn="ctr">
              <a:buFontTx/>
              <a:buChar char="-"/>
            </a:pP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646350" y="2538125"/>
            <a:ext cx="1658503" cy="16914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- </a:t>
            </a:r>
            <a:r>
              <a:rPr lang="ru-RU" sz="1050" dirty="0">
                <a:solidFill>
                  <a:schemeClr val="tx1"/>
                </a:solidFill>
              </a:rPr>
              <a:t>ц</a:t>
            </a:r>
            <a:r>
              <a:rPr lang="ru-RU" sz="1050" dirty="0" smtClean="0">
                <a:solidFill>
                  <a:schemeClr val="tx1"/>
                </a:solidFill>
              </a:rPr>
              <a:t>ена контракта;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 количество;</a:t>
            </a:r>
          </a:p>
          <a:p>
            <a:pPr marL="171450" indent="-171450" algn="ctr">
              <a:buFontTx/>
              <a:buChar char="-"/>
            </a:pPr>
            <a:r>
              <a:rPr lang="ru-RU" sz="1050" dirty="0">
                <a:solidFill>
                  <a:schemeClr val="tx1"/>
                </a:solidFill>
              </a:rPr>
              <a:t>е</a:t>
            </a:r>
            <a:r>
              <a:rPr lang="ru-RU" sz="1050" dirty="0" smtClean="0">
                <a:solidFill>
                  <a:schemeClr val="tx1"/>
                </a:solidFill>
              </a:rPr>
              <a:t>диницы измерения;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наименование и описание объекта закупки;</a:t>
            </a:r>
          </a:p>
          <a:p>
            <a:pPr marL="171450" indent="-171450" algn="ctr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</a:rPr>
              <a:t>поставщик, его деловая репутация, </a:t>
            </a:r>
            <a:r>
              <a:rPr lang="ru-RU" sz="1050" dirty="0" err="1" smtClean="0">
                <a:solidFill>
                  <a:schemeClr val="tx1"/>
                </a:solidFill>
              </a:rPr>
              <a:t>аффиллированность</a:t>
            </a:r>
            <a:r>
              <a:rPr lang="ru-RU" sz="1050" dirty="0" smtClean="0">
                <a:solidFill>
                  <a:schemeClr val="tx1"/>
                </a:solidFill>
              </a:rPr>
              <a:t> заказчику. </a:t>
            </a:r>
          </a:p>
          <a:p>
            <a:pPr marL="171450" indent="-171450" algn="ctr">
              <a:buFontTx/>
              <a:buChar char="-"/>
            </a:pPr>
            <a:endParaRPr lang="ru-RU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0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0337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331287" y="320684"/>
            <a:ext cx="427367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Предварительный информационный контроль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07280" y="756047"/>
            <a:ext cx="3665611" cy="327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Результаты информационного контроля</a:t>
            </a:r>
            <a:endParaRPr lang="ru-RU" sz="9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595470"/>
              </p:ext>
            </p:extLst>
          </p:nvPr>
        </p:nvGraphicFramePr>
        <p:xfrm>
          <a:off x="808615" y="1214597"/>
          <a:ext cx="7413391" cy="3461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9326"/>
                <a:gridCol w="3294065"/>
              </a:tblGrid>
              <a:tr h="445592">
                <a:tc>
                  <a:txBody>
                    <a:bodyPr/>
                    <a:lstStyle/>
                    <a:p>
                      <a:pPr marL="0" algn="ctr" defTabSz="685722" rtl="0" eaLnBrk="1" fontAlgn="t" latinLnBrk="0" hangingPunct="1"/>
                      <a:endParaRPr lang="ru-RU" sz="12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722" rtl="0" eaLnBrk="1" fontAlgn="t" latinLnBrk="0" hangingPunct="1"/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Справка </a:t>
                      </a:r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результатах информационного контроля</a:t>
                      </a:r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722" rtl="0" eaLnBrk="1" fontAlgn="t" latinLnBrk="0" hangingPunct="1"/>
                      <a:endParaRPr lang="ru-RU" sz="1200" b="1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722" rtl="0" eaLnBrk="1" fontAlgn="t" latinLnBrk="0" hangingPunct="1"/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Паспорт </a:t>
                      </a:r>
                      <a:r>
                        <a:rPr lang="ru-RU" sz="12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контрольного мероприятия</a:t>
                      </a:r>
                      <a:endParaRPr lang="ru-RU" sz="12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</a:tr>
              <a:tr h="3016139"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Содержит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следующую информацию: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общие сведения о субъекте контроля, которые включаются в акт камеральной проверки;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проверка корректности формирования плана закупок и плана-графика закупок товаров, работ, услуг;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проверка обоснования закупок в плане закупок и плане-графике закупок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обоснование НМЦК;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проведение обязательного общественного обсуждение закупок;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проверка соблюдения правил нормирования в сфере закупок; 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проверка Плана информатизации на 2017 год;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проверка планирования закупок в рамках реализации Федеральной адресной инвестиционной программы;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выводы, в которых указываются все признаки выявленных нарушений, закупки, требующие повышенного внимания со стороны контрольной группы и перечень документов, которые необходимо запросить у субъекта контроля.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l" defTabSz="685722" rtl="0" eaLnBrk="1" latinLnBrk="0" hangingPunct="1"/>
                      <a:endParaRPr lang="ru-RU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l" defTabSz="685722" rtl="0" eaLnBrk="1" latinLnBrk="0" hangingPunct="1">
                        <a:buFontTx/>
                        <a:buChar char="-"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табличный документ, в котором структурирована вся информация о ходе контрольного мероприятия и его результатах;</a:t>
                      </a:r>
                    </a:p>
                    <a:p>
                      <a:pPr marL="171450" indent="-171450" algn="l" defTabSz="685722" rtl="0" eaLnBrk="1" latinLnBrk="0" hangingPunct="1">
                        <a:buFontTx/>
                        <a:buChar char="-"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полная номенклатура закупок, находящихся в плане-графике;</a:t>
                      </a:r>
                    </a:p>
                    <a:p>
                      <a:pPr marL="171450" indent="-171450" algn="l" defTabSz="685722" rtl="0" eaLnBrk="1" latinLnBrk="0" hangingPunct="1">
                        <a:buFontTx/>
                        <a:buChar char="-"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информация о выявленных нарушениях и предпринятых действиях;</a:t>
                      </a:r>
                    </a:p>
                    <a:p>
                      <a:pPr marL="171450" indent="-171450" algn="l" defTabSz="685722" rtl="0" eaLnBrk="1" latinLnBrk="0" hangingPunct="1">
                        <a:buFontTx/>
                        <a:buChar char="-"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классификация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нарушений для стандартизации контрольной деятельности, в соответствии с утвержденным классификатором.</a:t>
                      </a:r>
                    </a:p>
                    <a:p>
                      <a:pPr marL="171450" indent="-171450" algn="l" defTabSz="685722" rtl="0" eaLnBrk="1" latinLnBrk="0" hangingPunct="1">
                        <a:buFontTx/>
                        <a:buChar char="-"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ведение паспорта в структурированном виде осуществляется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 всех этапах контрольного мероприятия;</a:t>
                      </a:r>
                    </a:p>
                    <a:p>
                      <a:pPr marL="171450" indent="-171450" algn="l" defTabSz="685722" rtl="0" eaLnBrk="1" latinLnBrk="0" hangingPunct="1">
                        <a:buFontTx/>
                        <a:buChar char="-"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позволяет облегчить обобщение информации </a:t>
                      </a:r>
                      <a:b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 результатах контрольного мероприятия и ее дальнейшую обработку.</a:t>
                      </a:r>
                    </a:p>
                    <a:p>
                      <a:pPr marL="72000" indent="-171450" algn="l" defTabSz="685722" rtl="0" eaLnBrk="1" fontAlgn="t" latinLnBrk="0" hangingPunct="1">
                        <a:buFontTx/>
                        <a:buChar char="-"/>
                      </a:pPr>
                      <a:endParaRPr lang="ru-RU" sz="12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6652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2288010" y="444497"/>
            <a:ext cx="5318875" cy="70543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hangingPunct="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  <a:t>Основные результаты работ</a:t>
            </a:r>
          </a:p>
          <a:p>
            <a:pPr algn="ctr" defTabSz="685800" eaLnBrk="0" hangingPunct="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+mn-lt"/>
                <a:cs typeface="+mn-cs"/>
              </a:rPr>
              <a:t>исправлено </a:t>
            </a:r>
            <a:r>
              <a:rPr lang="ru-RU" sz="1600" b="1" dirty="0" smtClean="0">
                <a:solidFill>
                  <a:srgbClr val="002060"/>
                </a:solidFill>
                <a:latin typeface="+mn-lt"/>
                <a:cs typeface="+mn-cs"/>
              </a:rPr>
              <a:t>4958 записей</a:t>
            </a:r>
            <a:endParaRPr lang="ru-RU" sz="1600" dirty="0">
              <a:latin typeface="+mn-lt"/>
              <a:cs typeface="+mn-cs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772440"/>
              </p:ext>
            </p:extLst>
          </p:nvPr>
        </p:nvGraphicFramePr>
        <p:xfrm>
          <a:off x="789906" y="2174479"/>
          <a:ext cx="74733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2379522" y="1423337"/>
            <a:ext cx="5318875" cy="70543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/>
          <a:p>
            <a:pPr algn="ctr" defTabSz="685800" eaLnBrk="0" hangingPunct="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1600" b="1" spc="150" dirty="0" smtClean="0">
                <a:ln w="11430"/>
                <a:solidFill>
                  <a:srgbClr val="000000"/>
                </a:solidFill>
                <a:latin typeface="+mn-lt"/>
                <a:cs typeface="+mn-cs"/>
              </a:rPr>
              <a:t>Распределение количества исправлений по уровням бюджетной системы</a:t>
            </a:r>
            <a:endParaRPr lang="ru-RU" sz="1600" b="1" spc="150" dirty="0">
              <a:ln w="11430"/>
              <a:solidFill>
                <a:srgbClr val="00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3525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2343428" y="444497"/>
            <a:ext cx="5318875" cy="70543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hangingPunct="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  <a:t>Основные </a:t>
            </a:r>
            <a: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  <a:t>результаты работ</a:t>
            </a:r>
            <a:b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</a:br>
            <a:r>
              <a:rPr lang="ru-RU" sz="1400" b="1" dirty="0" smtClean="0">
                <a:solidFill>
                  <a:srgbClr val="002060"/>
                </a:solidFill>
                <a:latin typeface="+mn-lt"/>
                <a:cs typeface="+mn-cs"/>
              </a:rPr>
              <a:t>по итогам 3 этапа обеспечен </a:t>
            </a:r>
            <a:r>
              <a:rPr lang="ru-RU" sz="1400" b="1" dirty="0" smtClean="0">
                <a:solidFill>
                  <a:srgbClr val="002060"/>
                </a:solidFill>
                <a:latin typeface="+mn-lt"/>
                <a:cs typeface="+mn-cs"/>
              </a:rPr>
              <a:t>доступ для контроля следующих средств бюджета</a:t>
            </a:r>
            <a:endParaRPr lang="ru-RU" sz="2600" dirty="0">
              <a:latin typeface="+mn-lt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309999"/>
              </p:ext>
            </p:extLst>
          </p:nvPr>
        </p:nvGraphicFramePr>
        <p:xfrm>
          <a:off x="630295" y="1329986"/>
          <a:ext cx="8034526" cy="35021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3912"/>
                <a:gridCol w="1808886"/>
                <a:gridCol w="2298413"/>
                <a:gridCol w="2401327"/>
                <a:gridCol w="1011988"/>
              </a:tblGrid>
              <a:tr h="474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№ п/п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УФК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Сумма некорректных записей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Сумма исправленных записей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Процент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ctr"/>
                </a:tc>
              </a:tr>
              <a:tr h="1769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Республика Калмыкия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257 345,00   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               </a:t>
                      </a:r>
                      <a:r>
                        <a:rPr lang="ru-RU" sz="1200" u="none" strike="noStrike" baseline="0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      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257 345,00   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    100,00   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  <a:tr h="1769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Чувашская Республика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1 964 005,00   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 1 964 005,00   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    100,00   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  <a:tr h="1769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Ставропольский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край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28 370 413,00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28 370 413,00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smtClean="0">
                          <a:effectLst/>
                        </a:rPr>
                        <a:t>    100,00   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  <a:tr h="1769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</a:rPr>
                        <a:t>г.</a:t>
                      </a:r>
                      <a:r>
                        <a:rPr lang="ru-RU" sz="1200" u="none" strike="noStrike" baseline="0" dirty="0" smtClean="0">
                          <a:effectLst/>
                        </a:rPr>
                        <a:t> Ставрополь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6 026 950,00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6 026 950,00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    100,00   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  <a:tr h="1769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Воронежская область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47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809 912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,00   </a:t>
                      </a:r>
                      <a:endParaRPr lang="ru-RU" sz="1200" b="0" i="0" u="none" strike="noStrike" dirty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indent="0" algn="ctr" defTabSz="68572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47</a:t>
                      </a:r>
                      <a:r>
                        <a:rPr lang="ru-RU" sz="1200" u="none" strike="noStrike" baseline="0" dirty="0" smtClean="0">
                          <a:effectLst/>
                          <a:latin typeface="+mn-lt"/>
                        </a:rPr>
                        <a:t> 509 912</a:t>
                      </a:r>
                      <a:r>
                        <a:rPr lang="ru-RU" sz="1200" u="none" strike="noStrike" dirty="0" smtClean="0">
                          <a:effectLst/>
                          <a:latin typeface="+mn-lt"/>
                        </a:rPr>
                        <a:t>,00   </a:t>
                      </a:r>
                      <a:endParaRPr lang="ru-RU" sz="12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99,37  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  <a:tr h="187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Краснодарский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край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2 752 546 363,00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2 694 691 441,00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97,90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362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Республика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Мордовия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165 592 509,00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160 556 253,00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96,96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187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Смоленская область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110 479 030,00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103 900 865,00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94,05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187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effectLst/>
                          <a:latin typeface="+mn-lt"/>
                        </a:rPr>
                        <a:t>9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Орловская область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314 592 221,00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279 803 678,00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88,94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187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10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Челябинская область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126 245 885,00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110 412 088,00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87,46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3629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11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Оренбургская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область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450 327 717,00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383 509 090,00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85,16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1875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smtClean="0">
                          <a:effectLst/>
                        </a:rPr>
                        <a:t>12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Республика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Бурятия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30 316 651,00</a:t>
                      </a:r>
                    </a:p>
                  </a:txBody>
                  <a:tcPr marL="12700" marR="12700" marT="1270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25 540 125,00</a:t>
                      </a:r>
                      <a:endParaRPr lang="ru-RU" sz="1200" dirty="0"/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84,24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/>
                </a:tc>
              </a:tr>
              <a:tr h="2046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…</a:t>
                      </a:r>
                      <a:endParaRPr lang="ru-RU" sz="1400" dirty="0"/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        </a:t>
                      </a:r>
                      <a:endParaRPr lang="ru-RU" sz="12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  <a:tr h="1955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u="none" strike="noStrike" dirty="0">
                          <a:effectLst/>
                        </a:rPr>
                        <a:t>ИТОГО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 smtClean="0">
                          <a:effectLst/>
                          <a:latin typeface="+mn-lt"/>
                        </a:rPr>
                        <a:t> 25 761 099 949,0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 smtClean="0">
                          <a:effectLst/>
                        </a:rPr>
                        <a:t>5 454 782 506,0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      </a:t>
                      </a:r>
                      <a:r>
                        <a:rPr lang="ru-RU" sz="1200" b="1" u="none" strike="noStrike" dirty="0" smtClean="0">
                          <a:effectLst/>
                        </a:rPr>
                        <a:t>21,2   </a:t>
                      </a:r>
                      <a:endParaRPr lang="ru-RU" sz="1200" b="1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559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655627" y="4767264"/>
            <a:ext cx="34549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540607" y="926117"/>
            <a:ext cx="8229600" cy="336368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23441" y="1786479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дзаголовок 2"/>
          <p:cNvSpPr txBox="1">
            <a:spLocks/>
          </p:cNvSpPr>
          <p:nvPr/>
        </p:nvSpPr>
        <p:spPr bwMode="auto">
          <a:xfrm>
            <a:off x="2094046" y="1329511"/>
            <a:ext cx="5318875" cy="236577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600" dirty="0">
              <a:latin typeface="+mn-lt"/>
              <a:cs typeface="+mn-cs"/>
            </a:endParaRPr>
          </a:p>
          <a:p>
            <a:pPr marL="171450" indent="-171450" defTabSz="685800" eaLnBrk="0" hangingPunc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  <a:defRPr/>
            </a:pPr>
            <a:endParaRPr lang="ru-RU" sz="2600" b="1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171450" indent="-171450" algn="ctr" defTabSz="685800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600" b="1" dirty="0">
                <a:solidFill>
                  <a:srgbClr val="002060"/>
                </a:solidFill>
                <a:latin typeface="+mn-lt"/>
                <a:cs typeface="+mn-cs"/>
              </a:rPr>
              <a:t>Спасибо за внимание</a:t>
            </a:r>
            <a: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  <a:t>!</a:t>
            </a:r>
          </a:p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100" dirty="0">
              <a:latin typeface="+mn-lt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23441" y="3060160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246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29558</TotalTime>
  <Words>830</Words>
  <Application>Microsoft Macintosh PowerPoint</Application>
  <PresentationFormat>Экран (16:9)</PresentationFormat>
  <Paragraphs>245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Admin</cp:lastModifiedBy>
  <cp:revision>1176</cp:revision>
  <cp:lastPrinted>2017-01-24T13:56:38Z</cp:lastPrinted>
  <dcterms:created xsi:type="dcterms:W3CDTF">2015-03-03T16:27:21Z</dcterms:created>
  <dcterms:modified xsi:type="dcterms:W3CDTF">2017-04-26T02:15:06Z</dcterms:modified>
</cp:coreProperties>
</file>