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304" r:id="rId2"/>
    <p:sldId id="305" r:id="rId3"/>
    <p:sldId id="272" r:id="rId4"/>
    <p:sldId id="302" r:id="rId5"/>
    <p:sldId id="293" r:id="rId6"/>
    <p:sldId id="273" r:id="rId7"/>
    <p:sldId id="313" r:id="rId8"/>
    <p:sldId id="306" r:id="rId9"/>
    <p:sldId id="307" r:id="rId10"/>
    <p:sldId id="298" r:id="rId11"/>
    <p:sldId id="299" r:id="rId12"/>
    <p:sldId id="300" r:id="rId13"/>
    <p:sldId id="308" r:id="rId14"/>
    <p:sldId id="309" r:id="rId15"/>
    <p:sldId id="312" r:id="rId16"/>
  </p:sldIdLst>
  <p:sldSz cx="5765800" cy="3244850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EF61937-F87B-41F2-84A7-3A146DE0BCD5}">
          <p14:sldIdLst>
            <p14:sldId id="304"/>
            <p14:sldId id="305"/>
            <p14:sldId id="272"/>
            <p14:sldId id="302"/>
            <p14:sldId id="293"/>
            <p14:sldId id="273"/>
            <p14:sldId id="313"/>
            <p14:sldId id="306"/>
            <p14:sldId id="307"/>
            <p14:sldId id="298"/>
            <p14:sldId id="299"/>
            <p14:sldId id="300"/>
            <p14:sldId id="308"/>
            <p14:sldId id="309"/>
            <p14:sldId id="312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978B1"/>
    <a:srgbClr val="11437F"/>
    <a:srgbClr val="E6E6E6"/>
    <a:srgbClr val="DDDDDD"/>
    <a:srgbClr val="99CCFF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69" autoAdjust="0"/>
    <p:restoredTop sz="95637" autoAdjust="0"/>
  </p:normalViewPr>
  <p:slideViewPr>
    <p:cSldViewPr>
      <p:cViewPr varScale="1">
        <p:scale>
          <a:sx n="232" d="100"/>
          <a:sy n="232" d="100"/>
        </p:scale>
        <p:origin x="-792" y="-90"/>
      </p:cViewPr>
      <p:guideLst>
        <p:guide orient="horz" pos="2880"/>
        <p:guide pos="215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8282811-ED61-49B8-A706-C513DD495205}" type="doc">
      <dgm:prSet loTypeId="urn:microsoft.com/office/officeart/2005/8/layout/list1" loCatId="list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6DB55E-5C60-461D-8C85-17F925A3D0FB}">
      <dgm:prSet phldrT="[Текст]" custT="1"/>
      <dgm:spPr/>
      <dgm:t>
        <a:bodyPr/>
        <a:lstStyle/>
        <a:p>
          <a:r>
            <a:rPr lang="ru-RU" sz="800" dirty="0" smtClean="0">
              <a:latin typeface="+mn-lt"/>
            </a:rPr>
            <a:t>Соответствующие разъяснения Минфина России направлены письмом ФК </a:t>
          </a:r>
          <a:br>
            <a:rPr lang="ru-RU" sz="800" dirty="0" smtClean="0">
              <a:latin typeface="+mn-lt"/>
            </a:rPr>
          </a:br>
          <a:r>
            <a:rPr lang="ru-RU" sz="800" dirty="0" smtClean="0">
              <a:latin typeface="+mn-lt"/>
            </a:rPr>
            <a:t>от 18 августа 2020 г. в адрес ТОФК</a:t>
          </a:r>
          <a:endParaRPr lang="ru-RU" sz="800" dirty="0">
            <a:latin typeface="+mn-lt"/>
          </a:endParaRPr>
        </a:p>
      </dgm:t>
    </dgm:pt>
    <dgm:pt modelId="{9DD6522E-A6D2-4417-A63D-D5A164DC1144}" type="parTrans" cxnId="{1532CDF4-3C9C-48E8-B8B1-5D3B170EE63D}">
      <dgm:prSet/>
      <dgm:spPr/>
      <dgm:t>
        <a:bodyPr/>
        <a:lstStyle/>
        <a:p>
          <a:endParaRPr lang="ru-RU"/>
        </a:p>
      </dgm:t>
    </dgm:pt>
    <dgm:pt modelId="{209B1EFB-0122-460F-AB21-82699F602301}" type="sibTrans" cxnId="{1532CDF4-3C9C-48E8-B8B1-5D3B170EE63D}">
      <dgm:prSet/>
      <dgm:spPr/>
      <dgm:t>
        <a:bodyPr/>
        <a:lstStyle/>
        <a:p>
          <a:endParaRPr lang="ru-RU"/>
        </a:p>
      </dgm:t>
    </dgm:pt>
    <dgm:pt modelId="{6AF45D7A-50A4-4A85-B646-79EB9F96A6EB}" type="pres">
      <dgm:prSet presAssocID="{C8282811-ED61-49B8-A706-C513DD49520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F4DD4806-70F4-4CC2-AE7B-57B23C1FDF76}" type="pres">
      <dgm:prSet presAssocID="{466DB55E-5C60-461D-8C85-17F925A3D0FB}" presName="parentLin" presStyleCnt="0"/>
      <dgm:spPr/>
    </dgm:pt>
    <dgm:pt modelId="{67D895CD-1ADE-4C7B-BC75-61C5151062A2}" type="pres">
      <dgm:prSet presAssocID="{466DB55E-5C60-461D-8C85-17F925A3D0FB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E6E15B5A-1F6D-4B58-B0F4-0770671EBC80}" type="pres">
      <dgm:prSet presAssocID="{466DB55E-5C60-461D-8C85-17F925A3D0FB}" presName="parentText" presStyleLbl="node1" presStyleIdx="0" presStyleCnt="1" custScaleX="11815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B6878-1C4A-4739-A74F-6582C84DD8B1}" type="pres">
      <dgm:prSet presAssocID="{466DB55E-5C60-461D-8C85-17F925A3D0FB}" presName="negativeSpace" presStyleCnt="0"/>
      <dgm:spPr/>
    </dgm:pt>
    <dgm:pt modelId="{5BCA0F96-3EFE-4BD7-BF3A-0745404B59D4}" type="pres">
      <dgm:prSet presAssocID="{466DB55E-5C60-461D-8C85-17F925A3D0FB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9D87769E-84A8-497F-8EDC-C9E79C6FE123}" type="presOf" srcId="{466DB55E-5C60-461D-8C85-17F925A3D0FB}" destId="{E6E15B5A-1F6D-4B58-B0F4-0770671EBC80}" srcOrd="1" destOrd="0" presId="urn:microsoft.com/office/officeart/2005/8/layout/list1"/>
    <dgm:cxn modelId="{1532CDF4-3C9C-48E8-B8B1-5D3B170EE63D}" srcId="{C8282811-ED61-49B8-A706-C513DD495205}" destId="{466DB55E-5C60-461D-8C85-17F925A3D0FB}" srcOrd="0" destOrd="0" parTransId="{9DD6522E-A6D2-4417-A63D-D5A164DC1144}" sibTransId="{209B1EFB-0122-460F-AB21-82699F602301}"/>
    <dgm:cxn modelId="{6FA90FF2-29FC-42EF-BE34-4F2103B8C0FA}" type="presOf" srcId="{466DB55E-5C60-461D-8C85-17F925A3D0FB}" destId="{67D895CD-1ADE-4C7B-BC75-61C5151062A2}" srcOrd="0" destOrd="0" presId="urn:microsoft.com/office/officeart/2005/8/layout/list1"/>
    <dgm:cxn modelId="{6375A990-5A15-479B-B3DC-F5C02B9A8394}" type="presOf" srcId="{C8282811-ED61-49B8-A706-C513DD495205}" destId="{6AF45D7A-50A4-4A85-B646-79EB9F96A6EB}" srcOrd="0" destOrd="0" presId="urn:microsoft.com/office/officeart/2005/8/layout/list1"/>
    <dgm:cxn modelId="{ED67CD5D-1BD9-4F2B-926A-1135440A83D6}" type="presParOf" srcId="{6AF45D7A-50A4-4A85-B646-79EB9F96A6EB}" destId="{F4DD4806-70F4-4CC2-AE7B-57B23C1FDF76}" srcOrd="0" destOrd="0" presId="urn:microsoft.com/office/officeart/2005/8/layout/list1"/>
    <dgm:cxn modelId="{43179893-F77A-4539-BA3E-C716051ECF41}" type="presParOf" srcId="{F4DD4806-70F4-4CC2-AE7B-57B23C1FDF76}" destId="{67D895CD-1ADE-4C7B-BC75-61C5151062A2}" srcOrd="0" destOrd="0" presId="urn:microsoft.com/office/officeart/2005/8/layout/list1"/>
    <dgm:cxn modelId="{D12DC1DC-BCD2-43CA-9750-980EBA9CC72D}" type="presParOf" srcId="{F4DD4806-70F4-4CC2-AE7B-57B23C1FDF76}" destId="{E6E15B5A-1F6D-4B58-B0F4-0770671EBC80}" srcOrd="1" destOrd="0" presId="urn:microsoft.com/office/officeart/2005/8/layout/list1"/>
    <dgm:cxn modelId="{5981D6B2-F5C0-4691-95AC-53FDECD34F2F}" type="presParOf" srcId="{6AF45D7A-50A4-4A85-B646-79EB9F96A6EB}" destId="{E1BB6878-1C4A-4739-A74F-6582C84DD8B1}" srcOrd="1" destOrd="0" presId="urn:microsoft.com/office/officeart/2005/8/layout/list1"/>
    <dgm:cxn modelId="{3CDCD20F-C426-43C2-A307-F7B795FE3C5A}" type="presParOf" srcId="{6AF45D7A-50A4-4A85-B646-79EB9F96A6EB}" destId="{5BCA0F96-3EFE-4BD7-BF3A-0745404B59D4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CA0F96-3EFE-4BD7-BF3A-0745404B59D4}">
      <dsp:nvSpPr>
        <dsp:cNvPr id="0" name=""/>
        <dsp:cNvSpPr/>
      </dsp:nvSpPr>
      <dsp:spPr>
        <a:xfrm>
          <a:off x="0" y="271168"/>
          <a:ext cx="5009635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E15B5A-1F6D-4B58-B0F4-0770671EBC80}">
      <dsp:nvSpPr>
        <dsp:cNvPr id="0" name=""/>
        <dsp:cNvSpPr/>
      </dsp:nvSpPr>
      <dsp:spPr>
        <a:xfrm>
          <a:off x="250237" y="5487"/>
          <a:ext cx="4139173" cy="53136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547" tIns="0" rIns="132547" bIns="0" numCol="1" spcCol="1270" anchor="ctr" anchorCtr="0">
          <a:noAutofit/>
        </a:bodyPr>
        <a:lstStyle/>
        <a:p>
          <a:pPr lvl="0" algn="l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 smtClean="0">
              <a:latin typeface="+mn-lt"/>
            </a:rPr>
            <a:t>Соответствующие разъяснения Минфина России направлены письмом ФК </a:t>
          </a:r>
          <a:br>
            <a:rPr lang="ru-RU" sz="800" kern="1200" dirty="0" smtClean="0">
              <a:latin typeface="+mn-lt"/>
            </a:rPr>
          </a:br>
          <a:r>
            <a:rPr lang="ru-RU" sz="800" kern="1200" dirty="0" smtClean="0">
              <a:latin typeface="+mn-lt"/>
            </a:rPr>
            <a:t>от 18 августа 2020 г. в адрес ТОФК</a:t>
          </a:r>
          <a:endParaRPr lang="ru-RU" sz="800" kern="1200" dirty="0">
            <a:latin typeface="+mn-lt"/>
          </a:endParaRPr>
        </a:p>
      </dsp:txBody>
      <dsp:txXfrm>
        <a:off x="276176" y="31426"/>
        <a:ext cx="4087295" cy="47948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4395" y="6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/>
          <a:lstStyle>
            <a:lvl1pPr algn="r">
              <a:defRPr sz="2200"/>
            </a:lvl1pPr>
          </a:lstStyle>
          <a:p>
            <a:fld id="{44C2326E-8299-4FDA-83B8-45F6A89747D3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438482"/>
            <a:ext cx="2949349" cy="500856"/>
          </a:xfrm>
          <a:prstGeom prst="rect">
            <a:avLst/>
          </a:prstGeom>
        </p:spPr>
        <p:txBody>
          <a:bodyPr vert="horz" lIns="169900" tIns="84949" rIns="169900" bIns="8494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4395" y="9438482"/>
            <a:ext cx="2949349" cy="500856"/>
          </a:xfrm>
          <a:prstGeom prst="rect">
            <a:avLst/>
          </a:prstGeom>
        </p:spPr>
        <p:txBody>
          <a:bodyPr vert="horz" lIns="169900" tIns="84949" rIns="169900" bIns="84949" rtlCol="0" anchor="b"/>
          <a:lstStyle>
            <a:lvl1pPr algn="r">
              <a:defRPr sz="2200"/>
            </a:lvl1pPr>
          </a:lstStyle>
          <a:p>
            <a:fld id="{71F94941-0FE9-4867-80AB-D24239E6761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0063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395" y="6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/>
          <a:lstStyle>
            <a:lvl1pPr algn="r">
              <a:defRPr sz="2200"/>
            </a:lvl1pPr>
          </a:lstStyle>
          <a:p>
            <a:fld id="{8F7CBA3A-4016-4326-8AC3-4CA1C77DF708}" type="datetimeFigureOut">
              <a:rPr lang="ru-RU" smtClean="0"/>
              <a:t>10.09.2020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1244600"/>
            <a:ext cx="5951537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69900" tIns="84949" rIns="169900" bIns="84949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192" y="4784887"/>
            <a:ext cx="5445239" cy="3914467"/>
          </a:xfrm>
          <a:prstGeom prst="rect">
            <a:avLst/>
          </a:prstGeom>
        </p:spPr>
        <p:txBody>
          <a:bodyPr vert="horz" lIns="169900" tIns="84949" rIns="169900" bIns="84949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443349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 anchor="b"/>
          <a:lstStyle>
            <a:lvl1pPr algn="l">
              <a:defRPr sz="2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395" y="9443349"/>
            <a:ext cx="2949349" cy="495995"/>
          </a:xfrm>
          <a:prstGeom prst="rect">
            <a:avLst/>
          </a:prstGeom>
        </p:spPr>
        <p:txBody>
          <a:bodyPr vert="horz" lIns="169900" tIns="84949" rIns="169900" bIns="84949" rtlCol="0" anchor="b"/>
          <a:lstStyle>
            <a:lvl1pPr algn="r">
              <a:defRPr sz="2200"/>
            </a:lvl1pPr>
          </a:lstStyle>
          <a:p>
            <a:fld id="{1D3B102A-EDC8-431F-B475-B3229B34ED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8175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83313" y="2314575"/>
            <a:ext cx="20574001" cy="11579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3423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9813" y="2279650"/>
            <a:ext cx="20262851" cy="114030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9813" y="2279650"/>
            <a:ext cx="20262851" cy="114030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9813" y="2279650"/>
            <a:ext cx="20262851" cy="114030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9813" y="2279650"/>
            <a:ext cx="20262851" cy="114030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9813" y="2279650"/>
            <a:ext cx="20262851" cy="114030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9813" y="2279650"/>
            <a:ext cx="20262851" cy="114030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698993" fontAlgn="base">
              <a:spcBef>
                <a:spcPct val="0"/>
              </a:spcBef>
              <a:spcAft>
                <a:spcPct val="0"/>
              </a:spcAft>
              <a:defRPr/>
            </a:pPr>
            <a:fld id="{0A1D2F9E-3FF1-477F-830C-2E0973017FFE}" type="slidenum">
              <a:rPr lang="ru-RU">
                <a:solidFill>
                  <a:prstClr val="black"/>
                </a:solidFill>
                <a:latin typeface="Calibri" pitchFamily="34" charset="0"/>
                <a:cs typeface="Arial" charset="0"/>
              </a:rPr>
              <a:pPr defTabSz="1698993"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99653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9813" y="2279650"/>
            <a:ext cx="20262851" cy="114030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1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83313" y="2314575"/>
            <a:ext cx="20574001" cy="11579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639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83313" y="2314575"/>
            <a:ext cx="20574001" cy="11579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6399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19813" y="2279650"/>
            <a:ext cx="20262851" cy="11403013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117028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6183313" y="2314575"/>
            <a:ext cx="20574001" cy="11579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D7DF5C-7F57-44F4-B39F-B8F4CFA1044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639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32435" y="1005903"/>
            <a:ext cx="4900930" cy="6814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864870" y="1817116"/>
            <a:ext cx="4036060" cy="811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15162"/>
            <a:ext cx="373837" cy="266000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422808" y="543712"/>
            <a:ext cx="5082641" cy="22142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753011" y="1956145"/>
            <a:ext cx="113976" cy="152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734015" y="2217879"/>
            <a:ext cx="151968" cy="1521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734015" y="2459864"/>
            <a:ext cx="151961" cy="1521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133711" y="2790248"/>
            <a:ext cx="121265" cy="1521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118256" y="2541852"/>
            <a:ext cx="152176" cy="145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18256" y="2286533"/>
            <a:ext cx="152176" cy="1519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36166" y="556217"/>
            <a:ext cx="1509395" cy="20834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320451" y="700380"/>
            <a:ext cx="2058035" cy="22625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288290" y="3017710"/>
            <a:ext cx="1326134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/>
              <a:t>10.02.2016</a:t>
            </a: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960372" y="3017710"/>
            <a:ext cx="1845056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151376" y="3017710"/>
            <a:ext cx="1326134" cy="276999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CF11CB-8C1A-4AFB-964F-B58B637EE6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4765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87374" y="473938"/>
            <a:ext cx="3791051" cy="2127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88290" y="746315"/>
            <a:ext cx="5189220" cy="21416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960372" y="3017710"/>
            <a:ext cx="1845056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288290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151376" y="3017710"/>
            <a:ext cx="1326134" cy="1622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9462" y="3045301"/>
            <a:ext cx="5749651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0"/>
          </a:p>
        </p:txBody>
      </p:sp>
      <p:sp>
        <p:nvSpPr>
          <p:cNvPr id="9" name="object 9"/>
          <p:cNvSpPr/>
          <p:nvPr/>
        </p:nvSpPr>
        <p:spPr>
          <a:xfrm>
            <a:off x="4518672" y="207610"/>
            <a:ext cx="1239916" cy="275256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0"/>
          </a:p>
        </p:txBody>
      </p:sp>
      <p:sp>
        <p:nvSpPr>
          <p:cNvPr id="10" name="TextBox 9"/>
          <p:cNvSpPr txBox="1"/>
          <p:nvPr/>
        </p:nvSpPr>
        <p:spPr>
          <a:xfrm>
            <a:off x="293368" y="1012825"/>
            <a:ext cx="3655809" cy="64383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ru-RU" sz="13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Актуальные методологические </a:t>
            </a:r>
            <a:r>
              <a:rPr lang="ru-RU" sz="1300" b="1" cap="small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1300" b="1" cap="small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300" b="1" cap="small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lang="ru-RU" sz="1300" b="1" cap="small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практические вопросы осуществления контроля в финансово-бюджетной сфере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11" y="3029406"/>
            <a:ext cx="2292933" cy="166800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201" y="3029406"/>
            <a:ext cx="2284882" cy="166800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сентябрь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2020 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7522" y="2242950"/>
            <a:ext cx="3288517" cy="289883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ru-RU" sz="900" dirty="0">
                <a:solidFill>
                  <a:srgbClr val="11437F"/>
                </a:solidFill>
                <a:latin typeface="Franklin Gothic Medium Cond" panose="020B0606030402020204" pitchFamily="34" charset="0"/>
              </a:rPr>
              <a:t>Исаев Эли Абубакарович</a:t>
            </a:r>
          </a:p>
          <a:p>
            <a:r>
              <a:rPr lang="ru-RU" sz="700" dirty="0">
                <a:solidFill>
                  <a:srgbClr val="11437F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Заместитель руководителя Федерального казначейства</a:t>
            </a:r>
          </a:p>
        </p:txBody>
      </p:sp>
      <p:sp>
        <p:nvSpPr>
          <p:cNvPr id="16" name="object 2"/>
          <p:cNvSpPr/>
          <p:nvPr/>
        </p:nvSpPr>
        <p:spPr>
          <a:xfrm>
            <a:off x="1412" y="2681267"/>
            <a:ext cx="2653001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0"/>
          </a:p>
        </p:txBody>
      </p:sp>
      <p:sp>
        <p:nvSpPr>
          <p:cNvPr id="14" name="object 2"/>
          <p:cNvSpPr/>
          <p:nvPr/>
        </p:nvSpPr>
        <p:spPr>
          <a:xfrm flipV="1">
            <a:off x="1412" y="250825"/>
            <a:ext cx="4414264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3" y="43319"/>
            <a:ext cx="91896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1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301130" y="0"/>
            <a:ext cx="4388835" cy="351560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Вступление в силу федеральных стандартов </a:t>
            </a:r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внутреннего государственного (муниципального) финансового контроля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2420652"/>
              </p:ext>
            </p:extLst>
          </p:nvPr>
        </p:nvGraphicFramePr>
        <p:xfrm>
          <a:off x="208722" y="515021"/>
          <a:ext cx="5264978" cy="25932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986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775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77556"/>
              </a:tblGrid>
              <a:tr h="190673">
                <a:tc>
                  <a:txBody>
                    <a:bodyPr/>
                    <a:lstStyle/>
                    <a:p>
                      <a:pPr algn="ctr"/>
                      <a:r>
                        <a:rPr lang="ru-RU" sz="700" dirty="0" smtClean="0">
                          <a:solidFill>
                            <a:srgbClr val="11437F"/>
                          </a:solidFill>
                          <a:latin typeface="+mj-lt"/>
                        </a:rPr>
                        <a:t>Название стандарта</a:t>
                      </a:r>
                      <a:endParaRPr lang="ru-RU" sz="700" dirty="0">
                        <a:solidFill>
                          <a:srgbClr val="11437F"/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 smtClean="0">
                          <a:solidFill>
                            <a:srgbClr val="11437F"/>
                          </a:solidFill>
                          <a:latin typeface="+mj-lt"/>
                        </a:rPr>
                        <a:t>Утвержден</a:t>
                      </a:r>
                      <a:endParaRPr lang="ru-RU" sz="700" dirty="0">
                        <a:solidFill>
                          <a:srgbClr val="11437F"/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700" dirty="0" smtClean="0">
                          <a:solidFill>
                            <a:srgbClr val="11437F"/>
                          </a:solidFill>
                          <a:latin typeface="+mj-lt"/>
                        </a:rPr>
                        <a:t>Вступление в силу</a:t>
                      </a:r>
                      <a:endParaRPr lang="ru-RU" sz="700" dirty="0">
                        <a:solidFill>
                          <a:srgbClr val="11437F"/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17985">
                <a:tc>
                  <a:txBody>
                    <a:bodyPr/>
                    <a:lstStyle/>
                    <a:p>
                      <a:pPr algn="ctr"/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Принципы контрольной деятельности органов внутреннего государственного</a:t>
                      </a:r>
                      <a:r>
                        <a:rPr lang="ru-RU" sz="500" b="0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(муниципального) финансового контроля</a:t>
                      </a:r>
                      <a:endParaRPr lang="ru-RU" sz="5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cs typeface="Times New Roman" panose="02020603050405020304" pitchFamily="18" charset="0"/>
                        </a:rPr>
                      </a:b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от 06.02.2020 № 95</a:t>
                      </a:r>
                      <a:endParaRPr lang="ru-RU" sz="500" b="0" dirty="0"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01.07.2020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76978"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Права и обязанности должностных лиц органов внутреннего государственного (муниципального) финансового контроля и объектов внутреннего государственного (муниципального) финансового контроля (их должностных лиц) при осуществлении внутреннего государственного (муниципального) финансового контроля</a:t>
                      </a:r>
                      <a:endParaRPr lang="ru-RU" sz="500" b="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06.02.2020 № 100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01.07.2020</a:t>
                      </a: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7985">
                <a:tc>
                  <a:txBody>
                    <a:bodyPr/>
                    <a:lstStyle/>
                    <a:p>
                      <a:pPr algn="ctr"/>
                      <a:r>
                        <a:rPr lang="ru-RU" sz="500" b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Планирование проверок, ревизий и обследований</a:t>
                      </a: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27.02.2020 № 208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01.07.2020</a:t>
                      </a: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7985">
                <a:tc>
                  <a:txBody>
                    <a:bodyPr/>
                    <a:lstStyle/>
                    <a:p>
                      <a:pPr algn="ctr"/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Реализация результатов проверок, ревизий, обследований</a:t>
                      </a:r>
                      <a:endParaRPr lang="ru-RU" sz="500" dirty="0">
                        <a:solidFill>
                          <a:schemeClr val="tx2">
                            <a:lumMod val="75000"/>
                          </a:schemeClr>
                        </a:solidFill>
                        <a:latin typeface="+mj-lt"/>
                      </a:endParaRP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23.07.2020 № 1095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28.07.2020</a:t>
                      </a:r>
                      <a:r>
                        <a:rPr lang="ru-RU" sz="500" b="0" baseline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7985">
                <a:tc>
                  <a:txBody>
                    <a:bodyPr/>
                    <a:lstStyle/>
                    <a:p>
                      <a:pPr algn="ctr"/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Проведение проверок, ревизий и обследований и оформление их результатов</a:t>
                      </a: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17.08.2020 № 1235</a:t>
                      </a:r>
                      <a:endParaRPr lang="ru-RU" sz="500" b="0" kern="120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24.08.2020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7985">
                <a:tc>
                  <a:txBody>
                    <a:bodyPr/>
                    <a:lstStyle/>
                    <a:p>
                      <a:pPr algn="ctr"/>
                      <a:r>
                        <a:rPr lang="ru-RU" sz="5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j-lt"/>
                        </a:rPr>
                        <a:t>Правила досудебного обжалования решений и действий (бездействия) органов внутреннего государственного (муниципального) финансового контроля и их должностных лиц</a:t>
                      </a: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kern="120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от 17.08.2020 № 1237</a:t>
                      </a:r>
                      <a:endParaRPr lang="ru-RU" sz="500" b="0" kern="120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0" dirty="0" smtClean="0">
                          <a:solidFill>
                            <a:srgbClr val="003B59"/>
                          </a:solidFill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24.08.2020</a:t>
                      </a: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7985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dirty="0" smtClean="0">
                          <a:solidFill>
                            <a:srgbClr val="C00000"/>
                          </a:solidFill>
                          <a:latin typeface="+mj-lt"/>
                          <a:ea typeface="+mn-ea"/>
                          <a:cs typeface="+mn-cs"/>
                        </a:rPr>
                        <a:t>проект федерального стандарта, регулирующего вопросы составления и предоставления отчетности о результатах контроля </a:t>
                      </a:r>
                      <a:br>
                        <a:rPr lang="ru-RU" sz="500" dirty="0" smtClean="0">
                          <a:solidFill>
                            <a:srgbClr val="C00000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ru-RU" sz="500" dirty="0" smtClean="0">
                          <a:solidFill>
                            <a:srgbClr val="C00000"/>
                          </a:solidFill>
                          <a:latin typeface="+mj-lt"/>
                          <a:ea typeface="+mn-ea"/>
                          <a:cs typeface="+mn-cs"/>
                        </a:rPr>
                        <a:t>находится в стадии разработки и согласования</a:t>
                      </a:r>
                    </a:p>
                  </a:txBody>
                  <a:tcPr marL="91395" marR="91395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kern="120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0" dirty="0">
                        <a:solidFill>
                          <a:srgbClr val="003B59"/>
                        </a:solidFill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91395" marR="91395"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1411" y="250825"/>
            <a:ext cx="5762979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3" y="43319"/>
            <a:ext cx="918967" cy="35990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79754" y="3030272"/>
            <a:ext cx="210211" cy="12061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500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798204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358900" y="0"/>
            <a:ext cx="4390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Федеральные стандарты внутреннего государственного (муниципального) финансового контроля, вступившие в действие с 1 июля 2020 г.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21300" y="2994208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>
                <a:latin typeface="Arial Narrow" pitchFamily="34" charset="0"/>
              </a:rPr>
              <a:t>3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877274"/>
              </p:ext>
            </p:extLst>
          </p:nvPr>
        </p:nvGraphicFramePr>
        <p:xfrm>
          <a:off x="390565" y="555624"/>
          <a:ext cx="4854535" cy="2516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2093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28601"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Название стандарта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Утвержден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Новации стандарта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82404">
                <a:tc>
                  <a:txBody>
                    <a:bodyPr/>
                    <a:lstStyle/>
                    <a:p>
                      <a:pPr algn="ctr"/>
                      <a:r>
                        <a:rPr lang="ru-RU" sz="4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Принципы контрольной деятельности органов внутреннего государственного</a:t>
                      </a:r>
                      <a:r>
                        <a:rPr lang="ru-RU" sz="45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4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(муниципального) финансового контроля</a:t>
                      </a:r>
                      <a:endParaRPr lang="ru-RU" sz="450" b="1" dirty="0">
                        <a:solidFill>
                          <a:schemeClr val="tx2">
                            <a:lumMod val="7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45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</a:br>
                      <a:r>
                        <a:rPr lang="ru-RU" sz="45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от 06.02.2020 № 95</a:t>
                      </a:r>
                      <a:endParaRPr lang="ru-RU" sz="450" b="0" dirty="0">
                        <a:solidFill>
                          <a:schemeClr val="tx1"/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п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еречень и определение принципов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, которыми должны руководствоваться субъекты контроля;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45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определение понятий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«контрольная деятельность»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и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«контрольное мероприятие»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147212">
                <a:tc>
                  <a:txBody>
                    <a:bodyPr/>
                    <a:lstStyle/>
                    <a:p>
                      <a:pPr marL="0" algn="ctr"/>
                      <a:r>
                        <a:rPr lang="ru-RU" sz="4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Права и обязанности должностных лиц органов внутреннего государственного (муниципального) финансового контроля и объектов внутреннего государственного (муниципального) финансового контроля (их должностных лиц) при осуществлении внутреннего государственного (муниципального) финансового контроля</a:t>
                      </a:r>
                      <a:endParaRPr lang="ru-RU" sz="45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 06.02.2020 № 100</a:t>
                      </a:r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перечень должностных лиц, осуществляющих контрольную деятельность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 – права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доступа</a:t>
                      </a:r>
                      <a:r>
                        <a:rPr lang="ru-RU" sz="450" b="1" baseline="0" dirty="0" smtClean="0">
                          <a:cs typeface="Times New Roman" panose="02020603050405020304" pitchFamily="18" charset="0"/>
                        </a:rPr>
                        <a:t> к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 ГИС. МИС, ИС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, владельцем или оператором которых является объект контроля;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возможность</a:t>
                      </a:r>
                      <a:r>
                        <a:rPr lang="ru-RU" sz="450" b="1" baseline="0" dirty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привлечения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независимых экспертов, специалистов иных государственных органов и подведомственного учреждения к проведению экспертиз, установление</a:t>
                      </a:r>
                      <a:r>
                        <a:rPr lang="ru-RU" sz="450" baseline="0" dirty="0" smtClean="0">
                          <a:cs typeface="Times New Roman" panose="02020603050405020304" pitchFamily="18" charset="0"/>
                        </a:rPr>
                        <a:t> требований к ним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обязанность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должностных лиц органа контроля </a:t>
                      </a:r>
                      <a:r>
                        <a:rPr lang="ru-RU" sz="450" b="1" i="0" dirty="0" smtClean="0">
                          <a:cs typeface="Times New Roman" panose="02020603050405020304" pitchFamily="18" charset="0"/>
                        </a:rPr>
                        <a:t>проверять наличие обстоятельств, исключающих участие привлекаемых лиц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в контрольном мероприятии;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обязанность уведомлять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должностных лиц, принимающих участие в проведении контрольных мероприятий,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о фото- и видеосъемке, звуко- и видеозаписи действий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этих лиц;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обязанность предоставлять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необходимый для осуществления контрольных мероприятий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доступ к ИС</a:t>
                      </a:r>
                      <a:endParaRPr lang="ru-RU" sz="450" dirty="0" smtClean="0"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732291">
                <a:tc>
                  <a:txBody>
                    <a:bodyPr/>
                    <a:lstStyle/>
                    <a:p>
                      <a:pPr algn="ctr"/>
                      <a:r>
                        <a:rPr lang="ru-RU" sz="45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Планирование проверок, ревизий и обследований</a:t>
                      </a:r>
                    </a:p>
                    <a:p>
                      <a:endParaRPr lang="ru-RU" sz="45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 27.02.2020 № 208</a:t>
                      </a:r>
                    </a:p>
                    <a:p>
                      <a:endParaRPr lang="ru-RU" sz="45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единые подходы к оценке рисков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45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единые требования к содержанию планов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 контрольной деятельности для всех органов контроля;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обязанность по идентификации принадлежности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объекта контроля и направлений его ФХД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к 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предусмотренным стандартом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категориям риска</a:t>
                      </a:r>
                      <a:r>
                        <a:rPr lang="ru-RU" sz="450" dirty="0" smtClean="0"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lang="ru-RU" sz="450" b="1" dirty="0" smtClean="0">
                          <a:cs typeface="Times New Roman" panose="02020603050405020304" pitchFamily="18" charset="0"/>
                        </a:rPr>
                        <a:t>общие правила отнесения объектов и предметов контроля к каждой категории риска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64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130300" y="0"/>
            <a:ext cx="4619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Федеральный стандарт внутреннего государственного (муниципального) финансового контроля </a:t>
            </a:r>
            <a:r>
              <a:rPr lang="ru-RU" sz="8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«</a:t>
            </a:r>
            <a:r>
              <a:rPr lang="ru-RU" sz="8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Проведение проверок, ревизий и обследований и оформление их результатов</a:t>
            </a:r>
            <a:r>
              <a:rPr lang="ru-RU" sz="8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»</a:t>
            </a:r>
          </a:p>
          <a:p>
            <a:pPr algn="r"/>
            <a:r>
              <a:rPr lang="ru-RU" sz="8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(постановление Правительства РФ от 17.08.2020 № 1235)</a:t>
            </a:r>
            <a:endParaRPr lang="ru-RU" sz="800" dirty="0">
              <a:solidFill>
                <a:srgbClr val="11437F"/>
              </a:solidFill>
              <a:latin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34000" y="2998562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>
                <a:latin typeface="Arial Narrow" pitchFamily="34" charset="0"/>
              </a:rPr>
              <a:t>4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608068"/>
              </p:ext>
            </p:extLst>
          </p:nvPr>
        </p:nvGraphicFramePr>
        <p:xfrm>
          <a:off x="63500" y="479426"/>
          <a:ext cx="1371600" cy="2819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04799">
                <a:tc>
                  <a:txBody>
                    <a:bodyPr/>
                    <a:lstStyle/>
                    <a:p>
                      <a:pPr algn="ctr"/>
                      <a:r>
                        <a:rPr lang="ru-RU" sz="500" dirty="0" smtClean="0">
                          <a:solidFill>
                            <a:srgbClr val="11437F"/>
                          </a:solidFill>
                        </a:rPr>
                        <a:t>Новации стандарта</a:t>
                      </a:r>
                      <a:endParaRPr lang="ru-RU" sz="5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14370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введены </a:t>
                      </a:r>
                      <a:r>
                        <a:rPr kumimoji="0" lang="ru-RU" sz="52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новые типы запросов</a:t>
                      </a: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расширен </a:t>
                      </a:r>
                      <a:r>
                        <a:rPr kumimoji="0" lang="ru-RU" sz="52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перечень оснований для принятия решения о проведении внепланового контрольного мероприятия</a:t>
                      </a: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регламентированы случаи внесения изменений в приказ о назначении КМ, продления сроков его проведения;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предусмотрена возможность составления </a:t>
                      </a:r>
                      <a:r>
                        <a:rPr kumimoji="0" lang="ru-RU" sz="52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рабочего плана контрольного мероприятия</a:t>
                      </a: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регламентированы вопросы участия в проверках привлекаемых экспертов и специалистов;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kumimoji="0" lang="ru-RU" sz="52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увеличен срок приостановления </a:t>
                      </a: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проверок, а также </a:t>
                      </a:r>
                      <a:r>
                        <a:rPr kumimoji="0" lang="ru-RU" sz="52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установлены случаи прекращения </a:t>
                      </a: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контрольного мероприятия;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kumimoji="0" lang="ru-RU" sz="52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неприложение к акту документов, размещенных в государственных информационных системах</a:t>
                      </a: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а также </a:t>
                      </a:r>
                      <a:r>
                        <a:rPr kumimoji="0" lang="ru-RU" sz="52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нераспечатывание и незаверение документов, представленных на цифровых носителях</a:t>
                      </a:r>
                      <a:r>
                        <a:rPr kumimoji="0" lang="ru-RU" sz="52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обеспечивающих сохранность и неизменность содержащейся на них информации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3289746"/>
              </p:ext>
            </p:extLst>
          </p:nvPr>
        </p:nvGraphicFramePr>
        <p:xfrm>
          <a:off x="1663700" y="494007"/>
          <a:ext cx="3962400" cy="2664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8200"/>
                <a:gridCol w="152741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967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10448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1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Проведение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проверок, ревизий и обследований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и оформление их результатов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Правила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от 28.11.2013 № 1092</a:t>
                      </a:r>
                      <a:endParaRPr lang="ru-RU" sz="500" b="1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16516"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Камеральная проверка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проведения не более 30 рабочих дней со дня получения от объекта контроля необходимой информации</a:t>
                      </a:r>
                    </a:p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Общий срок проведения не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более 50 рабочих дней (с учетом продления)</a:t>
                      </a:r>
                      <a:endParaRPr lang="ru-RU" sz="45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Проводится в течение 30 рабочих дней со дня получения от объекта контроля необходимой информации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2281"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Выездная проверка (ревизия)</a:t>
                      </a:r>
                      <a:endParaRPr lang="ru-RU" sz="500" b="1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проведения не более 40 рабочих дней. </a:t>
                      </a:r>
                    </a:p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Руководитель органа контроля продляет</a:t>
                      </a:r>
                      <a:r>
                        <a:rPr lang="ru-RU" sz="450" b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не более чем на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 рабочих дней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</a:t>
                      </a:r>
                    </a:p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Общий срок проведения не более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60 рабочих дней</a:t>
                      </a:r>
                      <a:endParaRPr lang="ru-RU" sz="45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проведения КД ЦАФК не более 40 рабочих дней, ТОФК - не более 30 рабочих дней. Руководитель ТОФК продляет</a:t>
                      </a:r>
                      <a:r>
                        <a:rPr lang="ru-RU" sz="450" b="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не более чем на 10 рабочих дней.</a:t>
                      </a:r>
                      <a:b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Руководитель ФК продляет</a:t>
                      </a:r>
                      <a:r>
                        <a:rPr lang="ru-RU" sz="450" b="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не более чем на 20 рабочих дней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0750"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Обследование</a:t>
                      </a:r>
                      <a:endParaRPr lang="ru-RU" sz="500" b="1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проведения обследований, назначенных в рамках камеральных проверок или выездных проверок (ревизий) не более</a:t>
                      </a:r>
                      <a:r>
                        <a:rPr lang="ru-RU" sz="450" b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 рабочих дней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иных обследований -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40 рабочих дней</a:t>
                      </a:r>
                      <a:endParaRPr lang="ru-RU" sz="45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Обследование (за исключением обследования, проводимого в рамках камеральных и выездных проверок, ревизий) проводится в порядке и сроки, установленные для выездных проверок (ревизий)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4622"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Встречные проверки</a:t>
                      </a:r>
                      <a:endParaRPr lang="ru-RU" sz="500" b="1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проведения не</a:t>
                      </a:r>
                      <a:r>
                        <a:rPr lang="ru-RU" sz="450" b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более 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 рабочих дней</a:t>
                      </a:r>
                    </a:p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продления не</a:t>
                      </a:r>
                      <a:r>
                        <a:rPr lang="ru-RU" sz="450" b="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более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 рабочих дней</a:t>
                      </a:r>
                      <a:endParaRPr lang="ru-RU" sz="45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проведения не</a:t>
                      </a:r>
                      <a:r>
                        <a:rPr lang="ru-RU" sz="450" b="0" baseline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более </a:t>
                      </a: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20 рабочих дней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3037"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Приостановление контрольного мероприятия</a:t>
                      </a:r>
                      <a:endParaRPr lang="ru-RU" sz="500" b="1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КМ могут приостанавливаться неоднократно, </a:t>
                      </a:r>
                    </a:p>
                    <a:p>
                      <a:pPr marL="0" algn="ctr"/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 общий срок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не более двух лет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. </a:t>
                      </a:r>
                    </a:p>
                    <a:p>
                      <a:pPr marL="0" algn="ctr"/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Установлены</a:t>
                      </a:r>
                      <a:r>
                        <a:rPr lang="ru-RU" sz="450" b="1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случаи прекращения контрольного мероприятия</a:t>
                      </a:r>
                      <a:endParaRPr lang="ru-RU" sz="45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 время приостановления проведения </a:t>
                      </a:r>
                      <a:r>
                        <a:rPr lang="ru-RU" sz="450" b="1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выездной</a:t>
                      </a: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проверки (ревизии) срок проведения контрольных действий по месту нахождения объекта контроля прерывается, но не более чем на 6 месяцев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31540">
                <a:tc>
                  <a:txBody>
                    <a:bodyPr/>
                    <a:lstStyle/>
                    <a:p>
                      <a:pPr marL="0" algn="ctr"/>
                      <a:r>
                        <a:rPr lang="ru-RU" sz="5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Направление объектом контроля возражений</a:t>
                      </a:r>
                      <a:endParaRPr lang="ru-RU" sz="500" b="1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Направляются в течение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15 рабочих дней </a:t>
                      </a:r>
                      <a:b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 дня получения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копии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акта,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копии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заключения</a:t>
                      </a:r>
                    </a:p>
                    <a:p>
                      <a:pPr marL="0" algn="ctr"/>
                      <a:endParaRPr lang="ru-RU" sz="450" b="1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450" b="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Представляются </a:t>
                      </a: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 течение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 рабочих дней </a:t>
                      </a:r>
                      <a:b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45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со дня получения </a:t>
                      </a:r>
                      <a:r>
                        <a:rPr lang="ru-RU" sz="45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акта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450" b="0" noProof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335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358900" y="0"/>
            <a:ext cx="4390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Иные федеральные </a:t>
            </a:r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стандарты внутреннего государственного (муниципального) финансового контроля, вступившие в действие </a:t>
            </a: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со дня официального опубликования</a:t>
            </a:r>
            <a:endParaRPr lang="ru-RU" sz="1000" dirty="0">
              <a:solidFill>
                <a:srgbClr val="11437F"/>
              </a:solidFill>
              <a:latin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5383" y="2998562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>
                <a:latin typeface="Arial Narrow" pitchFamily="34" charset="0"/>
              </a:rPr>
              <a:t>5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2604230"/>
              </p:ext>
            </p:extLst>
          </p:nvPr>
        </p:nvGraphicFramePr>
        <p:xfrm>
          <a:off x="444500" y="748839"/>
          <a:ext cx="4876800" cy="2123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68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382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71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10646"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Название стандарта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Утвержден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00" dirty="0" smtClean="0">
                          <a:solidFill>
                            <a:srgbClr val="11437F"/>
                          </a:solidFill>
                        </a:rPr>
                        <a:t>Новации стандарта</a:t>
                      </a:r>
                      <a:endParaRPr lang="ru-RU" sz="600" dirty="0">
                        <a:solidFill>
                          <a:srgbClr val="11437F"/>
                        </a:solidFill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2126">
                <a:tc>
                  <a:txBody>
                    <a:bodyPr/>
                    <a:lstStyle/>
                    <a:p>
                      <a:pPr marL="0" algn="ctr"/>
                      <a:r>
                        <a:rPr lang="ru-RU" sz="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Реализация результатов контрольного мероприятия </a:t>
                      </a:r>
                    </a:p>
                    <a:p>
                      <a:pPr marL="0" algn="ctr"/>
                      <a:endParaRPr lang="ru-RU" sz="6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 23.07.2020 </a:t>
                      </a:r>
                      <a:b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№ 1095</a:t>
                      </a:r>
                      <a:endParaRPr lang="ru-RU" sz="6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введено понятие «</a:t>
                      </a: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повторная проверка»</a:t>
                      </a: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определены </a:t>
                      </a: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случаи направления копий представлений, предписаний </a:t>
                      </a: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ГРБС, органу исполнительной власти либо органу местного самоуправления, осуществляющему функции и полномочия учредителя;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определены </a:t>
                      </a: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случаи и порядок продления срока исполнения </a:t>
                      </a: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представлений и предписаний;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установлены </a:t>
                      </a: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требования к содержанию</a:t>
                      </a: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представлений, предписаний и УБМП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2586">
                <a:tc>
                  <a:txBody>
                    <a:bodyPr/>
                    <a:lstStyle/>
                    <a:p>
                      <a:pPr algn="ctr"/>
                      <a:r>
                        <a:rPr lang="ru-RU" sz="6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Правила досудебного обжалования решений и действий (бездействия) органов внутреннего государственного (муниципального) финансового контроля и их должностных лиц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Постановление Правительства РФ </a:t>
                      </a:r>
                      <a:b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 17.08.2020 </a:t>
                      </a:r>
                      <a:b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№ 1237</a:t>
                      </a:r>
                    </a:p>
                    <a:p>
                      <a:pPr marL="0" algn="ctr"/>
                      <a:endParaRPr lang="ru-RU" sz="600" b="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установлены </a:t>
                      </a: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единые предмет и основания для обжалования </a:t>
                      </a: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действий (бездействия) и решений органов контроля 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унифицирована процедура рассмотрения жалобы</a:t>
                      </a: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, в том числе порядок принятия и оформления решений по результатам ее рассмотрения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10 рабочих дней на обжалование предписания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0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</a:t>
                      </a: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30 календарных дней на обжалование решения, в том числе представления, действий (бездействия)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600" b="1" i="0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endParaRPr kumimoji="0" lang="ru-RU" sz="600" b="0" i="0" u="none" strike="noStrike" kern="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226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Таблица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670121"/>
              </p:ext>
            </p:extLst>
          </p:nvPr>
        </p:nvGraphicFramePr>
        <p:xfrm>
          <a:off x="122173" y="708025"/>
          <a:ext cx="5562600" cy="188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0127"/>
                <a:gridCol w="2057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3507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221614">
                <a:tc gridSpan="3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Формы, утвержденные приказом Федерального казначейства</a:t>
                      </a:r>
                      <a:r>
                        <a:rPr lang="ru-RU" sz="800" b="1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 от 28.05.2019 № 17н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baseline="0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b="1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500" b="1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algn="ctr"/>
                      <a:endParaRPr lang="ru-RU" sz="500" b="1" dirty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7742">
                <a:tc>
                  <a:txBody>
                    <a:bodyPr/>
                    <a:lstStyle/>
                    <a:p>
                      <a:pPr marL="0" algn="ctr">
                        <a:spcAft>
                          <a:spcPts val="300"/>
                        </a:spcAft>
                      </a:pPr>
                      <a:r>
                        <a:rPr lang="ru-RU" sz="800" b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акт</a:t>
                      </a: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 проверки (ревизии)</a:t>
                      </a:r>
                    </a:p>
                    <a:p>
                      <a:pPr marL="0" algn="ctr">
                        <a:spcAft>
                          <a:spcPts val="300"/>
                        </a:spcAft>
                      </a:pP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заключение по результатам обследования</a:t>
                      </a:r>
                    </a:p>
                    <a:p>
                      <a:pPr marL="0" algn="ctr">
                        <a:spcAft>
                          <a:spcPts val="300"/>
                        </a:spcAft>
                      </a:pP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представление</a:t>
                      </a:r>
                    </a:p>
                    <a:p>
                      <a:pPr marL="0" algn="ctr">
                        <a:spcAft>
                          <a:spcPts val="300"/>
                        </a:spcAft>
                      </a:pP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предписание</a:t>
                      </a:r>
                    </a:p>
                    <a:p>
                      <a:pPr marL="0" algn="ctr">
                        <a:spcAft>
                          <a:spcPts val="300"/>
                        </a:spcAft>
                      </a:pP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УБМП </a:t>
                      </a:r>
                      <a:endParaRPr lang="ru-RU" sz="800" b="1" dirty="0" smtClean="0">
                        <a:solidFill>
                          <a:srgbClr val="11437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запросы объекту контроля</a:t>
                      </a:r>
                    </a:p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акт о непредставлении</a:t>
                      </a:r>
                    </a:p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рабочий план</a:t>
                      </a:r>
                    </a:p>
                    <a:p>
                      <a:pPr marL="0" indent="0" algn="ctr"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ru-RU" sz="800" b="0" baseline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- акты по оформлению результатов контрольных действий по фактическому изучению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baseline="0" noProof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иные документы, формы которых включены </a:t>
                      </a:r>
                      <a:br>
                        <a:rPr lang="ru-RU" sz="800" b="0" baseline="0" noProof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800" b="0" baseline="0" noProof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в приказ ФК от 28.05.2019 </a:t>
                      </a:r>
                      <a:br>
                        <a:rPr lang="ru-RU" sz="800" b="0" baseline="0" noProof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800" b="0" baseline="0" noProof="0" dirty="0" smtClean="0">
                          <a:solidFill>
                            <a:srgbClr val="11437F"/>
                          </a:solidFill>
                          <a:latin typeface="+mn-lt"/>
                          <a:ea typeface="+mn-ea"/>
                          <a:cs typeface="+mn-cs"/>
                        </a:rPr>
                        <a:t>№ 17н</a:t>
                      </a: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742">
                <a:tc>
                  <a:txBody>
                    <a:bodyPr/>
                    <a:lstStyle/>
                    <a:p>
                      <a:pPr marL="0" algn="ctr"/>
                      <a:r>
                        <a:rPr lang="ru-RU" sz="800" b="1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устанавливаются</a:t>
                      </a:r>
                      <a:r>
                        <a:rPr lang="ru-RU" sz="800" b="1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МФ РФ </a:t>
                      </a:r>
                      <a:br>
                        <a:rPr lang="ru-RU" sz="800" b="1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800" b="1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с 01.01.2021</a:t>
                      </a:r>
                      <a:endParaRPr lang="ru-RU" sz="800" b="1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устанавливаются ФК</a:t>
                      </a:r>
                      <a:br>
                        <a:rPr lang="ru-RU" sz="800" b="1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800" b="1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 мере необходимости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ведомственным стандартом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1" baseline="0" noProof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рекомендации  ФК </a:t>
                      </a:r>
                      <a:br>
                        <a:rPr lang="ru-RU" sz="800" b="1" baseline="0" noProof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800" b="1" baseline="0" noProof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 оформлению  </a:t>
                      </a:r>
                      <a:br>
                        <a:rPr lang="ru-RU" sz="800" b="1" baseline="0" noProof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800" b="1" baseline="0" noProof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по мере необходимости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977900" y="3967"/>
            <a:ext cx="4787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Изменение форм документов, установленных </a:t>
            </a: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/>
            </a:r>
            <a:b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</a:b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приказом Федерального </a:t>
            </a:r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казначейства от 28.05.2019 № 17н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0900" y="2994334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>
                <a:latin typeface="Arial Narrow" panose="020B060602020203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2" name="AutoShape 2" descr="Ð°Ð´Ð¼Ð¸Ð½Ð¸ÑÑÑÐ°ÑÐ¸Ñ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°Ð´Ð¼Ð¸Ð½Ð¸ÑÑÑÐ°ÑÐ¸Ñ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352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977900" y="3967"/>
            <a:ext cx="4787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Примеры текста приказов о назначении контрольного мероприятия</a:t>
            </a:r>
            <a:endParaRPr lang="ru-RU" sz="1000" dirty="0">
              <a:solidFill>
                <a:srgbClr val="11437F"/>
              </a:solidFill>
              <a:latin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300900" y="2994334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>
                <a:latin typeface="Arial Narrow" panose="020B060602020203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2" name="AutoShape 2" descr="Ð°Ð´Ð¼Ð¸Ð½Ð¸ÑÑÑÐ°ÑÐ¸Ñ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°Ð´Ð¼Ð¸Ð½Ð¸ÑÑÑÐ°ÑÐ¸Ñ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139" y="708025"/>
            <a:ext cx="2291561" cy="23709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1" y="685801"/>
            <a:ext cx="2285999" cy="2393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Прямая соединительная линия 4"/>
          <p:cNvCxnSpPr/>
          <p:nvPr/>
        </p:nvCxnSpPr>
        <p:spPr>
          <a:xfrm>
            <a:off x="2806700" y="936625"/>
            <a:ext cx="0" cy="2057400"/>
          </a:xfrm>
          <a:prstGeom prst="line">
            <a:avLst/>
          </a:prstGeom>
          <a:ln w="31750">
            <a:solidFill>
              <a:schemeClr val="tx2">
                <a:lumMod val="40000"/>
                <a:lumOff val="6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49300" y="479425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0070C0"/>
                </a:solidFill>
              </a:rPr>
              <a:t>26.08.2020 и ранее</a:t>
            </a:r>
            <a:endParaRPr lang="ru-RU" sz="80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721100" y="479425"/>
            <a:ext cx="1905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0070C0"/>
                </a:solidFill>
              </a:rPr>
              <a:t>2</a:t>
            </a:r>
            <a:r>
              <a:rPr lang="en-US" sz="800" b="1" dirty="0" smtClean="0">
                <a:solidFill>
                  <a:srgbClr val="0070C0"/>
                </a:solidFill>
              </a:rPr>
              <a:t>7</a:t>
            </a:r>
            <a:r>
              <a:rPr lang="ru-RU" sz="800" b="1" dirty="0" smtClean="0">
                <a:solidFill>
                  <a:srgbClr val="0070C0"/>
                </a:solidFill>
              </a:rPr>
              <a:t>.08.2020 и далее</a:t>
            </a:r>
            <a:endParaRPr lang="ru-RU" sz="8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53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55575" y="555625"/>
            <a:ext cx="5470525" cy="427551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lvl="0" algn="ctr"/>
            <a:r>
              <a:rPr lang="ru-RU" sz="800" b="1" dirty="0">
                <a:solidFill>
                  <a:srgbClr val="11437F"/>
                </a:solidFill>
              </a:rPr>
              <a:t>Постановлением Правительства РФ от 17 августа 2020 г. № 1242 «О внесении изменений </a:t>
            </a:r>
            <a:r>
              <a:rPr lang="ru-RU" sz="800" b="1" dirty="0" smtClean="0">
                <a:solidFill>
                  <a:srgbClr val="11437F"/>
                </a:solidFill>
              </a:rPr>
              <a:t/>
            </a:r>
            <a:br>
              <a:rPr lang="ru-RU" sz="800" b="1" dirty="0" smtClean="0">
                <a:solidFill>
                  <a:srgbClr val="11437F"/>
                </a:solidFill>
              </a:rPr>
            </a:br>
            <a:r>
              <a:rPr lang="ru-RU" sz="800" b="1" dirty="0" smtClean="0">
                <a:solidFill>
                  <a:srgbClr val="11437F"/>
                </a:solidFill>
              </a:rPr>
              <a:t>в </a:t>
            </a:r>
            <a:r>
              <a:rPr lang="ru-RU" sz="800" b="1" dirty="0">
                <a:solidFill>
                  <a:srgbClr val="11437F"/>
                </a:solidFill>
              </a:rPr>
              <a:t>постановление Правительства Российской Федерации от 28 ноября 2013 г. № 1092» приведены </a:t>
            </a:r>
            <a:r>
              <a:rPr lang="ru-RU" sz="800" b="1" dirty="0" smtClean="0">
                <a:solidFill>
                  <a:srgbClr val="11437F"/>
                </a:solidFill>
              </a:rPr>
              <a:t/>
            </a:r>
            <a:br>
              <a:rPr lang="ru-RU" sz="800" b="1" dirty="0" smtClean="0">
                <a:solidFill>
                  <a:srgbClr val="11437F"/>
                </a:solidFill>
              </a:rPr>
            </a:br>
            <a:r>
              <a:rPr lang="ru-RU" sz="800" b="1" dirty="0" smtClean="0">
                <a:solidFill>
                  <a:srgbClr val="11437F"/>
                </a:solidFill>
              </a:rPr>
              <a:t>в </a:t>
            </a:r>
            <a:r>
              <a:rPr lang="ru-RU" sz="800" b="1" dirty="0">
                <a:solidFill>
                  <a:srgbClr val="11437F"/>
                </a:solidFill>
              </a:rPr>
              <a:t>соответствие </a:t>
            </a:r>
            <a:r>
              <a:rPr lang="ru-RU" sz="800" b="1" dirty="0" smtClean="0">
                <a:solidFill>
                  <a:srgbClr val="11437F"/>
                </a:solidFill>
              </a:rPr>
              <a:t>с </a:t>
            </a:r>
            <a:r>
              <a:rPr lang="ru-RU" sz="800" b="1" dirty="0">
                <a:solidFill>
                  <a:srgbClr val="11437F"/>
                </a:solidFill>
              </a:rPr>
              <a:t>законодательством правила </a:t>
            </a:r>
            <a:r>
              <a:rPr lang="ru-RU" sz="800" b="1" dirty="0" smtClean="0">
                <a:solidFill>
                  <a:srgbClr val="11437F"/>
                </a:solidFill>
              </a:rPr>
              <a:t>контроля </a:t>
            </a:r>
            <a:r>
              <a:rPr lang="ru-RU" sz="800" b="1" dirty="0">
                <a:solidFill>
                  <a:srgbClr val="11437F"/>
                </a:solidFill>
              </a:rPr>
              <a:t>в финансово-бюджетной сфере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7900" y="3967"/>
            <a:ext cx="4787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Изменения в постановление Правительства РФ от 28 ноября 2013 г. № 1092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0900" y="2994334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8</a:t>
            </a:r>
            <a:endParaRPr lang="ru-RU" sz="5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2" name="AutoShape 2" descr="Ð°Ð´Ð¼Ð¸Ð½Ð¸ÑÑÑÐ°ÑÐ¸Ñ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°Ð´Ð¼Ð¸Ð½Ð¸ÑÑÑÐ°ÑÐ¸Ñ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4771188"/>
              </p:ext>
            </p:extLst>
          </p:nvPr>
        </p:nvGraphicFramePr>
        <p:xfrm>
          <a:off x="676650" y="1089025"/>
          <a:ext cx="4653883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5883"/>
                <a:gridCol w="2418000"/>
              </a:tblGrid>
              <a:tr h="197126">
                <a:tc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Правила № 1092</a:t>
                      </a:r>
                      <a:endParaRPr lang="ru-RU" sz="9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Правила № 1092 </a:t>
                      </a:r>
                      <a:b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 редакции ППРФ № 1242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(дата</a:t>
                      </a:r>
                      <a:r>
                        <a:rPr lang="ru-RU" sz="9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официального опубликования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baseline="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19.08.2020, </a:t>
                      </a: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дата вступления в силу 27.08.2020)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70560">
                <a:tc>
                  <a:txBody>
                    <a:bodyPr/>
                    <a:lstStyle/>
                    <a:p>
                      <a:pPr marL="0" algn="ctr"/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полномочия</a:t>
                      </a:r>
                      <a:r>
                        <a:rPr lang="ru-RU" sz="9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 по </a:t>
                      </a:r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контролю в финансово-бюджетной сфере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9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– контроль за деятельностью региональных операторов во исполнение статьи 186 Жилищного кодекса Российской Федерации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5280">
                <a:tc gridSpan="2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С 27.08.2020 ВГФК регулируется федеральными стандартами внутреннего государственного (муниципального) финансового контроля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900" b="1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87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Стрелка вправо 69">
            <a:extLst>
              <a:ext uri="{FF2B5EF4-FFF2-40B4-BE49-F238E27FC236}">
                <a16:creationId xmlns:a16="http://schemas.microsoft.com/office/drawing/2014/main" xmlns="" id="{7867460F-882B-764D-8CFA-9EB31BD98F5B}"/>
              </a:ext>
            </a:extLst>
          </p:cNvPr>
          <p:cNvSpPr/>
          <p:nvPr/>
        </p:nvSpPr>
        <p:spPr>
          <a:xfrm>
            <a:off x="292100" y="2319090"/>
            <a:ext cx="5181142" cy="371758"/>
          </a:xfrm>
          <a:prstGeom prst="rightArrow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rgbClr val="92D050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51" tIns="21626" rIns="43251" bIns="21626" rtlCol="0" anchor="ctr"/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600" b="1" dirty="0">
              <a:solidFill>
                <a:schemeClr val="tx1"/>
              </a:solidFill>
            </a:endParaRPr>
          </a:p>
        </p:txBody>
      </p:sp>
      <p:cxnSp>
        <p:nvCxnSpPr>
          <p:cNvPr id="14" name="Прямая соединительная линия 13"/>
          <p:cNvCxnSpPr>
            <a:cxnSpLocks/>
          </p:cNvCxnSpPr>
          <p:nvPr/>
        </p:nvCxnSpPr>
        <p:spPr>
          <a:xfrm>
            <a:off x="590322" y="918303"/>
            <a:ext cx="0" cy="1493346"/>
          </a:xfrm>
          <a:prstGeom prst="line">
            <a:avLst/>
          </a:prstGeom>
          <a:ln w="95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Овал 240"/>
          <p:cNvSpPr/>
          <p:nvPr/>
        </p:nvSpPr>
        <p:spPr>
          <a:xfrm>
            <a:off x="541149" y="1967132"/>
            <a:ext cx="72550" cy="7258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51" tIns="21626" rIns="43251" bIns="21626" rtlCol="0" anchor="ctr"/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>
              <a:solidFill>
                <a:prstClr val="white"/>
              </a:solidFill>
              <a:latin typeface="Open Sans Condensed Light"/>
            </a:endParaRPr>
          </a:p>
        </p:txBody>
      </p:sp>
      <p:sp>
        <p:nvSpPr>
          <p:cNvPr id="172" name="Прямоугольник 171"/>
          <p:cNvSpPr/>
          <p:nvPr/>
        </p:nvSpPr>
        <p:spPr>
          <a:xfrm>
            <a:off x="267903" y="540331"/>
            <a:ext cx="665246" cy="320673"/>
          </a:xfrm>
          <a:prstGeom prst="rect">
            <a:avLst/>
          </a:prstGeom>
        </p:spPr>
        <p:txBody>
          <a:bodyPr wrap="square" lIns="43251" tIns="21626" rIns="43251" bIns="21626">
            <a:spAutoFit/>
          </a:bodyPr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 smtClean="0">
                <a:cs typeface="Arial" charset="0"/>
              </a:rPr>
              <a:t>Начало контрольного мероприятия</a:t>
            </a:r>
            <a:endParaRPr lang="ru-RU" sz="600" b="1" dirty="0">
              <a:cs typeface="Arial" charset="0"/>
            </a:endParaRPr>
          </a:p>
        </p:txBody>
      </p:sp>
      <p:sp>
        <p:nvSpPr>
          <p:cNvPr id="203" name="TextBox 202"/>
          <p:cNvSpPr txBox="1"/>
          <p:nvPr/>
        </p:nvSpPr>
        <p:spPr>
          <a:xfrm>
            <a:off x="12634" y="394480"/>
            <a:ext cx="508742" cy="218436"/>
          </a:xfrm>
          <a:prstGeom prst="rect">
            <a:avLst/>
          </a:prstGeom>
          <a:noFill/>
        </p:spPr>
        <p:txBody>
          <a:bodyPr wrap="square" lIns="43251" tIns="21626" rIns="43251" bIns="21626" rtlCol="0" anchor="ctr">
            <a:spAutoFit/>
          </a:bodyPr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100" dirty="0">
              <a:solidFill>
                <a:srgbClr val="E7E6E6">
                  <a:lumMod val="75000"/>
                </a:srgbClr>
              </a:solidFill>
              <a:latin typeface="Haettenschweiler" panose="020B0706040902060204" pitchFamily="34" charset="0"/>
              <a:cs typeface="Arial" charset="0"/>
            </a:endParaRPr>
          </a:p>
        </p:txBody>
      </p:sp>
      <p:sp>
        <p:nvSpPr>
          <p:cNvPr id="205" name="TextBox 204"/>
          <p:cNvSpPr txBox="1"/>
          <p:nvPr/>
        </p:nvSpPr>
        <p:spPr>
          <a:xfrm>
            <a:off x="2016699" y="394420"/>
            <a:ext cx="508742" cy="218436"/>
          </a:xfrm>
          <a:prstGeom prst="rect">
            <a:avLst/>
          </a:prstGeom>
          <a:noFill/>
        </p:spPr>
        <p:txBody>
          <a:bodyPr wrap="square" lIns="43251" tIns="21626" rIns="43251" bIns="21626" rtlCol="0" anchor="ctr">
            <a:spAutoFit/>
          </a:bodyPr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100" dirty="0">
              <a:solidFill>
                <a:srgbClr val="E7E6E6">
                  <a:lumMod val="75000"/>
                </a:srgbClr>
              </a:solidFill>
              <a:latin typeface="Haettenschweiler" panose="020B0706040902060204" pitchFamily="34" charset="0"/>
              <a:cs typeface="Arial" charset="0"/>
            </a:endParaRPr>
          </a:p>
        </p:txBody>
      </p:sp>
      <p:sp>
        <p:nvSpPr>
          <p:cNvPr id="84" name="Прямоугольник 83"/>
          <p:cNvSpPr/>
          <p:nvPr/>
        </p:nvSpPr>
        <p:spPr>
          <a:xfrm>
            <a:off x="3926528" y="861004"/>
            <a:ext cx="1040867" cy="320673"/>
          </a:xfrm>
          <a:prstGeom prst="rect">
            <a:avLst/>
          </a:prstGeom>
        </p:spPr>
        <p:txBody>
          <a:bodyPr wrap="square" lIns="43251" tIns="21626" rIns="43251" bIns="21626">
            <a:spAutoFit/>
          </a:bodyPr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>
                <a:solidFill>
                  <a:srgbClr val="00B050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ФС </a:t>
            </a:r>
            <a:r>
              <a:rPr lang="ru-RU" sz="600" b="1" dirty="0" smtClean="0">
                <a:solidFill>
                  <a:srgbClr val="00B050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ВГФК,</a:t>
            </a:r>
            <a:endParaRPr lang="ru-RU" sz="600" b="1" dirty="0">
              <a:solidFill>
                <a:srgbClr val="00B050"/>
              </a:solidFill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>
                <a:solidFill>
                  <a:srgbClr val="00B050"/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Правила № 1092 в редакции ППРФ № 1242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253819" y="2366898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1534964" y="2369633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764481" y="2372541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8" name="Прямоугольник 57"/>
          <p:cNvSpPr/>
          <p:nvPr/>
        </p:nvSpPr>
        <p:spPr>
          <a:xfrm>
            <a:off x="2233375" y="2369432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502333" y="2369612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1" name="Прямоугольник 60"/>
          <p:cNvSpPr/>
          <p:nvPr/>
        </p:nvSpPr>
        <p:spPr>
          <a:xfrm>
            <a:off x="2713042" y="2371426"/>
            <a:ext cx="261692" cy="166785"/>
          </a:xfrm>
          <a:prstGeom prst="rect">
            <a:avLst/>
          </a:prstGeom>
        </p:spPr>
        <p:txBody>
          <a:bodyPr wrap="squar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2" name="Прямоугольник 61"/>
          <p:cNvSpPr/>
          <p:nvPr/>
        </p:nvSpPr>
        <p:spPr>
          <a:xfrm>
            <a:off x="3026905" y="2372399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3269383" y="2378020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97" name="Прямоугольник 96"/>
          <p:cNvSpPr/>
          <p:nvPr/>
        </p:nvSpPr>
        <p:spPr>
          <a:xfrm>
            <a:off x="3554651" y="2372399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68" name="Прямая соединительная линия 67"/>
          <p:cNvCxnSpPr>
            <a:cxnSpLocks/>
          </p:cNvCxnSpPr>
          <p:nvPr/>
        </p:nvCxnSpPr>
        <p:spPr>
          <a:xfrm flipV="1">
            <a:off x="1483039" y="1648614"/>
            <a:ext cx="0" cy="772023"/>
          </a:xfrm>
          <a:prstGeom prst="line">
            <a:avLst/>
          </a:prstGeom>
          <a:ln w="952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 flipV="1">
            <a:off x="2474546" y="266929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 flipV="1">
            <a:off x="1261799" y="276077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V="1">
            <a:off x="1518023" y="259395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 flipV="1">
            <a:off x="1759737" y="259619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flipV="1">
            <a:off x="2722169" y="244354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flipV="1">
            <a:off x="3508636" y="-206375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V="1">
            <a:off x="3241078" y="286842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 flipV="1">
            <a:off x="1022415" y="300304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Прямоугольник 110"/>
          <p:cNvSpPr/>
          <p:nvPr/>
        </p:nvSpPr>
        <p:spPr>
          <a:xfrm>
            <a:off x="3827460" y="2368740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12" name="Прямоугольник 111"/>
          <p:cNvSpPr/>
          <p:nvPr/>
        </p:nvSpPr>
        <p:spPr>
          <a:xfrm>
            <a:off x="4041112" y="2374979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27" name="Прямоугольник 126"/>
          <p:cNvSpPr/>
          <p:nvPr/>
        </p:nvSpPr>
        <p:spPr>
          <a:xfrm>
            <a:off x="4249397" y="2374979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30" name="Прямоугольник 129"/>
          <p:cNvSpPr/>
          <p:nvPr/>
        </p:nvSpPr>
        <p:spPr>
          <a:xfrm>
            <a:off x="4523254" y="2369784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31" name="Прямоугольник 130"/>
          <p:cNvSpPr/>
          <p:nvPr/>
        </p:nvSpPr>
        <p:spPr>
          <a:xfrm>
            <a:off x="4750491" y="2379557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32" name="Прямоугольник 131"/>
          <p:cNvSpPr/>
          <p:nvPr/>
        </p:nvSpPr>
        <p:spPr>
          <a:xfrm>
            <a:off x="4971838" y="2371127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39" name="Прямоугольник 138"/>
          <p:cNvSpPr/>
          <p:nvPr/>
        </p:nvSpPr>
        <p:spPr>
          <a:xfrm>
            <a:off x="5225901" y="2372770"/>
            <a:ext cx="87411" cy="166785"/>
          </a:xfrm>
          <a:prstGeom prst="rect">
            <a:avLst/>
          </a:prstGeom>
        </p:spPr>
        <p:txBody>
          <a:bodyPr wrap="none" lIns="43251" tIns="21626" rIns="43251" bIns="21626">
            <a:spAutoFit/>
          </a:bodyPr>
          <a:lstStyle/>
          <a:p>
            <a:pPr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800" i="1" dirty="0">
              <a:solidFill>
                <a:srgbClr val="70AD47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142" name="Прямая соединительная линия 141"/>
          <p:cNvCxnSpPr>
            <a:cxnSpLocks/>
          </p:cNvCxnSpPr>
          <p:nvPr/>
        </p:nvCxnSpPr>
        <p:spPr>
          <a:xfrm flipH="1" flipV="1">
            <a:off x="3733179" y="918303"/>
            <a:ext cx="7980" cy="1493346"/>
          </a:xfrm>
          <a:prstGeom prst="line">
            <a:avLst/>
          </a:prstGeom>
          <a:ln w="952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Прямоугольник 142"/>
          <p:cNvSpPr/>
          <p:nvPr/>
        </p:nvSpPr>
        <p:spPr>
          <a:xfrm>
            <a:off x="3264240" y="2436965"/>
            <a:ext cx="972457" cy="136007"/>
          </a:xfrm>
          <a:prstGeom prst="rect">
            <a:avLst/>
          </a:prstGeom>
        </p:spPr>
        <p:txBody>
          <a:bodyPr wrap="square" lIns="43251" tIns="21626" rIns="43251" bIns="21626">
            <a:spAutoFit/>
          </a:bodyPr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 smtClean="0">
                <a:cs typeface="Arial" charset="0"/>
              </a:rPr>
              <a:t>27.08.2020</a:t>
            </a:r>
            <a:endParaRPr lang="ru-RU" sz="600" b="1" dirty="0">
              <a:cs typeface="Arial" charset="0"/>
            </a:endParaRPr>
          </a:p>
        </p:txBody>
      </p:sp>
      <p:cxnSp>
        <p:nvCxnSpPr>
          <p:cNvPr id="157" name="Прямая соединительная линия 156"/>
          <p:cNvCxnSpPr/>
          <p:nvPr/>
        </p:nvCxnSpPr>
        <p:spPr>
          <a:xfrm flipV="1">
            <a:off x="2964546" y="-560112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Овал 143"/>
          <p:cNvSpPr/>
          <p:nvPr/>
        </p:nvSpPr>
        <p:spPr>
          <a:xfrm>
            <a:off x="3696903" y="1241425"/>
            <a:ext cx="72550" cy="72585"/>
          </a:xfrm>
          <a:prstGeom prst="ellipse">
            <a:avLst/>
          </a:prstGeom>
          <a:solidFill>
            <a:schemeClr val="bg1"/>
          </a:solidFill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3251" tIns="21626" rIns="43251" bIns="21626" rtlCol="0" anchor="ctr"/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900">
              <a:solidFill>
                <a:prstClr val="white"/>
              </a:solidFill>
              <a:latin typeface="Open Sans Condensed Light"/>
            </a:endParaRPr>
          </a:p>
        </p:txBody>
      </p:sp>
      <p:cxnSp>
        <p:nvCxnSpPr>
          <p:cNvPr id="161" name="Прямая соединительная линия 160"/>
          <p:cNvCxnSpPr/>
          <p:nvPr/>
        </p:nvCxnSpPr>
        <p:spPr>
          <a:xfrm flipV="1">
            <a:off x="3896884" y="263951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2" name="Прямая соединительная линия 161"/>
          <p:cNvCxnSpPr/>
          <p:nvPr/>
        </p:nvCxnSpPr>
        <p:spPr>
          <a:xfrm flipV="1">
            <a:off x="4290615" y="259337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Прямая соединительная линия 162"/>
          <p:cNvCxnSpPr/>
          <p:nvPr/>
        </p:nvCxnSpPr>
        <p:spPr>
          <a:xfrm flipV="1">
            <a:off x="4490253" y="261816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Прямая соединительная линия 163"/>
          <p:cNvCxnSpPr/>
          <p:nvPr/>
        </p:nvCxnSpPr>
        <p:spPr>
          <a:xfrm flipV="1">
            <a:off x="4499414" y="162119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Прямая соединительная линия 164"/>
          <p:cNvCxnSpPr/>
          <p:nvPr/>
        </p:nvCxnSpPr>
        <p:spPr>
          <a:xfrm flipV="1">
            <a:off x="4964129" y="278706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Прямая соединительная линия 165"/>
          <p:cNvCxnSpPr/>
          <p:nvPr/>
        </p:nvCxnSpPr>
        <p:spPr>
          <a:xfrm flipV="1">
            <a:off x="5209319" y="260884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0" name="Прямая соединительная линия 179"/>
          <p:cNvCxnSpPr/>
          <p:nvPr/>
        </p:nvCxnSpPr>
        <p:spPr>
          <a:xfrm flipV="1">
            <a:off x="582204" y="-245070"/>
            <a:ext cx="18322" cy="2972990"/>
          </a:xfrm>
          <a:prstGeom prst="line">
            <a:avLst/>
          </a:prstGeom>
          <a:ln w="3175">
            <a:solidFill>
              <a:schemeClr val="bg1">
                <a:lumMod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Прямоугольник 182"/>
          <p:cNvSpPr/>
          <p:nvPr/>
        </p:nvSpPr>
        <p:spPr>
          <a:xfrm>
            <a:off x="2197100" y="1626462"/>
            <a:ext cx="942441" cy="320673"/>
          </a:xfrm>
          <a:prstGeom prst="rect">
            <a:avLst/>
          </a:prstGeom>
        </p:spPr>
        <p:txBody>
          <a:bodyPr wrap="square" lIns="43251" tIns="21626" rIns="43251" bIns="21626">
            <a:spAutoFit/>
          </a:bodyPr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>
                <a:solidFill>
                  <a:schemeClr val="accent1">
                    <a:lumMod val="75000"/>
                  </a:schemeClr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Правила № 1092 </a:t>
            </a:r>
            <a:endParaRPr lang="ru-RU" sz="600" b="1" dirty="0" smtClean="0">
              <a:solidFill>
                <a:schemeClr val="accent1">
                  <a:lumMod val="75000"/>
                </a:schemeClr>
              </a:solidFill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 smtClean="0">
                <a:solidFill>
                  <a:schemeClr val="accent1">
                    <a:lumMod val="75000"/>
                  </a:schemeClr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в </a:t>
            </a:r>
            <a:r>
              <a:rPr lang="ru-RU" sz="600" b="1" dirty="0">
                <a:solidFill>
                  <a:schemeClr val="accent1">
                    <a:lumMod val="75000"/>
                  </a:schemeClr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редакции </a:t>
            </a:r>
            <a:r>
              <a:rPr lang="ru-RU" sz="600" b="1" dirty="0" smtClean="0">
                <a:solidFill>
                  <a:schemeClr val="accent1">
                    <a:lumMod val="75000"/>
                  </a:schemeClr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/>
            </a:r>
            <a:br>
              <a:rPr lang="ru-RU" sz="600" b="1" dirty="0" smtClean="0">
                <a:solidFill>
                  <a:schemeClr val="accent1">
                    <a:lumMod val="75000"/>
                  </a:schemeClr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</a:br>
            <a:r>
              <a:rPr lang="ru-RU" sz="600" b="1" u="sng" dirty="0" smtClean="0">
                <a:solidFill>
                  <a:schemeClr val="accent1">
                    <a:lumMod val="75000"/>
                  </a:schemeClr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ДО</a:t>
            </a:r>
            <a:r>
              <a:rPr lang="ru-RU" sz="600" b="1" dirty="0" smtClean="0">
                <a:solidFill>
                  <a:schemeClr val="accent1">
                    <a:lumMod val="75000"/>
                  </a:schemeClr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</a:t>
            </a:r>
            <a:r>
              <a:rPr lang="ru-RU" sz="600" b="1" dirty="0">
                <a:solidFill>
                  <a:schemeClr val="accent1">
                    <a:lumMod val="75000"/>
                  </a:schemeClr>
                </a:solidFill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ППРФ № 1242</a:t>
            </a:r>
          </a:p>
        </p:txBody>
      </p:sp>
      <p:sp>
        <p:nvSpPr>
          <p:cNvPr id="147" name="object 2">
            <a:extLst>
              <a:ext uri="{FF2B5EF4-FFF2-40B4-BE49-F238E27FC236}">
                <a16:creationId xmlns:a16="http://schemas.microsoft.com/office/drawing/2014/main" xmlns="" id="{31D997FB-C1C2-B146-A2CE-F5438F25ABAC}"/>
              </a:ext>
            </a:extLst>
          </p:cNvPr>
          <p:cNvSpPr/>
          <p:nvPr/>
        </p:nvSpPr>
        <p:spPr>
          <a:xfrm flipV="1">
            <a:off x="1411" y="250825"/>
            <a:ext cx="5762979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0"/>
          </a:p>
        </p:txBody>
      </p:sp>
      <p:pic>
        <p:nvPicPr>
          <p:cNvPr id="148" name="Рисунок 147">
            <a:extLst>
              <a:ext uri="{FF2B5EF4-FFF2-40B4-BE49-F238E27FC236}">
                <a16:creationId xmlns:a16="http://schemas.microsoft.com/office/drawing/2014/main" xmlns="" id="{7C94F989-8B00-3649-B9A5-81EBDF6A2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3" y="43319"/>
            <a:ext cx="918967" cy="359906"/>
          </a:xfrm>
          <a:prstGeom prst="rect">
            <a:avLst/>
          </a:prstGeom>
        </p:spPr>
      </p:pic>
      <p:sp>
        <p:nvSpPr>
          <p:cNvPr id="100" name="Прямоугольник 99"/>
          <p:cNvSpPr/>
          <p:nvPr/>
        </p:nvSpPr>
        <p:spPr>
          <a:xfrm>
            <a:off x="1078710" y="1276590"/>
            <a:ext cx="837747" cy="320673"/>
          </a:xfrm>
          <a:prstGeom prst="rect">
            <a:avLst/>
          </a:prstGeom>
        </p:spPr>
        <p:txBody>
          <a:bodyPr wrap="square" lIns="43251" tIns="21626" rIns="43251" bIns="21626">
            <a:spAutoFit/>
          </a:bodyPr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28.07.2020</a:t>
            </a:r>
            <a:endParaRPr lang="ru-RU" sz="600" b="1" dirty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в</a:t>
            </a:r>
            <a:r>
              <a:rPr lang="ru-RU" sz="600" b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ступление </a:t>
            </a:r>
            <a:r>
              <a:rPr lang="ru-RU" sz="600" b="1" dirty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в силу ППРФ № </a:t>
            </a:r>
            <a:r>
              <a:rPr lang="ru-RU" sz="600" b="1" dirty="0" smtClean="0">
                <a:solidFill>
                  <a:schemeClr val="accent6">
                    <a:lumMod val="75000"/>
                  </a:schemeClr>
                </a:solidFill>
                <a:cs typeface="Arial" charset="0"/>
              </a:rPr>
              <a:t>1095</a:t>
            </a:r>
            <a:endParaRPr lang="ru-RU" sz="600" b="1" dirty="0">
              <a:solidFill>
                <a:schemeClr val="accent6">
                  <a:lumMod val="75000"/>
                </a:schemeClr>
              </a:solidFill>
              <a:cs typeface="Arial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1206500" y="53262"/>
            <a:ext cx="4445031" cy="351451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Проведение </a:t>
            </a: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и реализация результатов контрольных </a:t>
            </a:r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мероприятий </a:t>
            </a: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/>
            </a:r>
            <a:b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</a:b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в </a:t>
            </a:r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связи с изданием ФС ВГФК и ППРФ  № 1242 </a:t>
            </a:r>
          </a:p>
        </p:txBody>
      </p:sp>
      <p:cxnSp>
        <p:nvCxnSpPr>
          <p:cNvPr id="3" name="Прямая со стрелкой 2"/>
          <p:cNvCxnSpPr/>
          <p:nvPr/>
        </p:nvCxnSpPr>
        <p:spPr>
          <a:xfrm flipV="1">
            <a:off x="577148" y="2000250"/>
            <a:ext cx="4731452" cy="3175"/>
          </a:xfrm>
          <a:prstGeom prst="straightConnector1">
            <a:avLst/>
          </a:prstGeom>
          <a:ln w="666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5300900" y="2994334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r">
              <a:defRPr sz="500"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9</a:t>
            </a:r>
            <a:endParaRPr lang="ru-RU" dirty="0"/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3728126" y="1277717"/>
            <a:ext cx="1585186" cy="0"/>
          </a:xfrm>
          <a:prstGeom prst="straightConnector1">
            <a:avLst/>
          </a:prstGeom>
          <a:ln w="66675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Прямоугольник 81"/>
          <p:cNvSpPr/>
          <p:nvPr/>
        </p:nvSpPr>
        <p:spPr>
          <a:xfrm>
            <a:off x="3409664" y="503638"/>
            <a:ext cx="665246" cy="320673"/>
          </a:xfrm>
          <a:prstGeom prst="rect">
            <a:avLst/>
          </a:prstGeom>
        </p:spPr>
        <p:txBody>
          <a:bodyPr wrap="square" lIns="43251" tIns="21626" rIns="43251" bIns="21626">
            <a:spAutoFit/>
          </a:bodyPr>
          <a:lstStyle/>
          <a:p>
            <a:pPr algn="ctr" defTabSz="432511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600" b="1" dirty="0" smtClean="0">
                <a:cs typeface="Arial" charset="0"/>
              </a:rPr>
              <a:t>Начало контрольного мероприятия</a:t>
            </a:r>
            <a:endParaRPr lang="ru-RU" sz="600" b="1" dirty="0">
              <a:cs typeface="Arial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217205" y="2841625"/>
            <a:ext cx="5256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solidFill>
                  <a:schemeClr val="accent1">
                    <a:lumMod val="75000"/>
                  </a:schemeClr>
                </a:solidFill>
              </a:rPr>
              <a:t>письмо Минфина России от </a:t>
            </a:r>
            <a:r>
              <a:rPr lang="ru-RU" sz="800" dirty="0">
                <a:solidFill>
                  <a:schemeClr val="accent1">
                    <a:lumMod val="75000"/>
                  </a:schemeClr>
                </a:solidFill>
              </a:rPr>
              <a:t>4 сентября 2020 года № 02-09-06/1/77979</a:t>
            </a:r>
          </a:p>
        </p:txBody>
      </p:sp>
    </p:spTree>
    <p:extLst>
      <p:ext uri="{BB962C8B-B14F-4D97-AF65-F5344CB8AC3E}">
        <p14:creationId xmlns:p14="http://schemas.microsoft.com/office/powerpoint/2010/main" val="1260215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5900" y="479425"/>
            <a:ext cx="5334000" cy="304440"/>
          </a:xfrm>
          <a:prstGeom prst="rect">
            <a:avLst/>
          </a:prstGeom>
        </p:spPr>
        <p:txBody>
          <a:bodyPr wrap="square" lIns="57657" tIns="28828" rIns="57657" bIns="28828">
            <a:spAutoFit/>
          </a:bodyPr>
          <a:lstStyle/>
          <a:p>
            <a:pPr lvl="0" algn="ctr"/>
            <a:r>
              <a:rPr lang="ru-RU" sz="800" b="1" dirty="0" smtClean="0">
                <a:solidFill>
                  <a:srgbClr val="11437F"/>
                </a:solidFill>
              </a:rPr>
              <a:t>Проведение КМ может </a:t>
            </a:r>
            <a:r>
              <a:rPr lang="ru-RU" sz="800" b="1" dirty="0">
                <a:solidFill>
                  <a:srgbClr val="11437F"/>
                </a:solidFill>
              </a:rPr>
              <a:t>быть приостановлено по решению руководителя </a:t>
            </a:r>
            <a:r>
              <a:rPr lang="ru-RU" sz="800" b="1" dirty="0" smtClean="0">
                <a:solidFill>
                  <a:srgbClr val="11437F"/>
                </a:solidFill>
              </a:rPr>
              <a:t>Федерального </a:t>
            </a:r>
            <a:r>
              <a:rPr lang="ru-RU" sz="800" b="1" dirty="0">
                <a:solidFill>
                  <a:srgbClr val="11437F"/>
                </a:solidFill>
              </a:rPr>
              <a:t>казначейства </a:t>
            </a:r>
            <a:r>
              <a:rPr lang="ru-RU" sz="800" b="1" dirty="0" smtClean="0">
                <a:solidFill>
                  <a:srgbClr val="11437F"/>
                </a:solidFill>
              </a:rPr>
              <a:t>на </a:t>
            </a:r>
            <a:r>
              <a:rPr lang="ru-RU" sz="800" b="1" dirty="0">
                <a:solidFill>
                  <a:srgbClr val="11437F"/>
                </a:solidFill>
              </a:rPr>
              <a:t>основании мотивированного обращения руководителя проверочной </a:t>
            </a:r>
            <a:r>
              <a:rPr lang="ru-RU" sz="800" b="1" dirty="0" smtClean="0">
                <a:solidFill>
                  <a:srgbClr val="11437F"/>
                </a:solidFill>
              </a:rPr>
              <a:t>группы</a:t>
            </a:r>
            <a:endParaRPr lang="ru-RU" sz="800" b="1" dirty="0">
              <a:solidFill>
                <a:srgbClr val="11437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977900" y="3967"/>
            <a:ext cx="4787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Приостановление контрольного мероприятия в соответствии с </a:t>
            </a:r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ППРФ № 1242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300900" y="2994334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10</a:t>
            </a:r>
            <a:endParaRPr lang="ru-RU" sz="5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31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sp>
        <p:nvSpPr>
          <p:cNvPr id="2" name="AutoShape 2" descr="Ð°Ð´Ð¼Ð¸Ð½Ð¸ÑÑÑÐ°ÑÐ¸Ñ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4" descr="Ð°Ð´Ð¼Ð¸Ð½Ð¸ÑÑÑÐ°ÑÐ¸Ñ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2629756"/>
              </p:ext>
            </p:extLst>
          </p:nvPr>
        </p:nvGraphicFramePr>
        <p:xfrm>
          <a:off x="307975" y="783865"/>
          <a:ext cx="5215175" cy="2362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2725"/>
                <a:gridCol w="1192450"/>
              </a:tblGrid>
              <a:tr h="205439">
                <a:tc>
                  <a:txBody>
                    <a:bodyPr/>
                    <a:lstStyle/>
                    <a:p>
                      <a:pPr marL="0" algn="ctr"/>
                      <a:r>
                        <a:rPr lang="ru-RU" sz="6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не более чем на 6 месяцев 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b="1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не более чем на 2 года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57120">
                <a:tc>
                  <a:txBody>
                    <a:bodyPr/>
                    <a:lstStyle/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а) на период проведения встречной проверки и (или) обследования;</a:t>
                      </a:r>
                    </a:p>
                    <a:p>
                      <a:pPr marL="0" algn="ctr"/>
                      <a:endParaRPr lang="ru-RU" sz="6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б) при отсутствии бухгалтерского учета у регионального оператора или нарушении региональным оператором правил ведения бухгалтерского учета, которое делает невозможным дальнейшее проведение выездной или камеральной проверки, - на период восстановления региональным оператором документов, необходимых для проведения выездной или камеральной проверки, а также приведения региональным оператором в надлежащее состояние документов учета и отчетности;</a:t>
                      </a:r>
                    </a:p>
                    <a:p>
                      <a:pPr marL="0" algn="ctr"/>
                      <a:endParaRPr lang="ru-RU" sz="6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в) на период организации и проведения экспертиз;</a:t>
                      </a:r>
                    </a:p>
                    <a:p>
                      <a:pPr marL="0" algn="ctr"/>
                      <a:endParaRPr lang="ru-RU" sz="6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г) на период исполнения запросов, направленных в компетентные государственные органы, в том числе в органы государств - членов Евразийского экономического союза или иностранных государств;</a:t>
                      </a:r>
                    </a:p>
                    <a:p>
                      <a:pPr marL="0" algn="ctr"/>
                      <a:endParaRPr lang="ru-RU" sz="6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д) в случае непредставления региональным оператором информации, документов и материалов, и (или) представления неполного комплекта истребуемых информации, документов и материалов, и (или) воспрепятствования проведению выездной или камеральной проверки, и (или) уклонения от проведения в его отношении выездной или камеральной проверки;</a:t>
                      </a:r>
                    </a:p>
                    <a:p>
                      <a:pPr marL="0" algn="ctr"/>
                      <a:endParaRPr lang="ru-RU" sz="600" b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е) при необходимости обследования имущества и (или) документов, находящихся не по месту нахождения регионального оператора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lang="ru-RU" sz="600" b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ж) при наличии обстоятельств, которые делают невозможным дальнейшее проведение выездной или камеральной проверки по причинам, не зависящим от проверочной группы, включая наступление обстоятельств непреодолимой силы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137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2349500" y="28712"/>
            <a:ext cx="3372132" cy="351451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Особенности проведения контроля в финансово-бюджетной</a:t>
            </a:r>
          </a:p>
          <a:p>
            <a:pPr algn="r"/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 сфере в 2020 году</a:t>
            </a:r>
          </a:p>
        </p:txBody>
      </p:sp>
      <p:sp>
        <p:nvSpPr>
          <p:cNvPr id="22" name="object 2"/>
          <p:cNvSpPr/>
          <p:nvPr/>
        </p:nvSpPr>
        <p:spPr>
          <a:xfrm flipV="1">
            <a:off x="1411" y="250825"/>
            <a:ext cx="5762979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11437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3" y="43319"/>
            <a:ext cx="918967" cy="359906"/>
          </a:xfrm>
          <a:prstGeom prst="rect">
            <a:avLst/>
          </a:prstGeom>
        </p:spPr>
      </p:pic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4103717391"/>
              </p:ext>
            </p:extLst>
          </p:nvPr>
        </p:nvGraphicFramePr>
        <p:xfrm>
          <a:off x="448767" y="2003425"/>
          <a:ext cx="5009636" cy="730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5479754" y="3030272"/>
            <a:ext cx="210211" cy="12061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500" dirty="0" smtClean="0">
                <a:latin typeface="Arial Narrow" pitchFamily="34" charset="0"/>
              </a:rPr>
              <a:t>11</a:t>
            </a:r>
            <a:endParaRPr lang="ru-RU" sz="500" dirty="0"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7205" y="541399"/>
            <a:ext cx="5472760" cy="473699"/>
          </a:xfrm>
          <a:prstGeom prst="rect">
            <a:avLst/>
          </a:prstGeom>
        </p:spPr>
        <p:txBody>
          <a:bodyPr wrap="square" lIns="57639" tIns="28819" rIns="57639" bIns="28819">
            <a:spAutoFit/>
          </a:bodyPr>
          <a:lstStyle/>
          <a:p>
            <a:r>
              <a:rPr lang="ru-RU" sz="900" b="1" dirty="0">
                <a:solidFill>
                  <a:srgbClr val="11437F"/>
                </a:solidFill>
              </a:rPr>
              <a:t>Постановлением Правительства РФ от 28 июля 2020 г. </a:t>
            </a:r>
            <a:r>
              <a:rPr lang="ru-RU" sz="900" b="1" dirty="0" smtClean="0">
                <a:solidFill>
                  <a:srgbClr val="11437F"/>
                </a:solidFill>
              </a:rPr>
              <a:t>№ </a:t>
            </a:r>
            <a:r>
              <a:rPr lang="ru-RU" sz="900" b="1" dirty="0">
                <a:solidFill>
                  <a:srgbClr val="11437F"/>
                </a:solidFill>
              </a:rPr>
              <a:t>1129 «О внесении изменений </a:t>
            </a:r>
            <a:endParaRPr lang="ru-RU" sz="900" b="1" dirty="0" smtClean="0">
              <a:solidFill>
                <a:srgbClr val="11437F"/>
              </a:solidFill>
            </a:endParaRPr>
          </a:p>
          <a:p>
            <a:r>
              <a:rPr lang="ru-RU" sz="900" b="1" dirty="0" smtClean="0">
                <a:solidFill>
                  <a:srgbClr val="11437F"/>
                </a:solidFill>
              </a:rPr>
              <a:t>в </a:t>
            </a:r>
            <a:r>
              <a:rPr lang="ru-RU" sz="900" b="1" dirty="0">
                <a:solidFill>
                  <a:srgbClr val="11437F"/>
                </a:solidFill>
              </a:rPr>
              <a:t>Постановление Правительства Российской Федерации от 3 апреля 2020 г. № 438» расширен перечень дополнительных оснований проведения </a:t>
            </a:r>
            <a:r>
              <a:rPr lang="ru-RU" sz="900" b="1" dirty="0" smtClean="0">
                <a:solidFill>
                  <a:srgbClr val="11437F"/>
                </a:solidFill>
              </a:rPr>
              <a:t>проверок</a:t>
            </a:r>
            <a:endParaRPr lang="ru-RU" sz="900" b="1" dirty="0">
              <a:solidFill>
                <a:srgbClr val="11437F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38086" y="1165225"/>
            <a:ext cx="3657601" cy="612199"/>
          </a:xfrm>
          <a:prstGeom prst="rect">
            <a:avLst/>
          </a:prstGeom>
          <a:ln>
            <a:solidFill>
              <a:srgbClr val="92D050"/>
            </a:solidFill>
          </a:ln>
        </p:spPr>
        <p:txBody>
          <a:bodyPr wrap="square" lIns="57639" tIns="28819" rIns="57639" bIns="28819">
            <a:spAutoFit/>
          </a:bodyPr>
          <a:lstStyle/>
          <a:p>
            <a:pPr algn="ctr"/>
            <a:r>
              <a:rPr lang="ru-RU" sz="900" dirty="0">
                <a:cs typeface="Times New Roman" panose="02020603050405020304" pitchFamily="18" charset="0"/>
              </a:rPr>
              <a:t>возможно проведение плановых и внеплановых проверок юридических лиц – участников бюджетного процесса, а также государственных (муниципальных) бюджетных, </a:t>
            </a:r>
            <a:r>
              <a:rPr lang="ru-RU" sz="900" dirty="0" smtClean="0">
                <a:cs typeface="Times New Roman" panose="02020603050405020304" pitchFamily="18" charset="0"/>
              </a:rPr>
              <a:t>автономных учреждений </a:t>
            </a:r>
            <a:r>
              <a:rPr lang="ru-RU" sz="900" dirty="0">
                <a:cs typeface="Times New Roman" panose="02020603050405020304" pitchFamily="18" charset="0"/>
              </a:rPr>
              <a:t>в рамках осуществления контроля </a:t>
            </a:r>
            <a:r>
              <a:rPr lang="ru-RU" sz="900" dirty="0" smtClean="0">
                <a:cs typeface="Times New Roman" panose="02020603050405020304" pitchFamily="18" charset="0"/>
              </a:rPr>
              <a:t>и </a:t>
            </a:r>
            <a:r>
              <a:rPr lang="ru-RU" sz="900" dirty="0">
                <a:cs typeface="Times New Roman" panose="02020603050405020304" pitchFamily="18" charset="0"/>
              </a:rPr>
              <a:t>надзора в ФБС 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1164655"/>
            <a:ext cx="609600" cy="604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7205" y="2841625"/>
            <a:ext cx="52564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 smtClean="0">
                <a:solidFill>
                  <a:srgbClr val="11437F"/>
                </a:solidFill>
              </a:rPr>
              <a:t>Проверки проводятся дистанционно, т.е. </a:t>
            </a:r>
            <a:r>
              <a:rPr lang="ru-RU" sz="800" dirty="0" err="1" smtClean="0">
                <a:solidFill>
                  <a:srgbClr val="11437F"/>
                </a:solidFill>
              </a:rPr>
              <a:t>камерально</a:t>
            </a:r>
            <a:r>
              <a:rPr lang="ru-RU" sz="800" dirty="0" smtClean="0">
                <a:solidFill>
                  <a:srgbClr val="11437F"/>
                </a:solidFill>
              </a:rPr>
              <a:t>, в том числе и встречные проверки</a:t>
            </a:r>
            <a:endParaRPr lang="ru-RU" sz="8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126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77125" y="43319"/>
            <a:ext cx="4012840" cy="351451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Регламентация </a:t>
            </a:r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внутренней организации деятельности ФК, ТОФК </a:t>
            </a: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/>
            </a:r>
            <a:b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</a:b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по контролю в финансово-бюджетной сфере</a:t>
            </a:r>
            <a:endParaRPr lang="ru-RU" sz="1000" dirty="0">
              <a:solidFill>
                <a:srgbClr val="11437F"/>
              </a:solidFill>
              <a:latin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1411" y="250825"/>
            <a:ext cx="5762979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11437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3" y="43319"/>
            <a:ext cx="918967" cy="3599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79754" y="3030272"/>
            <a:ext cx="210211" cy="12061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500" dirty="0" smtClean="0">
                <a:latin typeface="Arial Narrow" pitchFamily="34" charset="0"/>
              </a:rPr>
              <a:t>12</a:t>
            </a:r>
            <a:endParaRPr lang="ru-RU" sz="500" dirty="0">
              <a:latin typeface="Arial Narrow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3378" y="555625"/>
            <a:ext cx="1903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11437F"/>
                </a:solidFill>
              </a:rPr>
              <a:t>Ведомственные стандарты:</a:t>
            </a:r>
            <a:endParaRPr lang="ru-RU" sz="800" b="1" dirty="0">
              <a:solidFill>
                <a:srgbClr val="11437F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41005" y="708025"/>
            <a:ext cx="1903695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FontTx/>
              <a:buChar char="-"/>
              <a:tabLst>
                <a:tab pos="180975" algn="l"/>
              </a:tabLst>
            </a:pPr>
            <a:r>
              <a:rPr lang="ru-RU" sz="800" dirty="0" smtClean="0">
                <a:solidFill>
                  <a:srgbClr val="11437F"/>
                </a:solidFill>
              </a:rPr>
              <a:t>направление </a:t>
            </a:r>
            <a:r>
              <a:rPr lang="ru-RU" sz="800" dirty="0">
                <a:solidFill>
                  <a:srgbClr val="11437F"/>
                </a:solidFill>
              </a:rPr>
              <a:t>копий представлений, предписаний ГРБС и </a:t>
            </a:r>
            <a:r>
              <a:rPr lang="ru-RU" sz="800" dirty="0" smtClean="0">
                <a:solidFill>
                  <a:srgbClr val="11437F"/>
                </a:solidFill>
              </a:rPr>
              <a:t>учредителям</a:t>
            </a:r>
          </a:p>
          <a:p>
            <a:pPr marL="180975" indent="-180975">
              <a:buFontTx/>
              <a:buChar char="-"/>
              <a:tabLst>
                <a:tab pos="180975" algn="l"/>
              </a:tabLst>
            </a:pPr>
            <a:endParaRPr lang="ru-RU" sz="800" dirty="0" smtClean="0">
              <a:solidFill>
                <a:srgbClr val="11437F"/>
              </a:solidFill>
            </a:endParaRPr>
          </a:p>
          <a:p>
            <a:pPr marL="180975" indent="-180975">
              <a:buFontTx/>
              <a:buChar char="-"/>
              <a:tabLst>
                <a:tab pos="180975" algn="l"/>
              </a:tabLst>
            </a:pPr>
            <a:r>
              <a:rPr lang="ru-RU" sz="800" dirty="0">
                <a:solidFill>
                  <a:srgbClr val="11437F"/>
                </a:solidFill>
              </a:rPr>
              <a:t>обжалование представлений, предписаний, действий (бездействия</a:t>
            </a:r>
            <a:r>
              <a:rPr lang="ru-RU" sz="800" dirty="0" smtClean="0">
                <a:solidFill>
                  <a:srgbClr val="11437F"/>
                </a:solidFill>
              </a:rPr>
              <a:t>)</a:t>
            </a:r>
          </a:p>
          <a:p>
            <a:pPr marL="180975" indent="-180975">
              <a:buFontTx/>
              <a:buChar char="-"/>
              <a:tabLst>
                <a:tab pos="180975" algn="l"/>
              </a:tabLst>
            </a:pPr>
            <a:endParaRPr lang="ru-RU" sz="800" dirty="0">
              <a:solidFill>
                <a:srgbClr val="11437F"/>
              </a:solidFill>
            </a:endParaRPr>
          </a:p>
          <a:p>
            <a:pPr marL="180975" indent="-180975">
              <a:buFontTx/>
              <a:buChar char="-"/>
              <a:tabLst>
                <a:tab pos="180975" algn="l"/>
              </a:tabLst>
            </a:pPr>
            <a:r>
              <a:rPr lang="ru-RU" sz="800" dirty="0">
                <a:solidFill>
                  <a:srgbClr val="11437F"/>
                </a:solidFill>
              </a:rPr>
              <a:t>требования к анализу рисков</a:t>
            </a:r>
          </a:p>
          <a:p>
            <a:pPr marL="180975" indent="-180975">
              <a:buFontTx/>
              <a:buChar char="-"/>
              <a:tabLst>
                <a:tab pos="180975" algn="l"/>
              </a:tabLst>
            </a:pPr>
            <a:endParaRPr lang="ru-RU" sz="800" dirty="0">
              <a:solidFill>
                <a:srgbClr val="11437F"/>
              </a:solidFill>
            </a:endParaRPr>
          </a:p>
          <a:p>
            <a:pPr marL="171450" indent="-171450">
              <a:buFontTx/>
              <a:buChar char="-"/>
              <a:tabLst>
                <a:tab pos="180975" algn="l"/>
              </a:tabLst>
            </a:pPr>
            <a:r>
              <a:rPr lang="ru-RU" sz="800" dirty="0" smtClean="0">
                <a:solidFill>
                  <a:srgbClr val="11437F"/>
                </a:solidFill>
              </a:rPr>
              <a:t>формы документов по оформлению результатов контрольных действий по фактическому изучению</a:t>
            </a:r>
          </a:p>
          <a:p>
            <a:pPr marL="171450" indent="-171450">
              <a:buFontTx/>
              <a:buChar char="-"/>
            </a:pPr>
            <a:endParaRPr lang="ru-RU" sz="800" dirty="0">
              <a:solidFill>
                <a:srgbClr val="11437F"/>
              </a:solidFill>
            </a:endParaRPr>
          </a:p>
          <a:p>
            <a:pPr marL="171450" indent="-171450">
              <a:buFontTx/>
              <a:buChar char="-"/>
            </a:pPr>
            <a:r>
              <a:rPr lang="ru-RU" sz="800" dirty="0" smtClean="0">
                <a:solidFill>
                  <a:srgbClr val="11437F"/>
                </a:solidFill>
              </a:rPr>
              <a:t>детализация типовых тем плановых контрольных мероприятий (?)</a:t>
            </a:r>
          </a:p>
          <a:p>
            <a:pPr marL="171450" indent="-171450">
              <a:buFontTx/>
              <a:buChar char="-"/>
            </a:pP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046005" y="555625"/>
            <a:ext cx="1903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11437F"/>
                </a:solidFill>
              </a:rPr>
              <a:t>Руководства /регламенты:</a:t>
            </a:r>
            <a:endParaRPr lang="ru-RU" sz="800" b="1" dirty="0">
              <a:solidFill>
                <a:srgbClr val="11437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043632" y="873581"/>
            <a:ext cx="19036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tabLst>
                <a:tab pos="180975" algn="l"/>
              </a:tabLst>
            </a:pPr>
            <a:r>
              <a:rPr lang="ru-RU" sz="800" dirty="0" smtClean="0">
                <a:solidFill>
                  <a:srgbClr val="11437F"/>
                </a:solidFill>
              </a:rPr>
              <a:t>-	по внутренней организации работ при планировании</a:t>
            </a:r>
          </a:p>
          <a:p>
            <a:endParaRPr lang="ru-RU" sz="800" dirty="0" smtClean="0">
              <a:solidFill>
                <a:srgbClr val="11437F"/>
              </a:solidFill>
            </a:endParaRPr>
          </a:p>
          <a:p>
            <a:pPr marL="171450" indent="-171450">
              <a:buFontTx/>
              <a:buChar char="-"/>
            </a:pPr>
            <a:r>
              <a:rPr lang="ru-RU" sz="800" dirty="0" smtClean="0">
                <a:solidFill>
                  <a:srgbClr val="11437F"/>
                </a:solidFill>
              </a:rPr>
              <a:t>по применению риск-ориентированного подхода</a:t>
            </a:r>
          </a:p>
          <a:p>
            <a:pPr marL="171450" indent="-171450">
              <a:buFontTx/>
              <a:buChar char="-"/>
            </a:pPr>
            <a:endParaRPr lang="ru-RU" sz="800" dirty="0" smtClean="0">
              <a:solidFill>
                <a:srgbClr val="11437F"/>
              </a:solidFill>
            </a:endParaRPr>
          </a:p>
          <a:p>
            <a:pPr marL="171450" indent="-171450">
              <a:buFontTx/>
              <a:buChar char="-"/>
            </a:pPr>
            <a:r>
              <a:rPr lang="ru-RU" sz="800" dirty="0">
                <a:solidFill>
                  <a:srgbClr val="11437F"/>
                </a:solidFill>
              </a:rPr>
              <a:t>по внутренней организации работ при </a:t>
            </a:r>
            <a:r>
              <a:rPr lang="ru-RU" sz="800" dirty="0" smtClean="0">
                <a:solidFill>
                  <a:srgbClr val="11437F"/>
                </a:solidFill>
              </a:rPr>
              <a:t>проведении контрольных мероприятий и реализации их результатов</a:t>
            </a:r>
          </a:p>
          <a:p>
            <a:pPr marL="171450" indent="-171450">
              <a:buFontTx/>
              <a:buChar char="-"/>
            </a:pP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044700" y="2245181"/>
            <a:ext cx="1903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11437F"/>
                </a:solidFill>
              </a:rPr>
              <a:t>Приказ об утверждении формы плана контрольных мероприятий</a:t>
            </a:r>
            <a:endParaRPr lang="ru-RU" sz="800" b="1" dirty="0">
              <a:solidFill>
                <a:srgbClr val="11437F"/>
              </a:solidFill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98605" y="555625"/>
            <a:ext cx="190369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>
                <a:solidFill>
                  <a:srgbClr val="C00000"/>
                </a:solidFill>
              </a:rPr>
              <a:t>Подлежат отмене:</a:t>
            </a:r>
            <a:endParaRPr lang="ru-RU" sz="800" b="1" dirty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96232" y="873581"/>
            <a:ext cx="19036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180975" algn="l"/>
              </a:tabLst>
            </a:pPr>
            <a:r>
              <a:rPr lang="ru-RU" sz="800" dirty="0" smtClean="0">
                <a:solidFill>
                  <a:srgbClr val="C00000"/>
                </a:solidFill>
              </a:rPr>
              <a:t>-	Приказ ФК от 01.03.2017 № 39</a:t>
            </a:r>
          </a:p>
          <a:p>
            <a:endParaRPr lang="ru-RU" sz="800" dirty="0" smtClean="0">
              <a:solidFill>
                <a:srgbClr val="C00000"/>
              </a:solidFill>
            </a:endParaRPr>
          </a:p>
          <a:p>
            <a:pPr marL="171450" indent="-171450">
              <a:buFontTx/>
              <a:buChar char="-"/>
            </a:pPr>
            <a:r>
              <a:rPr lang="ru-RU" sz="800" dirty="0" smtClean="0">
                <a:solidFill>
                  <a:srgbClr val="C00000"/>
                </a:solidFill>
              </a:rPr>
              <a:t>Приказ ФК от 13.07.2018 № 199</a:t>
            </a:r>
          </a:p>
          <a:p>
            <a:pPr marL="171450" indent="-171450">
              <a:buFontTx/>
              <a:buChar char="-"/>
            </a:pPr>
            <a:endParaRPr lang="ru-RU" sz="800" dirty="0">
              <a:solidFill>
                <a:srgbClr val="C00000"/>
              </a:solidFill>
            </a:endParaRPr>
          </a:p>
          <a:p>
            <a:pPr marL="171450" indent="-171450">
              <a:buFontTx/>
              <a:buChar char="-"/>
            </a:pPr>
            <a:r>
              <a:rPr lang="ru-RU" sz="800" dirty="0" smtClean="0">
                <a:solidFill>
                  <a:srgbClr val="C00000"/>
                </a:solidFill>
              </a:rPr>
              <a:t>Приказ ФК от 26.12.2018 № 433</a:t>
            </a:r>
          </a:p>
          <a:p>
            <a:pPr marL="171450" indent="-171450">
              <a:buFontTx/>
              <a:buChar char="-"/>
            </a:pPr>
            <a:endParaRPr lang="ru-RU" sz="800" dirty="0">
              <a:solidFill>
                <a:srgbClr val="C00000"/>
              </a:solidFill>
            </a:endParaRPr>
          </a:p>
          <a:p>
            <a:pPr marL="171450" indent="-171450">
              <a:buFontTx/>
              <a:buChar char="-"/>
            </a:pPr>
            <a:r>
              <a:rPr lang="ru-RU" sz="800" dirty="0" smtClean="0">
                <a:solidFill>
                  <a:srgbClr val="C00000"/>
                </a:solidFill>
              </a:rPr>
              <a:t>Приказ ФК от 28.05.2019 № 17н</a:t>
            </a:r>
          </a:p>
          <a:p>
            <a:pPr marL="171450" indent="-171450">
              <a:buFontTx/>
              <a:buChar char="-"/>
            </a:pPr>
            <a:endParaRPr lang="ru-RU" sz="800" dirty="0">
              <a:solidFill>
                <a:srgbClr val="C00000"/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368300" y="2918203"/>
            <a:ext cx="5111454" cy="304422"/>
          </a:xfrm>
          <a:prstGeom prst="rect">
            <a:avLst/>
          </a:prstGeom>
          <a:noFill/>
        </p:spPr>
        <p:txBody>
          <a:bodyPr wrap="square" lIns="57639" tIns="28819" rIns="57639" bIns="28819">
            <a:spAutoFit/>
          </a:bodyPr>
          <a:lstStyle/>
          <a:p>
            <a:pPr algn="ctr"/>
            <a:r>
              <a:rPr lang="ru-RU" sz="800" b="1" dirty="0">
                <a:solidFill>
                  <a:srgbClr val="4978B1"/>
                </a:solidFill>
              </a:rPr>
              <a:t>Формы актов, заключений, представлений, предписаний, УБМП </a:t>
            </a:r>
            <a:r>
              <a:rPr lang="ru-RU" sz="800" b="1" dirty="0" smtClean="0">
                <a:solidFill>
                  <a:srgbClr val="4978B1"/>
                </a:solidFill>
              </a:rPr>
              <a:t/>
            </a:r>
            <a:br>
              <a:rPr lang="ru-RU" sz="800" b="1" dirty="0" smtClean="0">
                <a:solidFill>
                  <a:srgbClr val="4978B1"/>
                </a:solidFill>
              </a:rPr>
            </a:br>
            <a:r>
              <a:rPr lang="ru-RU" sz="800" b="1" dirty="0" smtClean="0">
                <a:solidFill>
                  <a:srgbClr val="4978B1"/>
                </a:solidFill>
              </a:rPr>
              <a:t>устанавливаются </a:t>
            </a:r>
            <a:r>
              <a:rPr lang="ru-RU" sz="800" b="1" dirty="0">
                <a:solidFill>
                  <a:srgbClr val="4978B1"/>
                </a:solidFill>
              </a:rPr>
              <a:t>Минфином России</a:t>
            </a:r>
          </a:p>
        </p:txBody>
      </p:sp>
    </p:spTree>
    <p:extLst>
      <p:ext uri="{BB962C8B-B14F-4D97-AF65-F5344CB8AC3E}">
        <p14:creationId xmlns:p14="http://schemas.microsoft.com/office/powerpoint/2010/main" val="2803705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370256" y="27883"/>
            <a:ext cx="4390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Национальный проект  «Безопасные и качественные автомобильные дороги» (БКАД)</a:t>
            </a:r>
          </a:p>
          <a:p>
            <a:pPr algn="r"/>
            <a:endParaRPr lang="ru-RU" sz="1000" dirty="0">
              <a:solidFill>
                <a:srgbClr val="11437F"/>
              </a:solidFill>
              <a:latin typeface="Franklin Gothic Medium Cond" panose="020B06060304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293717" y="2998562"/>
            <a:ext cx="444500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500" dirty="0" smtClean="0">
                <a:latin typeface="Arial Narrow" pitchFamily="34" charset="0"/>
              </a:rPr>
              <a:t>13</a:t>
            </a:r>
            <a:endParaRPr lang="ru-RU" sz="500" dirty="0">
              <a:latin typeface="Arial Narrow" pitchFamily="34" charset="0"/>
            </a:endParaRPr>
          </a:p>
        </p:txBody>
      </p:sp>
      <p:sp>
        <p:nvSpPr>
          <p:cNvPr id="2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" y="43319"/>
            <a:ext cx="919417" cy="359906"/>
          </a:xfrm>
          <a:prstGeom prst="rect">
            <a:avLst/>
          </a:prstGeom>
        </p:spPr>
      </p:pic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4980119"/>
              </p:ext>
            </p:extLst>
          </p:nvPr>
        </p:nvGraphicFramePr>
        <p:xfrm>
          <a:off x="215900" y="500839"/>
          <a:ext cx="5334000" cy="26604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922893">
                <a:tc>
                  <a:txBody>
                    <a:bodyPr/>
                    <a:lstStyle/>
                    <a:p>
                      <a:pPr algn="ctr"/>
                      <a:r>
                        <a:rPr lang="ru-RU" sz="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cs typeface="Times New Roman" panose="02020603050405020304" pitchFamily="18" charset="0"/>
                        </a:rPr>
                        <a:t>Использование информационных ресурсов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Площадка  «Безопасные и качественные автомобильные дороги» (БКАД), позволяет</a:t>
                      </a:r>
                      <a:r>
                        <a:rPr lang="ru-RU" sz="700" b="0" baseline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7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проводить анализ по следующим показателям в разрезе субъектов: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количество объектов;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процент законтрактованных СМР от всех объектов;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объем заключенных контрактов на принципах контрактов жизненного цикла;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доля контрактов, предусматривающих использование новых технологий и материалов;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выполнение СМР (принято по актам);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cs typeface="Times New Roman" panose="02020603050405020304" pitchFamily="18" charset="0"/>
                        </a:rPr>
                        <a:t> ввод объектов, километров в эксплуатацию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121239">
                <a:tc>
                  <a:txBody>
                    <a:bodyPr/>
                    <a:lstStyle/>
                    <a:p>
                      <a:pPr marL="0" algn="ctr"/>
                      <a:r>
                        <a:rPr lang="ru-RU" sz="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Проведение строительно-технических исследований (СТИ)</a:t>
                      </a:r>
                      <a:endParaRPr lang="ru-RU" sz="700" b="1" dirty="0">
                        <a:solidFill>
                          <a:schemeClr val="tx2">
                            <a:lumMod val="75000"/>
                          </a:schemeClr>
                        </a:solidFill>
                        <a:latin typeface="+mn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700" baseline="0" dirty="0" smtClean="0">
                          <a:cs typeface="Times New Roman" panose="02020603050405020304" pitchFamily="18" charset="0"/>
                        </a:rPr>
                        <a:t> в</a:t>
                      </a:r>
                      <a:r>
                        <a:rPr lang="ru-RU" sz="700" dirty="0" smtClean="0">
                          <a:cs typeface="Times New Roman" panose="02020603050405020304" pitchFamily="18" charset="0"/>
                        </a:rPr>
                        <a:t> части проведения СТИ без привлечения сотрудников ФКУ «ЦОКР» необходимо в пределах компетенции УФК по субъектам Российской Федерации провести контрольные обмеры путем проведения визуальных, инструментальных измерений и с помощью расчетных методов с целью определения на объектах фактически выполненных работ и установления их соответствия объемам оплаченных и предъявленных к оплате работ;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dirty="0" smtClean="0">
                          <a:cs typeface="Times New Roman" panose="02020603050405020304" pitchFamily="18" charset="0"/>
                        </a:rPr>
                        <a:t>– УФК по субъектам Российской Федерации, проводящим СТИ с привлечением специалистов ФКУ «ЦОКР», при необходимости следует приостановить проведение контрольных мероприятий на период, учитывающий срок предоставления экспертных заключений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0530">
                <a:tc>
                  <a:txBody>
                    <a:bodyPr/>
                    <a:lstStyle/>
                    <a:p>
                      <a:pPr algn="ctr"/>
                      <a:r>
                        <a:rPr lang="ru-RU" sz="700" b="1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Срок предоставления итоговых материалов проверки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cs typeface="Times New Roman" panose="02020603050405020304" pitchFamily="18" charset="0"/>
                        </a:rPr>
                        <a:t>без привлечения сотрудников ФКУ «ЦОКР» - </a:t>
                      </a:r>
                      <a:r>
                        <a:rPr lang="ru-RU" sz="700" b="0" dirty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до 01 октября 2020 г.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cs typeface="Times New Roman" panose="02020603050405020304" pitchFamily="18" charset="0"/>
                        </a:rPr>
                        <a:t>с привлечением сотрудников ФКУ «ЦОКР» - </a:t>
                      </a:r>
                      <a:r>
                        <a:rPr lang="ru-RU" sz="700" b="0" dirty="0" smtClean="0">
                          <a:solidFill>
                            <a:srgbClr val="FF0000"/>
                          </a:solidFill>
                          <a:cs typeface="Times New Roman" panose="02020603050405020304" pitchFamily="18" charset="0"/>
                        </a:rPr>
                        <a:t>сроки определены в графике проведения СТИ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ru-RU" sz="7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письмо Федерального казначейства о направлении информации </a:t>
                      </a:r>
                      <a:br>
                        <a:rPr lang="ru-RU" sz="7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ru-RU" sz="700" b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от 10 августа 2020 г. № 07-04-05/18-15540)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3630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810290" y="53262"/>
            <a:ext cx="1841241" cy="197563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ru-RU" sz="1000" dirty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Национальный </a:t>
            </a:r>
            <a:r>
              <a:rPr lang="ru-RU" sz="1000" dirty="0" smtClean="0">
                <a:solidFill>
                  <a:srgbClr val="11437F"/>
                </a:solidFill>
                <a:latin typeface="Franklin Gothic Medium Cond" panose="020B0606030402020204" pitchFamily="34" charset="0"/>
                <a:cs typeface="Arial" panose="020B0604020202020204" pitchFamily="34" charset="0"/>
              </a:rPr>
              <a:t>проект  «Экология»</a:t>
            </a:r>
          </a:p>
        </p:txBody>
      </p:sp>
      <p:sp>
        <p:nvSpPr>
          <p:cNvPr id="22" name="object 2"/>
          <p:cNvSpPr/>
          <p:nvPr/>
        </p:nvSpPr>
        <p:spPr>
          <a:xfrm flipV="1">
            <a:off x="1411" y="250825"/>
            <a:ext cx="5762979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11437F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3" y="43319"/>
            <a:ext cx="918967" cy="3599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79754" y="3030272"/>
            <a:ext cx="210211" cy="120619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pPr algn="r"/>
            <a:r>
              <a:rPr lang="ru-RU" sz="500" dirty="0" smtClean="0">
                <a:latin typeface="Arial Narrow" pitchFamily="34" charset="0"/>
              </a:rPr>
              <a:t>14</a:t>
            </a:r>
            <a:endParaRPr lang="ru-RU" sz="500" dirty="0">
              <a:latin typeface="Arial Narrow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7205" y="541399"/>
            <a:ext cx="5472760" cy="1196974"/>
          </a:xfrm>
          <a:prstGeom prst="rect">
            <a:avLst/>
          </a:prstGeom>
        </p:spPr>
        <p:txBody>
          <a:bodyPr wrap="square" lIns="57639" tIns="28819" rIns="57639" bIns="28819">
            <a:spAutoFit/>
          </a:bodyPr>
          <a:lstStyle/>
          <a:p>
            <a:pPr algn="ctr"/>
            <a:r>
              <a:rPr lang="ru-RU" sz="9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Поручения </a:t>
            </a:r>
            <a:r>
              <a:rPr lang="ru-RU" sz="900" b="1" dirty="0">
                <a:solidFill>
                  <a:schemeClr val="tx2"/>
                </a:solidFill>
                <a:cs typeface="Times New Roman" panose="02020603050405020304" pitchFamily="18" charset="0"/>
              </a:rPr>
              <a:t>Федерального </a:t>
            </a:r>
            <a:r>
              <a:rPr lang="ru-RU" sz="9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казначейства:  </a:t>
            </a:r>
          </a:p>
          <a:p>
            <a:pPr algn="ctr"/>
            <a:endParaRPr lang="ru-RU" sz="500" dirty="0" smtClean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600" dirty="0" smtClean="0">
                <a:cs typeface="Times New Roman" panose="02020603050405020304" pitchFamily="18" charset="0"/>
              </a:rPr>
              <a:t>– 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о проведении анализа 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в части полноты исполнения органами исполнительной власти субъектов Российской Федерации, органами местного самоуправления обязательств 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 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реализации в 2019 году мероприятий национального проекта «Экология» </a:t>
            </a:r>
            <a:r>
              <a:rPr lang="ru-RU" sz="600" b="1" dirty="0">
                <a:solidFill>
                  <a:schemeClr val="tx2"/>
                </a:solidFill>
                <a:cs typeface="Times New Roman" panose="02020603050405020304" pitchFamily="18" charset="0"/>
              </a:rPr>
              <a:t>от 06.02.2020 № </a:t>
            </a:r>
            <a:r>
              <a:rPr lang="ru-RU" sz="6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07-04-05/18-2175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;</a:t>
            </a:r>
          </a:p>
          <a:p>
            <a:pPr algn="ctr"/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– о проведении внеплановой выездной проверки </a:t>
            </a:r>
            <a:r>
              <a:rPr lang="ru-RU" sz="600" b="1" dirty="0">
                <a:solidFill>
                  <a:schemeClr val="tx2"/>
                </a:solidFill>
                <a:cs typeface="Times New Roman" panose="02020603050405020304" pitchFamily="18" charset="0"/>
              </a:rPr>
              <a:t>от 22.07.2020 № 07-04-05/18-14356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;</a:t>
            </a:r>
          </a:p>
          <a:p>
            <a:pPr algn="ctr"/>
            <a:endParaRPr lang="ru-RU" sz="600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600" dirty="0" smtClean="0">
                <a:cs typeface="Times New Roman" panose="02020603050405020304" pitchFamily="18" charset="0"/>
              </a:rPr>
              <a:t>– 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дополнение 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к ранее направленному 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поручению, расширен 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период, за который необходимо провести  анализ достижения запланированных целей и показателей, 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результатов 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региональных проектов, реализуемым субъектами Российской Федерации 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в 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целях выполнения федеральных проектов национального проекта «Экология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» </a:t>
            </a:r>
            <a:r>
              <a:rPr lang="ru-RU" sz="6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от </a:t>
            </a:r>
            <a:r>
              <a:rPr lang="ru-RU" sz="600" b="1" dirty="0">
                <a:solidFill>
                  <a:schemeClr val="tx2"/>
                </a:solidFill>
                <a:cs typeface="Times New Roman" panose="02020603050405020304" pitchFamily="18" charset="0"/>
              </a:rPr>
              <a:t>20.08.2020 № </a:t>
            </a:r>
            <a:r>
              <a:rPr lang="ru-RU" sz="6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07-04-05/18-16661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;</a:t>
            </a:r>
          </a:p>
          <a:p>
            <a:pPr algn="ctr"/>
            <a:endParaRPr lang="ru-RU" sz="600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sz="600" dirty="0">
                <a:cs typeface="Times New Roman" panose="02020603050405020304" pitchFamily="18" charset="0"/>
              </a:rPr>
              <a:t>– 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поручение о </a:t>
            </a:r>
            <a:r>
              <a:rPr lang="ru-RU" sz="600">
                <a:solidFill>
                  <a:schemeClr val="tx2"/>
                </a:solidFill>
                <a:cs typeface="Times New Roman" panose="02020603050405020304" pitchFamily="18" charset="0"/>
              </a:rPr>
              <a:t>проведении </a:t>
            </a:r>
            <a:r>
              <a:rPr lang="ru-RU" sz="600" smtClean="0">
                <a:solidFill>
                  <a:schemeClr val="tx2"/>
                </a:solidFill>
                <a:cs typeface="Times New Roman" panose="02020603050405020304" pitchFamily="18" charset="0"/>
              </a:rPr>
              <a:t>о 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анализа </a:t>
            </a:r>
            <a:r>
              <a:rPr lang="ru-RU" sz="600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за </a:t>
            </a:r>
            <a:r>
              <a:rPr lang="ru-RU" sz="600" dirty="0">
                <a:solidFill>
                  <a:schemeClr val="tx2"/>
                </a:solidFill>
                <a:cs typeface="Times New Roman" panose="02020603050405020304" pitchFamily="18" charset="0"/>
              </a:rPr>
              <a:t>период 2019 год и I полугодие 2020 года </a:t>
            </a:r>
            <a:r>
              <a:rPr lang="ru-RU" sz="6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от </a:t>
            </a:r>
            <a:r>
              <a:rPr lang="ru-RU" sz="600" b="1" dirty="0">
                <a:solidFill>
                  <a:schemeClr val="tx2"/>
                </a:solidFill>
                <a:cs typeface="Times New Roman" panose="02020603050405020304" pitchFamily="18" charset="0"/>
              </a:rPr>
              <a:t>20.08.2020 № </a:t>
            </a:r>
            <a:r>
              <a:rPr lang="ru-RU" sz="600" b="1" dirty="0" smtClean="0">
                <a:solidFill>
                  <a:schemeClr val="tx2"/>
                </a:solidFill>
                <a:cs typeface="Times New Roman" panose="02020603050405020304" pitchFamily="18" charset="0"/>
              </a:rPr>
              <a:t>07-04-05/18-16663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1342468" y="1798539"/>
            <a:ext cx="4309063" cy="1043086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wrap="square" lIns="57639" tIns="28819" rIns="57639" bIns="28819">
            <a:spAutoFit/>
          </a:bodyPr>
          <a:lstStyle/>
          <a:p>
            <a:pPr algn="ctr"/>
            <a:r>
              <a:rPr lang="ru-RU" sz="800" dirty="0">
                <a:solidFill>
                  <a:schemeClr val="dk1"/>
                </a:solidFill>
                <a:cs typeface="Times New Roman" panose="02020603050405020304" pitchFamily="18" charset="0"/>
              </a:rPr>
              <a:t>2 мая 2020 вступило в силу постановление Правительства Российской Федерации </a:t>
            </a:r>
          </a:p>
          <a:p>
            <a:pPr algn="ctr"/>
            <a:r>
              <a:rPr lang="ru-RU" sz="800" dirty="0">
                <a:solidFill>
                  <a:schemeClr val="dk1"/>
                </a:solidFill>
                <a:cs typeface="Times New Roman" panose="02020603050405020304" pitchFamily="18" charset="0"/>
              </a:rPr>
              <a:t>от 22 апреля 2020 г. № 559, в соответствии с пунктом 2 которого приостановлено </a:t>
            </a:r>
          </a:p>
          <a:p>
            <a:pPr algn="ctr"/>
            <a:r>
              <a:rPr lang="ru-RU" sz="800" dirty="0">
                <a:solidFill>
                  <a:schemeClr val="dk1"/>
                </a:solidFill>
                <a:cs typeface="Times New Roman" panose="02020603050405020304" pitchFamily="18" charset="0"/>
              </a:rPr>
              <a:t>до 1 января 2022 г. действие пунктов 16 </a:t>
            </a:r>
            <a:r>
              <a:rPr lang="ru-RU" sz="800" dirty="0" smtClean="0">
                <a:cs typeface="Times New Roman" panose="02020603050405020304" pitchFamily="18" charset="0"/>
              </a:rPr>
              <a:t>– 20(1) </a:t>
            </a:r>
            <a:r>
              <a:rPr lang="ru-RU" sz="800" dirty="0">
                <a:solidFill>
                  <a:schemeClr val="dk1"/>
                </a:solidFill>
                <a:cs typeface="Times New Roman" panose="02020603050405020304" pitchFamily="18" charset="0"/>
              </a:rPr>
              <a:t>Правил № </a:t>
            </a:r>
            <a:r>
              <a:rPr lang="ru-RU" sz="800" dirty="0" smtClean="0">
                <a:solidFill>
                  <a:schemeClr val="dk1"/>
                </a:solidFill>
                <a:cs typeface="Times New Roman" panose="02020603050405020304" pitchFamily="18" charset="0"/>
              </a:rPr>
              <a:t>999 </a:t>
            </a:r>
            <a:endParaRPr lang="ru-RU" sz="800" dirty="0">
              <a:solidFill>
                <a:schemeClr val="dk1"/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 smtClean="0"/>
          </a:p>
          <a:p>
            <a:pPr algn="ctr"/>
            <a:r>
              <a:rPr lang="ru-RU" sz="800" dirty="0"/>
              <a:t>Д</a:t>
            </a:r>
            <a:r>
              <a:rPr lang="ru-RU" sz="800" dirty="0" smtClean="0"/>
              <a:t>ействие </a:t>
            </a:r>
            <a:r>
              <a:rPr lang="ru-RU" sz="800" dirty="0"/>
              <a:t>постановления № 559 распространяется на направляемые с </a:t>
            </a:r>
            <a:r>
              <a:rPr lang="ru-RU" sz="800" dirty="0" smtClean="0"/>
              <a:t>2 мая 2020 г. ФК представления </a:t>
            </a:r>
            <a:r>
              <a:rPr lang="ru-RU" sz="800" dirty="0"/>
              <a:t>и предписания, требования которых (в части сроков принятия мер по возврату средств в федеральный бюджет) необходимо </a:t>
            </a:r>
            <a:r>
              <a:rPr lang="ru-RU" sz="800" dirty="0" smtClean="0"/>
              <a:t>переносить на периоды </a:t>
            </a:r>
            <a:r>
              <a:rPr lang="ru-RU" sz="800" b="1" dirty="0" smtClean="0"/>
              <a:t>после  1 января </a:t>
            </a:r>
            <a:r>
              <a:rPr lang="ru-RU" sz="800" b="1" dirty="0"/>
              <a:t>2022 года</a:t>
            </a:r>
            <a:r>
              <a:rPr lang="ru-RU" sz="800" b="1" dirty="0" smtClean="0"/>
              <a:t>.</a:t>
            </a:r>
            <a:endParaRPr lang="ru-RU" sz="800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85" y="1860903"/>
            <a:ext cx="344413" cy="980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1404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9462" y="3045301"/>
            <a:ext cx="5749651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0"/>
          </a:p>
        </p:txBody>
      </p:sp>
      <p:sp>
        <p:nvSpPr>
          <p:cNvPr id="9" name="object 9"/>
          <p:cNvSpPr/>
          <p:nvPr/>
        </p:nvSpPr>
        <p:spPr>
          <a:xfrm>
            <a:off x="4518672" y="207610"/>
            <a:ext cx="1239916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0"/>
          </a:p>
        </p:txBody>
      </p:sp>
      <p:sp>
        <p:nvSpPr>
          <p:cNvPr id="10" name="TextBox 9"/>
          <p:cNvSpPr txBox="1"/>
          <p:nvPr/>
        </p:nvSpPr>
        <p:spPr>
          <a:xfrm>
            <a:off x="293368" y="1277932"/>
            <a:ext cx="3783171" cy="351470"/>
          </a:xfrm>
          <a:prstGeom prst="rect">
            <a:avLst/>
          </a:prstGeom>
          <a:noFill/>
        </p:spPr>
        <p:txBody>
          <a:bodyPr wrap="square" lIns="43251" tIns="21626" rIns="43251" bIns="21626" rtlCol="0">
            <a:spAutoFit/>
          </a:bodyPr>
          <a:lstStyle/>
          <a:p>
            <a:r>
              <a:rPr lang="ru-RU" sz="2000" b="1" dirty="0">
                <a:solidFill>
                  <a:srgbClr val="11437F"/>
                </a:solidFill>
                <a:latin typeface="+mj-lt"/>
                <a:cs typeface="Arial" panose="020B0604020202020204" pitchFamily="34" charset="0"/>
              </a:rPr>
              <a:t>Спасибо за внимание!</a:t>
            </a:r>
            <a:endParaRPr lang="ru-RU" sz="2000" dirty="0">
              <a:solidFill>
                <a:srgbClr val="11437F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1411" y="250825"/>
            <a:ext cx="5762979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043" y="43319"/>
            <a:ext cx="918967" cy="35990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4360386" y="3063876"/>
            <a:ext cx="1326134" cy="76944"/>
          </a:xfrm>
        </p:spPr>
        <p:txBody>
          <a:bodyPr/>
          <a:lstStyle/>
          <a:p>
            <a:fld id="{B6F15528-21DE-4FAA-801E-634DDDAF4B2B}" type="slidenum">
              <a:rPr lang="ru-RU" sz="500" b="1"/>
              <a:t>15</a:t>
            </a:fld>
            <a:endParaRPr lang="ru-RU" sz="500" b="1" dirty="0"/>
          </a:p>
        </p:txBody>
      </p:sp>
    </p:spTree>
    <p:extLst>
      <p:ext uri="{BB962C8B-B14F-4D97-AF65-F5344CB8AC3E}">
        <p14:creationId xmlns:p14="http://schemas.microsoft.com/office/powerpoint/2010/main" val="3670025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3912</TotalTime>
  <Words>2053</Words>
  <Application>Microsoft Office PowerPoint</Application>
  <PresentationFormat>Произвольный</PresentationFormat>
  <Paragraphs>257</Paragraphs>
  <Slides>15</Slides>
  <Notes>14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Н.Ю. Ворон </cp:lastModifiedBy>
  <cp:revision>272</cp:revision>
  <cp:lastPrinted>2020-09-01T08:31:42Z</cp:lastPrinted>
  <dcterms:created xsi:type="dcterms:W3CDTF">2019-07-31T16:47:50Z</dcterms:created>
  <dcterms:modified xsi:type="dcterms:W3CDTF">2020-09-10T08:30:56Z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