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1">
  <p:sldMasterIdLst>
    <p:sldMasterId id="2147483660" r:id="rId1"/>
    <p:sldMasterId id="2147483678" r:id="rId2"/>
    <p:sldMasterId id="2147483696" r:id="rId3"/>
  </p:sldMasterIdLst>
  <p:notesMasterIdLst>
    <p:notesMasterId r:id="rId7"/>
  </p:notesMasterIdLst>
  <p:sldIdLst>
    <p:sldId id="353" r:id="rId4"/>
    <p:sldId id="408" r:id="rId5"/>
    <p:sldId id="410" r:id="rId6"/>
  </p:sldIdLst>
  <p:sldSz cx="12190413" cy="6859588"/>
  <p:notesSz cx="6858000" cy="9144000"/>
  <p:defaultTextStyle>
    <a:defPPr>
      <a:defRPr lang="ru-RU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6E4"/>
    <a:srgbClr val="5CA487"/>
    <a:srgbClr val="CF7977"/>
    <a:srgbClr val="93B6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7" autoAdjust="0"/>
    <p:restoredTop sz="95286" autoAdjust="0"/>
  </p:normalViewPr>
  <p:slideViewPr>
    <p:cSldViewPr>
      <p:cViewPr varScale="1">
        <p:scale>
          <a:sx n="102" d="100"/>
          <a:sy n="102" d="100"/>
        </p:scale>
        <p:origin x="-90" y="-21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E7420-20AA-4009-9F7A-1E5CB4AA0EE6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A778B-6923-47FB-ADF7-530144C1D0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531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A778B-6923-47FB-ADF7-530144C1D0A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A778B-6923-47FB-ADF7-530144C1D0A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>
            <a:lvl1pPr algn="ctr">
              <a:defRPr sz="64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6463" y="6246671"/>
            <a:ext cx="2844430" cy="476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046FE-FF32-41AF-B5A3-A0CE30310BFD}" type="slidenum">
              <a:rPr lang="ru-RU">
                <a:solidFill>
                  <a:srgbClr val="00386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864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5FB5A-086A-4C0A-9F8D-3CD8D23D165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1591B-20CA-4A0B-8AC5-C8F3C90C916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20182-C267-4C1C-9D34-857301DD93D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B0372-2030-4C24-A412-73C34EB5B16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B9BD3-40DD-4ADA-9387-A160D572340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93D84-84F0-430B-A55B-03D393A50C8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0B383-4A36-4D87-9633-CBD5549220F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C59B2-DF49-4810-888B-F806254B9A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9D960-4D38-4BE7-B548-1C7ADD5414F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717717"/>
            <a:ext cx="2742843" cy="54098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717717"/>
            <a:ext cx="8025355" cy="54098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AAD83-9531-46A0-B345-C7C304DEF28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521" y="1600571"/>
            <a:ext cx="10971372" cy="21864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3939502"/>
            <a:ext cx="10971372" cy="21880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EBFC5-5B9C-4832-B703-4B9E7B3070C1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521" y="1600572"/>
            <a:ext cx="10971372" cy="4527011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3808A-B1B7-496A-8488-FDC3109CB8E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521" y="1600572"/>
            <a:ext cx="10971372" cy="4527011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70AEB-8B2A-44B7-896A-44DA9B80D9E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6793" y="1600571"/>
            <a:ext cx="5384099" cy="21864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6793" y="3939502"/>
            <a:ext cx="5384099" cy="21880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3B2B0-26E0-4586-AC18-2A91A312F32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86632-668C-4A4D-B2FA-8DF6B8871DE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521" y="717717"/>
            <a:ext cx="10971372" cy="54098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9BA45-CB4D-4051-80CA-88285FA3AD9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>
            <a:lvl1pPr algn="ctr">
              <a:defRPr sz="64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6463" y="6246671"/>
            <a:ext cx="2844430" cy="4763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D9887-DA18-4FE3-9508-40D9B687A5EF}" type="slidenum">
              <a:rPr lang="ru-RU">
                <a:solidFill>
                  <a:srgbClr val="00386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864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7C919-BE4F-4118-9DB8-4F973C530EA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/>
            </a:lvl1pPr>
            <a:lvl2pPr marL="609585" indent="0">
              <a:buNone/>
              <a:defRPr sz="2400"/>
            </a:lvl2pPr>
            <a:lvl3pPr marL="1219170" indent="0">
              <a:buNone/>
              <a:defRPr sz="2100"/>
            </a:lvl3pPr>
            <a:lvl4pPr marL="1828754" indent="0">
              <a:buNone/>
              <a:defRPr sz="1900"/>
            </a:lvl4pPr>
            <a:lvl5pPr marL="2438339" indent="0">
              <a:buNone/>
              <a:defRPr sz="1900"/>
            </a:lvl5pPr>
            <a:lvl6pPr marL="3047924" indent="0">
              <a:buNone/>
              <a:defRPr sz="1900"/>
            </a:lvl6pPr>
            <a:lvl7pPr marL="3657509" indent="0">
              <a:buNone/>
              <a:defRPr sz="1900"/>
            </a:lvl7pPr>
            <a:lvl8pPr marL="4267093" indent="0">
              <a:buNone/>
              <a:defRPr sz="1900"/>
            </a:lvl8pPr>
            <a:lvl9pPr marL="4876678" indent="0">
              <a:buNone/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8C968-7808-496A-9A5D-D3FA89AAA69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38625-BEBE-4715-B07C-94E4E2F4F43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6AD77-FF6B-4897-A7C6-EDDE8C67A8F8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85E78-5377-4A81-885C-1EBB0F1D4E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F42D1-2793-41EC-BB17-3216DE96371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A27C-2A0E-402C-94A7-4C936267F8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93DFFE-A9A5-4CFD-BE42-511BF156830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5C083-9760-49A7-BC10-2A555EC6B74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717717"/>
            <a:ext cx="2742843" cy="54098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717717"/>
            <a:ext cx="8025355" cy="54098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29529-974C-4380-9AF4-F5EE20307DF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521" y="1600571"/>
            <a:ext cx="10971372" cy="21864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3939502"/>
            <a:ext cx="10971372" cy="21880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AF88-0189-443B-907F-AB3F504F52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521" y="1600572"/>
            <a:ext cx="10971372" cy="4527011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F33FF9-44B4-49D9-B2B6-272D490E10D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521" y="1600572"/>
            <a:ext cx="10971372" cy="4527011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DF345-BB56-4A99-AAC4-7729DE4A4E4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220" y="717716"/>
            <a:ext cx="10943859" cy="71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6793" y="1600571"/>
            <a:ext cx="5384099" cy="21864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6793" y="3939502"/>
            <a:ext cx="5384099" cy="21880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417D3-4622-4728-80AB-DDCB9057484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9C297-E2C8-4B0F-A9EA-71695ED2AB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521" y="717717"/>
            <a:ext cx="10971372" cy="54098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B6BDE-A2FC-4684-BD14-169C2354B37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38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46FE-FF32-41AF-B5A3-A0CE30310BFD}" type="slidenum">
              <a:rPr lang="ru-RU" smtClean="0">
                <a:solidFill>
                  <a:srgbClr val="003864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3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5FB5A-086A-4C0A-9F8D-3CD8D23D1659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3" y="1710148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3" y="4590540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1591B-20CA-4A0B-8AC5-C8F3C90C9162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0" y="1826048"/>
            <a:ext cx="5180927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8" y="1826048"/>
            <a:ext cx="5180927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20182-C267-4C1C-9D34-857301DD93D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0" y="365214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7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7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8" y="1681552"/>
            <a:ext cx="5182514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8" y="2505655"/>
            <a:ext cx="5182514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B0372-2030-4C24-A412-73C34EB5B166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B9BD3-40DD-4ADA-9387-A160D5723409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93D84-84F0-430B-A55B-03D393A50C87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7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4" y="987668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7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0B383-4A36-4D87-9633-CBD5549220FE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7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4" y="987668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7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C59B2-DF49-4810-888B-F806254B9AE4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9D960-4D38-4BE7-B548-1C7ADD5414F1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5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AAD83-9531-46A0-B345-C7C304DEF28F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2220" y="717716"/>
            <a:ext cx="10943859" cy="7193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2"/>
            <a:ext cx="10971372" cy="4527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0" y="6246671"/>
            <a:ext cx="2844430" cy="47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>
            <a:lvl1pPr algn="l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6671"/>
            <a:ext cx="3860297" cy="47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>
            <a:lvl1pPr algn="ctr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0842" y="6546780"/>
            <a:ext cx="624336" cy="2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ctr" anchorCtr="0" compatLnSpc="1">
            <a:prstTxWarp prst="textNoShape">
              <a:avLst/>
            </a:prstTxWarp>
          </a:bodyPr>
          <a:lstStyle>
            <a:lvl1pPr algn="r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A6AFA9-6211-42A6-B09C-AA0AF10637A2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0" y="0"/>
            <a:ext cx="12190413" cy="685959"/>
            <a:chOff x="657" y="1797"/>
            <a:chExt cx="5760" cy="432"/>
          </a:xfrm>
        </p:grpSpPr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657" y="1797"/>
              <a:ext cx="5760" cy="432"/>
            </a:xfrm>
            <a:prstGeom prst="rect">
              <a:avLst/>
            </a:prstGeom>
            <a:solidFill>
              <a:srgbClr val="03055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298800" anchor="ctr" anchorCtr="1"/>
            <a:lstStyle/>
            <a:p>
              <a:pPr marL="120648" indent="19050" eaLnBrk="0" fontAlgn="base" hangingPunct="0">
                <a:lnSpc>
                  <a:spcPct val="10000"/>
                </a:lnSpc>
                <a:spcBef>
                  <a:spcPct val="10000"/>
                </a:spcBef>
                <a:spcAft>
                  <a:spcPct val="0"/>
                </a:spcAft>
                <a:defRPr/>
              </a:pPr>
              <a:r>
                <a:rPr lang="ru-RU" sz="3200" b="1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УФК по Оренбургской области</a:t>
              </a:r>
              <a:r>
                <a:rPr lang="en-US" dirty="0">
                  <a:solidFill>
                    <a:srgbClr val="FFFFFF"/>
                  </a:solidFill>
                  <a:cs typeface="Arial" charset="0"/>
                </a:rPr>
                <a:t> </a:t>
              </a:r>
              <a:r>
                <a:rPr lang="ru-RU" dirty="0">
                  <a:solidFill>
                    <a:srgbClr val="FFFFFF"/>
                  </a:solidFill>
                  <a:cs typeface="Arial" charset="0"/>
                </a:rPr>
                <a:t>    </a:t>
              </a:r>
              <a:r>
                <a:rPr lang="en-US" dirty="0">
                  <a:solidFill>
                    <a:srgbClr val="FFFFFF"/>
                  </a:solidFill>
                  <a:cs typeface="Arial" charset="0"/>
                </a:rPr>
                <a:t>   </a:t>
              </a:r>
              <a:r>
                <a:rPr lang="ru-RU" dirty="0">
                  <a:solidFill>
                    <a:srgbClr val="FFFFFF"/>
                  </a:solidFill>
                  <a:cs typeface="Arial" charset="0"/>
                </a:rPr>
                <a:t>    </a:t>
              </a:r>
              <a:r>
                <a:rPr lang="en-US" sz="2100" b="1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http://orenburg.roskazna.ru</a:t>
              </a:r>
              <a:endParaRPr lang="ru-RU" sz="21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pic>
          <p:nvPicPr>
            <p:cNvPr id="8201" name="Picture 10" descr="4"/>
            <p:cNvPicPr>
              <a:picLocks noChangeAspect="1" noChangeArrowheads="1"/>
            </p:cNvPicPr>
            <p:nvPr userDrawn="1"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03" y="1797"/>
              <a:ext cx="352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2pPr>
      <a:lvl3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3pPr>
      <a:lvl4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4pPr>
      <a:lvl5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5pPr>
      <a:lvl6pPr marL="609585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6pPr>
      <a:lvl7pPr marL="1219170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7pPr>
      <a:lvl8pPr marL="1828754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8pPr>
      <a:lvl9pPr marL="2438339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9pPr>
    </p:titleStyle>
    <p:bodyStyle>
      <a:lvl1pPr marL="478355" indent="-478355" algn="l" defTabSz="1276319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37141" indent="-397923" algn="l" defTabSz="1276319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595927" indent="-319609" algn="l" defTabSz="1276319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235144" indent="-319609" algn="l" defTabSz="1276319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2870128" indent="-315376" algn="l" defTabSz="1276319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3479713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4089298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4698883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5308467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2220" y="717716"/>
            <a:ext cx="10943859" cy="7193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572"/>
            <a:ext cx="10971372" cy="4527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520" y="6246671"/>
            <a:ext cx="2844430" cy="47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>
            <a:lvl1pPr algn="l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058" y="6246671"/>
            <a:ext cx="3860297" cy="476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t" anchorCtr="0" compatLnSpc="1">
            <a:prstTxWarp prst="textNoShape">
              <a:avLst/>
            </a:prstTxWarp>
          </a:bodyPr>
          <a:lstStyle>
            <a:lvl1pPr algn="ctr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0842" y="6546780"/>
            <a:ext cx="624336" cy="26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618" tIns="63810" rIns="127618" bIns="63810" numCol="1" anchor="ctr" anchorCtr="0" compatLnSpc="1">
            <a:prstTxWarp prst="textNoShape">
              <a:avLst/>
            </a:prstTxWarp>
          </a:bodyPr>
          <a:lstStyle>
            <a:lvl1pPr algn="r">
              <a:defRPr sz="2000" b="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8EE124-D3FA-4EF7-86D0-6F81D4BA01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0" y="0"/>
            <a:ext cx="12190413" cy="685959"/>
            <a:chOff x="657" y="1797"/>
            <a:chExt cx="5760" cy="432"/>
          </a:xfrm>
        </p:grpSpPr>
        <p:sp>
          <p:nvSpPr>
            <p:cNvPr id="1033" name="Rectangle 9"/>
            <p:cNvSpPr>
              <a:spLocks noChangeArrowheads="1"/>
            </p:cNvSpPr>
            <p:nvPr userDrawn="1"/>
          </p:nvSpPr>
          <p:spPr bwMode="auto">
            <a:xfrm>
              <a:off x="657" y="1797"/>
              <a:ext cx="5760" cy="432"/>
            </a:xfrm>
            <a:prstGeom prst="rect">
              <a:avLst/>
            </a:prstGeom>
            <a:solidFill>
              <a:srgbClr val="03055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298800" anchor="ctr" anchorCtr="1"/>
            <a:lstStyle/>
            <a:p>
              <a:pPr marL="120648" indent="19050" eaLnBrk="0" fontAlgn="base" hangingPunct="0">
                <a:lnSpc>
                  <a:spcPct val="10000"/>
                </a:lnSpc>
                <a:spcBef>
                  <a:spcPct val="10000"/>
                </a:spcBef>
                <a:spcAft>
                  <a:spcPct val="0"/>
                </a:spcAft>
                <a:defRPr/>
              </a:pPr>
              <a:r>
                <a:rPr lang="ru-RU" sz="3200" b="1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УФК по Оренбургской области</a:t>
              </a:r>
              <a:r>
                <a:rPr lang="en-US" dirty="0">
                  <a:solidFill>
                    <a:srgbClr val="FFFFFF"/>
                  </a:solidFill>
                  <a:cs typeface="Arial" charset="0"/>
                </a:rPr>
                <a:t> </a:t>
              </a:r>
              <a:r>
                <a:rPr lang="ru-RU" dirty="0">
                  <a:solidFill>
                    <a:srgbClr val="FFFFFF"/>
                  </a:solidFill>
                  <a:cs typeface="Arial" charset="0"/>
                </a:rPr>
                <a:t>    </a:t>
              </a:r>
              <a:r>
                <a:rPr lang="en-US" dirty="0">
                  <a:solidFill>
                    <a:srgbClr val="FFFFFF"/>
                  </a:solidFill>
                  <a:cs typeface="Arial" charset="0"/>
                </a:rPr>
                <a:t>   </a:t>
              </a:r>
              <a:r>
                <a:rPr lang="ru-RU" dirty="0">
                  <a:solidFill>
                    <a:srgbClr val="FFFFFF"/>
                  </a:solidFill>
                  <a:cs typeface="Arial" charset="0"/>
                </a:rPr>
                <a:t>    </a:t>
              </a:r>
              <a:r>
                <a:rPr lang="en-US" sz="2100" b="1" dirty="0">
                  <a:solidFill>
                    <a:srgbClr val="FFFFFF"/>
                  </a:solidFill>
                  <a:latin typeface="Times New Roman" pitchFamily="18" charset="0"/>
                  <a:cs typeface="Arial" charset="0"/>
                </a:rPr>
                <a:t>http://orenburg.roskazna.ru</a:t>
              </a:r>
              <a:endParaRPr lang="ru-RU" sz="21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pic>
          <p:nvPicPr>
            <p:cNvPr id="8201" name="Picture 10" descr="4"/>
            <p:cNvPicPr>
              <a:picLocks noChangeAspect="1" noChangeArrowheads="1"/>
            </p:cNvPicPr>
            <p:nvPr userDrawn="1"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03" y="1797"/>
              <a:ext cx="352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+mj-lt"/>
          <a:ea typeface="+mj-ea"/>
          <a:cs typeface="+mj-cs"/>
        </a:defRPr>
      </a:lvl1pPr>
      <a:lvl2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2pPr>
      <a:lvl3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3pPr>
      <a:lvl4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4pPr>
      <a:lvl5pPr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5pPr>
      <a:lvl6pPr marL="609585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6pPr>
      <a:lvl7pPr marL="1219170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7pPr>
      <a:lvl8pPr marL="1828754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8pPr>
      <a:lvl9pPr marL="2438339" algn="l" defTabSz="1276319" rtl="0" eaLnBrk="0" fontAlgn="base" hangingPunct="0">
        <a:spcBef>
          <a:spcPct val="0"/>
        </a:spcBef>
        <a:spcAft>
          <a:spcPct val="0"/>
        </a:spcAft>
        <a:defRPr sz="3700" b="1">
          <a:solidFill>
            <a:schemeClr val="accent2"/>
          </a:solidFill>
          <a:latin typeface="Calibri" pitchFamily="34" charset="0"/>
        </a:defRPr>
      </a:lvl9pPr>
    </p:titleStyle>
    <p:bodyStyle>
      <a:lvl1pPr marL="478355" indent="-478355" algn="l" defTabSz="1276319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37141" indent="-397923" algn="l" defTabSz="1276319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2pPr>
      <a:lvl3pPr marL="1595927" indent="-319609" algn="l" defTabSz="1276319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</a:defRPr>
      </a:lvl3pPr>
      <a:lvl4pPr marL="2235144" indent="-319609" algn="l" defTabSz="1276319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2870128" indent="-315376" algn="l" defTabSz="1276319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3479713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4089298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4698883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5308467" indent="-315376" algn="l" defTabSz="1276319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2" y="365214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2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7836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7" y="6357836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0" y="6357836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A6AFA9-6211-42A6-B09C-AA0AF10637A2}" type="slidenum">
              <a:rPr lang="ru-RU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93D84-84F0-430B-A55B-03D393A50C87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9263619" y="6308654"/>
            <a:ext cx="274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DDF345-BB56-4A99-AAC4-7729DE4A4E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34863" y="102522"/>
            <a:ext cx="3667372" cy="873206"/>
            <a:chOff x="1634863" y="102522"/>
            <a:chExt cx="3667372" cy="87320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34863" y="148555"/>
              <a:ext cx="3236207" cy="827173"/>
              <a:chOff x="1634863" y="148555"/>
              <a:chExt cx="3236207" cy="827173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34863" y="667951"/>
                <a:ext cx="1800200" cy="307777"/>
                <a:chOff x="982638" y="3101340"/>
                <a:chExt cx="1800200" cy="307777"/>
              </a:xfrm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982638" y="3121085"/>
                  <a:ext cx="1800200" cy="2880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054646" y="3101340"/>
                  <a:ext cx="17281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akhalin.roskazna.ru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Прямоугольник 16"/>
              <p:cNvSpPr/>
              <p:nvPr/>
            </p:nvSpPr>
            <p:spPr>
              <a:xfrm>
                <a:off x="1706871" y="148555"/>
                <a:ext cx="3164199" cy="3820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706871" y="102522"/>
              <a:ext cx="359536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/>
                <a:t>УПРАВЛЕНИЕ ФЕДЕРАЛЬНОГО КАЗНАЧЕЙСТВА ПО САХАЛИНСКОЙ ОБЛАСТИ</a:t>
              </a:r>
              <a:endParaRPr lang="ru-RU" sz="1300" b="1" dirty="0"/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607217"/>
              </p:ext>
            </p:extLst>
          </p:nvPr>
        </p:nvGraphicFramePr>
        <p:xfrm>
          <a:off x="3885140" y="837507"/>
          <a:ext cx="3938258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825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244606"/>
              </p:ext>
            </p:extLst>
          </p:nvPr>
        </p:nvGraphicFramePr>
        <p:xfrm>
          <a:off x="3521621" y="2133650"/>
          <a:ext cx="4909056" cy="516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9056"/>
              </a:tblGrid>
              <a:tr h="5166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Размещение на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сайте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147160"/>
              </p:ext>
            </p:extLst>
          </p:nvPr>
        </p:nvGraphicFramePr>
        <p:xfrm>
          <a:off x="3435063" y="3069753"/>
          <a:ext cx="4964399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4399"/>
              </a:tblGrid>
              <a:tr h="40861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процесса закупки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Стрелка вниз 19"/>
          <p:cNvSpPr/>
          <p:nvPr/>
        </p:nvSpPr>
        <p:spPr>
          <a:xfrm>
            <a:off x="5714017" y="1557585"/>
            <a:ext cx="237173" cy="576065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161864"/>
              </p:ext>
            </p:extLst>
          </p:nvPr>
        </p:nvGraphicFramePr>
        <p:xfrm>
          <a:off x="622598" y="3119312"/>
          <a:ext cx="1442236" cy="45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236"/>
              </a:tblGrid>
              <a:tr h="45449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38977" y="2809561"/>
            <a:ext cx="271701" cy="1080117"/>
          </a:xfrm>
          <a:prstGeom prst="rect">
            <a:avLst/>
          </a:prstGeom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99707"/>
              </p:ext>
            </p:extLst>
          </p:nvPr>
        </p:nvGraphicFramePr>
        <p:xfrm>
          <a:off x="3476829" y="3935604"/>
          <a:ext cx="4964399" cy="574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4399"/>
              </a:tblGrid>
              <a:tr h="57431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Заключение контракта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956130"/>
              </p:ext>
            </p:extLst>
          </p:nvPr>
        </p:nvGraphicFramePr>
        <p:xfrm>
          <a:off x="9880191" y="3074987"/>
          <a:ext cx="2088233" cy="498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3"/>
              </a:tblGrid>
              <a:tr h="49882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Прокуратура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23" name="Стрелка вниз 22"/>
          <p:cNvSpPr/>
          <p:nvPr/>
        </p:nvSpPr>
        <p:spPr>
          <a:xfrm>
            <a:off x="5714017" y="2565698"/>
            <a:ext cx="237173" cy="504055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017" y="3478364"/>
            <a:ext cx="237173" cy="527494"/>
          </a:xfrm>
          <a:prstGeom prst="rect">
            <a:avLst/>
          </a:prstGeom>
        </p:spPr>
      </p:pic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96509"/>
              </p:ext>
            </p:extLst>
          </p:nvPr>
        </p:nvGraphicFramePr>
        <p:xfrm>
          <a:off x="1558702" y="5157986"/>
          <a:ext cx="298088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0888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исполнения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уровень,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контролирующий орган субъекта РФ, Прокуратура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599015"/>
              </p:ext>
            </p:extLst>
          </p:nvPr>
        </p:nvGraphicFramePr>
        <p:xfrm>
          <a:off x="6815287" y="5207166"/>
          <a:ext cx="3312368" cy="1101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</a:tblGrid>
              <a:tr h="110148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исполнения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УФК,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Прокуратура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9118"/>
              </p:ext>
            </p:extLst>
          </p:nvPr>
        </p:nvGraphicFramePr>
        <p:xfrm>
          <a:off x="694606" y="3995058"/>
          <a:ext cx="1368152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ФАС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774" y="4149874"/>
            <a:ext cx="1296144" cy="100811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462" y="4221881"/>
            <a:ext cx="1296144" cy="93610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622" y="5374010"/>
            <a:ext cx="579170" cy="74377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45138" y="5386023"/>
            <a:ext cx="579170" cy="7437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911630" y="3717825"/>
            <a:ext cx="2016224" cy="40011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</a:t>
            </a:r>
          </a:p>
        </p:txBody>
      </p:sp>
      <p:sp>
        <p:nvSpPr>
          <p:cNvPr id="35" name="Стрелка вниз 34"/>
          <p:cNvSpPr/>
          <p:nvPr/>
        </p:nvSpPr>
        <p:spPr>
          <a:xfrm rot="5400000">
            <a:off x="8999467" y="2649849"/>
            <a:ext cx="288032" cy="1368151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93D84-84F0-430B-A55B-03D393A50C87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9263619" y="6308654"/>
            <a:ext cx="274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DDF345-BB56-4A99-AAC4-7729DE4A4E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34863" y="102522"/>
            <a:ext cx="3667372" cy="873206"/>
            <a:chOff x="1634863" y="102522"/>
            <a:chExt cx="3667372" cy="87320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34863" y="148555"/>
              <a:ext cx="3236207" cy="827173"/>
              <a:chOff x="1634863" y="148555"/>
              <a:chExt cx="3236207" cy="827173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34863" y="667951"/>
                <a:ext cx="1800200" cy="307777"/>
                <a:chOff x="982638" y="3101340"/>
                <a:chExt cx="1800200" cy="307777"/>
              </a:xfrm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982638" y="3121085"/>
                  <a:ext cx="1800200" cy="2880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054646" y="3101340"/>
                  <a:ext cx="17281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akhalin.roskazna.ru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Прямоугольник 16"/>
              <p:cNvSpPr/>
              <p:nvPr/>
            </p:nvSpPr>
            <p:spPr>
              <a:xfrm>
                <a:off x="1706871" y="148555"/>
                <a:ext cx="3164199" cy="3820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706871" y="102522"/>
              <a:ext cx="359536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/>
                <a:t>УПРАВЛЕНИЕ ФЕДЕРАЛЬНОГО КАЗНАЧЕЙСТВА ПО САХАЛИНСКОЙ ОБЛАСТИ</a:t>
              </a:r>
              <a:endParaRPr lang="ru-RU" sz="1300" b="1" dirty="0"/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126542"/>
              </p:ext>
            </p:extLst>
          </p:nvPr>
        </p:nvGraphicFramePr>
        <p:xfrm>
          <a:off x="3502918" y="837507"/>
          <a:ext cx="4824536" cy="576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</a:tblGrid>
              <a:tr h="57606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закупок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083534"/>
              </p:ext>
            </p:extLst>
          </p:nvPr>
        </p:nvGraphicFramePr>
        <p:xfrm>
          <a:off x="2782838" y="1571123"/>
          <a:ext cx="6120680" cy="516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680"/>
              </a:tblGrid>
              <a:tr h="5166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качества Плана закупок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94236"/>
              </p:ext>
            </p:extLst>
          </p:nvPr>
        </p:nvGraphicFramePr>
        <p:xfrm>
          <a:off x="4148145" y="2628561"/>
          <a:ext cx="3330070" cy="63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070"/>
              </a:tblGrid>
              <a:tr h="63107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бюджет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669152"/>
              </p:ext>
            </p:extLst>
          </p:nvPr>
        </p:nvGraphicFramePr>
        <p:xfrm>
          <a:off x="334565" y="2565698"/>
          <a:ext cx="2236401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45449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уровень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155111" y="2465016"/>
            <a:ext cx="271701" cy="1080117"/>
          </a:xfrm>
          <a:prstGeom prst="rect">
            <a:avLst/>
          </a:prstGeom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01220"/>
              </p:ext>
            </p:extLst>
          </p:nvPr>
        </p:nvGraphicFramePr>
        <p:xfrm>
          <a:off x="4148145" y="3469454"/>
          <a:ext cx="3330069" cy="547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069"/>
              </a:tblGrid>
              <a:tr h="54717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833455"/>
              </p:ext>
            </p:extLst>
          </p:nvPr>
        </p:nvGraphicFramePr>
        <p:xfrm>
          <a:off x="8975526" y="2661576"/>
          <a:ext cx="2736305" cy="540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5"/>
              </a:tblGrid>
              <a:tr h="5402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236247"/>
              </p:ext>
            </p:extLst>
          </p:nvPr>
        </p:nvGraphicFramePr>
        <p:xfrm>
          <a:off x="334565" y="4377911"/>
          <a:ext cx="2236401" cy="780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78007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005302"/>
              </p:ext>
            </p:extLst>
          </p:nvPr>
        </p:nvGraphicFramePr>
        <p:xfrm>
          <a:off x="8975526" y="3341070"/>
          <a:ext cx="280831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5507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Контролирующий орган субъекта РФ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786945"/>
              </p:ext>
            </p:extLst>
          </p:nvPr>
        </p:nvGraphicFramePr>
        <p:xfrm>
          <a:off x="334566" y="3465601"/>
          <a:ext cx="2236401" cy="75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75628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субъекта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153118" y="3181273"/>
            <a:ext cx="271701" cy="1080117"/>
          </a:xfrm>
          <a:prstGeom prst="rect">
            <a:avLst/>
          </a:prstGeom>
        </p:spPr>
      </p:pic>
      <p:pic>
        <p:nvPicPr>
          <p:cNvPr id="29" name="Picture 4" descr="C:\Users\ZdorovykhAV\Documents\Презентация ЛБ 2016\foto_moneys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012" y="2130551"/>
            <a:ext cx="1150978" cy="6675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811939" y="2798051"/>
            <a:ext cx="1051411" cy="2673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4747" y="3526987"/>
            <a:ext cx="1048603" cy="2682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8911" y="4619420"/>
            <a:ext cx="1080117" cy="306658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621594"/>
              </p:ext>
            </p:extLst>
          </p:nvPr>
        </p:nvGraphicFramePr>
        <p:xfrm>
          <a:off x="4148145" y="4396725"/>
          <a:ext cx="333007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070"/>
              </a:tblGrid>
              <a:tr h="581097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бюджет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6" name="Рисунок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398" y="4638626"/>
            <a:ext cx="1048603" cy="268247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28843"/>
              </p:ext>
            </p:extLst>
          </p:nvPr>
        </p:nvGraphicFramePr>
        <p:xfrm>
          <a:off x="8975526" y="4149874"/>
          <a:ext cx="2886285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285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контролирующий орган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40" name="Рисунок 39" descr="coin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15272" y="2339210"/>
            <a:ext cx="411883" cy="250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15686" y="5639814"/>
            <a:ext cx="734447" cy="103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9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93D84-84F0-430B-A55B-03D393A50C87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 txBox="1">
            <a:spLocks/>
          </p:cNvSpPr>
          <p:nvPr/>
        </p:nvSpPr>
        <p:spPr>
          <a:xfrm>
            <a:off x="9263619" y="6308654"/>
            <a:ext cx="2742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DDF345-BB56-4A99-AAC4-7729DE4A4E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34863" y="102522"/>
            <a:ext cx="3667372" cy="873206"/>
            <a:chOff x="1634863" y="102522"/>
            <a:chExt cx="3667372" cy="87320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34863" y="148555"/>
              <a:ext cx="3236207" cy="827173"/>
              <a:chOff x="1634863" y="148555"/>
              <a:chExt cx="3236207" cy="827173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1634863" y="667951"/>
                <a:ext cx="1800200" cy="307777"/>
                <a:chOff x="982638" y="3101340"/>
                <a:chExt cx="1800200" cy="307777"/>
              </a:xfrm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982638" y="3121085"/>
                  <a:ext cx="1800200" cy="2880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054646" y="3101340"/>
                  <a:ext cx="1728192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</a:t>
                  </a:r>
                  <a:r>
                    <a:rPr lang="en-US" sz="1400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akhalin.roskazna.ru</a:t>
                  </a:r>
                  <a:endParaRPr lang="ru-RU" sz="1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7" name="Прямоугольник 16"/>
              <p:cNvSpPr/>
              <p:nvPr/>
            </p:nvSpPr>
            <p:spPr>
              <a:xfrm>
                <a:off x="1706871" y="148555"/>
                <a:ext cx="3164199" cy="38200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1706871" y="102522"/>
              <a:ext cx="3595364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/>
                <a:t>УПРАВЛЕНИЕ ФЕДЕРАЛЬНОГО КАЗНАЧЕЙСТВА ПО САХАЛИНСКОЙ ОБЛАСТИ</a:t>
              </a:r>
              <a:endParaRPr lang="ru-RU" sz="1300" b="1" dirty="0"/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126542"/>
              </p:ext>
            </p:extLst>
          </p:nvPr>
        </p:nvGraphicFramePr>
        <p:xfrm>
          <a:off x="3502918" y="837507"/>
          <a:ext cx="4824536" cy="576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</a:tblGrid>
              <a:tr h="57606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закупок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083534"/>
              </p:ext>
            </p:extLst>
          </p:nvPr>
        </p:nvGraphicFramePr>
        <p:xfrm>
          <a:off x="2782838" y="1571123"/>
          <a:ext cx="6120680" cy="516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680"/>
              </a:tblGrid>
              <a:tr h="51663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качества Плана закупок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94236"/>
              </p:ext>
            </p:extLst>
          </p:nvPr>
        </p:nvGraphicFramePr>
        <p:xfrm>
          <a:off x="4023504" y="3072604"/>
          <a:ext cx="3330070" cy="1530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070"/>
              </a:tblGrid>
              <a:tr h="153049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Представители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УФК, Прокуратуры , ФАС, Контролирующих органов субъекта и муниципального уровня 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669152"/>
              </p:ext>
            </p:extLst>
          </p:nvPr>
        </p:nvGraphicFramePr>
        <p:xfrm>
          <a:off x="334565" y="2565698"/>
          <a:ext cx="2236401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45449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уровень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155111" y="2465016"/>
            <a:ext cx="271701" cy="1080117"/>
          </a:xfrm>
          <a:prstGeom prst="rect">
            <a:avLst/>
          </a:prstGeom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833455"/>
              </p:ext>
            </p:extLst>
          </p:nvPr>
        </p:nvGraphicFramePr>
        <p:xfrm>
          <a:off x="8975526" y="2661576"/>
          <a:ext cx="2736305" cy="540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5"/>
              </a:tblGrid>
              <a:tr h="54025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УФК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236247"/>
              </p:ext>
            </p:extLst>
          </p:nvPr>
        </p:nvGraphicFramePr>
        <p:xfrm>
          <a:off x="334565" y="4377911"/>
          <a:ext cx="2236401" cy="780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78007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005302"/>
              </p:ext>
            </p:extLst>
          </p:nvPr>
        </p:nvGraphicFramePr>
        <p:xfrm>
          <a:off x="8975526" y="3341070"/>
          <a:ext cx="280831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/>
              </a:tblGrid>
              <a:tr h="55074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Контролирующий орган субъекта РФ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982206"/>
              </p:ext>
            </p:extLst>
          </p:nvPr>
        </p:nvGraphicFramePr>
        <p:xfrm>
          <a:off x="334566" y="3465601"/>
          <a:ext cx="2236401" cy="75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401"/>
              </a:tblGrid>
              <a:tr h="756280">
                <a:tc>
                  <a:txBody>
                    <a:bodyPr/>
                    <a:lstStyle/>
                    <a:p>
                      <a:pPr algn="ctr"/>
                      <a:r>
                        <a:rPr lang="ru-RU" sz="20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153118" y="3181273"/>
            <a:ext cx="271701" cy="1080117"/>
          </a:xfrm>
          <a:prstGeom prst="rect">
            <a:avLst/>
          </a:prstGeom>
        </p:spPr>
      </p:pic>
      <p:pic>
        <p:nvPicPr>
          <p:cNvPr id="29" name="Picture 4" descr="C:\Users\ZdorovykhAV\Documents\Презентация ЛБ 2016\foto_moneys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012" y="2130551"/>
            <a:ext cx="1150978" cy="667500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811939" y="2798051"/>
            <a:ext cx="1051411" cy="2673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4747" y="3526987"/>
            <a:ext cx="1048603" cy="2682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8911" y="4619420"/>
            <a:ext cx="1080117" cy="30665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398" y="4638626"/>
            <a:ext cx="1048603" cy="268247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728843"/>
              </p:ext>
            </p:extLst>
          </p:nvPr>
        </p:nvGraphicFramePr>
        <p:xfrm>
          <a:off x="8975526" y="4149874"/>
          <a:ext cx="2886285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6285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Муниципальный контролирующий орган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409830"/>
              </p:ext>
            </p:extLst>
          </p:nvPr>
        </p:nvGraphicFramePr>
        <p:xfrm>
          <a:off x="838622" y="5302003"/>
          <a:ext cx="9721080" cy="72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1080"/>
              </a:tblGrid>
              <a:tr h="7200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случае невыполнения требований</a:t>
                      </a:r>
                    </a:p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(размещения закупок, сверка с планом закупок, несоответствие закупки Плану графику)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>
            <a:off x="5656934" y="6100316"/>
            <a:ext cx="344762" cy="188298"/>
          </a:xfrm>
          <a:prstGeom prst="rect">
            <a:avLst/>
          </a:prstGeom>
        </p:spPr>
      </p:pic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855836"/>
              </p:ext>
            </p:extLst>
          </p:nvPr>
        </p:nvGraphicFramePr>
        <p:xfrm>
          <a:off x="3574926" y="6357836"/>
          <a:ext cx="4824536" cy="41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/>
              </a:tblGrid>
              <a:tr h="4175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в ФАС,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Прокуратуру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" name="Рисунок 39" descr="coin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15272" y="2339210"/>
            <a:ext cx="411883" cy="250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415686" y="5639814"/>
            <a:ext cx="734447" cy="103396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426624" y="2312426"/>
            <a:ext cx="694221" cy="500066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570905" y="4597037"/>
            <a:ext cx="444111" cy="68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9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ФК">
  <a:themeElements>
    <a:clrScheme name="УФК 14">
      <a:dk1>
        <a:srgbClr val="005A58"/>
      </a:dk1>
      <a:lt1>
        <a:srgbClr val="FFFFFF"/>
      </a:lt1>
      <a:dk2>
        <a:srgbClr val="339966"/>
      </a:dk2>
      <a:lt2>
        <a:srgbClr val="FFFF99"/>
      </a:lt2>
      <a:accent1>
        <a:srgbClr val="006462"/>
      </a:accent1>
      <a:accent2>
        <a:srgbClr val="6D6FC7"/>
      </a:accent2>
      <a:accent3>
        <a:srgbClr val="ADCAB8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4">
        <a:dk1>
          <a:srgbClr val="005A58"/>
        </a:dk1>
        <a:lt1>
          <a:srgbClr val="FFFFFF"/>
        </a:lt1>
        <a:dk2>
          <a:srgbClr val="339966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5">
        <a:dk1>
          <a:srgbClr val="005A58"/>
        </a:dk1>
        <a:lt1>
          <a:srgbClr val="FFFFFF"/>
        </a:lt1>
        <a:dk2>
          <a:srgbClr val="339966"/>
        </a:dk2>
        <a:lt2>
          <a:srgbClr val="FFFF66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УФК">
  <a:themeElements>
    <a:clrScheme name="УФК 14">
      <a:dk1>
        <a:srgbClr val="005A58"/>
      </a:dk1>
      <a:lt1>
        <a:srgbClr val="FFFFFF"/>
      </a:lt1>
      <a:dk2>
        <a:srgbClr val="339966"/>
      </a:dk2>
      <a:lt2>
        <a:srgbClr val="FFFF99"/>
      </a:lt2>
      <a:accent1>
        <a:srgbClr val="006462"/>
      </a:accent1>
      <a:accent2>
        <a:srgbClr val="6D6FC7"/>
      </a:accent2>
      <a:accent3>
        <a:srgbClr val="ADCAB8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ФК 14">
        <a:dk1>
          <a:srgbClr val="005A58"/>
        </a:dk1>
        <a:lt1>
          <a:srgbClr val="FFFFFF"/>
        </a:lt1>
        <a:dk2>
          <a:srgbClr val="339966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ФК 15">
        <a:dk1>
          <a:srgbClr val="005A58"/>
        </a:dk1>
        <a:lt1>
          <a:srgbClr val="FFFFFF"/>
        </a:lt1>
        <a:dk2>
          <a:srgbClr val="339966"/>
        </a:dk2>
        <a:lt2>
          <a:srgbClr val="FFFF66"/>
        </a:lt2>
        <a:accent1>
          <a:srgbClr val="006462"/>
        </a:accent1>
        <a:accent2>
          <a:srgbClr val="6D6FC7"/>
        </a:accent2>
        <a:accent3>
          <a:srgbClr val="ADCAB8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Оформление по умолчанию 13">
    <a:dk1>
      <a:srgbClr val="003864"/>
    </a:dk1>
    <a:lt1>
      <a:srgbClr val="FFFFFF"/>
    </a:lt1>
    <a:dk2>
      <a:srgbClr val="000066"/>
    </a:dk2>
    <a:lt2>
      <a:srgbClr val="C8C8C8"/>
    </a:lt2>
    <a:accent1>
      <a:srgbClr val="003864"/>
    </a:accent1>
    <a:accent2>
      <a:srgbClr val="333399"/>
    </a:accent2>
    <a:accent3>
      <a:srgbClr val="FFFFFF"/>
    </a:accent3>
    <a:accent4>
      <a:srgbClr val="002E54"/>
    </a:accent4>
    <a:accent5>
      <a:srgbClr val="AAAEB8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1_Оформление по умолчанию 13">
    <a:dk1>
      <a:srgbClr val="003864"/>
    </a:dk1>
    <a:lt1>
      <a:srgbClr val="FFFFFF"/>
    </a:lt1>
    <a:dk2>
      <a:srgbClr val="000066"/>
    </a:dk2>
    <a:lt2>
      <a:srgbClr val="C8C8C8"/>
    </a:lt2>
    <a:accent1>
      <a:srgbClr val="003864"/>
    </a:accent1>
    <a:accent2>
      <a:srgbClr val="333399"/>
    </a:accent2>
    <a:accent3>
      <a:srgbClr val="FFFFFF"/>
    </a:accent3>
    <a:accent4>
      <a:srgbClr val="002E54"/>
    </a:accent4>
    <a:accent5>
      <a:srgbClr val="AAAEB8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4436</TotalTime>
  <Words>144</Words>
  <Application>Microsoft Office PowerPoint</Application>
  <PresentationFormat>Произвольный</PresentationFormat>
  <Paragraphs>49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УФК</vt:lpstr>
      <vt:lpstr>1_УФК</vt:lpstr>
      <vt:lpstr>Тема1</vt:lpstr>
      <vt:lpstr>Презентация PowerPoint</vt:lpstr>
      <vt:lpstr>Презентация PowerPoint</vt:lpstr>
      <vt:lpstr>Презентация PowerPoint</vt:lpstr>
    </vt:vector>
  </TitlesOfParts>
  <Company>УФК по Оренбургской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Здоровых Алексей Викторович</dc:creator>
  <cp:lastModifiedBy>Сытник Иван Анатольевич (ADM)</cp:lastModifiedBy>
  <cp:revision>455</cp:revision>
  <cp:lastPrinted>2017-04-05T22:48:42Z</cp:lastPrinted>
  <dcterms:created xsi:type="dcterms:W3CDTF">2015-03-16T05:19:21Z</dcterms:created>
  <dcterms:modified xsi:type="dcterms:W3CDTF">2017-04-26T06:54:55Z</dcterms:modified>
</cp:coreProperties>
</file>