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sldIdLst>
    <p:sldId id="259" r:id="rId2"/>
    <p:sldId id="271" r:id="rId3"/>
    <p:sldId id="266" r:id="rId4"/>
    <p:sldId id="262" r:id="rId5"/>
    <p:sldId id="263" r:id="rId6"/>
    <p:sldId id="264" r:id="rId7"/>
    <p:sldId id="265" r:id="rId8"/>
    <p:sldId id="256" r:id="rId9"/>
    <p:sldId id="257" r:id="rId10"/>
    <p:sldId id="258" r:id="rId11"/>
    <p:sldId id="268" r:id="rId12"/>
    <p:sldId id="267" r:id="rId13"/>
    <p:sldId id="270" r:id="rId14"/>
  </p:sldIdLst>
  <p:sldSz cx="9144000" cy="6858000" type="screen4x3"/>
  <p:notesSz cx="6858000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293EC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1462" y="-8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Учреждения федерального уровня, наделенные функциями заказчика на территории 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Волгоградской области</a:t>
            </a:r>
          </a:p>
        </c:rich>
      </c:tx>
      <c:layout>
        <c:manualLayout>
          <c:xMode val="edge"/>
          <c:yMode val="edge"/>
          <c:x val="0.1480131476620978"/>
          <c:y val="0"/>
        </c:manualLayout>
      </c:layout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317901234567901"/>
          <c:y val="0.14112952315341509"/>
          <c:w val="0.64517364148925826"/>
          <c:h val="0.8308101502376400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Заказчики Волгоградской области</c:v>
                </c:pt>
              </c:strCache>
            </c:strRef>
          </c:tx>
          <c:dPt>
            <c:idx val="1"/>
            <c:bubble3D val="0"/>
            <c:explosion val="6"/>
          </c:dPt>
          <c:cat>
            <c:strRef>
              <c:f>Лист1!$A$2:$A$3</c:f>
              <c:strCache>
                <c:ptCount val="1"/>
                <c:pt idx="0">
                  <c:v>212 наделены функциями заказчиков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212</c:v>
                </c:pt>
                <c:pt idx="1">
                  <c:v>92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4.1778579760863223E-2"/>
          <c:y val="0.68137388661816278"/>
          <c:w val="0.31161648196753183"/>
          <c:h val="0.15719615913784535"/>
        </c:manualLayout>
      </c:layout>
      <c:overlay val="0"/>
      <c:txPr>
        <a:bodyPr/>
        <a:lstStyle/>
        <a:p>
          <a:pPr>
            <a:defRPr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I - кв.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3"/>
                <c:pt idx="0">
                  <c:v>мес. 1</c:v>
                </c:pt>
                <c:pt idx="1">
                  <c:v>мес. 2</c:v>
                </c:pt>
                <c:pt idx="2">
                  <c:v>мес. 3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II - кв.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3"/>
                <c:pt idx="0">
                  <c:v>мес. 1</c:v>
                </c:pt>
                <c:pt idx="1">
                  <c:v>мес. 2</c:v>
                </c:pt>
                <c:pt idx="2">
                  <c:v>мес. 3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III - кв.</c:v>
                </c:pt>
              </c:strCache>
            </c:strRef>
          </c:tx>
          <c:marker>
            <c:symbol val="none"/>
          </c:marker>
          <c:cat>
            <c:strRef>
              <c:f>Лист1!$A$2:$A$5</c:f>
              <c:strCache>
                <c:ptCount val="3"/>
                <c:pt idx="0">
                  <c:v>мес. 1</c:v>
                </c:pt>
                <c:pt idx="1">
                  <c:v>мес. 2</c:v>
                </c:pt>
                <c:pt idx="2">
                  <c:v>мес. 3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446976"/>
        <c:axId val="40465152"/>
      </c:lineChart>
      <c:catAx>
        <c:axId val="4044697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40465152"/>
        <c:crosses val="autoZero"/>
        <c:auto val="1"/>
        <c:lblAlgn val="ctr"/>
        <c:lblOffset val="100"/>
        <c:noMultiLvlLbl val="0"/>
      </c:catAx>
      <c:valAx>
        <c:axId val="40465152"/>
        <c:scaling>
          <c:orientation val="minMax"/>
        </c:scaling>
        <c:delete val="1"/>
        <c:axPos val="l"/>
        <c:majorGridlines/>
        <c:numFmt formatCode="General" sourceLinked="1"/>
        <c:majorTickMark val="out"/>
        <c:minorTickMark val="none"/>
        <c:tickLblPos val="nextTo"/>
        <c:crossAx val="40446976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 i="1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0.05805</cdr:x>
      <cdr:y>0.03774</cdr:y>
    </cdr:from>
    <cdr:to>
      <cdr:x>0.05805</cdr:x>
      <cdr:y>0.82152</cdr:y>
    </cdr:to>
    <cdr:cxnSp macro="">
      <cdr:nvCxnSpPr>
        <cdr:cNvPr id="3" name="Прямая соединительная линия 2"/>
        <cdr:cNvCxnSpPr/>
      </cdr:nvCxnSpPr>
      <cdr:spPr>
        <a:xfrm xmlns:a="http://schemas.openxmlformats.org/drawingml/2006/main">
          <a:off x="248404" y="100543"/>
          <a:ext cx="0" cy="208823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rgbClr val="C0C0C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C20F0A-3F15-4C90-B27B-C6391781D946}" type="datetimeFigureOut">
              <a:rPr lang="ru-RU" smtClean="0"/>
              <a:t>24.04.2017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7738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15153"/>
            <a:ext cx="548640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28583"/>
            <a:ext cx="2971800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DEA3DA-D4E2-4C8E-AB6D-40300ED2676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8103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EA3DA-D4E2-4C8E-AB6D-40300ED26763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9492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68BDC9-FF44-43F7-804B-E76D494B4B28}" type="datetime1">
              <a:rPr lang="ru-RU" smtClean="0"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4143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B6E9EA-E9E1-4966-B567-4BA1C71F1AED}" type="datetime1">
              <a:rPr lang="ru-RU" smtClean="0"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823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253B1-2ED7-46CA-BEDE-B1FC965ED211}" type="datetime1">
              <a:rPr lang="ru-RU" smtClean="0"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89526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A91ED-9DD5-4EE3-AE3A-57ECA81B15E0}" type="datetime1">
              <a:rPr lang="ru-RU" smtClean="0"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3260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0D8D8-1B88-494B-A414-58EFEA6CB28B}" type="datetime1">
              <a:rPr lang="ru-RU" smtClean="0"/>
              <a:t>24.04.2017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588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A0ABF3-9785-4A2A-8B81-340B7B291733}" type="datetime1">
              <a:rPr lang="ru-RU" smtClean="0"/>
              <a:t>24.04.2017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19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74E9D9-8307-4CA6-B802-AC829BB60131}" type="datetime1">
              <a:rPr lang="ru-RU" smtClean="0"/>
              <a:t>24.04.2017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085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C00974-9F4C-4F62-916F-2C132E4F4861}" type="datetime1">
              <a:rPr lang="ru-RU" smtClean="0"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8962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4B61C-8D4A-4D82-B35D-54B53EE27B9B}" type="datetime1">
              <a:rPr lang="ru-RU" smtClean="0"/>
              <a:t>24.04.2017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4402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D5A7EC-60F4-4777-9BF8-423D02B3850A}" type="datetime1">
              <a:rPr lang="ru-RU" smtClean="0"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3656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7A302-0BB0-4EFC-AFBD-1D3AEC7D4278}" type="datetime1">
              <a:rPr lang="ru-RU" smtClean="0"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4375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CE36E-8016-48BB-A32E-F332F4A81439}" type="datetime1">
              <a:rPr lang="ru-RU" smtClean="0"/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73F37A-A413-402B-840B-36A7ED2083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0706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.jpg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352928" cy="194421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результатах мониторинга закупок ГСМ</a:t>
            </a:r>
          </a:p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Волгоградской области с применением риск-ориентированного подхода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1020" y="175063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УПРАВЛЕНИЕ</a:t>
            </a:r>
            <a:r>
              <a:rPr lang="ru-RU" sz="1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ФЕДЕРАЛЬНОГО КАЗНАЧЕЙСТВА ПО ВОЛГОГРАДСКОЙ ОБЛАСТИ</a:t>
            </a:r>
            <a:endParaRPr lang="ru-RU" sz="1400" b="1" dirty="0">
              <a:latin typeface="Segoe UI Semibold" panose="020B0702040204020203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387582" y="574826"/>
            <a:ext cx="7308304" cy="0"/>
          </a:xfrm>
          <a:prstGeom prst="line">
            <a:avLst/>
          </a:prstGeom>
          <a:ln w="15875">
            <a:solidFill>
              <a:srgbClr val="FFD24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12601" b="8605"/>
          <a:stretch/>
        </p:blipFill>
        <p:spPr>
          <a:xfrm>
            <a:off x="167640" y="-1680"/>
            <a:ext cx="1013460" cy="11904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932040" y="4509120"/>
            <a:ext cx="3756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Управления Федерального казначейства 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Волгоградской области</a:t>
            </a:r>
          </a:p>
          <a:p>
            <a:pPr algn="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Малышева Вера Васильевна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41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5486" y="764704"/>
            <a:ext cx="7766994" cy="4936512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Полномочия Федерального казначейства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установленные частью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8 статьи 99 Федерального закона от 05.04.2013 г. № 44-ФЗ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контролю за: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к обоснованию закупок;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соблюдением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 нормирования в сфере закупок;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обоснованием НМЦК, включенной в ПГ;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заказчиком мер ответственности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нарушении исполнителем условий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поставленного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 условиям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своевременностью отражения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документах учета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ТРУ целям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закупки.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2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01020" y="175063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УПРАВЛЕНИЕ</a:t>
            </a:r>
            <a:r>
              <a:rPr lang="ru-RU" sz="1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ФЕДЕРАЛЬНОГО КАЗНАЧЕЙСТВА ПО ВОЛГОГРАДСКОЙ ОБЛАСТИ</a:t>
            </a:r>
            <a:endParaRPr lang="ru-RU" sz="1400" b="1" dirty="0">
              <a:latin typeface="Segoe UI Semibold" panose="020B0702040204020203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387582" y="574826"/>
            <a:ext cx="7308304" cy="0"/>
          </a:xfrm>
          <a:prstGeom prst="line">
            <a:avLst/>
          </a:prstGeom>
          <a:ln w="15875">
            <a:solidFill>
              <a:srgbClr val="FFD24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12601" b="8605"/>
          <a:stretch/>
        </p:blipFill>
        <p:spPr>
          <a:xfrm>
            <a:off x="167640" y="-1680"/>
            <a:ext cx="1013460" cy="11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0502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25486" y="764704"/>
            <a:ext cx="7766994" cy="4936512"/>
          </a:xfrm>
        </p:spPr>
        <p:txBody>
          <a:bodyPr>
            <a:normAutofit fontScale="55000" lnSpcReduction="20000"/>
          </a:bodyPr>
          <a:lstStyle/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нормативно-правовые акты, используемые при осуществлении мониторинга: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05.04.2013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 44-ФЗ «О контрактной системе в сфере закупок товаров, работ, услуг для обеспечения государственных и муниципальных нужд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РФ от 05.06.2015 № 552 "Об утверждении Правил формирования, утверждения и ведения плана закупок товаров, работ, услуг для обеспечения федеральных нужд, а также требований к форме плана закупок товаров, работ, услуг для обеспечения федеральных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нужд";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РФ от 05.06.2015 № 553 "Об утверждении Правил формирования, утверждения и ведения плана-графика закупок товаров, работ, услуг для обеспечения федеральных нужд, а также требований к форме плана-графика закупок товаров, работ, услуг для обеспечения федеральных нужд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";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Минэкономразвития России от 02.10.2013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567 "Об утверждении Методических рекомендаций по применению методов определения начальной (максимальной) цены контракта, цены контракта, заключаемого с единственным поставщиком (подрядчиком, исполнителем)"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3</a:t>
            </a:fld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1601020" y="175063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УПРАВЛЕНИЕ</a:t>
            </a:r>
            <a:r>
              <a:rPr lang="ru-RU" sz="1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ФЕДЕРАЛЬНОГО КАЗНАЧЕЙСТВА ПО ВОЛГОГРАДСКОЙ ОБЛАСТИ</a:t>
            </a:r>
            <a:endParaRPr lang="ru-RU" sz="1400" b="1" dirty="0">
              <a:latin typeface="Segoe UI Semibold" panose="020B0702040204020203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387582" y="574826"/>
            <a:ext cx="7308304" cy="0"/>
          </a:xfrm>
          <a:prstGeom prst="line">
            <a:avLst/>
          </a:prstGeom>
          <a:ln w="15875">
            <a:solidFill>
              <a:srgbClr val="FFD24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12601" b="8605"/>
          <a:stretch/>
        </p:blipFill>
        <p:spPr>
          <a:xfrm>
            <a:off x="167640" y="-1680"/>
            <a:ext cx="1013460" cy="11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072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0102446"/>
              </p:ext>
            </p:extLst>
          </p:nvPr>
        </p:nvGraphicFramePr>
        <p:xfrm>
          <a:off x="467544" y="764704"/>
          <a:ext cx="8229600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4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601020" y="175063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УПРАВЛЕНИЕ</a:t>
            </a:r>
            <a:r>
              <a:rPr lang="ru-RU" sz="1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ФЕДЕРАЛЬНОГО КАЗНАЧЕЙСТВА ПО ВОЛГОГРАДСКОЙ ОБЛАСТИ</a:t>
            </a:r>
            <a:endParaRPr lang="ru-RU" sz="1400" b="1" dirty="0">
              <a:latin typeface="Segoe UI Semibold" panose="020B0702040204020203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387582" y="574826"/>
            <a:ext cx="7308304" cy="0"/>
          </a:xfrm>
          <a:prstGeom prst="line">
            <a:avLst/>
          </a:prstGeom>
          <a:ln w="15875">
            <a:solidFill>
              <a:srgbClr val="FFD24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12601" b="8605"/>
          <a:stretch/>
        </p:blipFill>
        <p:spPr>
          <a:xfrm>
            <a:off x="167640" y="-1680"/>
            <a:ext cx="1013460" cy="11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120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71600" y="1412776"/>
            <a:ext cx="7715200" cy="47133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ПЗ и ПГЗ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касались: 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некорректных единиц измерения.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некорректно указанного объекта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3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некорректного ввода информации о закупке.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indent="-514350">
              <a:buAutoNum type="arabicPeriod" startAt="3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Исправления неверного кода ОКПД 2.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5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01020" y="175063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УПРАВЛЕНИЕ</a:t>
            </a:r>
            <a:r>
              <a:rPr lang="ru-RU" sz="1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ФЕДЕРАЛЬНОГО КАЗНАЧЕЙСТВА ПО ВОЛГОГРАДСКОЙ ОБЛАСТИ</a:t>
            </a:r>
            <a:endParaRPr lang="ru-RU" sz="1400" b="1" dirty="0">
              <a:latin typeface="Segoe UI Semibold" panose="020B0702040204020203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387582" y="574826"/>
            <a:ext cx="7308304" cy="0"/>
          </a:xfrm>
          <a:prstGeom prst="line">
            <a:avLst/>
          </a:prstGeom>
          <a:ln w="15875">
            <a:solidFill>
              <a:srgbClr val="FFD24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12601" b="8605"/>
          <a:stretch/>
        </p:blipFill>
        <p:spPr>
          <a:xfrm>
            <a:off x="167640" y="-1680"/>
            <a:ext cx="1013460" cy="11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8741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49855" y="1412776"/>
            <a:ext cx="7869560" cy="396044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Нарушения, выявленные в ходе проверки: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неверных единиц измерения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ПГЗ;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срока начала осуществления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аключение контракта ранее размещения извещения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 осуществлении закупки 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ЕП;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ПГЗ не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заполнены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необходимые графы;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отсутствует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периодичности этапов поставки в плане-графике закупок;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предмета закупки 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ПЗ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ПГЗ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6</a:t>
            </a:fld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601020" y="175063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УПРАВЛЕНИЕ</a:t>
            </a:r>
            <a:r>
              <a:rPr lang="ru-RU" sz="1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ФЕДЕРАЛЬНОГО КАЗНАЧЕЙСТВА ПО ВОЛГОГРАДСКОЙ ОБЛАСТИ</a:t>
            </a:r>
            <a:endParaRPr lang="ru-RU" sz="1400" b="1" dirty="0">
              <a:latin typeface="Segoe UI Semibold" panose="020B0702040204020203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387582" y="574826"/>
            <a:ext cx="7308304" cy="0"/>
          </a:xfrm>
          <a:prstGeom prst="line">
            <a:avLst/>
          </a:prstGeom>
          <a:ln w="15875">
            <a:solidFill>
              <a:srgbClr val="FFD24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12601" b="8605"/>
          <a:stretch/>
        </p:blipFill>
        <p:spPr>
          <a:xfrm>
            <a:off x="167640" y="-1680"/>
            <a:ext cx="1013460" cy="119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687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7</a:t>
            </a:fld>
            <a:endParaRPr lang="ru-RU"/>
          </a:p>
        </p:txBody>
      </p:sp>
      <p:pic>
        <p:nvPicPr>
          <p:cNvPr id="3075" name="Picture 3" descr="G:\Для слайдов\lckobpgca.pn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ACAA8D"/>
              </a:clrFrom>
              <a:clrTo>
                <a:srgbClr val="ACAA8D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8800"/>
                    </a14:imgEffect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36521"/>
            <a:ext cx="158417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11560" y="1638672"/>
            <a:ext cx="50405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300" dirty="0" smtClean="0"/>
              <a:t>АИ- 92</a:t>
            </a:r>
            <a:endParaRPr lang="ru-RU" sz="1300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6914643" y="811058"/>
            <a:ext cx="1656184" cy="2016224"/>
            <a:chOff x="6228184" y="836712"/>
            <a:chExt cx="1656184" cy="2016224"/>
          </a:xfrm>
        </p:grpSpPr>
        <p:sp>
          <p:nvSpPr>
            <p:cNvPr id="3" name="Овал 2"/>
            <p:cNvSpPr/>
            <p:nvPr/>
          </p:nvSpPr>
          <p:spPr>
            <a:xfrm>
              <a:off x="6228184" y="836712"/>
              <a:ext cx="1656184" cy="201622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6730712" y="987507"/>
              <a:ext cx="5040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ГК</a:t>
              </a:r>
              <a:endParaRPr lang="ru-RU" dirty="0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6586696" y="1356839"/>
              <a:ext cx="108012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98 – 43,5</a:t>
              </a:r>
            </a:p>
            <a:p>
              <a:r>
                <a:rPr lang="ru-RU" dirty="0" smtClean="0"/>
                <a:t>95 – 41,5</a:t>
              </a:r>
            </a:p>
            <a:p>
              <a:r>
                <a:rPr lang="ru-RU" dirty="0" smtClean="0"/>
                <a:t>92 – 38,2</a:t>
              </a:r>
            </a:p>
            <a:p>
              <a:r>
                <a:rPr lang="ru-RU" dirty="0" smtClean="0"/>
                <a:t>ДТ – 40,0</a:t>
              </a:r>
              <a:endParaRPr lang="ru-RU" dirty="0"/>
            </a:p>
          </p:txBody>
        </p:sp>
      </p:grpSp>
      <p:sp>
        <p:nvSpPr>
          <p:cNvPr id="28" name="TextBox 27"/>
          <p:cNvSpPr txBox="1"/>
          <p:nvPr/>
        </p:nvSpPr>
        <p:spPr>
          <a:xfrm>
            <a:off x="1181100" y="3573016"/>
            <a:ext cx="7207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изменения цены на ГСМ по кварталам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9" name="Диаграмма 28"/>
          <p:cNvGraphicFramePr/>
          <p:nvPr>
            <p:extLst>
              <p:ext uri="{D42A27DB-BD31-4B8C-83A1-F6EECF244321}">
                <p14:modId xmlns:p14="http://schemas.microsoft.com/office/powerpoint/2010/main" val="602937145"/>
              </p:ext>
            </p:extLst>
          </p:nvPr>
        </p:nvGraphicFramePr>
        <p:xfrm>
          <a:off x="651188" y="3904521"/>
          <a:ext cx="427942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0" name="TextBox 29"/>
          <p:cNvSpPr txBox="1"/>
          <p:nvPr/>
        </p:nvSpPr>
        <p:spPr>
          <a:xfrm>
            <a:off x="611560" y="3685674"/>
            <a:ext cx="72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 smtClean="0"/>
              <a:t>цена</a:t>
            </a:r>
            <a:endParaRPr lang="ru-RU" sz="1600" i="1" dirty="0"/>
          </a:p>
        </p:txBody>
      </p:sp>
      <p:sp>
        <p:nvSpPr>
          <p:cNvPr id="33" name="TextBox 32"/>
          <p:cNvSpPr txBox="1"/>
          <p:nvPr/>
        </p:nvSpPr>
        <p:spPr>
          <a:xfrm>
            <a:off x="1586051" y="175063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УПРАВЛЕНИЕ</a:t>
            </a:r>
            <a:r>
              <a:rPr lang="ru-RU" sz="1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ФЕДЕРАЛЬНОГО КАЗНАЧЕЙСТВА ПО ВОЛГОГРАДСКОЙ ОБЛАСТИ</a:t>
            </a:r>
            <a:endParaRPr lang="ru-RU" sz="1400" b="1" dirty="0">
              <a:latin typeface="Segoe UI Semibold" panose="020B0702040204020203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>
            <a:off x="1387582" y="574826"/>
            <a:ext cx="7308304" cy="0"/>
          </a:xfrm>
          <a:prstGeom prst="line">
            <a:avLst/>
          </a:prstGeom>
          <a:ln w="15875">
            <a:solidFill>
              <a:srgbClr val="FFD24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5" name="Рисунок 3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12601" b="8605"/>
          <a:stretch/>
        </p:blipFill>
        <p:spPr>
          <a:xfrm>
            <a:off x="167640" y="-1680"/>
            <a:ext cx="1013460" cy="1190400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2051720" y="659207"/>
            <a:ext cx="1800200" cy="2880320"/>
            <a:chOff x="2267744" y="703071"/>
            <a:chExt cx="792088" cy="2492162"/>
          </a:xfrm>
        </p:grpSpPr>
        <p:pic>
          <p:nvPicPr>
            <p:cNvPr id="3074" name="Picture 2" descr="G:\Для слайдов\1362791331_orig.jpg.pn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11" t="1986" r="51425" b="2062"/>
            <a:stretch/>
          </p:blipFill>
          <p:spPr bwMode="auto">
            <a:xfrm>
              <a:off x="2267744" y="703071"/>
              <a:ext cx="792088" cy="24921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2663788" y="1171212"/>
              <a:ext cx="257200" cy="18137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39.5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2667253" y="1352588"/>
              <a:ext cx="257200" cy="18137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37.8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2663788" y="1548000"/>
              <a:ext cx="257200" cy="18137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36.5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2664000" y="1738800"/>
              <a:ext cx="257200" cy="18137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32.5</a:t>
              </a:r>
              <a:endParaRPr lang="ru-RU" dirty="0">
                <a:solidFill>
                  <a:schemeClr val="bg1"/>
                </a:solidFill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2663788" y="1920176"/>
              <a:ext cx="257200" cy="181376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dirty="0" smtClean="0">
                  <a:solidFill>
                    <a:schemeClr val="bg1"/>
                  </a:solidFill>
                </a:rPr>
                <a:t>36.5</a:t>
              </a:r>
              <a:endParaRPr lang="ru-RU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4617626" y="599240"/>
            <a:ext cx="3022808" cy="2439861"/>
            <a:chOff x="3563888" y="599240"/>
            <a:chExt cx="3022808" cy="2439861"/>
          </a:xfrm>
        </p:grpSpPr>
        <p:sp>
          <p:nvSpPr>
            <p:cNvPr id="6" name="TextBox 5"/>
            <p:cNvSpPr txBox="1"/>
            <p:nvPr/>
          </p:nvSpPr>
          <p:spPr>
            <a:xfrm>
              <a:off x="4714488" y="989139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НМЦК</a:t>
              </a:r>
              <a:endParaRPr lang="ru-RU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714488" y="1421187"/>
              <a:ext cx="1080120" cy="12003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98 – 45</a:t>
              </a:r>
            </a:p>
            <a:p>
              <a:r>
                <a:rPr lang="ru-RU" dirty="0" smtClean="0"/>
                <a:t>95 – 42</a:t>
              </a:r>
            </a:p>
            <a:p>
              <a:r>
                <a:rPr lang="ru-RU" dirty="0" smtClean="0"/>
                <a:t>92 – 39</a:t>
              </a:r>
            </a:p>
            <a:p>
              <a:r>
                <a:rPr lang="ru-RU" dirty="0" smtClean="0"/>
                <a:t>ДТ – 42</a:t>
              </a:r>
              <a:endParaRPr lang="ru-RU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853448" y="1051855"/>
              <a:ext cx="576064" cy="369332"/>
            </a:xfrm>
            <a:prstGeom prst="rect">
              <a:avLst/>
            </a:prstGeom>
            <a:noFill/>
            <a:ln>
              <a:solidFill>
                <a:srgbClr val="C0C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КП1</a:t>
              </a:r>
              <a:endParaRPr lang="ru-RU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3853448" y="1564322"/>
              <a:ext cx="576064" cy="369332"/>
            </a:xfrm>
            <a:prstGeom prst="rect">
              <a:avLst/>
            </a:prstGeom>
            <a:noFill/>
            <a:ln>
              <a:solidFill>
                <a:srgbClr val="C0C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КП2</a:t>
              </a:r>
              <a:endParaRPr lang="ru-RU" dirty="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853448" y="2092312"/>
              <a:ext cx="576064" cy="369332"/>
            </a:xfrm>
            <a:prstGeom prst="rect">
              <a:avLst/>
            </a:prstGeom>
            <a:noFill/>
            <a:ln>
              <a:solidFill>
                <a:srgbClr val="C0C0C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ru-RU" dirty="0" smtClean="0"/>
                <a:t>КП3</a:t>
              </a:r>
              <a:endParaRPr lang="ru-RU" dirty="0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4429512" y="1421187"/>
              <a:ext cx="284976" cy="76654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>
              <a:stCxn id="11" idx="3"/>
            </p:cNvCxnSpPr>
            <p:nvPr/>
          </p:nvCxnSpPr>
          <p:spPr>
            <a:xfrm>
              <a:off x="4429512" y="1748988"/>
              <a:ext cx="28497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>
              <a:endCxn id="7" idx="1"/>
            </p:cNvCxnSpPr>
            <p:nvPr/>
          </p:nvCxnSpPr>
          <p:spPr>
            <a:xfrm flipV="1">
              <a:off x="4429512" y="2021352"/>
              <a:ext cx="284976" cy="7096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Овал 38"/>
            <p:cNvSpPr/>
            <p:nvPr/>
          </p:nvSpPr>
          <p:spPr>
            <a:xfrm>
              <a:off x="3563888" y="599240"/>
              <a:ext cx="2117536" cy="2439861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val="2004444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2" b="5507"/>
          <a:stretch/>
        </p:blipFill>
        <p:spPr bwMode="auto">
          <a:xfrm>
            <a:off x="1115616" y="1280160"/>
            <a:ext cx="7848872" cy="5041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/>
          </p:cNvSpPr>
          <p:nvPr/>
        </p:nvSpPr>
        <p:spPr>
          <a:xfrm>
            <a:off x="3851920" y="4921041"/>
            <a:ext cx="4536504" cy="323165"/>
          </a:xfrm>
          <a:prstGeom prst="rect">
            <a:avLst/>
          </a:prstGeom>
          <a:solidFill>
            <a:schemeClr val="bg1"/>
          </a:solidFill>
          <a:ln>
            <a:solidFill>
              <a:srgbClr val="C0C0C0"/>
            </a:solidFill>
          </a:ln>
        </p:spPr>
        <p:txBody>
          <a:bodyPr wrap="square" lIns="36000" tIns="0" rtlCol="0">
            <a:spAutoFit/>
          </a:bodyPr>
          <a:lstStyle/>
          <a:p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19.20.21.111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«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Бензин автомобильный с октановым числом более 80, но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</a:p>
          <a:p>
            <a:pPr marL="717550"/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более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92 по исследовательскому методу вне классов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/>
          </p:cNvSpPr>
          <p:nvPr/>
        </p:nvSpPr>
        <p:spPr>
          <a:xfrm>
            <a:off x="3888492" y="6048000"/>
            <a:ext cx="273630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36000" tIns="0" rtlCol="0">
            <a:spAutoFit/>
          </a:bodyPr>
          <a:lstStyle/>
          <a:p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Бензин АИ-92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601020" y="175063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УПРАВЛЕНИЕ</a:t>
            </a:r>
            <a:r>
              <a:rPr lang="ru-RU" sz="1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ФЕДЕРАЛЬНОГО КАЗНАЧЕЙСТВА ПО ВОЛГОГРАДСКОЙ ОБЛАСТИ</a:t>
            </a:r>
            <a:endParaRPr lang="ru-RU" sz="1400" b="1" dirty="0">
              <a:latin typeface="Segoe UI Semibold" panose="020B0702040204020203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387582" y="574826"/>
            <a:ext cx="7308304" cy="0"/>
          </a:xfrm>
          <a:prstGeom prst="line">
            <a:avLst/>
          </a:prstGeom>
          <a:ln w="15875">
            <a:solidFill>
              <a:srgbClr val="FFD24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12601" b="8605"/>
          <a:stretch/>
        </p:blipFill>
        <p:spPr>
          <a:xfrm>
            <a:off x="167640" y="-1680"/>
            <a:ext cx="1013460" cy="1190400"/>
          </a:xfrm>
          <a:prstGeom prst="rect">
            <a:avLst/>
          </a:prstGeom>
        </p:spPr>
      </p:pic>
      <p:cxnSp>
        <p:nvCxnSpPr>
          <p:cNvPr id="3" name="Прямая со стрелкой 2"/>
          <p:cNvCxnSpPr/>
          <p:nvPr/>
        </p:nvCxnSpPr>
        <p:spPr>
          <a:xfrm>
            <a:off x="755576" y="4509120"/>
            <a:ext cx="632006" cy="57350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737495" y="5474497"/>
            <a:ext cx="632006" cy="57350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Группа 18"/>
          <p:cNvGrpSpPr/>
          <p:nvPr/>
        </p:nvGrpSpPr>
        <p:grpSpPr>
          <a:xfrm>
            <a:off x="3635896" y="5082623"/>
            <a:ext cx="216024" cy="1057710"/>
            <a:chOff x="3635896" y="5082623"/>
            <a:chExt cx="216024" cy="1057710"/>
          </a:xfrm>
        </p:grpSpPr>
        <p:cxnSp>
          <p:nvCxnSpPr>
            <p:cNvPr id="4" name="Прямая соединительная линия 3"/>
            <p:cNvCxnSpPr/>
            <p:nvPr/>
          </p:nvCxnSpPr>
          <p:spPr>
            <a:xfrm>
              <a:off x="3635896" y="5082623"/>
              <a:ext cx="0" cy="105771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 стрелкой 7"/>
            <p:cNvCxnSpPr/>
            <p:nvPr/>
          </p:nvCxnSpPr>
          <p:spPr>
            <a:xfrm>
              <a:off x="3635896" y="5082623"/>
              <a:ext cx="216024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Прямая со стрелкой 10"/>
            <p:cNvCxnSpPr/>
            <p:nvPr/>
          </p:nvCxnSpPr>
          <p:spPr>
            <a:xfrm>
              <a:off x="3635896" y="6140333"/>
              <a:ext cx="216024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B73F37A-A413-402B-840B-36A7ED20836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176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7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10" b="5507"/>
          <a:stretch/>
        </p:blipFill>
        <p:spPr bwMode="auto">
          <a:xfrm>
            <a:off x="1181100" y="1249679"/>
            <a:ext cx="7639372" cy="4906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>
            <a:spLocks/>
          </p:cNvSpPr>
          <p:nvPr/>
        </p:nvSpPr>
        <p:spPr>
          <a:xfrm>
            <a:off x="3851920" y="4802146"/>
            <a:ext cx="4500368" cy="221018"/>
          </a:xfrm>
          <a:prstGeom prst="rect">
            <a:avLst/>
          </a:prstGeom>
          <a:solidFill>
            <a:schemeClr val="bg1"/>
          </a:solidFill>
          <a:ln>
            <a:solidFill>
              <a:srgbClr val="C0C0C0"/>
            </a:solidFill>
          </a:ln>
        </p:spPr>
        <p:txBody>
          <a:bodyPr wrap="square" lIns="108000" tIns="36000" rtlCol="0">
            <a:spAutoFit/>
          </a:bodyPr>
          <a:lstStyle/>
          <a:p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000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/>
          </p:cNvSpPr>
          <p:nvPr/>
        </p:nvSpPr>
        <p:spPr>
          <a:xfrm>
            <a:off x="3862968" y="5876146"/>
            <a:ext cx="2736304" cy="184666"/>
          </a:xfrm>
          <a:prstGeom prst="rect">
            <a:avLst/>
          </a:prstGeom>
          <a:solidFill>
            <a:schemeClr val="bg1"/>
          </a:solidFill>
        </p:spPr>
        <p:txBody>
          <a:bodyPr wrap="square" lIns="72000" tIns="0" rtlCol="0">
            <a:spAutoFit/>
          </a:bodyPr>
          <a:lstStyle/>
          <a:p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ГСМ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1020" y="175063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УПРАВЛЕНИЕ</a:t>
            </a:r>
            <a:r>
              <a:rPr lang="ru-RU" sz="1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ФЕДЕРАЛЬНОГО КАЗНАЧЕЙСТВА ПО ВОЛГОГРАДСКОЙ ОБЛАСТИ</a:t>
            </a:r>
            <a:endParaRPr lang="ru-RU" sz="1400" b="1" dirty="0">
              <a:latin typeface="Segoe UI Semibold" panose="020B0702040204020203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387582" y="574826"/>
            <a:ext cx="7308304" cy="0"/>
          </a:xfrm>
          <a:prstGeom prst="line">
            <a:avLst/>
          </a:prstGeom>
          <a:ln w="15875">
            <a:solidFill>
              <a:srgbClr val="FFD24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12601" b="8605"/>
          <a:stretch/>
        </p:blipFill>
        <p:spPr>
          <a:xfrm>
            <a:off x="167640" y="-1680"/>
            <a:ext cx="1013460" cy="1190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75200" y="5023164"/>
            <a:ext cx="2134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solidFill>
                  <a:srgbClr val="0293EC"/>
                </a:solidFill>
              </a:rPr>
              <a:t>v</a:t>
            </a:r>
            <a:endParaRPr lang="ru-RU" sz="1600" dirty="0">
              <a:solidFill>
                <a:srgbClr val="0293EC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849913" y="4618938"/>
            <a:ext cx="632006" cy="57350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>
            <a:off x="819450" y="5302643"/>
            <a:ext cx="632006" cy="57350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Группа 12"/>
          <p:cNvGrpSpPr/>
          <p:nvPr/>
        </p:nvGrpSpPr>
        <p:grpSpPr>
          <a:xfrm>
            <a:off x="3608307" y="4912655"/>
            <a:ext cx="216024" cy="1057710"/>
            <a:chOff x="3635896" y="5082623"/>
            <a:chExt cx="216024" cy="1057710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3635896" y="5082623"/>
              <a:ext cx="0" cy="105771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 стрелкой 14"/>
            <p:cNvCxnSpPr/>
            <p:nvPr/>
          </p:nvCxnSpPr>
          <p:spPr>
            <a:xfrm>
              <a:off x="3635896" y="5082623"/>
              <a:ext cx="216024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 стрелкой 15"/>
            <p:cNvCxnSpPr/>
            <p:nvPr/>
          </p:nvCxnSpPr>
          <p:spPr>
            <a:xfrm>
              <a:off x="3635896" y="6140333"/>
              <a:ext cx="216024" cy="0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2B73F37A-A413-402B-840B-36A7ED20836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81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2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5" t="7097" r="5987" b="5260"/>
          <a:stretch/>
        </p:blipFill>
        <p:spPr bwMode="auto">
          <a:xfrm>
            <a:off x="1259632" y="692696"/>
            <a:ext cx="7723084" cy="5760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10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601020" y="175063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УПРАВЛЕНИЕ</a:t>
            </a:r>
            <a:r>
              <a:rPr lang="ru-RU" sz="1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ФЕДЕРАЛЬНОГО КАЗНАЧЕЙСТВА ПО ВОЛГОГРАДСКОЙ ОБЛАСТИ</a:t>
            </a:r>
            <a:endParaRPr lang="ru-RU" sz="1400" b="1" dirty="0">
              <a:latin typeface="Segoe UI Semibold" panose="020B0702040204020203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387582" y="574826"/>
            <a:ext cx="7308304" cy="0"/>
          </a:xfrm>
          <a:prstGeom prst="line">
            <a:avLst/>
          </a:prstGeom>
          <a:ln w="15875">
            <a:solidFill>
              <a:srgbClr val="FFD24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12601" b="8605"/>
          <a:stretch/>
        </p:blipFill>
        <p:spPr>
          <a:xfrm>
            <a:off x="167640" y="-1680"/>
            <a:ext cx="1013460" cy="1190400"/>
          </a:xfrm>
          <a:prstGeom prst="rect">
            <a:avLst/>
          </a:prstGeom>
        </p:spPr>
      </p:pic>
      <p:sp>
        <p:nvSpPr>
          <p:cNvPr id="12" name="TextBox 11"/>
          <p:cNvSpPr txBox="1">
            <a:spLocks/>
          </p:cNvSpPr>
          <p:nvPr/>
        </p:nvSpPr>
        <p:spPr>
          <a:xfrm>
            <a:off x="3419872" y="1800000"/>
            <a:ext cx="2573924" cy="216000"/>
          </a:xfrm>
          <a:prstGeom prst="rect">
            <a:avLst/>
          </a:prstGeom>
          <a:solidFill>
            <a:schemeClr val="bg1"/>
          </a:solidFill>
        </p:spPr>
        <p:txBody>
          <a:bodyPr wrap="square" lIns="108000" tIns="0" bIns="0" rtlCol="0">
            <a:spAutoFit/>
          </a:bodyPr>
          <a:lstStyle/>
          <a:p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Бензин АИ – 92 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G:\Для слайдов\Combobox_2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51" t="38093" r="40704" b="52960"/>
          <a:stretch/>
        </p:blipFill>
        <p:spPr bwMode="auto">
          <a:xfrm>
            <a:off x="3635896" y="2996952"/>
            <a:ext cx="4070063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>
            <a:spLocks/>
          </p:cNvSpPr>
          <p:nvPr/>
        </p:nvSpPr>
        <p:spPr>
          <a:xfrm>
            <a:off x="3419872" y="1332000"/>
            <a:ext cx="5165924" cy="323165"/>
          </a:xfrm>
          <a:prstGeom prst="rect">
            <a:avLst/>
          </a:prstGeom>
          <a:solidFill>
            <a:schemeClr val="bg1"/>
          </a:solidFill>
          <a:ln>
            <a:solidFill>
              <a:srgbClr val="C0C0C0"/>
            </a:solidFill>
          </a:ln>
        </p:spPr>
        <p:txBody>
          <a:bodyPr wrap="square" lIns="36000" tIns="0" rtlCol="0">
            <a:spAutoFit/>
          </a:bodyPr>
          <a:lstStyle/>
          <a:p>
            <a:pPr algn="just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19.20.21.111      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«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Бензин автомобильный с октановым числом более 80, но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не</a:t>
            </a:r>
          </a:p>
          <a:p>
            <a:pPr marL="717550" algn="just"/>
            <a:r>
              <a:rPr lang="en-US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     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более </a:t>
            </a:r>
            <a:r>
              <a:rPr lang="ru-RU" sz="900" dirty="0">
                <a:latin typeface="Arial" panose="020B0604020202020204" pitchFamily="34" charset="0"/>
                <a:cs typeface="Arial" panose="020B0604020202020204" pitchFamily="34" charset="0"/>
              </a:rPr>
              <a:t>92 по исследовательскому методу вне классов</a:t>
            </a:r>
            <a:r>
              <a:rPr lang="ru-RU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»</a:t>
            </a:r>
            <a:endParaRPr lang="ru-RU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G:\Для слайдов\Combobox_1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42" t="24225" r="40000" b="65256"/>
          <a:stretch/>
        </p:blipFill>
        <p:spPr bwMode="auto">
          <a:xfrm>
            <a:off x="5015464" y="1728000"/>
            <a:ext cx="3593564" cy="788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Прямая со стрелкой 12"/>
          <p:cNvCxnSpPr/>
          <p:nvPr/>
        </p:nvCxnSpPr>
        <p:spPr>
          <a:xfrm flipV="1">
            <a:off x="539552" y="1485166"/>
            <a:ext cx="964075" cy="1683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539551" y="1877554"/>
            <a:ext cx="964075" cy="16831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 flipV="1">
            <a:off x="539552" y="3212976"/>
            <a:ext cx="3024336" cy="23285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9737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11</a:t>
            </a:fld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802" r="22443" b="48864"/>
          <a:stretch/>
        </p:blipFill>
        <p:spPr bwMode="auto">
          <a:xfrm>
            <a:off x="164488" y="1021828"/>
            <a:ext cx="5271608" cy="233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Стрелка вправо 10"/>
          <p:cNvSpPr/>
          <p:nvPr/>
        </p:nvSpPr>
        <p:spPr>
          <a:xfrm>
            <a:off x="2639636" y="2908200"/>
            <a:ext cx="216024" cy="21602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1" name="Picture 3" descr="G:\Для слайдов\Combobox_3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83" t="16958" r="57500" b="68820"/>
          <a:stretch/>
        </p:blipFill>
        <p:spPr bwMode="auto">
          <a:xfrm>
            <a:off x="2855660" y="2489452"/>
            <a:ext cx="2580436" cy="86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164488" y="741816"/>
            <a:ext cx="3981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1. Метод сопоставимых рыночных цен</a:t>
            </a:r>
            <a:endParaRPr lang="ru-RU" sz="1400" dirty="0"/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0715756"/>
              </p:ext>
            </p:extLst>
          </p:nvPr>
        </p:nvGraphicFramePr>
        <p:xfrm>
          <a:off x="5527142" y="962979"/>
          <a:ext cx="3436559" cy="157167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76064"/>
                <a:gridCol w="864096"/>
                <a:gridCol w="720080"/>
                <a:gridCol w="648072"/>
                <a:gridCol w="628247"/>
              </a:tblGrid>
              <a:tr h="182880">
                <a:tc rowSpan="2">
                  <a:txBody>
                    <a:bodyPr/>
                    <a:lstStyle/>
                    <a:p>
                      <a:pPr marL="0" indent="0" algn="ctr"/>
                      <a:r>
                        <a:rPr lang="ru-RU" sz="900" dirty="0" smtClean="0"/>
                        <a:t>Документ</a:t>
                      </a:r>
                      <a:endParaRPr lang="ru-RU" sz="900" dirty="0"/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4C8A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Реквизиты документа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4C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solidFill>
                      <a:srgbClr val="084C8A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dirty="0" smtClean="0"/>
                        <a:t>Цена</a:t>
                      </a:r>
                      <a:r>
                        <a:rPr lang="ru-RU" sz="900" baseline="0" dirty="0" smtClean="0"/>
                        <a:t> за единицу</a:t>
                      </a:r>
                      <a:endParaRPr lang="ru-RU" sz="9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4C8A"/>
                    </a:solidFill>
                  </a:tcPr>
                </a:tc>
                <a:tc rowSpan="2"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4C8A"/>
                    </a:solidFill>
                  </a:tcPr>
                </a:tc>
              </a:tr>
              <a:tr h="2309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/>
                          </a:solidFill>
                        </a:rPr>
                        <a:t>дата</a:t>
                      </a:r>
                      <a:endParaRPr lang="ru-RU" sz="9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4C8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dirty="0" smtClean="0">
                          <a:solidFill>
                            <a:schemeClr val="bg1"/>
                          </a:solidFill>
                        </a:rPr>
                        <a:t>№</a:t>
                      </a:r>
                      <a:endParaRPr lang="ru-RU" sz="9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84C8A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063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432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053" name="Picture 5" descr="G:\Для слайдов\dataTimePicker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5" t="30815" r="69163" b="66741"/>
          <a:stretch/>
        </p:blipFill>
        <p:spPr bwMode="auto">
          <a:xfrm>
            <a:off x="6186615" y="1549195"/>
            <a:ext cx="750499" cy="15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 descr="G:\Для слайдов\dataTimePicker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5" t="30815" r="69163" b="66741"/>
          <a:stretch/>
        </p:blipFill>
        <p:spPr bwMode="auto">
          <a:xfrm>
            <a:off x="6186615" y="1909195"/>
            <a:ext cx="750499" cy="15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G:\Для слайдов\dataTimePicker.pn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5" t="30815" r="69163" b="66741"/>
          <a:stretch/>
        </p:blipFill>
        <p:spPr bwMode="auto">
          <a:xfrm>
            <a:off x="6186614" y="2269195"/>
            <a:ext cx="750499" cy="1577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7050711" y="1469876"/>
            <a:ext cx="576064" cy="26161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ru-RU" sz="1100" dirty="0"/>
          </a:p>
        </p:txBody>
      </p:sp>
      <p:sp>
        <p:nvSpPr>
          <p:cNvPr id="27" name="TextBox 26"/>
          <p:cNvSpPr txBox="1"/>
          <p:nvPr/>
        </p:nvSpPr>
        <p:spPr>
          <a:xfrm>
            <a:off x="7050711" y="1850514"/>
            <a:ext cx="576064" cy="26161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ru-RU" sz="1100" dirty="0"/>
          </a:p>
        </p:txBody>
      </p:sp>
      <p:sp>
        <p:nvSpPr>
          <p:cNvPr id="28" name="TextBox 27"/>
          <p:cNvSpPr txBox="1"/>
          <p:nvPr/>
        </p:nvSpPr>
        <p:spPr>
          <a:xfrm>
            <a:off x="7050711" y="2215195"/>
            <a:ext cx="576064" cy="26161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endParaRPr lang="ru-RU" sz="1100" dirty="0"/>
          </a:p>
        </p:txBody>
      </p:sp>
      <p:sp>
        <p:nvSpPr>
          <p:cNvPr id="29" name="TextBox 28"/>
          <p:cNvSpPr txBox="1"/>
          <p:nvPr/>
        </p:nvSpPr>
        <p:spPr>
          <a:xfrm>
            <a:off x="7829123" y="1460475"/>
            <a:ext cx="423664" cy="26161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35</a:t>
            </a:r>
            <a:endParaRPr lang="ru-RU" sz="1100" dirty="0"/>
          </a:p>
        </p:txBody>
      </p:sp>
      <p:sp>
        <p:nvSpPr>
          <p:cNvPr id="30" name="TextBox 29"/>
          <p:cNvSpPr txBox="1"/>
          <p:nvPr/>
        </p:nvSpPr>
        <p:spPr>
          <a:xfrm>
            <a:off x="7829123" y="1847995"/>
            <a:ext cx="423664" cy="26161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38</a:t>
            </a:r>
            <a:endParaRPr lang="ru-RU" sz="1100" dirty="0"/>
          </a:p>
        </p:txBody>
      </p:sp>
      <p:sp>
        <p:nvSpPr>
          <p:cNvPr id="31" name="TextBox 30"/>
          <p:cNvSpPr txBox="1"/>
          <p:nvPr/>
        </p:nvSpPr>
        <p:spPr>
          <a:xfrm>
            <a:off x="7829123" y="2215195"/>
            <a:ext cx="423664" cy="26161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39</a:t>
            </a:r>
            <a:endParaRPr lang="ru-RU" sz="1100" dirty="0"/>
          </a:p>
        </p:txBody>
      </p:sp>
      <p:pic>
        <p:nvPicPr>
          <p:cNvPr id="2054" name="Picture 6" descr="G:\Для слайдов\dataTimePicker_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7" t="24810" r="80543" b="73188"/>
          <a:stretch/>
        </p:blipFill>
        <p:spPr bwMode="auto">
          <a:xfrm>
            <a:off x="8389038" y="1555054"/>
            <a:ext cx="539249" cy="15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6" descr="G:\Для слайдов\dataTimePicker_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7" t="24810" r="80543" b="73188"/>
          <a:stretch/>
        </p:blipFill>
        <p:spPr bwMode="auto">
          <a:xfrm>
            <a:off x="8389037" y="1960030"/>
            <a:ext cx="539249" cy="15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6" descr="G:\Для слайдов\dataTimePicker_2.pn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57" t="24810" r="80543" b="73188"/>
          <a:stretch/>
        </p:blipFill>
        <p:spPr bwMode="auto">
          <a:xfrm>
            <a:off x="8375267" y="2306138"/>
            <a:ext cx="539249" cy="151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5455134" y="2602043"/>
            <a:ext cx="18836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Средняя цена за единицу</a:t>
            </a:r>
            <a:endParaRPr lang="ru-RU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7264460" y="2599776"/>
            <a:ext cx="619908" cy="26161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37,33</a:t>
            </a:r>
            <a:endParaRPr lang="ru-RU" sz="1100" dirty="0"/>
          </a:p>
        </p:txBody>
      </p:sp>
      <p:sp>
        <p:nvSpPr>
          <p:cNvPr id="20" name="TextBox 19"/>
          <p:cNvSpPr txBox="1"/>
          <p:nvPr/>
        </p:nvSpPr>
        <p:spPr>
          <a:xfrm>
            <a:off x="5455134" y="2890075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Количество</a:t>
            </a:r>
            <a:endParaRPr lang="ru-RU" sz="1200" dirty="0"/>
          </a:p>
        </p:txBody>
      </p:sp>
      <p:sp>
        <p:nvSpPr>
          <p:cNvPr id="23" name="TextBox 22"/>
          <p:cNvSpPr txBox="1"/>
          <p:nvPr/>
        </p:nvSpPr>
        <p:spPr>
          <a:xfrm>
            <a:off x="7264460" y="2921500"/>
            <a:ext cx="619908" cy="26161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1000</a:t>
            </a:r>
            <a:endParaRPr lang="ru-RU" sz="1100" dirty="0"/>
          </a:p>
        </p:txBody>
      </p:sp>
      <p:sp>
        <p:nvSpPr>
          <p:cNvPr id="39" name="TextBox 38"/>
          <p:cNvSpPr txBox="1"/>
          <p:nvPr/>
        </p:nvSpPr>
        <p:spPr>
          <a:xfrm>
            <a:off x="5452452" y="3253940"/>
            <a:ext cx="15121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/>
              <a:t>НМЦК</a:t>
            </a:r>
            <a:endParaRPr lang="ru-RU" sz="1200" dirty="0"/>
          </a:p>
        </p:txBody>
      </p:sp>
      <p:sp>
        <p:nvSpPr>
          <p:cNvPr id="40" name="TextBox 39"/>
          <p:cNvSpPr txBox="1"/>
          <p:nvPr/>
        </p:nvSpPr>
        <p:spPr>
          <a:xfrm>
            <a:off x="7271235" y="3253940"/>
            <a:ext cx="613133" cy="261610"/>
          </a:xfrm>
          <a:prstGeom prst="rect">
            <a:avLst/>
          </a:prstGeom>
          <a:noFill/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ru-RU" sz="1100" dirty="0" smtClean="0"/>
              <a:t>37 330</a:t>
            </a:r>
            <a:endParaRPr lang="ru-RU" sz="1100" dirty="0"/>
          </a:p>
        </p:txBody>
      </p:sp>
      <p:cxnSp>
        <p:nvCxnSpPr>
          <p:cNvPr id="2048" name="Прямая соединительная линия 2047"/>
          <p:cNvCxnSpPr/>
          <p:nvPr/>
        </p:nvCxnSpPr>
        <p:spPr>
          <a:xfrm>
            <a:off x="77219" y="3551825"/>
            <a:ext cx="8944016" cy="153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108855" y="3588397"/>
            <a:ext cx="39813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/>
              <a:t>2</a:t>
            </a:r>
            <a:r>
              <a:rPr lang="ru-RU" sz="1400" dirty="0" smtClean="0"/>
              <a:t>. Тарифный метод</a:t>
            </a:r>
            <a:endParaRPr lang="ru-RU" sz="1400" dirty="0"/>
          </a:p>
        </p:txBody>
      </p:sp>
      <p:sp>
        <p:nvSpPr>
          <p:cNvPr id="68" name="TextBox 67"/>
          <p:cNvSpPr txBox="1"/>
          <p:nvPr/>
        </p:nvSpPr>
        <p:spPr>
          <a:xfrm>
            <a:off x="1549346" y="93168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УПРАВЛЕНИЕ</a:t>
            </a:r>
            <a:r>
              <a:rPr lang="ru-RU" sz="1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ФЕДЕРАЛЬНОГО КАЗНАЧЕЙСТВА ПО ВОЛГОГРАДСКОЙ ОБЛАСТИ</a:t>
            </a:r>
            <a:endParaRPr lang="ru-RU" sz="1400" b="1" dirty="0">
              <a:latin typeface="Segoe UI Semibold" panose="020B0702040204020203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69" name="Прямая соединительная линия 68"/>
          <p:cNvCxnSpPr/>
          <p:nvPr/>
        </p:nvCxnSpPr>
        <p:spPr>
          <a:xfrm>
            <a:off x="1335908" y="492931"/>
            <a:ext cx="7308304" cy="0"/>
          </a:xfrm>
          <a:prstGeom prst="line">
            <a:avLst/>
          </a:prstGeom>
          <a:ln w="15875">
            <a:solidFill>
              <a:srgbClr val="FFD24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0" name="Рисунок 6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12601" b="8605"/>
          <a:stretch/>
        </p:blipFill>
        <p:spPr>
          <a:xfrm>
            <a:off x="261100" y="-1"/>
            <a:ext cx="782508" cy="828335"/>
          </a:xfrm>
          <a:prstGeom prst="rect">
            <a:avLst/>
          </a:prstGeom>
        </p:spPr>
      </p:pic>
      <p:grpSp>
        <p:nvGrpSpPr>
          <p:cNvPr id="2059" name="Группа 2058"/>
          <p:cNvGrpSpPr/>
          <p:nvPr/>
        </p:nvGrpSpPr>
        <p:grpSpPr>
          <a:xfrm>
            <a:off x="108855" y="3737093"/>
            <a:ext cx="8597684" cy="2705717"/>
            <a:chOff x="108855" y="3737093"/>
            <a:chExt cx="8597684" cy="2705717"/>
          </a:xfrm>
        </p:grpSpPr>
        <p:pic>
          <p:nvPicPr>
            <p:cNvPr id="43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802" r="22443" b="48864"/>
            <a:stretch/>
          </p:blipFill>
          <p:spPr bwMode="auto">
            <a:xfrm>
              <a:off x="108855" y="3868409"/>
              <a:ext cx="5271608" cy="23317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4" name="Стрелка вправо 43"/>
            <p:cNvSpPr/>
            <p:nvPr/>
          </p:nvSpPr>
          <p:spPr>
            <a:xfrm>
              <a:off x="2584003" y="5754781"/>
              <a:ext cx="216024" cy="216024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055" name="Picture 7" descr="G:\Для слайдов\Combobox_5.png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586" t="17031" r="57497" b="68880"/>
            <a:stretch/>
          </p:blipFill>
          <p:spPr bwMode="auto">
            <a:xfrm>
              <a:off x="2799676" y="5375834"/>
              <a:ext cx="2580788" cy="8631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4" name="TextBox 73"/>
            <p:cNvSpPr txBox="1"/>
            <p:nvPr/>
          </p:nvSpPr>
          <p:spPr>
            <a:xfrm>
              <a:off x="5404366" y="5530428"/>
              <a:ext cx="18836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Тариф</a:t>
              </a:r>
              <a:endParaRPr lang="ru-RU" sz="1200" dirty="0"/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7288934" y="5563774"/>
              <a:ext cx="752020" cy="261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/>
                <a:t>32,19</a:t>
              </a: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5390604" y="5862027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Количество</a:t>
              </a:r>
              <a:endParaRPr lang="ru-RU" sz="1200" dirty="0"/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7295709" y="5870611"/>
              <a:ext cx="745245" cy="261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/>
                <a:t>40</a:t>
              </a:r>
              <a:endParaRPr lang="ru-RU" sz="1100" dirty="0"/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5380463" y="6159571"/>
              <a:ext cx="151216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НМЦК</a:t>
              </a:r>
              <a:endParaRPr lang="ru-RU" sz="1200" dirty="0"/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7302617" y="6181200"/>
              <a:ext cx="738337" cy="261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/>
                <a:t>1 287,60</a:t>
              </a:r>
              <a:endParaRPr lang="ru-RU" sz="1100" dirty="0"/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5384948" y="3737093"/>
              <a:ext cx="18836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Предмет закупки</a:t>
              </a:r>
              <a:endParaRPr lang="ru-RU" sz="1200" dirty="0"/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685308" y="3744787"/>
              <a:ext cx="1973353" cy="261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/>
                <a:t>Вода питьевая</a:t>
              </a:r>
              <a:endParaRPr lang="ru-RU" sz="11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387626" y="4077072"/>
              <a:ext cx="188360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ОКПД </a:t>
              </a:r>
              <a:endParaRPr lang="ru-RU" sz="1200" dirty="0"/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6675801" y="4074805"/>
              <a:ext cx="2030738" cy="2616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100" dirty="0" smtClean="0"/>
                <a:t>36</a:t>
              </a:r>
              <a:r>
                <a:rPr lang="en-US" sz="1100" dirty="0" smtClean="0"/>
                <a:t>.00.11.000 </a:t>
              </a:r>
              <a:r>
                <a:rPr lang="ru-RU" sz="1100" dirty="0" smtClean="0"/>
                <a:t>Вода питьевая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397135" y="4422962"/>
              <a:ext cx="5430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dirty="0" smtClean="0"/>
                <a:t>НПА </a:t>
              </a:r>
              <a:endParaRPr lang="ru-RU" sz="1200" dirty="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6010217" y="4422962"/>
              <a:ext cx="2696322" cy="1061829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/>
          </p:spPr>
          <p:txBody>
            <a:bodyPr wrap="square" rtlCol="0">
              <a:spAutoFit/>
            </a:bodyPr>
            <a:lstStyle/>
            <a:p>
              <a:pPr algn="just"/>
              <a:r>
                <a:rPr lang="ru-RU" sz="900" dirty="0"/>
                <a:t>Приказ комитета тарифного регулирования Волгоградской области от 25.11.2015 № 50/76 «Об установлении тарифов на питьевую воду (питьевое водоснабжение) и водоотведение для потребителей МУП «Водоканал» городского поселения </a:t>
              </a:r>
              <a:r>
                <a:rPr lang="ru-RU" sz="900" dirty="0" err="1"/>
                <a:t>г.Котово</a:t>
              </a:r>
              <a:r>
                <a:rPr lang="ru-RU" sz="900" dirty="0"/>
                <a:t> Котовского муниципального района Волгоградской области»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65517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12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601020" y="175063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УПРАВЛЕНИЕ</a:t>
            </a:r>
            <a:r>
              <a:rPr lang="ru-RU" sz="1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ФЕДЕРАЛЬНОГО КАЗНАЧЕЙСТВА ПО ВОЛГОГРАДСКОЙ ОБЛАСТИ</a:t>
            </a:r>
            <a:endParaRPr lang="ru-RU" sz="1400" b="1" dirty="0">
              <a:latin typeface="Segoe UI Semibold" panose="020B0702040204020203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387582" y="574826"/>
            <a:ext cx="7308304" cy="0"/>
          </a:xfrm>
          <a:prstGeom prst="line">
            <a:avLst/>
          </a:prstGeom>
          <a:ln w="15875">
            <a:solidFill>
              <a:srgbClr val="FFD24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12601" b="8605"/>
          <a:stretch/>
        </p:blipFill>
        <p:spPr>
          <a:xfrm>
            <a:off x="167640" y="-1680"/>
            <a:ext cx="1013460" cy="1190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79656" y="604337"/>
            <a:ext cx="3727842" cy="9387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b="1" dirty="0"/>
              <a:t>Авансовые платежи предусмотрены постановлением Правительства РФ от 30.12.2016 № 1551 "О мерах по реализации Федерального закона "О федеральном бюджете на 2017 год и на плановый период 2018 и 2019 годов"</a:t>
            </a:r>
          </a:p>
        </p:txBody>
      </p:sp>
      <p:grpSp>
        <p:nvGrpSpPr>
          <p:cNvPr id="6" name="Группа 5"/>
          <p:cNvGrpSpPr/>
          <p:nvPr/>
        </p:nvGrpSpPr>
        <p:grpSpPr>
          <a:xfrm>
            <a:off x="467544" y="1634668"/>
            <a:ext cx="8228342" cy="2952328"/>
            <a:chOff x="467544" y="1412776"/>
            <a:chExt cx="8228342" cy="2952328"/>
          </a:xfrm>
        </p:grpSpPr>
        <p:pic>
          <p:nvPicPr>
            <p:cNvPr id="2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577" b="44284"/>
            <a:stretch/>
          </p:blipFill>
          <p:spPr bwMode="auto">
            <a:xfrm>
              <a:off x="467544" y="1412776"/>
              <a:ext cx="8228342" cy="295232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TextBox 9"/>
            <p:cNvSpPr txBox="1">
              <a:spLocks/>
            </p:cNvSpPr>
            <p:nvPr/>
          </p:nvSpPr>
          <p:spPr>
            <a:xfrm>
              <a:off x="3106800" y="1908000"/>
              <a:ext cx="4930470" cy="323165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C0C0C0"/>
              </a:solidFill>
            </a:ln>
          </p:spPr>
          <p:txBody>
            <a:bodyPr wrap="square" lIns="36000" tIns="0" rtlCol="0">
              <a:spAutoFit/>
            </a:bodyPr>
            <a:lstStyle/>
            <a:p>
              <a:pPr algn="just"/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19.20.21.111       </a:t>
              </a:r>
              <a:r>
                <a:rPr lang="ru-RU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«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Бензин автомобильный с октановым числом более 80, но </a:t>
              </a:r>
              <a:r>
                <a:rPr lang="ru-RU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не</a:t>
              </a:r>
            </a:p>
            <a:p>
              <a:pPr marL="717550" algn="just"/>
              <a:r>
                <a:rPr lang="en-US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r>
                <a:rPr lang="ru-RU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более </a:t>
              </a:r>
              <a:r>
                <a:rPr lang="ru-RU" sz="900" dirty="0">
                  <a:latin typeface="Arial" panose="020B0604020202020204" pitchFamily="34" charset="0"/>
                  <a:cs typeface="Arial" panose="020B0604020202020204" pitchFamily="34" charset="0"/>
                </a:rPr>
                <a:t>92 по исследовательскому методу вне классов</a:t>
              </a:r>
              <a:r>
                <a:rPr lang="ru-RU" sz="9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»</a:t>
              </a:r>
              <a:endParaRPr lang="ru-RU" sz="9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74370" y="2880000"/>
              <a:ext cx="167225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latin typeface="Candara" panose="020E0502030303020204" pitchFamily="34" charset="0"/>
                </a:rPr>
                <a:t>Авансирование</a:t>
              </a:r>
              <a:endParaRPr lang="ru-RU" sz="900" b="1" dirty="0">
                <a:latin typeface="Candara" panose="020E0502030303020204" pitchFamily="34" charset="0"/>
              </a:endParaRPr>
            </a:p>
          </p:txBody>
        </p:sp>
        <p:pic>
          <p:nvPicPr>
            <p:cNvPr id="1026" name="Picture 2" descr="G:\Для слайдов\CheckBox.png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78" t="38598" r="65372" b="59513"/>
            <a:stretch/>
          </p:blipFill>
          <p:spPr bwMode="auto">
            <a:xfrm>
              <a:off x="3106800" y="2880000"/>
              <a:ext cx="1325881" cy="194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062" y="2003987"/>
            <a:ext cx="371475" cy="1328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0732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73F37A-A413-402B-840B-36A7ED208368}" type="slidenum">
              <a:rPr lang="ru-RU" smtClean="0"/>
              <a:t>13</a:t>
            </a:fld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601020" y="175063"/>
            <a:ext cx="69847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УПРАВЛЕНИЕ</a:t>
            </a:r>
            <a:r>
              <a:rPr lang="ru-RU" sz="1400" b="1" dirty="0" smtClean="0">
                <a:latin typeface="Lucida Sans Unicode" panose="020B0602030504020204" pitchFamily="34" charset="0"/>
                <a:cs typeface="Lucida Sans Unicode" panose="020B0602030504020204" pitchFamily="34" charset="0"/>
              </a:rPr>
              <a:t> </a:t>
            </a:r>
            <a:r>
              <a:rPr lang="ru-RU" sz="1400" b="1" dirty="0" smtClean="0">
                <a:latin typeface="Segoe UI Semibold" panose="020B0702040204020203" pitchFamily="34" charset="0"/>
                <a:cs typeface="Lucida Sans Unicode" panose="020B0602030504020204" pitchFamily="34" charset="0"/>
              </a:rPr>
              <a:t>ФЕДЕРАЛЬНОГО КАЗНАЧЕЙСТВА ПО ВОЛГОГРАДСКОЙ ОБЛАСТИ</a:t>
            </a:r>
            <a:endParaRPr lang="ru-RU" sz="1400" b="1" dirty="0">
              <a:latin typeface="Segoe UI Semibold" panose="020B0702040204020203" pitchFamily="34" charset="0"/>
              <a:cs typeface="Lucida Sans Unicode" panose="020B0602030504020204" pitchFamily="34" charset="0"/>
            </a:endParaRP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387582" y="574826"/>
            <a:ext cx="7308304" cy="0"/>
          </a:xfrm>
          <a:prstGeom prst="line">
            <a:avLst/>
          </a:prstGeom>
          <a:ln w="15875">
            <a:solidFill>
              <a:srgbClr val="FFD243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4" r="12601" b="8605"/>
          <a:stretch/>
        </p:blipFill>
        <p:spPr>
          <a:xfrm>
            <a:off x="167640" y="-1680"/>
            <a:ext cx="1013460" cy="1190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81171" y="2564904"/>
            <a:ext cx="65527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77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1492</TotalTime>
  <Words>683</Words>
  <Application>Microsoft Office PowerPoint</Application>
  <PresentationFormat>Экран (4:3)</PresentationFormat>
  <Paragraphs>123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Бугрий Роман Сергеевич</dc:creator>
  <cp:lastModifiedBy>Конин Сергей Анатольевич</cp:lastModifiedBy>
  <cp:revision>50</cp:revision>
  <cp:lastPrinted>2017-04-13T09:25:10Z</cp:lastPrinted>
  <dcterms:created xsi:type="dcterms:W3CDTF">2017-04-11T11:57:58Z</dcterms:created>
  <dcterms:modified xsi:type="dcterms:W3CDTF">2017-04-24T11:43:30Z</dcterms:modified>
</cp:coreProperties>
</file>