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6"/>
  </p:notesMasterIdLst>
  <p:sldIdLst>
    <p:sldId id="392" r:id="rId2"/>
    <p:sldId id="427" r:id="rId3"/>
    <p:sldId id="428" r:id="rId4"/>
    <p:sldId id="429" r:id="rId5"/>
    <p:sldId id="430" r:id="rId6"/>
    <p:sldId id="431" r:id="rId7"/>
    <p:sldId id="432" r:id="rId8"/>
    <p:sldId id="420" r:id="rId9"/>
    <p:sldId id="417" r:id="rId10"/>
    <p:sldId id="419" r:id="rId11"/>
    <p:sldId id="424" r:id="rId12"/>
    <p:sldId id="426" r:id="rId13"/>
    <p:sldId id="413" r:id="rId14"/>
    <p:sldId id="433" r:id="rId15"/>
  </p:sldIdLst>
  <p:sldSz cx="9144000" cy="5143500" type="screen16x9"/>
  <p:notesSz cx="6705600" cy="97234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342861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685722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02858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371444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1714305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057166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2400027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2742888" algn="l" defTabSz="685722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300"/>
    <a:srgbClr val="93192A"/>
    <a:srgbClr val="D4682C"/>
    <a:srgbClr val="F66F0A"/>
    <a:srgbClr val="324E68"/>
    <a:srgbClr val="466F94"/>
    <a:srgbClr val="9CB7D0"/>
    <a:srgbClr val="6C121F"/>
    <a:srgbClr val="183D5E"/>
    <a:srgbClr val="FFEFE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Средний стиль 2 - акцент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Средний стиль 1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D27102A9-8310-4765-A935-A1911B00CA55}" styleName="Светлый стиль 1 - акцент 4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1FECB4D8-DB02-4DC6-A0A2-4F2EBAE1DC90}" styleName="Средний стиль 1 -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969" autoAdjust="0"/>
    <p:restoredTop sz="99398" autoAdjust="0"/>
  </p:normalViewPr>
  <p:slideViewPr>
    <p:cSldViewPr snapToGrid="0">
      <p:cViewPr varScale="1">
        <p:scale>
          <a:sx n="148" d="100"/>
          <a:sy n="148" d="100"/>
        </p:scale>
        <p:origin x="-114" y="-126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3245\Desktop\&#1043;&#1057;&#1052;%20&#1057;&#1051;&#1059;&#1046;&#1045;&#1041;&#1050;&#1040;%203%20&#1101;&#1090;&#1072;&#1087;\&#1056;&#1072;&#1079;&#1084;&#1077;&#1097;&#1077;&#1085;&#1080;&#1077;%20&#1085;&#1077;&#1082;&#1086;&#1088;&#1088;&#1077;&#1082;&#1090;&#1085;&#1099;&#1093;%20&#1079;&#1072;&#1087;&#1080;&#1089;&#1077;&#1081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3001018628641866E-2"/>
          <c:y val="6.0410222475552014E-2"/>
          <c:w val="0.55394697614017796"/>
          <c:h val="0.85538330708661381"/>
        </c:manualLayout>
      </c:layout>
      <c:lineChart>
        <c:grouping val="standard"/>
        <c:varyColors val="0"/>
        <c:ser>
          <c:idx val="0"/>
          <c:order val="0"/>
          <c:tx>
            <c:strRef>
              <c:f>Лист2!$B$3</c:f>
              <c:strCache>
                <c:ptCount val="1"/>
                <c:pt idx="0">
                  <c:v>Федеральный уровень</c:v>
                </c:pt>
              </c:strCache>
            </c:strRef>
          </c:tx>
          <c:cat>
            <c:strRef>
              <c:f>Лист2!$A$4:$A$8</c:f>
              <c:strCache>
                <c:ptCount val="5"/>
                <c:pt idx="0">
                  <c:v>9 февраля</c:v>
                </c:pt>
                <c:pt idx="1">
                  <c:v>18 марта</c:v>
                </c:pt>
                <c:pt idx="2">
                  <c:v>3 апреля</c:v>
                </c:pt>
                <c:pt idx="3">
                  <c:v>10 апреля</c:v>
                </c:pt>
                <c:pt idx="4">
                  <c:v>18 апреля</c:v>
                </c:pt>
              </c:strCache>
            </c:strRef>
          </c:cat>
          <c:val>
            <c:numRef>
              <c:f>Лист2!$B$4:$B$8</c:f>
              <c:numCache>
                <c:formatCode>General</c:formatCode>
                <c:ptCount val="5"/>
                <c:pt idx="0">
                  <c:v>1344</c:v>
                </c:pt>
                <c:pt idx="1">
                  <c:v>1139</c:v>
                </c:pt>
                <c:pt idx="2">
                  <c:v>1240</c:v>
                </c:pt>
                <c:pt idx="3">
                  <c:v>857</c:v>
                </c:pt>
                <c:pt idx="4">
                  <c:v>993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Лист2!$C$3</c:f>
              <c:strCache>
                <c:ptCount val="1"/>
                <c:pt idx="0">
                  <c:v>Уровень субъекта РФ</c:v>
                </c:pt>
              </c:strCache>
            </c:strRef>
          </c:tx>
          <c:cat>
            <c:strRef>
              <c:f>Лист2!$A$4:$A$8</c:f>
              <c:strCache>
                <c:ptCount val="5"/>
                <c:pt idx="0">
                  <c:v>9 февраля</c:v>
                </c:pt>
                <c:pt idx="1">
                  <c:v>18 марта</c:v>
                </c:pt>
                <c:pt idx="2">
                  <c:v>3 апреля</c:v>
                </c:pt>
                <c:pt idx="3">
                  <c:v>10 апреля</c:v>
                </c:pt>
                <c:pt idx="4">
                  <c:v>18 апреля</c:v>
                </c:pt>
              </c:strCache>
            </c:strRef>
          </c:cat>
          <c:val>
            <c:numRef>
              <c:f>Лист2!$C$4:$C$8</c:f>
              <c:numCache>
                <c:formatCode>General</c:formatCode>
                <c:ptCount val="5"/>
                <c:pt idx="0">
                  <c:v>1963</c:v>
                </c:pt>
                <c:pt idx="1">
                  <c:v>2108</c:v>
                </c:pt>
                <c:pt idx="2">
                  <c:v>2169</c:v>
                </c:pt>
                <c:pt idx="3">
                  <c:v>1246</c:v>
                </c:pt>
                <c:pt idx="4">
                  <c:v>1445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Лист2!$D$3</c:f>
              <c:strCache>
                <c:ptCount val="1"/>
                <c:pt idx="0">
                  <c:v>Муниципальный уровень</c:v>
                </c:pt>
              </c:strCache>
            </c:strRef>
          </c:tx>
          <c:cat>
            <c:strRef>
              <c:f>Лист2!$A$4:$A$8</c:f>
              <c:strCache>
                <c:ptCount val="5"/>
                <c:pt idx="0">
                  <c:v>9 февраля</c:v>
                </c:pt>
                <c:pt idx="1">
                  <c:v>18 марта</c:v>
                </c:pt>
                <c:pt idx="2">
                  <c:v>3 апреля</c:v>
                </c:pt>
                <c:pt idx="3">
                  <c:v>10 апреля</c:v>
                </c:pt>
                <c:pt idx="4">
                  <c:v>18 апреля</c:v>
                </c:pt>
              </c:strCache>
            </c:strRef>
          </c:cat>
          <c:val>
            <c:numRef>
              <c:f>Лист2!$D$4:$D$8</c:f>
              <c:numCache>
                <c:formatCode>General</c:formatCode>
                <c:ptCount val="5"/>
                <c:pt idx="0">
                  <c:v>3436</c:v>
                </c:pt>
                <c:pt idx="1">
                  <c:v>2409</c:v>
                </c:pt>
                <c:pt idx="2">
                  <c:v>2417</c:v>
                </c:pt>
                <c:pt idx="3">
                  <c:v>1103</c:v>
                </c:pt>
                <c:pt idx="4">
                  <c:v>1248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Лист2!$E$3</c:f>
              <c:strCache>
                <c:ptCount val="1"/>
                <c:pt idx="0">
                  <c:v>ИТОГО</c:v>
                </c:pt>
              </c:strCache>
            </c:strRef>
          </c:tx>
          <c:cat>
            <c:strRef>
              <c:f>Лист2!$A$4:$A$8</c:f>
              <c:strCache>
                <c:ptCount val="5"/>
                <c:pt idx="0">
                  <c:v>9 февраля</c:v>
                </c:pt>
                <c:pt idx="1">
                  <c:v>18 марта</c:v>
                </c:pt>
                <c:pt idx="2">
                  <c:v>3 апреля</c:v>
                </c:pt>
                <c:pt idx="3">
                  <c:v>10 апреля</c:v>
                </c:pt>
                <c:pt idx="4">
                  <c:v>18 апреля</c:v>
                </c:pt>
              </c:strCache>
            </c:strRef>
          </c:cat>
          <c:val>
            <c:numRef>
              <c:f>Лист2!$E$4:$E$8</c:f>
              <c:numCache>
                <c:formatCode>General</c:formatCode>
                <c:ptCount val="5"/>
                <c:pt idx="0">
                  <c:v>6743</c:v>
                </c:pt>
                <c:pt idx="1">
                  <c:v>5656</c:v>
                </c:pt>
                <c:pt idx="2">
                  <c:v>5826</c:v>
                </c:pt>
                <c:pt idx="3">
                  <c:v>3206</c:v>
                </c:pt>
                <c:pt idx="4">
                  <c:v>3686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9940224"/>
        <c:axId val="79940992"/>
      </c:lineChart>
      <c:catAx>
        <c:axId val="79940224"/>
        <c:scaling>
          <c:orientation val="minMax"/>
        </c:scaling>
        <c:delete val="0"/>
        <c:axPos val="b"/>
        <c:majorTickMark val="out"/>
        <c:minorTickMark val="none"/>
        <c:tickLblPos val="nextTo"/>
        <c:crossAx val="79940992"/>
        <c:crosses val="autoZero"/>
        <c:auto val="1"/>
        <c:lblAlgn val="ctr"/>
        <c:lblOffset val="100"/>
        <c:noMultiLvlLbl val="0"/>
      </c:catAx>
      <c:valAx>
        <c:axId val="7994099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79940224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06491" cy="486717"/>
          </a:xfrm>
          <a:prstGeom prst="rect">
            <a:avLst/>
          </a:prstGeom>
        </p:spPr>
        <p:txBody>
          <a:bodyPr vert="horz" lIns="89802" tIns="44902" rIns="89802" bIns="44902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797544" y="0"/>
            <a:ext cx="2906491" cy="486717"/>
          </a:xfrm>
          <a:prstGeom prst="rect">
            <a:avLst/>
          </a:prstGeom>
        </p:spPr>
        <p:txBody>
          <a:bodyPr vert="horz" lIns="89802" tIns="44902" rIns="89802" bIns="44902" rtlCol="0"/>
          <a:lstStyle>
            <a:lvl1pPr algn="r">
              <a:defRPr sz="1200"/>
            </a:lvl1pPr>
          </a:lstStyle>
          <a:p>
            <a:fld id="{AA333649-2060-4460-A5CD-17F1CCE9A9AE}" type="datetimeFigureOut">
              <a:rPr lang="ru-RU" smtClean="0"/>
              <a:pPr/>
              <a:t>26.04.2017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1125" y="728663"/>
            <a:ext cx="6483350" cy="36464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89802" tIns="44902" rIns="89802" bIns="44902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0248" y="4618361"/>
            <a:ext cx="5365107" cy="4375780"/>
          </a:xfrm>
          <a:prstGeom prst="rect">
            <a:avLst/>
          </a:prstGeom>
        </p:spPr>
        <p:txBody>
          <a:bodyPr vert="horz" lIns="89802" tIns="44902" rIns="89802" bIns="44902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35168"/>
            <a:ext cx="2906491" cy="486716"/>
          </a:xfrm>
          <a:prstGeom prst="rect">
            <a:avLst/>
          </a:prstGeom>
        </p:spPr>
        <p:txBody>
          <a:bodyPr vert="horz" lIns="89802" tIns="44902" rIns="89802" bIns="44902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797544" y="9235168"/>
            <a:ext cx="2906491" cy="486716"/>
          </a:xfrm>
          <a:prstGeom prst="rect">
            <a:avLst/>
          </a:prstGeom>
        </p:spPr>
        <p:txBody>
          <a:bodyPr vert="horz" lIns="89802" tIns="44902" rIns="89802" bIns="44902" rtlCol="0" anchor="b"/>
          <a:lstStyle>
            <a:lvl1pPr algn="r">
              <a:defRPr sz="1200"/>
            </a:lvl1pPr>
          </a:lstStyle>
          <a:p>
            <a:fld id="{E71DEA95-66EA-47A1-AFBD-284DB767343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5975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861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722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583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444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305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166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027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2888" algn="l" defTabSz="685722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1F2EB-E4A7-4AA5-A01E-F5599F5F4D80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991F2EB-E4A7-4AA5-A01E-F5599F5F4D80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861" indent="0" algn="ctr">
              <a:buNone/>
              <a:defRPr sz="1500"/>
            </a:lvl2pPr>
            <a:lvl3pPr marL="685722" indent="0" algn="ctr">
              <a:buNone/>
              <a:defRPr sz="1400"/>
            </a:lvl3pPr>
            <a:lvl4pPr marL="1028583" indent="0" algn="ctr">
              <a:buNone/>
              <a:defRPr sz="1200"/>
            </a:lvl4pPr>
            <a:lvl5pPr marL="1371444" indent="0" algn="ctr">
              <a:buNone/>
              <a:defRPr sz="1200"/>
            </a:lvl5pPr>
            <a:lvl6pPr marL="1714305" indent="0" algn="ctr">
              <a:buNone/>
              <a:defRPr sz="1200"/>
            </a:lvl6pPr>
            <a:lvl7pPr marL="2057166" indent="0" algn="ctr">
              <a:buNone/>
              <a:defRPr sz="1200"/>
            </a:lvl7pPr>
            <a:lvl8pPr marL="2400027" indent="0" algn="ctr">
              <a:buNone/>
              <a:defRPr sz="1200"/>
            </a:lvl8pPr>
            <a:lvl9pPr marL="2742888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5369CC-1FAE-4C9B-AFE0-B3F53FF7B406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F228ED-B2EE-4F15-A0C7-6C0A4540E08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858736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407FD8-D044-4BA6-954F-B4DCA8D94F33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1FCD68-0AFD-4048-852E-53B764BC6EE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1899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9" y="1282306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9" y="3442099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861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22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3pPr>
            <a:lvl4pPr marL="1028583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444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30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1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02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288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4D0B80-1A0A-4934-A3E6-99959A16A943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22171C-80CF-4EB9-A959-3CDAA13E4B7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3773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14FEB7B-A66B-4920-BA3D-06889A8CA927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B7E1EA-8D70-4860-BF45-409C57149F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59325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273847"/>
            <a:ext cx="7886700" cy="99417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1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861" indent="0">
              <a:buNone/>
              <a:defRPr sz="1500" b="1"/>
            </a:lvl2pPr>
            <a:lvl3pPr marL="685722" indent="0">
              <a:buNone/>
              <a:defRPr sz="1400" b="1"/>
            </a:lvl3pPr>
            <a:lvl4pPr marL="1028583" indent="0">
              <a:buNone/>
              <a:defRPr sz="1200" b="1"/>
            </a:lvl4pPr>
            <a:lvl5pPr marL="1371444" indent="0">
              <a:buNone/>
              <a:defRPr sz="1200" b="1"/>
            </a:lvl5pPr>
            <a:lvl6pPr marL="1714305" indent="0">
              <a:buNone/>
              <a:defRPr sz="1200" b="1"/>
            </a:lvl6pPr>
            <a:lvl7pPr marL="2057166" indent="0">
              <a:buNone/>
              <a:defRPr sz="1200" b="1"/>
            </a:lvl7pPr>
            <a:lvl8pPr marL="2400027" indent="0">
              <a:buNone/>
              <a:defRPr sz="1200" b="1"/>
            </a:lvl8pPr>
            <a:lvl9pPr marL="2742888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1" y="1878806"/>
            <a:ext cx="3887391" cy="2763441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A28B4-E894-44AE-8814-1526A652917B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AC3CE3-15E3-41B9-AE14-EA2B846D9B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8066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AF509F-89CC-4BF2-A194-4F5A06DDF3E2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DD3E9E-ECEF-4AC7-BCA9-85B732FA39F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2313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F3D99E-A15E-4C7F-8366-A01269869E1D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7EA9584-6FC9-446B-89E9-C9D48C4D16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42624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740572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16750E-6825-4C27-BD77-E837DFCDDD10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0EB9F3-39CE-44E7-B9F9-66414ECE55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58782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2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740572"/>
            <a:ext cx="4629150" cy="3655219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861" indent="0">
              <a:buNone/>
              <a:defRPr sz="2100"/>
            </a:lvl2pPr>
            <a:lvl3pPr marL="685722" indent="0">
              <a:buNone/>
              <a:defRPr sz="1800"/>
            </a:lvl3pPr>
            <a:lvl4pPr marL="1028583" indent="0">
              <a:buNone/>
              <a:defRPr sz="1500"/>
            </a:lvl4pPr>
            <a:lvl5pPr marL="1371444" indent="0">
              <a:buNone/>
              <a:defRPr sz="1500"/>
            </a:lvl5pPr>
            <a:lvl6pPr marL="1714305" indent="0">
              <a:buNone/>
              <a:defRPr sz="1500"/>
            </a:lvl6pPr>
            <a:lvl7pPr marL="2057166" indent="0">
              <a:buNone/>
              <a:defRPr sz="1500"/>
            </a:lvl7pPr>
            <a:lvl8pPr marL="2400027" indent="0">
              <a:buNone/>
              <a:defRPr sz="1500"/>
            </a:lvl8pPr>
            <a:lvl9pPr marL="2742888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2" y="1543051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861" indent="0">
              <a:buNone/>
              <a:defRPr sz="1100"/>
            </a:lvl2pPr>
            <a:lvl3pPr marL="685722" indent="0">
              <a:buNone/>
              <a:defRPr sz="900"/>
            </a:lvl3pPr>
            <a:lvl4pPr marL="1028583" indent="0">
              <a:buNone/>
              <a:defRPr sz="800"/>
            </a:lvl4pPr>
            <a:lvl5pPr marL="1371444" indent="0">
              <a:buNone/>
              <a:defRPr sz="800"/>
            </a:lvl5pPr>
            <a:lvl6pPr marL="1714305" indent="0">
              <a:buNone/>
              <a:defRPr sz="800"/>
            </a:lvl6pPr>
            <a:lvl7pPr marL="2057166" indent="0">
              <a:buNone/>
              <a:defRPr sz="800"/>
            </a:lvl7pPr>
            <a:lvl8pPr marL="2400027" indent="0">
              <a:buNone/>
              <a:defRPr sz="800"/>
            </a:lvl8pPr>
            <a:lvl9pPr marL="2742888" indent="0">
              <a:buNone/>
              <a:defRPr sz="8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2727F-151E-4FF2-9979-CAB6235AE13D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2B362C-59B7-4224-B209-68A5E34A71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10162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23E1BD4-A8DD-4279-A247-BF7D72E0B986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8EBDE8-C4F5-46D8-A81D-B6AF711C3B2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046365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7" y="273845"/>
            <a:ext cx="1971675" cy="4358879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2" y="273845"/>
            <a:ext cx="5800725" cy="435887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AD00B4-DB42-412E-94E5-CF08074A7391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F1A9-CE99-4E9B-9B96-ACE372EA20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4246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628651" y="273847"/>
            <a:ext cx="7886700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628651" y="1369219"/>
            <a:ext cx="7886700" cy="3263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F0E9837-830E-4CEC-BB18-89915D56AC6B}" type="datetime1">
              <a:rPr lang="ru-RU" smtClean="0"/>
              <a:pPr>
                <a:defRPr/>
              </a:pPr>
              <a:t>26.04.2017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1" y="4767264"/>
            <a:ext cx="30861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r>
              <a:rPr lang="ru-RU" smtClean="0"/>
              <a:t>3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4767264"/>
            <a:ext cx="2057400" cy="273844"/>
          </a:xfrm>
          <a:prstGeom prst="rect">
            <a:avLst/>
          </a:prstGeom>
        </p:spPr>
        <p:txBody>
          <a:bodyPr vert="horz" lIns="68572" tIns="34286" rIns="68572" bIns="34286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1AF6D111-74A9-45D9-ADCC-62D41ADA5A7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342861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685722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028583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371444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30" indent="-17143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29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152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013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2875" indent="-17143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735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59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457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319" indent="-171430" algn="l" defTabSz="685722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861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722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583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444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305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166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027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2888" algn="l" defTabSz="685722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 txBox="1">
            <a:spLocks/>
          </p:cNvSpPr>
          <p:nvPr/>
        </p:nvSpPr>
        <p:spPr bwMode="auto">
          <a:xfrm>
            <a:off x="1419403" y="1480258"/>
            <a:ext cx="6229388" cy="1352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72" tIns="34286" rIns="68572" bIns="34286" numCol="1" anchor="t" anchorCtr="0" compatLnSpc="1">
            <a:prstTxWarp prst="textNoShape">
              <a:avLst/>
            </a:prstTxWarp>
            <a:normAutofit/>
          </a:bodyPr>
          <a:lstStyle/>
          <a:p>
            <a:pPr marL="0" marR="0" lvl="0" indent="0" algn="ctr" defTabSz="1279698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Times New Roman" panose="02020603050405020304" pitchFamily="18" charset="0"/>
              </a:rPr>
              <a:t>Совершенствование инструментов контроля в сфере закупок</a:t>
            </a:r>
            <a:endParaRPr kumimoji="0" lang="ru-RU" sz="28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imes New Roman" pitchFamily="18" charset="0"/>
              <a:ea typeface="+mn-ea"/>
              <a:cs typeface="Times New Roman" pitchFamily="18" charset="0"/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 bwMode="auto">
          <a:xfrm>
            <a:off x="2949259" y="4207360"/>
            <a:ext cx="3368413" cy="550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rmAutofit fontScale="62500" lnSpcReduction="20000"/>
          </a:bodyPr>
          <a:lstStyle/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4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Times New Roman" pitchFamily="18" charset="0"/>
              </a:rPr>
              <a:t>г. Хабаровск</a:t>
            </a:r>
          </a:p>
          <a:p>
            <a:pPr marL="479425" marR="0" lvl="0" indent="-479425" algn="ct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lang="ru-RU" sz="2400" dirty="0" smtClean="0">
                <a:solidFill>
                  <a:srgbClr val="002060"/>
                </a:solidFill>
                <a:latin typeface="+mn-lt"/>
                <a:cs typeface="Times New Roman" pitchFamily="18" charset="0"/>
              </a:rPr>
              <a:t>26 апреля 2017 года</a:t>
            </a:r>
            <a:endParaRPr kumimoji="0" lang="ru-RU" sz="2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Times New Roman" pitchFamily="18" charset="0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 bwMode="auto">
          <a:xfrm>
            <a:off x="3781425" y="3079822"/>
            <a:ext cx="4808392" cy="10313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128001" tIns="64001" rIns="128001" bIns="64001" numCol="1" anchor="t" anchorCtr="0" compatLnSpc="1">
            <a:prstTxWarp prst="textNoShape">
              <a:avLst/>
            </a:prstTxWarp>
            <a:noAutofit/>
          </a:bodyPr>
          <a:lstStyle/>
          <a:p>
            <a:pPr marL="479425" marR="0" lvl="0" indent="-479425" algn="r" defTabSz="1279525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None/>
              <a:tabLst/>
              <a:defRPr/>
            </a:pPr>
            <a:r>
              <a:rPr kumimoji="0" lang="ru-RU" sz="2000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Times New Roman" pitchFamily="18" charset="0"/>
              </a:rPr>
              <a:t>Начальник Управления по</a:t>
            </a:r>
            <a:r>
              <a:rPr kumimoji="0" lang="ru-RU" sz="2000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Times New Roman" pitchFamily="18" charset="0"/>
              </a:rPr>
              <a:t> контролю в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сфере контрактных отношений</a:t>
            </a:r>
          </a:p>
          <a:p>
            <a:pPr marL="479425" indent="-479425" algn="r" eaLnBrk="1" hangingPunct="1">
              <a:spcBef>
                <a:spcPct val="20000"/>
              </a:spcBef>
              <a:defRPr/>
            </a:pPr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      </a:t>
            </a:r>
            <a:r>
              <a:rPr lang="ru-RU" sz="2000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itchFamily="18" charset="0"/>
              </a:rPr>
              <a:t>Мальцев Андрей Анатольевич</a:t>
            </a:r>
          </a:p>
        </p:txBody>
      </p:sp>
    </p:spTree>
    <p:extLst>
      <p:ext uri="{BB962C8B-B14F-4D97-AF65-F5344CB8AC3E}">
        <p14:creationId xmlns:p14="http://schemas.microsoft.com/office/powerpoint/2010/main" val="387897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1792996" y="881878"/>
            <a:ext cx="5404440" cy="438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74" tIns="34287" rIns="68574" bIns="34287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План доклада</a:t>
            </a:r>
            <a:endParaRPr lang="ru-RU" sz="24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712312" y="1700823"/>
            <a:ext cx="8064543" cy="45356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cmpd="thinThick"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accent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1. Особенности осуществления контрольных мероприятий в сфере закупок в 2017 году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скругленными противолежащими углами 4"/>
          <p:cNvSpPr/>
          <p:nvPr/>
        </p:nvSpPr>
        <p:spPr>
          <a:xfrm>
            <a:off x="726167" y="3404932"/>
            <a:ext cx="8064543" cy="45356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cmpd="thinThick"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accent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3. Перспективная схема организация контроля в сфере закупок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2</a:t>
            </a:fld>
            <a:endParaRPr lang="ru-RU" sz="1100" b="1" dirty="0"/>
          </a:p>
        </p:txBody>
      </p:sp>
      <p:sp>
        <p:nvSpPr>
          <p:cNvPr id="8" name="Прямоугольник с двумя скругленными противолежащими углами 7"/>
          <p:cNvSpPr/>
          <p:nvPr/>
        </p:nvSpPr>
        <p:spPr>
          <a:xfrm>
            <a:off x="705384" y="2539023"/>
            <a:ext cx="8064543" cy="453560"/>
          </a:xfrm>
          <a:prstGeom prst="round2DiagRect">
            <a:avLst/>
          </a:prstGeom>
          <a:solidFill>
            <a:schemeClr val="accent1">
              <a:lumMod val="20000"/>
              <a:lumOff val="80000"/>
            </a:schemeClr>
          </a:solidFill>
          <a:ln cmpd="thinThick">
            <a:solidFill>
              <a:srgbClr val="FFFDFB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 contourW="12700">
            <a:bevelT w="152400" h="50800" prst="softRound"/>
            <a:contourClr>
              <a:schemeClr val="accent1"/>
            </a:contourClr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32" tIns="45716" rIns="91432" bIns="45716" rtlCol="0"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b="1" dirty="0" smtClean="0">
                <a:solidFill>
                  <a:srgbClr val="002060"/>
                </a:solidFill>
                <a:cs typeface="Times New Roman" pitchFamily="18" charset="0"/>
              </a:rPr>
              <a:t>2. Обеспечение перехода к мониторингу закупок</a:t>
            </a:r>
            <a:endParaRPr lang="ru-RU" sz="1600" dirty="0">
              <a:solidFill>
                <a:schemeClr val="accent5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5384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extBox 1"/>
          <p:cNvSpPr txBox="1">
            <a:spLocks noChangeArrowheads="1"/>
          </p:cNvSpPr>
          <p:nvPr/>
        </p:nvSpPr>
        <p:spPr bwMode="auto">
          <a:xfrm>
            <a:off x="920538" y="722077"/>
            <a:ext cx="7870172" cy="4193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68574" tIns="34287" rIns="68574" bIns="34287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400" b="1" dirty="0" smtClean="0">
                <a:solidFill>
                  <a:srgbClr val="002060"/>
                </a:solidFill>
                <a:cs typeface="Times New Roman" pitchFamily="18" charset="0"/>
              </a:rPr>
              <a:t>Основная задача 2017 года –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развитие </a:t>
            </a:r>
            <a:r>
              <a:rPr lang="ru-RU" b="1" dirty="0">
                <a:solidFill>
                  <a:srgbClr val="002060"/>
                </a:solidFill>
                <a:cs typeface="Times New Roman" pitchFamily="18" charset="0"/>
              </a:rPr>
              <a:t>и совершенствование </a:t>
            </a: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инструментов контроля в </a:t>
            </a:r>
            <a:r>
              <a:rPr lang="ru-RU" b="1" dirty="0">
                <a:solidFill>
                  <a:srgbClr val="002060"/>
                </a:solidFill>
                <a:cs typeface="Times New Roman" pitchFamily="18" charset="0"/>
              </a:rPr>
              <a:t>сфере </a:t>
            </a:r>
            <a:r>
              <a:rPr lang="ru-RU" b="1" dirty="0" smtClean="0">
                <a:solidFill>
                  <a:srgbClr val="002060"/>
                </a:solidFill>
                <a:cs typeface="Times New Roman" pitchFamily="18" charset="0"/>
              </a:rPr>
              <a:t>закупок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rgbClr val="002060"/>
              </a:solidFill>
              <a:cs typeface="Times New Roman" pitchFamily="18" charset="0"/>
            </a:endParaRPr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ru-RU" sz="1600" dirty="0" smtClean="0"/>
              <a:t>Учет накопленного опыта осуществления контрольных </a:t>
            </a:r>
            <a:r>
              <a:rPr lang="ru-RU" sz="1600" dirty="0"/>
              <a:t>мероприятий </a:t>
            </a:r>
            <a:r>
              <a:rPr lang="ru-RU" sz="1600" dirty="0" err="1"/>
              <a:t>Росфиннадзора</a:t>
            </a:r>
            <a:r>
              <a:rPr lang="ru-RU" sz="1600" dirty="0"/>
              <a:t> и </a:t>
            </a:r>
            <a:r>
              <a:rPr lang="ru-RU" sz="1600" dirty="0" smtClean="0"/>
              <a:t>результатов, полученных Федеральным казначейством в </a:t>
            </a:r>
            <a:r>
              <a:rPr lang="ru-RU" sz="1600" dirty="0"/>
              <a:t>2016 </a:t>
            </a:r>
            <a:r>
              <a:rPr lang="ru-RU" sz="1600" dirty="0" smtClean="0"/>
              <a:t>году;</a:t>
            </a:r>
            <a:endParaRPr lang="ru-RU" sz="1600" dirty="0"/>
          </a:p>
          <a:p>
            <a:pPr marL="285725" indent="-285725">
              <a:buFont typeface="Arial" panose="020B0604020202020204" pitchFamily="34" charset="0"/>
              <a:buChar char="•"/>
            </a:pPr>
            <a:r>
              <a:rPr lang="ru-RU" sz="1600" dirty="0" smtClean="0"/>
              <a:t>Задача, поставленная </a:t>
            </a:r>
            <a:r>
              <a:rPr lang="ru-RU" sz="1600" dirty="0"/>
              <a:t>Р</a:t>
            </a:r>
            <a:r>
              <a:rPr lang="ru-RU" sz="1600" dirty="0" smtClean="0"/>
              <a:t>уководителем ФК, </a:t>
            </a:r>
            <a:r>
              <a:rPr lang="ru-RU" sz="1600" dirty="0"/>
              <a:t>по  созданию </a:t>
            </a:r>
            <a:r>
              <a:rPr lang="ru-RU" sz="1600" dirty="0" smtClean="0"/>
              <a:t>новых инструментов </a:t>
            </a:r>
            <a:r>
              <a:rPr lang="ru-RU" sz="1600" dirty="0"/>
              <a:t>контроля, </a:t>
            </a:r>
            <a:r>
              <a:rPr lang="ru-RU" sz="1600" dirty="0" smtClean="0"/>
              <a:t>обеспечивающих:</a:t>
            </a:r>
            <a:endParaRPr lang="ru-RU" sz="1600" dirty="0"/>
          </a:p>
          <a:p>
            <a:pPr marL="628557" lvl="1" indent="-285725">
              <a:buFont typeface="Wingdings" panose="05000000000000000000" pitchFamily="2" charset="2"/>
              <a:buChar char="q"/>
            </a:pPr>
            <a:r>
              <a:rPr lang="ru-RU" sz="1600" dirty="0" smtClean="0"/>
              <a:t>Смещение </a:t>
            </a:r>
            <a:r>
              <a:rPr lang="ru-RU" sz="1600" dirty="0"/>
              <a:t>акцента на </a:t>
            </a:r>
            <a:r>
              <a:rPr lang="ru-RU" sz="1600" dirty="0" smtClean="0"/>
              <a:t>предварительный </a:t>
            </a:r>
            <a:r>
              <a:rPr lang="ru-RU" sz="1600" dirty="0"/>
              <a:t>контроль; </a:t>
            </a:r>
          </a:p>
          <a:p>
            <a:pPr marL="628557" lvl="1" indent="-285725">
              <a:buFont typeface="Wingdings" panose="05000000000000000000" pitchFamily="2" charset="2"/>
              <a:buChar char="q"/>
            </a:pPr>
            <a:r>
              <a:rPr lang="ru-RU" sz="1600" dirty="0" smtClean="0"/>
              <a:t>Увеличение </a:t>
            </a:r>
            <a:r>
              <a:rPr lang="ru-RU" sz="1600" dirty="0"/>
              <a:t>количества </a:t>
            </a:r>
            <a:r>
              <a:rPr lang="ru-RU" sz="1600" dirty="0" smtClean="0"/>
              <a:t>объектов </a:t>
            </a:r>
            <a:r>
              <a:rPr lang="ru-RU" sz="1600" dirty="0"/>
              <a:t>контроля, расширение перечня вопросов </a:t>
            </a:r>
            <a:r>
              <a:rPr lang="ru-RU" sz="1600" dirty="0" smtClean="0"/>
              <a:t>проверок;</a:t>
            </a:r>
            <a:endParaRPr lang="ru-RU" sz="1600" dirty="0"/>
          </a:p>
          <a:p>
            <a:pPr marL="628557" lvl="1" indent="-285725">
              <a:buFont typeface="Wingdings" panose="05000000000000000000" pitchFamily="2" charset="2"/>
              <a:buChar char="q"/>
            </a:pPr>
            <a:r>
              <a:rPr lang="ru-RU" sz="1600" dirty="0" smtClean="0"/>
              <a:t>Учет специфики закупок по ФАИП и по реализации мероприятий Планов информатизации государственных органов </a:t>
            </a:r>
            <a:r>
              <a:rPr lang="ru-RU" sz="1600" dirty="0"/>
              <a:t>при проведении контрольных мероприятий 2017 </a:t>
            </a:r>
            <a:r>
              <a:rPr lang="ru-RU" sz="1600" dirty="0" smtClean="0"/>
              <a:t>года;</a:t>
            </a:r>
            <a:endParaRPr lang="ru-RU" sz="1600" dirty="0"/>
          </a:p>
          <a:p>
            <a:pPr marL="285725" indent="-285725" fontAlgn="auto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ru-RU" sz="1600" dirty="0"/>
              <a:t>Необходимость совершенствования нормативной </a:t>
            </a:r>
            <a:r>
              <a:rPr lang="ru-RU" sz="1600" dirty="0" smtClean="0"/>
              <a:t>правовой </a:t>
            </a:r>
            <a:r>
              <a:rPr lang="ru-RU" sz="1600" dirty="0"/>
              <a:t>базы </a:t>
            </a:r>
            <a:r>
              <a:rPr lang="ru-RU" sz="1600" dirty="0" smtClean="0"/>
              <a:t>контрольной деятельности.</a:t>
            </a:r>
            <a:endParaRPr lang="ru-RU" sz="1600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3</a:t>
            </a:fld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1172736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616521" y="3896914"/>
            <a:ext cx="8007927" cy="101565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7030A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7030A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7030A0"/>
                </a:solidFill>
                <a:cs typeface="Times New Roman" pitchFamily="18" charset="0"/>
              </a:rPr>
              <a:t>Выездная проверка</a:t>
            </a:r>
            <a:endParaRPr lang="ru-RU" sz="1200" b="1" dirty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36" name="Прямоугольник 35"/>
          <p:cNvSpPr/>
          <p:nvPr/>
        </p:nvSpPr>
        <p:spPr>
          <a:xfrm>
            <a:off x="746386" y="4075415"/>
            <a:ext cx="7509896" cy="523212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70C0"/>
                </a:solidFill>
                <a:cs typeface="Times New Roman" pitchFamily="18" charset="0"/>
              </a:rPr>
              <a:t>Полномочия ФК  (пункты  части  8  статьи  99  44-ФЗ)</a:t>
            </a:r>
            <a:endParaRPr lang="ru-RU" sz="1400" b="1" dirty="0">
              <a:solidFill>
                <a:srgbClr val="0070C0"/>
              </a:solidFill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230736" y="1459995"/>
            <a:ext cx="3379130" cy="19389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7030A0"/>
                </a:solidFill>
                <a:cs typeface="Times New Roman" pitchFamily="18" charset="0"/>
              </a:rPr>
              <a:t>Выездная проверка</a:t>
            </a:r>
            <a:endParaRPr lang="ru-RU" sz="1200" b="1" dirty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26" name="Прямоугольник 25"/>
          <p:cNvSpPr/>
          <p:nvPr/>
        </p:nvSpPr>
        <p:spPr>
          <a:xfrm>
            <a:off x="609595" y="1459995"/>
            <a:ext cx="4405745" cy="19389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2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7030A0"/>
                </a:solidFill>
                <a:cs typeface="Times New Roman" pitchFamily="18" charset="0"/>
              </a:rPr>
              <a:t>Камеральная проверка</a:t>
            </a:r>
            <a:endParaRPr lang="ru-RU" sz="1200" b="1" dirty="0">
              <a:solidFill>
                <a:srgbClr val="7030A0"/>
              </a:solidFill>
              <a:cs typeface="Times New Roman" pitchFamily="18" charset="0"/>
            </a:endParaRPr>
          </a:p>
        </p:txBody>
      </p:sp>
      <p:sp>
        <p:nvSpPr>
          <p:cNvPr id="12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45610" y="4766097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4</a:t>
            </a:fld>
            <a:endParaRPr lang="ru-RU" sz="11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7362287" y="2214048"/>
            <a:ext cx="430878" cy="738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7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2770" y="1567718"/>
            <a:ext cx="1573224" cy="64632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Предварительный информационный контроль</a:t>
            </a: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39333" y="1567718"/>
            <a:ext cx="430878" cy="13849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2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4501335" y="1567718"/>
            <a:ext cx="430878" cy="13849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5776600" y="1567717"/>
            <a:ext cx="430878" cy="738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4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032058" y="1567718"/>
            <a:ext cx="430878" cy="13849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6847572" y="1960668"/>
            <a:ext cx="430878" cy="738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6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6322462" y="1736994"/>
            <a:ext cx="430878" cy="73865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5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rgbClr val="002060"/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625430" y="451583"/>
            <a:ext cx="5361715" cy="369324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ctr"/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Варианты процесса контроля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 сфере закупок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6" name="Стрелка вправо 15"/>
          <p:cNvSpPr/>
          <p:nvPr/>
        </p:nvSpPr>
        <p:spPr>
          <a:xfrm>
            <a:off x="2355267" y="1868287"/>
            <a:ext cx="62345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111905" y="1651854"/>
            <a:ext cx="62345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111905" y="2428973"/>
            <a:ext cx="117420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872836" y="1104928"/>
            <a:ext cx="4142503" cy="2769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УК СКО</a:t>
            </a: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5230736" y="1104927"/>
            <a:ext cx="3317512" cy="27699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rgbClr val="002060"/>
                </a:solidFill>
                <a:cs typeface="Times New Roman" pitchFamily="18" charset="0"/>
              </a:rPr>
              <a:t>КРУ   ЦА ФК</a:t>
            </a:r>
            <a:endParaRPr lang="ru-RU" sz="1200" b="1" dirty="0">
              <a:solidFill>
                <a:srgbClr val="002060"/>
              </a:solidFill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616521" y="3544850"/>
            <a:ext cx="8007927" cy="307768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УФК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3086155" y="4006127"/>
            <a:ext cx="430878" cy="3077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1</a:t>
            </a:r>
          </a:p>
        </p:txBody>
      </p:sp>
      <p:sp>
        <p:nvSpPr>
          <p:cNvPr id="30" name="Прямоугольник 29"/>
          <p:cNvSpPr/>
          <p:nvPr/>
        </p:nvSpPr>
        <p:spPr>
          <a:xfrm>
            <a:off x="6889492" y="4004637"/>
            <a:ext cx="430878" cy="3077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6</a:t>
            </a:r>
          </a:p>
        </p:txBody>
      </p:sp>
      <p:sp>
        <p:nvSpPr>
          <p:cNvPr id="31" name="Прямоугольник 30"/>
          <p:cNvSpPr/>
          <p:nvPr/>
        </p:nvSpPr>
        <p:spPr>
          <a:xfrm>
            <a:off x="7577725" y="4004636"/>
            <a:ext cx="430878" cy="3077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7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6152360" y="4004637"/>
            <a:ext cx="430878" cy="3077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5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5423632" y="4015206"/>
            <a:ext cx="430878" cy="3077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4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4501335" y="4008279"/>
            <a:ext cx="430878" cy="3077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3</a:t>
            </a:r>
          </a:p>
        </p:txBody>
      </p:sp>
      <p:sp>
        <p:nvSpPr>
          <p:cNvPr id="35" name="Прямоугольник 34"/>
          <p:cNvSpPr/>
          <p:nvPr/>
        </p:nvSpPr>
        <p:spPr>
          <a:xfrm>
            <a:off x="3759420" y="4011448"/>
            <a:ext cx="430878" cy="30776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rgbClr val="002060"/>
                </a:solidFill>
                <a:cs typeface="Times New Roman" pitchFamily="18" charset="0"/>
              </a:rPr>
              <a:t>2</a:t>
            </a:r>
          </a:p>
        </p:txBody>
      </p:sp>
      <p:sp>
        <p:nvSpPr>
          <p:cNvPr id="38" name="Стрелка вправо 37"/>
          <p:cNvSpPr/>
          <p:nvPr/>
        </p:nvSpPr>
        <p:spPr>
          <a:xfrm rot="5400000">
            <a:off x="3916808" y="3110033"/>
            <a:ext cx="62345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 rot="5400000">
            <a:off x="7526593" y="3139436"/>
            <a:ext cx="623455" cy="308815"/>
          </a:xfrm>
          <a:prstGeom prst="rightArrow">
            <a:avLst/>
          </a:prstGeom>
          <a:solidFill>
            <a:schemeClr val="accent3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2" tIns="45716" rIns="91432" bIns="45716"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7865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2"/>
          <p:cNvSpPr/>
          <p:nvPr/>
        </p:nvSpPr>
        <p:spPr>
          <a:xfrm>
            <a:off x="486290" y="2691956"/>
            <a:ext cx="8485085" cy="52321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 smtClean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Полномочия  ФК  (пункты части 8 статьи 99  44-ФЗ)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3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29588" y="4738388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5</a:t>
            </a:fld>
            <a:endParaRPr lang="ru-RU" sz="1100" b="1" dirty="0"/>
          </a:p>
        </p:txBody>
      </p:sp>
      <p:sp>
        <p:nvSpPr>
          <p:cNvPr id="10" name="Прямоугольник 9"/>
          <p:cNvSpPr/>
          <p:nvPr/>
        </p:nvSpPr>
        <p:spPr>
          <a:xfrm>
            <a:off x="486291" y="2528998"/>
            <a:ext cx="4716092" cy="307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1          2          3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306292" y="2530548"/>
            <a:ext cx="3665085" cy="30776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4               5                6                7</a:t>
            </a:r>
            <a:endParaRPr lang="ru-RU" sz="1400" b="1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86288" y="1428569"/>
            <a:ext cx="8485088" cy="9233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bg2">
                <a:lumMod val="50000"/>
              </a:schemeClr>
            </a:solidFill>
          </a:ln>
          <a:effectLst>
            <a:outerShdw blurRad="50800" dist="114300" dir="2700000" algn="tl" rotWithShape="0">
              <a:prstClr val="black">
                <a:alpha val="40000"/>
              </a:prstClr>
            </a:outerShdw>
          </a:effectLst>
        </p:spPr>
        <p:txBody>
          <a:bodyPr wrap="square" lIns="91432" tIns="45716" rIns="91432" bIns="45716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              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Планирование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                        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Размещение  извещений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            </a:t>
            </a:r>
            <a:r>
              <a:rPr lang="ru-RU" sz="1400" b="1" dirty="0" smtClean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Заключение и реализация контрактов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200" b="1" dirty="0" smtClean="0">
                <a:solidFill>
                  <a:schemeClr val="accent6">
                    <a:lumMod val="50000"/>
                  </a:schemeClr>
                </a:solidFill>
                <a:cs typeface="Times New Roman" pitchFamily="18" charset="0"/>
              </a:rPr>
              <a:t>ОБАС          ЛБО         ПЗ       ПГ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400" b="1" dirty="0">
              <a:solidFill>
                <a:schemeClr val="accent6">
                  <a:lumMod val="50000"/>
                </a:schemeClr>
              </a:solidFill>
              <a:cs typeface="Times New Roman" pitchFamily="18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2452080" y="539864"/>
            <a:ext cx="5174847" cy="369324"/>
          </a:xfrm>
          <a:prstGeom prst="rect">
            <a:avLst/>
          </a:prstGeom>
        </p:spPr>
        <p:txBody>
          <a:bodyPr wrap="square" lIns="91432" tIns="45716" rIns="91432" bIns="45716">
            <a:sp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Вопросы </a:t>
            </a:r>
            <a:r>
              <a:rPr lang="ru-RU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проверки жизненного цикла </a:t>
            </a:r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закупки</a:t>
            </a:r>
            <a:endParaRPr lang="ru-RU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Стрелка вправо 7"/>
          <p:cNvSpPr/>
          <p:nvPr/>
        </p:nvSpPr>
        <p:spPr>
          <a:xfrm rot="10800000">
            <a:off x="2128836" y="3450431"/>
            <a:ext cx="3829051" cy="871538"/>
          </a:xfrm>
          <a:prstGeom prst="rightArrow">
            <a:avLst/>
          </a:prstGeom>
          <a:solidFill>
            <a:schemeClr val="accent2">
              <a:lumMod val="40000"/>
              <a:lumOff val="60000"/>
            </a:schemeClr>
          </a:solidFill>
          <a:effectLst>
            <a:outerShdw blurRad="50800" dist="1016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2949086" y="3680103"/>
            <a:ext cx="26017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Сдвиг акцента контроля</a:t>
            </a:r>
            <a:endParaRPr lang="ru-RU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0971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734289" y="1364672"/>
            <a:ext cx="8014857" cy="3106741"/>
          </a:xfrm>
        </p:spPr>
        <p:txBody>
          <a:bodyPr>
            <a:normAutofit fontScale="92500" lnSpcReduction="20000"/>
          </a:bodyPr>
          <a:lstStyle/>
          <a:p>
            <a:pPr marL="0" indent="0" defTabSz="816063" eaLnBrk="1" fontAlgn="auto" hangingPunct="1"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900" b="1" dirty="0" smtClean="0">
                <a:solidFill>
                  <a:srgbClr val="002060"/>
                </a:solidFill>
                <a:cs typeface="Times New Roman" pitchFamily="18" charset="0"/>
              </a:rPr>
              <a:t>1. Создание инструментов предварительного анализа данных, вводимых Заказчиком, для их размещения в информационные системы;</a:t>
            </a:r>
          </a:p>
          <a:p>
            <a:pPr marL="0" indent="0" defTabSz="816063" eaLnBrk="1" fontAlgn="auto" hangingPunct="1"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900" b="1" dirty="0" smtClean="0">
                <a:solidFill>
                  <a:srgbClr val="002060"/>
                </a:solidFill>
                <a:cs typeface="Times New Roman" pitchFamily="18" charset="0"/>
              </a:rPr>
              <a:t>2. Реализация механизмов предотвращения ошибок, совершаемых Заказчиком, при вводе данных в информационные системы:</a:t>
            </a:r>
          </a:p>
          <a:p>
            <a:pPr marL="0" indent="0" defTabSz="816063" eaLnBrk="1" fontAlgn="auto" hangingPunct="1"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900" b="1" dirty="0" smtClean="0">
                <a:solidFill>
                  <a:srgbClr val="002060"/>
                </a:solidFill>
                <a:cs typeface="Times New Roman" pitchFamily="18" charset="0"/>
              </a:rPr>
              <a:t>     - использование согласованных справочников (ОКПД2 и ОКЕИ, и т.п.);</a:t>
            </a:r>
          </a:p>
          <a:p>
            <a:pPr marL="0" indent="0" defTabSz="816063" eaLnBrk="1" fontAlgn="auto" hangingPunct="1"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900" b="1" dirty="0" smtClean="0">
                <a:solidFill>
                  <a:srgbClr val="002060"/>
                </a:solidFill>
                <a:cs typeface="Times New Roman" pitchFamily="18" charset="0"/>
              </a:rPr>
              <a:t>     - использование единых перечней объектов (КТРУ, объекты нормирования и т.п.);</a:t>
            </a:r>
          </a:p>
          <a:p>
            <a:pPr marL="0" indent="0" defTabSz="816063" eaLnBrk="1" fontAlgn="auto" hangingPunct="1"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900" b="1" dirty="0">
                <a:solidFill>
                  <a:srgbClr val="002060"/>
                </a:solidFill>
                <a:cs typeface="Times New Roman" pitchFamily="18" charset="0"/>
              </a:rPr>
              <a:t> </a:t>
            </a:r>
            <a:r>
              <a:rPr lang="ru-RU" sz="1900" b="1" dirty="0" smtClean="0">
                <a:solidFill>
                  <a:srgbClr val="002060"/>
                </a:solidFill>
                <a:cs typeface="Times New Roman" pitchFamily="18" charset="0"/>
              </a:rPr>
              <a:t>    - максимальная структурированность данных, размещаемых в ЕИС.</a:t>
            </a:r>
            <a:endParaRPr lang="ru-RU" sz="1900" b="1" dirty="0">
              <a:solidFill>
                <a:srgbClr val="002060"/>
              </a:solidFill>
              <a:cs typeface="Times New Roman" pitchFamily="18" charset="0"/>
            </a:endParaRPr>
          </a:p>
          <a:p>
            <a:pPr marL="0" indent="0" defTabSz="816063" eaLnBrk="1" fontAlgn="auto" hangingPunct="1"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900" b="1" dirty="0" smtClean="0">
                <a:solidFill>
                  <a:srgbClr val="002060"/>
                </a:solidFill>
                <a:cs typeface="Times New Roman" pitchFamily="18" charset="0"/>
              </a:rPr>
              <a:t>3. Дифференцированный подход к понятию «НМЦК»;</a:t>
            </a:r>
          </a:p>
          <a:p>
            <a:pPr marL="0" indent="0" defTabSz="816063" eaLnBrk="1" fontAlgn="auto" hangingPunct="1"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900" b="1" dirty="0" smtClean="0">
                <a:solidFill>
                  <a:srgbClr val="002060"/>
                </a:solidFill>
                <a:cs typeface="Times New Roman" pitchFamily="18" charset="0"/>
              </a:rPr>
              <a:t>4. Формирование электронных паспортов (досье) Заказчиков на основе результатов контрольных мероприятий.</a:t>
            </a:r>
          </a:p>
          <a:p>
            <a:pPr algn="ctr" eaLnBrk="1" hangingPunct="1">
              <a:buFont typeface="Arial" charset="0"/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1883951" y="762001"/>
            <a:ext cx="6962176" cy="366658"/>
          </a:xfrm>
          <a:prstGeom prst="rect">
            <a:avLst/>
          </a:prstGeom>
        </p:spPr>
        <p:txBody>
          <a:bodyPr wrap="square" lIns="58311" tIns="29156" rIns="58311" bIns="29156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Обеспечение  перехода  к  мониторингу  процесса  закупок</a:t>
            </a: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29588" y="4738388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6</a:t>
            </a:fld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1281579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2"/>
          <p:cNvSpPr>
            <a:spLocks noGrp="1"/>
          </p:cNvSpPr>
          <p:nvPr>
            <p:ph idx="1"/>
          </p:nvPr>
        </p:nvSpPr>
        <p:spPr>
          <a:xfrm>
            <a:off x="658092" y="1156854"/>
            <a:ext cx="8200188" cy="3609110"/>
          </a:xfrm>
        </p:spPr>
        <p:txBody>
          <a:bodyPr>
            <a:noAutofit/>
          </a:bodyPr>
          <a:lstStyle/>
          <a:p>
            <a:pPr marL="0" indent="0" defTabSz="816063" eaLnBrk="1" fontAlgn="auto" hangingPunct="1">
              <a:lnSpc>
                <a:spcPct val="70000"/>
              </a:lnSpc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imes New Roman" pitchFamily="18" charset="0"/>
              </a:rPr>
              <a:t>5. Создание детализированной программы контрольных мероприятий в сфере закупок с учетом предварительного анализа данных из информационных систем;</a:t>
            </a:r>
          </a:p>
          <a:p>
            <a:pPr marL="0" indent="0" defTabSz="816063" eaLnBrk="1" fontAlgn="auto" hangingPunct="1">
              <a:lnSpc>
                <a:spcPct val="70000"/>
              </a:lnSpc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imes New Roman" pitchFamily="18" charset="0"/>
              </a:rPr>
              <a:t>6. Реализация методики определения рыночных цен в настоящее время – необходимое условие формирования обоснованной позиции контролера в сфере закупок;</a:t>
            </a:r>
          </a:p>
          <a:p>
            <a:pPr marL="0" indent="0" defTabSz="816063" eaLnBrk="1" fontAlgn="auto" hangingPunct="1">
              <a:lnSpc>
                <a:spcPct val="70000"/>
              </a:lnSpc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imes New Roman" pitchFamily="18" charset="0"/>
              </a:rPr>
              <a:t>7. Развитие и совершенствование контроля данных из информационных систем  (КДИС)  –  первый шаг к мониторингу в сфере закупок;</a:t>
            </a:r>
          </a:p>
          <a:p>
            <a:pPr marL="0" indent="0" defTabSz="816063" eaLnBrk="1" fontAlgn="auto" hangingPunct="1">
              <a:lnSpc>
                <a:spcPct val="70000"/>
              </a:lnSpc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imes New Roman" pitchFamily="18" charset="0"/>
              </a:rPr>
              <a:t>8. Необходимость контроля не только данных о процессе планирования и осуществления закупок,  но и данных о проведенных контрольных мероприятиях, а также действий по  устранению нарушений, выявленных при проведении контрольных мероприятий; </a:t>
            </a:r>
          </a:p>
          <a:p>
            <a:pPr marL="0" indent="0" defTabSz="816063" eaLnBrk="1" fontAlgn="auto" hangingPunct="1">
              <a:lnSpc>
                <a:spcPct val="70000"/>
              </a:lnSpc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imes New Roman" pitchFamily="18" charset="0"/>
              </a:rPr>
              <a:t>     Формирование электронных паспортов контрольных мероприятий.</a:t>
            </a:r>
          </a:p>
          <a:p>
            <a:pPr marL="0" indent="0" defTabSz="816063" eaLnBrk="1" fontAlgn="auto" hangingPunct="1">
              <a:lnSpc>
                <a:spcPct val="70000"/>
              </a:lnSpc>
              <a:spcBef>
                <a:spcPts val="383"/>
              </a:spcBef>
              <a:spcAft>
                <a:spcPts val="383"/>
              </a:spcAft>
              <a:buNone/>
              <a:defRPr/>
            </a:pPr>
            <a:r>
              <a:rPr lang="ru-RU" sz="1800" b="1" dirty="0" smtClean="0">
                <a:solidFill>
                  <a:srgbClr val="002060"/>
                </a:solidFill>
                <a:cs typeface="Times New Roman" pitchFamily="18" charset="0"/>
              </a:rPr>
              <a:t>9. Стандартизация процесса контроля в сфере закупок с учетом совершенствования инструментов контроля.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1918587" y="699656"/>
            <a:ext cx="6962176" cy="366658"/>
          </a:xfrm>
          <a:prstGeom prst="rect">
            <a:avLst/>
          </a:prstGeom>
        </p:spPr>
        <p:txBody>
          <a:bodyPr wrap="square" lIns="58311" tIns="29156" rIns="58311" bIns="29156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Обеспечение  перехода  к  мониторингу  процесса  закупок</a:t>
            </a: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29588" y="4738388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7</a:t>
            </a:fld>
            <a:endParaRPr lang="ru-RU" sz="1100" b="1" dirty="0"/>
          </a:p>
        </p:txBody>
      </p:sp>
    </p:spTree>
    <p:extLst>
      <p:ext uri="{BB962C8B-B14F-4D97-AF65-F5344CB8AC3E}">
        <p14:creationId xmlns:p14="http://schemas.microsoft.com/office/powerpoint/2010/main" val="8990712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8</a:t>
            </a:fld>
            <a:endParaRPr lang="ru-RU" sz="1100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4188074"/>
              </p:ext>
            </p:extLst>
          </p:nvPr>
        </p:nvGraphicFramePr>
        <p:xfrm>
          <a:off x="1149926" y="719714"/>
          <a:ext cx="7218220" cy="41294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46151"/>
                <a:gridCol w="1952760"/>
                <a:gridCol w="931871"/>
                <a:gridCol w="3387438"/>
              </a:tblGrid>
              <a:tr h="402504"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позиций планов-графиков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единицы измерения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Количество позиций планов-графиков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8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Наименование единицы измерения</a:t>
                      </a:r>
                      <a:endParaRPr lang="ru-RU" sz="8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2224</a:t>
                      </a:r>
                      <a:endParaRPr lang="ru-RU" sz="9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Условная единица</a:t>
                      </a:r>
                      <a:endParaRPr lang="ru-RU" sz="9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Автотонна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782</a:t>
                      </a:r>
                      <a:endParaRPr lang="ru-RU" sz="9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&lt;НЕ ОПРЕДЕЛЕНО&gt;</a:t>
                      </a:r>
                      <a:endParaRPr lang="ru-RU" sz="9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Условная штука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248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Единица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Квартал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231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литров;^1000 литров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Гектолитр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Штука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Декалитр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183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Тонна;^метрическая тонна (1000 кг)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Децилитр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142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Рубль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Дециметр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127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Тонна условного топлива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литров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Килограмм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Условная банка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340200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57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рублей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Центнер (метрический)^(100 кг);^ гектокилограмм;^ квинтал[*] (метрический);^децитоннах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Лист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Гектолитр чистого (100 %) спирта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46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Литр чистого (100 %) спирта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Киллограмм на кубический метр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Условная тонна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Килотонна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29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Абонент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Рубль тонна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27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Комплект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Сто листов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26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Тонна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единиц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Месяц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Условный кубический метр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условных единиц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Крепость спирта по объему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Единиц в год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Лист печатный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тонн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Место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Кубический сантиметр;^миллилитр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Метр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Год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декалитров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Кубический метр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лошадиных сил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Набор</a:t>
                      </a:r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полулитров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  <a:tr h="116384">
                <a:tc>
                  <a:txBody>
                    <a:bodyPr/>
                    <a:lstStyle/>
                    <a:p>
                      <a:pPr algn="ctr" fontAlgn="t"/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endParaRPr lang="ru-RU" sz="900" b="0" i="0" u="none" strike="noStrike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ru-RU" sz="9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Тысяча тонн условного топлива</a:t>
                      </a:r>
                      <a:endParaRPr lang="ru-RU" sz="900" b="0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3954" marR="3954" marT="3954" marB="0"/>
                </a:tc>
              </a:tr>
            </a:tbl>
          </a:graphicData>
        </a:graphic>
      </p:graphicFrame>
      <p:sp>
        <p:nvSpPr>
          <p:cNvPr id="5" name="Прямоугольник 4"/>
          <p:cNvSpPr/>
          <p:nvPr/>
        </p:nvSpPr>
        <p:spPr>
          <a:xfrm>
            <a:off x="3041072" y="184257"/>
            <a:ext cx="5645727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Варианты некорректных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данных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(наименований единиц измерений), размещенных в ЕИС</a:t>
            </a:r>
            <a:endParaRPr lang="ru-RU" sz="1400" b="1" dirty="0">
              <a:solidFill>
                <a:schemeClr val="accent5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28784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9</a:t>
            </a:fld>
            <a:endParaRPr lang="ru-RU" sz="1100" b="1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955962" y="1222138"/>
            <a:ext cx="7543801" cy="3453771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1.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Выбор предметной области –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Закупка ГСМ.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</a:p>
          <a:p>
            <a:pPr marL="342900" lvl="0" indent="-34290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2.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Анализ 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позиций планов-графиков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, относящихся к закупке ГСМ в УК СКО.</a:t>
            </a:r>
          </a:p>
          <a:p>
            <a:pPr marL="342900" lvl="0" indent="-34290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3.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Организация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работы по исправлению некорректных данных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во всех УФК.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lvl="0" indent="-34290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4.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Проведение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работ по исправлению некорректных данных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во всех УФК: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-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Рассылка материалов в УФК  в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три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этапа:</a:t>
            </a:r>
          </a:p>
          <a:p>
            <a:pPr lvl="0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      09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февраля 2017 года:</a:t>
            </a:r>
          </a:p>
          <a:p>
            <a:pPr lvl="0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      22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февраля 2017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года;</a:t>
            </a:r>
          </a:p>
          <a:p>
            <a:pPr lvl="0"/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       6 апреля 2017 года.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-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Организация исправлений УФК.</a:t>
            </a:r>
          </a:p>
          <a:p>
            <a:pPr lvl="0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- Учет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результатов исправлений информации в ЕИС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. </a:t>
            </a:r>
            <a:b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</a:b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        - Учет результатов контрольных мероприятий по субъектам РФ. </a:t>
            </a:r>
          </a:p>
          <a:p>
            <a:pPr lvl="0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5.     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Проведение контрольных мероприятий на основе анализа исправлений в УФК по Волгоградской области и УФК по Самарской области.</a:t>
            </a: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lvl="0"/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126672" y="623456"/>
            <a:ext cx="6927273" cy="366658"/>
          </a:xfrm>
          <a:prstGeom prst="rect">
            <a:avLst/>
          </a:prstGeom>
        </p:spPr>
        <p:txBody>
          <a:bodyPr wrap="square" lIns="58311" tIns="29156" rIns="58311" bIns="29156">
            <a:spAutoFit/>
          </a:bodyPr>
          <a:lstStyle/>
          <a:p>
            <a:pPr algn="ctr"/>
            <a:r>
              <a:rPr lang="ru-RU" altLang="ru-RU" sz="2000" b="1" dirty="0" smtClean="0">
                <a:solidFill>
                  <a:schemeClr val="accent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cs typeface="Times New Roman" panose="02020603050405020304" pitchFamily="18" charset="0"/>
              </a:rPr>
              <a:t>Отработка инструментов мониторинга в проекте «ГСМ»</a:t>
            </a:r>
          </a:p>
        </p:txBody>
      </p:sp>
    </p:spTree>
    <p:extLst>
      <p:ext uri="{BB962C8B-B14F-4D97-AF65-F5344CB8AC3E}">
        <p14:creationId xmlns:p14="http://schemas.microsoft.com/office/powerpoint/2010/main" val="4075787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10</a:t>
            </a:fld>
            <a:endParaRPr lang="ru-RU" sz="1100" b="1" dirty="0"/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 bwMode="auto">
          <a:xfrm>
            <a:off x="218788" y="777636"/>
            <a:ext cx="8686800" cy="382438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6. </a:t>
            </a: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Анализ результатов проведения работ по исправлению некорректных данных </a:t>
            </a: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                             Изменение количества некорректных записей в ЕИС</a:t>
            </a:r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>
              <a:solidFill>
                <a:schemeClr val="accent5">
                  <a:lumMod val="50000"/>
                </a:schemeClr>
              </a:solidFill>
            </a:endParaRPr>
          </a:p>
          <a:p>
            <a:endParaRPr lang="ru-RU" sz="1400" dirty="0" smtClean="0">
              <a:solidFill>
                <a:schemeClr val="accent5">
                  <a:lumMod val="50000"/>
                </a:schemeClr>
              </a:solidFill>
            </a:endParaRPr>
          </a:p>
          <a:p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                            Всего исправлено  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5012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некорректных </a:t>
            </a:r>
            <a:r>
              <a:rPr lang="ru-RU" sz="1400" dirty="0">
                <a:solidFill>
                  <a:schemeClr val="accent5">
                    <a:lumMod val="50000"/>
                  </a:schemeClr>
                </a:solidFill>
              </a:rPr>
              <a:t>записей в </a:t>
            </a:r>
            <a:r>
              <a:rPr lang="ru-RU" sz="1400" dirty="0" smtClean="0">
                <a:solidFill>
                  <a:schemeClr val="accent5">
                    <a:lumMod val="50000"/>
                  </a:schemeClr>
                </a:solidFill>
              </a:rPr>
              <a:t>ЕИС на сумму </a:t>
            </a:r>
            <a:r>
              <a:rPr lang="ru-RU" sz="1400" b="1" dirty="0" smtClean="0"/>
              <a:t>18 </a:t>
            </a:r>
            <a:r>
              <a:rPr lang="ru-RU" sz="1400" b="1" dirty="0"/>
              <a:t>215 539 </a:t>
            </a:r>
            <a:r>
              <a:rPr lang="ru-RU" sz="1400" b="1" dirty="0" smtClean="0"/>
              <a:t>835,46 руб.</a:t>
            </a:r>
            <a:endParaRPr lang="ru-RU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86346159"/>
              </p:ext>
            </p:extLst>
          </p:nvPr>
        </p:nvGraphicFramePr>
        <p:xfrm>
          <a:off x="1631663" y="1328304"/>
          <a:ext cx="5366038" cy="29105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849085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11</a:t>
            </a:fld>
            <a:endParaRPr lang="ru-RU" sz="1100" b="1" dirty="0"/>
          </a:p>
        </p:txBody>
      </p:sp>
      <p:sp>
        <p:nvSpPr>
          <p:cNvPr id="11" name="Подзаголовок 2"/>
          <p:cNvSpPr txBox="1">
            <a:spLocks/>
          </p:cNvSpPr>
          <p:nvPr/>
        </p:nvSpPr>
        <p:spPr bwMode="auto">
          <a:xfrm>
            <a:off x="2128683" y="617678"/>
            <a:ext cx="6225608" cy="70543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hangingPunct="0">
              <a:lnSpc>
                <a:spcPct val="90000"/>
              </a:lnSpc>
              <a:spcBef>
                <a:spcPts val="750"/>
              </a:spcBef>
              <a:defRPr/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+mn-cs"/>
              </a:rPr>
              <a:t>Дальнейшие планы по исправлению информации в ЕИС</a:t>
            </a:r>
            <a:endParaRPr lang="ru-RU" dirty="0">
              <a:latin typeface="+mn-lt"/>
              <a:cs typeface="+mn-cs"/>
            </a:endParaRPr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838199" y="1149927"/>
            <a:ext cx="7509165" cy="35393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1.    Исправления записей с некорректными единицами измерения.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342900" lvl="0" indent="-342900">
              <a:buAutoNum type="arabicPeriod" startAt="2"/>
            </a:pPr>
            <a:r>
              <a:rPr lang="ru-RU" sz="1600" dirty="0">
                <a:solidFill>
                  <a:schemeClr val="accent5">
                    <a:lumMod val="50000"/>
                  </a:schemeClr>
                </a:solidFill>
              </a:rPr>
              <a:t>Анализ правомерности использования значений условных единиц «Тонна» и «Килограмм</a:t>
            </a: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».</a:t>
            </a:r>
          </a:p>
          <a:p>
            <a:pPr marL="342900" lvl="0" indent="-342900">
              <a:buAutoNum type="arabicPeriod" startAt="2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Анализ корректности значений «количества» и «НМЦК» в записях планов-графиков.</a:t>
            </a:r>
          </a:p>
          <a:p>
            <a:pPr marL="342900" lvl="0" indent="-342900">
              <a:buAutoNum type="arabicPeriod" startAt="2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Анализ завышения цен за единицу ГСМ в заданных пределах.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1673537"/>
              </p:ext>
            </p:extLst>
          </p:nvPr>
        </p:nvGraphicFramePr>
        <p:xfrm>
          <a:off x="1314451" y="1568450"/>
          <a:ext cx="6438899" cy="1600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444545"/>
                <a:gridCol w="1997177"/>
                <a:gridCol w="1997177"/>
              </a:tblGrid>
              <a:tr h="18415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объекта контроля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 </a:t>
                      </a:r>
                      <a:r>
                        <a:rPr lang="ru-RU" sz="1100" b="1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апреля 2017 года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 hMerge="1"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6350" marR="6350" marT="6350" marB="0" anchor="b"/>
                </a:tc>
              </a:tr>
              <a:tr h="49530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Некорректных записей, шт.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 некорректных записей, руб.</a:t>
                      </a:r>
                      <a:endParaRPr lang="ru-RU" sz="11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</a:tr>
              <a:tr h="18415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Федеральный уровень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   993 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6 389 570 718 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Уровень субъекта РФ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1 445 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9 130 318 807 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marL="72000" algn="l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Муниципальный уровень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1 248   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3 020 992 720   </a:t>
                      </a:r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u="none" strike="noStrike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ru-RU" sz="11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ru-RU" sz="11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</a:tr>
              <a:tr h="184150">
                <a:tc>
                  <a:txBody>
                    <a:bodyPr/>
                    <a:lstStyle/>
                    <a:p>
                      <a:pPr algn="r" fontAlgn="b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ИТОГО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3 686 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100" b="1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18 540 882 245   </a:t>
                      </a:r>
                      <a:endParaRPr lang="ru-RU" sz="11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b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62860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39214" y="4696401"/>
            <a:ext cx="2057400" cy="273844"/>
          </a:xfrm>
        </p:spPr>
        <p:txBody>
          <a:bodyPr/>
          <a:lstStyle/>
          <a:p>
            <a:pPr>
              <a:defRPr/>
            </a:pPr>
            <a:fld id="{1A22171C-80CF-4EB9-A959-3CDAA13E4B70}" type="slidenum">
              <a:rPr lang="ru-RU" sz="1100" b="1" smtClean="0"/>
              <a:pPr>
                <a:defRPr/>
              </a:pPr>
              <a:t>12</a:t>
            </a:fld>
            <a:endParaRPr lang="ru-RU" sz="1100" b="1" dirty="0"/>
          </a:p>
        </p:txBody>
      </p:sp>
      <p:sp>
        <p:nvSpPr>
          <p:cNvPr id="5" name="Подзаголовок 2"/>
          <p:cNvSpPr txBox="1">
            <a:spLocks/>
          </p:cNvSpPr>
          <p:nvPr/>
        </p:nvSpPr>
        <p:spPr bwMode="auto">
          <a:xfrm>
            <a:off x="734291" y="1149927"/>
            <a:ext cx="7848600" cy="353931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5.    Анализ и исправления записей, в которых указан код ОКПД2 не 19.20.21.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 smtClean="0">
              <a:solidFill>
                <a:schemeClr val="accent5">
                  <a:lumMod val="50000"/>
                </a:schemeClr>
              </a:solidFill>
            </a:endParaRPr>
          </a:p>
          <a:p>
            <a:pPr marL="285750" indent="-285750">
              <a:buFontTx/>
              <a:buChar char="-"/>
            </a:pP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9868364"/>
              </p:ext>
            </p:extLst>
          </p:nvPr>
        </p:nvGraphicFramePr>
        <p:xfrm>
          <a:off x="573232" y="1788089"/>
          <a:ext cx="7886700" cy="184426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931252"/>
                <a:gridCol w="2497446"/>
                <a:gridCol w="3458002"/>
              </a:tblGrid>
              <a:tr h="461067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Степень отнесения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Количество </a:t>
                      </a:r>
                      <a:r>
                        <a:rPr lang="ru-RU" sz="1500" b="1" dirty="0" smtClean="0">
                          <a:effectLst/>
                        </a:rPr>
                        <a:t>записей</a:t>
                      </a:r>
                      <a:br>
                        <a:rPr lang="ru-RU" sz="1500" b="1" dirty="0" smtClean="0">
                          <a:effectLst/>
                        </a:rPr>
                      </a:br>
                      <a:r>
                        <a:rPr lang="ru-RU" sz="1500" b="1" u="sng" dirty="0" smtClean="0">
                          <a:effectLst/>
                        </a:rPr>
                        <a:t>за </a:t>
                      </a:r>
                      <a:r>
                        <a:rPr lang="ru-RU" sz="1500" b="1" u="sng" dirty="0">
                          <a:effectLst/>
                        </a:rPr>
                        <a:t>январь 2017 года</a:t>
                      </a:r>
                      <a:r>
                        <a:rPr lang="ru-RU" sz="1500" b="1" dirty="0">
                          <a:effectLst/>
                        </a:rPr>
                        <a:t>, шт.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Сумма, руб.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ctr"/>
                </a:tc>
              </a:tr>
              <a:tr h="2305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Надежно ГСМ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9 794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marR="617220" algn="r"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170 323 841 188,65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</a:tr>
              <a:tr h="23053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 dirty="0">
                          <a:effectLst/>
                        </a:rPr>
                        <a:t>Весьма вероятно</a:t>
                      </a:r>
                      <a:endParaRPr lang="ru-RU" sz="10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2 895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marR="617220" algn="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9 076 071 649,28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</a:tr>
              <a:tr h="46106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Требует детального анализа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4 093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marR="617220" algn="r">
                        <a:spcAft>
                          <a:spcPts val="0"/>
                        </a:spcAft>
                      </a:pPr>
                      <a:r>
                        <a:rPr lang="ru-RU" sz="1500">
                          <a:effectLst/>
                        </a:rPr>
                        <a:t>22 999 540 561,99</a:t>
                      </a:r>
                      <a:endParaRPr lang="ru-RU" sz="10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</a:tr>
              <a:tr h="461067">
                <a:tc>
                  <a:txBody>
                    <a:bodyPr/>
                    <a:lstStyle/>
                    <a:p>
                      <a:pPr algn="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ИТОГО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16 782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  <a:tc>
                  <a:txBody>
                    <a:bodyPr/>
                    <a:lstStyle/>
                    <a:p>
                      <a:pPr marR="617220" algn="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 </a:t>
                      </a:r>
                      <a:endParaRPr lang="ru-RU" sz="1000" b="1" dirty="0">
                        <a:effectLst/>
                      </a:endParaRPr>
                    </a:p>
                    <a:p>
                      <a:pPr marR="617220" algn="r">
                        <a:spcAft>
                          <a:spcPts val="0"/>
                        </a:spcAft>
                      </a:pPr>
                      <a:r>
                        <a:rPr lang="ru-RU" sz="1500" b="1" dirty="0">
                          <a:effectLst/>
                        </a:rPr>
                        <a:t>202 399 453 399,92</a:t>
                      </a:r>
                      <a:endParaRPr lang="ru-RU" sz="10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7633" marR="57633" marT="0" marB="0" anchor="b"/>
                </a:tc>
              </a:tr>
            </a:tbl>
          </a:graphicData>
        </a:graphic>
      </p:graphicFrame>
      <p:sp>
        <p:nvSpPr>
          <p:cNvPr id="6" name="Подзаголовок 2"/>
          <p:cNvSpPr txBox="1">
            <a:spLocks/>
          </p:cNvSpPr>
          <p:nvPr/>
        </p:nvSpPr>
        <p:spPr bwMode="auto">
          <a:xfrm>
            <a:off x="2128683" y="617678"/>
            <a:ext cx="6225608" cy="705430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algn="ctr" defTabSz="685800" eaLnBrk="0" hangingPunct="0">
              <a:lnSpc>
                <a:spcPct val="90000"/>
              </a:lnSpc>
              <a:spcBef>
                <a:spcPts val="750"/>
              </a:spcBef>
              <a:defRPr/>
            </a:pPr>
            <a:r>
              <a:rPr lang="ru-RU" b="1" dirty="0" smtClean="0">
                <a:solidFill>
                  <a:srgbClr val="002060"/>
                </a:solidFill>
                <a:latin typeface="+mn-lt"/>
                <a:cs typeface="+mn-cs"/>
              </a:rPr>
              <a:t>Дальнейшие планы по исправлению информации в ЕИС</a:t>
            </a:r>
            <a:endParaRPr lang="ru-RU" dirty="0"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663337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Прямоугольник 41"/>
          <p:cNvSpPr/>
          <p:nvPr/>
        </p:nvSpPr>
        <p:spPr>
          <a:xfrm>
            <a:off x="6428510" y="3913912"/>
            <a:ext cx="2590799" cy="10737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УФК по субъекту РФ</a:t>
            </a:r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2"/>
          <p:cNvSpPr/>
          <p:nvPr/>
        </p:nvSpPr>
        <p:spPr>
          <a:xfrm>
            <a:off x="6903064" y="4438667"/>
            <a:ext cx="1908428" cy="4138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Проверочная группа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4177147" y="3810002"/>
            <a:ext cx="2590799" cy="10737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УФК по субъекту РФ</a:t>
            </a:r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4610136" y="4334758"/>
            <a:ext cx="1908428" cy="4138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Проверочная группа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380019" y="1170710"/>
            <a:ext cx="2590799" cy="20158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6868427" y="2098529"/>
            <a:ext cx="1908428" cy="4138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Проверочная группа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6716027" y="1946129"/>
            <a:ext cx="1908428" cy="4138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Проверочная группа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297380" y="1156856"/>
            <a:ext cx="2881747" cy="201583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мониторинга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70162" y="1163781"/>
            <a:ext cx="2847111" cy="200198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мониторинга</a:t>
            </a:r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 smtClean="0"/>
          </a:p>
          <a:p>
            <a:pPr algn="ctr"/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3861991" y="2230147"/>
            <a:ext cx="2171663" cy="4138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3709591" y="2077747"/>
            <a:ext cx="2171663" cy="4138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3557191" y="1925347"/>
            <a:ext cx="2171663" cy="4138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655627" y="4767264"/>
            <a:ext cx="34549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z="1100" b="1" smtClean="0"/>
              <a:pPr>
                <a:defRPr/>
              </a:pPr>
              <a:t>13</a:t>
            </a:fld>
            <a:endParaRPr lang="ru-RU" sz="1100" b="1" dirty="0"/>
          </a:p>
        </p:txBody>
      </p:sp>
      <p:pic>
        <p:nvPicPr>
          <p:cNvPr id="7" name="Рисунок 6" descr="Компьюте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28963" y="1557888"/>
            <a:ext cx="878305" cy="658729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3404791" y="1772947"/>
            <a:ext cx="2171663" cy="413886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Контролер по направлению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pic>
        <p:nvPicPr>
          <p:cNvPr id="16" name="Рисунок 15" descr="Компьюте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04618" y="1931959"/>
            <a:ext cx="878305" cy="658729"/>
          </a:xfrm>
          <a:prstGeom prst="rect">
            <a:avLst/>
          </a:prstGeom>
        </p:spPr>
      </p:pic>
      <p:pic>
        <p:nvPicPr>
          <p:cNvPr id="17" name="Рисунок 16" descr="Компьютер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49544" y="2389161"/>
            <a:ext cx="878305" cy="658729"/>
          </a:xfrm>
          <a:prstGeom prst="rect">
            <a:avLst/>
          </a:prstGeom>
        </p:spPr>
      </p:pic>
      <p:sp>
        <p:nvSpPr>
          <p:cNvPr id="22" name="Скругленный прямоугольник 21"/>
          <p:cNvSpPr/>
          <p:nvPr/>
        </p:nvSpPr>
        <p:spPr>
          <a:xfrm>
            <a:off x="6563627" y="1793729"/>
            <a:ext cx="1908428" cy="4138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Проверочная группа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1946566" y="3699165"/>
            <a:ext cx="2590799" cy="10737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effectLst>
            <a:outerShdw blurRad="50800" dist="889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УФК по субъекту РФ</a:t>
            </a:r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sz="1400" dirty="0" smtClean="0">
              <a:solidFill>
                <a:schemeClr val="tx1"/>
              </a:solidFill>
            </a:endParaRPr>
          </a:p>
          <a:p>
            <a:pPr algn="ctr"/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2192516" y="4182359"/>
            <a:ext cx="1908428" cy="413886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 smtClean="0">
                <a:solidFill>
                  <a:sysClr val="windowText" lastClr="000000"/>
                </a:solidFill>
              </a:rPr>
              <a:t>Проверочная группа</a:t>
            </a:r>
            <a:endParaRPr lang="ru-RU" sz="1200" b="1" dirty="0">
              <a:solidFill>
                <a:sysClr val="windowText" lastClr="000000"/>
              </a:solidFill>
            </a:endParaRPr>
          </a:p>
        </p:txBody>
      </p:sp>
      <p:sp>
        <p:nvSpPr>
          <p:cNvPr id="32" name="Прямоугольник 31"/>
          <p:cNvSpPr/>
          <p:nvPr/>
        </p:nvSpPr>
        <p:spPr>
          <a:xfrm>
            <a:off x="3424068" y="1223303"/>
            <a:ext cx="25601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Центр анализа нарушений</a:t>
            </a:r>
          </a:p>
        </p:txBody>
      </p:sp>
      <p:sp>
        <p:nvSpPr>
          <p:cNvPr id="33" name="Прямоугольник 32"/>
          <p:cNvSpPr/>
          <p:nvPr/>
        </p:nvSpPr>
        <p:spPr>
          <a:xfrm>
            <a:off x="6506705" y="1223302"/>
            <a:ext cx="232281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b="1" dirty="0" smtClean="0">
                <a:solidFill>
                  <a:schemeClr val="tx1">
                    <a:lumMod val="65000"/>
                    <a:lumOff val="3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Контрольные органы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2549236" y="364319"/>
            <a:ext cx="608907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Перспективная схема организации контроля в сфере закупок</a:t>
            </a:r>
            <a:endParaRPr lang="ru-RU" sz="2000" b="1" dirty="0" smtClean="0">
              <a:solidFill>
                <a:schemeClr val="tx1">
                  <a:lumMod val="65000"/>
                  <a:lumOff val="3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" name="Стрелка вправо 34"/>
          <p:cNvSpPr/>
          <p:nvPr/>
        </p:nvSpPr>
        <p:spPr>
          <a:xfrm rot="6242186">
            <a:off x="3726875" y="2964873"/>
            <a:ext cx="983672" cy="40178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effectLst>
            <a:outerShdw blurRad="50800" dist="50800" dir="27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Стрелка вправо 35"/>
          <p:cNvSpPr/>
          <p:nvPr/>
        </p:nvSpPr>
        <p:spPr>
          <a:xfrm>
            <a:off x="2576947" y="2292928"/>
            <a:ext cx="983672" cy="40178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effectLst>
            <a:outerShdw blurRad="50800" dist="50800" dir="27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Стрелка вправо 36"/>
          <p:cNvSpPr/>
          <p:nvPr/>
        </p:nvSpPr>
        <p:spPr>
          <a:xfrm>
            <a:off x="6026729" y="2618510"/>
            <a:ext cx="983672" cy="40178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effectLst>
            <a:outerShdw blurRad="50800" dist="50800" dir="27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8" name="Стрелка вправо 37"/>
          <p:cNvSpPr/>
          <p:nvPr/>
        </p:nvSpPr>
        <p:spPr>
          <a:xfrm rot="4603835">
            <a:off x="4668984" y="2978728"/>
            <a:ext cx="983672" cy="401782"/>
          </a:xfrm>
          <a:prstGeom prst="rightArrow">
            <a:avLst/>
          </a:prstGeom>
          <a:solidFill>
            <a:schemeClr val="accent2">
              <a:lumMod val="75000"/>
            </a:schemeClr>
          </a:solidFill>
          <a:effectLst>
            <a:outerShdw blurRad="50800" dist="50800" dir="27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Стрелка вправо 38"/>
          <p:cNvSpPr/>
          <p:nvPr/>
        </p:nvSpPr>
        <p:spPr>
          <a:xfrm rot="7566419">
            <a:off x="6452075" y="3233579"/>
            <a:ext cx="983672" cy="231728"/>
          </a:xfrm>
          <a:prstGeom prst="rightArrow">
            <a:avLst/>
          </a:prstGeom>
          <a:solidFill>
            <a:schemeClr val="accent2">
              <a:lumMod val="75000"/>
            </a:schemeClr>
          </a:solidFill>
          <a:effectLst>
            <a:outerShdw blurRad="50800" dist="50800" dir="27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Стрелка вправо 40"/>
          <p:cNvSpPr/>
          <p:nvPr/>
        </p:nvSpPr>
        <p:spPr>
          <a:xfrm rot="3760487">
            <a:off x="7290273" y="3247435"/>
            <a:ext cx="983672" cy="231728"/>
          </a:xfrm>
          <a:prstGeom prst="rightArrow">
            <a:avLst/>
          </a:prstGeom>
          <a:solidFill>
            <a:schemeClr val="accent2">
              <a:lumMod val="75000"/>
            </a:schemeClr>
          </a:solidFill>
          <a:effectLst>
            <a:outerShdw blurRad="50800" dist="50800" dir="2700000" algn="tl" rotWithShape="0">
              <a:schemeClr val="accent2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324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>
          <a:xfrm>
            <a:off x="8655627" y="4767264"/>
            <a:ext cx="345498" cy="273844"/>
          </a:xfrm>
        </p:spPr>
        <p:txBody>
          <a:bodyPr/>
          <a:lstStyle/>
          <a:p>
            <a:pPr>
              <a:defRPr/>
            </a:pPr>
            <a:fld id="{B71FCD68-0AFD-4048-852E-53B764BC6EED}" type="slidenum">
              <a:rPr lang="ru-RU" sz="1100" b="1" smtClean="0"/>
              <a:pPr>
                <a:defRPr/>
              </a:pPr>
              <a:t>14</a:t>
            </a:fld>
            <a:endParaRPr lang="ru-RU" sz="1100" b="1" dirty="0"/>
          </a:p>
        </p:txBody>
      </p:sp>
      <p:sp>
        <p:nvSpPr>
          <p:cNvPr id="6" name="Содержимое 2"/>
          <p:cNvSpPr>
            <a:spLocks noGrp="1"/>
          </p:cNvSpPr>
          <p:nvPr>
            <p:ph idx="1"/>
          </p:nvPr>
        </p:nvSpPr>
        <p:spPr>
          <a:xfrm>
            <a:off x="540607" y="926117"/>
            <a:ext cx="8229600" cy="3363686"/>
          </a:xfrm>
        </p:spPr>
        <p:txBody>
          <a:bodyPr>
            <a:normAutofit/>
          </a:bodyPr>
          <a:lstStyle/>
          <a:p>
            <a:pPr algn="ctr" eaLnBrk="1" hangingPunct="1">
              <a:buFont typeface="Arial" charset="0"/>
              <a:buNone/>
            </a:pPr>
            <a:r>
              <a:rPr lang="ru-RU" sz="1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algn="ctr" eaLnBrk="1" hangingPunct="1">
              <a:buFont typeface="Arial" charset="0"/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buFont typeface="Arial" charset="0"/>
              <a:buNone/>
            </a:pPr>
            <a:endParaRPr lang="ru-RU" sz="18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1623441" y="1786479"/>
            <a:ext cx="5886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Подзаголовок 2"/>
          <p:cNvSpPr txBox="1">
            <a:spLocks/>
          </p:cNvSpPr>
          <p:nvPr/>
        </p:nvSpPr>
        <p:spPr bwMode="auto">
          <a:xfrm>
            <a:off x="2094046" y="1329511"/>
            <a:ext cx="5318875" cy="2365772"/>
          </a:xfrm>
          <a:prstGeom prst="rect">
            <a:avLst/>
          </a:prstGeom>
          <a:noFill/>
          <a:ln>
            <a:noFill/>
          </a:ln>
          <a:effectLst>
            <a:outerShdw blurRad="50800" dist="50800" dir="5400000" algn="ctr" rotWithShape="0">
              <a:schemeClr val="bg1">
                <a:lumMod val="65000"/>
              </a:scheme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marL="171450" indent="-171450"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/>
            </a:pPr>
            <a:endParaRPr lang="ru-RU" sz="2600" dirty="0">
              <a:latin typeface="+mn-lt"/>
              <a:cs typeface="+mn-cs"/>
            </a:endParaRPr>
          </a:p>
          <a:p>
            <a:pPr marL="171450" indent="-171450" defTabSz="685800" eaLnBrk="0" hangingPunct="0">
              <a:lnSpc>
                <a:spcPct val="120000"/>
              </a:lnSpc>
              <a:spcBef>
                <a:spcPts val="0"/>
              </a:spcBef>
              <a:buFont typeface="Arial" charset="0"/>
              <a:buChar char="•"/>
              <a:defRPr/>
            </a:pPr>
            <a:endParaRPr lang="ru-RU" sz="2600" b="1" dirty="0">
              <a:solidFill>
                <a:srgbClr val="002060"/>
              </a:solidFill>
              <a:latin typeface="+mn-lt"/>
              <a:cs typeface="+mn-cs"/>
            </a:endParaRPr>
          </a:p>
          <a:p>
            <a:pPr marL="171450" indent="-171450" algn="ctr" defTabSz="685800" eaLnBrk="0" hangingPunct="0">
              <a:lnSpc>
                <a:spcPct val="120000"/>
              </a:lnSpc>
              <a:spcBef>
                <a:spcPts val="0"/>
              </a:spcBef>
              <a:defRPr/>
            </a:pPr>
            <a:r>
              <a:rPr lang="ru-RU" sz="2600" b="1" dirty="0">
                <a:solidFill>
                  <a:srgbClr val="002060"/>
                </a:solidFill>
                <a:latin typeface="+mn-lt"/>
                <a:cs typeface="+mn-cs"/>
              </a:rPr>
              <a:t>Спасибо за внимание</a:t>
            </a:r>
            <a:r>
              <a:rPr lang="ru-RU" sz="2600" b="1" dirty="0" smtClean="0">
                <a:solidFill>
                  <a:srgbClr val="002060"/>
                </a:solidFill>
                <a:latin typeface="+mn-lt"/>
                <a:cs typeface="+mn-cs"/>
              </a:rPr>
              <a:t>!</a:t>
            </a:r>
          </a:p>
          <a:p>
            <a:pPr marL="171450" indent="-171450" defTabSz="685800" eaLnBrk="0" hangingPunct="0">
              <a:lnSpc>
                <a:spcPct val="90000"/>
              </a:lnSpc>
              <a:spcBef>
                <a:spcPts val="750"/>
              </a:spcBef>
              <a:buFont typeface="Arial" charset="0"/>
              <a:buChar char="•"/>
              <a:defRPr/>
            </a:pPr>
            <a:endParaRPr lang="ru-RU" sz="2100" dirty="0">
              <a:latin typeface="+mn-lt"/>
              <a:cs typeface="+mn-cs"/>
            </a:endParaRPr>
          </a:p>
        </p:txBody>
      </p:sp>
      <p:cxnSp>
        <p:nvCxnSpPr>
          <p:cNvPr id="13" name="Прямая соединительная линия 12"/>
          <p:cNvCxnSpPr/>
          <p:nvPr/>
        </p:nvCxnSpPr>
        <p:spPr>
          <a:xfrm>
            <a:off x="1623441" y="3060160"/>
            <a:ext cx="588645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324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27845</TotalTime>
  <Words>1008</Words>
  <Application>Microsoft Office PowerPoint</Application>
  <PresentationFormat>Экран (16:9)</PresentationFormat>
  <Paragraphs>330</Paragraphs>
  <Slides>14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Mazur Nataliya</dc:creator>
  <cp:lastModifiedBy>Сытник Иван Анатольевич (ADM)</cp:lastModifiedBy>
  <cp:revision>1122</cp:revision>
  <cp:lastPrinted>2017-04-03T17:44:08Z</cp:lastPrinted>
  <dcterms:created xsi:type="dcterms:W3CDTF">2015-03-03T16:27:21Z</dcterms:created>
  <dcterms:modified xsi:type="dcterms:W3CDTF">2017-04-26T02:17:11Z</dcterms:modified>
</cp:coreProperties>
</file>