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29" r:id="rId1"/>
    <p:sldMasterId id="2147483843" r:id="rId2"/>
  </p:sldMasterIdLst>
  <p:notesMasterIdLst>
    <p:notesMasterId r:id="rId13"/>
  </p:notesMasterIdLst>
  <p:handoutMasterIdLst>
    <p:handoutMasterId r:id="rId14"/>
  </p:handoutMasterIdLst>
  <p:sldIdLst>
    <p:sldId id="626" r:id="rId3"/>
    <p:sldId id="619" r:id="rId4"/>
    <p:sldId id="620" r:id="rId5"/>
    <p:sldId id="621" r:id="rId6"/>
    <p:sldId id="622" r:id="rId7"/>
    <p:sldId id="623" r:id="rId8"/>
    <p:sldId id="618" r:id="rId9"/>
    <p:sldId id="627" r:id="rId10"/>
    <p:sldId id="624" r:id="rId11"/>
    <p:sldId id="625" r:id="rId12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0000FF"/>
    <a:srgbClr val="008000"/>
    <a:srgbClr val="00863D"/>
    <a:srgbClr val="0099FF"/>
    <a:srgbClr val="FF0000"/>
    <a:srgbClr val="EBF4FF"/>
    <a:srgbClr val="0DE16D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12" autoAdjust="0"/>
    <p:restoredTop sz="78760" autoAdjust="0"/>
  </p:normalViewPr>
  <p:slideViewPr>
    <p:cSldViewPr>
      <p:cViewPr varScale="1">
        <p:scale>
          <a:sx n="100" d="100"/>
          <a:sy n="100" d="100"/>
        </p:scale>
        <p:origin x="-792" y="-132"/>
      </p:cViewPr>
      <p:guideLst>
        <p:guide orient="horz" pos="1591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512"/>
    </p:cViewPr>
  </p:sorterViewPr>
  <p:notesViewPr>
    <p:cSldViewPr>
      <p:cViewPr varScale="1">
        <p:scale>
          <a:sx n="75" d="100"/>
          <a:sy n="75" d="100"/>
        </p:scale>
        <p:origin x="-2154" y="-84"/>
      </p:cViewPr>
      <p:guideLst>
        <p:guide orient="horz" pos="2895"/>
        <p:guide orient="horz" pos="3127"/>
        <p:guide pos="216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F2FBEB7-1EA6-4977-AF95-8DDA69DD505B}" type="datetimeFigureOut">
              <a:rPr lang="ru-RU"/>
              <a:pPr>
                <a:defRPr/>
              </a:pPr>
              <a:t>27.10.2017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A3A3388-0933-4680-9C64-8FD2BE88BB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9284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AC3BEEE-C989-4C6F-8B62-4A25B642697B}" type="datetimeFigureOut">
              <a:rPr lang="ru-RU"/>
              <a:pPr>
                <a:defRPr/>
              </a:pPr>
              <a:t>27.10.2017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29" tIns="45715" rIns="91429" bIns="45715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A045604-97F0-4D79-9CB6-41090001F6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8540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072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616E96-053C-40A5-BF1B-6134207AF0FF}" type="slidenum">
              <a:rPr lang="ru-RU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848100" y="9426576"/>
            <a:ext cx="29479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95290"/>
              <a:t>9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6125"/>
            <a:ext cx="6619875" cy="3724275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16463"/>
            <a:ext cx="4987925" cy="4464050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8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D0175-D872-410A-A032-C5065BC0D00E}" type="datetimeFigureOut">
              <a:rPr lang="ru-RU"/>
              <a:pPr>
                <a:defRPr/>
              </a:pPr>
              <a:t>27.10.2017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23CE4-DFF6-49B6-A5D6-DB7C824E63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56BEE-153C-469F-8E2F-1EE83FBC9DB6}" type="datetimeFigureOut">
              <a:rPr lang="ru-RU"/>
              <a:pPr>
                <a:defRPr/>
              </a:pPr>
              <a:t>27.10.2017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FDE85-6BDA-4CEC-B94D-283C0DB6AC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85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44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8D387-FE05-4FDF-A029-8ED9C8600945}" type="datetimeFigureOut">
              <a:rPr lang="ru-RU"/>
              <a:pPr>
                <a:defRPr/>
              </a:pPr>
              <a:t>27.10.2017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E15DD-076C-46DE-8E5A-93E61629F0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6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6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CE551-5900-4EE9-9391-3450BAEB934A}" type="datetimeFigureOut">
              <a:rPr lang="ru-RU"/>
              <a:pPr>
                <a:defRPr/>
              </a:pPr>
              <a:t>27.10.2017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0E445-17FC-4440-A006-D21806362F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C90E6-4EED-4750-83DF-1FF69AC79A62}" type="datetimeFigureOut">
              <a:rPr lang="ru-RU"/>
              <a:pPr>
                <a:defRPr/>
              </a:pPr>
              <a:t>27.10.2017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3CFE0-AB3E-46CF-AC65-099D418133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578A3-9D3D-4084-AB56-05695E06BA03}" type="datetimeFigureOut">
              <a:rPr lang="ru-RU"/>
              <a:pPr>
                <a:defRPr/>
              </a:pPr>
              <a:t>27.10.2017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83202-677F-4903-9872-B3827C1FC0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8DF59-9670-4498-96FB-471F42B9E753}" type="datetimeFigureOut">
              <a:rPr lang="ru-RU"/>
              <a:pPr>
                <a:defRPr/>
              </a:pPr>
              <a:t>27.10.2017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7AE34-EBB1-4B11-91A9-290D538688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04797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076334"/>
            <a:ext cx="3008313" cy="35182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FD676-7517-4A36-AB25-F3EF739CF349}" type="datetimeFigureOut">
              <a:rPr lang="ru-RU"/>
              <a:pPr>
                <a:defRPr/>
              </a:pPr>
              <a:t>27.10.2017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FDCAC-37B5-4F2F-9A92-E24544FF8E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B27FD-0A25-479E-859E-52AEE32B450B}" type="datetimeFigureOut">
              <a:rPr lang="ru-RU"/>
              <a:pPr>
                <a:defRPr/>
              </a:pPr>
              <a:t>27.10.2017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D326E-A6A5-46C4-B328-FC1C6D1DF4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5CAD8-F5E3-457C-BD96-CBE640AD5614}" type="datetimeFigureOut">
              <a:rPr lang="ru-RU"/>
              <a:pPr>
                <a:defRPr/>
              </a:pPr>
              <a:t>27.10.2017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60117-995B-477C-8DD4-26648D41B6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8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8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C7237-8A87-421F-B138-AEF6125341FF}" type="datetimeFigureOut">
              <a:rPr lang="ru-RU"/>
              <a:pPr>
                <a:defRPr/>
              </a:pPr>
              <a:t>27.10.2017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09E41-4746-4030-A04F-0B3771CB13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0503D-56E2-401C-BE6E-DC6BE0E8D19D}" type="datetimeFigureOut">
              <a:rPr lang="ru-RU"/>
              <a:pPr>
                <a:defRPr/>
              </a:pPr>
              <a:t>27.10.2017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70DEA-BA7B-4F8F-8B32-BB5C7FAD0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87474"/>
            <a:ext cx="5760640" cy="378042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D9900-2A74-45A4-9A21-E7DCB80762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FE79D-9EA3-49C5-B925-9075BC7444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85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44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7383E-C205-4F02-9CC5-73EAF51257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6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6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3522C-A59D-4E4F-8B66-F327218F3A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E833A-C724-472E-8EC9-D8D976BF39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65B1-2E61-41FC-89A8-E6E71044F3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FBA8C-F7E1-453E-B864-29E6248A74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04797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076334"/>
            <a:ext cx="3008313" cy="35182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73344-E934-4A4B-9F50-88B6D27118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4D716-A24F-44F1-9226-E6226C9F97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8C844-B12C-46F0-92E5-5565421B0F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8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8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C7DF4-0610-41D1-8209-D9A9A7B617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86926"/>
            <a:ext cx="8229600" cy="450770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496D5-9797-4A62-831D-23DF8D807D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5741"/>
            <a:ext cx="8229600" cy="858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540"/>
            <a:ext cx="8229600" cy="3393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090"/>
            <a:ext cx="2133600" cy="2735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8A6DFC4-B7BE-4CD7-873E-DC097242A7D1}" type="datetimeFigureOut">
              <a:rPr lang="ru-RU"/>
              <a:pPr>
                <a:defRPr/>
              </a:pPr>
              <a:t>27.10.2017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090"/>
            <a:ext cx="2895600" cy="2735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090"/>
            <a:ext cx="2133600" cy="2735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9DF8BD-4110-4A98-A967-0587C113F2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2" r:id="rId1"/>
    <p:sldLayoutId id="2147484253" r:id="rId2"/>
    <p:sldLayoutId id="2147484254" r:id="rId3"/>
    <p:sldLayoutId id="2147484255" r:id="rId4"/>
    <p:sldLayoutId id="2147484256" r:id="rId5"/>
    <p:sldLayoutId id="2147484257" r:id="rId6"/>
    <p:sldLayoutId id="2147484258" r:id="rId7"/>
    <p:sldLayoutId id="2147484259" r:id="rId8"/>
    <p:sldLayoutId id="2147484260" r:id="rId9"/>
    <p:sldLayoutId id="2147484261" r:id="rId10"/>
    <p:sldLayoutId id="2147484262" r:id="rId11"/>
    <p:sldLayoutId id="214748426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6" descr="Shablon.jp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86504"/>
            <a:ext cx="5759450" cy="378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2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540"/>
            <a:ext cx="8229600" cy="3393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090"/>
            <a:ext cx="2133600" cy="2735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090"/>
            <a:ext cx="2895600" cy="27354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090"/>
            <a:ext cx="2133600" cy="2735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8DC74B6-1CE5-4A89-8A08-8A55087B83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4" r:id="rId1"/>
    <p:sldLayoutId id="2147484265" r:id="rId2"/>
    <p:sldLayoutId id="2147484266" r:id="rId3"/>
    <p:sldLayoutId id="2147484267" r:id="rId4"/>
    <p:sldLayoutId id="2147484268" r:id="rId5"/>
    <p:sldLayoutId id="2147484269" r:id="rId6"/>
    <p:sldLayoutId id="2147484270" r:id="rId7"/>
    <p:sldLayoutId id="2147484271" r:id="rId8"/>
    <p:sldLayoutId id="2147484272" r:id="rId9"/>
    <p:sldLayoutId id="2147484273" r:id="rId10"/>
    <p:sldLayoutId id="2147484274" r:id="rId11"/>
    <p:sldLayoutId id="2147484275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Прямоугольник 2"/>
          <p:cNvSpPr>
            <a:spLocks noChangeArrowheads="1"/>
          </p:cNvSpPr>
          <p:nvPr/>
        </p:nvSpPr>
        <p:spPr bwMode="auto">
          <a:xfrm>
            <a:off x="1691680" y="3291830"/>
            <a:ext cx="5904655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solidFill>
                  <a:srgbClr val="00449E"/>
                </a:solidFill>
                <a:latin typeface="Franklin Gothic Demi" pitchFamily="34" charset="0"/>
              </a:rPr>
              <a:t>Начальник </a:t>
            </a:r>
            <a:r>
              <a:rPr lang="ru-RU" altLang="ru-RU" b="1" dirty="0" smtClean="0">
                <a:solidFill>
                  <a:srgbClr val="00449E"/>
                </a:solidFill>
                <a:latin typeface="Franklin Gothic Demi" pitchFamily="34" charset="0"/>
              </a:rPr>
              <a:t>Управления совершенствования внутреннего государственного финансового контроля</a:t>
            </a:r>
          </a:p>
          <a:p>
            <a:pPr algn="ctr"/>
            <a:r>
              <a:rPr lang="ru-RU" altLang="ru-RU" b="1" dirty="0" smtClean="0">
                <a:solidFill>
                  <a:srgbClr val="00449E"/>
                </a:solidFill>
                <a:latin typeface="Franklin Gothic Demi" pitchFamily="34" charset="0"/>
              </a:rPr>
              <a:t>Федерального казначейства</a:t>
            </a:r>
            <a:endParaRPr lang="ru-RU" altLang="ru-RU" b="1" dirty="0">
              <a:solidFill>
                <a:srgbClr val="00449E"/>
              </a:solidFill>
              <a:latin typeface="Franklin Gothic Demi" pitchFamily="34" charset="0"/>
            </a:endParaRPr>
          </a:p>
          <a:p>
            <a:pPr algn="ctr"/>
            <a:r>
              <a:rPr lang="ru-RU" altLang="ru-RU" b="1" dirty="0">
                <a:solidFill>
                  <a:srgbClr val="00449E"/>
                </a:solidFill>
                <a:latin typeface="Franklin Gothic Demi" pitchFamily="34" charset="0"/>
              </a:rPr>
              <a:t>СОЛОДОВ Алексей Викторо</a:t>
            </a:r>
            <a:r>
              <a:rPr lang="ru-RU" altLang="ru-RU" sz="2000" b="1" dirty="0">
                <a:solidFill>
                  <a:srgbClr val="00449E"/>
                </a:solidFill>
                <a:latin typeface="Franklin Gothic Demi" pitchFamily="34" charset="0"/>
              </a:rPr>
              <a:t>вич</a:t>
            </a:r>
            <a:endParaRPr lang="ru-RU" altLang="ru-RU" sz="2000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0825" y="185868"/>
            <a:ext cx="864235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</a:t>
            </a:r>
            <a:endParaRPr lang="ru-RU" sz="2400" b="1" kern="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1"/>
          <p:cNvSpPr txBox="1">
            <a:spLocks noChangeArrowheads="1"/>
          </p:cNvSpPr>
          <p:nvPr/>
        </p:nvSpPr>
        <p:spPr>
          <a:xfrm>
            <a:off x="-24780" y="1246148"/>
            <a:ext cx="9136062" cy="201531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49263">
              <a:lnSpc>
                <a:spcPct val="8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ru-RU" altLang="ru-RU" sz="2800" b="1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defTabSz="449263">
              <a:lnSpc>
                <a:spcPct val="8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СТАНДАРТИЗАЦИЯ </a:t>
            </a:r>
            <a:br>
              <a:rPr lang="ru-RU" alt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КОНТРОЛЬНО-НАДЗОРНОЙ ДЕЯТЕЛЬНОСТИ </a:t>
            </a:r>
            <a:br>
              <a:rPr lang="ru-RU" alt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ФИНАНСОВО-БЮДЖЕТНОЙ СФЕРЕ</a:t>
            </a:r>
            <a:endParaRPr lang="ru-RU" altLang="ru-RU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70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899593" y="0"/>
            <a:ext cx="7282383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КЛАССИФИКАТОР НАРУШЕНИЙ (РИСКОВ)</a:t>
            </a:r>
          </a:p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ФИНАНСОВО-БЮДЖЕТНОЙ СФЕРЕ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16016" y="727104"/>
            <a:ext cx="28328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КЛАССИФИКАТОР:</a:t>
            </a:r>
            <a:endParaRPr lang="ru-RU" sz="2800" dirty="0"/>
          </a:p>
        </p:txBody>
      </p:sp>
      <p:pic>
        <p:nvPicPr>
          <p:cNvPr id="6146" name="Picture 2" descr="E:\Картинки\Классификато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28004"/>
            <a:ext cx="2736304" cy="2014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327542" y="1347614"/>
            <a:ext cx="5594801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AutoNum type="arabicPeriod"/>
            </a:pPr>
            <a:r>
              <a:rPr lang="ru-RU" sz="22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СОГЛАСОВАНИЕ СТРУКТУРЫ</a:t>
            </a:r>
            <a:br>
              <a:rPr lang="ru-RU" sz="2200" b="1" dirty="0" smtClean="0">
                <a:solidFill>
                  <a:srgbClr val="0070C0"/>
                </a:solidFill>
                <a:latin typeface="Impact" panose="020B0806030902050204" pitchFamily="34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КЛАССИФИКАТОРА </a:t>
            </a:r>
            <a:r>
              <a:rPr lang="ru-RU" sz="22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С </a:t>
            </a:r>
            <a:r>
              <a:rPr lang="ru-RU" sz="22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ГЛАВНЫМ </a:t>
            </a:r>
          </a:p>
          <a:p>
            <a:r>
              <a:rPr lang="ru-RU" sz="22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         КОНТРОЛЬНЫМ  УПРАВЛЕНИЕМ Г. МОСКВЫ;</a:t>
            </a:r>
            <a:endParaRPr lang="ru-RU" sz="2200" b="1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457200" indent="-457200">
              <a:buAutoNum type="arabicPeriod" startAt="2"/>
            </a:pPr>
            <a:r>
              <a:rPr lang="ru-RU" sz="22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ПЕРЕФОРМАТИРОВАНИЕ </a:t>
            </a:r>
            <a:r>
              <a:rPr lang="ru-RU" sz="22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РАНЕЕ </a:t>
            </a:r>
            <a:br>
              <a:rPr lang="ru-RU" sz="2200" b="1" dirty="0" smtClean="0">
                <a:solidFill>
                  <a:srgbClr val="0070C0"/>
                </a:solidFill>
                <a:latin typeface="Impact" panose="020B0806030902050204" pitchFamily="34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РАЗРАБОТАННОГО </a:t>
            </a:r>
            <a:r>
              <a:rPr lang="ru-RU" sz="22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КЛАССИФИКАТОРА </a:t>
            </a:r>
            <a:endParaRPr lang="ru-RU" sz="2200" b="1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r>
              <a:rPr lang="ru-RU" sz="22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 </a:t>
            </a:r>
            <a:r>
              <a:rPr lang="ru-RU" sz="22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        В </a:t>
            </a:r>
            <a:r>
              <a:rPr lang="ru-RU" sz="22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СООТВЕТСТВИИ С СОГЛАСОВАННОЙ </a:t>
            </a:r>
            <a:br>
              <a:rPr lang="ru-RU" sz="2200" b="1" dirty="0" smtClean="0">
                <a:solidFill>
                  <a:srgbClr val="0070C0"/>
                </a:solidFill>
                <a:latin typeface="Impact" panose="020B0806030902050204" pitchFamily="34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         СТРУКТУРОЙ;</a:t>
            </a:r>
          </a:p>
          <a:p>
            <a:r>
              <a:rPr lang="ru-RU" sz="22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3.     </a:t>
            </a:r>
            <a:r>
              <a:rPr lang="ru-RU" sz="22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УТВЕРЖДЕНИЕ </a:t>
            </a:r>
            <a:r>
              <a:rPr lang="ru-RU" sz="22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КЛАССИФИКАТОРА</a:t>
            </a:r>
            <a:br>
              <a:rPr lang="ru-RU" sz="2200" b="1" dirty="0" smtClean="0">
                <a:solidFill>
                  <a:srgbClr val="0070C0"/>
                </a:solidFill>
                <a:latin typeface="Impact" panose="020B0806030902050204" pitchFamily="34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         В </a:t>
            </a:r>
            <a:r>
              <a:rPr lang="ru-RU" sz="22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2017 ГОДУ</a:t>
            </a:r>
          </a:p>
        </p:txBody>
      </p:sp>
      <p:pic>
        <p:nvPicPr>
          <p:cNvPr id="6147" name="Picture 3" descr="E:\Картинки\Автоматизация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01991"/>
            <a:ext cx="2736304" cy="151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омер слайда 5"/>
          <p:cNvSpPr txBox="1">
            <a:spLocks noGrp="1"/>
          </p:cNvSpPr>
          <p:nvPr/>
        </p:nvSpPr>
        <p:spPr bwMode="auto">
          <a:xfrm>
            <a:off x="8712200" y="4587974"/>
            <a:ext cx="431800" cy="35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2</a:t>
            </a:fld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40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899593" y="0"/>
            <a:ext cx="7282383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КЛАССИФИКАТОР НАРУШЕНИЙ (РИСКОВ)</a:t>
            </a:r>
          </a:p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ФИНАНСОВО-БЮДЖЕТНОЙ СФЕРЕ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727104"/>
            <a:ext cx="84969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ДЕТАЛЬНЫЕ ГРУППИРОВКИ ОБЪЕКТОВ КОНТРОЛЯ</a:t>
            </a:r>
            <a:endParaRPr lang="ru-RU" sz="2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25226" y="1191584"/>
            <a:ext cx="894434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buFont typeface="+mj-lt"/>
              <a:buAutoNum type="arabicPeriod"/>
            </a:pPr>
            <a:r>
              <a:rPr lang="ru-RU" sz="900" dirty="0" smtClean="0">
                <a:latin typeface="+mn-lt"/>
              </a:rPr>
              <a:t>Главные </a:t>
            </a:r>
            <a:r>
              <a:rPr lang="ru-RU" sz="900" dirty="0">
                <a:latin typeface="+mn-lt"/>
              </a:rPr>
              <a:t>распорядители (распорядители) бюджетных </a:t>
            </a:r>
            <a:r>
              <a:rPr lang="ru-RU" sz="900" dirty="0" smtClean="0">
                <a:latin typeface="+mn-lt"/>
              </a:rPr>
              <a:t>средств </a:t>
            </a:r>
            <a:r>
              <a:rPr lang="ru-RU" sz="900" dirty="0">
                <a:latin typeface="+mn-lt"/>
              </a:rPr>
              <a:t> 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900" dirty="0">
                <a:latin typeface="+mn-lt"/>
              </a:rPr>
              <a:t>П</a:t>
            </a:r>
            <a:r>
              <a:rPr lang="ru-RU" sz="900" dirty="0" smtClean="0">
                <a:latin typeface="+mn-lt"/>
              </a:rPr>
              <a:t>олучатели </a:t>
            </a:r>
            <a:r>
              <a:rPr lang="ru-RU" sz="900" dirty="0">
                <a:latin typeface="+mn-lt"/>
              </a:rPr>
              <a:t>бюджетных </a:t>
            </a:r>
            <a:r>
              <a:rPr lang="ru-RU" sz="900" dirty="0" smtClean="0">
                <a:latin typeface="+mn-lt"/>
              </a:rPr>
              <a:t>средств </a:t>
            </a:r>
            <a:r>
              <a:rPr lang="ru-RU" sz="900" dirty="0">
                <a:latin typeface="+mn-lt"/>
              </a:rPr>
              <a:t> 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900" dirty="0">
                <a:latin typeface="+mn-lt"/>
              </a:rPr>
              <a:t>Г</a:t>
            </a:r>
            <a:r>
              <a:rPr lang="ru-RU" sz="900" dirty="0" smtClean="0">
                <a:latin typeface="+mn-lt"/>
              </a:rPr>
              <a:t>лавные </a:t>
            </a:r>
            <a:r>
              <a:rPr lang="ru-RU" sz="900" dirty="0">
                <a:latin typeface="+mn-lt"/>
              </a:rPr>
              <a:t>администраторы (администраторы) доходов </a:t>
            </a:r>
            <a:r>
              <a:rPr lang="ru-RU" sz="900" dirty="0" smtClean="0">
                <a:latin typeface="+mn-lt"/>
              </a:rPr>
              <a:t>бюджета</a:t>
            </a:r>
            <a:r>
              <a:rPr lang="ru-RU" sz="900" dirty="0">
                <a:latin typeface="+mn-lt"/>
              </a:rPr>
              <a:t> 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900" dirty="0">
                <a:latin typeface="+mn-lt"/>
              </a:rPr>
              <a:t>Г</a:t>
            </a:r>
            <a:r>
              <a:rPr lang="ru-RU" sz="900" dirty="0" smtClean="0">
                <a:latin typeface="+mn-lt"/>
              </a:rPr>
              <a:t>лавные </a:t>
            </a:r>
            <a:r>
              <a:rPr lang="ru-RU" sz="900" dirty="0">
                <a:latin typeface="+mn-lt"/>
              </a:rPr>
              <a:t>администраторы (администраторы) источников финансирования дефицита </a:t>
            </a:r>
            <a:r>
              <a:rPr lang="ru-RU" sz="900" dirty="0" smtClean="0">
                <a:latin typeface="+mn-lt"/>
              </a:rPr>
              <a:t>бюджета</a:t>
            </a:r>
            <a:r>
              <a:rPr lang="ru-RU" sz="900" dirty="0">
                <a:latin typeface="+mn-lt"/>
              </a:rPr>
              <a:t> 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900" dirty="0">
                <a:latin typeface="+mn-lt"/>
              </a:rPr>
              <a:t>Ф</a:t>
            </a:r>
            <a:r>
              <a:rPr lang="ru-RU" sz="900" dirty="0" smtClean="0">
                <a:latin typeface="+mn-lt"/>
              </a:rPr>
              <a:t>инансовые </a:t>
            </a:r>
            <a:r>
              <a:rPr lang="ru-RU" sz="900" dirty="0">
                <a:latin typeface="+mn-lt"/>
              </a:rPr>
              <a:t>органы (главные распорядители (распорядители) и получатели средств бюджета, которому предоставлены межбюджетные трансферты</a:t>
            </a:r>
            <a:r>
              <a:rPr lang="ru-RU" sz="900" dirty="0" smtClean="0">
                <a:latin typeface="+mn-lt"/>
              </a:rPr>
              <a:t>)</a:t>
            </a:r>
            <a:r>
              <a:rPr lang="ru-RU" sz="900" dirty="0">
                <a:latin typeface="+mn-lt"/>
              </a:rPr>
              <a:t> 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900" dirty="0" smtClean="0">
                <a:latin typeface="+mn-lt"/>
              </a:rPr>
              <a:t>Государственные </a:t>
            </a:r>
            <a:r>
              <a:rPr lang="ru-RU" sz="900" dirty="0">
                <a:latin typeface="+mn-lt"/>
              </a:rPr>
              <a:t>(муниципальные) бюджетные и автономные </a:t>
            </a:r>
            <a:r>
              <a:rPr lang="ru-RU" sz="900" dirty="0" smtClean="0">
                <a:latin typeface="+mn-lt"/>
              </a:rPr>
              <a:t>учреждения</a:t>
            </a:r>
            <a:r>
              <a:rPr lang="ru-RU" sz="900" dirty="0">
                <a:latin typeface="+mn-lt"/>
              </a:rPr>
              <a:t> 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900" dirty="0">
                <a:latin typeface="+mn-lt"/>
              </a:rPr>
              <a:t>Г</a:t>
            </a:r>
            <a:r>
              <a:rPr lang="ru-RU" sz="900" dirty="0" smtClean="0">
                <a:latin typeface="+mn-lt"/>
              </a:rPr>
              <a:t>осударственные </a:t>
            </a:r>
            <a:r>
              <a:rPr lang="ru-RU" sz="900" dirty="0">
                <a:latin typeface="+mn-lt"/>
              </a:rPr>
              <a:t>(муниципальные) унитарные </a:t>
            </a:r>
            <a:r>
              <a:rPr lang="ru-RU" sz="900" dirty="0" smtClean="0">
                <a:latin typeface="+mn-lt"/>
              </a:rPr>
              <a:t>предприятия</a:t>
            </a:r>
            <a:r>
              <a:rPr lang="ru-RU" sz="900" dirty="0">
                <a:latin typeface="+mn-lt"/>
              </a:rPr>
              <a:t> 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900" dirty="0">
                <a:latin typeface="+mn-lt"/>
              </a:rPr>
              <a:t>Г</a:t>
            </a:r>
            <a:r>
              <a:rPr lang="ru-RU" sz="900" dirty="0" smtClean="0">
                <a:latin typeface="+mn-lt"/>
              </a:rPr>
              <a:t>осударственные </a:t>
            </a:r>
            <a:r>
              <a:rPr lang="ru-RU" sz="900" dirty="0">
                <a:latin typeface="+mn-lt"/>
              </a:rPr>
              <a:t>корпорации и государственные </a:t>
            </a:r>
            <a:r>
              <a:rPr lang="ru-RU" sz="900" dirty="0" smtClean="0">
                <a:latin typeface="+mn-lt"/>
              </a:rPr>
              <a:t>компании</a:t>
            </a:r>
            <a:r>
              <a:rPr lang="ru-RU" sz="900" dirty="0">
                <a:latin typeface="+mn-lt"/>
              </a:rPr>
              <a:t> 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900" dirty="0">
                <a:latin typeface="+mn-lt"/>
              </a:rPr>
              <a:t>Х</a:t>
            </a:r>
            <a:r>
              <a:rPr lang="ru-RU" sz="900" dirty="0" smtClean="0">
                <a:latin typeface="+mn-lt"/>
              </a:rPr>
              <a:t>озяйственные </a:t>
            </a:r>
            <a:r>
              <a:rPr lang="ru-RU" sz="900" dirty="0">
                <a:latin typeface="+mn-lt"/>
              </a:rPr>
              <a:t>товарищества и общества с участием публично-правовых образований в их уставных (складочных) капиталах, а также коммерческие организации с долей (вкладом) таких товариществ и обществ в их уставных (складочных) </a:t>
            </a:r>
            <a:r>
              <a:rPr lang="ru-RU" sz="900" dirty="0" smtClean="0">
                <a:latin typeface="+mn-lt"/>
              </a:rPr>
              <a:t>капиталах</a:t>
            </a:r>
            <a:r>
              <a:rPr lang="ru-RU" sz="900" dirty="0">
                <a:latin typeface="+mn-lt"/>
              </a:rPr>
              <a:t> 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900" dirty="0">
                <a:latin typeface="+mn-lt"/>
              </a:rPr>
              <a:t>Ю</a:t>
            </a:r>
            <a:r>
              <a:rPr lang="ru-RU" sz="900" dirty="0" smtClean="0">
                <a:latin typeface="+mn-lt"/>
              </a:rPr>
              <a:t>ридические </a:t>
            </a:r>
            <a:r>
              <a:rPr lang="ru-RU" sz="900" dirty="0">
                <a:latin typeface="+mn-lt"/>
              </a:rPr>
              <a:t>лица (за исключением кодов 06-09), индивидуальные предприниматели, физические лица – получатели средств из бюджета бюджетной системы Российской Федерации  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900" dirty="0">
                <a:latin typeface="+mn-lt"/>
              </a:rPr>
              <a:t>Ю</a:t>
            </a:r>
            <a:r>
              <a:rPr lang="ru-RU" sz="900" dirty="0" smtClean="0">
                <a:latin typeface="+mn-lt"/>
              </a:rPr>
              <a:t>ридические </a:t>
            </a:r>
            <a:r>
              <a:rPr lang="ru-RU" sz="900" dirty="0">
                <a:latin typeface="+mn-lt"/>
              </a:rPr>
              <a:t>лица (за исключением кодов 06-09), индивидуальные предприниматели, физические лица – исполнители государственных (муниципальных) контрактов  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900" dirty="0">
                <a:latin typeface="+mn-lt"/>
              </a:rPr>
              <a:t>Ю</a:t>
            </a:r>
            <a:r>
              <a:rPr lang="ru-RU" sz="900" dirty="0" smtClean="0">
                <a:latin typeface="+mn-lt"/>
              </a:rPr>
              <a:t>ридические </a:t>
            </a:r>
            <a:r>
              <a:rPr lang="ru-RU" sz="900" dirty="0">
                <a:latin typeface="+mn-lt"/>
              </a:rPr>
              <a:t>лица (за исключением кодов 06-09), индивидуальные предприниматели, физические лица – получатели кредитов и займов, обеспеченных государственными и муниципальными гарантиями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900" dirty="0">
                <a:latin typeface="+mn-lt"/>
              </a:rPr>
              <a:t>Ю</a:t>
            </a:r>
            <a:r>
              <a:rPr lang="ru-RU" sz="900" dirty="0" smtClean="0">
                <a:latin typeface="+mn-lt"/>
              </a:rPr>
              <a:t>ридические </a:t>
            </a:r>
            <a:r>
              <a:rPr lang="ru-RU" sz="900" dirty="0">
                <a:latin typeface="+mn-lt"/>
              </a:rPr>
              <a:t>лица (за исключением кодов 06-09), в ценные бумаги которых размещаются средства бюджета бюджетной системы Российской </a:t>
            </a:r>
            <a:r>
              <a:rPr lang="ru-RU" sz="900" dirty="0" smtClean="0">
                <a:latin typeface="+mn-lt"/>
              </a:rPr>
              <a:t>Федерации </a:t>
            </a:r>
            <a:r>
              <a:rPr lang="ru-RU" sz="900" dirty="0">
                <a:latin typeface="+mn-lt"/>
              </a:rPr>
              <a:t> 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900" dirty="0">
                <a:latin typeface="+mn-lt"/>
              </a:rPr>
              <a:t>О</a:t>
            </a:r>
            <a:r>
              <a:rPr lang="ru-RU" sz="900" dirty="0" smtClean="0">
                <a:latin typeface="+mn-lt"/>
              </a:rPr>
              <a:t>рганы </a:t>
            </a:r>
            <a:r>
              <a:rPr lang="ru-RU" sz="900" dirty="0">
                <a:latin typeface="+mn-lt"/>
              </a:rPr>
              <a:t>управления государственными внебюджетными фондами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900" dirty="0">
                <a:latin typeface="+mn-lt"/>
              </a:rPr>
              <a:t>Ю</a:t>
            </a:r>
            <a:r>
              <a:rPr lang="ru-RU" sz="900" dirty="0" smtClean="0">
                <a:latin typeface="+mn-lt"/>
              </a:rPr>
              <a:t>ридические </a:t>
            </a:r>
            <a:r>
              <a:rPr lang="ru-RU" sz="900" dirty="0">
                <a:latin typeface="+mn-lt"/>
              </a:rPr>
              <a:t>лица, получающие средства из бюджетов государственных внебюджетных фондов по договорам о финансовом обеспечении обязательного медицинского </a:t>
            </a:r>
            <a:r>
              <a:rPr lang="ru-RU" sz="900" dirty="0" smtClean="0">
                <a:latin typeface="+mn-lt"/>
              </a:rPr>
              <a:t>страхования </a:t>
            </a:r>
            <a:r>
              <a:rPr lang="ru-RU" sz="900" dirty="0">
                <a:latin typeface="+mn-lt"/>
              </a:rPr>
              <a:t> 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900" dirty="0">
                <a:latin typeface="+mn-lt"/>
              </a:rPr>
              <a:t>К</a:t>
            </a:r>
            <a:r>
              <a:rPr lang="ru-RU" sz="900" dirty="0" smtClean="0">
                <a:latin typeface="+mn-lt"/>
              </a:rPr>
              <a:t>редитные </a:t>
            </a:r>
            <a:r>
              <a:rPr lang="ru-RU" sz="900" dirty="0">
                <a:latin typeface="+mn-lt"/>
              </a:rPr>
              <a:t>организации, осуществляющие отдельные операции с бюджетными средствами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900" dirty="0">
                <a:latin typeface="+mn-lt"/>
              </a:rPr>
              <a:t>З</a:t>
            </a:r>
            <a:r>
              <a:rPr lang="ru-RU" sz="900" dirty="0" smtClean="0">
                <a:latin typeface="+mn-lt"/>
              </a:rPr>
              <a:t>аказчики</a:t>
            </a:r>
            <a:r>
              <a:rPr lang="ru-RU" sz="900" dirty="0">
                <a:latin typeface="+mn-lt"/>
              </a:rPr>
              <a:t>, контрактные службы, контрактные управляющие, уполномоченные органы, уполномоченные учреждения, осуществляющие действия, направленные на осуществление закупок товаров, работ и услуг для обеспечения государственных и муниципальных нужд,  субъекты контроля в части закупок, в отношении которых органами государственного и муниципального контроля, являющимися органами (должностными лицами) исполнительной власти субъектов Российской Федерации (местных администраций), осуществлены мероприятия по контролю в соответствии с частью 8 статьи 99 Федерального закона о контрактной системе в сфере закупок товаров, работ, услуг для обеспечения государственных и муниципальных </a:t>
            </a:r>
            <a:r>
              <a:rPr lang="ru-RU" sz="900" dirty="0" smtClean="0">
                <a:latin typeface="+mn-lt"/>
              </a:rPr>
              <a:t>нужд </a:t>
            </a:r>
            <a:r>
              <a:rPr lang="ru-RU" sz="900" dirty="0">
                <a:latin typeface="+mn-lt"/>
              </a:rPr>
              <a:t> 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900" dirty="0">
                <a:latin typeface="+mn-lt"/>
              </a:rPr>
              <a:t>Р</a:t>
            </a:r>
            <a:r>
              <a:rPr lang="ru-RU" sz="900" dirty="0" smtClean="0">
                <a:latin typeface="+mn-lt"/>
              </a:rPr>
              <a:t>егиональные </a:t>
            </a:r>
            <a:r>
              <a:rPr lang="ru-RU" sz="900" dirty="0">
                <a:latin typeface="+mn-lt"/>
              </a:rPr>
              <a:t>операторы</a:t>
            </a:r>
          </a:p>
        </p:txBody>
      </p:sp>
      <p:sp>
        <p:nvSpPr>
          <p:cNvPr id="6" name="Номер слайда 5"/>
          <p:cNvSpPr txBox="1">
            <a:spLocks noGrp="1"/>
          </p:cNvSpPr>
          <p:nvPr/>
        </p:nvSpPr>
        <p:spPr bwMode="auto">
          <a:xfrm>
            <a:off x="8712200" y="4587974"/>
            <a:ext cx="431800" cy="35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3</a:t>
            </a:fld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10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899593" y="0"/>
            <a:ext cx="7282383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КЛАССИФИКАТОР НАРУШЕНИЙ (РИСКОВ)</a:t>
            </a:r>
          </a:p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ФИНАНСОВО-БЮДЖЕТНОЙ СФЕРЕ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727104"/>
            <a:ext cx="84969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ОБЩИЕ ГРУППИРОВКИ ОБЪЕКТОВ КОНТРОЛЯ</a:t>
            </a:r>
            <a:endParaRPr lang="ru-RU" sz="2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25226" y="1191584"/>
            <a:ext cx="89443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buFont typeface="+mj-lt"/>
              <a:buAutoNum type="arabicPeriod" startAt="19"/>
            </a:pPr>
            <a:r>
              <a:rPr lang="ru-RU" sz="1200" dirty="0">
                <a:latin typeface="+mn-lt"/>
              </a:rPr>
              <a:t>Г</a:t>
            </a:r>
            <a:r>
              <a:rPr lang="ru-RU" sz="1200" dirty="0" smtClean="0">
                <a:latin typeface="+mn-lt"/>
              </a:rPr>
              <a:t>лавные </a:t>
            </a:r>
            <a:r>
              <a:rPr lang="ru-RU" sz="1200" dirty="0">
                <a:latin typeface="+mn-lt"/>
              </a:rPr>
              <a:t>распорядители (распорядители, получатели) бюджетных средств, главные администраторы (администраторы) доходов </a:t>
            </a:r>
            <a:r>
              <a:rPr lang="ru-RU" sz="1200" dirty="0" smtClean="0">
                <a:latin typeface="+mn-lt"/>
              </a:rPr>
              <a:t>бюджета</a:t>
            </a:r>
            <a:r>
              <a:rPr lang="ru-RU" sz="1200" dirty="0">
                <a:latin typeface="+mn-lt"/>
              </a:rPr>
              <a:t>, главные администраторы (администраторы) источников финансирования дефицита </a:t>
            </a:r>
            <a:r>
              <a:rPr lang="ru-RU" sz="1200" dirty="0" smtClean="0">
                <a:latin typeface="+mn-lt"/>
              </a:rPr>
              <a:t>бюджета</a:t>
            </a:r>
            <a:endParaRPr lang="ru-RU" sz="1200" dirty="0">
              <a:latin typeface="+mn-lt"/>
            </a:endParaRPr>
          </a:p>
          <a:p>
            <a:pPr marL="228600" lvl="0" indent="-228600">
              <a:buFont typeface="+mj-lt"/>
              <a:buAutoNum type="arabicPeriod" startAt="19"/>
            </a:pPr>
            <a:r>
              <a:rPr lang="ru-RU" sz="1200" dirty="0">
                <a:latin typeface="+mn-lt"/>
              </a:rPr>
              <a:t>О</a:t>
            </a:r>
            <a:r>
              <a:rPr lang="ru-RU" sz="1200" dirty="0" smtClean="0">
                <a:latin typeface="+mn-lt"/>
              </a:rPr>
              <a:t>рганы </a:t>
            </a:r>
            <a:r>
              <a:rPr lang="ru-RU" sz="1200" dirty="0">
                <a:latin typeface="+mn-lt"/>
              </a:rPr>
              <a:t>исполнительной власти, местного самоуправления, казенные </a:t>
            </a:r>
            <a:r>
              <a:rPr lang="ru-RU" sz="1200" dirty="0" smtClean="0">
                <a:latin typeface="+mn-lt"/>
              </a:rPr>
              <a:t>учреждения</a:t>
            </a:r>
            <a:endParaRPr lang="ru-RU" sz="1200" dirty="0">
              <a:latin typeface="+mn-lt"/>
            </a:endParaRPr>
          </a:p>
          <a:p>
            <a:pPr marL="228600" lvl="0" indent="-228600">
              <a:buFont typeface="+mj-lt"/>
              <a:buAutoNum type="arabicPeriod" startAt="19"/>
            </a:pPr>
            <a:r>
              <a:rPr lang="ru-RU" sz="1200" dirty="0">
                <a:latin typeface="+mn-lt"/>
              </a:rPr>
              <a:t>Г</a:t>
            </a:r>
            <a:r>
              <a:rPr lang="ru-RU" sz="1200" dirty="0" smtClean="0">
                <a:latin typeface="+mn-lt"/>
              </a:rPr>
              <a:t>осударственные </a:t>
            </a:r>
            <a:r>
              <a:rPr lang="ru-RU" sz="1200" dirty="0">
                <a:latin typeface="+mn-lt"/>
              </a:rPr>
              <a:t>(муниципальные) предприятия и </a:t>
            </a:r>
            <a:r>
              <a:rPr lang="ru-RU" sz="1200" dirty="0" smtClean="0">
                <a:latin typeface="+mn-lt"/>
              </a:rPr>
              <a:t>учреждения</a:t>
            </a:r>
            <a:endParaRPr lang="ru-RU" sz="1200" dirty="0">
              <a:latin typeface="+mn-lt"/>
            </a:endParaRPr>
          </a:p>
          <a:p>
            <a:pPr marL="228600" lvl="0" indent="-228600">
              <a:buFont typeface="+mj-lt"/>
              <a:buAutoNum type="arabicPeriod" startAt="19"/>
            </a:pPr>
            <a:r>
              <a:rPr lang="ru-RU" sz="1200" dirty="0">
                <a:latin typeface="+mn-lt"/>
              </a:rPr>
              <a:t>Г</a:t>
            </a:r>
            <a:r>
              <a:rPr lang="ru-RU" sz="1200" dirty="0" smtClean="0">
                <a:latin typeface="+mn-lt"/>
              </a:rPr>
              <a:t>осударственные </a:t>
            </a:r>
            <a:r>
              <a:rPr lang="ru-RU" sz="1200" dirty="0">
                <a:latin typeface="+mn-lt"/>
              </a:rPr>
              <a:t>(муниципальные) предприятия и учреждения (за исключением казенных учреждений</a:t>
            </a:r>
            <a:r>
              <a:rPr lang="ru-RU" sz="1200" dirty="0" smtClean="0">
                <a:latin typeface="+mn-lt"/>
              </a:rPr>
              <a:t>)</a:t>
            </a:r>
            <a:endParaRPr lang="ru-RU" sz="1200" dirty="0">
              <a:latin typeface="+mn-lt"/>
            </a:endParaRPr>
          </a:p>
          <a:p>
            <a:pPr marL="228600" lvl="0" indent="-228600">
              <a:buFont typeface="+mj-lt"/>
              <a:buAutoNum type="arabicPeriod" startAt="19"/>
            </a:pPr>
            <a:r>
              <a:rPr lang="ru-RU" sz="1200" dirty="0">
                <a:latin typeface="+mn-lt"/>
              </a:rPr>
              <a:t>Ю</a:t>
            </a:r>
            <a:r>
              <a:rPr lang="ru-RU" sz="1200" dirty="0" smtClean="0">
                <a:latin typeface="+mn-lt"/>
              </a:rPr>
              <a:t>ридические </a:t>
            </a:r>
            <a:r>
              <a:rPr lang="ru-RU" sz="1200" dirty="0">
                <a:latin typeface="+mn-lt"/>
              </a:rPr>
              <a:t>лица, индивидуальные предприниматели, физические лица (за исключением кодов 17, 25</a:t>
            </a:r>
            <a:r>
              <a:rPr lang="ru-RU" sz="1200" dirty="0" smtClean="0">
                <a:latin typeface="+mn-lt"/>
              </a:rPr>
              <a:t>)</a:t>
            </a:r>
            <a:endParaRPr lang="ru-RU" sz="1200" dirty="0">
              <a:latin typeface="+mn-lt"/>
            </a:endParaRPr>
          </a:p>
          <a:p>
            <a:pPr marL="228600" lvl="0" indent="-228600">
              <a:buFont typeface="+mj-lt"/>
              <a:buAutoNum type="arabicPeriod" startAt="19"/>
            </a:pPr>
            <a:r>
              <a:rPr lang="ru-RU" sz="1200" dirty="0">
                <a:latin typeface="+mn-lt"/>
              </a:rPr>
              <a:t>Ю</a:t>
            </a:r>
            <a:r>
              <a:rPr lang="ru-RU" sz="1200" dirty="0" smtClean="0">
                <a:latin typeface="+mn-lt"/>
              </a:rPr>
              <a:t>ридические </a:t>
            </a:r>
            <a:r>
              <a:rPr lang="ru-RU" sz="1200" dirty="0">
                <a:latin typeface="+mn-lt"/>
              </a:rPr>
              <a:t>лица, получающие средства бюджетов бюджетной системы Российской Федерации, не являющиеся участниками бюджетного процесса</a:t>
            </a:r>
          </a:p>
          <a:p>
            <a:pPr marL="228600" indent="-228600">
              <a:buFont typeface="+mj-lt"/>
              <a:buAutoNum type="arabicPeriod" startAt="19"/>
            </a:pPr>
            <a:endParaRPr lang="ru-RU" sz="1200" dirty="0"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9062" y="2787774"/>
            <a:ext cx="84969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СПЕЦИАЛЬНЫЕ ГРУППИРОВКИ ОБЪЕКТОВ КОНТРОЛЯ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5226" y="3248853"/>
            <a:ext cx="859524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200" dirty="0" smtClean="0">
                <a:latin typeface="+mn-lt"/>
              </a:rPr>
              <a:t>25. Товарищества </a:t>
            </a:r>
            <a:r>
              <a:rPr lang="ru-RU" sz="1200" dirty="0">
                <a:latin typeface="+mn-lt"/>
              </a:rPr>
              <a:t>собственников жилья, жилищные, жилищно-строительные кооперативы или иные специализированные </a:t>
            </a:r>
            <a:r>
              <a:rPr lang="ru-RU" sz="1200" dirty="0" smtClean="0">
                <a:latin typeface="+mn-lt"/>
              </a:rPr>
              <a:t> </a:t>
            </a:r>
          </a:p>
          <a:p>
            <a:pPr lvl="0"/>
            <a:r>
              <a:rPr lang="ru-RU" sz="1200" dirty="0">
                <a:latin typeface="+mn-lt"/>
              </a:rPr>
              <a:t> </a:t>
            </a:r>
            <a:r>
              <a:rPr lang="ru-RU" sz="1200" dirty="0" smtClean="0">
                <a:latin typeface="+mn-lt"/>
              </a:rPr>
              <a:t>      потребительские </a:t>
            </a:r>
            <a:r>
              <a:rPr lang="ru-RU" sz="1200" dirty="0">
                <a:latin typeface="+mn-lt"/>
              </a:rPr>
              <a:t>кооперативы, выбранные собственниками помещений в многоквартирных домах управляющих </a:t>
            </a:r>
            <a:r>
              <a:rPr lang="ru-RU" sz="1200" dirty="0" smtClean="0">
                <a:latin typeface="+mn-lt"/>
              </a:rPr>
              <a:t>  </a:t>
            </a:r>
          </a:p>
          <a:p>
            <a:pPr lvl="0"/>
            <a:r>
              <a:rPr lang="ru-RU" sz="1200" dirty="0">
                <a:latin typeface="+mn-lt"/>
              </a:rPr>
              <a:t> </a:t>
            </a:r>
            <a:r>
              <a:rPr lang="ru-RU" sz="1200" dirty="0" smtClean="0">
                <a:latin typeface="+mn-lt"/>
              </a:rPr>
              <a:t>      организаций</a:t>
            </a:r>
            <a:endParaRPr lang="ru-RU" sz="1200" dirty="0">
              <a:latin typeface="+mn-lt"/>
            </a:endParaRPr>
          </a:p>
          <a:p>
            <a:pPr marL="266700" indent="-266700"/>
            <a:r>
              <a:rPr lang="ru-RU" sz="1200" dirty="0" smtClean="0">
                <a:latin typeface="+mn-lt"/>
              </a:rPr>
              <a:t>26. Органы </a:t>
            </a:r>
            <a:r>
              <a:rPr lang="ru-RU" sz="1200" dirty="0">
                <a:latin typeface="+mn-lt"/>
              </a:rPr>
              <a:t>государственного и муниципального финансового контроля, являющиеся органами (должностными лицами) исполнительной власти субъектов Российской Федерации (местных администраций), в части осуществления ими контроля за соблюдением Федерального закона о контрактной системе в сфере закупок товаров, работ, услуг для обеспечения государственных и муниципальных нужд</a:t>
            </a:r>
          </a:p>
        </p:txBody>
      </p:sp>
      <p:sp>
        <p:nvSpPr>
          <p:cNvPr id="8" name="Номер слайда 5"/>
          <p:cNvSpPr txBox="1">
            <a:spLocks noGrp="1"/>
          </p:cNvSpPr>
          <p:nvPr/>
        </p:nvSpPr>
        <p:spPr bwMode="auto">
          <a:xfrm>
            <a:off x="8712200" y="4587974"/>
            <a:ext cx="431800" cy="35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4</a:t>
            </a:fld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47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899593" y="0"/>
            <a:ext cx="7282383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КЛАССИФИКАТОР НАРУШЕНИЙ (РИСКОВ)</a:t>
            </a:r>
          </a:p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ФИНАНСОВО-БЮДЖЕТНОЙ СФЕРЕ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727104"/>
            <a:ext cx="84969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НАПРАВЛЕНИЯ ДЕЯТЕЛЬНОСТИ ОБЪЕКТОВ КОНТРОЛЯ :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1" y="1172235"/>
            <a:ext cx="8785101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+mn-lt"/>
              </a:rPr>
              <a:t>1. Нарушения </a:t>
            </a:r>
            <a:r>
              <a:rPr lang="ru-RU" sz="1000" dirty="0">
                <a:latin typeface="+mn-lt"/>
              </a:rPr>
              <a:t>при составлении проектов </a:t>
            </a:r>
            <a:r>
              <a:rPr lang="ru-RU" sz="1000" dirty="0" smtClean="0">
                <a:latin typeface="+mn-lt"/>
              </a:rPr>
              <a:t>бюджетов</a:t>
            </a:r>
          </a:p>
          <a:p>
            <a:r>
              <a:rPr lang="ru-RU" sz="1000" dirty="0" smtClean="0">
                <a:latin typeface="+mn-lt"/>
              </a:rPr>
              <a:t>2. Нарушения </a:t>
            </a:r>
            <a:r>
              <a:rPr lang="ru-RU" sz="1000" dirty="0">
                <a:latin typeface="+mn-lt"/>
              </a:rPr>
              <a:t>при исполнении </a:t>
            </a:r>
            <a:r>
              <a:rPr lang="ru-RU" sz="1000" dirty="0" smtClean="0">
                <a:latin typeface="+mn-lt"/>
              </a:rPr>
              <a:t>бюджетов</a:t>
            </a:r>
          </a:p>
          <a:p>
            <a:r>
              <a:rPr lang="ru-RU" sz="1000" dirty="0" smtClean="0">
                <a:latin typeface="+mn-lt"/>
              </a:rPr>
              <a:t>3. </a:t>
            </a:r>
            <a:r>
              <a:rPr lang="ru-RU" sz="1000" dirty="0">
                <a:latin typeface="+mn-lt"/>
              </a:rPr>
              <a:t>Нарушения ведения бухгалтерского (бюджетного) учета, составления </a:t>
            </a:r>
            <a:r>
              <a:rPr lang="ru-RU" sz="1000" dirty="0" smtClean="0">
                <a:latin typeface="+mn-lt"/>
              </a:rPr>
              <a:t>и </a:t>
            </a:r>
            <a:r>
              <a:rPr lang="ru-RU" sz="1000" dirty="0">
                <a:latin typeface="+mn-lt"/>
              </a:rPr>
              <a:t>предоставления бухгалтерской (бюджетной) </a:t>
            </a:r>
            <a:r>
              <a:rPr lang="ru-RU" sz="1000" dirty="0" smtClean="0">
                <a:latin typeface="+mn-lt"/>
              </a:rPr>
              <a:t>отчетности</a:t>
            </a:r>
          </a:p>
          <a:p>
            <a:r>
              <a:rPr lang="ru-RU" sz="1000" dirty="0" smtClean="0">
                <a:latin typeface="+mn-lt"/>
              </a:rPr>
              <a:t>4. </a:t>
            </a:r>
            <a:r>
              <a:rPr lang="ru-RU" sz="1000" dirty="0">
                <a:latin typeface="+mn-lt"/>
              </a:rPr>
              <a:t>Нарушения при реализации и оценке эффективности государственных </a:t>
            </a:r>
            <a:r>
              <a:rPr lang="ru-RU" sz="1000" dirty="0" smtClean="0">
                <a:latin typeface="+mn-lt"/>
              </a:rPr>
              <a:t>и </a:t>
            </a:r>
            <a:r>
              <a:rPr lang="ru-RU" sz="1000" dirty="0">
                <a:latin typeface="+mn-lt"/>
              </a:rPr>
              <a:t>муниципальных программ, ведомственных целевых </a:t>
            </a:r>
            <a:r>
              <a:rPr lang="ru-RU" sz="1000" dirty="0" smtClean="0">
                <a:latin typeface="+mn-lt"/>
              </a:rPr>
              <a:t>программ</a:t>
            </a:r>
          </a:p>
          <a:p>
            <a:r>
              <a:rPr lang="ru-RU" sz="1000" dirty="0" smtClean="0">
                <a:latin typeface="+mn-lt"/>
              </a:rPr>
              <a:t>5. </a:t>
            </a:r>
            <a:r>
              <a:rPr lang="ru-RU" sz="1000" dirty="0">
                <a:latin typeface="+mn-lt"/>
              </a:rPr>
              <a:t>Нарушения в сфере управления государственными (муниципальными) активами и </a:t>
            </a:r>
            <a:r>
              <a:rPr lang="ru-RU" sz="1000" dirty="0" smtClean="0">
                <a:latin typeface="+mn-lt"/>
              </a:rPr>
              <a:t>обязательствами</a:t>
            </a:r>
          </a:p>
          <a:p>
            <a:r>
              <a:rPr lang="ru-RU" sz="1000" dirty="0" smtClean="0">
                <a:latin typeface="+mn-lt"/>
              </a:rPr>
              <a:t>6. </a:t>
            </a:r>
            <a:r>
              <a:rPr lang="ru-RU" sz="1000" dirty="0">
                <a:latin typeface="+mn-lt"/>
              </a:rPr>
              <a:t>Нарушения при организации и осуществлении внутреннего финансового контроля и внутреннего финансового </a:t>
            </a:r>
            <a:r>
              <a:rPr lang="ru-RU" sz="1000" dirty="0" smtClean="0">
                <a:latin typeface="+mn-lt"/>
              </a:rPr>
              <a:t>аудита</a:t>
            </a:r>
          </a:p>
          <a:p>
            <a:r>
              <a:rPr lang="ru-RU" sz="1000" dirty="0" smtClean="0">
                <a:latin typeface="+mn-lt"/>
              </a:rPr>
              <a:t>7. </a:t>
            </a:r>
            <a:r>
              <a:rPr lang="ru-RU" sz="1000" dirty="0">
                <a:latin typeface="+mn-lt"/>
              </a:rPr>
              <a:t>Нарушения в финансово-хозяйственной деятельности государственных </a:t>
            </a:r>
            <a:r>
              <a:rPr lang="ru-RU" sz="1000" dirty="0" smtClean="0">
                <a:latin typeface="+mn-lt"/>
              </a:rPr>
              <a:t>и </a:t>
            </a:r>
            <a:r>
              <a:rPr lang="ru-RU" sz="1000" dirty="0">
                <a:latin typeface="+mn-lt"/>
              </a:rPr>
              <a:t>муниципальных бюджетных и автономных </a:t>
            </a:r>
            <a:r>
              <a:rPr lang="ru-RU" sz="1000" dirty="0" smtClean="0">
                <a:latin typeface="+mn-lt"/>
              </a:rPr>
              <a:t>учреждений</a:t>
            </a:r>
          </a:p>
          <a:p>
            <a:r>
              <a:rPr lang="ru-RU" sz="1000" dirty="0" smtClean="0">
                <a:latin typeface="+mn-lt"/>
              </a:rPr>
              <a:t>8. </a:t>
            </a:r>
            <a:r>
              <a:rPr lang="ru-RU" sz="1000" dirty="0">
                <a:latin typeface="+mn-lt"/>
              </a:rPr>
              <a:t>Нарушения в финансово-хозяйственной деятельности государственных и муниципальных унитарных </a:t>
            </a:r>
            <a:r>
              <a:rPr lang="ru-RU" sz="1000" dirty="0" smtClean="0">
                <a:latin typeface="+mn-lt"/>
              </a:rPr>
              <a:t>предприятий</a:t>
            </a:r>
          </a:p>
          <a:p>
            <a:r>
              <a:rPr lang="ru-RU" sz="1000" dirty="0" smtClean="0">
                <a:latin typeface="+mn-lt"/>
              </a:rPr>
              <a:t>9. </a:t>
            </a:r>
            <a:r>
              <a:rPr lang="ru-RU" sz="1000" dirty="0">
                <a:latin typeface="+mn-lt"/>
              </a:rPr>
              <a:t>Нарушения в финансово-хозяйственной деятельности государственных корпораций и государственных </a:t>
            </a:r>
            <a:r>
              <a:rPr lang="ru-RU" sz="1000" dirty="0" smtClean="0">
                <a:latin typeface="+mn-lt"/>
              </a:rPr>
              <a:t>компаний</a:t>
            </a:r>
          </a:p>
          <a:p>
            <a:r>
              <a:rPr lang="ru-RU" sz="1000" dirty="0" smtClean="0">
                <a:latin typeface="+mn-lt"/>
              </a:rPr>
              <a:t>10. </a:t>
            </a:r>
            <a:r>
              <a:rPr lang="ru-RU" sz="1000" dirty="0">
                <a:latin typeface="+mn-lt"/>
              </a:rPr>
              <a:t>Нарушения при использовании средств специализированной некоммерческой организацией, обеспечивающей проведение капитального ремонта общего имущества в многоквартирных </a:t>
            </a:r>
            <a:r>
              <a:rPr lang="ru-RU" sz="1000" dirty="0" smtClean="0">
                <a:latin typeface="+mn-lt"/>
              </a:rPr>
              <a:t>домах</a:t>
            </a:r>
          </a:p>
          <a:p>
            <a:r>
              <a:rPr lang="ru-RU" sz="1000" dirty="0" smtClean="0">
                <a:latin typeface="+mn-lt"/>
              </a:rPr>
              <a:t>11. </a:t>
            </a:r>
            <a:r>
              <a:rPr lang="ru-RU" sz="1000" dirty="0">
                <a:latin typeface="+mn-lt"/>
              </a:rPr>
              <a:t>Нарушения при использовании средств государственных внебюджетных </a:t>
            </a:r>
            <a:r>
              <a:rPr lang="ru-RU" sz="1000" dirty="0" smtClean="0">
                <a:latin typeface="+mn-lt"/>
              </a:rPr>
              <a:t>фондов</a:t>
            </a:r>
          </a:p>
          <a:p>
            <a:r>
              <a:rPr lang="ru-RU" sz="1000" dirty="0" smtClean="0">
                <a:latin typeface="+mn-lt"/>
              </a:rPr>
              <a:t>12. </a:t>
            </a:r>
            <a:r>
              <a:rPr lang="ru-RU" sz="1000" dirty="0">
                <a:latin typeface="+mn-lt"/>
              </a:rPr>
              <a:t>Нарушения в деятельности юридических лиц, получающих средства из бюджетов государственных внебюджетных фондов по договорам о финансовом обеспечении обязательного медицинского страхования </a:t>
            </a:r>
            <a:endParaRPr lang="ru-RU" sz="1000" dirty="0" smtClean="0">
              <a:latin typeface="+mn-lt"/>
            </a:endParaRPr>
          </a:p>
          <a:p>
            <a:r>
              <a:rPr lang="ru-RU" sz="1000" dirty="0" smtClean="0">
                <a:latin typeface="+mn-lt"/>
              </a:rPr>
              <a:t>13. </a:t>
            </a:r>
            <a:r>
              <a:rPr lang="ru-RU" sz="1000" dirty="0">
                <a:latin typeface="+mn-lt"/>
              </a:rPr>
              <a:t>Нарушения в деятельности кредитных организаций, осуществляющих отдельные операции с бюджетными средствами, в части соблюдения ими условий договоров (соглашений) о предоставлении средств из бюджета бюджетной системы Российской </a:t>
            </a:r>
            <a:r>
              <a:rPr lang="ru-RU" sz="1000" dirty="0" smtClean="0">
                <a:latin typeface="+mn-lt"/>
              </a:rPr>
              <a:t>Федерации</a:t>
            </a:r>
          </a:p>
          <a:p>
            <a:r>
              <a:rPr lang="ru-RU" sz="1000" dirty="0" smtClean="0">
                <a:latin typeface="+mn-lt"/>
              </a:rPr>
              <a:t>14. </a:t>
            </a:r>
            <a:r>
              <a:rPr lang="ru-RU" sz="1000" dirty="0">
                <a:latin typeface="+mn-lt"/>
              </a:rPr>
              <a:t>Нарушения при осуществлении закупок товаров, работ, </a:t>
            </a:r>
            <a:r>
              <a:rPr lang="ru-RU" sz="1000" dirty="0" smtClean="0">
                <a:latin typeface="+mn-lt"/>
              </a:rPr>
              <a:t>услуг</a:t>
            </a:r>
          </a:p>
          <a:p>
            <a:r>
              <a:rPr lang="ru-RU" sz="1000" dirty="0" smtClean="0">
                <a:latin typeface="+mn-lt"/>
              </a:rPr>
              <a:t>15. </a:t>
            </a:r>
            <a:r>
              <a:rPr lang="ru-RU" sz="1000" dirty="0">
                <a:latin typeface="+mn-lt"/>
              </a:rPr>
              <a:t>Нарушения порядка </a:t>
            </a:r>
            <a:r>
              <a:rPr lang="ru-RU" sz="1000" dirty="0" smtClean="0">
                <a:latin typeface="+mn-lt"/>
              </a:rPr>
              <a:t>управления</a:t>
            </a:r>
          </a:p>
          <a:p>
            <a:r>
              <a:rPr lang="ru-RU" sz="1000" dirty="0" smtClean="0">
                <a:latin typeface="+mn-lt"/>
              </a:rPr>
              <a:t>16. </a:t>
            </a:r>
            <a:r>
              <a:rPr lang="ru-RU" sz="1000" dirty="0">
                <a:latin typeface="+mn-lt"/>
              </a:rPr>
              <a:t>Нарушения (риски) в деятельности товариществ собственников жилья, жилищных, жилищно-строительных кооперативов или иных специализированных потребительских кооперативов, выбранных собственниками помещений в многоквартирных домах </a:t>
            </a:r>
            <a:r>
              <a:rPr lang="ru-RU" sz="1000" dirty="0" smtClean="0">
                <a:latin typeface="+mn-lt"/>
              </a:rPr>
              <a:t>управляющих организаций</a:t>
            </a:r>
          </a:p>
          <a:p>
            <a:r>
              <a:rPr lang="ru-RU" sz="1000" dirty="0" smtClean="0">
                <a:latin typeface="+mn-lt"/>
              </a:rPr>
              <a:t>17. </a:t>
            </a:r>
            <a:r>
              <a:rPr lang="ru-RU" sz="1000" dirty="0">
                <a:latin typeface="+mn-lt"/>
              </a:rPr>
              <a:t>Нарушения (риски) в деятельности органов государственного и муниципального финансового контроля, являющихся органами (должностными лицами) исполнительной власти субъектов Российской Федерации (местных администраций), в части осуществления ими контроля за соблюдением Федерального закона о контрактной системе в сфере закупок товаров, работ, услуг для обеспечения государственных и </a:t>
            </a:r>
            <a:r>
              <a:rPr lang="ru-RU" sz="1000" dirty="0" smtClean="0">
                <a:latin typeface="+mn-lt"/>
              </a:rPr>
              <a:t>муниципальных нужд </a:t>
            </a:r>
            <a:endParaRPr lang="ru-RU" sz="1000" dirty="0">
              <a:latin typeface="+mn-lt"/>
            </a:endParaRPr>
          </a:p>
        </p:txBody>
      </p:sp>
      <p:sp>
        <p:nvSpPr>
          <p:cNvPr id="6" name="Номер слайда 5"/>
          <p:cNvSpPr txBox="1">
            <a:spLocks noGrp="1"/>
          </p:cNvSpPr>
          <p:nvPr/>
        </p:nvSpPr>
        <p:spPr bwMode="auto">
          <a:xfrm>
            <a:off x="8712200" y="4587974"/>
            <a:ext cx="431800" cy="35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5</a:t>
            </a:fld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0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899593" y="0"/>
            <a:ext cx="7282383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КЛАССИФИКАТОР НАРУШЕНИЙ (РИСКОВ)</a:t>
            </a:r>
          </a:p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ФИНАНСОВО-БЮДЖЕТНОЙ СФЕРЕ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727104"/>
            <a:ext cx="84969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ОБЩАЯ СТРУКТУРА КЛАССИФИКАТОРА:</a:t>
            </a:r>
            <a:endParaRPr lang="ru-RU" sz="2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856971"/>
              </p:ext>
            </p:extLst>
          </p:nvPr>
        </p:nvGraphicFramePr>
        <p:xfrm>
          <a:off x="323527" y="1272822"/>
          <a:ext cx="8425183" cy="34433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7812"/>
                <a:gridCol w="367209"/>
                <a:gridCol w="367209"/>
                <a:gridCol w="367209"/>
                <a:gridCol w="367209"/>
                <a:gridCol w="367209"/>
                <a:gridCol w="1895956"/>
                <a:gridCol w="952809"/>
                <a:gridCol w="780158"/>
                <a:gridCol w="780801"/>
                <a:gridCol w="780801"/>
                <a:gridCol w="780801"/>
              </a:tblGrid>
              <a:tr h="146467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Код нарушения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Наименование нарушения (риска)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Правовые основания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</a:rPr>
                        <a:t>квалифи-кации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нарушения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Единица </a:t>
                      </a:r>
                      <a:b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измерения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Мера </a:t>
                      </a:r>
                      <a:b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ответст-венности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Оценка риска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133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глава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(направление деятельности)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 vert="vert27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раздел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 vert="vert27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группа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 vert="vert27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подгруппа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 vert="vert27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нарушение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 vert="vert27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объект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 vert="vert27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значи-мость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вероят-ность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12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01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12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01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12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01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12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01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12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…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12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02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12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01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12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…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12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03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12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01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12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…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Номер слайда 5"/>
          <p:cNvSpPr txBox="1">
            <a:spLocks noGrp="1"/>
          </p:cNvSpPr>
          <p:nvPr/>
        </p:nvSpPr>
        <p:spPr bwMode="auto">
          <a:xfrm>
            <a:off x="8712200" y="4587974"/>
            <a:ext cx="431800" cy="35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6</a:t>
            </a:fld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8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899593" y="0"/>
            <a:ext cx="7282383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КАРТА РИСКОВ</a:t>
            </a:r>
          </a:p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ФИНАНСОВО-БЮДЖЕТНОЙ СФЕРЕ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911187"/>
              </p:ext>
            </p:extLst>
          </p:nvPr>
        </p:nvGraphicFramePr>
        <p:xfrm>
          <a:off x="395535" y="915566"/>
          <a:ext cx="8353179" cy="35873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1213"/>
                <a:gridCol w="339513"/>
                <a:gridCol w="339513"/>
                <a:gridCol w="339513"/>
                <a:gridCol w="339513"/>
                <a:gridCol w="339513"/>
                <a:gridCol w="1752953"/>
                <a:gridCol w="721908"/>
                <a:gridCol w="721908"/>
                <a:gridCol w="721908"/>
                <a:gridCol w="721908"/>
                <a:gridCol w="721908"/>
                <a:gridCol w="721908"/>
              </a:tblGrid>
              <a:tr h="216024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Код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риска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риска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Оценка риска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Уровень риска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Гене-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ральная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aseline="0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прокура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-тура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Счетная палата РФ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Феде-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ральное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казна-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чейство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370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глава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(направление деятельности)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 vert="vert27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раздел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 vert="vert27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группа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 vert="vert27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подгруппа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 vert="vert27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риск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 vert="vert27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объект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 vert="vert27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значи-мость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вероят-ность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12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01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12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01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</a:tr>
              <a:tr h="2212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01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</a:tr>
              <a:tr h="2212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01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</a:tr>
              <a:tr h="2212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…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0000"/>
                    </a:solidFill>
                  </a:tcPr>
                </a:tc>
              </a:tr>
              <a:tr h="2212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02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</a:tr>
              <a:tr h="2212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01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</a:tr>
              <a:tr h="2212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…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FFFF00"/>
                    </a:solidFill>
                  </a:tcPr>
                </a:tc>
              </a:tr>
              <a:tr h="2212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03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</a:tr>
              <a:tr h="2212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01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</a:tr>
              <a:tr h="2212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…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6" name="Номер слайда 5"/>
          <p:cNvSpPr txBox="1">
            <a:spLocks noGrp="1"/>
          </p:cNvSpPr>
          <p:nvPr/>
        </p:nvSpPr>
        <p:spPr bwMode="auto">
          <a:xfrm>
            <a:off x="8712200" y="4587974"/>
            <a:ext cx="431800" cy="35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7</a:t>
            </a:fld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46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899593" y="0"/>
            <a:ext cx="7282383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sz="200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КЛАССИФИКАТОРА </a:t>
            </a:r>
            <a:r>
              <a:rPr lang="ru-RU" alt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НАРУШЕНИЙ (РИСКОВ)</a:t>
            </a:r>
            <a:br>
              <a:rPr lang="ru-RU" alt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ФИНАНСОВО-БЮДЖЕТНОЙ СФЕРЕ В 2018 ГОДУ</a:t>
            </a:r>
            <a:endParaRPr altLang="ru-RU" sz="200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5197484"/>
              </p:ext>
            </p:extLst>
          </p:nvPr>
        </p:nvGraphicFramePr>
        <p:xfrm>
          <a:off x="1763688" y="1945404"/>
          <a:ext cx="4217255" cy="20590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6063"/>
                <a:gridCol w="561094"/>
                <a:gridCol w="439992"/>
                <a:gridCol w="483992"/>
                <a:gridCol w="571991"/>
                <a:gridCol w="535219"/>
                <a:gridCol w="1048904"/>
              </a:tblGrid>
              <a:tr h="146467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Код </a:t>
                      </a:r>
                      <a:r>
                        <a:rPr lang="ru-RU" sz="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наруше-ния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Наимено-вание</a:t>
                      </a:r>
                      <a:r>
                        <a:rPr lang="ru-RU" sz="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наруше-ния</a:t>
                      </a:r>
                      <a:r>
                        <a:rPr lang="ru-RU" sz="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(риска)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Правовые основания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квалифи-кации</a:t>
                      </a: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нарушения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Едини-</a:t>
                      </a:r>
                      <a:endParaRPr lang="en-US" sz="8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ца</a:t>
                      </a: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измере-ния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Мера </a:t>
                      </a:r>
                      <a:b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ответст-венности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риска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133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значи-мость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вероят</a:t>
                      </a: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8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ность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12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12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12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12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00317" y="2571750"/>
            <a:ext cx="1058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A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ru-RU" sz="3200" b="1" dirty="0">
              <a:solidFill>
                <a:srgbClr val="0000A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1631678"/>
              </p:ext>
            </p:extLst>
          </p:nvPr>
        </p:nvGraphicFramePr>
        <p:xfrm>
          <a:off x="6444788" y="2095498"/>
          <a:ext cx="1048904" cy="18722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8904"/>
              </a:tblGrid>
              <a:tr h="9051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риска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4732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4732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512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4732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236296" y="2571750"/>
            <a:ext cx="1058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A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ru-RU" sz="3200" b="1" dirty="0">
              <a:solidFill>
                <a:srgbClr val="0000A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4457126"/>
              </p:ext>
            </p:extLst>
          </p:nvPr>
        </p:nvGraphicFramePr>
        <p:xfrm>
          <a:off x="7956376" y="1923678"/>
          <a:ext cx="1048904" cy="20162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8904"/>
              </a:tblGrid>
              <a:tr h="9633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</a:t>
                      </a:r>
                      <a:b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реагирования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6322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6322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6322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6322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98" marR="61598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Штриховая стрелка вправо 10"/>
          <p:cNvSpPr/>
          <p:nvPr/>
        </p:nvSpPr>
        <p:spPr>
          <a:xfrm>
            <a:off x="236280" y="4265498"/>
            <a:ext cx="8670132" cy="180975"/>
          </a:xfrm>
          <a:prstGeom prst="stripedRigh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312344" y="4507220"/>
            <a:ext cx="13870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14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en-US" sz="14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14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4355976" y="842026"/>
            <a:ext cx="15551" cy="3428822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436096" y="4525507"/>
            <a:ext cx="13870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14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en-US" sz="14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14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Номер слайда 5"/>
          <p:cNvSpPr txBox="1">
            <a:spLocks noGrp="1"/>
          </p:cNvSpPr>
          <p:nvPr/>
        </p:nvSpPr>
        <p:spPr bwMode="auto">
          <a:xfrm>
            <a:off x="8712200" y="4587974"/>
            <a:ext cx="431800" cy="35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8</a:t>
            </a:fld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с одним вырезанным углом 16"/>
          <p:cNvSpPr/>
          <p:nvPr/>
        </p:nvSpPr>
        <p:spPr>
          <a:xfrm>
            <a:off x="1117240" y="764164"/>
            <a:ext cx="1199728" cy="850900"/>
          </a:xfrm>
          <a:prstGeom prst="snip1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 Счетной палаты Российской Федерации на отчет об исполнении федерального </a:t>
            </a:r>
            <a:r>
              <a:rPr lang="ru-RU" sz="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</a:t>
            </a:r>
            <a:endParaRPr lang="ru-RU" sz="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с одним вырезанным углом 18"/>
          <p:cNvSpPr/>
          <p:nvPr/>
        </p:nvSpPr>
        <p:spPr>
          <a:xfrm>
            <a:off x="107504" y="1673919"/>
            <a:ext cx="1131952" cy="792088"/>
          </a:xfrm>
          <a:prstGeom prst="snip1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 по результатам анализа законности в </a:t>
            </a:r>
            <a:r>
              <a:rPr lang="ru-RU" sz="8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финансово-бюджетной </a:t>
            </a:r>
            <a:r>
              <a:rPr lang="ru-RU" sz="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сфере </a:t>
            </a:r>
            <a:endParaRPr lang="ru-RU" sz="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с одним вырезанным углом 19"/>
          <p:cNvSpPr/>
          <p:nvPr/>
        </p:nvSpPr>
        <p:spPr>
          <a:xfrm>
            <a:off x="107504" y="2571750"/>
            <a:ext cx="1216488" cy="831501"/>
          </a:xfrm>
          <a:prstGeom prst="snip1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результатах осуществления полномочий по контролю</a:t>
            </a:r>
            <a:r>
              <a:rPr lang="en-US" sz="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финансово-бюджетной </a:t>
            </a:r>
            <a:r>
              <a:rPr lang="ru-RU" sz="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сфере</a:t>
            </a:r>
            <a:endParaRPr lang="ru-RU" sz="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с одним вырезанным углом 20"/>
          <p:cNvSpPr/>
          <p:nvPr/>
        </p:nvSpPr>
        <p:spPr>
          <a:xfrm>
            <a:off x="107504" y="3507854"/>
            <a:ext cx="1216488" cy="646928"/>
          </a:xfrm>
          <a:prstGeom prst="snip1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Обзоры нарушений, выявленных в финансово-бюджетной сфере</a:t>
            </a:r>
            <a:endParaRPr lang="ru-RU" sz="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 flipV="1">
            <a:off x="1323992" y="3939902"/>
            <a:ext cx="439696" cy="14401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1240726" y="2139702"/>
            <a:ext cx="522962" cy="317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1317054" y="3060175"/>
            <a:ext cx="446634" cy="317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2051720" y="1615064"/>
            <a:ext cx="0" cy="30861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2713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 txBox="1">
            <a:spLocks/>
          </p:cNvSpPr>
          <p:nvPr/>
        </p:nvSpPr>
        <p:spPr bwMode="auto">
          <a:xfrm>
            <a:off x="500034" y="33468"/>
            <a:ext cx="8208912" cy="428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000" b="1" cap="all" dirty="0" smtClean="0">
                <a:solidFill>
                  <a:srgbClr val="162387"/>
                </a:solidFill>
                <a:latin typeface="Times New Roman" pitchFamily="18" charset="0"/>
              </a:rPr>
              <a:t>СТАНДАРТИЗАЦИЯ КОНТРОЛЯ И НАДЗОРА </a:t>
            </a:r>
          </a:p>
          <a:p>
            <a:pPr algn="ctr"/>
            <a:r>
              <a:rPr lang="ru-RU" sz="2000" b="1" cap="all" dirty="0" smtClean="0">
                <a:solidFill>
                  <a:srgbClr val="162387"/>
                </a:solidFill>
                <a:latin typeface="Times New Roman" pitchFamily="18" charset="0"/>
              </a:rPr>
              <a:t>В ФИНАНСОВО-БЮДЖЕТНОЙ СФЕРЕ</a:t>
            </a:r>
            <a:endParaRPr lang="ru-RU" sz="2000" b="1" cap="all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587709" y="781007"/>
            <a:ext cx="31791" cy="4124368"/>
          </a:xfrm>
          <a:prstGeom prst="line">
            <a:avLst/>
          </a:prstGeom>
          <a:ln w="15875" cmpd="sng">
            <a:solidFill>
              <a:schemeClr val="bg2">
                <a:lumMod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6858886" y="767515"/>
            <a:ext cx="37214" cy="4109285"/>
          </a:xfrm>
          <a:prstGeom prst="line">
            <a:avLst/>
          </a:prstGeom>
          <a:ln w="15875" cmpd="sng">
            <a:solidFill>
              <a:schemeClr val="bg2">
                <a:lumMod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124449" y="825667"/>
            <a:ext cx="3312368" cy="1409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>
              <a:spcAft>
                <a:spcPts val="80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Внутренний государственный финансовый контроль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633335" y="781007"/>
            <a:ext cx="3390005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>
              <a:spcAft>
                <a:spcPts val="80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в сфере </a:t>
            </a:r>
            <a:b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контрактных отношений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804248" y="668038"/>
            <a:ext cx="2628292" cy="2700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>
              <a:spcAft>
                <a:spcPts val="80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Аналитические полномочия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46729" y="1049910"/>
            <a:ext cx="2376264" cy="1793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>
              <a:spcAft>
                <a:spcPts val="8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кодекс РФ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995936" y="1133945"/>
            <a:ext cx="2808312" cy="15452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>
              <a:spcAft>
                <a:spcPts val="8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№ 44-ФЗ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8659" y="1417489"/>
            <a:ext cx="6702425" cy="11563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>
              <a:spcAft>
                <a:spcPts val="8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осуществления ФК контроля и надзора в финансово-бюджетной сфере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89917" y="1651042"/>
            <a:ext cx="6696745" cy="1009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>
              <a:spcAft>
                <a:spcPts val="8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Административный регламент  18н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94149" y="1880596"/>
            <a:ext cx="8928992" cy="18735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СТАНДАРТЫ ОРГАНИЗАЦИИ ДЕЯТЕЛЬНОСТИ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7046168" y="955999"/>
            <a:ext cx="2007970" cy="6410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>
              <a:spcAft>
                <a:spcPts val="8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осуществления … внутреннего финансового контроля и внутреннего финансового аудита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14924" y="2176604"/>
            <a:ext cx="3393937" cy="41715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внутренней организации контрольного мероприятия «Общие требования к внутренней организации контрольного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мероприятия»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750200" y="2254416"/>
            <a:ext cx="3071924" cy="10055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требования к осуществлению органами государственного (муниципального) финансового контроля, являющимися органами (должностными лицами) исполнительной власти субъектов Российской Федерации (местных администраций), контроля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соблюдением Федерального закона </a:t>
            </a:r>
            <a:b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контрактной системе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…»</a:t>
            </a:r>
            <a:endParaRPr lang="ru-RU" sz="8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94149" y="2744090"/>
            <a:ext cx="1323069" cy="80905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ФК внутреннего государственного финансового контроля </a:t>
            </a:r>
            <a:b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бюджетных правоотношений</a:t>
            </a:r>
            <a:endParaRPr lang="ru-RU" sz="8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485900" y="2740759"/>
            <a:ext cx="2041329" cy="9503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 осуществлению контроля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за:</a:t>
            </a:r>
          </a:p>
          <a:p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использованием средств,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формирующих фонды капитального ремонта на счете (счетах) регионального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оператора;</a:t>
            </a:r>
          </a:p>
          <a:p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использованием средств Фонда содействия реформированию ЖКХ</a:t>
            </a:r>
          </a:p>
          <a:p>
            <a:pPr algn="ctr"/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757809" y="3417347"/>
            <a:ext cx="3066322" cy="8238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внутренней организации контрольного мероприятия «Проверка соблюдения требований Федерального закона от 5 апреля 2013 г. № 44-ФЗ </a:t>
            </a:r>
          </a:p>
          <a:p>
            <a:pPr algn="ctr"/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контрактной системе в сфере закупок товаров, работ, услуг для обеспечения государственных и муниципальных нужд»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7024095" y="2346354"/>
            <a:ext cx="2017332" cy="7647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ФК анализа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главными администраторами средств федерального бюджета внутреннего финансового контроля и внутреннего финансового аудита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7020272" y="3388104"/>
            <a:ext cx="2017331" cy="116924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ФК анализа исполнения бюджетных полномочий органов государственного (муниципального) финансового контроля, являющихся органами (должностными лицами) исполнительной власти субъектов Российской Федерации (местных администраций)</a:t>
            </a:r>
            <a:endParaRPr lang="ru-RU" sz="8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Прямая со стрелкой 43"/>
          <p:cNvCxnSpPr/>
          <p:nvPr/>
        </p:nvCxnSpPr>
        <p:spPr>
          <a:xfrm>
            <a:off x="1493344" y="1228725"/>
            <a:ext cx="0" cy="188764"/>
          </a:xfrm>
          <a:prstGeom prst="straightConnector1">
            <a:avLst/>
          </a:prstGeom>
          <a:ln w="1587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flipH="1">
            <a:off x="1493343" y="1533125"/>
            <a:ext cx="1" cy="117917"/>
          </a:xfrm>
          <a:prstGeom prst="straightConnector1">
            <a:avLst/>
          </a:prstGeom>
          <a:ln w="1587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>
            <a:off x="8022511" y="1597036"/>
            <a:ext cx="3532" cy="283560"/>
          </a:xfrm>
          <a:prstGeom prst="straightConnector1">
            <a:avLst/>
          </a:prstGeom>
          <a:ln w="1587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>
            <a:off x="1493343" y="2076471"/>
            <a:ext cx="0" cy="108012"/>
          </a:xfrm>
          <a:prstGeom prst="straightConnector1">
            <a:avLst/>
          </a:prstGeom>
          <a:ln w="1587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4" name="Прямая со стрелкой 1023"/>
          <p:cNvCxnSpPr/>
          <p:nvPr/>
        </p:nvCxnSpPr>
        <p:spPr>
          <a:xfrm>
            <a:off x="5400092" y="2067952"/>
            <a:ext cx="0" cy="181892"/>
          </a:xfrm>
          <a:prstGeom prst="straightConnector1">
            <a:avLst/>
          </a:prstGeom>
          <a:ln w="1587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4" name="Прямая со стрелкой 1043"/>
          <p:cNvCxnSpPr/>
          <p:nvPr/>
        </p:nvCxnSpPr>
        <p:spPr>
          <a:xfrm flipH="1">
            <a:off x="8029402" y="2076471"/>
            <a:ext cx="3359" cy="269883"/>
          </a:xfrm>
          <a:prstGeom prst="straightConnector1">
            <a:avLst/>
          </a:prstGeom>
          <a:ln w="1587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1492624" y="1738816"/>
            <a:ext cx="0" cy="141780"/>
          </a:xfrm>
          <a:prstGeom prst="straightConnector1">
            <a:avLst/>
          </a:prstGeom>
          <a:ln w="1587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5391397" y="1288473"/>
            <a:ext cx="0" cy="133927"/>
          </a:xfrm>
          <a:prstGeom prst="straightConnector1">
            <a:avLst/>
          </a:prstGeom>
          <a:ln w="1587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>
            <a:off x="2822993" y="1097535"/>
            <a:ext cx="4229511" cy="0"/>
          </a:xfrm>
          <a:prstGeom prst="straightConnector1">
            <a:avLst/>
          </a:prstGeom>
          <a:ln w="1587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flipH="1">
            <a:off x="765958" y="2602893"/>
            <a:ext cx="5007" cy="140307"/>
          </a:xfrm>
          <a:prstGeom prst="straightConnector1">
            <a:avLst/>
          </a:prstGeom>
          <a:ln w="1587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flipH="1">
            <a:off x="746515" y="3550722"/>
            <a:ext cx="1630" cy="199663"/>
          </a:xfrm>
          <a:prstGeom prst="straightConnector1">
            <a:avLst/>
          </a:prstGeom>
          <a:ln w="1587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 flipH="1">
            <a:off x="2481943" y="2593760"/>
            <a:ext cx="6731" cy="149440"/>
          </a:xfrm>
          <a:prstGeom prst="straightConnector1">
            <a:avLst/>
          </a:prstGeom>
          <a:ln w="1587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Прямоугольник 92"/>
          <p:cNvSpPr/>
          <p:nvPr/>
        </p:nvSpPr>
        <p:spPr>
          <a:xfrm>
            <a:off x="84981" y="3750385"/>
            <a:ext cx="1966739" cy="98160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по контролю за использованием бюджетных средств на:</a:t>
            </a:r>
          </a:p>
          <a:p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капитальные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вложения;</a:t>
            </a:r>
          </a:p>
          <a:p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научно-исследовательские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опытно-конструкторские работы;</a:t>
            </a:r>
          </a:p>
          <a:p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информационных технологий</a:t>
            </a:r>
          </a:p>
        </p:txBody>
      </p:sp>
      <p:cxnSp>
        <p:nvCxnSpPr>
          <p:cNvPr id="1055" name="Соединительная линия уступом 1054"/>
          <p:cNvCxnSpPr>
            <a:stCxn id="31" idx="3"/>
            <a:endCxn id="36" idx="1"/>
          </p:cNvCxnSpPr>
          <p:nvPr/>
        </p:nvCxnSpPr>
        <p:spPr>
          <a:xfrm>
            <a:off x="3508861" y="2385182"/>
            <a:ext cx="248948" cy="1444085"/>
          </a:xfrm>
          <a:prstGeom prst="bentConnector3">
            <a:avLst/>
          </a:prstGeom>
          <a:ln w="1587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Прямая со стрелкой 127"/>
          <p:cNvCxnSpPr/>
          <p:nvPr/>
        </p:nvCxnSpPr>
        <p:spPr>
          <a:xfrm flipH="1">
            <a:off x="8022511" y="3107224"/>
            <a:ext cx="3359" cy="269883"/>
          </a:xfrm>
          <a:prstGeom prst="straightConnector1">
            <a:avLst/>
          </a:prstGeom>
          <a:ln w="1587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Номер слайда 5"/>
          <p:cNvSpPr txBox="1">
            <a:spLocks noGrp="1"/>
          </p:cNvSpPr>
          <p:nvPr/>
        </p:nvSpPr>
        <p:spPr bwMode="auto">
          <a:xfrm>
            <a:off x="8712200" y="4587974"/>
            <a:ext cx="431800" cy="35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9</a:t>
            </a:fld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00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"/>
          <p:cNvSpPr txBox="1">
            <a:spLocks noChangeArrowheads="1"/>
          </p:cNvSpPr>
          <p:nvPr/>
        </p:nvSpPr>
        <p:spPr bwMode="auto">
          <a:xfrm>
            <a:off x="431800" y="821791"/>
            <a:ext cx="8280400" cy="3856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8013">
              <a:lnSpc>
                <a:spcPct val="80000"/>
              </a:lnSpc>
              <a:spcBef>
                <a:spcPts val="1100"/>
              </a:spcBef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</a:pPr>
            <a:endParaRPr lang="ru-RU" altLang="ru-RU" sz="2400" b="1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51203" name="Рисунок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1800" y="1419622"/>
            <a:ext cx="4427834" cy="2822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50825" y="-1255"/>
            <a:ext cx="864235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tabLst>
                <a:tab pos="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3600" b="1" kern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51205" name="Рисунок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79554" y="1131590"/>
            <a:ext cx="3498355" cy="141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6" name="Picture 1" descr="F:\Фото 2\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3012410"/>
            <a:ext cx="1990739" cy="1465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178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19293</TotalTime>
  <Words>924</Words>
  <Application>Microsoft Office PowerPoint</Application>
  <PresentationFormat>Экран (16:9)</PresentationFormat>
  <Paragraphs>395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Специальное оформление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bc_user</dc:creator>
  <cp:lastModifiedBy>Пронина Анастасия Владимировна</cp:lastModifiedBy>
  <cp:revision>1378</cp:revision>
  <cp:lastPrinted>2017-10-16T10:49:48Z</cp:lastPrinted>
  <dcterms:created xsi:type="dcterms:W3CDTF">2014-10-03T18:46:21Z</dcterms:created>
  <dcterms:modified xsi:type="dcterms:W3CDTF">2017-10-27T10:32:54Z</dcterms:modified>
</cp:coreProperties>
</file>