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71" r:id="rId3"/>
    <p:sldId id="678" r:id="rId4"/>
    <p:sldId id="679" r:id="rId5"/>
    <p:sldId id="687" r:id="rId6"/>
    <p:sldId id="680" r:id="rId7"/>
    <p:sldId id="681" r:id="rId8"/>
    <p:sldId id="682" r:id="rId9"/>
    <p:sldId id="692" r:id="rId10"/>
    <p:sldId id="693" r:id="rId11"/>
    <p:sldId id="697" r:id="rId12"/>
    <p:sldId id="683" r:id="rId13"/>
    <p:sldId id="684" r:id="rId14"/>
    <p:sldId id="686" r:id="rId15"/>
    <p:sldId id="685" r:id="rId16"/>
    <p:sldId id="635" r:id="rId17"/>
    <p:sldId id="653" r:id="rId18"/>
    <p:sldId id="636" r:id="rId19"/>
    <p:sldId id="716" r:id="rId20"/>
    <p:sldId id="719" r:id="rId21"/>
    <p:sldId id="720" r:id="rId22"/>
    <p:sldId id="725" r:id="rId23"/>
    <p:sldId id="718" r:id="rId24"/>
    <p:sldId id="721" r:id="rId25"/>
    <p:sldId id="722" r:id="rId26"/>
    <p:sldId id="723" r:id="rId27"/>
    <p:sldId id="724" r:id="rId28"/>
    <p:sldId id="717" r:id="rId29"/>
    <p:sldId id="713" r:id="rId30"/>
    <p:sldId id="726" r:id="rId31"/>
    <p:sldId id="727" r:id="rId32"/>
    <p:sldId id="728" r:id="rId33"/>
    <p:sldId id="729" r:id="rId34"/>
    <p:sldId id="730" r:id="rId35"/>
    <p:sldId id="731" r:id="rId36"/>
  </p:sldIdLst>
  <p:sldSz cx="9144000" cy="6858000" type="screen4x3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8" autoAdjust="0"/>
    <p:restoredTop sz="94624" autoAdjust="0"/>
  </p:normalViewPr>
  <p:slideViewPr>
    <p:cSldViewPr>
      <p:cViewPr>
        <p:scale>
          <a:sx n="87" d="100"/>
          <a:sy n="87" d="100"/>
        </p:scale>
        <p:origin x="-93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E54BB-9CD6-44C7-84FF-DABF22601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31C99-D145-4603-9FE7-43577DB27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93E70-3A20-44CB-A239-BCD8E5F7C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CBCC8-04B4-4916-80A2-03D220ED7B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13469-23E3-486E-A215-78A1DC2BD9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D0615-C2A3-4930-B953-084532D701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40C35-6332-4F01-9F1F-2897E4B59D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8DF37-4156-438F-BABF-2F155B58D9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EB186-2FF0-40CD-8441-170593F4E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D735-9F0C-45BA-B5B2-9786FCD137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03BA5-94A9-4499-95C4-2C9536568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961F6-C854-4661-B380-34BAB077DB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D3A1D3C-20BB-49BF-9D03-4751977BBC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08721"/>
            <a:ext cx="7990656" cy="4320479"/>
          </a:xfrm>
        </p:spPr>
        <p:txBody>
          <a:bodyPr/>
          <a:lstStyle/>
          <a:p>
            <a:pPr eaLnBrk="1" hangingPunct="1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 </a:t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3600" dirty="0" smtClean="0"/>
              <a:t>Применение МСА в 2017г.: проблемы переходного периода. 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Москва</a:t>
            </a:r>
            <a:br>
              <a:rPr lang="ru-RU" sz="2000" dirty="0" smtClean="0"/>
            </a:br>
            <a:r>
              <a:rPr lang="ru-RU" sz="2000" dirty="0" smtClean="0"/>
              <a:t>04.04.2017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en-US" sz="4000" b="1" dirty="0" smtClean="0"/>
              <a:t>  </a:t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2400" b="1" dirty="0" smtClean="0"/>
              <a:t> </a:t>
            </a:r>
            <a:r>
              <a:rPr lang="ru-RU" sz="4000" b="1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en-US" sz="2400" dirty="0" smtClean="0"/>
              <a:t> </a:t>
            </a:r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0607" y="1"/>
            <a:ext cx="4849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0607" y="1"/>
            <a:ext cx="4849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132" y="-19050"/>
            <a:ext cx="7247900" cy="6688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132690"/>
            <a:ext cx="6696744" cy="572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0"/>
            <a:ext cx="4849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 </a:t>
            </a:r>
          </a:p>
        </p:txBody>
      </p:sp>
      <p:pic>
        <p:nvPicPr>
          <p:cNvPr id="5122" name="Picture 2" descr="F:\Приказы МФ\приказ 207 с.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072" y="0"/>
            <a:ext cx="484985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 </a:t>
            </a:r>
          </a:p>
        </p:txBody>
      </p:sp>
      <p:pic>
        <p:nvPicPr>
          <p:cNvPr id="6146" name="Picture 2" descr="F:\Приказы МФ\Приказ 207 с.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072" y="0"/>
            <a:ext cx="484985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74638"/>
            <a:ext cx="8496944" cy="1143000"/>
          </a:xfrm>
        </p:spPr>
        <p:txBody>
          <a:bodyPr/>
          <a:lstStyle/>
          <a:p>
            <a:pPr eaLnBrk="1" hangingPunct="1"/>
            <a:r>
              <a:rPr lang="ru-RU" sz="2800" b="1" dirty="0" smtClean="0"/>
              <a:t>Особенности переходного периода, установленные приказами № 192н, 207н, 220н,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412777"/>
            <a:ext cx="7992888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sz="2400" dirty="0" smtClean="0"/>
              <a:t>1. Переходный период - право, но не обязанность;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/>
              <a:t>2. Переходный период может быть только на протяжении 2017г.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/>
              <a:t>3. Переходный период может быть только по аудиторским заданиям по договорам, заключенным до 01.01.2017;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/>
              <a:t>4.  Для применения переходного периода не имеет значения, когда начаты аудиторские процедуры - в 2016г.  или в 2017.    </a:t>
            </a:r>
          </a:p>
          <a:p>
            <a:pPr algn="just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Применение МСА, указанных в приказе № 192н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Приказ 192н от 24.10.2016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628800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/>
          </a:p>
          <a:p>
            <a:pPr algn="just"/>
            <a:endParaRPr lang="ru-RU" sz="2400" dirty="0" smtClean="0"/>
          </a:p>
          <a:p>
            <a:pPr algn="just">
              <a:spcAft>
                <a:spcPts val="600"/>
              </a:spcAft>
              <a:buFont typeface="Wingdings" pitchFamily="2" charset="2"/>
              <a:buChar char="§"/>
            </a:pPr>
            <a:endParaRPr lang="ru-RU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8705770" cy="239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/>
              <a:t>Сроки вступления в силу по тексту МСА (примеры МСА, утв.приказом 192н)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412776"/>
            <a:ext cx="79928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МСКК 1:  Системы контроля качества в соответствии с требованиями настоящего МСКК должны быть созданы до 15 декабря 2009 года.</a:t>
            </a:r>
          </a:p>
          <a:p>
            <a:pPr algn="just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МСА 200, 240, 250, 265, 300, 320, 330, 402, 450, 500, 501, 505, 520, 530, 550, 560, 620,  :  Настоящий стандарт вступает в силу в отношении аудита финансовой отчетности за периоды, начинающиеся 15 декабря 2009 года или после этой даты.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МСА 315: Настоящий стандарт вступает в силу в отношении аудита финансовой отчетности за периоды, заканчивающиеся </a:t>
            </a:r>
            <a:r>
              <a:rPr lang="ru-RU" sz="2400" u="sng" dirty="0" smtClean="0">
                <a:solidFill>
                  <a:srgbClr val="FF0000"/>
                </a:solidFill>
              </a:rPr>
              <a:t>15 декабря 2013</a:t>
            </a:r>
            <a:r>
              <a:rPr lang="ru-RU" sz="2400" dirty="0" smtClean="0"/>
              <a:t> года или после этой даты.</a:t>
            </a:r>
          </a:p>
          <a:p>
            <a:pPr algn="just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/>
              <a:t>Сроки вступления в силу по тексту МСА (примеры МСА, утв.приказом 192н) (2)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412776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МСА 610: Настоящий стандарт вступает в силу в отношении аудита финансовой отчетности за периоды, заканчивающиеся </a:t>
            </a:r>
            <a:r>
              <a:rPr lang="ru-RU" sz="2400" u="sng" dirty="0" smtClean="0">
                <a:solidFill>
                  <a:srgbClr val="FF0000"/>
                </a:solidFill>
              </a:rPr>
              <a:t>15 декабря 2014</a:t>
            </a:r>
            <a:r>
              <a:rPr lang="ru-RU" sz="2400" dirty="0" smtClean="0"/>
              <a:t> года или после этой даты.</a:t>
            </a:r>
          </a:p>
          <a:p>
            <a:pPr algn="just"/>
            <a:r>
              <a:rPr lang="ru-RU" sz="2400" dirty="0" smtClean="0"/>
              <a:t> </a:t>
            </a:r>
            <a:br>
              <a:rPr lang="ru-RU" sz="2400" dirty="0" smtClean="0"/>
            </a:br>
            <a:r>
              <a:rPr lang="ru-RU" sz="2400" dirty="0" smtClean="0"/>
              <a:t>МСОП 2400: Настоящий стандарт вступает в силу в отношении обзорных проверок финансовой отчетности за периоды, заканчивающиеся </a:t>
            </a:r>
            <a:r>
              <a:rPr lang="ru-RU" sz="2400" u="sng" dirty="0" smtClean="0">
                <a:solidFill>
                  <a:srgbClr val="FF0000"/>
                </a:solidFill>
              </a:rPr>
              <a:t>31 декабря 2013 года</a:t>
            </a:r>
            <a:r>
              <a:rPr lang="ru-RU" sz="2400" dirty="0" smtClean="0"/>
              <a:t> или после этой даты.</a:t>
            </a:r>
          </a:p>
          <a:p>
            <a:pPr algn="just"/>
            <a:endParaRPr lang="ru-RU" sz="2400" dirty="0" smtClean="0"/>
          </a:p>
          <a:p>
            <a:pPr algn="just"/>
            <a:r>
              <a:rPr lang="ru-RU" sz="2400" dirty="0" smtClean="0"/>
              <a:t>МСОУ 3000: Настоящий стандарт вступает в силу в отношении заключений и отчетов по заданиям, обеспечивающим уверенность, датированным 15 декабря 2015 года или после этой даты.</a:t>
            </a:r>
            <a:br>
              <a:rPr lang="ru-RU" sz="2400" dirty="0" smtClean="0"/>
            </a:br>
            <a:r>
              <a:rPr lang="ru-RU" sz="2400" dirty="0" smtClean="0"/>
              <a:t> </a:t>
            </a:r>
            <a:br>
              <a:rPr lang="ru-RU" sz="2400" dirty="0" smtClean="0"/>
            </a:br>
            <a:endParaRPr lang="ru-RU" sz="24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/>
              <a:t>Сроки вступления в силу по тексту МСА (примеры МСА, утв.приказом 192н) (3)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268760"/>
            <a:ext cx="7992888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МСОУ 3402: Настоящий стандарт вступает в силу в отношении заключений аудиторов обслуживающих организаций, обеспечивающих уверенность, за периоды, заканчивающиеся 15 июня 2011 года или после указанной даты.</a:t>
            </a:r>
          </a:p>
          <a:p>
            <a:pPr algn="just"/>
            <a:r>
              <a:rPr lang="ru-RU" sz="2400" dirty="0" smtClean="0"/>
              <a:t> </a:t>
            </a:r>
            <a:br>
              <a:rPr lang="ru-RU" sz="2400" dirty="0" smtClean="0"/>
            </a:br>
            <a:r>
              <a:rPr lang="ru-RU" sz="2400" dirty="0" smtClean="0"/>
              <a:t>МСОУ 3410: Настоящий стандарт вступает в силу для отчетов по заданиям, обеспечивающим уверенность, за периоды, заканчивающиеся 30 сентября 2013 года или после указанной даты.</a:t>
            </a:r>
          </a:p>
          <a:p>
            <a:pPr algn="just"/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400" dirty="0" smtClean="0"/>
              <a:t>МСОУ 3420: Настоящий стандарт вступает в силу в отношении заключений по заданиям, обеспечивающим уверенность, датированным 31 марта 2013 года или после этой даты.</a:t>
            </a:r>
            <a:br>
              <a:rPr lang="ru-RU" sz="2400" dirty="0" smtClean="0"/>
            </a:br>
            <a:r>
              <a:rPr lang="ru-RU" sz="2400" dirty="0" smtClean="0"/>
              <a:t> </a:t>
            </a:r>
            <a:br>
              <a:rPr lang="ru-RU" sz="2400" dirty="0" smtClean="0"/>
            </a:br>
            <a:endParaRPr lang="ru-RU" sz="24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/>
              <a:t>Сроки вступления в силу по тексту МСА (примеры МСА, утв.приказом 192н) (4)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412776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МСОУ 3402: Настоящий стандарт вступает в силу в отношении заключений аудиторов обслуживающих.</a:t>
            </a:r>
            <a:br>
              <a:rPr lang="ru-RU" sz="2400" dirty="0" smtClean="0"/>
            </a:br>
            <a:r>
              <a:rPr lang="ru-RU" sz="2400" dirty="0" smtClean="0"/>
              <a:t> </a:t>
            </a:r>
            <a:br>
              <a:rPr lang="ru-RU" sz="2400" dirty="0" smtClean="0"/>
            </a:br>
            <a:r>
              <a:rPr lang="ru-RU" sz="2400" dirty="0" smtClean="0"/>
              <a:t>МССУ 4410: Настоящий МССУ вступает в силу в отношении отчетов о выполнении заданий по компиляции от 1 июля 2013 года или после этой даты.</a:t>
            </a:r>
          </a:p>
          <a:p>
            <a:pPr algn="just"/>
            <a:endParaRPr lang="ru-RU" sz="2400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Статус аудита по не применяемым в России стандартам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307-ФЗ в  редакции 403-ФЗ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628800"/>
            <a:ext cx="799288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1) в статье 1:</a:t>
            </a:r>
          </a:p>
          <a:p>
            <a:pPr algn="just"/>
            <a:r>
              <a:rPr lang="ru-RU" sz="2000" dirty="0" smtClean="0"/>
              <a:t>а) часть 2 дополнить предложением следующего содержания: "К аудиторской деятельности </a:t>
            </a:r>
            <a:r>
              <a:rPr lang="ru-RU" sz="2000" b="1" dirty="0" smtClean="0">
                <a:solidFill>
                  <a:srgbClr val="FF0000"/>
                </a:solidFill>
              </a:rPr>
              <a:t>не относятся </a:t>
            </a:r>
            <a:r>
              <a:rPr lang="ru-RU" sz="2000" dirty="0" smtClean="0"/>
              <a:t>проверки, осуществляемые в соответствии с требованиями и в порядке, </a:t>
            </a:r>
            <a:r>
              <a:rPr lang="ru-RU" sz="2000" b="1" dirty="0" smtClean="0">
                <a:solidFill>
                  <a:srgbClr val="FF0000"/>
                </a:solidFill>
              </a:rPr>
              <a:t>отличными от требований и порядка, установленных стандартами аудиторской деятельности</a:t>
            </a:r>
            <a:r>
              <a:rPr lang="ru-RU" sz="2000" dirty="0" smtClean="0">
                <a:solidFill>
                  <a:srgbClr val="FF0000"/>
                </a:solidFill>
              </a:rPr>
              <a:t>."</a:t>
            </a:r>
            <a:r>
              <a:rPr lang="ru-RU" sz="2000" dirty="0" smtClean="0"/>
              <a:t>;</a:t>
            </a:r>
          </a:p>
          <a:p>
            <a:pPr algn="just"/>
            <a:endParaRPr lang="ru-RU" sz="2400" dirty="0" smtClean="0"/>
          </a:p>
          <a:p>
            <a:pPr algn="just"/>
            <a:endParaRPr lang="ru-RU" sz="2400" dirty="0" smtClean="0"/>
          </a:p>
          <a:p>
            <a:pPr algn="just">
              <a:spcAft>
                <a:spcPts val="600"/>
              </a:spcAft>
              <a:buFont typeface="Wingdings" pitchFamily="2" charset="2"/>
              <a:buChar char="§"/>
            </a:pP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dirty="0" smtClean="0"/>
              <a:t>307-ФЗ в  редакции 403-ФЗ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628800"/>
            <a:ext cx="7992888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в статье 7: а) часть 1 изложить в следующей редакции:</a:t>
            </a:r>
          </a:p>
          <a:p>
            <a:pPr algn="just"/>
            <a:r>
              <a:rPr lang="ru-RU" sz="2000" dirty="0" smtClean="0"/>
              <a:t>"1. Аудиторская деятельность осуществляется в соответствии с </a:t>
            </a:r>
            <a:r>
              <a:rPr lang="ru-RU" sz="2000" b="1" dirty="0" smtClean="0">
                <a:solidFill>
                  <a:srgbClr val="FF0000"/>
                </a:solidFill>
              </a:rPr>
              <a:t>международными стандартами аудита</a:t>
            </a:r>
            <a:r>
              <a:rPr lang="ru-RU" sz="2000" dirty="0" smtClean="0"/>
              <a:t>, которые являются обязательными для аудиторских организаций, аудиторов, </a:t>
            </a:r>
            <a:r>
              <a:rPr lang="ru-RU" sz="2000" dirty="0" err="1" smtClean="0"/>
              <a:t>саморегулируемых</a:t>
            </a:r>
            <a:r>
              <a:rPr lang="ru-RU" sz="2000" dirty="0" smtClean="0"/>
              <a:t> организаций аудиторов и их работников, а также со стандартами аудиторской деятельности </a:t>
            </a:r>
            <a:r>
              <a:rPr lang="ru-RU" sz="2000" dirty="0" err="1" smtClean="0"/>
              <a:t>саморегулируемых</a:t>
            </a:r>
            <a:r>
              <a:rPr lang="ru-RU" sz="2000" dirty="0" smtClean="0"/>
              <a:t> организаций аудиторов. На территории Российской Федерации применяются международные стандарты аудита, принимаемые Международной федерацией бухгалтеров и признанные в порядке, установленном Правительством Российской Федерации.";</a:t>
            </a:r>
          </a:p>
          <a:p>
            <a:pPr algn="just"/>
            <a:r>
              <a:rPr lang="ru-RU" sz="2000" dirty="0" smtClean="0"/>
              <a:t>б) в части 2:в пункте 1 слова "федеральными стандартами аудиторской деятельности" заменить словами "</a:t>
            </a:r>
            <a:r>
              <a:rPr lang="ru-RU" sz="2000" b="1" dirty="0" smtClean="0">
                <a:solidFill>
                  <a:srgbClr val="FF0000"/>
                </a:solidFill>
              </a:rPr>
              <a:t>международными стандартами аудита</a:t>
            </a:r>
            <a:r>
              <a:rPr lang="ru-RU" sz="2000" dirty="0" smtClean="0"/>
              <a:t>"; в пункте 2 слова "федеральным стандартам аудиторской деятельности" заменить словами "</a:t>
            </a:r>
            <a:r>
              <a:rPr lang="ru-RU" sz="2000" b="1" dirty="0" smtClean="0">
                <a:solidFill>
                  <a:srgbClr val="FF0000"/>
                </a:solidFill>
              </a:rPr>
              <a:t>международным стандартам аудита</a:t>
            </a:r>
            <a:r>
              <a:rPr lang="ru-RU" sz="2000" dirty="0" smtClean="0"/>
              <a:t>";</a:t>
            </a:r>
          </a:p>
          <a:p>
            <a:pPr algn="just"/>
            <a:endParaRPr lang="ru-RU" sz="2400" dirty="0" smtClean="0"/>
          </a:p>
          <a:p>
            <a:pPr algn="just"/>
            <a:endParaRPr lang="ru-RU" sz="2400" dirty="0" smtClean="0"/>
          </a:p>
          <a:p>
            <a:pPr algn="just">
              <a:spcAft>
                <a:spcPts val="600"/>
              </a:spcAft>
              <a:buFont typeface="Wingdings" pitchFamily="2" charset="2"/>
              <a:buChar char="§"/>
            </a:pPr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Заголовок АЗ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Соответствие МСА и 307-ФЗ/ФСАД (Название АЗ)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213" y="1268413"/>
            <a:ext cx="7991475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7088" y="1397000"/>
          <a:ext cx="7777162" cy="3749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356"/>
                <a:gridCol w="2304344"/>
                <a:gridCol w="3096462"/>
              </a:tblGrid>
              <a:tr h="64018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МСА 700 (пересмотренный)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307-ФЗ/ФСАД  1/2010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Комментарий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9487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21. Аудиторское заключение должно иметь заголовок, четко указывающий на то, что этот документ является заключением независимого аудитора (см. пункт A20). </a:t>
                      </a:r>
                    </a:p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1443" marR="91443" marT="45728" marB="4572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80000"/>
                        </a:lnSpc>
                      </a:pPr>
                      <a:r>
                        <a:rPr lang="ru-RU" sz="1800" b="0" dirty="0" smtClean="0"/>
                        <a:t> 307-ФЗ, статья 6, пункт 2</a:t>
                      </a:r>
                    </a:p>
                    <a:p>
                      <a:pPr eaLnBrk="1" hangingPunct="1">
                        <a:lnSpc>
                          <a:spcPct val="80000"/>
                        </a:lnSpc>
                      </a:pPr>
                      <a:r>
                        <a:rPr lang="ru-RU" sz="1800" b="0" dirty="0" smtClean="0"/>
                        <a:t>Аудиторское заключение должно содержать:</a:t>
                      </a:r>
                    </a:p>
                    <a:p>
                      <a:pPr eaLnBrk="1" hangingPunct="1">
                        <a:lnSpc>
                          <a:spcPct val="80000"/>
                        </a:lnSpc>
                      </a:pPr>
                      <a:r>
                        <a:rPr lang="ru-RU" sz="1800" b="0" dirty="0" smtClean="0"/>
                        <a:t>1) наименование "</a:t>
                      </a:r>
                      <a:r>
                        <a:rPr lang="ru-RU" sz="1800" b="0" dirty="0" smtClean="0">
                          <a:solidFill>
                            <a:srgbClr val="FF0000"/>
                          </a:solidFill>
                        </a:rPr>
                        <a:t>Аудиторское заключение";</a:t>
                      </a:r>
                    </a:p>
                    <a:p>
                      <a:endParaRPr lang="ru-RU" sz="1800" b="0" dirty="0"/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Название аудиторского заключение по МСА не соответствует названию по 307-ФЗ</a:t>
                      </a:r>
                      <a:endParaRPr lang="ru-RU" sz="1600" dirty="0"/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Соответствие МСА и 307-ФЗ/ФСАД (Название АЗ)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213" y="1268413"/>
            <a:ext cx="7991475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7088" y="1397000"/>
          <a:ext cx="7777162" cy="402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832"/>
                <a:gridCol w="1655868"/>
                <a:gridCol w="3096462"/>
              </a:tblGrid>
              <a:tr h="64018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МСА 700 (пересмотренный)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9487">
                <a:tc>
                  <a:txBody>
                    <a:bodyPr/>
                    <a:lstStyle/>
                    <a:p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А21. Заголовок, указывающий на то, что данное заключение является заключением независимого аудитора, например «Аудиторское заключение независимого аудитора», отличает заключение независимого аудитора от заключений, выпущенных другими лицами. </a:t>
                      </a:r>
                    </a:p>
                  </a:txBody>
                  <a:tcPr marL="91443" marR="91443" marT="45728" marB="4572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80000"/>
                        </a:lnSpc>
                      </a:pPr>
                      <a:r>
                        <a:rPr lang="ru-RU" sz="1800" b="0" dirty="0" smtClean="0"/>
                        <a:t> </a:t>
                      </a:r>
                      <a:endParaRPr lang="ru-RU" sz="1800" b="0" dirty="0"/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Сборник АЗ: Заголовок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5679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1600" b="1" i="1" dirty="0" smtClean="0"/>
              <a:t>   </a:t>
            </a:r>
            <a:r>
              <a:rPr lang="ru-RU" sz="1600" b="1" dirty="0" smtClean="0"/>
              <a:t> </a:t>
            </a:r>
            <a:endParaRPr lang="ru-RU" sz="1600" dirty="0" smtClean="0"/>
          </a:p>
          <a:p>
            <a:pPr>
              <a:buNone/>
            </a:pPr>
            <a:r>
              <a:rPr lang="ru-RU" sz="1600" b="1" dirty="0" smtClean="0"/>
              <a:t>АУДИТОРСКОЕ ЗАКЛЮЧЕНИЕ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 </a:t>
            </a:r>
          </a:p>
          <a:p>
            <a:pPr>
              <a:buNone/>
            </a:pPr>
            <a:r>
              <a:rPr lang="ru-RU" sz="1600" dirty="0" smtClean="0"/>
              <a:t>Акционерам акционерного общества «</a:t>
            </a:r>
            <a:r>
              <a:rPr lang="en-US" sz="1600" dirty="0" smtClean="0"/>
              <a:t>XXX</a:t>
            </a:r>
            <a:r>
              <a:rPr lang="ru-RU" sz="1600" dirty="0" smtClean="0"/>
              <a:t>»</a:t>
            </a:r>
          </a:p>
          <a:p>
            <a:pPr>
              <a:buNone/>
            </a:pPr>
            <a:r>
              <a:rPr lang="ru-RU" sz="1600" b="1" i="1" dirty="0" smtClean="0"/>
              <a:t>Мнение</a:t>
            </a:r>
            <a:endParaRPr lang="ru-RU" sz="1600" dirty="0" smtClean="0"/>
          </a:p>
          <a:p>
            <a:pPr>
              <a:buNone/>
            </a:pPr>
            <a:endParaRPr lang="ru-RU" sz="1600" i="1" dirty="0" smtClean="0"/>
          </a:p>
          <a:p>
            <a:pPr algn="just">
              <a:buNone/>
            </a:pPr>
            <a:endParaRPr lang="ru-RU" sz="1600" i="1" dirty="0" smtClean="0"/>
          </a:p>
          <a:p>
            <a:pPr lvl="0">
              <a:buNone/>
            </a:pPr>
            <a:endParaRPr lang="ru-RU" sz="1600" i="1" dirty="0" smtClean="0"/>
          </a:p>
          <a:p>
            <a:endParaRPr lang="ru-RU" sz="2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200" dirty="0" smtClean="0"/>
              <a:t>    </a:t>
            </a:r>
          </a:p>
          <a:p>
            <a:pPr algn="just">
              <a:lnSpc>
                <a:spcPct val="90000"/>
              </a:lnSpc>
              <a:buNone/>
            </a:pPr>
            <a:r>
              <a:rPr lang="ru-RU" sz="2200" dirty="0" smtClean="0"/>
              <a:t>     </a:t>
            </a:r>
          </a:p>
          <a:p>
            <a:pPr algn="just">
              <a:lnSpc>
                <a:spcPct val="90000"/>
              </a:lnSpc>
              <a:buNone/>
            </a:pPr>
            <a:endParaRPr lang="ru-R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Выражение мнения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Соответствие МСА и 307-ФЗ/ФСАД</a:t>
            </a:r>
            <a:br>
              <a:rPr lang="ru-RU" sz="3200" smtClean="0"/>
            </a:br>
            <a:r>
              <a:rPr lang="ru-RU" sz="3200" smtClean="0"/>
              <a:t>(Формулировки мнения аудитора)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213" y="1268413"/>
            <a:ext cx="7991475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9" y="1484785"/>
          <a:ext cx="7776864" cy="5065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7683"/>
                <a:gridCol w="2565266"/>
                <a:gridCol w="2403915"/>
              </a:tblGrid>
              <a:tr h="54341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МСА 700 (пересмотренный)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3" marB="4572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ФСАД 1/2010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Комментарий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5140"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25. При выражении 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немодифицированного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мнения о финансовой отчетности, подготовленной в соответствии с концепцией достоверного представления, мнение аудитора, если иное не предусмотрено законом или нормативным актом, должно содержать одну из следующих формулировок, которые рассматриваются как равноценные:</a:t>
                      </a:r>
                    </a:p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</a:p>
                  </a:txBody>
                  <a:tcPr marL="91443" marR="91443" marT="45723" marB="4572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16.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Немодифицирован-ное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мнение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формули-руется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аудиторском заключении следующим образом: "бухгалтерская отчетность отражает достоверно во всех существенных отношениях финансовое положение [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аудируемого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лица] по состоянию на [отчетная дата], результаты [его] финансово-хозяйственной деятельности и движение денежных средств за [отчетный год]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соответствии с установленными правилами составления бухгалтерской отчетности».</a:t>
                      </a:r>
                    </a:p>
                  </a:txBody>
                  <a:tcPr marL="91443" marR="91443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МСА по сравнению с ФСАД менее жестко регулируют формулировку мнения аудитора .</a:t>
                      </a:r>
                      <a:endParaRPr lang="ru-RU" sz="1600" dirty="0"/>
                    </a:p>
                  </a:txBody>
                  <a:tcPr marL="91443" marR="91443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Соответствие МСА и 307-ФЗ/ФСАД</a:t>
            </a:r>
            <a:br>
              <a:rPr lang="ru-RU" sz="3200" smtClean="0"/>
            </a:br>
            <a:r>
              <a:rPr lang="ru-RU" sz="3200" smtClean="0"/>
              <a:t>(Формулировки мнения аудитора)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213" y="1268413"/>
            <a:ext cx="7991475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00113" y="1412875"/>
          <a:ext cx="7777162" cy="4302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3775"/>
                <a:gridCol w="2664296"/>
                <a:gridCol w="2449091"/>
              </a:tblGrid>
              <a:tr h="37090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МСА 700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3372"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по нашему мнению, прилагаемая финансовая отчетность отражает достоверно во всех существенных аспектах […] в соответствии с [применимой концепцией подготовки финансовой отчетности] или</a:t>
                      </a:r>
                    </a:p>
                    <a:p>
                      <a:endParaRPr lang="ru-RU" sz="1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по нашему мнению, прилагаемая финансовая отчетность дает правдивое и достоверное представление о […] в соответствии с [применимой концепцией подготовки финансовой отчетности] (см. пункты A24–A31). </a:t>
                      </a:r>
                      <a:endParaRPr lang="ru-RU" sz="1400" b="0" baseline="0" dirty="0" smtClean="0"/>
                    </a:p>
                  </a:txBody>
                  <a:tcPr marL="91443" marR="91443" marT="45728" marB="4572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 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1" dirty="0"/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endParaRPr lang="ru-RU" sz="1600" dirty="0"/>
                    </a:p>
                  </a:txBody>
                  <a:tcPr marL="91443" marR="91443" marT="45728" marB="457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Соответствие МСА и 307-ФЗ/ФСАД</a:t>
            </a:r>
            <a:br>
              <a:rPr lang="ru-RU" sz="3200" smtClean="0"/>
            </a:br>
            <a:r>
              <a:rPr lang="ru-RU" sz="3200" smtClean="0"/>
              <a:t>(Формулировки мнения аудитора)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213" y="1268413"/>
            <a:ext cx="7991475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00113" y="1412875"/>
          <a:ext cx="7488311" cy="4942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8311"/>
              </a:tblGrid>
              <a:tr h="37090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МСА 700 (пересмотренный)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28" marB="4572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3372"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А24. Формулировки «отражает достоверно во всех существенных аспектах» или «дает правдивое и достоверное представление» расцениваются как равнозначные. Использование формулировки «отражает достоверно во всех существенных аспектах» или формулировки «дает правдивое и достоверное представление» </a:t>
                      </a:r>
                      <a:r>
                        <a:rPr lang="ru-RU" sz="14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 каждой конкретной юрисдикции определяется законом или нормативным актом, регулирующими аудит финансовой отчетности в данной юрисдикции, или общепринятой практикой в данной юрисдикции. 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Если закон или нормативный акт требуют использования другой формулировки, это не влияет на требование пункта 14 настоящего стандарта о том, что аудитор должен оценить достоверное представление финансовой отчетности, подготовленной в соответствии с концепцией достоверного представления. </a:t>
                      </a:r>
                    </a:p>
                    <a:p>
                      <a:endParaRPr lang="ru-RU" sz="1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Пример: По нашему мнению, прилагаемая финансовая отчетность отражает достоверно во всех существенных аспектах (или дает правдивое и достоверное представление) финансовое положение (или о финансовом положении) Организации по состоянию на 31 декабря 20X1 года, а также ее финансовые результаты (или финансовых результатах) и движение (или движении) денежных средств за год, закончившийся на указанную дату, в соответствии с Международными стандартами финансовой отчетности (МСФО). </a:t>
                      </a:r>
                    </a:p>
                    <a:p>
                      <a:endParaRPr lang="ru-RU" sz="14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baseline="0" dirty="0" smtClean="0"/>
                    </a:p>
                  </a:txBody>
                  <a:tcPr marL="91443" marR="91443" marT="45728" marB="45728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Сборник АЗ: Мнение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5679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1600" b="1" i="1" dirty="0" smtClean="0"/>
              <a:t>     Мнение</a:t>
            </a:r>
            <a:endParaRPr lang="ru-RU" sz="1600" i="1" dirty="0" smtClean="0"/>
          </a:p>
          <a:p>
            <a:pPr algn="just">
              <a:buNone/>
            </a:pPr>
            <a:r>
              <a:rPr lang="ru-RU" sz="1600" i="1" dirty="0" smtClean="0"/>
              <a:t>      Мы провели аудит прилагаемой годовой бухгалтерской (финансовой) отчетности акционерного общества «</a:t>
            </a:r>
            <a:r>
              <a:rPr lang="en-US" sz="1600" i="1" dirty="0" smtClean="0"/>
              <a:t>XXX</a:t>
            </a:r>
            <a:r>
              <a:rPr lang="ru-RU" sz="1600" i="1" dirty="0" smtClean="0"/>
              <a:t>» (ОГРН	</a:t>
            </a:r>
            <a:r>
              <a:rPr lang="en-US" sz="1600" i="1" dirty="0" smtClean="0"/>
              <a:t>XXXXXXXXXXXXX</a:t>
            </a:r>
            <a:r>
              <a:rPr lang="ru-RU" sz="1600" i="1" dirty="0" smtClean="0"/>
              <a:t>, ИНДЕКС, Город, улица Х, дом Х), состоящей из бухгалтерского баланса по состоянию на 31 декабря 2016 года, отчета о финансовых результатах за 2016 год, приложений к бухгалтерскому балансу и отчету о финансовых результатах, в том числе отчета об изменениях капитала за 2016 год и отчета о движении денежных средств за 2016 год, пояснений к бухгалтерскому балансу и отчету о финансовых результатах за 2016 год.</a:t>
            </a:r>
          </a:p>
          <a:p>
            <a:pPr algn="just">
              <a:buNone/>
            </a:pPr>
            <a:r>
              <a:rPr lang="ru-RU" sz="1600" i="1" dirty="0" smtClean="0"/>
              <a:t>      По нашему мнению, прилагаемая годовая бухгалтерская (финансовая) отчетность </a:t>
            </a:r>
            <a:r>
              <a:rPr lang="ru-RU" sz="1600" b="1" i="1" dirty="0" smtClean="0">
                <a:solidFill>
                  <a:srgbClr val="FF0000"/>
                </a:solidFill>
              </a:rPr>
              <a:t>отражает достоверно во всех существенных аспектах </a:t>
            </a:r>
            <a:r>
              <a:rPr lang="ru-RU" sz="1600" i="1" dirty="0" smtClean="0"/>
              <a:t>финансовое положение акционерного общества «</a:t>
            </a:r>
            <a:r>
              <a:rPr lang="en-US" sz="1600" i="1" dirty="0" smtClean="0"/>
              <a:t>XXX</a:t>
            </a:r>
            <a:r>
              <a:rPr lang="ru-RU" sz="1600" i="1" dirty="0" smtClean="0"/>
              <a:t>» по состоянию на 31 декабря 2016 года, финансовые результаты его деятельности и движение денежных средств за 2016 год в соответствии с правилами составления бухгалтерской (финансовой) отчетности, установленными в Российской Федерации.</a:t>
            </a:r>
          </a:p>
          <a:p>
            <a:pPr algn="just">
              <a:buNone/>
            </a:pPr>
            <a:endParaRPr lang="ru-RU" sz="1600" i="1" dirty="0" smtClean="0"/>
          </a:p>
          <a:p>
            <a:pPr lvl="0">
              <a:buNone/>
            </a:pPr>
            <a:endParaRPr lang="ru-RU" sz="1600" i="1" dirty="0" smtClean="0"/>
          </a:p>
          <a:p>
            <a:endParaRPr lang="ru-RU" sz="2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200" dirty="0" smtClean="0"/>
              <a:t>    </a:t>
            </a:r>
          </a:p>
          <a:p>
            <a:pPr algn="just">
              <a:lnSpc>
                <a:spcPct val="90000"/>
              </a:lnSpc>
              <a:buNone/>
            </a:pPr>
            <a:r>
              <a:rPr lang="ru-RU" sz="2200" dirty="0" smtClean="0"/>
              <a:t>     </a:t>
            </a:r>
          </a:p>
          <a:p>
            <a:pPr algn="just">
              <a:lnSpc>
                <a:spcPct val="90000"/>
              </a:lnSpc>
              <a:buNone/>
            </a:pPr>
            <a:endParaRPr lang="ru-R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Подписание АЗ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Соответствие МСА и 307-ФЗ/ФСАД</a:t>
            </a:r>
            <a:br>
              <a:rPr lang="ru-RU" sz="3200" smtClean="0"/>
            </a:br>
            <a:r>
              <a:rPr lang="ru-RU" sz="3200" smtClean="0"/>
              <a:t>(Подписание АЗ)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4213" y="1268413"/>
            <a:ext cx="7991475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Aft>
                <a:spcPts val="600"/>
              </a:spcAft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00113" y="1412875"/>
          <a:ext cx="7777162" cy="5400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356"/>
                <a:gridCol w="2304344"/>
                <a:gridCol w="3096462"/>
              </a:tblGrid>
              <a:tr h="37079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МСА 700 (пересмотренный)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15" marB="4571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ФСАД 1/2010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Комментарий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43" marR="91443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043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40. Аудиторское заключение должно быть подписано (см. пункт A37).</a:t>
                      </a:r>
                    </a:p>
                    <a:p>
                      <a:endParaRPr lang="ru-RU" sz="1400" b="0" dirty="0" smtClean="0"/>
                    </a:p>
                    <a:p>
                      <a:r>
                        <a:rPr lang="ru-RU" sz="1400" dirty="0" smtClean="0"/>
                        <a:t>A37. Подпись аудитора ставится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либо от имени аудиторской организации</a:t>
                      </a:r>
                      <a:r>
                        <a:rPr lang="ru-RU" sz="1400" dirty="0" smtClean="0"/>
                        <a:t>, либо от имени аудитора, либо от имени аудиторской организации и от имени аудитора в зависимости от требований конкретной юрисдикции...</a:t>
                      </a:r>
                      <a:endParaRPr lang="ru-RU" sz="1400" b="0" dirty="0" smtClean="0"/>
                    </a:p>
                  </a:txBody>
                  <a:tcPr marL="91443" marR="91443" marT="45715" marB="45715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22. Аудиторское заключение подписывается: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а) </a:t>
                      </a:r>
                      <a:r>
                        <a:rPr lang="ru-RU" sz="1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руководителем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аудиторской организации или уполномоченным им </a:t>
                      </a: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лицом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имеющим квалификационный аттестат аудитора. Подпись должна включать наименование аудиторской организации, должность, фамилию и инициалы лица, подписавшего аудиторское заключение;</a:t>
                      </a:r>
                    </a:p>
                  </a:txBody>
                  <a:tcPr marL="91443" marR="91443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МСА, в отличие от ФСАД,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допускают подписание АЗ не личной подписью, а «от имени аудиторской фирмы» и ссылаются на требования конкретной юрисдикции. ФСАД требует подписания АЗ  личной подписью руководителя или уполномоченного им лица.</a:t>
                      </a:r>
                      <a:endParaRPr lang="ru-RU" sz="1600" dirty="0"/>
                    </a:p>
                  </a:txBody>
                  <a:tcPr marL="91443" marR="91443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Сборник АЗ: Подписание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5679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1600" b="1" i="1" dirty="0" smtClean="0"/>
              <a:t>   </a:t>
            </a:r>
            <a:r>
              <a:rPr lang="ru-RU" sz="1600" b="1" dirty="0" smtClean="0"/>
              <a:t> 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Руководитель задания по аудиту, </a:t>
            </a:r>
          </a:p>
          <a:p>
            <a:pPr>
              <a:buNone/>
            </a:pPr>
            <a:r>
              <a:rPr lang="ru-RU" sz="1600" dirty="0" smtClean="0"/>
              <a:t>по результатам которого составлено </a:t>
            </a:r>
          </a:p>
          <a:p>
            <a:pPr>
              <a:buNone/>
            </a:pPr>
            <a:r>
              <a:rPr lang="ru-RU" sz="1600" dirty="0" smtClean="0"/>
              <a:t>аудиторское заключение/</a:t>
            </a:r>
          </a:p>
          <a:p>
            <a:pPr>
              <a:buNone/>
            </a:pPr>
            <a:r>
              <a:rPr lang="ru-RU" sz="1600" dirty="0" smtClean="0"/>
              <a:t>Руководитель аудиторской организации</a:t>
            </a:r>
          </a:p>
          <a:p>
            <a:pPr>
              <a:buNone/>
            </a:pPr>
            <a:r>
              <a:rPr lang="ru-RU" sz="1600" dirty="0" smtClean="0"/>
              <a:t>либо уполномоченное им лицо		                        [подпись]        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Инициалы, фамилия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i="1" dirty="0" smtClean="0"/>
          </a:p>
          <a:p>
            <a:pPr algn="just">
              <a:buNone/>
            </a:pPr>
            <a:endParaRPr lang="ru-RU" sz="1600" i="1" dirty="0" smtClean="0"/>
          </a:p>
          <a:p>
            <a:pPr lvl="0">
              <a:buNone/>
            </a:pPr>
            <a:endParaRPr lang="ru-RU" sz="1600" i="1" dirty="0" smtClean="0"/>
          </a:p>
          <a:p>
            <a:endParaRPr lang="ru-RU" sz="2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200" dirty="0" smtClean="0"/>
              <a:t>    </a:t>
            </a:r>
          </a:p>
          <a:p>
            <a:pPr algn="just">
              <a:lnSpc>
                <a:spcPct val="90000"/>
              </a:lnSpc>
              <a:buNone/>
            </a:pPr>
            <a:r>
              <a:rPr lang="ru-RU" sz="2200" dirty="0" smtClean="0"/>
              <a:t>     </a:t>
            </a:r>
          </a:p>
          <a:p>
            <a:pPr algn="just">
              <a:lnSpc>
                <a:spcPct val="90000"/>
              </a:lnSpc>
              <a:buNone/>
            </a:pPr>
            <a:endParaRPr lang="ru-R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5679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1600" b="1" i="1" dirty="0" smtClean="0"/>
              <a:t>   </a:t>
            </a:r>
            <a:r>
              <a:rPr lang="ru-RU" sz="1600" b="1" dirty="0" smtClean="0"/>
              <a:t> 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</a:t>
            </a:r>
          </a:p>
          <a:p>
            <a:pPr>
              <a:buNone/>
            </a:pPr>
            <a:endParaRPr lang="ru-RU" sz="1600" i="1" dirty="0" smtClean="0"/>
          </a:p>
          <a:p>
            <a:pPr algn="just">
              <a:buNone/>
            </a:pPr>
            <a:endParaRPr lang="ru-RU" sz="1600" i="1" dirty="0" smtClean="0"/>
          </a:p>
          <a:p>
            <a:pPr lvl="0">
              <a:buNone/>
            </a:pPr>
            <a:endParaRPr lang="ru-RU" sz="1600" i="1" dirty="0" smtClean="0"/>
          </a:p>
          <a:p>
            <a:endParaRPr lang="ru-RU" sz="2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200" dirty="0" smtClean="0"/>
              <a:t>    </a:t>
            </a:r>
          </a:p>
          <a:p>
            <a:pPr algn="just">
              <a:lnSpc>
                <a:spcPct val="90000"/>
              </a:lnSpc>
              <a:buNone/>
            </a:pPr>
            <a:r>
              <a:rPr lang="ru-RU" sz="2200" dirty="0" smtClean="0"/>
              <a:t>     </a:t>
            </a:r>
          </a:p>
          <a:p>
            <a:pPr algn="just">
              <a:lnSpc>
                <a:spcPct val="90000"/>
              </a:lnSpc>
              <a:buNone/>
            </a:pPr>
            <a:endParaRPr lang="ru-RU" sz="22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990"/>
            <a:ext cx="8640959" cy="649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Основные проблемы внедрения МСА</a:t>
            </a:r>
            <a:endParaRPr lang="ru-RU" sz="40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/>
              <a:t>Основные проблемы, связанные с внедрением МСА в России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628800"/>
            <a:ext cx="79928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К основным проблемам внедрения МСА в России обычно относят: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 smtClean="0"/>
              <a:t> непонимание клиентами российских аудиторских организаций необходимости и важности проведения аудита вообще, и использования МСА в частности – в связи с особенностями российского рынка;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 smtClean="0"/>
              <a:t> с ростом конкуренции аудиторских услуг на российском рынке учащаются случаи несоблюдения этических норм;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 smtClean="0"/>
              <a:t> внедрение международных стандартов ведёт к удорожанию аудита, а, следовательно, к повышению стоимости предоставления услуг подобного рода; </a:t>
            </a:r>
          </a:p>
          <a:p>
            <a:pPr>
              <a:spcAft>
                <a:spcPts val="1200"/>
              </a:spcAft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/>
              <a:t>Основные проблемы, связанные с внедрением МСА в России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628800"/>
            <a:ext cx="7992888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 smtClean="0"/>
              <a:t> недостаточное понимание российскими аудиторами принципов МСА, из чего зачастую складывается ошибочная уверенность соответствия текущей аудиторской деятельности конкретной аудиторской фирмы всем международным стандартам;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 smtClean="0"/>
              <a:t> сложность для понимания МСА вследствие  отличий в терминологии, сложностей перевода и  непривычной структуры стандартов;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2400" dirty="0" smtClean="0"/>
              <a:t> трудность использования малыми и средними российскими аудиторскими  фирмами, которые не имели предыдущего опыта использования МСА.</a:t>
            </a:r>
          </a:p>
          <a:p>
            <a:pPr>
              <a:spcAft>
                <a:spcPts val="1200"/>
              </a:spcAft>
            </a:pPr>
            <a:endParaRPr lang="ru-RU" sz="2400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/>
              <a:t>Основные проблемы, связанные с внедрением МСА в России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628800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При этом, в России аудиторские фирмы - это в основном малый (или даже микро) бизнес. </a:t>
            </a:r>
          </a:p>
          <a:p>
            <a:endParaRPr lang="ru-RU" sz="2400" dirty="0" smtClean="0"/>
          </a:p>
          <a:p>
            <a:pPr algn="r"/>
            <a:r>
              <a:rPr lang="ru-RU" sz="2400" dirty="0" smtClean="0"/>
              <a:t>По примерным расчетам </a:t>
            </a:r>
          </a:p>
          <a:p>
            <a:pPr algn="r"/>
            <a:r>
              <a:rPr lang="ru-RU" sz="2400" dirty="0" smtClean="0"/>
              <a:t>выручку </a:t>
            </a:r>
          </a:p>
          <a:p>
            <a:pPr algn="r"/>
            <a:r>
              <a:rPr lang="ru-RU" sz="2400" b="1" dirty="0" smtClean="0">
                <a:solidFill>
                  <a:srgbClr val="FF0000"/>
                </a:solidFill>
              </a:rPr>
              <a:t>больше 30 млн. руб. </a:t>
            </a:r>
          </a:p>
          <a:p>
            <a:pPr algn="r"/>
            <a:r>
              <a:rPr lang="ru-RU" sz="2400" dirty="0" smtClean="0"/>
              <a:t>в год получают </a:t>
            </a:r>
          </a:p>
          <a:p>
            <a:pPr algn="r"/>
            <a:r>
              <a:rPr lang="ru-RU" sz="2400" b="1" dirty="0" smtClean="0">
                <a:solidFill>
                  <a:srgbClr val="FF0000"/>
                </a:solidFill>
              </a:rPr>
              <a:t>не более 5%</a:t>
            </a:r>
          </a:p>
          <a:p>
            <a:pPr algn="r"/>
            <a:r>
              <a:rPr lang="ru-RU" sz="2400" dirty="0" smtClean="0"/>
              <a:t>российских</a:t>
            </a:r>
          </a:p>
          <a:p>
            <a:pPr algn="r"/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аудиторских фирм </a:t>
            </a:r>
          </a:p>
          <a:p>
            <a:pPr>
              <a:spcAft>
                <a:spcPts val="1200"/>
              </a:spcAft>
            </a:pPr>
            <a:endParaRPr lang="ru-RU" sz="2400" dirty="0" smtClean="0"/>
          </a:p>
        </p:txBody>
      </p:sp>
      <p:pic>
        <p:nvPicPr>
          <p:cNvPr id="1029" name="Picture 5" descr="C:\Users\neverov_g\Desktop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852936"/>
            <a:ext cx="3888432" cy="28463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3022</TotalTime>
  <Words>1290</Words>
  <Application>Microsoft Office PowerPoint</Application>
  <PresentationFormat>Экран (4:3)</PresentationFormat>
  <Paragraphs>155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Оформление по умолчанию</vt:lpstr>
      <vt:lpstr>         Применение МСА в 2017г.: проблемы переходного периода.        Москва 04.04.2017             </vt:lpstr>
      <vt:lpstr> </vt:lpstr>
      <vt:lpstr> </vt:lpstr>
      <vt:lpstr> </vt:lpstr>
      <vt:lpstr> </vt:lpstr>
      <vt:lpstr> </vt:lpstr>
      <vt:lpstr> </vt:lpstr>
      <vt:lpstr> </vt:lpstr>
      <vt:lpstr>Особенности переходного периода, установленные приказами № 192н, 207н, 220н,</vt:lpstr>
      <vt:lpstr>Применение МСА, указанных в приказе № 192н</vt:lpstr>
      <vt:lpstr>Приказ 192н от 24.10.2016</vt:lpstr>
      <vt:lpstr>Сроки вступления в силу по тексту МСА (примеры МСА, утв.приказом 192н)</vt:lpstr>
      <vt:lpstr>Сроки вступления в силу по тексту МСА (примеры МСА, утв.приказом 192н) (2)</vt:lpstr>
      <vt:lpstr>Сроки вступления в силу по тексту МСА (примеры МСА, утв.приказом 192н) (3)</vt:lpstr>
      <vt:lpstr>Сроки вступления в силу по тексту МСА (примеры МСА, утв.приказом 192н) (4)</vt:lpstr>
      <vt:lpstr>Статус аудита по не применяемым в России стандартам</vt:lpstr>
      <vt:lpstr>307-ФЗ в  редакции 403-ФЗ</vt:lpstr>
      <vt:lpstr>307-ФЗ в  редакции 403-ФЗ</vt:lpstr>
      <vt:lpstr>Заголовок АЗ</vt:lpstr>
      <vt:lpstr>Соответствие МСА и 307-ФЗ/ФСАД (Название АЗ)</vt:lpstr>
      <vt:lpstr>Соответствие МСА и 307-ФЗ/ФСАД (Название АЗ)</vt:lpstr>
      <vt:lpstr>Сборник АЗ: Заголовок </vt:lpstr>
      <vt:lpstr>Выражение мнения</vt:lpstr>
      <vt:lpstr>Соответствие МСА и 307-ФЗ/ФСАД (Формулировки мнения аудитора)</vt:lpstr>
      <vt:lpstr>Соответствие МСА и 307-ФЗ/ФСАД (Формулировки мнения аудитора)</vt:lpstr>
      <vt:lpstr>Соответствие МСА и 307-ФЗ/ФСАД (Формулировки мнения аудитора)</vt:lpstr>
      <vt:lpstr>Сборник АЗ: Мнение </vt:lpstr>
      <vt:lpstr>Подписание АЗ</vt:lpstr>
      <vt:lpstr>Соответствие МСА и 307-ФЗ/ФСАД (Подписание АЗ)</vt:lpstr>
      <vt:lpstr>Сборник АЗ: Подписание</vt:lpstr>
      <vt:lpstr> </vt:lpstr>
      <vt:lpstr>Основные проблемы внедрения МСА</vt:lpstr>
      <vt:lpstr>Основные проблемы, связанные с внедрением МСА в России</vt:lpstr>
      <vt:lpstr>Основные проблемы, связанные с внедрением МСА в России</vt:lpstr>
      <vt:lpstr>Основные проблемы, связанные с внедрением МСА в России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требования к оформлению аудиторского заключения</dc:title>
  <dc:creator>Администратор</dc:creator>
  <cp:lastModifiedBy>neverov_g</cp:lastModifiedBy>
  <cp:revision>274</cp:revision>
  <dcterms:created xsi:type="dcterms:W3CDTF">2010-12-26T16:31:34Z</dcterms:created>
  <dcterms:modified xsi:type="dcterms:W3CDTF">2017-06-04T06:15:54Z</dcterms:modified>
</cp:coreProperties>
</file>