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142.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657" r:id="rId3"/>
    <p:sldId id="623" r:id="rId4"/>
    <p:sldId id="628" r:id="rId5"/>
    <p:sldId id="629" r:id="rId6"/>
    <p:sldId id="630" r:id="rId7"/>
    <p:sldId id="631" r:id="rId8"/>
    <p:sldId id="632" r:id="rId9"/>
    <p:sldId id="633" r:id="rId10"/>
    <p:sldId id="634" r:id="rId11"/>
    <p:sldId id="635" r:id="rId12"/>
    <p:sldId id="653" r:id="rId13"/>
    <p:sldId id="636" r:id="rId14"/>
    <p:sldId id="637" r:id="rId15"/>
    <p:sldId id="638" r:id="rId16"/>
    <p:sldId id="639" r:id="rId17"/>
    <p:sldId id="640" r:id="rId18"/>
    <p:sldId id="651" r:id="rId19"/>
    <p:sldId id="661" r:id="rId20"/>
    <p:sldId id="663" r:id="rId21"/>
    <p:sldId id="662" r:id="rId22"/>
    <p:sldId id="664" r:id="rId23"/>
    <p:sldId id="665" r:id="rId24"/>
    <p:sldId id="666" r:id="rId25"/>
    <p:sldId id="667" r:id="rId26"/>
    <p:sldId id="479" r:id="rId27"/>
    <p:sldId id="624" r:id="rId28"/>
    <p:sldId id="668" r:id="rId29"/>
    <p:sldId id="625" r:id="rId30"/>
    <p:sldId id="654" r:id="rId31"/>
    <p:sldId id="655" r:id="rId32"/>
    <p:sldId id="656" r:id="rId33"/>
    <p:sldId id="669" r:id="rId34"/>
    <p:sldId id="675" r:id="rId35"/>
    <p:sldId id="676" r:id="rId36"/>
    <p:sldId id="497" r:id="rId37"/>
    <p:sldId id="496" r:id="rId38"/>
    <p:sldId id="498" r:id="rId39"/>
    <p:sldId id="499" r:id="rId40"/>
    <p:sldId id="500" r:id="rId41"/>
    <p:sldId id="501" r:id="rId42"/>
    <p:sldId id="502" r:id="rId43"/>
    <p:sldId id="503" r:id="rId44"/>
    <p:sldId id="504" r:id="rId45"/>
    <p:sldId id="560" r:id="rId46"/>
    <p:sldId id="561" r:id="rId47"/>
    <p:sldId id="505" r:id="rId48"/>
    <p:sldId id="506" r:id="rId49"/>
    <p:sldId id="507" r:id="rId50"/>
    <p:sldId id="508" r:id="rId51"/>
    <p:sldId id="509" r:id="rId52"/>
    <p:sldId id="510" r:id="rId53"/>
    <p:sldId id="511" r:id="rId54"/>
    <p:sldId id="512" r:id="rId55"/>
    <p:sldId id="513" r:id="rId56"/>
    <p:sldId id="514" r:id="rId57"/>
    <p:sldId id="515" r:id="rId58"/>
    <p:sldId id="516" r:id="rId59"/>
    <p:sldId id="517" r:id="rId60"/>
    <p:sldId id="518" r:id="rId61"/>
    <p:sldId id="519" r:id="rId62"/>
    <p:sldId id="520" r:id="rId63"/>
    <p:sldId id="521" r:id="rId64"/>
    <p:sldId id="522" r:id="rId65"/>
    <p:sldId id="523" r:id="rId66"/>
    <p:sldId id="524" r:id="rId67"/>
    <p:sldId id="525" r:id="rId68"/>
    <p:sldId id="526" r:id="rId69"/>
    <p:sldId id="527" r:id="rId70"/>
    <p:sldId id="528" r:id="rId71"/>
    <p:sldId id="529" r:id="rId72"/>
    <p:sldId id="530" r:id="rId73"/>
    <p:sldId id="531" r:id="rId74"/>
    <p:sldId id="532" r:id="rId75"/>
    <p:sldId id="533" r:id="rId76"/>
    <p:sldId id="534" r:id="rId77"/>
    <p:sldId id="535" r:id="rId78"/>
    <p:sldId id="536" r:id="rId79"/>
    <p:sldId id="537" r:id="rId80"/>
    <p:sldId id="538" r:id="rId81"/>
    <p:sldId id="539" r:id="rId82"/>
    <p:sldId id="626" r:id="rId83"/>
    <p:sldId id="627" r:id="rId84"/>
    <p:sldId id="540" r:id="rId85"/>
    <p:sldId id="541" r:id="rId86"/>
    <p:sldId id="542" r:id="rId87"/>
    <p:sldId id="543" r:id="rId88"/>
    <p:sldId id="544" r:id="rId89"/>
    <p:sldId id="545" r:id="rId90"/>
    <p:sldId id="546" r:id="rId91"/>
    <p:sldId id="547" r:id="rId92"/>
    <p:sldId id="548" r:id="rId93"/>
    <p:sldId id="549" r:id="rId94"/>
    <p:sldId id="550" r:id="rId95"/>
    <p:sldId id="562" r:id="rId96"/>
    <p:sldId id="571" r:id="rId97"/>
    <p:sldId id="572" r:id="rId98"/>
    <p:sldId id="573" r:id="rId99"/>
    <p:sldId id="574" r:id="rId100"/>
    <p:sldId id="575" r:id="rId101"/>
    <p:sldId id="576" r:id="rId102"/>
    <p:sldId id="577" r:id="rId103"/>
    <p:sldId id="578" r:id="rId104"/>
    <p:sldId id="564" r:id="rId105"/>
    <p:sldId id="563" r:id="rId106"/>
    <p:sldId id="579" r:id="rId107"/>
    <p:sldId id="580" r:id="rId108"/>
    <p:sldId id="581" r:id="rId109"/>
    <p:sldId id="583" r:id="rId110"/>
    <p:sldId id="565" r:id="rId111"/>
    <p:sldId id="566" r:id="rId112"/>
    <p:sldId id="584" r:id="rId113"/>
    <p:sldId id="585" r:id="rId114"/>
    <p:sldId id="586" r:id="rId115"/>
    <p:sldId id="591" r:id="rId116"/>
    <p:sldId id="587" r:id="rId117"/>
    <p:sldId id="589" r:id="rId118"/>
    <p:sldId id="588" r:id="rId119"/>
    <p:sldId id="590" r:id="rId120"/>
    <p:sldId id="592" r:id="rId121"/>
    <p:sldId id="567" r:id="rId122"/>
    <p:sldId id="568" r:id="rId123"/>
    <p:sldId id="569" r:id="rId124"/>
    <p:sldId id="570" r:id="rId125"/>
    <p:sldId id="593" r:id="rId126"/>
    <p:sldId id="594" r:id="rId127"/>
    <p:sldId id="595" r:id="rId128"/>
    <p:sldId id="596" r:id="rId129"/>
    <p:sldId id="597" r:id="rId130"/>
    <p:sldId id="598" r:id="rId131"/>
    <p:sldId id="599" r:id="rId132"/>
    <p:sldId id="600" r:id="rId133"/>
    <p:sldId id="601" r:id="rId134"/>
    <p:sldId id="602" r:id="rId135"/>
    <p:sldId id="603" r:id="rId136"/>
    <p:sldId id="604" r:id="rId137"/>
    <p:sldId id="605" r:id="rId138"/>
    <p:sldId id="606" r:id="rId139"/>
    <p:sldId id="607" r:id="rId140"/>
    <p:sldId id="643" r:id="rId141"/>
    <p:sldId id="642" r:id="rId142"/>
    <p:sldId id="644" r:id="rId143"/>
    <p:sldId id="645" r:id="rId144"/>
    <p:sldId id="646" r:id="rId145"/>
    <p:sldId id="647" r:id="rId146"/>
    <p:sldId id="648" r:id="rId147"/>
    <p:sldId id="649" r:id="rId148"/>
    <p:sldId id="650" r:id="rId149"/>
    <p:sldId id="608" r:id="rId150"/>
    <p:sldId id="609" r:id="rId151"/>
    <p:sldId id="616" r:id="rId152"/>
    <p:sldId id="610" r:id="rId153"/>
    <p:sldId id="619" r:id="rId154"/>
    <p:sldId id="611" r:id="rId155"/>
    <p:sldId id="620" r:id="rId156"/>
    <p:sldId id="612" r:id="rId157"/>
    <p:sldId id="618" r:id="rId158"/>
    <p:sldId id="613" r:id="rId159"/>
    <p:sldId id="621" r:id="rId160"/>
    <p:sldId id="614" r:id="rId161"/>
    <p:sldId id="622" r:id="rId162"/>
    <p:sldId id="615" r:id="rId163"/>
    <p:sldId id="617" r:id="rId164"/>
  </p:sldIdLst>
  <p:sldSz cx="9144000" cy="6858000" type="screen4x3"/>
  <p:notesSz cx="6797675" cy="9926638"/>
  <p:defaultTextStyle>
    <a:defPPr>
      <a:defRPr lang="ru-RU"/>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7" autoAdjust="0"/>
    <p:restoredTop sz="94836" autoAdjust="0"/>
  </p:normalViewPr>
  <p:slideViewPr>
    <p:cSldViewPr>
      <p:cViewPr>
        <p:scale>
          <a:sx n="87" d="100"/>
          <a:sy n="87" d="100"/>
        </p:scale>
        <p:origin x="-94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88E54BB-9CD6-44C7-84FF-DABF2260120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A531C99-D145-4603-9FE7-43577DB27C6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9E93E70-3A20-44CB-A239-BCD8E5F7C70E}"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808CBCC8-04B4-4916-80A2-03D220ED7BE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8C513469-23E3-486E-A215-78A1DC2BD9F4}"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3C8D0615-C2A3-4930-B953-084532D701D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35040C35-6332-4F01-9F1F-2897E4B59D20}"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AB8DF37-4156-438F-BABF-2F155B58D93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E6EB186-2FF0-40CD-8441-170593F4EC77}"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D3DD735-9F0C-45BA-B5B2-9786FCD137A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2A03BA5-94A9-4499-95C4-2C95365684F1}"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61C961F6-C854-4661-B380-34BAB077DB4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D3A1D3C-20BB-49BF-9D03-4751977BBC7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908721"/>
            <a:ext cx="7772400" cy="1944215"/>
          </a:xfrm>
        </p:spPr>
        <p:txBody>
          <a:bodyPr/>
          <a:lstStyle/>
          <a:p>
            <a:pPr eaLnBrk="1" hangingPunct="1"/>
            <a:r>
              <a:rPr lang="ru-RU" sz="4000" b="1" dirty="0" smtClean="0"/>
              <a:t/>
            </a:r>
            <a:br>
              <a:rPr lang="ru-RU" sz="4000" b="1" dirty="0" smtClean="0"/>
            </a:br>
            <a:r>
              <a:rPr lang="ru-RU" sz="4000" b="1" dirty="0" smtClean="0"/>
              <a:t> </a:t>
            </a:r>
            <a:br>
              <a:rPr lang="ru-RU" sz="4000" b="1" dirty="0" smtClean="0"/>
            </a:br>
            <a:r>
              <a:rPr lang="ru-RU" sz="4000" b="1" dirty="0" smtClean="0"/>
              <a:t/>
            </a:r>
            <a:br>
              <a:rPr lang="ru-RU" sz="4000" b="1" dirty="0" smtClean="0"/>
            </a:br>
            <a:r>
              <a:rPr lang="ru-RU" sz="4000" b="1" dirty="0" smtClean="0"/>
              <a:t/>
            </a:r>
            <a:br>
              <a:rPr lang="ru-RU" sz="4000" b="1" dirty="0" smtClean="0"/>
            </a:br>
            <a:r>
              <a:rPr lang="ru-RU" sz="4000" b="1" dirty="0" smtClean="0"/>
              <a:t/>
            </a:r>
            <a:br>
              <a:rPr lang="ru-RU" sz="4000" b="1" dirty="0" smtClean="0"/>
            </a:br>
            <a:r>
              <a:rPr lang="ru-RU" sz="4000" b="1" dirty="0" smtClean="0"/>
              <a:t/>
            </a:r>
            <a:br>
              <a:rPr lang="ru-RU" sz="4000" b="1" dirty="0" smtClean="0"/>
            </a:br>
            <a:r>
              <a:rPr lang="ru-RU" sz="4000" b="1" dirty="0" smtClean="0"/>
              <a:t/>
            </a:r>
            <a:br>
              <a:rPr lang="ru-RU" sz="4000" b="1" dirty="0" smtClean="0"/>
            </a:br>
            <a:r>
              <a:rPr lang="ru-RU" sz="4000" b="1" dirty="0" smtClean="0"/>
              <a:t/>
            </a:r>
            <a:br>
              <a:rPr lang="ru-RU" sz="4000" b="1" dirty="0" smtClean="0"/>
            </a:br>
            <a:r>
              <a:rPr lang="ru-RU" sz="4000" b="1" dirty="0" smtClean="0"/>
              <a:t>Международные стандарты аудита </a:t>
            </a:r>
            <a:br>
              <a:rPr lang="ru-RU" sz="4000" b="1" dirty="0" smtClean="0"/>
            </a:br>
            <a:r>
              <a:rPr lang="ru-RU" sz="4000" b="1" dirty="0" smtClean="0"/>
              <a:t/>
            </a:r>
            <a:br>
              <a:rPr lang="ru-RU" sz="4000" b="1" dirty="0" smtClean="0"/>
            </a:br>
            <a:r>
              <a:rPr lang="en-US" sz="4000" b="1" dirty="0" smtClean="0"/>
              <a:t>  </a:t>
            </a:r>
            <a:br>
              <a:rPr lang="en-US" sz="4000" b="1" dirty="0" smtClean="0"/>
            </a:br>
            <a:r>
              <a:rPr lang="en-US" sz="4000" b="1" dirty="0" smtClean="0"/>
              <a:t/>
            </a:r>
            <a:br>
              <a:rPr lang="en-US" sz="4000" b="1" dirty="0" smtClean="0"/>
            </a:br>
            <a:r>
              <a:rPr lang="en-US" sz="4000" b="1" dirty="0" smtClean="0"/>
              <a:t/>
            </a:r>
            <a:br>
              <a:rPr lang="en-US" sz="4000" b="1" dirty="0" smtClean="0"/>
            </a:br>
            <a:r>
              <a:rPr lang="en-US" sz="4000" b="1" dirty="0" smtClean="0"/>
              <a:t/>
            </a:r>
            <a:br>
              <a:rPr lang="en-US" sz="4000" b="1" dirty="0" smtClean="0"/>
            </a:br>
            <a:r>
              <a:rPr lang="en-US" sz="2400" b="1" dirty="0" smtClean="0"/>
              <a:t> </a:t>
            </a:r>
            <a:r>
              <a:rPr lang="ru-RU" sz="4000" b="1" dirty="0" smtClean="0"/>
              <a:t> </a:t>
            </a:r>
            <a:r>
              <a:rPr lang="ru-RU" sz="4000" dirty="0" smtClean="0"/>
              <a:t/>
            </a:r>
            <a:br>
              <a:rPr lang="ru-RU" sz="4000" dirty="0" smtClean="0"/>
            </a:br>
            <a:r>
              <a:rPr lang="ru-RU" sz="4000" dirty="0" smtClean="0"/>
              <a:t/>
            </a:r>
            <a:br>
              <a:rPr lang="ru-RU" sz="4000" dirty="0" smtClean="0"/>
            </a:br>
            <a:r>
              <a:rPr lang="en-US" sz="2400" dirty="0" smtClean="0"/>
              <a:t> </a:t>
            </a:r>
            <a:endParaRPr lang="ru-RU" sz="2400" b="1" dirty="0" smtClean="0"/>
          </a:p>
        </p:txBody>
      </p:sp>
      <p:pic>
        <p:nvPicPr>
          <p:cNvPr id="2" name="Picture 2" descr="C:\Users\neverov_g\Desktop\Неделя_менеджмента_и_права.jpg"/>
          <p:cNvPicPr>
            <a:picLocks noChangeAspect="1" noChangeArrowheads="1"/>
          </p:cNvPicPr>
          <p:nvPr/>
        </p:nvPicPr>
        <p:blipFill>
          <a:blip r:embed="rId2" cstate="print"/>
          <a:srcRect/>
          <a:stretch>
            <a:fillRect/>
          </a:stretch>
        </p:blipFill>
        <p:spPr bwMode="auto">
          <a:xfrm>
            <a:off x="1403648" y="2924944"/>
            <a:ext cx="6336704" cy="342038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74638"/>
            <a:ext cx="8496944" cy="1143000"/>
          </a:xfrm>
        </p:spPr>
        <p:txBody>
          <a:bodyPr/>
          <a:lstStyle/>
          <a:p>
            <a:r>
              <a:rPr lang="ru-RU" dirty="0" smtClean="0"/>
              <a:t>Краткая история создания МСА</a:t>
            </a:r>
            <a:endParaRPr lang="ru-RU" dirty="0"/>
          </a:p>
        </p:txBody>
      </p:sp>
      <p:pic>
        <p:nvPicPr>
          <p:cNvPr id="1027" name="Picture 3"/>
          <p:cNvPicPr>
            <a:picLocks noGrp="1" noChangeAspect="1" noChangeArrowheads="1"/>
          </p:cNvPicPr>
          <p:nvPr>
            <p:ph idx="1"/>
          </p:nvPr>
        </p:nvPicPr>
        <p:blipFill>
          <a:blip r:embed="rId2" cstate="print"/>
          <a:srcRect/>
          <a:stretch>
            <a:fillRect/>
          </a:stretch>
        </p:blipFill>
        <p:spPr bwMode="auto">
          <a:xfrm>
            <a:off x="23934" y="1484783"/>
            <a:ext cx="9012562" cy="4713091"/>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Введение МСА в России</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a:t>
            </a:r>
          </a:p>
        </p:txBody>
      </p:sp>
      <p:sp>
        <p:nvSpPr>
          <p:cNvPr id="7" name="Прямоугольник 6"/>
          <p:cNvSpPr/>
          <p:nvPr/>
        </p:nvSpPr>
        <p:spPr>
          <a:xfrm>
            <a:off x="683568" y="1628800"/>
            <a:ext cx="7992888" cy="5170646"/>
          </a:xfrm>
          <a:prstGeom prst="rect">
            <a:avLst/>
          </a:prstGeom>
        </p:spPr>
        <p:txBody>
          <a:bodyPr wrap="square">
            <a:spAutoFit/>
          </a:bodyPr>
          <a:lstStyle/>
          <a:p>
            <a:pPr algn="just"/>
            <a:r>
              <a:rPr lang="ru-RU" sz="2400" dirty="0" smtClean="0"/>
              <a:t>ст.7 п.1. Аудиторская деятельность осуществляется в соответствии с </a:t>
            </a:r>
            <a:r>
              <a:rPr lang="ru-RU" sz="2400" b="1" dirty="0" smtClean="0">
                <a:solidFill>
                  <a:srgbClr val="FF0000"/>
                </a:solidFill>
              </a:rPr>
              <a:t>международными стандартами аудита</a:t>
            </a:r>
            <a:r>
              <a:rPr lang="ru-RU" sz="2400" dirty="0" smtClean="0"/>
              <a:t>, которые являются обязательными для аудиторских организаций, аудиторов, </a:t>
            </a:r>
            <a:r>
              <a:rPr lang="ru-RU" sz="2400" dirty="0" err="1" smtClean="0"/>
              <a:t>саморегулируемых</a:t>
            </a:r>
            <a:r>
              <a:rPr lang="ru-RU" sz="2400" dirty="0" smtClean="0"/>
              <a:t> организаций аудиторов и их работников, а также со стандартами аудиторской деятельности </a:t>
            </a:r>
            <a:r>
              <a:rPr lang="ru-RU" sz="2400" dirty="0" err="1" smtClean="0"/>
              <a:t>саморегулируемых</a:t>
            </a:r>
            <a:r>
              <a:rPr lang="ru-RU" sz="2400" dirty="0" smtClean="0"/>
              <a:t> организаций аудиторов. На территории Российской Федерации применяются международные стандарты аудита, принимаемые Международной федерацией бухгалтеров и </a:t>
            </a:r>
            <a:r>
              <a:rPr lang="ru-RU" sz="2400" b="1" dirty="0" smtClean="0">
                <a:solidFill>
                  <a:srgbClr val="FF0000"/>
                </a:solidFill>
              </a:rPr>
              <a:t>признанные в порядке, установленном Правительством Российской Федерации</a:t>
            </a:r>
            <a:r>
              <a:rPr lang="ru-RU" sz="2400" dirty="0" smtClean="0"/>
              <a:t>.(в редакции ФЗ от 01.12.2014 № 403-ФЗ).</a:t>
            </a:r>
          </a:p>
          <a:p>
            <a:pPr algn="just">
              <a:spcAft>
                <a:spcPts val="600"/>
              </a:spcAft>
              <a:buFont typeface="Wingdings" pitchFamily="2" charset="2"/>
              <a:buChar char="§"/>
            </a:pPr>
            <a:endParaRPr lang="ru-RU"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a:t>
            </a:r>
          </a:p>
        </p:txBody>
      </p:sp>
      <p:sp>
        <p:nvSpPr>
          <p:cNvPr id="7" name="Прямоугольник 6"/>
          <p:cNvSpPr/>
          <p:nvPr/>
        </p:nvSpPr>
        <p:spPr>
          <a:xfrm>
            <a:off x="683568" y="1628800"/>
            <a:ext cx="7992888" cy="4431983"/>
          </a:xfrm>
          <a:prstGeom prst="rect">
            <a:avLst/>
          </a:prstGeom>
        </p:spPr>
        <p:txBody>
          <a:bodyPr wrap="square">
            <a:spAutoFit/>
          </a:bodyPr>
          <a:lstStyle/>
          <a:p>
            <a:pPr algn="just"/>
            <a:r>
              <a:rPr lang="ru-RU" sz="2400" dirty="0" smtClean="0"/>
              <a:t>Ст.23 п.9.1. </a:t>
            </a:r>
            <a:r>
              <a:rPr lang="ru-RU" sz="2400" b="1" dirty="0" smtClean="0">
                <a:solidFill>
                  <a:srgbClr val="FF0000"/>
                </a:solidFill>
              </a:rPr>
              <a:t>До года, следующего за годом, в котором МСА признаны для применения на территории РФ, обязательными для аудиторских организаций, аудиторов, </a:t>
            </a:r>
            <a:r>
              <a:rPr lang="ru-RU" sz="2400" b="1" dirty="0" err="1" smtClean="0">
                <a:solidFill>
                  <a:srgbClr val="FF0000"/>
                </a:solidFill>
              </a:rPr>
              <a:t>саморегулируемых</a:t>
            </a:r>
            <a:r>
              <a:rPr lang="ru-RU" sz="2400" b="1" dirty="0" smtClean="0">
                <a:solidFill>
                  <a:srgbClr val="FF0000"/>
                </a:solidFill>
              </a:rPr>
              <a:t> организаций аудиторов и их работников являются федеральные правила (стандарты) аудиторской деятельности, утвержденные Правительством РФ, и федеральные стандарты аудиторской деятельности, утвержденные уполномоченным федеральным органом.</a:t>
            </a:r>
            <a:r>
              <a:rPr lang="ru-RU" sz="2400" dirty="0" smtClean="0">
                <a:solidFill>
                  <a:srgbClr val="FF0000"/>
                </a:solidFill>
              </a:rPr>
              <a:t> </a:t>
            </a:r>
            <a:r>
              <a:rPr lang="ru-RU" sz="2400" dirty="0" smtClean="0"/>
              <a:t>(часть 9.1 введена ФЗ от 01.12.2014 N 403-ФЗ) </a:t>
            </a:r>
          </a:p>
          <a:p>
            <a:pPr algn="just">
              <a:spcAft>
                <a:spcPts val="600"/>
              </a:spcAft>
              <a:buFont typeface="Wingdings" pitchFamily="2" charset="2"/>
              <a:buChar char="§"/>
            </a:pPr>
            <a:endParaRPr lang="ru-RU"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a:t>
            </a:r>
          </a:p>
        </p:txBody>
      </p:sp>
      <p:sp>
        <p:nvSpPr>
          <p:cNvPr id="7" name="Прямоугольник 6"/>
          <p:cNvSpPr/>
          <p:nvPr/>
        </p:nvSpPr>
        <p:spPr>
          <a:xfrm>
            <a:off x="683568" y="1628800"/>
            <a:ext cx="7992888" cy="2585323"/>
          </a:xfrm>
          <a:prstGeom prst="rect">
            <a:avLst/>
          </a:prstGeom>
        </p:spPr>
        <p:txBody>
          <a:bodyPr wrap="square">
            <a:spAutoFit/>
          </a:bodyPr>
          <a:lstStyle/>
          <a:p>
            <a:pPr algn="just"/>
            <a:r>
              <a:rPr lang="ru-RU" sz="2400" dirty="0" smtClean="0"/>
              <a:t>Ст.23 п.9.2. </a:t>
            </a:r>
            <a:r>
              <a:rPr lang="ru-RU" sz="2400" b="1" dirty="0" smtClean="0">
                <a:solidFill>
                  <a:srgbClr val="FF0000"/>
                </a:solidFill>
              </a:rPr>
              <a:t>Аудиторская деятельность осуществляется в соответствии с МСА начиная с года, следующего за годом, в котором МСА признаны для применения на территории РФ. </a:t>
            </a:r>
            <a:r>
              <a:rPr lang="ru-RU" sz="2400" dirty="0" smtClean="0"/>
              <a:t>(часть 9.2 введена ФЗ от 01.12.2014 N 403-ФЗ) </a:t>
            </a:r>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a:t>
            </a:r>
          </a:p>
        </p:txBody>
      </p:sp>
      <p:sp>
        <p:nvSpPr>
          <p:cNvPr id="7" name="Прямоугольник 6"/>
          <p:cNvSpPr/>
          <p:nvPr/>
        </p:nvSpPr>
        <p:spPr>
          <a:xfrm>
            <a:off x="683568" y="1628800"/>
            <a:ext cx="7992888" cy="4431983"/>
          </a:xfrm>
          <a:prstGeom prst="rect">
            <a:avLst/>
          </a:prstGeom>
        </p:spPr>
        <p:txBody>
          <a:bodyPr wrap="square">
            <a:spAutoFit/>
          </a:bodyPr>
          <a:lstStyle/>
          <a:p>
            <a:pPr algn="just"/>
            <a:r>
              <a:rPr lang="ru-RU" sz="2400" dirty="0" smtClean="0"/>
              <a:t>Ст.23 п.13. </a:t>
            </a:r>
            <a:r>
              <a:rPr lang="ru-RU" sz="2400" b="1" dirty="0" smtClean="0">
                <a:solidFill>
                  <a:srgbClr val="FF0000"/>
                </a:solidFill>
              </a:rPr>
              <a:t>Порядок признания МСА для применения на территории РФ устанавливается Правительством РФ не позднее 1 октября 2015 года.</a:t>
            </a:r>
            <a:r>
              <a:rPr lang="ru-RU" sz="2400" dirty="0" smtClean="0"/>
              <a:t> (часть 13 введена ФЗ от 01.12.2014 N 403-ФЗ)</a:t>
            </a:r>
          </a:p>
          <a:p>
            <a:r>
              <a:rPr lang="ru-RU" sz="2400" dirty="0" smtClean="0"/>
              <a:t> </a:t>
            </a:r>
          </a:p>
          <a:p>
            <a:pPr algn="just"/>
            <a:r>
              <a:rPr lang="ru-RU" sz="2400" dirty="0" smtClean="0"/>
              <a:t>Ст.23 п.14. </a:t>
            </a:r>
            <a:r>
              <a:rPr lang="ru-RU" sz="2400" b="1" dirty="0" smtClean="0">
                <a:solidFill>
                  <a:srgbClr val="FF0000"/>
                </a:solidFill>
              </a:rPr>
              <a:t>МСА подлежат признанию для применения на территории РФ не позднее двух лет со дня вступления в силу порядка признания МСА для применения на территории РФ. </a:t>
            </a:r>
            <a:r>
              <a:rPr lang="ru-RU" sz="2400" dirty="0" smtClean="0"/>
              <a:t>(часть 14 введена ФЗ от 01.12.2014 N 403-ФЗ) </a:t>
            </a:r>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a:t>
            </a:r>
          </a:p>
        </p:txBody>
      </p:sp>
      <p:sp>
        <p:nvSpPr>
          <p:cNvPr id="7" name="Прямоугольник 6"/>
          <p:cNvSpPr/>
          <p:nvPr/>
        </p:nvSpPr>
        <p:spPr>
          <a:xfrm>
            <a:off x="683568" y="1628800"/>
            <a:ext cx="7992888" cy="5170646"/>
          </a:xfrm>
          <a:prstGeom prst="rect">
            <a:avLst/>
          </a:prstGeom>
        </p:spPr>
        <p:txBody>
          <a:bodyPr wrap="square">
            <a:spAutoFit/>
          </a:bodyPr>
          <a:lstStyle/>
          <a:p>
            <a:pPr algn="just"/>
            <a:r>
              <a:rPr lang="ru-RU" sz="2400" dirty="0" smtClean="0"/>
              <a:t>Ст.23 п.15. До признания МСА для применения на территории РФ: </a:t>
            </a:r>
          </a:p>
          <a:p>
            <a:pPr algn="just"/>
            <a:r>
              <a:rPr lang="ru-RU" sz="2400" dirty="0" smtClean="0"/>
              <a:t>1) СРО разрабатывают проекты федеральных стандартов аудиторской деятельности в порядке, одобренном советом по аудиторской деятельности; </a:t>
            </a:r>
          </a:p>
          <a:p>
            <a:pPr algn="just"/>
            <a:r>
              <a:rPr lang="ru-RU" sz="2400" dirty="0" smtClean="0"/>
              <a:t>2) совет по аудиторской деятельности рассматривает проекты федеральных стандартов аудиторской деятельности и рекомендует их к утверждению уполномоченным федеральным органом; </a:t>
            </a:r>
          </a:p>
          <a:p>
            <a:pPr algn="just"/>
            <a:r>
              <a:rPr lang="ru-RU" sz="2400" dirty="0" smtClean="0"/>
              <a:t>3) уполномоченный федеральный орган утверждает федеральные стандарты аудиторской деятельности. (часть 15 введена ФЗ от 01.12.2014 N 403-ФЗ)</a:t>
            </a:r>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Постановление Правительства № 576</a:t>
            </a:r>
          </a:p>
        </p:txBody>
      </p:sp>
      <p:sp>
        <p:nvSpPr>
          <p:cNvPr id="7" name="Прямоугольник 6"/>
          <p:cNvSpPr/>
          <p:nvPr/>
        </p:nvSpPr>
        <p:spPr>
          <a:xfrm>
            <a:off x="683568" y="1628800"/>
            <a:ext cx="7992888" cy="5909310"/>
          </a:xfrm>
          <a:prstGeom prst="rect">
            <a:avLst/>
          </a:prstGeom>
        </p:spPr>
        <p:txBody>
          <a:bodyPr wrap="square">
            <a:spAutoFit/>
          </a:bodyPr>
          <a:lstStyle/>
          <a:p>
            <a:pPr algn="just"/>
            <a:r>
              <a:rPr lang="ru-RU" sz="2400" dirty="0" smtClean="0"/>
              <a:t>Постановление Правительства РФ от 11.06.2015 г. N 576 "Об утверждении Положения о признании международных стандартов аудита подлежащими применению на территории Российской Федерации«</a:t>
            </a:r>
          </a:p>
          <a:p>
            <a:pPr algn="just"/>
            <a:endParaRPr lang="ru-RU" sz="2400" dirty="0" smtClean="0"/>
          </a:p>
          <a:p>
            <a:pPr algn="just"/>
            <a:r>
              <a:rPr lang="ru-RU" sz="2400" dirty="0" smtClean="0"/>
              <a:t>Утвержден порядок признания международных стандартов аудита подлежащими применению на территории России.</a:t>
            </a:r>
          </a:p>
          <a:p>
            <a:pPr algn="just"/>
            <a:r>
              <a:rPr lang="ru-RU" sz="2400" dirty="0" smtClean="0"/>
              <a:t>Так, определено, о каких документах, принимаемых Международной федерацией бухгалтеров, идет речь. Это, в частности, международные стандарты контроля качества, аудита финансовой информации, заданий по проведению обзорных проверок.</a:t>
            </a:r>
          </a:p>
          <a:p>
            <a:r>
              <a:rPr lang="ru-RU" sz="2400" dirty="0" smtClean="0"/>
              <a:t> </a:t>
            </a:r>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Постановление Правительства № 576</a:t>
            </a:r>
          </a:p>
        </p:txBody>
      </p:sp>
      <p:sp>
        <p:nvSpPr>
          <p:cNvPr id="7" name="Прямоугольник 6"/>
          <p:cNvSpPr/>
          <p:nvPr/>
        </p:nvSpPr>
        <p:spPr>
          <a:xfrm>
            <a:off x="683568" y="1628800"/>
            <a:ext cx="7992888" cy="4832092"/>
          </a:xfrm>
          <a:prstGeom prst="rect">
            <a:avLst/>
          </a:prstGeom>
        </p:spPr>
        <p:txBody>
          <a:bodyPr wrap="square">
            <a:spAutoFit/>
          </a:bodyPr>
          <a:lstStyle/>
          <a:p>
            <a:pPr>
              <a:spcAft>
                <a:spcPts val="1200"/>
              </a:spcAft>
            </a:pPr>
            <a:r>
              <a:rPr lang="ru-RU" sz="2400" dirty="0" smtClean="0"/>
              <a:t>Признание проводится в такой последовательности:</a:t>
            </a:r>
          </a:p>
          <a:p>
            <a:pPr algn="just">
              <a:buFont typeface="Wingdings" pitchFamily="2" charset="2"/>
              <a:buChar char="§"/>
            </a:pPr>
            <a:r>
              <a:rPr lang="ru-RU" sz="2400" dirty="0" smtClean="0"/>
              <a:t> Официальное получение от федерации документа, содержащего международные стандарты аудита.</a:t>
            </a:r>
          </a:p>
          <a:p>
            <a:pPr algn="just">
              <a:buFont typeface="Wingdings" pitchFamily="2" charset="2"/>
              <a:buChar char="§"/>
            </a:pPr>
            <a:r>
              <a:rPr lang="ru-RU" sz="2400" dirty="0" smtClean="0"/>
              <a:t> Экспертиза его применимости в России. </a:t>
            </a:r>
          </a:p>
          <a:p>
            <a:pPr algn="just">
              <a:buFont typeface="Wingdings" pitchFamily="2" charset="2"/>
              <a:buChar char="§"/>
            </a:pPr>
            <a:r>
              <a:rPr lang="ru-RU" sz="2400" dirty="0" smtClean="0"/>
              <a:t> Принятие решения о введении в действие на территории нашей страны. </a:t>
            </a:r>
          </a:p>
          <a:p>
            <a:pPr algn="just">
              <a:spcAft>
                <a:spcPts val="1200"/>
              </a:spcAft>
              <a:buFont typeface="Wingdings" pitchFamily="2" charset="2"/>
              <a:buChar char="§"/>
            </a:pPr>
            <a:r>
              <a:rPr lang="ru-RU" sz="2400" dirty="0" smtClean="0"/>
              <a:t> Опубликование.</a:t>
            </a:r>
          </a:p>
          <a:p>
            <a:pPr algn="just"/>
            <a:r>
              <a:rPr lang="ru-RU" sz="2400" dirty="0" smtClean="0"/>
              <a:t>Все необходимые действия совершает Минфин России. Признанный подлежащим применению документ вступает в силу в сроки, определенные в нем. При этом учитываются положения Закона об аудиторской деятельности.</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Статус аудита по МСА до признания МСА в России</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 в  редакции 403-ФЗ</a:t>
            </a:r>
          </a:p>
        </p:txBody>
      </p:sp>
      <p:sp>
        <p:nvSpPr>
          <p:cNvPr id="7" name="Прямоугольник 6"/>
          <p:cNvSpPr/>
          <p:nvPr/>
        </p:nvSpPr>
        <p:spPr>
          <a:xfrm>
            <a:off x="683568" y="1628800"/>
            <a:ext cx="7992888" cy="2954655"/>
          </a:xfrm>
          <a:prstGeom prst="rect">
            <a:avLst/>
          </a:prstGeom>
        </p:spPr>
        <p:txBody>
          <a:bodyPr wrap="square">
            <a:spAutoFit/>
          </a:bodyPr>
          <a:lstStyle/>
          <a:p>
            <a:r>
              <a:rPr lang="ru-RU" sz="2000" dirty="0" smtClean="0"/>
              <a:t> 1) в статье 1:</a:t>
            </a:r>
          </a:p>
          <a:p>
            <a:pPr algn="just"/>
            <a:r>
              <a:rPr lang="ru-RU" sz="2000" dirty="0" smtClean="0"/>
              <a:t>а) часть 2 дополнить предложением следующего содержания: "К аудиторской деятельности </a:t>
            </a:r>
            <a:r>
              <a:rPr lang="ru-RU" sz="2000" b="1" dirty="0" smtClean="0">
                <a:solidFill>
                  <a:srgbClr val="FF0000"/>
                </a:solidFill>
              </a:rPr>
              <a:t>не относятся </a:t>
            </a:r>
            <a:r>
              <a:rPr lang="ru-RU" sz="2000" dirty="0" smtClean="0"/>
              <a:t>проверки, осуществляемые в соответствии с требованиями и в порядке, </a:t>
            </a:r>
            <a:r>
              <a:rPr lang="ru-RU" sz="2000" b="1" dirty="0" smtClean="0">
                <a:solidFill>
                  <a:srgbClr val="FF0000"/>
                </a:solidFill>
              </a:rPr>
              <a:t>отличными от требований и порядка, установленных стандартами аудиторской деятельности</a:t>
            </a:r>
            <a:r>
              <a:rPr lang="ru-RU" sz="2000" dirty="0" smtClean="0">
                <a:solidFill>
                  <a:srgbClr val="FF0000"/>
                </a:solidFill>
              </a:rPr>
              <a:t>."</a:t>
            </a:r>
            <a:r>
              <a:rPr lang="ru-RU" sz="2000" dirty="0" smtClean="0"/>
              <a:t>;</a:t>
            </a:r>
          </a:p>
          <a:p>
            <a:pPr algn="just"/>
            <a:endParaRPr lang="ru-RU" sz="2400" dirty="0" smtClean="0"/>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 в  редакции 403-ФЗ</a:t>
            </a:r>
          </a:p>
        </p:txBody>
      </p:sp>
      <p:sp>
        <p:nvSpPr>
          <p:cNvPr id="7" name="Прямоугольник 6"/>
          <p:cNvSpPr/>
          <p:nvPr/>
        </p:nvSpPr>
        <p:spPr>
          <a:xfrm>
            <a:off x="683568" y="1628800"/>
            <a:ext cx="7992888" cy="6032421"/>
          </a:xfrm>
          <a:prstGeom prst="rect">
            <a:avLst/>
          </a:prstGeom>
        </p:spPr>
        <p:txBody>
          <a:bodyPr wrap="square">
            <a:spAutoFit/>
          </a:bodyPr>
          <a:lstStyle/>
          <a:p>
            <a:r>
              <a:rPr lang="ru-RU" sz="2000" dirty="0" smtClean="0"/>
              <a:t> в статье 7: а) часть 1 изложить в следующей редакции:</a:t>
            </a:r>
          </a:p>
          <a:p>
            <a:pPr algn="just"/>
            <a:r>
              <a:rPr lang="ru-RU" sz="2000" dirty="0" smtClean="0"/>
              <a:t>"1. Аудиторская деятельность осуществляется в соответствии с </a:t>
            </a:r>
            <a:r>
              <a:rPr lang="ru-RU" sz="2000" b="1" dirty="0" smtClean="0">
                <a:solidFill>
                  <a:srgbClr val="FF0000"/>
                </a:solidFill>
              </a:rPr>
              <a:t>международными стандартами аудита</a:t>
            </a:r>
            <a:r>
              <a:rPr lang="ru-RU" sz="2000" dirty="0" smtClean="0"/>
              <a:t>, которые являются обязательными для аудиторских организаций, аудиторов, </a:t>
            </a:r>
            <a:r>
              <a:rPr lang="ru-RU" sz="2000" dirty="0" err="1" smtClean="0"/>
              <a:t>саморегулируемых</a:t>
            </a:r>
            <a:r>
              <a:rPr lang="ru-RU" sz="2000" dirty="0" smtClean="0"/>
              <a:t> организаций аудиторов и их работников, а также со стандартами аудиторской деятельности </a:t>
            </a:r>
            <a:r>
              <a:rPr lang="ru-RU" sz="2000" dirty="0" err="1" smtClean="0"/>
              <a:t>саморегулируемых</a:t>
            </a:r>
            <a:r>
              <a:rPr lang="ru-RU" sz="2000" dirty="0" smtClean="0"/>
              <a:t> организаций аудиторов. На территории Российской Федерации применяются международные стандарты аудита, принимаемые Международной федерацией бухгалтеров и признанные в порядке, установленном Правительством Российской Федерации.";</a:t>
            </a:r>
          </a:p>
          <a:p>
            <a:pPr algn="just"/>
            <a:r>
              <a:rPr lang="ru-RU" sz="2000" dirty="0" smtClean="0"/>
              <a:t>б) в части 2:в пункте 1 слова "федеральными стандартами аудиторской деятельности" заменить словами "</a:t>
            </a:r>
            <a:r>
              <a:rPr lang="ru-RU" sz="2000" b="1" dirty="0" smtClean="0">
                <a:solidFill>
                  <a:srgbClr val="FF0000"/>
                </a:solidFill>
              </a:rPr>
              <a:t>международными стандартами аудита</a:t>
            </a:r>
            <a:r>
              <a:rPr lang="ru-RU" sz="2000" dirty="0" smtClean="0"/>
              <a:t>"; в пункте 2 слова "федеральным стандартам аудиторской деятельности" заменить словами "</a:t>
            </a:r>
            <a:r>
              <a:rPr lang="ru-RU" sz="2000" b="1" dirty="0" smtClean="0">
                <a:solidFill>
                  <a:srgbClr val="FF0000"/>
                </a:solidFill>
              </a:rPr>
              <a:t>международным стандартам аудита</a:t>
            </a:r>
            <a:r>
              <a:rPr lang="ru-RU" sz="2000" dirty="0" smtClean="0"/>
              <a:t>";</a:t>
            </a:r>
          </a:p>
          <a:p>
            <a:pPr algn="just"/>
            <a:endParaRPr lang="ru-RU" sz="2400" dirty="0" smtClean="0"/>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 в редакции 403-ФЗ</a:t>
            </a:r>
          </a:p>
        </p:txBody>
      </p:sp>
      <p:sp>
        <p:nvSpPr>
          <p:cNvPr id="7" name="Прямоугольник 6"/>
          <p:cNvSpPr/>
          <p:nvPr/>
        </p:nvSpPr>
        <p:spPr>
          <a:xfrm>
            <a:off x="683568" y="1340768"/>
            <a:ext cx="7992888" cy="6647974"/>
          </a:xfrm>
          <a:prstGeom prst="rect">
            <a:avLst/>
          </a:prstGeom>
        </p:spPr>
        <p:txBody>
          <a:bodyPr wrap="square">
            <a:spAutoFit/>
          </a:bodyPr>
          <a:lstStyle/>
          <a:p>
            <a:pPr algn="just"/>
            <a:r>
              <a:rPr lang="ru-RU" sz="2000" dirty="0" smtClean="0"/>
              <a:t> 9. До утверждения уполномоченным федеральным органом федеральных стандартов аудиторской деятельности, предусмотренных настоящим ФЗ, обязательными для аудиторских организаций, аудиторов, </a:t>
            </a:r>
            <a:r>
              <a:rPr lang="ru-RU" sz="2000" dirty="0" err="1" smtClean="0"/>
              <a:t>саморегулируемых</a:t>
            </a:r>
            <a:r>
              <a:rPr lang="ru-RU" sz="2000" dirty="0" smtClean="0"/>
              <a:t> организаций аудиторов и их работников являются федеральные правила (стандарты) аудиторской деятельности, утвержденные до дня вступления в силу настоящего ФЗ. </a:t>
            </a:r>
          </a:p>
          <a:p>
            <a:pPr algn="just"/>
            <a:r>
              <a:rPr lang="ru-RU" sz="2000" b="1" dirty="0" smtClean="0"/>
              <a:t>9.1. До года, следующего за годом, в котором МСА признаны для применения на территории РФ, обязательными для аудиторских организаций, аудиторов, </a:t>
            </a:r>
            <a:r>
              <a:rPr lang="ru-RU" sz="2000" b="1" dirty="0" err="1" smtClean="0"/>
              <a:t>саморегулируемых</a:t>
            </a:r>
            <a:r>
              <a:rPr lang="ru-RU" sz="2000" b="1" dirty="0" smtClean="0"/>
              <a:t> организаций аудиторов и их работников являются федеральные правила (стандарты) аудиторской деятельности, утвержденные Правительством РФ, и федеральные стандарты аудиторской деятельности, утвержденные уполномоченным федеральным органом.</a:t>
            </a:r>
            <a:r>
              <a:rPr lang="ru-RU" sz="2000" dirty="0" smtClean="0"/>
              <a:t> (часть 9.1 введена ФЗ от 01.12.2014 N 403-ФЗ) </a:t>
            </a:r>
          </a:p>
          <a:p>
            <a:pPr algn="just"/>
            <a:endParaRPr lang="ru-RU" sz="2000" dirty="0" smtClean="0"/>
          </a:p>
          <a:p>
            <a:pPr algn="just"/>
            <a:r>
              <a:rPr lang="ru-RU" sz="2000" dirty="0" smtClean="0"/>
              <a:t> </a:t>
            </a:r>
          </a:p>
          <a:p>
            <a:pPr algn="just"/>
            <a:endParaRPr lang="ru-RU" sz="2400" dirty="0" smtClean="0"/>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 в редакции 403-ФЗ</a:t>
            </a:r>
          </a:p>
        </p:txBody>
      </p:sp>
      <p:sp>
        <p:nvSpPr>
          <p:cNvPr id="7" name="Прямоугольник 6"/>
          <p:cNvSpPr/>
          <p:nvPr/>
        </p:nvSpPr>
        <p:spPr>
          <a:xfrm>
            <a:off x="683568" y="1340768"/>
            <a:ext cx="7992888" cy="5724644"/>
          </a:xfrm>
          <a:prstGeom prst="rect">
            <a:avLst/>
          </a:prstGeom>
        </p:spPr>
        <p:txBody>
          <a:bodyPr wrap="square">
            <a:spAutoFit/>
          </a:bodyPr>
          <a:lstStyle/>
          <a:p>
            <a:pPr algn="l"/>
            <a:r>
              <a:rPr lang="ru-RU" sz="2000" dirty="0" smtClean="0"/>
              <a:t>в) часть 4 изложить в следующей редакции:</a:t>
            </a:r>
          </a:p>
          <a:p>
            <a:pPr algn="just"/>
            <a:r>
              <a:rPr lang="ru-RU" sz="2000" dirty="0" smtClean="0"/>
              <a:t>"4. Виды аудиторских услуг, в том числе перечень сопутствующих аудиту услуг, устанавливаются федеральным органом исполнительной власти, осуществляющим функции по выработке государственной политики и нормативно-правовому регулированию в сфере аудиторской деятельности (далее - уполномоченный федеральный орган).«</a:t>
            </a:r>
          </a:p>
          <a:p>
            <a:pPr algn="just"/>
            <a:endParaRPr lang="ru-RU" sz="2000" dirty="0" smtClean="0"/>
          </a:p>
          <a:p>
            <a:pPr algn="just"/>
            <a:r>
              <a:rPr lang="ru-RU" sz="2000" dirty="0" smtClean="0"/>
              <a:t>Подпункт "в" пункта 1 статьи 3 403-ФЗ вступает в силу с 1 января года, следующего за годом признания международных стандартов аудита для применения на территории Российской Федерации.</a:t>
            </a:r>
          </a:p>
          <a:p>
            <a:pPr algn="just"/>
            <a:endParaRPr lang="ru-RU" sz="2000" dirty="0" smtClean="0"/>
          </a:p>
          <a:p>
            <a:pPr algn="just"/>
            <a:endParaRPr lang="ru-RU" sz="2000" dirty="0" smtClean="0"/>
          </a:p>
          <a:p>
            <a:pPr algn="just"/>
            <a:r>
              <a:rPr lang="ru-RU" sz="2000" dirty="0" smtClean="0"/>
              <a:t> </a:t>
            </a:r>
          </a:p>
          <a:p>
            <a:pPr algn="just"/>
            <a:endParaRPr lang="ru-RU" sz="2400" dirty="0" smtClean="0"/>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307-ФЗ в действующей редакции</a:t>
            </a:r>
          </a:p>
        </p:txBody>
      </p:sp>
      <p:sp>
        <p:nvSpPr>
          <p:cNvPr id="7" name="Прямоугольник 6"/>
          <p:cNvSpPr/>
          <p:nvPr/>
        </p:nvSpPr>
        <p:spPr>
          <a:xfrm>
            <a:off x="683568" y="1340768"/>
            <a:ext cx="7992888" cy="3139321"/>
          </a:xfrm>
          <a:prstGeom prst="rect">
            <a:avLst/>
          </a:prstGeom>
        </p:spPr>
        <p:txBody>
          <a:bodyPr wrap="square">
            <a:spAutoFit/>
          </a:bodyPr>
          <a:lstStyle/>
          <a:p>
            <a:r>
              <a:rPr lang="ru-RU" sz="2000" dirty="0" smtClean="0"/>
              <a:t> </a:t>
            </a:r>
            <a:r>
              <a:rPr lang="ru-RU" sz="2400" dirty="0" smtClean="0"/>
              <a:t>ст.1 п.4. Перечень сопутствующих аудиту услуг устанавливается федеральными стандартами аудиторской деятельности.</a:t>
            </a:r>
          </a:p>
          <a:p>
            <a:pPr algn="just"/>
            <a:endParaRPr lang="ru-RU" sz="2000" dirty="0" smtClean="0"/>
          </a:p>
          <a:p>
            <a:pPr algn="just"/>
            <a:endParaRPr lang="ru-RU" sz="2000" dirty="0" smtClean="0"/>
          </a:p>
          <a:p>
            <a:pPr algn="just"/>
            <a:r>
              <a:rPr lang="ru-RU" sz="2000" dirty="0" smtClean="0"/>
              <a:t> </a:t>
            </a:r>
          </a:p>
          <a:p>
            <a:pPr algn="just"/>
            <a:endParaRPr lang="ru-RU" sz="2400" dirty="0" smtClean="0"/>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ФПСАД 24</a:t>
            </a:r>
          </a:p>
        </p:txBody>
      </p:sp>
      <p:sp>
        <p:nvSpPr>
          <p:cNvPr id="7" name="Прямоугольник 6"/>
          <p:cNvSpPr/>
          <p:nvPr/>
        </p:nvSpPr>
        <p:spPr>
          <a:xfrm>
            <a:off x="683568" y="1340768"/>
            <a:ext cx="7992888" cy="4801314"/>
          </a:xfrm>
          <a:prstGeom prst="rect">
            <a:avLst/>
          </a:prstGeom>
        </p:spPr>
        <p:txBody>
          <a:bodyPr wrap="square">
            <a:spAutoFit/>
          </a:bodyPr>
          <a:lstStyle/>
          <a:p>
            <a:pPr algn="just"/>
            <a:r>
              <a:rPr lang="ru-RU" sz="2000" dirty="0" smtClean="0"/>
              <a:t>4. Аудит и сопутствующие аудиту услуги должны быть четко разграничены. К сопутствующим аудиту услугам, оказание которых регулируется федеральными правилами (стандартами) аудиторской деятельности, относятся:</a:t>
            </a:r>
          </a:p>
          <a:p>
            <a:pPr algn="just"/>
            <a:r>
              <a:rPr lang="ru-RU" sz="2000" dirty="0" smtClean="0"/>
              <a:t>а) </a:t>
            </a:r>
            <a:r>
              <a:rPr lang="ru-RU" sz="2000" b="1" dirty="0" smtClean="0"/>
              <a:t>обзорные проверки</a:t>
            </a:r>
            <a:r>
              <a:rPr lang="ru-RU" sz="2000" dirty="0" smtClean="0"/>
              <a:t>;</a:t>
            </a:r>
          </a:p>
          <a:p>
            <a:pPr algn="just"/>
            <a:r>
              <a:rPr lang="ru-RU" sz="2000" dirty="0" smtClean="0"/>
              <a:t>б) </a:t>
            </a:r>
            <a:r>
              <a:rPr lang="ru-RU" sz="2000" b="1" dirty="0" smtClean="0"/>
              <a:t>согласованные процедуры</a:t>
            </a:r>
            <a:r>
              <a:rPr lang="ru-RU" sz="2000" dirty="0" smtClean="0"/>
              <a:t>;</a:t>
            </a:r>
          </a:p>
          <a:p>
            <a:pPr algn="just"/>
            <a:r>
              <a:rPr lang="ru-RU" sz="2000" dirty="0" smtClean="0"/>
              <a:t>в) </a:t>
            </a:r>
            <a:r>
              <a:rPr lang="ru-RU" sz="2000" b="1" dirty="0" smtClean="0"/>
              <a:t>компиляция финансовой информации</a:t>
            </a:r>
            <a:r>
              <a:rPr lang="ru-RU" sz="2000" dirty="0" smtClean="0"/>
              <a:t>.</a:t>
            </a:r>
          </a:p>
          <a:p>
            <a:pPr algn="just"/>
            <a:endParaRPr lang="ru-RU" sz="2000" dirty="0" smtClean="0"/>
          </a:p>
          <a:p>
            <a:pPr algn="just"/>
            <a:r>
              <a:rPr lang="ru-RU" sz="2000" dirty="0" smtClean="0"/>
              <a:t>ФПСАД 30 – согласованные процедуры</a:t>
            </a:r>
          </a:p>
          <a:p>
            <a:pPr algn="just"/>
            <a:r>
              <a:rPr lang="ru-RU" sz="2000" dirty="0" smtClean="0"/>
              <a:t>ФПСАД 31 – компиляция финансовой информации</a:t>
            </a:r>
          </a:p>
          <a:p>
            <a:pPr algn="just"/>
            <a:r>
              <a:rPr lang="ru-RU" sz="2000" dirty="0" smtClean="0"/>
              <a:t>ФПСАД 33 – обзорные проверки</a:t>
            </a:r>
          </a:p>
          <a:p>
            <a:pPr algn="just"/>
            <a:r>
              <a:rPr lang="ru-RU" sz="2000" dirty="0" smtClean="0"/>
              <a:t> </a:t>
            </a:r>
          </a:p>
          <a:p>
            <a:pPr algn="just"/>
            <a:endParaRPr lang="ru-RU" sz="2400" dirty="0" smtClean="0"/>
          </a:p>
          <a:p>
            <a:pPr algn="just"/>
            <a:endParaRPr lang="ru-RU" sz="2400" dirty="0" smtClean="0"/>
          </a:p>
          <a:p>
            <a:pPr algn="just">
              <a:spcAft>
                <a:spcPts val="600"/>
              </a:spcAft>
              <a:buFont typeface="Wingdings" pitchFamily="2" charset="2"/>
              <a:buChar char="§"/>
            </a:pPr>
            <a:endParaRPr lang="ru-RU"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467544" y="476672"/>
            <a:ext cx="8229600" cy="1143000"/>
          </a:xfrm>
        </p:spPr>
        <p:txBody>
          <a:bodyPr/>
          <a:lstStyle/>
          <a:p>
            <a:pPr eaLnBrk="1" hangingPunct="1"/>
            <a:r>
              <a:rPr lang="ru-RU" sz="3200" dirty="0" smtClean="0"/>
              <a:t>Решение Совета по аудиторской деятельности от 20 декабря 2012 г. (протокол № 7, раздел III, пункт 3)</a:t>
            </a:r>
          </a:p>
        </p:txBody>
      </p:sp>
      <p:sp>
        <p:nvSpPr>
          <p:cNvPr id="7" name="Прямоугольник 6"/>
          <p:cNvSpPr/>
          <p:nvPr/>
        </p:nvSpPr>
        <p:spPr>
          <a:xfrm>
            <a:off x="683568" y="2276872"/>
            <a:ext cx="7992888" cy="2739211"/>
          </a:xfrm>
          <a:prstGeom prst="rect">
            <a:avLst/>
          </a:prstGeom>
        </p:spPr>
        <p:txBody>
          <a:bodyPr wrap="square">
            <a:spAutoFit/>
          </a:bodyPr>
          <a:lstStyle/>
          <a:p>
            <a:pPr algn="just">
              <a:spcAft>
                <a:spcPts val="600"/>
              </a:spcAft>
            </a:pPr>
            <a:r>
              <a:rPr lang="ru-RU" dirty="0" smtClean="0"/>
              <a:t>Аудиторским организациям при планировании и осуществлении аудиторских процедур в ходе аудита бухгалтерской (финансовой) отчетности </a:t>
            </a:r>
            <a:r>
              <a:rPr lang="ru-RU" dirty="0" err="1" smtClean="0"/>
              <a:t>аудируемых</a:t>
            </a:r>
            <a:r>
              <a:rPr lang="ru-RU" dirty="0" smtClean="0"/>
              <a:t> лиц по вопросам (этапам), по которым федеральными стандартами аудиторской деятельности (федеральными правилами (стандартами) аудиторской деятельности) не установлены конкретные требования, </a:t>
            </a:r>
            <a:r>
              <a:rPr lang="ru-RU" b="1" dirty="0" smtClean="0">
                <a:solidFill>
                  <a:srgbClr val="FF0000"/>
                </a:solidFill>
              </a:rPr>
              <a:t>целесообразно руководствоваться </a:t>
            </a:r>
            <a:r>
              <a:rPr lang="ru-RU" dirty="0" smtClean="0"/>
              <a:t>соответствующими МСА. </a:t>
            </a:r>
            <a:endParaRPr lang="ru-RU" dirty="0">
              <a:solidFill>
                <a:schemeClr val="accent2">
                  <a:lumMod val="75000"/>
                </a:schemeClr>
              </a:solidFill>
            </a:endParaRPr>
          </a:p>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Международная концепция заданий, обеспечивающих уверенность</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83568" y="2276872"/>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pic>
        <p:nvPicPr>
          <p:cNvPr id="2050" name="Picture 2"/>
          <p:cNvPicPr>
            <a:picLocks noChangeAspect="1" noChangeArrowheads="1"/>
          </p:cNvPicPr>
          <p:nvPr/>
        </p:nvPicPr>
        <p:blipFill>
          <a:blip r:embed="rId2" cstate="print"/>
          <a:srcRect/>
          <a:stretch>
            <a:fillRect/>
          </a:stretch>
        </p:blipFill>
        <p:spPr bwMode="auto">
          <a:xfrm>
            <a:off x="107835" y="1352549"/>
            <a:ext cx="9036165" cy="495568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83568" y="2276872"/>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pic>
        <p:nvPicPr>
          <p:cNvPr id="1027" name="Picture 3"/>
          <p:cNvPicPr>
            <a:picLocks noChangeAspect="1" noChangeArrowheads="1"/>
          </p:cNvPicPr>
          <p:nvPr/>
        </p:nvPicPr>
        <p:blipFill>
          <a:blip r:embed="rId2" cstate="print"/>
          <a:srcRect/>
          <a:stretch>
            <a:fillRect/>
          </a:stretch>
        </p:blipFill>
        <p:spPr bwMode="auto">
          <a:xfrm>
            <a:off x="149844" y="1290638"/>
            <a:ext cx="8934861" cy="4946674"/>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83568" y="2276872"/>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pic>
        <p:nvPicPr>
          <p:cNvPr id="1027" name="Picture 3"/>
          <p:cNvPicPr>
            <a:picLocks noChangeAspect="1" noChangeArrowheads="1"/>
          </p:cNvPicPr>
          <p:nvPr/>
        </p:nvPicPr>
        <p:blipFill>
          <a:blip r:embed="rId2" cstate="print"/>
          <a:srcRect/>
          <a:stretch>
            <a:fillRect/>
          </a:stretch>
        </p:blipFill>
        <p:spPr bwMode="auto">
          <a:xfrm>
            <a:off x="149844" y="1290638"/>
            <a:ext cx="8934861" cy="4946674"/>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83568" y="2276872"/>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pic>
        <p:nvPicPr>
          <p:cNvPr id="3074" name="Picture 2"/>
          <p:cNvPicPr>
            <a:picLocks noChangeAspect="1" noChangeArrowheads="1"/>
          </p:cNvPicPr>
          <p:nvPr/>
        </p:nvPicPr>
        <p:blipFill>
          <a:blip r:embed="rId2" cstate="print"/>
          <a:srcRect/>
          <a:stretch>
            <a:fillRect/>
          </a:stretch>
        </p:blipFill>
        <p:spPr bwMode="auto">
          <a:xfrm>
            <a:off x="297546" y="947738"/>
            <a:ext cx="8522926" cy="5599552"/>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83568" y="2276872"/>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pic>
        <p:nvPicPr>
          <p:cNvPr id="4098" name="Picture 2"/>
          <p:cNvPicPr>
            <a:picLocks noChangeAspect="1" noChangeArrowheads="1"/>
          </p:cNvPicPr>
          <p:nvPr/>
        </p:nvPicPr>
        <p:blipFill>
          <a:blip r:embed="rId2" cstate="print"/>
          <a:srcRect/>
          <a:stretch>
            <a:fillRect/>
          </a:stretch>
        </p:blipFill>
        <p:spPr bwMode="auto">
          <a:xfrm>
            <a:off x="323528" y="822108"/>
            <a:ext cx="8496944" cy="5726201"/>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83568" y="2276872"/>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pic>
        <p:nvPicPr>
          <p:cNvPr id="5122" name="Picture 2"/>
          <p:cNvPicPr>
            <a:picLocks noChangeAspect="1" noChangeArrowheads="1"/>
          </p:cNvPicPr>
          <p:nvPr/>
        </p:nvPicPr>
        <p:blipFill>
          <a:blip r:embed="rId2" cstate="print"/>
          <a:srcRect/>
          <a:stretch>
            <a:fillRect/>
          </a:stretch>
        </p:blipFill>
        <p:spPr bwMode="auto">
          <a:xfrm>
            <a:off x="92113" y="933450"/>
            <a:ext cx="8697317" cy="5591894"/>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Структура МСА</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11560" y="2130425"/>
            <a:ext cx="7846640" cy="4106887"/>
          </a:xfrm>
        </p:spPr>
        <p:txBody>
          <a:bodyPr/>
          <a:lstStyle/>
          <a:p>
            <a:endParaRPr lang="ru-RU" sz="4000" dirty="0" smtClean="0"/>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pic>
        <p:nvPicPr>
          <p:cNvPr id="3074" name="Picture 2"/>
          <p:cNvPicPr>
            <a:picLocks noChangeAspect="1" noChangeArrowheads="1"/>
          </p:cNvPicPr>
          <p:nvPr/>
        </p:nvPicPr>
        <p:blipFill>
          <a:blip r:embed="rId2" cstate="print"/>
          <a:srcRect/>
          <a:stretch>
            <a:fillRect/>
          </a:stretch>
        </p:blipFill>
        <p:spPr bwMode="auto">
          <a:xfrm>
            <a:off x="33408" y="0"/>
            <a:ext cx="9110592" cy="6453336"/>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 </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pic>
        <p:nvPicPr>
          <p:cNvPr id="6146" name="Picture 2"/>
          <p:cNvPicPr>
            <a:picLocks noChangeAspect="1" noChangeArrowheads="1"/>
          </p:cNvPicPr>
          <p:nvPr/>
        </p:nvPicPr>
        <p:blipFill>
          <a:blip r:embed="rId2" cstate="print"/>
          <a:srcRect/>
          <a:stretch>
            <a:fillRect/>
          </a:stretch>
        </p:blipFill>
        <p:spPr bwMode="auto">
          <a:xfrm>
            <a:off x="251520" y="269474"/>
            <a:ext cx="8824646" cy="5823822"/>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 </a:t>
            </a:r>
            <a:r>
              <a:rPr lang="ru-RU" sz="2400" dirty="0" smtClean="0"/>
              <a:t>Структура услуг согласно МСА отличается от классификации услуг согласно российским стандартам, которые к сопутствующим услугам относят обзорные проверки и прочие задания, обеспечивающие уверенность.</a:t>
            </a:r>
            <a:endParaRPr lang="ru-RU" sz="4000" dirty="0" smtClean="0"/>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p:txBody>
          <a:bodyPr/>
          <a:lstStyle/>
          <a:p>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190405" y="836712"/>
            <a:ext cx="8702075" cy="54006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23900" y="1081088"/>
            <a:ext cx="7696200" cy="4695825"/>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685800" y="1352550"/>
            <a:ext cx="7772400" cy="41529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 </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pic>
        <p:nvPicPr>
          <p:cNvPr id="7170" name="Picture 2"/>
          <p:cNvPicPr>
            <a:picLocks noChangeAspect="1" noChangeArrowheads="1"/>
          </p:cNvPicPr>
          <p:nvPr/>
        </p:nvPicPr>
        <p:blipFill>
          <a:blip r:embed="rId2" cstate="print"/>
          <a:srcRect/>
          <a:stretch>
            <a:fillRect/>
          </a:stretch>
        </p:blipFill>
        <p:spPr bwMode="auto">
          <a:xfrm>
            <a:off x="60248" y="228867"/>
            <a:ext cx="8832232" cy="5638533"/>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 </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pic>
        <p:nvPicPr>
          <p:cNvPr id="1026" name="Picture 2"/>
          <p:cNvPicPr>
            <a:picLocks noChangeAspect="1" noChangeArrowheads="1"/>
          </p:cNvPicPr>
          <p:nvPr/>
        </p:nvPicPr>
        <p:blipFill>
          <a:blip r:embed="rId2" cstate="print"/>
          <a:srcRect/>
          <a:stretch>
            <a:fillRect/>
          </a:stretch>
        </p:blipFill>
        <p:spPr bwMode="auto">
          <a:xfrm>
            <a:off x="6986" y="0"/>
            <a:ext cx="9137014" cy="634155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 </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pic>
        <p:nvPicPr>
          <p:cNvPr id="2050" name="Picture 2"/>
          <p:cNvPicPr>
            <a:picLocks noChangeAspect="1" noChangeArrowheads="1"/>
          </p:cNvPicPr>
          <p:nvPr/>
        </p:nvPicPr>
        <p:blipFill>
          <a:blip r:embed="rId2" cstate="print"/>
          <a:srcRect/>
          <a:stretch>
            <a:fillRect/>
          </a:stretch>
        </p:blipFill>
        <p:spPr bwMode="auto">
          <a:xfrm>
            <a:off x="-185245" y="0"/>
            <a:ext cx="9329245"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аудита</a:t>
            </a:r>
          </a:p>
        </p:txBody>
      </p:sp>
      <p:sp>
        <p:nvSpPr>
          <p:cNvPr id="7" name="Прямоугольник 6"/>
          <p:cNvSpPr/>
          <p:nvPr/>
        </p:nvSpPr>
        <p:spPr>
          <a:xfrm>
            <a:off x="683568" y="1628800"/>
            <a:ext cx="7992888" cy="4632037"/>
          </a:xfrm>
          <a:prstGeom prst="rect">
            <a:avLst/>
          </a:prstGeom>
        </p:spPr>
        <p:txBody>
          <a:bodyPr wrap="square">
            <a:spAutoFit/>
          </a:bodyPr>
          <a:lstStyle/>
          <a:p>
            <a:pPr algn="l"/>
            <a:r>
              <a:rPr lang="ru-RU" b="1" dirty="0" smtClean="0"/>
              <a:t>200-299 общие принципы и Обязанности</a:t>
            </a:r>
          </a:p>
          <a:p>
            <a:endParaRPr lang="ru-RU" b="1" dirty="0"/>
          </a:p>
          <a:p>
            <a:pPr lvl="0" algn="just">
              <a:spcAft>
                <a:spcPts val="600"/>
              </a:spcAft>
              <a:buFont typeface="Wingdings" pitchFamily="2" charset="2"/>
              <a:buChar char="§"/>
            </a:pPr>
            <a:r>
              <a:rPr lang="ru-RU" dirty="0" smtClean="0"/>
              <a:t> МСА </a:t>
            </a:r>
            <a:r>
              <a:rPr lang="ru-RU" dirty="0"/>
              <a:t>200 «Общие цели независимого аудитора и проведение аудита в соответствии с МСА</a:t>
            </a:r>
            <a:r>
              <a:rPr lang="ru-RU" dirty="0" smtClean="0"/>
              <a:t>» / </a:t>
            </a:r>
            <a:r>
              <a:rPr lang="en-US" dirty="0">
                <a:solidFill>
                  <a:schemeClr val="accent2">
                    <a:lumMod val="75000"/>
                  </a:schemeClr>
                </a:solidFill>
              </a:rPr>
              <a:t>ISA </a:t>
            </a:r>
            <a:r>
              <a:rPr lang="en-US" dirty="0" smtClean="0">
                <a:solidFill>
                  <a:schemeClr val="accent2">
                    <a:lumMod val="75000"/>
                  </a:schemeClr>
                </a:solidFill>
              </a:rPr>
              <a:t>200. </a:t>
            </a:r>
            <a:r>
              <a:rPr lang="en-US" dirty="0">
                <a:solidFill>
                  <a:schemeClr val="accent2">
                    <a:lumMod val="75000"/>
                  </a:schemeClr>
                </a:solidFill>
              </a:rPr>
              <a:t>Overall Objectives of the Independent Auditor and the Conduct of an Audit in Accordance with International Standards on </a:t>
            </a:r>
            <a:r>
              <a:rPr lang="en-US" dirty="0" smtClean="0">
                <a:solidFill>
                  <a:schemeClr val="accent2">
                    <a:lumMod val="75000"/>
                  </a:schemeClr>
                </a:solidFill>
              </a:rPr>
              <a:t>Auditing;</a:t>
            </a:r>
            <a:endParaRPr lang="ru-RU" dirty="0">
              <a:solidFill>
                <a:schemeClr val="accent2">
                  <a:lumMod val="75000"/>
                </a:schemeClr>
              </a:solidFill>
            </a:endParaRPr>
          </a:p>
          <a:p>
            <a:pPr lvl="0" algn="just">
              <a:spcAft>
                <a:spcPts val="600"/>
              </a:spcAft>
              <a:buFont typeface="Wingdings" pitchFamily="2" charset="2"/>
              <a:buChar char="§"/>
            </a:pPr>
            <a:r>
              <a:rPr lang="ru-RU" dirty="0" smtClean="0"/>
              <a:t> МСА </a:t>
            </a:r>
            <a:r>
              <a:rPr lang="ru-RU" dirty="0"/>
              <a:t>210 «Согласование условий аудиторского </a:t>
            </a:r>
            <a:r>
              <a:rPr lang="ru-RU" dirty="0" smtClean="0"/>
              <a:t>задания» / </a:t>
            </a:r>
            <a:r>
              <a:rPr lang="en-US" dirty="0" smtClean="0">
                <a:solidFill>
                  <a:srgbClr val="002060"/>
                </a:solidFill>
              </a:rPr>
              <a:t>ISA 210. </a:t>
            </a:r>
            <a:r>
              <a:rPr lang="en-US" dirty="0">
                <a:solidFill>
                  <a:srgbClr val="002060"/>
                </a:solidFill>
              </a:rPr>
              <a:t>Agreeing the Terms of Audit </a:t>
            </a:r>
            <a:r>
              <a:rPr lang="en-US" dirty="0" smtClean="0">
                <a:solidFill>
                  <a:srgbClr val="002060"/>
                </a:solidFill>
              </a:rPr>
              <a:t>Engagements;</a:t>
            </a:r>
            <a:endParaRPr lang="ru-RU" dirty="0">
              <a:solidFill>
                <a:srgbClr val="002060"/>
              </a:solidFill>
            </a:endParaRPr>
          </a:p>
          <a:p>
            <a:pPr lvl="0" algn="just">
              <a:spcAft>
                <a:spcPts val="600"/>
              </a:spcAft>
              <a:buFont typeface="Wingdings" pitchFamily="2" charset="2"/>
              <a:buChar char="§"/>
            </a:pPr>
            <a:r>
              <a:rPr lang="ru-RU" dirty="0" smtClean="0"/>
              <a:t> МСА</a:t>
            </a:r>
            <a:r>
              <a:rPr lang="en-US" dirty="0" smtClean="0"/>
              <a:t> </a:t>
            </a:r>
            <a:r>
              <a:rPr lang="en-US" dirty="0"/>
              <a:t>220 «</a:t>
            </a:r>
            <a:r>
              <a:rPr lang="ru-RU" dirty="0"/>
              <a:t>Контроль качества аудита финансовой отчетности</a:t>
            </a:r>
            <a:r>
              <a:rPr lang="en-US" dirty="0"/>
              <a:t>» </a:t>
            </a:r>
            <a:r>
              <a:rPr lang="ru-RU" dirty="0" smtClean="0"/>
              <a:t>/ </a:t>
            </a:r>
            <a:r>
              <a:rPr lang="en-US" dirty="0" smtClean="0"/>
              <a:t>             </a:t>
            </a:r>
            <a:r>
              <a:rPr lang="en-US" dirty="0" smtClean="0">
                <a:solidFill>
                  <a:schemeClr val="accent2">
                    <a:lumMod val="75000"/>
                  </a:schemeClr>
                </a:solidFill>
              </a:rPr>
              <a:t>ISA 220. </a:t>
            </a:r>
            <a:r>
              <a:rPr lang="en-US" dirty="0">
                <a:solidFill>
                  <a:schemeClr val="accent2">
                    <a:lumMod val="75000"/>
                  </a:schemeClr>
                </a:solidFill>
              </a:rPr>
              <a:t>Quality Control for an Audit of Financial </a:t>
            </a:r>
            <a:r>
              <a:rPr lang="en-US" dirty="0" smtClean="0">
                <a:solidFill>
                  <a:schemeClr val="accent2">
                    <a:lumMod val="75000"/>
                  </a:schemeClr>
                </a:solidFill>
              </a:rPr>
              <a:t>Statements;</a:t>
            </a:r>
            <a:endParaRPr lang="ru-RU" dirty="0">
              <a:solidFill>
                <a:schemeClr val="accent2">
                  <a:lumMod val="75000"/>
                </a:schemeClr>
              </a:solidFill>
            </a:endParaRPr>
          </a:p>
          <a:p>
            <a:pPr lvl="0" algn="just">
              <a:spcAft>
                <a:spcPts val="600"/>
              </a:spcAft>
              <a:buFont typeface="Wingdings" pitchFamily="2" charset="2"/>
              <a:buChar char="§"/>
            </a:pPr>
            <a:r>
              <a:rPr lang="ru-RU" dirty="0" smtClean="0"/>
              <a:t> МСА</a:t>
            </a:r>
            <a:r>
              <a:rPr lang="en-US" dirty="0" smtClean="0"/>
              <a:t> </a:t>
            </a:r>
            <a:r>
              <a:rPr lang="en-US" dirty="0"/>
              <a:t>230 «</a:t>
            </a:r>
            <a:r>
              <a:rPr lang="ru-RU" dirty="0"/>
              <a:t>Аудиторская документация</a:t>
            </a:r>
            <a:r>
              <a:rPr lang="en-US" dirty="0" smtClean="0"/>
              <a:t>»</a:t>
            </a:r>
            <a:r>
              <a:rPr lang="ru-RU" dirty="0" smtClean="0"/>
              <a:t> /</a:t>
            </a:r>
            <a:r>
              <a:rPr lang="en-US" dirty="0" smtClean="0"/>
              <a:t> </a:t>
            </a:r>
            <a:r>
              <a:rPr lang="en-US" dirty="0">
                <a:solidFill>
                  <a:schemeClr val="accent2">
                    <a:lumMod val="75000"/>
                  </a:schemeClr>
                </a:solidFill>
              </a:rPr>
              <a:t>ISA </a:t>
            </a:r>
            <a:r>
              <a:rPr lang="en-US" dirty="0" smtClean="0">
                <a:solidFill>
                  <a:schemeClr val="accent2">
                    <a:lumMod val="75000"/>
                  </a:schemeClr>
                </a:solidFill>
              </a:rPr>
              <a:t>230. </a:t>
            </a:r>
            <a:r>
              <a:rPr lang="en-US" dirty="0">
                <a:solidFill>
                  <a:schemeClr val="accent2">
                    <a:lumMod val="75000"/>
                  </a:schemeClr>
                </a:solidFill>
              </a:rPr>
              <a:t>Audit </a:t>
            </a:r>
            <a:r>
              <a:rPr lang="en-US" dirty="0" smtClean="0">
                <a:solidFill>
                  <a:schemeClr val="accent2">
                    <a:lumMod val="75000"/>
                  </a:schemeClr>
                </a:solidFill>
              </a:rPr>
              <a:t>Documentation;</a:t>
            </a:r>
            <a:endParaRPr lang="ru-RU" dirty="0">
              <a:solidFill>
                <a:schemeClr val="accent2">
                  <a:lumMod val="75000"/>
                </a:schemeClr>
              </a:solidFill>
            </a:endParaRPr>
          </a:p>
          <a:p>
            <a:pPr lvl="0" algn="just">
              <a:spcAft>
                <a:spcPts val="600"/>
              </a:spcAft>
              <a:buFont typeface="Wingdings" pitchFamily="2" charset="2"/>
              <a:buChar char="§"/>
            </a:pPr>
            <a:r>
              <a:rPr lang="ru-RU" dirty="0" smtClean="0"/>
              <a:t> МСА</a:t>
            </a:r>
            <a:r>
              <a:rPr lang="en-US" dirty="0" smtClean="0"/>
              <a:t> </a:t>
            </a:r>
            <a:r>
              <a:rPr lang="en-US" dirty="0"/>
              <a:t>240 «</a:t>
            </a:r>
            <a:r>
              <a:rPr lang="ru-RU" dirty="0"/>
              <a:t>Обязанности аудитора в случае выявления мошенничества в ходе аудита финансовой отчетности</a:t>
            </a:r>
            <a:r>
              <a:rPr lang="en-US" dirty="0" smtClean="0"/>
              <a:t>»</a:t>
            </a:r>
            <a:r>
              <a:rPr lang="ru-RU" dirty="0" smtClean="0"/>
              <a:t> /</a:t>
            </a:r>
            <a:r>
              <a:rPr lang="en-US" dirty="0" smtClean="0"/>
              <a:t> </a:t>
            </a:r>
            <a:r>
              <a:rPr lang="en-US" dirty="0">
                <a:solidFill>
                  <a:schemeClr val="accent2">
                    <a:lumMod val="75000"/>
                  </a:schemeClr>
                </a:solidFill>
              </a:rPr>
              <a:t>ISA </a:t>
            </a:r>
            <a:r>
              <a:rPr lang="en-US" dirty="0" smtClean="0">
                <a:solidFill>
                  <a:schemeClr val="accent2">
                    <a:lumMod val="75000"/>
                  </a:schemeClr>
                </a:solidFill>
              </a:rPr>
              <a:t>240. </a:t>
            </a:r>
            <a:r>
              <a:rPr lang="en-US" dirty="0">
                <a:solidFill>
                  <a:schemeClr val="accent2">
                    <a:lumMod val="75000"/>
                  </a:schemeClr>
                </a:solidFill>
              </a:rPr>
              <a:t>The Auditor's Responsibilities Relating to Fraud in an Audit of Financial </a:t>
            </a:r>
            <a:r>
              <a:rPr lang="en-US" dirty="0" smtClean="0">
                <a:solidFill>
                  <a:schemeClr val="accent2">
                    <a:lumMod val="75000"/>
                  </a:schemeClr>
                </a:solidFill>
              </a:rPr>
              <a:t>Statements;</a:t>
            </a:r>
            <a:endParaRPr lang="ru-RU" dirty="0">
              <a:solidFill>
                <a:schemeClr val="accent2">
                  <a:lumMod val="75000"/>
                </a:schemeClr>
              </a:solidFill>
            </a:endParaRPr>
          </a:p>
          <a:p>
            <a:pPr algn="just">
              <a:spcAft>
                <a:spcPts val="600"/>
              </a:spcAft>
              <a:buFont typeface="Wingdings" pitchFamily="2" charset="2"/>
              <a:buChar char="§"/>
            </a:pPr>
            <a:endParaRPr lang="ru-RU"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аудита</a:t>
            </a:r>
          </a:p>
        </p:txBody>
      </p:sp>
      <p:sp>
        <p:nvSpPr>
          <p:cNvPr id="7" name="Прямоугольник 6"/>
          <p:cNvSpPr/>
          <p:nvPr/>
        </p:nvSpPr>
        <p:spPr>
          <a:xfrm>
            <a:off x="683568" y="1484784"/>
            <a:ext cx="7992888" cy="4431983"/>
          </a:xfrm>
          <a:prstGeom prst="rect">
            <a:avLst/>
          </a:prstGeom>
        </p:spPr>
        <p:txBody>
          <a:bodyPr wrap="square">
            <a:spAutoFit/>
          </a:bodyPr>
          <a:lstStyle/>
          <a:p>
            <a:pPr lvl="0" algn="just">
              <a:spcAft>
                <a:spcPts val="600"/>
              </a:spcAft>
              <a:buFont typeface="Wingdings" pitchFamily="2" charset="2"/>
              <a:buChar char="§"/>
            </a:pPr>
            <a:r>
              <a:rPr lang="ru-RU" dirty="0" smtClean="0"/>
              <a:t> МСА </a:t>
            </a:r>
            <a:r>
              <a:rPr lang="ru-RU" dirty="0"/>
              <a:t>250 «Учёт законодательных и нормативных актов при аудите финансовой отчетности</a:t>
            </a:r>
            <a:r>
              <a:rPr lang="ru-RU" dirty="0" smtClean="0"/>
              <a:t>» / </a:t>
            </a:r>
            <a:r>
              <a:rPr lang="en-US" dirty="0">
                <a:solidFill>
                  <a:schemeClr val="accent2">
                    <a:lumMod val="75000"/>
                  </a:schemeClr>
                </a:solidFill>
              </a:rPr>
              <a:t>ISA </a:t>
            </a:r>
            <a:r>
              <a:rPr lang="en-US" dirty="0" smtClean="0">
                <a:solidFill>
                  <a:schemeClr val="accent2">
                    <a:lumMod val="75000"/>
                  </a:schemeClr>
                </a:solidFill>
              </a:rPr>
              <a:t>250. </a:t>
            </a:r>
            <a:r>
              <a:rPr lang="en-US" dirty="0">
                <a:solidFill>
                  <a:schemeClr val="accent2">
                    <a:lumMod val="75000"/>
                  </a:schemeClr>
                </a:solidFill>
              </a:rPr>
              <a:t>Consideration of Laws and Regulations in an Audit of Financial </a:t>
            </a:r>
            <a:r>
              <a:rPr lang="en-US" dirty="0" smtClean="0">
                <a:solidFill>
                  <a:schemeClr val="accent2">
                    <a:lumMod val="75000"/>
                  </a:schemeClr>
                </a:solidFill>
              </a:rPr>
              <a:t>Statements;</a:t>
            </a:r>
            <a:endParaRPr lang="ru-RU" dirty="0">
              <a:solidFill>
                <a:schemeClr val="accent2">
                  <a:lumMod val="75000"/>
                </a:schemeClr>
              </a:solidFill>
            </a:endParaRPr>
          </a:p>
          <a:p>
            <a:pPr lvl="0" algn="just">
              <a:spcAft>
                <a:spcPts val="600"/>
              </a:spcAft>
              <a:buFont typeface="Wingdings" pitchFamily="2" charset="2"/>
              <a:buChar char="§"/>
            </a:pPr>
            <a:r>
              <a:rPr lang="ru-RU" dirty="0" smtClean="0"/>
              <a:t> МСА </a:t>
            </a:r>
            <a:r>
              <a:rPr lang="ru-RU" dirty="0"/>
              <a:t>260 «Информационное взаимодействие с представителями собственника</a:t>
            </a:r>
            <a:r>
              <a:rPr lang="ru-RU" dirty="0" smtClean="0"/>
              <a:t>» / </a:t>
            </a:r>
            <a:r>
              <a:rPr lang="en-US" dirty="0">
                <a:solidFill>
                  <a:schemeClr val="accent2">
                    <a:lumMod val="75000"/>
                  </a:schemeClr>
                </a:solidFill>
              </a:rPr>
              <a:t>ISA</a:t>
            </a:r>
            <a:r>
              <a:rPr lang="ru-RU" dirty="0">
                <a:solidFill>
                  <a:schemeClr val="accent2">
                    <a:lumMod val="75000"/>
                  </a:schemeClr>
                </a:solidFill>
              </a:rPr>
              <a:t> </a:t>
            </a:r>
            <a:r>
              <a:rPr lang="ru-RU" dirty="0" smtClean="0">
                <a:solidFill>
                  <a:schemeClr val="accent2">
                    <a:lumMod val="75000"/>
                  </a:schemeClr>
                </a:solidFill>
              </a:rPr>
              <a:t>260</a:t>
            </a:r>
            <a:r>
              <a:rPr lang="en-US" dirty="0" smtClean="0">
                <a:solidFill>
                  <a:schemeClr val="accent2">
                    <a:lumMod val="75000"/>
                  </a:schemeClr>
                </a:solidFill>
              </a:rPr>
              <a:t>.</a:t>
            </a:r>
            <a:r>
              <a:rPr lang="ru-RU" dirty="0" smtClean="0">
                <a:solidFill>
                  <a:schemeClr val="accent2">
                    <a:lumMod val="75000"/>
                  </a:schemeClr>
                </a:solidFill>
              </a:rPr>
              <a:t> </a:t>
            </a:r>
            <a:r>
              <a:rPr lang="en-US" dirty="0">
                <a:solidFill>
                  <a:schemeClr val="accent2">
                    <a:lumMod val="75000"/>
                  </a:schemeClr>
                </a:solidFill>
              </a:rPr>
              <a:t>Communication with Those Charged with </a:t>
            </a:r>
            <a:r>
              <a:rPr lang="en-US" dirty="0" smtClean="0">
                <a:solidFill>
                  <a:schemeClr val="accent2">
                    <a:lumMod val="75000"/>
                  </a:schemeClr>
                </a:solidFill>
              </a:rPr>
              <a:t>Governance;</a:t>
            </a:r>
            <a:endParaRPr lang="ru-RU" dirty="0">
              <a:solidFill>
                <a:schemeClr val="accent2">
                  <a:lumMod val="75000"/>
                </a:schemeClr>
              </a:solidFill>
            </a:endParaRPr>
          </a:p>
          <a:p>
            <a:pPr lvl="0" algn="just">
              <a:spcAft>
                <a:spcPts val="600"/>
              </a:spcAft>
              <a:buFont typeface="Wingdings" pitchFamily="2" charset="2"/>
              <a:buChar char="§"/>
            </a:pPr>
            <a:r>
              <a:rPr lang="ru-RU" dirty="0" smtClean="0"/>
              <a:t> МСА </a:t>
            </a:r>
            <a:r>
              <a:rPr lang="ru-RU" dirty="0"/>
              <a:t>265 «Доведение информации о недостатках в системе внутреннего контроля для представителей собственника и руководства организации</a:t>
            </a:r>
            <a:r>
              <a:rPr lang="ru-RU" dirty="0" smtClean="0"/>
              <a:t>» / </a:t>
            </a:r>
            <a:r>
              <a:rPr lang="en-US" dirty="0">
                <a:solidFill>
                  <a:schemeClr val="accent2">
                    <a:lumMod val="75000"/>
                  </a:schemeClr>
                </a:solidFill>
              </a:rPr>
              <a:t>ISA</a:t>
            </a:r>
            <a:r>
              <a:rPr lang="ru-RU" dirty="0">
                <a:solidFill>
                  <a:schemeClr val="accent2">
                    <a:lumMod val="75000"/>
                  </a:schemeClr>
                </a:solidFill>
              </a:rPr>
              <a:t> </a:t>
            </a:r>
            <a:r>
              <a:rPr lang="ru-RU" dirty="0" smtClean="0">
                <a:solidFill>
                  <a:schemeClr val="accent2">
                    <a:lumMod val="75000"/>
                  </a:schemeClr>
                </a:solidFill>
              </a:rPr>
              <a:t>265</a:t>
            </a:r>
            <a:r>
              <a:rPr lang="en-US" dirty="0" smtClean="0">
                <a:solidFill>
                  <a:schemeClr val="accent2">
                    <a:lumMod val="75000"/>
                  </a:schemeClr>
                </a:solidFill>
              </a:rPr>
              <a:t>.</a:t>
            </a:r>
            <a:r>
              <a:rPr lang="ru-RU" dirty="0" smtClean="0">
                <a:solidFill>
                  <a:schemeClr val="accent2">
                    <a:lumMod val="75000"/>
                  </a:schemeClr>
                </a:solidFill>
              </a:rPr>
              <a:t> </a:t>
            </a:r>
            <a:r>
              <a:rPr lang="en-US" dirty="0">
                <a:solidFill>
                  <a:schemeClr val="accent2">
                    <a:lumMod val="75000"/>
                  </a:schemeClr>
                </a:solidFill>
              </a:rPr>
              <a:t>Communicating Deficiencies in Internal Control to Those Charged with Governance and </a:t>
            </a:r>
            <a:r>
              <a:rPr lang="en-US" dirty="0" smtClean="0">
                <a:solidFill>
                  <a:schemeClr val="accent2">
                    <a:lumMod val="75000"/>
                  </a:schemeClr>
                </a:solidFill>
              </a:rPr>
              <a:t>Management;</a:t>
            </a:r>
            <a:endParaRPr lang="ru-RU" dirty="0" smtClean="0">
              <a:solidFill>
                <a:schemeClr val="accent2">
                  <a:lumMod val="75000"/>
                </a:schemeClr>
              </a:solidFill>
            </a:endParaRPr>
          </a:p>
          <a:p>
            <a:pPr algn="l">
              <a:spcBef>
                <a:spcPts val="1200"/>
              </a:spcBef>
              <a:spcAft>
                <a:spcPts val="600"/>
              </a:spcAft>
            </a:pPr>
            <a:r>
              <a:rPr lang="ru-RU" b="1" dirty="0" smtClean="0"/>
              <a:t>300-499 Оценка рисков и противодействие выявленным рискам</a:t>
            </a:r>
          </a:p>
          <a:p>
            <a:pPr algn="l">
              <a:buFont typeface="Wingdings" pitchFamily="2" charset="2"/>
              <a:buChar char="§"/>
            </a:pPr>
            <a:r>
              <a:rPr lang="ru-RU" dirty="0" smtClean="0"/>
              <a:t> МСА</a:t>
            </a:r>
            <a:r>
              <a:rPr lang="en-US" dirty="0" smtClean="0"/>
              <a:t> 300 «</a:t>
            </a:r>
            <a:r>
              <a:rPr lang="ru-RU" dirty="0" smtClean="0"/>
              <a:t>Планирование аудита финансовой отчетности</a:t>
            </a:r>
            <a:r>
              <a:rPr lang="en-US" dirty="0" smtClean="0"/>
              <a:t>» / </a:t>
            </a:r>
            <a:r>
              <a:rPr lang="en-US" dirty="0" smtClean="0">
                <a:solidFill>
                  <a:schemeClr val="accent2">
                    <a:lumMod val="75000"/>
                  </a:schemeClr>
                </a:solidFill>
              </a:rPr>
              <a:t>ISA 300. Planning an Audit of Financial Statements;</a:t>
            </a:r>
            <a:endParaRPr lang="ru-RU" dirty="0" smtClean="0">
              <a:solidFill>
                <a:schemeClr val="accent2">
                  <a:lumMod val="75000"/>
                </a:schemeClr>
              </a:solidFill>
            </a:endParaRPr>
          </a:p>
          <a:p>
            <a:pPr lvl="0" algn="just">
              <a:spcAft>
                <a:spcPts val="600"/>
              </a:spcAft>
              <a:buFont typeface="Wingdings" pitchFamily="2" charset="2"/>
              <a:buChar char="§"/>
            </a:pPr>
            <a:endParaRPr lang="ru-RU" dirty="0">
              <a:solidFill>
                <a:schemeClr val="accent2">
                  <a:lumMod val="75000"/>
                </a:schemeClr>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аудита</a:t>
            </a:r>
          </a:p>
        </p:txBody>
      </p:sp>
      <p:sp>
        <p:nvSpPr>
          <p:cNvPr id="7" name="Прямоугольник 6"/>
          <p:cNvSpPr/>
          <p:nvPr/>
        </p:nvSpPr>
        <p:spPr>
          <a:xfrm>
            <a:off x="683568" y="1628800"/>
            <a:ext cx="7992888" cy="4632037"/>
          </a:xfrm>
          <a:prstGeom prst="rect">
            <a:avLst/>
          </a:prstGeom>
        </p:spPr>
        <p:txBody>
          <a:bodyPr wrap="square">
            <a:spAutoFit/>
          </a:bodyPr>
          <a:lstStyle/>
          <a:p>
            <a:pPr algn="just">
              <a:spcAft>
                <a:spcPts val="600"/>
              </a:spcAft>
              <a:buFont typeface="Wingdings" pitchFamily="2" charset="2"/>
              <a:buChar char="§"/>
            </a:pPr>
            <a:r>
              <a:rPr lang="ru-RU" dirty="0" smtClean="0"/>
              <a:t> МСА</a:t>
            </a:r>
            <a:r>
              <a:rPr lang="en-US" dirty="0" smtClean="0"/>
              <a:t> </a:t>
            </a:r>
            <a:r>
              <a:rPr lang="en-US" dirty="0"/>
              <a:t>315 «</a:t>
            </a:r>
            <a:r>
              <a:rPr lang="ru-RU" dirty="0"/>
              <a:t>Выявление и оценка рисков существенного искажения через изучение деятельности и коммерческого окружения организации</a:t>
            </a:r>
            <a:r>
              <a:rPr lang="en-US" dirty="0"/>
              <a:t>» </a:t>
            </a:r>
            <a:r>
              <a:rPr lang="en-US" dirty="0" smtClean="0"/>
              <a:t>/</a:t>
            </a:r>
            <a:r>
              <a:rPr lang="ru-RU" dirty="0" smtClean="0"/>
              <a:t>         </a:t>
            </a:r>
            <a:r>
              <a:rPr lang="en-US" dirty="0" smtClean="0"/>
              <a:t> </a:t>
            </a:r>
            <a:r>
              <a:rPr lang="en-US" dirty="0">
                <a:solidFill>
                  <a:schemeClr val="accent2">
                    <a:lumMod val="75000"/>
                  </a:schemeClr>
                </a:solidFill>
              </a:rPr>
              <a:t>ISA </a:t>
            </a:r>
            <a:r>
              <a:rPr lang="en-US" dirty="0" smtClean="0">
                <a:solidFill>
                  <a:schemeClr val="accent2">
                    <a:lumMod val="75000"/>
                  </a:schemeClr>
                </a:solidFill>
              </a:rPr>
              <a:t>315. </a:t>
            </a:r>
            <a:r>
              <a:rPr lang="en-US" dirty="0">
                <a:solidFill>
                  <a:schemeClr val="accent2">
                    <a:lumMod val="75000"/>
                  </a:schemeClr>
                </a:solidFill>
              </a:rPr>
              <a:t>Identifying and assessing the risks of material misstatement through understanding the entity and its </a:t>
            </a:r>
            <a:r>
              <a:rPr lang="en-US" dirty="0" smtClean="0">
                <a:solidFill>
                  <a:schemeClr val="accent2">
                    <a:lumMod val="75000"/>
                  </a:schemeClr>
                </a:solidFill>
              </a:rPr>
              <a:t>environment;</a:t>
            </a:r>
            <a:endParaRPr lang="ru-RU" dirty="0">
              <a:solidFill>
                <a:schemeClr val="accent2">
                  <a:lumMod val="75000"/>
                </a:schemeClr>
              </a:solidFill>
            </a:endParaRPr>
          </a:p>
          <a:p>
            <a:pPr algn="just">
              <a:spcAft>
                <a:spcPts val="600"/>
              </a:spcAft>
              <a:buFont typeface="Wingdings" pitchFamily="2" charset="2"/>
              <a:buChar char="§"/>
            </a:pPr>
            <a:r>
              <a:rPr lang="ru-RU" dirty="0" smtClean="0"/>
              <a:t> МСА</a:t>
            </a:r>
            <a:r>
              <a:rPr lang="en-US" dirty="0" smtClean="0"/>
              <a:t> </a:t>
            </a:r>
            <a:r>
              <a:rPr lang="en-US" dirty="0"/>
              <a:t>320 «</a:t>
            </a:r>
            <a:r>
              <a:rPr lang="ru-RU" dirty="0"/>
              <a:t>Существенность в планировании и проведении аудита</a:t>
            </a:r>
            <a:r>
              <a:rPr lang="en-US" dirty="0"/>
              <a:t>» / </a:t>
            </a:r>
            <a:r>
              <a:rPr lang="ru-RU" dirty="0" smtClean="0"/>
              <a:t> </a:t>
            </a:r>
            <a:r>
              <a:rPr lang="en-US" dirty="0" smtClean="0">
                <a:solidFill>
                  <a:schemeClr val="accent2">
                    <a:lumMod val="75000"/>
                  </a:schemeClr>
                </a:solidFill>
              </a:rPr>
              <a:t>ISA 320. </a:t>
            </a:r>
            <a:r>
              <a:rPr lang="en-US" dirty="0">
                <a:solidFill>
                  <a:schemeClr val="accent2">
                    <a:lumMod val="75000"/>
                  </a:schemeClr>
                </a:solidFill>
              </a:rPr>
              <a:t>Audit </a:t>
            </a:r>
            <a:r>
              <a:rPr lang="en-US" dirty="0" smtClean="0">
                <a:solidFill>
                  <a:schemeClr val="accent2">
                    <a:lumMod val="75000"/>
                  </a:schemeClr>
                </a:solidFill>
              </a:rPr>
              <a:t>Materiality; </a:t>
            </a:r>
            <a:r>
              <a:rPr lang="ru-RU" dirty="0" smtClean="0">
                <a:solidFill>
                  <a:schemeClr val="accent2">
                    <a:lumMod val="75000"/>
                  </a:schemeClr>
                </a:solidFill>
              </a:rPr>
              <a:t> </a:t>
            </a:r>
            <a:endParaRPr lang="ru-RU" dirty="0">
              <a:solidFill>
                <a:schemeClr val="accent2">
                  <a:lumMod val="75000"/>
                </a:schemeClr>
              </a:solidFill>
            </a:endParaRPr>
          </a:p>
          <a:p>
            <a:pPr algn="just">
              <a:spcAft>
                <a:spcPts val="600"/>
              </a:spcAft>
              <a:buFont typeface="Wingdings" pitchFamily="2" charset="2"/>
              <a:buChar char="§"/>
            </a:pPr>
            <a:r>
              <a:rPr lang="ru-RU" dirty="0" smtClean="0"/>
              <a:t> МСА</a:t>
            </a:r>
            <a:r>
              <a:rPr lang="en-US" dirty="0" smtClean="0"/>
              <a:t> </a:t>
            </a:r>
            <a:r>
              <a:rPr lang="en-US" dirty="0"/>
              <a:t>330 «</a:t>
            </a:r>
            <a:r>
              <a:rPr lang="ru-RU" dirty="0"/>
              <a:t>Аудиторские мероприятия по противодействию выявленным рискам</a:t>
            </a:r>
            <a:r>
              <a:rPr lang="en-US" dirty="0"/>
              <a:t>» /</a:t>
            </a:r>
            <a:r>
              <a:rPr lang="en-US" dirty="0">
                <a:solidFill>
                  <a:schemeClr val="accent2">
                    <a:lumMod val="75000"/>
                  </a:schemeClr>
                </a:solidFill>
              </a:rPr>
              <a:t> ISA </a:t>
            </a:r>
            <a:r>
              <a:rPr lang="en-US" dirty="0" smtClean="0">
                <a:solidFill>
                  <a:schemeClr val="accent2">
                    <a:lumMod val="75000"/>
                  </a:schemeClr>
                </a:solidFill>
              </a:rPr>
              <a:t>330. </a:t>
            </a:r>
            <a:r>
              <a:rPr lang="en-US" dirty="0">
                <a:solidFill>
                  <a:schemeClr val="accent2">
                    <a:lumMod val="75000"/>
                  </a:schemeClr>
                </a:solidFill>
              </a:rPr>
              <a:t>The auditor's responses to assessed </a:t>
            </a:r>
            <a:r>
              <a:rPr lang="en-US" dirty="0" smtClean="0">
                <a:solidFill>
                  <a:schemeClr val="accent2">
                    <a:lumMod val="75000"/>
                  </a:schemeClr>
                </a:solidFill>
              </a:rPr>
              <a:t>risks; </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402 «Особенности аудита предприятия, пользующегося услугами обслуживающей организации» / </a:t>
            </a:r>
            <a:r>
              <a:rPr lang="en-US" dirty="0">
                <a:solidFill>
                  <a:schemeClr val="accent2">
                    <a:lumMod val="75000"/>
                  </a:schemeClr>
                </a:solidFill>
              </a:rPr>
              <a:t>ISA</a:t>
            </a:r>
            <a:r>
              <a:rPr lang="ru-RU" dirty="0">
                <a:solidFill>
                  <a:schemeClr val="accent2">
                    <a:lumMod val="75000"/>
                  </a:schemeClr>
                </a:solidFill>
              </a:rPr>
              <a:t> </a:t>
            </a:r>
            <a:r>
              <a:rPr lang="ru-RU" dirty="0" smtClean="0">
                <a:solidFill>
                  <a:schemeClr val="accent2">
                    <a:lumMod val="75000"/>
                  </a:schemeClr>
                </a:solidFill>
              </a:rPr>
              <a:t>402</a:t>
            </a:r>
            <a:r>
              <a:rPr lang="en-US" dirty="0" smtClean="0">
                <a:solidFill>
                  <a:schemeClr val="accent2">
                    <a:lumMod val="75000"/>
                  </a:schemeClr>
                </a:solidFill>
              </a:rPr>
              <a:t>.</a:t>
            </a:r>
            <a:r>
              <a:rPr lang="ru-RU" dirty="0" smtClean="0">
                <a:solidFill>
                  <a:schemeClr val="accent2">
                    <a:lumMod val="75000"/>
                  </a:schemeClr>
                </a:solidFill>
              </a:rPr>
              <a:t> </a:t>
            </a:r>
            <a:r>
              <a:rPr lang="en-US" dirty="0">
                <a:solidFill>
                  <a:schemeClr val="accent2">
                    <a:lumMod val="75000"/>
                  </a:schemeClr>
                </a:solidFill>
              </a:rPr>
              <a:t>Audit Considerations Relating to an Entity Using a Service </a:t>
            </a:r>
            <a:r>
              <a:rPr lang="en-US" dirty="0" smtClean="0">
                <a:solidFill>
                  <a:schemeClr val="accent2">
                    <a:lumMod val="75000"/>
                  </a:schemeClr>
                </a:solidFill>
              </a:rPr>
              <a:t>Organization;</a:t>
            </a:r>
            <a:endParaRPr lang="ru-RU" dirty="0">
              <a:solidFill>
                <a:schemeClr val="accent2">
                  <a:lumMod val="75000"/>
                </a:schemeClr>
              </a:solidFill>
            </a:endParaRPr>
          </a:p>
          <a:p>
            <a:pPr algn="just">
              <a:spcAft>
                <a:spcPts val="600"/>
              </a:spcAft>
              <a:buFont typeface="Wingdings" pitchFamily="2" charset="2"/>
              <a:buChar char="§"/>
            </a:pPr>
            <a:r>
              <a:rPr lang="ru-RU" dirty="0" smtClean="0"/>
              <a:t> МСА</a:t>
            </a:r>
            <a:r>
              <a:rPr lang="en-US" dirty="0" smtClean="0"/>
              <a:t> </a:t>
            </a:r>
            <a:r>
              <a:rPr lang="en-US" dirty="0"/>
              <a:t>450 «</a:t>
            </a:r>
            <a:r>
              <a:rPr lang="ru-RU" dirty="0"/>
              <a:t>Оценка искажений</a:t>
            </a:r>
            <a:r>
              <a:rPr lang="en-US" dirty="0"/>
              <a:t>, </a:t>
            </a:r>
            <a:r>
              <a:rPr lang="ru-RU" dirty="0"/>
              <a:t>выявленных в ходе аудита</a:t>
            </a:r>
            <a:r>
              <a:rPr lang="en-US" dirty="0"/>
              <a:t>» / </a:t>
            </a:r>
            <a:r>
              <a:rPr lang="en-US" dirty="0">
                <a:solidFill>
                  <a:schemeClr val="accent2">
                    <a:lumMod val="75000"/>
                  </a:schemeClr>
                </a:solidFill>
              </a:rPr>
              <a:t>ISA </a:t>
            </a:r>
            <a:r>
              <a:rPr lang="en-US" dirty="0" smtClean="0">
                <a:solidFill>
                  <a:schemeClr val="accent2">
                    <a:lumMod val="75000"/>
                  </a:schemeClr>
                </a:solidFill>
              </a:rPr>
              <a:t>450. </a:t>
            </a:r>
            <a:r>
              <a:rPr lang="en-US" dirty="0">
                <a:solidFill>
                  <a:schemeClr val="accent2">
                    <a:lumMod val="75000"/>
                  </a:schemeClr>
                </a:solidFill>
              </a:rPr>
              <a:t>Evaluation of Misstatements Identified during the </a:t>
            </a:r>
            <a:r>
              <a:rPr lang="en-US" dirty="0" smtClean="0">
                <a:solidFill>
                  <a:schemeClr val="accent2">
                    <a:lumMod val="75000"/>
                  </a:schemeClr>
                </a:solidFill>
              </a:rPr>
              <a:t>Audit;</a:t>
            </a:r>
            <a:endParaRPr lang="ru-RU" dirty="0">
              <a:solidFill>
                <a:schemeClr val="accent2">
                  <a:lumMod val="75000"/>
                </a:schemeClr>
              </a:solidFill>
            </a:endParaRPr>
          </a:p>
          <a:p>
            <a:pPr algn="l"/>
            <a:endParaRPr lang="ru-RU" b="1" dirty="0" smtClean="0"/>
          </a:p>
          <a:p>
            <a:endParaRPr lang="ru-RU" b="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аудита</a:t>
            </a:r>
          </a:p>
        </p:txBody>
      </p:sp>
      <p:sp>
        <p:nvSpPr>
          <p:cNvPr id="7" name="Прямоугольник 6"/>
          <p:cNvSpPr/>
          <p:nvPr/>
        </p:nvSpPr>
        <p:spPr>
          <a:xfrm>
            <a:off x="683568" y="1412776"/>
            <a:ext cx="7992888" cy="5062924"/>
          </a:xfrm>
          <a:prstGeom prst="rect">
            <a:avLst/>
          </a:prstGeom>
        </p:spPr>
        <p:txBody>
          <a:bodyPr wrap="square">
            <a:spAutoFit/>
          </a:bodyPr>
          <a:lstStyle/>
          <a:p>
            <a:pPr algn="just">
              <a:spcAft>
                <a:spcPts val="600"/>
              </a:spcAft>
            </a:pPr>
            <a:r>
              <a:rPr lang="ru-RU" b="1" dirty="0" smtClean="0"/>
              <a:t>500-599 Аудиторские доказательства</a:t>
            </a:r>
          </a:p>
          <a:p>
            <a:pPr algn="just">
              <a:spcAft>
                <a:spcPts val="600"/>
              </a:spcAft>
              <a:buFont typeface="Wingdings" pitchFamily="2" charset="2"/>
              <a:buChar char="§"/>
            </a:pPr>
            <a:r>
              <a:rPr lang="ru-RU" dirty="0" smtClean="0"/>
              <a:t> МСА </a:t>
            </a:r>
            <a:r>
              <a:rPr lang="ru-RU" dirty="0"/>
              <a:t>500 «Аудиторские доказательства» / </a:t>
            </a:r>
            <a:r>
              <a:rPr lang="ru-RU" dirty="0">
                <a:solidFill>
                  <a:schemeClr val="accent2">
                    <a:lumMod val="75000"/>
                  </a:schemeClr>
                </a:solidFill>
              </a:rPr>
              <a:t>ISA </a:t>
            </a:r>
            <a:r>
              <a:rPr lang="ru-RU" dirty="0" smtClean="0">
                <a:solidFill>
                  <a:schemeClr val="accent2">
                    <a:lumMod val="75000"/>
                  </a:schemeClr>
                </a:solidFill>
              </a:rPr>
              <a:t>500</a:t>
            </a:r>
            <a:r>
              <a:rPr lang="en-US" dirty="0" smtClean="0">
                <a:solidFill>
                  <a:schemeClr val="accent2">
                    <a:lumMod val="75000"/>
                  </a:schemeClr>
                </a:solidFill>
              </a:rPr>
              <a:t>.</a:t>
            </a:r>
            <a:r>
              <a:rPr lang="ru-RU" dirty="0" smtClean="0">
                <a:solidFill>
                  <a:schemeClr val="accent2">
                    <a:lumMod val="75000"/>
                  </a:schemeClr>
                </a:solidFill>
              </a:rPr>
              <a:t> </a:t>
            </a:r>
            <a:r>
              <a:rPr lang="ru-RU" dirty="0" err="1">
                <a:solidFill>
                  <a:schemeClr val="accent2">
                    <a:lumMod val="75000"/>
                  </a:schemeClr>
                </a:solidFill>
              </a:rPr>
              <a:t>Audit</a:t>
            </a:r>
            <a:r>
              <a:rPr lang="ru-RU" dirty="0">
                <a:solidFill>
                  <a:schemeClr val="accent2">
                    <a:lumMod val="75000"/>
                  </a:schemeClr>
                </a:solidFill>
              </a:rPr>
              <a:t> </a:t>
            </a:r>
            <a:r>
              <a:rPr lang="ru-RU" dirty="0" err="1" smtClean="0">
                <a:solidFill>
                  <a:schemeClr val="accent2">
                    <a:lumMod val="75000"/>
                  </a:schemeClr>
                </a:solidFill>
              </a:rPr>
              <a:t>Evidence</a:t>
            </a:r>
            <a:r>
              <a:rPr lang="en-US" dirty="0" smtClean="0">
                <a:solidFill>
                  <a:schemeClr val="accent2">
                    <a:lumMod val="75000"/>
                  </a:schemeClr>
                </a:solidFill>
              </a:rPr>
              <a: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501 «Аудиторские доказательства — особенности оценки отдельных статей» / </a:t>
            </a:r>
            <a:r>
              <a:rPr lang="en-US" dirty="0">
                <a:solidFill>
                  <a:schemeClr val="accent2">
                    <a:lumMod val="75000"/>
                  </a:schemeClr>
                </a:solidFill>
              </a:rPr>
              <a:t>ISA</a:t>
            </a:r>
            <a:r>
              <a:rPr lang="ru-RU" dirty="0">
                <a:solidFill>
                  <a:schemeClr val="accent2">
                    <a:lumMod val="75000"/>
                  </a:schemeClr>
                </a:solidFill>
              </a:rPr>
              <a:t> </a:t>
            </a:r>
            <a:r>
              <a:rPr lang="ru-RU" dirty="0" smtClean="0">
                <a:solidFill>
                  <a:schemeClr val="accent2">
                    <a:lumMod val="75000"/>
                  </a:schemeClr>
                </a:solidFill>
              </a:rPr>
              <a:t>501</a:t>
            </a:r>
            <a:r>
              <a:rPr lang="en-US" dirty="0" smtClean="0">
                <a:solidFill>
                  <a:schemeClr val="accent2">
                    <a:lumMod val="75000"/>
                  </a:schemeClr>
                </a:solidFill>
              </a:rPr>
              <a:t>.</a:t>
            </a:r>
            <a:r>
              <a:rPr lang="ru-RU" dirty="0" smtClean="0">
                <a:solidFill>
                  <a:schemeClr val="accent2">
                    <a:lumMod val="75000"/>
                  </a:schemeClr>
                </a:solidFill>
              </a:rPr>
              <a:t> </a:t>
            </a:r>
            <a:r>
              <a:rPr lang="en-US" dirty="0">
                <a:solidFill>
                  <a:schemeClr val="accent2">
                    <a:lumMod val="75000"/>
                  </a:schemeClr>
                </a:solidFill>
              </a:rPr>
              <a:t>Audit Evidence</a:t>
            </a:r>
            <a:r>
              <a:rPr lang="ru-RU" dirty="0">
                <a:solidFill>
                  <a:schemeClr val="accent2">
                    <a:lumMod val="75000"/>
                  </a:schemeClr>
                </a:solidFill>
              </a:rPr>
              <a:t> - </a:t>
            </a:r>
            <a:r>
              <a:rPr lang="en-US" dirty="0">
                <a:solidFill>
                  <a:schemeClr val="accent2">
                    <a:lumMod val="75000"/>
                  </a:schemeClr>
                </a:solidFill>
              </a:rPr>
              <a:t>Additional Considerations for Specific </a:t>
            </a:r>
            <a:r>
              <a:rPr lang="en-US" dirty="0" smtClean="0">
                <a:solidFill>
                  <a:schemeClr val="accent2">
                    <a:lumMod val="75000"/>
                  </a:schemeClr>
                </a:solidFill>
              </a:rPr>
              <a:t>Items;</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505 «Подтверждение из внешних источников» / </a:t>
            </a:r>
            <a:r>
              <a:rPr lang="en-US" dirty="0">
                <a:solidFill>
                  <a:schemeClr val="accent2">
                    <a:lumMod val="75000"/>
                  </a:schemeClr>
                </a:solidFill>
              </a:rPr>
              <a:t>ISA</a:t>
            </a:r>
            <a:r>
              <a:rPr lang="ru-RU" dirty="0">
                <a:solidFill>
                  <a:schemeClr val="accent2">
                    <a:lumMod val="75000"/>
                  </a:schemeClr>
                </a:solidFill>
              </a:rPr>
              <a:t> </a:t>
            </a:r>
            <a:r>
              <a:rPr lang="ru-RU" dirty="0" smtClean="0">
                <a:solidFill>
                  <a:schemeClr val="accent2">
                    <a:lumMod val="75000"/>
                  </a:schemeClr>
                </a:solidFill>
              </a:rPr>
              <a:t>505</a:t>
            </a:r>
            <a:r>
              <a:rPr lang="en-US" dirty="0" smtClean="0">
                <a:solidFill>
                  <a:schemeClr val="accent2">
                    <a:lumMod val="75000"/>
                  </a:schemeClr>
                </a:solidFill>
              </a:rPr>
              <a:t>.</a:t>
            </a:r>
            <a:r>
              <a:rPr lang="ru-RU" dirty="0" smtClean="0">
                <a:solidFill>
                  <a:schemeClr val="accent2">
                    <a:lumMod val="75000"/>
                  </a:schemeClr>
                </a:solidFill>
              </a:rPr>
              <a:t> </a:t>
            </a:r>
            <a:r>
              <a:rPr lang="en-US" dirty="0">
                <a:solidFill>
                  <a:schemeClr val="accent2">
                    <a:lumMod val="75000"/>
                  </a:schemeClr>
                </a:solidFill>
              </a:rPr>
              <a:t>External </a:t>
            </a:r>
            <a:r>
              <a:rPr lang="en-US" dirty="0" smtClean="0">
                <a:solidFill>
                  <a:schemeClr val="accent2">
                    <a:lumMod val="75000"/>
                  </a:schemeClr>
                </a:solidFill>
              </a:rPr>
              <a:t>Confirmations;</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510 «Первичное аудиторское задание — начальные сальдо» / </a:t>
            </a:r>
            <a:r>
              <a:rPr lang="ru-RU" dirty="0" smtClean="0"/>
              <a:t>  </a:t>
            </a:r>
            <a:r>
              <a:rPr lang="ru-RU" dirty="0" smtClean="0">
                <a:solidFill>
                  <a:schemeClr val="accent2">
                    <a:lumMod val="75000"/>
                  </a:schemeClr>
                </a:solidFill>
              </a:rPr>
              <a:t>ISA 510</a:t>
            </a:r>
            <a:r>
              <a:rPr lang="en-US" dirty="0" smtClean="0">
                <a:solidFill>
                  <a:schemeClr val="accent2">
                    <a:lumMod val="75000"/>
                  </a:schemeClr>
                </a:solidFill>
              </a:rPr>
              <a:t>.</a:t>
            </a:r>
            <a:r>
              <a:rPr lang="ru-RU" dirty="0" smtClean="0">
                <a:solidFill>
                  <a:schemeClr val="accent2">
                    <a:lumMod val="75000"/>
                  </a:schemeClr>
                </a:solidFill>
              </a:rPr>
              <a:t> </a:t>
            </a:r>
            <a:r>
              <a:rPr lang="ru-RU" dirty="0" err="1">
                <a:solidFill>
                  <a:schemeClr val="accent2">
                    <a:lumMod val="75000"/>
                  </a:schemeClr>
                </a:solidFill>
              </a:rPr>
              <a:t>Initial</a:t>
            </a:r>
            <a:r>
              <a:rPr lang="ru-RU" dirty="0">
                <a:solidFill>
                  <a:schemeClr val="accent2">
                    <a:lumMod val="75000"/>
                  </a:schemeClr>
                </a:solidFill>
              </a:rPr>
              <a:t> </a:t>
            </a:r>
            <a:r>
              <a:rPr lang="ru-RU" dirty="0" err="1">
                <a:solidFill>
                  <a:schemeClr val="accent2">
                    <a:lumMod val="75000"/>
                  </a:schemeClr>
                </a:solidFill>
              </a:rPr>
              <a:t>Engagements</a:t>
            </a:r>
            <a:r>
              <a:rPr lang="ru-RU" dirty="0">
                <a:solidFill>
                  <a:schemeClr val="accent2">
                    <a:lumMod val="75000"/>
                  </a:schemeClr>
                </a:solidFill>
              </a:rPr>
              <a:t> - </a:t>
            </a:r>
            <a:r>
              <a:rPr lang="ru-RU" dirty="0" err="1">
                <a:solidFill>
                  <a:schemeClr val="accent2">
                    <a:lumMod val="75000"/>
                  </a:schemeClr>
                </a:solidFill>
              </a:rPr>
              <a:t>Opening</a:t>
            </a:r>
            <a:r>
              <a:rPr lang="ru-RU" dirty="0">
                <a:solidFill>
                  <a:schemeClr val="accent2">
                    <a:lumMod val="75000"/>
                  </a:schemeClr>
                </a:solidFill>
              </a:rPr>
              <a:t> </a:t>
            </a:r>
            <a:r>
              <a:rPr lang="ru-RU" dirty="0" err="1" smtClean="0">
                <a:solidFill>
                  <a:schemeClr val="accent2">
                    <a:lumMod val="75000"/>
                  </a:schemeClr>
                </a:solidFill>
              </a:rPr>
              <a:t>Balances</a:t>
            </a:r>
            <a:r>
              <a:rPr lang="en-US" dirty="0" smtClean="0">
                <a:solidFill>
                  <a:schemeClr val="accent2">
                    <a:lumMod val="75000"/>
                  </a:schemeClr>
                </a:solidFill>
              </a:rPr>
              <a: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520 «Аналитические процедуры» / </a:t>
            </a:r>
            <a:r>
              <a:rPr lang="en-US" dirty="0">
                <a:solidFill>
                  <a:schemeClr val="accent2">
                    <a:lumMod val="75000"/>
                  </a:schemeClr>
                </a:solidFill>
              </a:rPr>
              <a:t>ISA</a:t>
            </a:r>
            <a:r>
              <a:rPr lang="ru-RU" dirty="0">
                <a:solidFill>
                  <a:schemeClr val="accent2">
                    <a:lumMod val="75000"/>
                  </a:schemeClr>
                </a:solidFill>
              </a:rPr>
              <a:t> </a:t>
            </a:r>
            <a:r>
              <a:rPr lang="ru-RU" dirty="0" smtClean="0">
                <a:solidFill>
                  <a:schemeClr val="accent2">
                    <a:lumMod val="75000"/>
                  </a:schemeClr>
                </a:solidFill>
              </a:rPr>
              <a:t>520</a:t>
            </a:r>
            <a:r>
              <a:rPr lang="en-US" dirty="0" smtClean="0">
                <a:solidFill>
                  <a:schemeClr val="accent2">
                    <a:lumMod val="75000"/>
                  </a:schemeClr>
                </a:solidFill>
              </a:rPr>
              <a:t>.</a:t>
            </a:r>
            <a:r>
              <a:rPr lang="ru-RU" dirty="0" smtClean="0">
                <a:solidFill>
                  <a:schemeClr val="accent2">
                    <a:lumMod val="75000"/>
                  </a:schemeClr>
                </a:solidFill>
              </a:rPr>
              <a:t> </a:t>
            </a:r>
            <a:r>
              <a:rPr lang="en-US" dirty="0">
                <a:solidFill>
                  <a:schemeClr val="accent2">
                    <a:lumMod val="75000"/>
                  </a:schemeClr>
                </a:solidFill>
              </a:rPr>
              <a:t>Analytical </a:t>
            </a:r>
            <a:r>
              <a:rPr lang="en-US" dirty="0" smtClean="0">
                <a:solidFill>
                  <a:schemeClr val="accent2">
                    <a:lumMod val="75000"/>
                  </a:schemeClr>
                </a:solidFill>
              </a:rPr>
              <a:t>Procedures;</a:t>
            </a:r>
            <a:endParaRPr lang="ru-RU" dirty="0">
              <a:solidFill>
                <a:schemeClr val="accent2">
                  <a:lumMod val="75000"/>
                </a:schemeClr>
              </a:solidFill>
            </a:endParaRPr>
          </a:p>
          <a:p>
            <a:pPr algn="just">
              <a:spcAft>
                <a:spcPts val="600"/>
              </a:spcAft>
              <a:buFont typeface="Wingdings" pitchFamily="2" charset="2"/>
              <a:buChar char="§"/>
            </a:pPr>
            <a:r>
              <a:rPr lang="ru-RU" dirty="0" smtClean="0"/>
              <a:t> МСА</a:t>
            </a:r>
            <a:r>
              <a:rPr lang="en-US" dirty="0" smtClean="0"/>
              <a:t> </a:t>
            </a:r>
            <a:r>
              <a:rPr lang="en-US" dirty="0"/>
              <a:t>530 «</a:t>
            </a:r>
            <a:r>
              <a:rPr lang="ru-RU" dirty="0"/>
              <a:t>Аудиторская выборка</a:t>
            </a:r>
            <a:r>
              <a:rPr lang="en-US" dirty="0"/>
              <a:t>» / </a:t>
            </a:r>
            <a:r>
              <a:rPr lang="en-US" dirty="0">
                <a:solidFill>
                  <a:schemeClr val="accent2">
                    <a:lumMod val="75000"/>
                  </a:schemeClr>
                </a:solidFill>
              </a:rPr>
              <a:t>ISA </a:t>
            </a:r>
            <a:r>
              <a:rPr lang="en-US" dirty="0" smtClean="0">
                <a:solidFill>
                  <a:schemeClr val="accent2">
                    <a:lumMod val="75000"/>
                  </a:schemeClr>
                </a:solidFill>
              </a:rPr>
              <a:t>530. </a:t>
            </a:r>
            <a:r>
              <a:rPr lang="en-US" dirty="0">
                <a:solidFill>
                  <a:schemeClr val="accent2">
                    <a:lumMod val="75000"/>
                  </a:schemeClr>
                </a:solidFill>
              </a:rPr>
              <a:t>Audit Sampling and Other Means of </a:t>
            </a:r>
            <a:r>
              <a:rPr lang="en-US" dirty="0" smtClean="0">
                <a:solidFill>
                  <a:schemeClr val="accent2">
                    <a:lumMod val="75000"/>
                  </a:schemeClr>
                </a:solidFill>
              </a:rPr>
              <a:t>Testing;</a:t>
            </a:r>
            <a:endParaRPr lang="ru-RU" dirty="0">
              <a:solidFill>
                <a:schemeClr val="accent2">
                  <a:lumMod val="75000"/>
                </a:schemeClr>
              </a:solidFill>
            </a:endParaRPr>
          </a:p>
          <a:p>
            <a:pPr algn="just">
              <a:spcAft>
                <a:spcPts val="600"/>
              </a:spcAft>
              <a:buFont typeface="Wingdings" pitchFamily="2" charset="2"/>
              <a:buChar char="§"/>
            </a:pPr>
            <a:r>
              <a:rPr lang="ru-RU" dirty="0" smtClean="0"/>
              <a:t> МСА</a:t>
            </a:r>
            <a:r>
              <a:rPr lang="en-US" dirty="0" smtClean="0"/>
              <a:t> </a:t>
            </a:r>
            <a:r>
              <a:rPr lang="en-US" dirty="0"/>
              <a:t>540 «</a:t>
            </a:r>
            <a:r>
              <a:rPr lang="ru-RU" dirty="0"/>
              <a:t>Аудит расчетных оценок</a:t>
            </a:r>
            <a:r>
              <a:rPr lang="en-US" dirty="0"/>
              <a:t>, </a:t>
            </a:r>
            <a:r>
              <a:rPr lang="ru-RU" dirty="0"/>
              <a:t>в том числе оценок по справедливой стоимости</a:t>
            </a:r>
            <a:r>
              <a:rPr lang="en-US" dirty="0"/>
              <a:t>, </a:t>
            </a:r>
            <a:r>
              <a:rPr lang="ru-RU" dirty="0"/>
              <a:t>и связанной с ними раскрываемой информации</a:t>
            </a:r>
            <a:r>
              <a:rPr lang="en-US" dirty="0"/>
              <a:t>» / </a:t>
            </a:r>
            <a:r>
              <a:rPr lang="en-US" dirty="0">
                <a:solidFill>
                  <a:schemeClr val="accent2">
                    <a:lumMod val="75000"/>
                  </a:schemeClr>
                </a:solidFill>
              </a:rPr>
              <a:t>ISA </a:t>
            </a:r>
            <a:r>
              <a:rPr lang="en-US" dirty="0" smtClean="0">
                <a:solidFill>
                  <a:schemeClr val="accent2">
                    <a:lumMod val="75000"/>
                  </a:schemeClr>
                </a:solidFill>
              </a:rPr>
              <a:t>540. </a:t>
            </a:r>
            <a:r>
              <a:rPr lang="en-US" dirty="0">
                <a:solidFill>
                  <a:schemeClr val="accent2">
                    <a:lumMod val="75000"/>
                  </a:schemeClr>
                </a:solidFill>
              </a:rPr>
              <a:t>Auditing Accounting Estimates, Including Fair Value Accounting Estimates, and Related </a:t>
            </a:r>
            <a:r>
              <a:rPr lang="en-US" dirty="0" smtClean="0">
                <a:solidFill>
                  <a:schemeClr val="accent2">
                    <a:lumMod val="75000"/>
                  </a:schemeClr>
                </a:solidFill>
              </a:rPr>
              <a:t>Disclosures;</a:t>
            </a:r>
            <a:endParaRPr lang="ru-RU" b="1" dirty="0">
              <a:solidFill>
                <a:schemeClr val="accent2">
                  <a:lumMod val="75000"/>
                </a:schemeClr>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аудита</a:t>
            </a:r>
          </a:p>
        </p:txBody>
      </p:sp>
      <p:sp>
        <p:nvSpPr>
          <p:cNvPr id="7" name="Прямоугольник 6"/>
          <p:cNvSpPr/>
          <p:nvPr/>
        </p:nvSpPr>
        <p:spPr>
          <a:xfrm>
            <a:off x="683568" y="1340769"/>
            <a:ext cx="7992888" cy="4939814"/>
          </a:xfrm>
          <a:prstGeom prst="rect">
            <a:avLst/>
          </a:prstGeom>
        </p:spPr>
        <p:txBody>
          <a:bodyPr wrap="square">
            <a:spAutoFit/>
          </a:bodyPr>
          <a:lstStyle/>
          <a:p>
            <a:pPr algn="just">
              <a:spcAft>
                <a:spcPts val="600"/>
              </a:spcAft>
              <a:buFont typeface="Wingdings" pitchFamily="2" charset="2"/>
              <a:buChar char="§"/>
            </a:pPr>
            <a:r>
              <a:rPr lang="ru-RU" b="1" dirty="0" smtClean="0"/>
              <a:t> </a:t>
            </a:r>
            <a:r>
              <a:rPr lang="ru-RU" dirty="0"/>
              <a:t>МСА 550 «Связанные стороны» / </a:t>
            </a:r>
            <a:r>
              <a:rPr lang="ru-RU" dirty="0">
                <a:solidFill>
                  <a:schemeClr val="accent2">
                    <a:lumMod val="75000"/>
                  </a:schemeClr>
                </a:solidFill>
              </a:rPr>
              <a:t>ISA </a:t>
            </a:r>
            <a:r>
              <a:rPr lang="ru-RU" dirty="0" smtClean="0">
                <a:solidFill>
                  <a:schemeClr val="accent2">
                    <a:lumMod val="75000"/>
                  </a:schemeClr>
                </a:solidFill>
              </a:rPr>
              <a:t>550</a:t>
            </a:r>
            <a:r>
              <a:rPr lang="en-US" dirty="0" smtClean="0">
                <a:solidFill>
                  <a:schemeClr val="accent2">
                    <a:lumMod val="75000"/>
                  </a:schemeClr>
                </a:solidFill>
              </a:rPr>
              <a:t>.</a:t>
            </a:r>
            <a:r>
              <a:rPr lang="ru-RU" dirty="0" smtClean="0">
                <a:solidFill>
                  <a:schemeClr val="accent2">
                    <a:lumMod val="75000"/>
                  </a:schemeClr>
                </a:solidFill>
              </a:rPr>
              <a:t> </a:t>
            </a:r>
            <a:r>
              <a:rPr lang="ru-RU" dirty="0" err="1">
                <a:solidFill>
                  <a:schemeClr val="accent2">
                    <a:lumMod val="75000"/>
                  </a:schemeClr>
                </a:solidFill>
              </a:rPr>
              <a:t>Related</a:t>
            </a:r>
            <a:r>
              <a:rPr lang="ru-RU" dirty="0">
                <a:solidFill>
                  <a:schemeClr val="accent2">
                    <a:lumMod val="75000"/>
                  </a:schemeClr>
                </a:solidFill>
              </a:rPr>
              <a:t> </a:t>
            </a:r>
            <a:r>
              <a:rPr lang="ru-RU" dirty="0" err="1" smtClean="0">
                <a:solidFill>
                  <a:schemeClr val="accent2">
                    <a:lumMod val="75000"/>
                  </a:schemeClr>
                </a:solidFill>
              </a:rPr>
              <a:t>Parties</a:t>
            </a:r>
            <a:r>
              <a:rPr lang="en-US" dirty="0" smtClean="0">
                <a:solidFill>
                  <a:schemeClr val="accent2">
                    <a:lumMod val="75000"/>
                  </a:schemeClr>
                </a:solidFill>
              </a:rPr>
              <a: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560 «Последующие события» / </a:t>
            </a:r>
            <a:r>
              <a:rPr lang="ru-RU" dirty="0">
                <a:solidFill>
                  <a:schemeClr val="accent2">
                    <a:lumMod val="75000"/>
                  </a:schemeClr>
                </a:solidFill>
              </a:rPr>
              <a:t>ISA </a:t>
            </a:r>
            <a:r>
              <a:rPr lang="ru-RU" dirty="0" smtClean="0">
                <a:solidFill>
                  <a:schemeClr val="accent2">
                    <a:lumMod val="75000"/>
                  </a:schemeClr>
                </a:solidFill>
              </a:rPr>
              <a:t>560</a:t>
            </a:r>
            <a:r>
              <a:rPr lang="en-US" dirty="0" smtClean="0">
                <a:solidFill>
                  <a:schemeClr val="accent2">
                    <a:lumMod val="75000"/>
                  </a:schemeClr>
                </a:solidFill>
              </a:rPr>
              <a:t>.</a:t>
            </a:r>
            <a:r>
              <a:rPr lang="ru-RU" dirty="0" smtClean="0">
                <a:solidFill>
                  <a:schemeClr val="accent2">
                    <a:lumMod val="75000"/>
                  </a:schemeClr>
                </a:solidFill>
              </a:rPr>
              <a:t> </a:t>
            </a:r>
            <a:r>
              <a:rPr lang="ru-RU" dirty="0" err="1">
                <a:solidFill>
                  <a:schemeClr val="accent2">
                    <a:lumMod val="75000"/>
                  </a:schemeClr>
                </a:solidFill>
              </a:rPr>
              <a:t>Subsequent</a:t>
            </a:r>
            <a:r>
              <a:rPr lang="ru-RU" dirty="0">
                <a:solidFill>
                  <a:schemeClr val="accent2">
                    <a:lumMod val="75000"/>
                  </a:schemeClr>
                </a:solidFill>
              </a:rPr>
              <a:t> </a:t>
            </a:r>
            <a:r>
              <a:rPr lang="ru-RU" dirty="0" err="1" smtClean="0">
                <a:solidFill>
                  <a:schemeClr val="accent2">
                    <a:lumMod val="75000"/>
                  </a:schemeClr>
                </a:solidFill>
              </a:rPr>
              <a:t>Events</a:t>
            </a:r>
            <a:r>
              <a:rPr lang="en-US" dirty="0" smtClean="0">
                <a:solidFill>
                  <a:schemeClr val="accent2">
                    <a:lumMod val="75000"/>
                  </a:schemeClr>
                </a:solidFill>
              </a:rPr>
              <a: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570 «Допущение о непрерывности деятельности организации» / </a:t>
            </a:r>
            <a:r>
              <a:rPr lang="ru-RU" dirty="0">
                <a:solidFill>
                  <a:schemeClr val="accent2">
                    <a:lumMod val="75000"/>
                  </a:schemeClr>
                </a:solidFill>
              </a:rPr>
              <a:t>ISA </a:t>
            </a:r>
            <a:r>
              <a:rPr lang="ru-RU" dirty="0" smtClean="0">
                <a:solidFill>
                  <a:schemeClr val="accent2">
                    <a:lumMod val="75000"/>
                  </a:schemeClr>
                </a:solidFill>
              </a:rPr>
              <a:t>570</a:t>
            </a:r>
            <a:r>
              <a:rPr lang="en-US" dirty="0" smtClean="0">
                <a:solidFill>
                  <a:schemeClr val="accent2">
                    <a:lumMod val="75000"/>
                  </a:schemeClr>
                </a:solidFill>
              </a:rPr>
              <a:t>.</a:t>
            </a:r>
            <a:r>
              <a:rPr lang="ru-RU" dirty="0" smtClean="0">
                <a:solidFill>
                  <a:schemeClr val="accent2">
                    <a:lumMod val="75000"/>
                  </a:schemeClr>
                </a:solidFill>
              </a:rPr>
              <a:t> </a:t>
            </a:r>
            <a:r>
              <a:rPr lang="ru-RU" dirty="0" err="1">
                <a:solidFill>
                  <a:schemeClr val="accent2">
                    <a:lumMod val="75000"/>
                  </a:schemeClr>
                </a:solidFill>
              </a:rPr>
              <a:t>Going</a:t>
            </a:r>
            <a:r>
              <a:rPr lang="ru-RU" dirty="0">
                <a:solidFill>
                  <a:schemeClr val="accent2">
                    <a:lumMod val="75000"/>
                  </a:schemeClr>
                </a:solidFill>
              </a:rPr>
              <a:t> </a:t>
            </a:r>
            <a:r>
              <a:rPr lang="ru-RU" dirty="0" err="1" smtClean="0">
                <a:solidFill>
                  <a:schemeClr val="accent2">
                    <a:lumMod val="75000"/>
                  </a:schemeClr>
                </a:solidFill>
              </a:rPr>
              <a:t>Concern</a:t>
            </a:r>
            <a:r>
              <a:rPr lang="en-US" dirty="0" smtClean="0">
                <a:solidFill>
                  <a:schemeClr val="accent2">
                    <a:lumMod val="75000"/>
                  </a:schemeClr>
                </a:solidFill>
              </a:rPr>
              <a: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580 «Письменные представления» / </a:t>
            </a:r>
            <a:r>
              <a:rPr lang="en-US" dirty="0">
                <a:solidFill>
                  <a:schemeClr val="accent2">
                    <a:lumMod val="75000"/>
                  </a:schemeClr>
                </a:solidFill>
              </a:rPr>
              <a:t>ISA </a:t>
            </a:r>
            <a:r>
              <a:rPr lang="en-US" dirty="0" smtClean="0">
                <a:solidFill>
                  <a:schemeClr val="accent2">
                    <a:lumMod val="75000"/>
                  </a:schemeClr>
                </a:solidFill>
              </a:rPr>
              <a:t>580. </a:t>
            </a:r>
            <a:r>
              <a:rPr lang="en-US" dirty="0">
                <a:solidFill>
                  <a:schemeClr val="accent2">
                    <a:lumMod val="75000"/>
                  </a:schemeClr>
                </a:solidFill>
              </a:rPr>
              <a:t>Written </a:t>
            </a:r>
            <a:r>
              <a:rPr lang="en-US" dirty="0" smtClean="0">
                <a:solidFill>
                  <a:schemeClr val="accent2">
                    <a:lumMod val="75000"/>
                  </a:schemeClr>
                </a:solidFill>
              </a:rPr>
              <a:t>Representations;</a:t>
            </a:r>
            <a:endParaRPr lang="ru-RU" dirty="0" smtClean="0">
              <a:solidFill>
                <a:schemeClr val="accent2">
                  <a:lumMod val="75000"/>
                </a:schemeClr>
              </a:solidFill>
            </a:endParaRPr>
          </a:p>
          <a:p>
            <a:pPr algn="l">
              <a:spcBef>
                <a:spcPts val="1200"/>
              </a:spcBef>
              <a:spcAft>
                <a:spcPts val="600"/>
              </a:spcAft>
            </a:pPr>
            <a:r>
              <a:rPr lang="ru-RU" b="1" dirty="0" smtClean="0"/>
              <a:t>600-699 Использование услуг других лиц</a:t>
            </a:r>
          </a:p>
          <a:p>
            <a:pPr algn="just">
              <a:spcAft>
                <a:spcPts val="600"/>
              </a:spcAft>
              <a:buFont typeface="Wingdings" pitchFamily="2" charset="2"/>
              <a:buChar char="§"/>
            </a:pPr>
            <a:r>
              <a:rPr lang="ru-RU" dirty="0" smtClean="0"/>
              <a:t> МСА</a:t>
            </a:r>
            <a:r>
              <a:rPr lang="en-US" dirty="0" smtClean="0"/>
              <a:t> </a:t>
            </a:r>
            <a:r>
              <a:rPr lang="en-US" dirty="0"/>
              <a:t>600 «</a:t>
            </a:r>
            <a:r>
              <a:rPr lang="ru-RU" dirty="0"/>
              <a:t>Особые аспекты</a:t>
            </a:r>
            <a:r>
              <a:rPr lang="en-US" dirty="0"/>
              <a:t>: </a:t>
            </a:r>
            <a:r>
              <a:rPr lang="ru-RU" dirty="0"/>
              <a:t>аудит финансовой отчетности группы</a:t>
            </a:r>
            <a:r>
              <a:rPr lang="en-US" dirty="0"/>
              <a:t> (</a:t>
            </a:r>
            <a:r>
              <a:rPr lang="ru-RU" dirty="0"/>
              <a:t>включая работу аудиторов подразделений</a:t>
            </a:r>
            <a:r>
              <a:rPr lang="en-US" dirty="0"/>
              <a:t>)» / </a:t>
            </a:r>
            <a:r>
              <a:rPr lang="en-US" dirty="0">
                <a:solidFill>
                  <a:schemeClr val="accent2">
                    <a:lumMod val="75000"/>
                  </a:schemeClr>
                </a:solidFill>
              </a:rPr>
              <a:t>ISA </a:t>
            </a:r>
            <a:r>
              <a:rPr lang="en-US" dirty="0" smtClean="0">
                <a:solidFill>
                  <a:schemeClr val="accent2">
                    <a:lumMod val="75000"/>
                  </a:schemeClr>
                </a:solidFill>
              </a:rPr>
              <a:t>600. </a:t>
            </a:r>
            <a:r>
              <a:rPr lang="en-US" dirty="0">
                <a:solidFill>
                  <a:schemeClr val="accent2">
                    <a:lumMod val="75000"/>
                  </a:schemeClr>
                </a:solidFill>
              </a:rPr>
              <a:t>Special Considerations - Audits of Group Financial Statements (Including the Work of Component Auditors</a:t>
            </a:r>
            <a:r>
              <a:rPr lang="en-US" dirty="0" smtClean="0">
                <a:solidFill>
                  <a:schemeClr val="accent2">
                    <a:lumMod val="75000"/>
                  </a:schemeClr>
                </a:solidFill>
              </a:rPr>
              <a: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610 «Использование внутренних аудиторов» / </a:t>
            </a:r>
            <a:r>
              <a:rPr lang="ru-RU" dirty="0">
                <a:solidFill>
                  <a:schemeClr val="accent2">
                    <a:lumMod val="75000"/>
                  </a:schemeClr>
                </a:solidFill>
              </a:rPr>
              <a:t>ISA </a:t>
            </a:r>
            <a:r>
              <a:rPr lang="ru-RU" dirty="0" smtClean="0">
                <a:solidFill>
                  <a:schemeClr val="accent2">
                    <a:lumMod val="75000"/>
                  </a:schemeClr>
                </a:solidFill>
              </a:rPr>
              <a:t>610</a:t>
            </a:r>
            <a:r>
              <a:rPr lang="en-US" dirty="0" smtClean="0">
                <a:solidFill>
                  <a:schemeClr val="accent2">
                    <a:lumMod val="75000"/>
                  </a:schemeClr>
                </a:solidFill>
              </a:rPr>
              <a:t>.</a:t>
            </a:r>
            <a:r>
              <a:rPr lang="ru-RU" dirty="0" smtClean="0">
                <a:solidFill>
                  <a:schemeClr val="accent2">
                    <a:lumMod val="75000"/>
                  </a:schemeClr>
                </a:solidFill>
              </a:rPr>
              <a:t> </a:t>
            </a:r>
            <a:r>
              <a:rPr lang="ru-RU" dirty="0" err="1">
                <a:solidFill>
                  <a:schemeClr val="accent2">
                    <a:lumMod val="75000"/>
                  </a:schemeClr>
                </a:solidFill>
              </a:rPr>
              <a:t>Using</a:t>
            </a:r>
            <a:r>
              <a:rPr lang="ru-RU" dirty="0">
                <a:solidFill>
                  <a:schemeClr val="accent2">
                    <a:lumMod val="75000"/>
                  </a:schemeClr>
                </a:solidFill>
              </a:rPr>
              <a:t> </a:t>
            </a:r>
            <a:r>
              <a:rPr lang="ru-RU" dirty="0" err="1">
                <a:solidFill>
                  <a:schemeClr val="accent2">
                    <a:lumMod val="75000"/>
                  </a:schemeClr>
                </a:solidFill>
              </a:rPr>
              <a:t>the</a:t>
            </a:r>
            <a:r>
              <a:rPr lang="ru-RU" dirty="0">
                <a:solidFill>
                  <a:schemeClr val="accent2">
                    <a:lumMod val="75000"/>
                  </a:schemeClr>
                </a:solidFill>
              </a:rPr>
              <a:t> </a:t>
            </a:r>
            <a:r>
              <a:rPr lang="ru-RU" dirty="0" err="1">
                <a:solidFill>
                  <a:schemeClr val="accent2">
                    <a:lumMod val="75000"/>
                  </a:schemeClr>
                </a:solidFill>
              </a:rPr>
              <a:t>Work</a:t>
            </a:r>
            <a:r>
              <a:rPr lang="ru-RU" dirty="0">
                <a:solidFill>
                  <a:schemeClr val="accent2">
                    <a:lumMod val="75000"/>
                  </a:schemeClr>
                </a:solidFill>
              </a:rPr>
              <a:t> </a:t>
            </a:r>
            <a:r>
              <a:rPr lang="ru-RU" dirty="0" err="1">
                <a:solidFill>
                  <a:schemeClr val="accent2">
                    <a:lumMod val="75000"/>
                  </a:schemeClr>
                </a:solidFill>
              </a:rPr>
              <a:t>of</a:t>
            </a:r>
            <a:r>
              <a:rPr lang="ru-RU" dirty="0">
                <a:solidFill>
                  <a:schemeClr val="accent2">
                    <a:lumMod val="75000"/>
                  </a:schemeClr>
                </a:solidFill>
              </a:rPr>
              <a:t> </a:t>
            </a:r>
            <a:r>
              <a:rPr lang="ru-RU" dirty="0" err="1" smtClean="0">
                <a:solidFill>
                  <a:schemeClr val="accent2">
                    <a:lumMod val="75000"/>
                  </a:schemeClr>
                </a:solidFill>
              </a:rPr>
              <a:t>Internal</a:t>
            </a:r>
            <a:r>
              <a:rPr lang="en-US" dirty="0" smtClean="0">
                <a:solidFill>
                  <a:schemeClr val="accent2">
                    <a:lumMod val="75000"/>
                  </a:schemeClr>
                </a:solidFill>
              </a:rPr>
              <a: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620 «Использование привлеченных экспертов аудитора» / </a:t>
            </a:r>
            <a:r>
              <a:rPr lang="en-US" dirty="0">
                <a:solidFill>
                  <a:schemeClr val="accent2">
                    <a:lumMod val="75000"/>
                  </a:schemeClr>
                </a:solidFill>
              </a:rPr>
              <a:t>ISA </a:t>
            </a:r>
            <a:r>
              <a:rPr lang="en-US" dirty="0" smtClean="0">
                <a:solidFill>
                  <a:schemeClr val="accent2">
                    <a:lumMod val="75000"/>
                  </a:schemeClr>
                </a:solidFill>
              </a:rPr>
              <a:t>620. </a:t>
            </a:r>
            <a:r>
              <a:rPr lang="en-US" dirty="0">
                <a:solidFill>
                  <a:schemeClr val="accent2">
                    <a:lumMod val="75000"/>
                  </a:schemeClr>
                </a:solidFill>
              </a:rPr>
              <a:t>Using the Work of an Auditor's </a:t>
            </a:r>
            <a:r>
              <a:rPr lang="en-US" dirty="0" smtClean="0">
                <a:solidFill>
                  <a:schemeClr val="accent2">
                    <a:lumMod val="75000"/>
                  </a:schemeClr>
                </a:solidFill>
              </a:rPr>
              <a:t>Expert;</a:t>
            </a:r>
            <a:endParaRPr lang="ru-RU" b="1" dirty="0">
              <a:solidFill>
                <a:schemeClr val="accent2">
                  <a:lumMod val="75000"/>
                </a:schemeClr>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аудита</a:t>
            </a:r>
          </a:p>
        </p:txBody>
      </p:sp>
      <p:sp>
        <p:nvSpPr>
          <p:cNvPr id="7" name="Прямоугольник 6"/>
          <p:cNvSpPr/>
          <p:nvPr/>
        </p:nvSpPr>
        <p:spPr>
          <a:xfrm>
            <a:off x="683568" y="1268760"/>
            <a:ext cx="7992888" cy="5186035"/>
          </a:xfrm>
          <a:prstGeom prst="rect">
            <a:avLst/>
          </a:prstGeom>
        </p:spPr>
        <p:txBody>
          <a:bodyPr wrap="square">
            <a:spAutoFit/>
          </a:bodyPr>
          <a:lstStyle/>
          <a:p>
            <a:pPr algn="just">
              <a:spcAft>
                <a:spcPts val="600"/>
              </a:spcAft>
            </a:pPr>
            <a:r>
              <a:rPr lang="ru-RU" b="1" dirty="0" smtClean="0"/>
              <a:t>700-799 Аудиторские выводы и заключения</a:t>
            </a:r>
            <a:endParaRPr lang="en-US" b="1" dirty="0" smtClean="0"/>
          </a:p>
          <a:p>
            <a:pPr algn="just">
              <a:spcAft>
                <a:spcPts val="600"/>
              </a:spcAft>
              <a:buFont typeface="Wingdings" pitchFamily="2" charset="2"/>
              <a:buChar char="§"/>
            </a:pPr>
            <a:r>
              <a:rPr lang="ru-RU" dirty="0" smtClean="0"/>
              <a:t> МСА </a:t>
            </a:r>
            <a:r>
              <a:rPr lang="ru-RU" dirty="0"/>
              <a:t>700 «Формирование и представление заключения по финансовой отчетности» / </a:t>
            </a:r>
            <a:r>
              <a:rPr lang="en-US" dirty="0">
                <a:solidFill>
                  <a:schemeClr val="accent2">
                    <a:lumMod val="75000"/>
                  </a:schemeClr>
                </a:solidFill>
              </a:rPr>
              <a:t>ISA </a:t>
            </a:r>
            <a:r>
              <a:rPr lang="en-US" dirty="0" smtClean="0">
                <a:solidFill>
                  <a:schemeClr val="accent2">
                    <a:lumMod val="75000"/>
                  </a:schemeClr>
                </a:solidFill>
              </a:rPr>
              <a:t>700. </a:t>
            </a:r>
            <a:r>
              <a:rPr lang="ru-RU" dirty="0" err="1">
                <a:solidFill>
                  <a:schemeClr val="accent2">
                    <a:lumMod val="75000"/>
                  </a:schemeClr>
                </a:solidFill>
              </a:rPr>
              <a:t>Forming</a:t>
            </a:r>
            <a:r>
              <a:rPr lang="ru-RU" dirty="0">
                <a:solidFill>
                  <a:schemeClr val="accent2">
                    <a:lumMod val="75000"/>
                  </a:schemeClr>
                </a:solidFill>
              </a:rPr>
              <a:t> </a:t>
            </a:r>
            <a:r>
              <a:rPr lang="ru-RU" dirty="0" err="1">
                <a:solidFill>
                  <a:schemeClr val="accent2">
                    <a:lumMod val="75000"/>
                  </a:schemeClr>
                </a:solidFill>
              </a:rPr>
              <a:t>an</a:t>
            </a:r>
            <a:r>
              <a:rPr lang="ru-RU" dirty="0">
                <a:solidFill>
                  <a:schemeClr val="accent2">
                    <a:lumMod val="75000"/>
                  </a:schemeClr>
                </a:solidFill>
              </a:rPr>
              <a:t> </a:t>
            </a:r>
            <a:r>
              <a:rPr lang="ru-RU" dirty="0" err="1">
                <a:solidFill>
                  <a:schemeClr val="accent2">
                    <a:lumMod val="75000"/>
                  </a:schemeClr>
                </a:solidFill>
              </a:rPr>
              <a:t>Opinion</a:t>
            </a:r>
            <a:r>
              <a:rPr lang="ru-RU" dirty="0">
                <a:solidFill>
                  <a:schemeClr val="accent2">
                    <a:lumMod val="75000"/>
                  </a:schemeClr>
                </a:solidFill>
              </a:rPr>
              <a:t> </a:t>
            </a:r>
            <a:r>
              <a:rPr lang="ru-RU" dirty="0" err="1">
                <a:solidFill>
                  <a:schemeClr val="accent2">
                    <a:lumMod val="75000"/>
                  </a:schemeClr>
                </a:solidFill>
              </a:rPr>
              <a:t>and</a:t>
            </a:r>
            <a:r>
              <a:rPr lang="ru-RU" dirty="0">
                <a:solidFill>
                  <a:schemeClr val="accent2">
                    <a:lumMod val="75000"/>
                  </a:schemeClr>
                </a:solidFill>
              </a:rPr>
              <a:t> </a:t>
            </a:r>
            <a:r>
              <a:rPr lang="ru-RU" dirty="0" err="1">
                <a:solidFill>
                  <a:schemeClr val="accent2">
                    <a:lumMod val="75000"/>
                  </a:schemeClr>
                </a:solidFill>
              </a:rPr>
              <a:t>Reporting</a:t>
            </a:r>
            <a:r>
              <a:rPr lang="ru-RU" dirty="0">
                <a:solidFill>
                  <a:schemeClr val="accent2">
                    <a:lumMod val="75000"/>
                  </a:schemeClr>
                </a:solidFill>
              </a:rPr>
              <a:t> </a:t>
            </a:r>
            <a:r>
              <a:rPr lang="ru-RU" dirty="0" err="1">
                <a:solidFill>
                  <a:schemeClr val="accent2">
                    <a:lumMod val="75000"/>
                  </a:schemeClr>
                </a:solidFill>
              </a:rPr>
              <a:t>on</a:t>
            </a:r>
            <a:r>
              <a:rPr lang="ru-RU" dirty="0">
                <a:solidFill>
                  <a:schemeClr val="accent2">
                    <a:lumMod val="75000"/>
                  </a:schemeClr>
                </a:solidFill>
              </a:rPr>
              <a:t> </a:t>
            </a:r>
            <a:r>
              <a:rPr lang="ru-RU" dirty="0" err="1">
                <a:solidFill>
                  <a:schemeClr val="accent2">
                    <a:lumMod val="75000"/>
                  </a:schemeClr>
                </a:solidFill>
              </a:rPr>
              <a:t>Financial</a:t>
            </a:r>
            <a:r>
              <a:rPr lang="ru-RU" dirty="0">
                <a:solidFill>
                  <a:schemeClr val="accent2">
                    <a:lumMod val="75000"/>
                  </a:schemeClr>
                </a:solidFill>
              </a:rPr>
              <a:t> </a:t>
            </a:r>
            <a:r>
              <a:rPr lang="ru-RU" dirty="0" err="1" smtClean="0">
                <a:solidFill>
                  <a:schemeClr val="accent2">
                    <a:lumMod val="75000"/>
                  </a:schemeClr>
                </a:solidFill>
              </a:rPr>
              <a:t>Statements</a:t>
            </a:r>
            <a:r>
              <a:rPr lang="en-US" dirty="0" smtClean="0">
                <a:solidFill>
                  <a:schemeClr val="accent2">
                    <a:lumMod val="75000"/>
                  </a:schemeClr>
                </a:solidFill>
              </a:rPr>
              <a: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705 «Виды модифицированного аудиторского заключения» / </a:t>
            </a:r>
            <a:r>
              <a:rPr lang="en-US" dirty="0" smtClean="0"/>
              <a:t>       </a:t>
            </a:r>
            <a:r>
              <a:rPr lang="en-US" dirty="0" smtClean="0">
                <a:solidFill>
                  <a:schemeClr val="accent2">
                    <a:lumMod val="75000"/>
                  </a:schemeClr>
                </a:solidFill>
              </a:rPr>
              <a:t>ISA</a:t>
            </a:r>
            <a:r>
              <a:rPr lang="ru-RU" dirty="0" smtClean="0">
                <a:solidFill>
                  <a:schemeClr val="accent2">
                    <a:lumMod val="75000"/>
                  </a:schemeClr>
                </a:solidFill>
              </a:rPr>
              <a:t> </a:t>
            </a:r>
            <a:r>
              <a:rPr lang="ru-RU" dirty="0">
                <a:solidFill>
                  <a:schemeClr val="accent2">
                    <a:lumMod val="75000"/>
                  </a:schemeClr>
                </a:solidFill>
              </a:rPr>
              <a:t>705. </a:t>
            </a:r>
            <a:r>
              <a:rPr lang="en-US" dirty="0">
                <a:solidFill>
                  <a:schemeClr val="accent2">
                    <a:lumMod val="75000"/>
                  </a:schemeClr>
                </a:solidFill>
              </a:rPr>
              <a:t>Modifications to the Opinion in the Independent Auditor's </a:t>
            </a:r>
            <a:r>
              <a:rPr lang="en-US" dirty="0" smtClean="0">
                <a:solidFill>
                  <a:schemeClr val="accent2">
                    <a:lumMod val="75000"/>
                  </a:schemeClr>
                </a:solidFill>
              </a:rPr>
              <a:t>Report;</a:t>
            </a:r>
            <a:endParaRPr lang="ru-RU" dirty="0">
              <a:solidFill>
                <a:schemeClr val="accent2">
                  <a:lumMod val="75000"/>
                </a:schemeClr>
              </a:solidFill>
            </a:endParaRPr>
          </a:p>
          <a:p>
            <a:pPr algn="just">
              <a:spcAft>
                <a:spcPts val="600"/>
              </a:spcAft>
              <a:buFont typeface="Wingdings" pitchFamily="2" charset="2"/>
              <a:buChar char="§"/>
            </a:pPr>
            <a:r>
              <a:rPr lang="ru-RU" dirty="0" smtClean="0"/>
              <a:t> МСА</a:t>
            </a:r>
            <a:r>
              <a:rPr lang="en-US" dirty="0" smtClean="0"/>
              <a:t> </a:t>
            </a:r>
            <a:r>
              <a:rPr lang="en-US" dirty="0"/>
              <a:t>706 «</a:t>
            </a:r>
            <a:r>
              <a:rPr lang="ru-RU" dirty="0"/>
              <a:t>Пояснительный раздел и раздел</a:t>
            </a:r>
            <a:r>
              <a:rPr lang="en-US" dirty="0"/>
              <a:t> "</a:t>
            </a:r>
            <a:r>
              <a:rPr lang="ru-RU" dirty="0"/>
              <a:t>прочие вопросы</a:t>
            </a:r>
            <a:r>
              <a:rPr lang="en-US" dirty="0"/>
              <a:t>" </a:t>
            </a:r>
            <a:r>
              <a:rPr lang="ru-RU" dirty="0"/>
              <a:t>аудиторского заключения</a:t>
            </a:r>
            <a:r>
              <a:rPr lang="en-US" dirty="0"/>
              <a:t>» / </a:t>
            </a:r>
            <a:r>
              <a:rPr lang="en-US" dirty="0">
                <a:solidFill>
                  <a:schemeClr val="accent2">
                    <a:lumMod val="75000"/>
                  </a:schemeClr>
                </a:solidFill>
              </a:rPr>
              <a:t>ISA </a:t>
            </a:r>
            <a:r>
              <a:rPr lang="en-US" dirty="0" smtClean="0">
                <a:solidFill>
                  <a:schemeClr val="accent2">
                    <a:lumMod val="75000"/>
                  </a:schemeClr>
                </a:solidFill>
              </a:rPr>
              <a:t>706. </a:t>
            </a:r>
            <a:r>
              <a:rPr lang="en-US" dirty="0">
                <a:solidFill>
                  <a:schemeClr val="accent2">
                    <a:lumMod val="75000"/>
                  </a:schemeClr>
                </a:solidFill>
              </a:rPr>
              <a:t>Emphasis of Matter Paragraphs and Other Matter(s) Paragraphs in the Independent Auditor’s </a:t>
            </a:r>
            <a:r>
              <a:rPr lang="en-US" dirty="0" smtClean="0">
                <a:solidFill>
                  <a:schemeClr val="accent2">
                    <a:lumMod val="75000"/>
                  </a:schemeClr>
                </a:solidFill>
              </a:rPr>
              <a:t>Report;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710 «Сравнительные данные: сравнительные показатели и сравнительная финансовая отчетность» / </a:t>
            </a:r>
            <a:r>
              <a:rPr lang="en-US" dirty="0" smtClean="0">
                <a:solidFill>
                  <a:schemeClr val="accent2">
                    <a:lumMod val="75000"/>
                  </a:schemeClr>
                </a:solidFill>
              </a:rPr>
              <a:t>ISA</a:t>
            </a:r>
            <a:r>
              <a:rPr lang="ru-RU" dirty="0" smtClean="0">
                <a:solidFill>
                  <a:schemeClr val="accent2">
                    <a:lumMod val="75000"/>
                  </a:schemeClr>
                </a:solidFill>
              </a:rPr>
              <a:t> 710</a:t>
            </a:r>
            <a:r>
              <a:rPr lang="en-US" dirty="0" smtClean="0">
                <a:solidFill>
                  <a:schemeClr val="accent2">
                    <a:lumMod val="75000"/>
                  </a:schemeClr>
                </a:solidFill>
              </a:rPr>
              <a:t>.</a:t>
            </a:r>
            <a:r>
              <a:rPr lang="ru-RU" dirty="0" smtClean="0">
                <a:solidFill>
                  <a:schemeClr val="accent2">
                    <a:lumMod val="75000"/>
                  </a:schemeClr>
                </a:solidFill>
              </a:rPr>
              <a:t> </a:t>
            </a:r>
            <a:r>
              <a:rPr lang="ru-RU" dirty="0" err="1" smtClean="0">
                <a:solidFill>
                  <a:schemeClr val="accent2">
                    <a:lumMod val="75000"/>
                  </a:schemeClr>
                </a:solidFill>
              </a:rPr>
              <a:t>Comparative</a:t>
            </a:r>
            <a:r>
              <a:rPr lang="ru-RU" dirty="0" smtClean="0">
                <a:solidFill>
                  <a:schemeClr val="accent2">
                    <a:lumMod val="75000"/>
                  </a:schemeClr>
                </a:solidFill>
              </a:rPr>
              <a:t> </a:t>
            </a:r>
            <a:r>
              <a:rPr lang="ru-RU" dirty="0" err="1" smtClean="0">
                <a:solidFill>
                  <a:schemeClr val="accent2">
                    <a:lumMod val="75000"/>
                  </a:schemeClr>
                </a:solidFill>
              </a:rPr>
              <a:t>Information</a:t>
            </a:r>
            <a:r>
              <a:rPr lang="ru-RU" dirty="0" smtClean="0">
                <a:solidFill>
                  <a:schemeClr val="accent2">
                    <a:lumMod val="75000"/>
                  </a:schemeClr>
                </a:solidFill>
              </a:rPr>
              <a:t>—</a:t>
            </a:r>
            <a:r>
              <a:rPr lang="en-US" dirty="0" smtClean="0">
                <a:solidFill>
                  <a:schemeClr val="accent2">
                    <a:lumMod val="75000"/>
                  </a:schemeClr>
                </a:solidFill>
              </a:rPr>
              <a:t> Corresponding Figures and Comparative Financial Statements;</a:t>
            </a:r>
            <a:endParaRPr lang="ru-RU" dirty="0">
              <a:solidFill>
                <a:schemeClr val="accent2">
                  <a:lumMod val="75000"/>
                </a:schemeClr>
              </a:solidFill>
            </a:endParaRPr>
          </a:p>
          <a:p>
            <a:pPr algn="just">
              <a:spcAft>
                <a:spcPts val="600"/>
              </a:spcAft>
              <a:buFont typeface="Wingdings" pitchFamily="2" charset="2"/>
              <a:buChar char="§"/>
            </a:pPr>
            <a:r>
              <a:rPr lang="ru-RU" dirty="0" smtClean="0"/>
              <a:t> МСА</a:t>
            </a:r>
            <a:r>
              <a:rPr lang="en-US" dirty="0" smtClean="0"/>
              <a:t> </a:t>
            </a:r>
            <a:r>
              <a:rPr lang="en-US" dirty="0"/>
              <a:t>720 «</a:t>
            </a:r>
            <a:r>
              <a:rPr lang="ru-RU" dirty="0"/>
              <a:t>Ответственность аудитора за прочую информацию в документах</a:t>
            </a:r>
            <a:r>
              <a:rPr lang="en-US" dirty="0"/>
              <a:t>, </a:t>
            </a:r>
            <a:r>
              <a:rPr lang="ru-RU" dirty="0"/>
              <a:t>содержащих </a:t>
            </a:r>
            <a:r>
              <a:rPr lang="ru-RU" dirty="0" err="1"/>
              <a:t>аудированную</a:t>
            </a:r>
            <a:r>
              <a:rPr lang="ru-RU" dirty="0"/>
              <a:t> финансовую отчетность</a:t>
            </a:r>
            <a:r>
              <a:rPr lang="en-US" dirty="0"/>
              <a:t>» </a:t>
            </a:r>
            <a:r>
              <a:rPr lang="en-US" dirty="0" smtClean="0"/>
              <a:t>/ </a:t>
            </a:r>
            <a:r>
              <a:rPr lang="en-US" dirty="0" smtClean="0">
                <a:solidFill>
                  <a:schemeClr val="accent2">
                    <a:lumMod val="75000"/>
                  </a:schemeClr>
                </a:solidFill>
              </a:rPr>
              <a:t>ISA 720. </a:t>
            </a:r>
            <a:r>
              <a:rPr lang="en-US" dirty="0">
                <a:solidFill>
                  <a:schemeClr val="accent2">
                    <a:lumMod val="75000"/>
                  </a:schemeClr>
                </a:solidFill>
              </a:rPr>
              <a:t>The Auditor's Responsibilities Relating to Other Information in Documents Containing Audited Financial </a:t>
            </a:r>
            <a:r>
              <a:rPr lang="en-US" dirty="0" smtClean="0">
                <a:solidFill>
                  <a:schemeClr val="accent2">
                    <a:lumMod val="75000"/>
                  </a:schemeClr>
                </a:solidFill>
              </a:rPr>
              <a:t>Statements;</a:t>
            </a:r>
            <a:endParaRPr lang="ru-RU" b="1" dirty="0">
              <a:solidFill>
                <a:schemeClr val="accent2">
                  <a:lumMod val="75000"/>
                </a:schemeClr>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аудита</a:t>
            </a:r>
          </a:p>
        </p:txBody>
      </p:sp>
      <p:sp>
        <p:nvSpPr>
          <p:cNvPr id="7" name="Прямоугольник 6"/>
          <p:cNvSpPr/>
          <p:nvPr/>
        </p:nvSpPr>
        <p:spPr>
          <a:xfrm>
            <a:off x="683568" y="1268760"/>
            <a:ext cx="7992888" cy="4355038"/>
          </a:xfrm>
          <a:prstGeom prst="rect">
            <a:avLst/>
          </a:prstGeom>
        </p:spPr>
        <p:txBody>
          <a:bodyPr wrap="square">
            <a:spAutoFit/>
          </a:bodyPr>
          <a:lstStyle/>
          <a:p>
            <a:pPr algn="just">
              <a:spcAft>
                <a:spcPts val="600"/>
              </a:spcAft>
            </a:pPr>
            <a:r>
              <a:rPr lang="ru-RU" b="1" dirty="0" smtClean="0"/>
              <a:t>800-899 Особые аспекты</a:t>
            </a:r>
            <a:endParaRPr lang="en-US" b="1" dirty="0" smtClean="0"/>
          </a:p>
          <a:p>
            <a:pPr algn="just">
              <a:spcAft>
                <a:spcPts val="600"/>
              </a:spcAft>
              <a:buFont typeface="Wingdings" pitchFamily="2" charset="2"/>
              <a:buChar char="§"/>
            </a:pPr>
            <a:r>
              <a:rPr lang="ru-RU" dirty="0" smtClean="0"/>
              <a:t> МСА</a:t>
            </a:r>
            <a:r>
              <a:rPr lang="en-US" dirty="0" smtClean="0"/>
              <a:t> </a:t>
            </a:r>
            <a:r>
              <a:rPr lang="en-US" dirty="0"/>
              <a:t>800 «</a:t>
            </a:r>
            <a:r>
              <a:rPr lang="ru-RU" dirty="0"/>
              <a:t>Особые аспекты</a:t>
            </a:r>
            <a:r>
              <a:rPr lang="en-US" dirty="0"/>
              <a:t>: </a:t>
            </a:r>
            <a:r>
              <a:rPr lang="ru-RU" dirty="0"/>
              <a:t>аудит финансовой отчетности</a:t>
            </a:r>
            <a:r>
              <a:rPr lang="en-US" dirty="0"/>
              <a:t>, </a:t>
            </a:r>
            <a:r>
              <a:rPr lang="ru-RU" dirty="0"/>
              <a:t>подготовленный в соответствии с принципами специального назначения</a:t>
            </a:r>
            <a:r>
              <a:rPr lang="en-US" dirty="0"/>
              <a:t>» / </a:t>
            </a:r>
            <a:r>
              <a:rPr lang="en-US" dirty="0">
                <a:solidFill>
                  <a:schemeClr val="accent2">
                    <a:lumMod val="75000"/>
                  </a:schemeClr>
                </a:solidFill>
              </a:rPr>
              <a:t>ISA </a:t>
            </a:r>
            <a:r>
              <a:rPr lang="en-US" dirty="0" smtClean="0">
                <a:solidFill>
                  <a:schemeClr val="accent2">
                    <a:lumMod val="75000"/>
                  </a:schemeClr>
                </a:solidFill>
              </a:rPr>
              <a:t>800. </a:t>
            </a:r>
            <a:r>
              <a:rPr lang="en-US" dirty="0">
                <a:solidFill>
                  <a:schemeClr val="accent2">
                    <a:lumMod val="75000"/>
                  </a:schemeClr>
                </a:solidFill>
              </a:rPr>
              <a:t>Special Considerations-Audits of Financial Statements Prepared in Accordance with Special Purpose </a:t>
            </a:r>
            <a:r>
              <a:rPr lang="en-US" dirty="0" smtClean="0">
                <a:solidFill>
                  <a:schemeClr val="accent2">
                    <a:lumMod val="75000"/>
                  </a:schemeClr>
                </a:solidFill>
              </a:rPr>
              <a:t>Frameworks;</a:t>
            </a:r>
            <a:endParaRPr lang="ru-RU" dirty="0">
              <a:solidFill>
                <a:schemeClr val="accent2">
                  <a:lumMod val="75000"/>
                </a:schemeClr>
              </a:solidFill>
            </a:endParaRPr>
          </a:p>
          <a:p>
            <a:pPr algn="just">
              <a:spcAft>
                <a:spcPts val="600"/>
              </a:spcAft>
              <a:buFont typeface="Wingdings" pitchFamily="2" charset="2"/>
              <a:buChar char="§"/>
            </a:pPr>
            <a:r>
              <a:rPr lang="ru-RU" dirty="0" smtClean="0"/>
              <a:t> МСА</a:t>
            </a:r>
            <a:r>
              <a:rPr lang="en-US" dirty="0" smtClean="0"/>
              <a:t> </a:t>
            </a:r>
            <a:r>
              <a:rPr lang="en-US" dirty="0"/>
              <a:t>805 «</a:t>
            </a:r>
            <a:r>
              <a:rPr lang="ru-RU" dirty="0"/>
              <a:t>Особые аспекты</a:t>
            </a:r>
            <a:r>
              <a:rPr lang="en-US" dirty="0"/>
              <a:t>: </a:t>
            </a:r>
            <a:r>
              <a:rPr lang="ru-RU" dirty="0"/>
              <a:t>аудит отдельных финансовых отчетов</a:t>
            </a:r>
            <a:r>
              <a:rPr lang="en-US" dirty="0"/>
              <a:t>, </a:t>
            </a:r>
            <a:r>
              <a:rPr lang="ru-RU" dirty="0"/>
              <a:t>конкретных элементов</a:t>
            </a:r>
            <a:r>
              <a:rPr lang="en-US" dirty="0"/>
              <a:t>, </a:t>
            </a:r>
            <a:r>
              <a:rPr lang="ru-RU" dirty="0"/>
              <a:t>счетов и статей финансового отчета</a:t>
            </a:r>
            <a:r>
              <a:rPr lang="en-US" dirty="0"/>
              <a:t>» / </a:t>
            </a:r>
            <a:r>
              <a:rPr lang="en-US" dirty="0">
                <a:solidFill>
                  <a:schemeClr val="accent2">
                    <a:lumMod val="75000"/>
                  </a:schemeClr>
                </a:solidFill>
              </a:rPr>
              <a:t>ISA </a:t>
            </a:r>
            <a:r>
              <a:rPr lang="en-US" dirty="0" smtClean="0">
                <a:solidFill>
                  <a:schemeClr val="accent2">
                    <a:lumMod val="75000"/>
                  </a:schemeClr>
                </a:solidFill>
              </a:rPr>
              <a:t>805. </a:t>
            </a:r>
            <a:r>
              <a:rPr lang="en-US" dirty="0">
                <a:solidFill>
                  <a:schemeClr val="accent2">
                    <a:lumMod val="75000"/>
                  </a:schemeClr>
                </a:solidFill>
              </a:rPr>
              <a:t>Special Considerations-Audits of Single Financial Statements and Specific Elements, Accounts or Items of a Financial </a:t>
            </a:r>
            <a:r>
              <a:rPr lang="en-US" dirty="0" smtClean="0">
                <a:solidFill>
                  <a:schemeClr val="accent2">
                    <a:lumMod val="75000"/>
                  </a:schemeClr>
                </a:solidFill>
              </a:rPr>
              <a:t>Statement;</a:t>
            </a:r>
            <a:endParaRPr lang="ru-RU" dirty="0">
              <a:solidFill>
                <a:schemeClr val="accent2">
                  <a:lumMod val="75000"/>
                </a:schemeClr>
              </a:solidFill>
            </a:endParaRPr>
          </a:p>
          <a:p>
            <a:pPr algn="just">
              <a:spcAft>
                <a:spcPts val="600"/>
              </a:spcAft>
              <a:buFont typeface="Wingdings" pitchFamily="2" charset="2"/>
              <a:buChar char="§"/>
            </a:pPr>
            <a:r>
              <a:rPr lang="ru-RU" dirty="0" smtClean="0"/>
              <a:t> МСА </a:t>
            </a:r>
            <a:r>
              <a:rPr lang="ru-RU" dirty="0"/>
              <a:t>810 «Знания по составлению заключения по обобщенной финансовой отчетности» / </a:t>
            </a:r>
            <a:r>
              <a:rPr lang="en-US" dirty="0">
                <a:solidFill>
                  <a:schemeClr val="accent2">
                    <a:lumMod val="75000"/>
                  </a:schemeClr>
                </a:solidFill>
              </a:rPr>
              <a:t>ISA</a:t>
            </a:r>
            <a:r>
              <a:rPr lang="ru-RU" dirty="0">
                <a:solidFill>
                  <a:schemeClr val="accent2">
                    <a:lumMod val="75000"/>
                  </a:schemeClr>
                </a:solidFill>
              </a:rPr>
              <a:t> </a:t>
            </a:r>
            <a:r>
              <a:rPr lang="ru-RU" dirty="0" smtClean="0">
                <a:solidFill>
                  <a:schemeClr val="accent2">
                    <a:lumMod val="75000"/>
                  </a:schemeClr>
                </a:solidFill>
              </a:rPr>
              <a:t>810</a:t>
            </a:r>
            <a:r>
              <a:rPr lang="en-US" dirty="0" smtClean="0">
                <a:solidFill>
                  <a:schemeClr val="accent2">
                    <a:lumMod val="75000"/>
                  </a:schemeClr>
                </a:solidFill>
              </a:rPr>
              <a:t>.</a:t>
            </a:r>
            <a:r>
              <a:rPr lang="ru-RU" dirty="0" smtClean="0">
                <a:solidFill>
                  <a:schemeClr val="accent2">
                    <a:lumMod val="75000"/>
                  </a:schemeClr>
                </a:solidFill>
              </a:rPr>
              <a:t> </a:t>
            </a:r>
            <a:r>
              <a:rPr lang="en-US" dirty="0">
                <a:solidFill>
                  <a:schemeClr val="accent2">
                    <a:lumMod val="75000"/>
                  </a:schemeClr>
                </a:solidFill>
              </a:rPr>
              <a:t>Engagements to Report on Summary Financial </a:t>
            </a:r>
            <a:r>
              <a:rPr lang="en-US" dirty="0" smtClean="0">
                <a:solidFill>
                  <a:schemeClr val="accent2">
                    <a:lumMod val="75000"/>
                  </a:schemeClr>
                </a:solidFill>
              </a:rPr>
              <a:t>Statements.</a:t>
            </a:r>
            <a:endParaRPr lang="ru-RU" dirty="0">
              <a:solidFill>
                <a:schemeClr val="accent2">
                  <a:lumMod val="75000"/>
                </a:schemeClr>
              </a:solidFill>
            </a:endParaRPr>
          </a:p>
          <a:p>
            <a:pPr algn="just">
              <a:spcAft>
                <a:spcPts val="600"/>
              </a:spcAft>
            </a:pPr>
            <a:endParaRPr lang="ru-RU" b="1" dirty="0" smtClean="0"/>
          </a:p>
          <a:p>
            <a:pPr algn="just">
              <a:spcAft>
                <a:spcPts val="600"/>
              </a:spcAft>
            </a:pPr>
            <a:endParaRPr lang="ru-RU" b="1" dirty="0">
              <a:solidFill>
                <a:schemeClr val="accent2">
                  <a:lumMod val="75000"/>
                </a:schemeClr>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по обзорным проверкам</a:t>
            </a:r>
          </a:p>
        </p:txBody>
      </p:sp>
      <p:sp>
        <p:nvSpPr>
          <p:cNvPr id="7" name="Прямоугольник 6"/>
          <p:cNvSpPr/>
          <p:nvPr/>
        </p:nvSpPr>
        <p:spPr>
          <a:xfrm>
            <a:off x="683568" y="1700808"/>
            <a:ext cx="7992888" cy="2185214"/>
          </a:xfrm>
          <a:prstGeom prst="rect">
            <a:avLst/>
          </a:prstGeom>
        </p:spPr>
        <p:txBody>
          <a:bodyPr wrap="square">
            <a:spAutoFit/>
          </a:bodyPr>
          <a:lstStyle/>
          <a:p>
            <a:pPr algn="just">
              <a:spcAft>
                <a:spcPts val="600"/>
              </a:spcAft>
            </a:pPr>
            <a:r>
              <a:rPr lang="ru-RU" dirty="0" smtClean="0"/>
              <a:t>МСОП 2400 «Обзорная проверка исторической финансовой информации» /</a:t>
            </a:r>
            <a:r>
              <a:rPr lang="ru-RU" dirty="0"/>
              <a:t> </a:t>
            </a:r>
            <a:r>
              <a:rPr lang="en-US" dirty="0" smtClean="0">
                <a:solidFill>
                  <a:schemeClr val="accent2">
                    <a:lumMod val="75000"/>
                  </a:schemeClr>
                </a:solidFill>
              </a:rPr>
              <a:t>ISRE 2400</a:t>
            </a:r>
            <a:r>
              <a:rPr lang="ru-RU" dirty="0" smtClean="0">
                <a:solidFill>
                  <a:schemeClr val="accent2">
                    <a:lumMod val="75000"/>
                  </a:schemeClr>
                </a:solidFill>
              </a:rPr>
              <a:t>.</a:t>
            </a:r>
            <a:r>
              <a:rPr lang="en-US" dirty="0" smtClean="0">
                <a:solidFill>
                  <a:schemeClr val="accent2">
                    <a:lumMod val="75000"/>
                  </a:schemeClr>
                </a:solidFill>
              </a:rPr>
              <a:t> </a:t>
            </a:r>
            <a:r>
              <a:rPr lang="en-US" dirty="0">
                <a:solidFill>
                  <a:schemeClr val="accent2">
                    <a:lumMod val="75000"/>
                  </a:schemeClr>
                </a:solidFill>
              </a:rPr>
              <a:t>Engagements to Review Financial Statements (Previously ISA 910</a:t>
            </a:r>
            <a:r>
              <a:rPr lang="en-US" dirty="0" smtClean="0">
                <a:solidFill>
                  <a:schemeClr val="accent2">
                    <a:lumMod val="75000"/>
                  </a:schemeClr>
                </a:solidFill>
              </a:rPr>
              <a:t>)</a:t>
            </a:r>
            <a:r>
              <a:rPr lang="ru-RU" dirty="0" smtClean="0">
                <a:solidFill>
                  <a:schemeClr val="accent2">
                    <a:lumMod val="75000"/>
                  </a:schemeClr>
                </a:solidFill>
              </a:rPr>
              <a:t>;</a:t>
            </a:r>
          </a:p>
          <a:p>
            <a:pPr algn="just">
              <a:spcAft>
                <a:spcPts val="600"/>
              </a:spcAft>
            </a:pPr>
            <a:r>
              <a:rPr lang="ru-RU" dirty="0" smtClean="0"/>
              <a:t>МСОП 2410 «Обзорная проверка промежуточной отчетности независимым аудитором» /</a:t>
            </a:r>
            <a:r>
              <a:rPr lang="en-US" dirty="0" smtClean="0"/>
              <a:t> </a:t>
            </a:r>
            <a:r>
              <a:rPr lang="en-US" dirty="0">
                <a:solidFill>
                  <a:schemeClr val="accent2">
                    <a:lumMod val="75000"/>
                  </a:schemeClr>
                </a:solidFill>
              </a:rPr>
              <a:t>ISRE </a:t>
            </a:r>
            <a:r>
              <a:rPr lang="en-US" dirty="0" smtClean="0">
                <a:solidFill>
                  <a:schemeClr val="accent2">
                    <a:lumMod val="75000"/>
                  </a:schemeClr>
                </a:solidFill>
              </a:rPr>
              <a:t>2410</a:t>
            </a:r>
            <a:r>
              <a:rPr lang="ru-RU" dirty="0">
                <a:solidFill>
                  <a:schemeClr val="accent2">
                    <a:lumMod val="75000"/>
                  </a:schemeClr>
                </a:solidFill>
              </a:rPr>
              <a:t>.</a:t>
            </a:r>
            <a:r>
              <a:rPr lang="en-US" dirty="0" smtClean="0">
                <a:solidFill>
                  <a:schemeClr val="accent2">
                    <a:lumMod val="75000"/>
                  </a:schemeClr>
                </a:solidFill>
              </a:rPr>
              <a:t> </a:t>
            </a:r>
            <a:r>
              <a:rPr lang="en-US" dirty="0">
                <a:solidFill>
                  <a:schemeClr val="accent2">
                    <a:lumMod val="75000"/>
                  </a:schemeClr>
                </a:solidFill>
              </a:rPr>
              <a:t>Review of Interim Financial Information Performed by the Independent Auditor of the </a:t>
            </a:r>
            <a:r>
              <a:rPr lang="en-US" dirty="0" smtClean="0">
                <a:solidFill>
                  <a:schemeClr val="accent2">
                    <a:lumMod val="75000"/>
                  </a:schemeClr>
                </a:solidFill>
              </a:rPr>
              <a:t>Entity</a:t>
            </a:r>
            <a:r>
              <a:rPr lang="ru-RU" dirty="0" smtClean="0">
                <a:solidFill>
                  <a:schemeClr val="accent2">
                    <a:lumMod val="75000"/>
                  </a:schemeClr>
                </a:solidFill>
              </a:rPr>
              <a:t>.</a:t>
            </a: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по сопутствующим услугам</a:t>
            </a:r>
          </a:p>
        </p:txBody>
      </p:sp>
      <p:sp>
        <p:nvSpPr>
          <p:cNvPr id="7" name="Прямоугольник 6"/>
          <p:cNvSpPr/>
          <p:nvPr/>
        </p:nvSpPr>
        <p:spPr>
          <a:xfrm>
            <a:off x="683568" y="1268760"/>
            <a:ext cx="7992888" cy="2539157"/>
          </a:xfrm>
          <a:prstGeom prst="rect">
            <a:avLst/>
          </a:prstGeom>
        </p:spPr>
        <p:txBody>
          <a:bodyPr wrap="square">
            <a:spAutoFit/>
          </a:bodyPr>
          <a:lstStyle/>
          <a:p>
            <a:pPr algn="just">
              <a:spcAft>
                <a:spcPts val="600"/>
              </a:spcAft>
              <a:buFont typeface="Wingdings" pitchFamily="2" charset="2"/>
              <a:buChar char="§"/>
            </a:pPr>
            <a:r>
              <a:rPr lang="ru-RU" dirty="0" smtClean="0"/>
              <a:t> МССУ</a:t>
            </a:r>
            <a:r>
              <a:rPr lang="en-US" dirty="0" smtClean="0"/>
              <a:t> </a:t>
            </a:r>
            <a:r>
              <a:rPr lang="en-US" dirty="0"/>
              <a:t>4400 «</a:t>
            </a:r>
            <a:r>
              <a:rPr lang="ru-RU" dirty="0"/>
              <a:t>Задания по выполнению согласованных процедур</a:t>
            </a:r>
            <a:r>
              <a:rPr lang="en-US" dirty="0"/>
              <a:t>» / </a:t>
            </a:r>
            <a:r>
              <a:rPr lang="en-US" dirty="0">
                <a:solidFill>
                  <a:schemeClr val="accent2">
                    <a:lumMod val="75000"/>
                  </a:schemeClr>
                </a:solidFill>
              </a:rPr>
              <a:t>ISRE </a:t>
            </a:r>
            <a:r>
              <a:rPr lang="en-US" dirty="0" smtClean="0">
                <a:solidFill>
                  <a:schemeClr val="accent2">
                    <a:lumMod val="75000"/>
                  </a:schemeClr>
                </a:solidFill>
              </a:rPr>
              <a:t>4400</a:t>
            </a:r>
            <a:r>
              <a:rPr lang="ru-RU" dirty="0">
                <a:solidFill>
                  <a:schemeClr val="accent2">
                    <a:lumMod val="75000"/>
                  </a:schemeClr>
                </a:solidFill>
              </a:rPr>
              <a:t>.</a:t>
            </a:r>
            <a:r>
              <a:rPr lang="en-US" dirty="0" smtClean="0">
                <a:solidFill>
                  <a:schemeClr val="accent2">
                    <a:lumMod val="75000"/>
                  </a:schemeClr>
                </a:solidFill>
              </a:rPr>
              <a:t> </a:t>
            </a:r>
            <a:r>
              <a:rPr lang="en-US" dirty="0">
                <a:solidFill>
                  <a:schemeClr val="accent2">
                    <a:lumMod val="75000"/>
                  </a:schemeClr>
                </a:solidFill>
              </a:rPr>
              <a:t>Engagements to Perform Agreed-Upon Procedures Regarding Financial Information (Previously ISA 920);</a:t>
            </a:r>
            <a:endParaRPr lang="ru-RU" dirty="0">
              <a:solidFill>
                <a:schemeClr val="accent2">
                  <a:lumMod val="75000"/>
                </a:schemeClr>
              </a:solidFill>
            </a:endParaRPr>
          </a:p>
          <a:p>
            <a:pPr algn="just">
              <a:spcAft>
                <a:spcPts val="600"/>
              </a:spcAft>
              <a:buFont typeface="Wingdings" pitchFamily="2" charset="2"/>
              <a:buChar char="§"/>
            </a:pPr>
            <a:r>
              <a:rPr lang="ru-RU" dirty="0" smtClean="0"/>
              <a:t> МССУ</a:t>
            </a:r>
            <a:r>
              <a:rPr lang="en-US" dirty="0" smtClean="0"/>
              <a:t> </a:t>
            </a:r>
            <a:r>
              <a:rPr lang="en-US" dirty="0"/>
              <a:t>4410 «</a:t>
            </a:r>
            <a:r>
              <a:rPr lang="ru-RU" dirty="0"/>
              <a:t>Соглашения по компиляции финансовой информации</a:t>
            </a:r>
            <a:r>
              <a:rPr lang="en-US" dirty="0"/>
              <a:t>» / </a:t>
            </a:r>
            <a:r>
              <a:rPr lang="en-US" dirty="0">
                <a:solidFill>
                  <a:schemeClr val="accent2">
                    <a:lumMod val="75000"/>
                  </a:schemeClr>
                </a:solidFill>
              </a:rPr>
              <a:t>ISRE </a:t>
            </a:r>
            <a:r>
              <a:rPr lang="en-US" dirty="0" smtClean="0">
                <a:solidFill>
                  <a:schemeClr val="accent2">
                    <a:lumMod val="75000"/>
                  </a:schemeClr>
                </a:solidFill>
              </a:rPr>
              <a:t>4410</a:t>
            </a:r>
            <a:r>
              <a:rPr lang="ru-RU" dirty="0">
                <a:solidFill>
                  <a:schemeClr val="accent2">
                    <a:lumMod val="75000"/>
                  </a:schemeClr>
                </a:solidFill>
              </a:rPr>
              <a:t>.</a:t>
            </a:r>
            <a:r>
              <a:rPr lang="en-US" dirty="0" smtClean="0">
                <a:solidFill>
                  <a:schemeClr val="accent2">
                    <a:lumMod val="75000"/>
                  </a:schemeClr>
                </a:solidFill>
              </a:rPr>
              <a:t> </a:t>
            </a:r>
            <a:r>
              <a:rPr lang="en-US" dirty="0">
                <a:solidFill>
                  <a:schemeClr val="accent2">
                    <a:lumMod val="75000"/>
                  </a:schemeClr>
                </a:solidFill>
              </a:rPr>
              <a:t>Engagements to Compile Financial Statements (Previously ISA 930).</a:t>
            </a:r>
            <a:endParaRPr lang="ru-RU" dirty="0">
              <a:solidFill>
                <a:schemeClr val="accent2">
                  <a:lumMod val="75000"/>
                </a:schemeClr>
              </a:solidFill>
            </a:endParaRPr>
          </a:p>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Стандарты по прочим услугам</a:t>
            </a:r>
          </a:p>
        </p:txBody>
      </p:sp>
      <p:sp>
        <p:nvSpPr>
          <p:cNvPr id="7" name="Прямоугольник 6"/>
          <p:cNvSpPr/>
          <p:nvPr/>
        </p:nvSpPr>
        <p:spPr>
          <a:xfrm>
            <a:off x="683568" y="1268760"/>
            <a:ext cx="7992888" cy="3447098"/>
          </a:xfrm>
          <a:prstGeom prst="rect">
            <a:avLst/>
          </a:prstGeom>
        </p:spPr>
        <p:txBody>
          <a:bodyPr wrap="square">
            <a:spAutoFit/>
          </a:bodyPr>
          <a:lstStyle/>
          <a:p>
            <a:pPr algn="just">
              <a:spcAft>
                <a:spcPts val="600"/>
              </a:spcAft>
              <a:buFont typeface="Wingdings" pitchFamily="2" charset="2"/>
              <a:buChar char="§"/>
            </a:pPr>
            <a:r>
              <a:rPr lang="ru-RU" dirty="0" smtClean="0"/>
              <a:t> </a:t>
            </a:r>
            <a:r>
              <a:rPr lang="ru-RU" dirty="0"/>
              <a:t>МСПУ</a:t>
            </a:r>
            <a:r>
              <a:rPr lang="en-US" dirty="0"/>
              <a:t> 3000 «</a:t>
            </a:r>
            <a:r>
              <a:rPr lang="ru-RU" dirty="0"/>
              <a:t>Проверки</a:t>
            </a:r>
            <a:r>
              <a:rPr lang="en-US" dirty="0"/>
              <a:t>, </a:t>
            </a:r>
            <a:r>
              <a:rPr lang="ru-RU" dirty="0"/>
              <a:t>обеспечивающие уверенность</a:t>
            </a:r>
            <a:r>
              <a:rPr lang="en-US" dirty="0"/>
              <a:t>, </a:t>
            </a:r>
            <a:r>
              <a:rPr lang="ru-RU" dirty="0"/>
              <a:t>за исключением аудита и обзорной проверки</a:t>
            </a:r>
            <a:r>
              <a:rPr lang="en-US" dirty="0"/>
              <a:t>» </a:t>
            </a:r>
            <a:r>
              <a:rPr lang="en-US" dirty="0" smtClean="0"/>
              <a:t>/</a:t>
            </a:r>
            <a:r>
              <a:rPr lang="ru-RU" dirty="0" smtClean="0"/>
              <a:t> </a:t>
            </a:r>
            <a:r>
              <a:rPr lang="en-US" dirty="0" smtClean="0">
                <a:solidFill>
                  <a:schemeClr val="accent2">
                    <a:lumMod val="75000"/>
                  </a:schemeClr>
                </a:solidFill>
              </a:rPr>
              <a:t>ISAE 3000</a:t>
            </a:r>
            <a:r>
              <a:rPr lang="ru-RU" dirty="0">
                <a:solidFill>
                  <a:schemeClr val="accent2">
                    <a:lumMod val="75000"/>
                  </a:schemeClr>
                </a:solidFill>
              </a:rPr>
              <a:t>.</a:t>
            </a:r>
            <a:r>
              <a:rPr lang="en-US" dirty="0" smtClean="0">
                <a:solidFill>
                  <a:schemeClr val="accent2">
                    <a:lumMod val="75000"/>
                  </a:schemeClr>
                </a:solidFill>
              </a:rPr>
              <a:t> </a:t>
            </a:r>
            <a:r>
              <a:rPr lang="en-US" dirty="0">
                <a:solidFill>
                  <a:schemeClr val="accent2">
                    <a:lumMod val="75000"/>
                  </a:schemeClr>
                </a:solidFill>
              </a:rPr>
              <a:t>Assurance Engagements Other than Audits or Reviews of Historical Financial Information;</a:t>
            </a:r>
            <a:endParaRPr lang="ru-RU" dirty="0">
              <a:solidFill>
                <a:schemeClr val="accent2">
                  <a:lumMod val="75000"/>
                </a:schemeClr>
              </a:solidFill>
            </a:endParaRPr>
          </a:p>
          <a:p>
            <a:pPr algn="just">
              <a:spcAft>
                <a:spcPts val="600"/>
              </a:spcAft>
              <a:buFont typeface="Wingdings" pitchFamily="2" charset="2"/>
              <a:buChar char="§"/>
            </a:pPr>
            <a:r>
              <a:rPr lang="ru-RU" dirty="0" smtClean="0"/>
              <a:t> МСПУ</a:t>
            </a:r>
            <a:r>
              <a:rPr lang="en-US" dirty="0" smtClean="0"/>
              <a:t> </a:t>
            </a:r>
            <a:r>
              <a:rPr lang="en-US" dirty="0"/>
              <a:t>3400  «</a:t>
            </a:r>
            <a:r>
              <a:rPr lang="ru-RU" dirty="0"/>
              <a:t>Проверка финансовых прогнозов</a:t>
            </a:r>
            <a:r>
              <a:rPr lang="en-US" dirty="0"/>
              <a:t>» / </a:t>
            </a:r>
            <a:r>
              <a:rPr lang="en-US" dirty="0">
                <a:solidFill>
                  <a:schemeClr val="accent2">
                    <a:lumMod val="75000"/>
                  </a:schemeClr>
                </a:solidFill>
              </a:rPr>
              <a:t>ISAE </a:t>
            </a:r>
            <a:r>
              <a:rPr lang="en-US" dirty="0" smtClean="0">
                <a:solidFill>
                  <a:schemeClr val="accent2">
                    <a:lumMod val="75000"/>
                  </a:schemeClr>
                </a:solidFill>
              </a:rPr>
              <a:t>3400</a:t>
            </a:r>
            <a:r>
              <a:rPr lang="ru-RU" dirty="0">
                <a:solidFill>
                  <a:schemeClr val="accent2">
                    <a:lumMod val="75000"/>
                  </a:schemeClr>
                </a:solidFill>
              </a:rPr>
              <a:t>.</a:t>
            </a:r>
            <a:r>
              <a:rPr lang="en-US" dirty="0" smtClean="0">
                <a:solidFill>
                  <a:schemeClr val="accent2">
                    <a:lumMod val="75000"/>
                  </a:schemeClr>
                </a:solidFill>
              </a:rPr>
              <a:t> </a:t>
            </a:r>
            <a:r>
              <a:rPr lang="en-US" dirty="0">
                <a:solidFill>
                  <a:schemeClr val="accent2">
                    <a:lumMod val="75000"/>
                  </a:schemeClr>
                </a:solidFill>
              </a:rPr>
              <a:t>The Examination of Prospective Financial Information (Previously ISA 810); </a:t>
            </a:r>
            <a:endParaRPr lang="ru-RU" dirty="0">
              <a:solidFill>
                <a:schemeClr val="accent2">
                  <a:lumMod val="75000"/>
                </a:schemeClr>
              </a:solidFill>
            </a:endParaRPr>
          </a:p>
          <a:p>
            <a:pPr algn="just">
              <a:spcAft>
                <a:spcPts val="600"/>
              </a:spcAft>
              <a:buFont typeface="Wingdings" pitchFamily="2" charset="2"/>
              <a:buChar char="§"/>
            </a:pPr>
            <a:r>
              <a:rPr lang="ru-RU" dirty="0" smtClean="0"/>
              <a:t> МСПУ </a:t>
            </a:r>
            <a:r>
              <a:rPr lang="ru-RU" dirty="0"/>
              <a:t>3402  «Отчет по результатам проверки систем внутреннего контроля сервисных организаций» / </a:t>
            </a:r>
            <a:r>
              <a:rPr lang="en-US" dirty="0">
                <a:solidFill>
                  <a:schemeClr val="accent2">
                    <a:lumMod val="75000"/>
                  </a:schemeClr>
                </a:solidFill>
              </a:rPr>
              <a:t>ISAE</a:t>
            </a:r>
            <a:r>
              <a:rPr lang="ru-RU" dirty="0">
                <a:solidFill>
                  <a:schemeClr val="accent2">
                    <a:lumMod val="75000"/>
                  </a:schemeClr>
                </a:solidFill>
              </a:rPr>
              <a:t> </a:t>
            </a:r>
            <a:r>
              <a:rPr lang="ru-RU" dirty="0" smtClean="0">
                <a:solidFill>
                  <a:schemeClr val="accent2">
                    <a:lumMod val="75000"/>
                  </a:schemeClr>
                </a:solidFill>
              </a:rPr>
              <a:t>3402. </a:t>
            </a:r>
            <a:r>
              <a:rPr lang="en-US" dirty="0">
                <a:solidFill>
                  <a:schemeClr val="accent2">
                    <a:lumMod val="75000"/>
                  </a:schemeClr>
                </a:solidFill>
              </a:rPr>
              <a:t>Assurance Reports on Controls at a Service Organization</a:t>
            </a:r>
            <a:r>
              <a:rPr lang="ru-RU" dirty="0">
                <a:solidFill>
                  <a:schemeClr val="accent2">
                    <a:lumMod val="75000"/>
                  </a:schemeClr>
                </a:solidFill>
              </a:rPr>
              <a:t>;</a:t>
            </a:r>
          </a:p>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dirty="0" smtClean="0"/>
              <a:t>Сравнение МСА/ МССУ/ МСПУ с ФПСАД / ФСАД</a:t>
            </a: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430276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1" dirty="0" smtClean="0"/>
                        <a:t>МСА 200 </a:t>
                      </a:r>
                      <a:r>
                        <a:rPr lang="ru-RU" dirty="0" smtClean="0"/>
                        <a:t>«Общие цели независимого аудитора и проведение аудита в соответствии с МСА» / </a:t>
                      </a:r>
                      <a:r>
                        <a:rPr lang="en-US" dirty="0" smtClean="0">
                          <a:solidFill>
                            <a:schemeClr val="accent2">
                              <a:lumMod val="75000"/>
                            </a:schemeClr>
                          </a:solidFill>
                        </a:rPr>
                        <a:t>ISA 200. Overall Objectives of the Independent Auditor and the Conduct of an Audit in Accordance with International Standards on Auditing</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b="1" u="none" strike="noStrike" kern="1200" dirty="0" smtClean="0">
                          <a:solidFill>
                            <a:schemeClr val="dk1"/>
                          </a:solidFill>
                          <a:latin typeface="+mn-lt"/>
                          <a:ea typeface="+mn-ea"/>
                          <a:cs typeface="+mn-cs"/>
                        </a:rPr>
                        <a:t>ФПСАД 1</a:t>
                      </a:r>
                      <a:r>
                        <a:rPr lang="ru-RU" sz="1800" kern="1200" dirty="0" smtClean="0">
                          <a:solidFill>
                            <a:schemeClr val="dk1"/>
                          </a:solidFill>
                          <a:latin typeface="+mn-lt"/>
                          <a:ea typeface="+mn-ea"/>
                          <a:cs typeface="+mn-cs"/>
                        </a:rPr>
                        <a:t> "Цель и основные принципы аудита финансовой (бухгалтерской) отчетности"</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a:r>
                        <a:rPr lang="ru-RU" sz="1800" kern="1200" dirty="0" smtClean="0">
                          <a:solidFill>
                            <a:schemeClr val="dk1"/>
                          </a:solidFill>
                          <a:latin typeface="+mn-lt"/>
                          <a:ea typeface="+mn-ea"/>
                          <a:cs typeface="+mn-cs"/>
                        </a:rPr>
                        <a:t>В отличие от МСА 200 </a:t>
                      </a:r>
                      <a:r>
                        <a:rPr lang="ru-RU" sz="1800" b="1" u="none" strike="noStrike" kern="1200" dirty="0" smtClean="0">
                          <a:solidFill>
                            <a:schemeClr val="dk1"/>
                          </a:solidFill>
                          <a:latin typeface="+mn-lt"/>
                          <a:ea typeface="+mn-ea"/>
                          <a:cs typeface="+mn-cs"/>
                        </a:rPr>
                        <a:t>ФПСАД 1</a:t>
                      </a:r>
                      <a:r>
                        <a:rPr lang="ru-RU" sz="1800" kern="1200" dirty="0" smtClean="0">
                          <a:solidFill>
                            <a:schemeClr val="dk1"/>
                          </a:solidFill>
                          <a:latin typeface="+mn-lt"/>
                          <a:ea typeface="+mn-ea"/>
                          <a:cs typeface="+mn-cs"/>
                        </a:rPr>
                        <a:t> не содержит отсылок к специальным (техническим) стандартам. МСА 200 содержит определение </a:t>
                      </a:r>
                      <a:r>
                        <a:rPr lang="ru-RU" sz="1800" kern="1200" dirty="0" err="1" smtClean="0">
                          <a:solidFill>
                            <a:schemeClr val="dk1"/>
                          </a:solidFill>
                          <a:latin typeface="+mn-lt"/>
                          <a:ea typeface="+mn-ea"/>
                          <a:cs typeface="+mn-cs"/>
                        </a:rPr>
                        <a:t>приемле-мости</a:t>
                      </a:r>
                      <a:r>
                        <a:rPr lang="ru-RU" sz="1800" kern="1200" dirty="0" smtClean="0">
                          <a:solidFill>
                            <a:schemeClr val="dk1"/>
                          </a:solidFill>
                          <a:latin typeface="+mn-lt"/>
                          <a:ea typeface="+mn-ea"/>
                          <a:cs typeface="+mn-cs"/>
                        </a:rPr>
                        <a:t> принципов финансовой отчетности.</a:t>
                      </a:r>
                      <a:endParaRPr lang="ru-RU"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430276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1" dirty="0" smtClean="0"/>
                        <a:t> МСА 210 </a:t>
                      </a:r>
                      <a:r>
                        <a:rPr lang="ru-RU" dirty="0" smtClean="0"/>
                        <a:t>«Согласование условий аудиторского задания» / </a:t>
                      </a:r>
                      <a:r>
                        <a:rPr lang="en-US" dirty="0" smtClean="0">
                          <a:solidFill>
                            <a:srgbClr val="002060"/>
                          </a:solidFill>
                        </a:rPr>
                        <a:t>ISA 210. Agreeing the Terms of Audit Engagements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b="1" u="none" strike="noStrike" kern="1200" dirty="0" smtClean="0">
                          <a:solidFill>
                            <a:schemeClr val="dk1"/>
                          </a:solidFill>
                          <a:latin typeface="+mn-lt"/>
                          <a:ea typeface="+mn-ea"/>
                          <a:cs typeface="+mn-cs"/>
                        </a:rPr>
                        <a:t> ФПСАД 12</a:t>
                      </a:r>
                      <a:r>
                        <a:rPr lang="ru-RU" sz="1800" kern="1200" dirty="0" smtClean="0">
                          <a:solidFill>
                            <a:schemeClr val="dk1"/>
                          </a:solidFill>
                          <a:latin typeface="+mn-lt"/>
                          <a:ea typeface="+mn-ea"/>
                          <a:cs typeface="+mn-cs"/>
                        </a:rPr>
                        <a:t> "Согласование условий проведения аудита"</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a:r>
                        <a:rPr lang="ru-RU" dirty="0" smtClean="0"/>
                        <a:t>МСА 210 предусматривает возможность проведения аудита по результатам оформления письма-обязательства аудиторской организации о согласии на проведение аудита. Данная форма не соответствует российской договорной </a:t>
                      </a:r>
                      <a:r>
                        <a:rPr lang="ru-RU" dirty="0" err="1" smtClean="0"/>
                        <a:t>практике.</a:t>
                      </a:r>
                      <a:r>
                        <a:rPr lang="ru-RU" sz="1800" kern="1200" dirty="0" err="1" smtClean="0">
                          <a:solidFill>
                            <a:schemeClr val="dk1"/>
                          </a:solidFill>
                          <a:latin typeface="+mn-lt"/>
                          <a:ea typeface="+mn-ea"/>
                          <a:cs typeface="+mn-cs"/>
                        </a:rPr>
                        <a:t>Сам</a:t>
                      </a:r>
                      <a:r>
                        <a:rPr lang="ru-RU" sz="1800" kern="1200" dirty="0" smtClean="0">
                          <a:solidFill>
                            <a:schemeClr val="dk1"/>
                          </a:solidFill>
                          <a:latin typeface="+mn-lt"/>
                          <a:ea typeface="+mn-ea"/>
                          <a:cs typeface="+mn-cs"/>
                        </a:rPr>
                        <a:t> перечень существенных условий в международном и российском стандартах совпадает.</a:t>
                      </a:r>
                      <a:endParaRPr lang="ru-RU"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34798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0" dirty="0" smtClean="0"/>
                        <a:t> </a:t>
                      </a:r>
                      <a:r>
                        <a:rPr lang="ru-RU" b="1" dirty="0" smtClean="0"/>
                        <a:t>МСА</a:t>
                      </a:r>
                      <a:r>
                        <a:rPr lang="en-US" b="1" dirty="0" smtClean="0"/>
                        <a:t> 220 </a:t>
                      </a:r>
                      <a:r>
                        <a:rPr lang="en-US" dirty="0" smtClean="0"/>
                        <a:t>«</a:t>
                      </a:r>
                      <a:r>
                        <a:rPr lang="ru-RU" dirty="0" smtClean="0"/>
                        <a:t>Контроль качества аудита финансовой отчетности</a:t>
                      </a:r>
                      <a:r>
                        <a:rPr lang="en-US" dirty="0" smtClean="0"/>
                        <a:t>» </a:t>
                      </a:r>
                      <a:r>
                        <a:rPr lang="ru-RU" dirty="0" smtClean="0"/>
                        <a:t>/ </a:t>
                      </a:r>
                      <a:r>
                        <a:rPr lang="en-US" dirty="0" smtClean="0"/>
                        <a:t>             </a:t>
                      </a:r>
                      <a:r>
                        <a:rPr lang="en-US" dirty="0" smtClean="0">
                          <a:solidFill>
                            <a:schemeClr val="accent2">
                              <a:lumMod val="75000"/>
                            </a:schemeClr>
                          </a:solidFill>
                        </a:rPr>
                        <a:t>ISA 220. Quality Control for an Audit of Financial Statements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b="1" u="none" strike="noStrike" kern="1200" dirty="0" smtClean="0">
                          <a:solidFill>
                            <a:schemeClr val="dk1"/>
                          </a:solidFill>
                          <a:latin typeface="+mn-lt"/>
                          <a:ea typeface="+mn-ea"/>
                          <a:cs typeface="+mn-cs"/>
                        </a:rPr>
                        <a:t>  ФПСАД 7</a:t>
                      </a:r>
                      <a:r>
                        <a:rPr lang="ru-RU" sz="1800" kern="1200" dirty="0" smtClean="0">
                          <a:solidFill>
                            <a:schemeClr val="dk1"/>
                          </a:solidFill>
                          <a:latin typeface="+mn-lt"/>
                          <a:ea typeface="+mn-ea"/>
                          <a:cs typeface="+mn-cs"/>
                        </a:rPr>
                        <a:t> "Контроль качества выполнения заданий по аудиту"</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 </a:t>
                      </a:r>
                      <a:r>
                        <a:rPr lang="ru-RU" dirty="0" smtClean="0"/>
                        <a:t>В отличие от МСА 220 российский стандарт содержит описание иерархии сотрудников аудиторской фирмы и не содержит приложений, аналогичных МСА 220, описывающих политики и процедуры внутрифирменного контроля качества.</a:t>
                      </a:r>
                      <a:endParaRPr lang="ru-RU"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488188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1" dirty="0" smtClean="0"/>
                        <a:t>МСА</a:t>
                      </a:r>
                      <a:r>
                        <a:rPr lang="en-US" b="1" dirty="0" smtClean="0"/>
                        <a:t> 230 </a:t>
                      </a:r>
                      <a:r>
                        <a:rPr lang="en-US" dirty="0" smtClean="0"/>
                        <a:t>«</a:t>
                      </a:r>
                      <a:r>
                        <a:rPr lang="ru-RU" dirty="0" smtClean="0"/>
                        <a:t>Аудиторская документация</a:t>
                      </a:r>
                      <a:r>
                        <a:rPr lang="en-US" dirty="0" smtClean="0"/>
                        <a:t>»</a:t>
                      </a:r>
                      <a:r>
                        <a:rPr lang="ru-RU" dirty="0" smtClean="0"/>
                        <a:t> /</a:t>
                      </a:r>
                      <a:r>
                        <a:rPr lang="en-US" dirty="0" smtClean="0"/>
                        <a:t> </a:t>
                      </a:r>
                      <a:r>
                        <a:rPr lang="ru-RU" dirty="0" smtClean="0"/>
                        <a:t> </a:t>
                      </a:r>
                      <a:r>
                        <a:rPr lang="en-US" dirty="0" smtClean="0">
                          <a:solidFill>
                            <a:schemeClr val="accent2">
                              <a:lumMod val="75000"/>
                            </a:schemeClr>
                          </a:solidFill>
                        </a:rPr>
                        <a:t>ISA 230. Audit Documentation</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b="1" u="none" strike="noStrike" kern="1200" dirty="0" smtClean="0">
                          <a:solidFill>
                            <a:schemeClr val="dk1"/>
                          </a:solidFill>
                          <a:latin typeface="+mn-lt"/>
                          <a:ea typeface="+mn-ea"/>
                          <a:cs typeface="+mn-cs"/>
                        </a:rPr>
                        <a:t>ФПСАД 2</a:t>
                      </a:r>
                      <a:r>
                        <a:rPr lang="ru-RU" sz="1800" kern="1200" dirty="0" smtClean="0">
                          <a:solidFill>
                            <a:schemeClr val="dk1"/>
                          </a:solidFill>
                          <a:latin typeface="+mn-lt"/>
                          <a:ea typeface="+mn-ea"/>
                          <a:cs typeface="+mn-cs"/>
                        </a:rPr>
                        <a:t> "Документирование аудита"</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 </a:t>
                      </a:r>
                      <a:r>
                        <a:rPr lang="ru-RU" sz="1700" kern="1200" dirty="0" smtClean="0">
                          <a:solidFill>
                            <a:schemeClr val="dk1"/>
                          </a:solidFill>
                          <a:latin typeface="+mn-lt"/>
                          <a:ea typeface="+mn-ea"/>
                          <a:cs typeface="+mn-cs"/>
                        </a:rPr>
                        <a:t>МСА 230 содержит определение значимых вопросов, а также случаи внесения изменений в аудиторскую документацию после даты аудиторского заключения. МСА 230 также предусматривает минимальный срок хранения аудиторских документов в 5 лет. ФПСАД 2 </a:t>
                      </a:r>
                      <a:r>
                        <a:rPr lang="ru-RU" sz="1700" dirty="0" smtClean="0"/>
                        <a:t>содержит более детальную информацию о документировании аудиторских процедур, хранении документов, конфиденциальности. </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50342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1" dirty="0" smtClean="0"/>
                        <a:t> МСА</a:t>
                      </a:r>
                      <a:r>
                        <a:rPr lang="en-US" b="1" dirty="0" smtClean="0"/>
                        <a:t> 240 </a:t>
                      </a:r>
                      <a:r>
                        <a:rPr lang="en-US" dirty="0" smtClean="0"/>
                        <a:t>«</a:t>
                      </a:r>
                      <a:r>
                        <a:rPr lang="ru-RU" dirty="0" smtClean="0"/>
                        <a:t>Обязанности аудитора в случае выявления мошенничества в ходе аудита финансовой отчетности</a:t>
                      </a:r>
                      <a:r>
                        <a:rPr lang="en-US" dirty="0" smtClean="0"/>
                        <a:t>»</a:t>
                      </a:r>
                      <a:r>
                        <a:rPr lang="ru-RU" dirty="0" smtClean="0"/>
                        <a:t> /</a:t>
                      </a:r>
                      <a:r>
                        <a:rPr lang="en-US" dirty="0" smtClean="0"/>
                        <a:t> </a:t>
                      </a:r>
                      <a:r>
                        <a:rPr lang="en-US" dirty="0" smtClean="0">
                          <a:solidFill>
                            <a:schemeClr val="accent2">
                              <a:lumMod val="75000"/>
                            </a:schemeClr>
                          </a:solidFill>
                        </a:rPr>
                        <a:t>ISA 240. The Auditor's Responsibilities Relating to Fraud in an Audit of Financial Statements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b="1" u="none" strike="noStrike" kern="1200" dirty="0" smtClean="0">
                          <a:solidFill>
                            <a:schemeClr val="dk1"/>
                          </a:solidFill>
                          <a:latin typeface="+mn-lt"/>
                          <a:ea typeface="+mn-ea"/>
                          <a:cs typeface="+mn-cs"/>
                        </a:rPr>
                        <a:t> ФСАД 5/2010</a:t>
                      </a:r>
                      <a:r>
                        <a:rPr lang="ru-RU" sz="1800" kern="1200" dirty="0" smtClean="0">
                          <a:solidFill>
                            <a:schemeClr val="dk1"/>
                          </a:solidFill>
                          <a:latin typeface="+mn-lt"/>
                          <a:ea typeface="+mn-ea"/>
                          <a:cs typeface="+mn-cs"/>
                        </a:rPr>
                        <a:t> "Обязанности аудитора по рассмотрению недобросовестных действий в ходе аудита"</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500" kern="1200" dirty="0" smtClean="0">
                          <a:solidFill>
                            <a:schemeClr val="dk1"/>
                          </a:solidFill>
                          <a:latin typeface="+mn-lt"/>
                          <a:ea typeface="+mn-ea"/>
                          <a:cs typeface="+mn-cs"/>
                        </a:rPr>
                        <a:t> В </a:t>
                      </a:r>
                      <a:r>
                        <a:rPr lang="ru-RU" sz="1500" b="0" u="none" strike="noStrike" kern="1200" dirty="0" smtClean="0">
                          <a:solidFill>
                            <a:schemeClr val="dk1"/>
                          </a:solidFill>
                          <a:latin typeface="+mn-lt"/>
                          <a:ea typeface="+mn-ea"/>
                          <a:cs typeface="+mn-cs"/>
                        </a:rPr>
                        <a:t>ФСАД 5/2010</a:t>
                      </a:r>
                      <a:r>
                        <a:rPr lang="ru-RU" sz="1500" b="0" kern="1200" dirty="0" smtClean="0">
                          <a:solidFill>
                            <a:schemeClr val="dk1"/>
                          </a:solidFill>
                          <a:latin typeface="+mn-lt"/>
                          <a:ea typeface="+mn-ea"/>
                          <a:cs typeface="+mn-cs"/>
                        </a:rPr>
                        <a:t> </a:t>
                      </a:r>
                      <a:r>
                        <a:rPr lang="ru-RU" sz="1500" kern="1200" dirty="0" smtClean="0">
                          <a:solidFill>
                            <a:schemeClr val="dk1"/>
                          </a:solidFill>
                          <a:latin typeface="+mn-lt"/>
                          <a:ea typeface="+mn-ea"/>
                          <a:cs typeface="+mn-cs"/>
                        </a:rPr>
                        <a:t>используется термин "недобросовестные действия", определение которого соответствует термину "мошенничество" (</a:t>
                      </a:r>
                      <a:r>
                        <a:rPr lang="en-US" sz="1500" kern="1200" dirty="0" smtClean="0">
                          <a:solidFill>
                            <a:schemeClr val="dk1"/>
                          </a:solidFill>
                          <a:latin typeface="+mn-lt"/>
                          <a:ea typeface="+mn-ea"/>
                          <a:cs typeface="+mn-cs"/>
                        </a:rPr>
                        <a:t>fraud)</a:t>
                      </a:r>
                      <a:r>
                        <a:rPr lang="en-US" sz="1500" kern="1200" baseline="0" dirty="0" smtClean="0">
                          <a:solidFill>
                            <a:schemeClr val="dk1"/>
                          </a:solidFill>
                          <a:latin typeface="+mn-lt"/>
                          <a:ea typeface="+mn-ea"/>
                          <a:cs typeface="+mn-cs"/>
                        </a:rPr>
                        <a:t> </a:t>
                      </a:r>
                      <a:r>
                        <a:rPr lang="ru-RU" sz="1500" kern="1200" dirty="0" smtClean="0">
                          <a:solidFill>
                            <a:schemeClr val="dk1"/>
                          </a:solidFill>
                          <a:latin typeface="+mn-lt"/>
                          <a:ea typeface="+mn-ea"/>
                          <a:cs typeface="+mn-cs"/>
                        </a:rPr>
                        <a:t>в МСА 240. При этом, </a:t>
                      </a:r>
                      <a:r>
                        <a:rPr lang="ru-RU" sz="1500" dirty="0" smtClean="0"/>
                        <a:t>согласно Уголовному кодексу Российской Федерации мошенничество является одним из видов уголовных преступлений, в связи с чем квалифицировать деяние как мошенничество может только суд или следствие, а не аудитор. </a:t>
                      </a:r>
                      <a:r>
                        <a:rPr lang="ru-RU" sz="1500" kern="1200" dirty="0" smtClean="0">
                          <a:solidFill>
                            <a:schemeClr val="dk1"/>
                          </a:solidFill>
                          <a:latin typeface="+mn-lt"/>
                          <a:ea typeface="+mn-ea"/>
                          <a:cs typeface="+mn-cs"/>
                        </a:rPr>
                        <a:t>Согласно</a:t>
                      </a:r>
                      <a:r>
                        <a:rPr lang="ru-RU" sz="1500" kern="1200" baseline="0" dirty="0" smtClean="0">
                          <a:solidFill>
                            <a:schemeClr val="dk1"/>
                          </a:solidFill>
                          <a:latin typeface="+mn-lt"/>
                          <a:ea typeface="+mn-ea"/>
                          <a:cs typeface="+mn-cs"/>
                        </a:rPr>
                        <a:t> п.3 ФСАД 5/2010 «в</a:t>
                      </a:r>
                      <a:r>
                        <a:rPr lang="ru-RU" sz="1500" kern="1200" dirty="0" smtClean="0">
                          <a:solidFill>
                            <a:schemeClr val="dk1"/>
                          </a:solidFill>
                          <a:latin typeface="+mn-lt"/>
                          <a:ea typeface="+mn-ea"/>
                          <a:cs typeface="+mn-cs"/>
                        </a:rPr>
                        <a:t> обязанности аудитора не входит правовая квалификация того, действительно ли было совершено недобросовестное действие».</a:t>
                      </a:r>
                      <a:endParaRPr lang="ru-RU" sz="15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34798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1" dirty="0" smtClean="0"/>
                        <a:t>МСА 250 </a:t>
                      </a:r>
                      <a:r>
                        <a:rPr lang="ru-RU" dirty="0" smtClean="0"/>
                        <a:t>«Учёт законодательных и нормативных актов при аудите финансовой отчетности» / </a:t>
                      </a:r>
                      <a:r>
                        <a:rPr lang="en-US" dirty="0" smtClean="0">
                          <a:solidFill>
                            <a:schemeClr val="accent2">
                              <a:lumMod val="75000"/>
                            </a:schemeClr>
                          </a:solidFill>
                        </a:rPr>
                        <a:t>ISA 250. Consideration of Laws and Regulations in an Audit of Financial Statements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b="1" u="none" strike="noStrike" kern="1200" dirty="0" smtClean="0">
                          <a:solidFill>
                            <a:schemeClr val="dk1"/>
                          </a:solidFill>
                          <a:latin typeface="+mn-lt"/>
                          <a:ea typeface="+mn-ea"/>
                          <a:cs typeface="+mn-cs"/>
                        </a:rPr>
                        <a:t> ФСАД 6/2010</a:t>
                      </a:r>
                      <a:r>
                        <a:rPr lang="ru-RU" sz="1800" kern="1200" dirty="0" smtClean="0">
                          <a:solidFill>
                            <a:schemeClr val="dk1"/>
                          </a:solidFill>
                          <a:latin typeface="+mn-lt"/>
                          <a:ea typeface="+mn-ea"/>
                          <a:cs typeface="+mn-cs"/>
                        </a:rPr>
                        <a:t> "Обязанности аудитора по рассмотрению соблюдения </a:t>
                      </a:r>
                      <a:r>
                        <a:rPr lang="ru-RU" sz="1800" kern="1200" dirty="0" err="1" smtClean="0">
                          <a:solidFill>
                            <a:schemeClr val="dk1"/>
                          </a:solidFill>
                          <a:latin typeface="+mn-lt"/>
                          <a:ea typeface="+mn-ea"/>
                          <a:cs typeface="+mn-cs"/>
                        </a:rPr>
                        <a:t>аудируемым</a:t>
                      </a:r>
                      <a:r>
                        <a:rPr lang="ru-RU" sz="1800" kern="1200" dirty="0" smtClean="0">
                          <a:solidFill>
                            <a:schemeClr val="dk1"/>
                          </a:solidFill>
                          <a:latin typeface="+mn-lt"/>
                          <a:ea typeface="+mn-ea"/>
                          <a:cs typeface="+mn-cs"/>
                        </a:rPr>
                        <a:t> лицом требований нормативных правовых актов в ходе аудита"</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Имеются различия, обусловленные</a:t>
                      </a:r>
                      <a:r>
                        <a:rPr lang="ru-RU" sz="1800" kern="1200" baseline="0" dirty="0" smtClean="0">
                          <a:solidFill>
                            <a:schemeClr val="dk1"/>
                          </a:solidFill>
                          <a:latin typeface="+mn-lt"/>
                          <a:ea typeface="+mn-ea"/>
                          <a:cs typeface="+mn-cs"/>
                        </a:rPr>
                        <a:t> </a:t>
                      </a:r>
                      <a:r>
                        <a:rPr lang="ru-RU" sz="1800" kern="1200" dirty="0" smtClean="0">
                          <a:solidFill>
                            <a:schemeClr val="dk1"/>
                          </a:solidFill>
                          <a:latin typeface="+mn-lt"/>
                          <a:ea typeface="+mn-ea"/>
                          <a:cs typeface="+mn-cs"/>
                        </a:rPr>
                        <a:t>отличием российской правовой системы от международного права</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460756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1" dirty="0" smtClean="0"/>
                        <a:t>МСА 260 </a:t>
                      </a:r>
                      <a:r>
                        <a:rPr lang="ru-RU" dirty="0" smtClean="0"/>
                        <a:t>«Информационное взаимодействие с представителями собственника» / </a:t>
                      </a:r>
                      <a:r>
                        <a:rPr lang="en-US" dirty="0" smtClean="0">
                          <a:solidFill>
                            <a:schemeClr val="accent2">
                              <a:lumMod val="75000"/>
                            </a:schemeClr>
                          </a:solidFill>
                        </a:rPr>
                        <a:t>ISA</a:t>
                      </a:r>
                      <a:r>
                        <a:rPr lang="ru-RU" dirty="0" smtClean="0">
                          <a:solidFill>
                            <a:schemeClr val="accent2">
                              <a:lumMod val="75000"/>
                            </a:schemeClr>
                          </a:solidFill>
                        </a:rPr>
                        <a:t> 260</a:t>
                      </a:r>
                      <a:r>
                        <a:rPr lang="en-US" dirty="0" smtClean="0">
                          <a:solidFill>
                            <a:schemeClr val="accent2">
                              <a:lumMod val="75000"/>
                            </a:schemeClr>
                          </a:solidFill>
                        </a:rPr>
                        <a:t>.</a:t>
                      </a:r>
                      <a:r>
                        <a:rPr lang="ru-RU" dirty="0" smtClean="0">
                          <a:solidFill>
                            <a:schemeClr val="accent2">
                              <a:lumMod val="75000"/>
                            </a:schemeClr>
                          </a:solidFill>
                        </a:rPr>
                        <a:t> </a:t>
                      </a:r>
                      <a:r>
                        <a:rPr lang="en-US" dirty="0" smtClean="0">
                          <a:solidFill>
                            <a:schemeClr val="accent2">
                              <a:lumMod val="75000"/>
                            </a:schemeClr>
                          </a:solidFill>
                        </a:rPr>
                        <a:t>Communication with Those Charged with Governance</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b="1" u="none" strike="noStrike" kern="1200" dirty="0" smtClean="0">
                          <a:solidFill>
                            <a:schemeClr val="dk1"/>
                          </a:solidFill>
                          <a:latin typeface="+mn-lt"/>
                          <a:ea typeface="+mn-ea"/>
                          <a:cs typeface="+mn-cs"/>
                        </a:rPr>
                        <a:t>ФПСАД 22</a:t>
                      </a:r>
                      <a:r>
                        <a:rPr lang="ru-RU" sz="1800" kern="1200" dirty="0" smtClean="0">
                          <a:solidFill>
                            <a:schemeClr val="dk1"/>
                          </a:solidFill>
                          <a:latin typeface="+mn-lt"/>
                          <a:ea typeface="+mn-ea"/>
                          <a:cs typeface="+mn-cs"/>
                        </a:rPr>
                        <a:t> "Сообщение информации, полученной по результатам аудита, руководству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 и представителям его собственника"</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600" dirty="0" smtClean="0"/>
                        <a:t>ФПСАД 22 не является аналогом МСА 260. В МСА 260 подробно рассматривается вопрос, кого именно аудиторам следует считать лицами, наделенными руководящими полномочиями. В МСА говорится также о конфиденциальности информации по результатам аудита, которую аудиторы сообщают руководству клиента. сделаны многочисленные отсылки к национальному законодательству.</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512572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1" dirty="0" smtClean="0"/>
                        <a:t>МСА 265 </a:t>
                      </a:r>
                      <a:r>
                        <a:rPr lang="ru-RU" dirty="0" smtClean="0"/>
                        <a:t>«Доведение информации о недостатках в системе внутреннего контроля для представителей собственника и руководства организации» / </a:t>
                      </a:r>
                      <a:r>
                        <a:rPr lang="en-US" dirty="0" smtClean="0">
                          <a:solidFill>
                            <a:schemeClr val="accent2">
                              <a:lumMod val="75000"/>
                            </a:schemeClr>
                          </a:solidFill>
                        </a:rPr>
                        <a:t>ISA</a:t>
                      </a:r>
                      <a:r>
                        <a:rPr lang="ru-RU" dirty="0" smtClean="0">
                          <a:solidFill>
                            <a:schemeClr val="accent2">
                              <a:lumMod val="75000"/>
                            </a:schemeClr>
                          </a:solidFill>
                        </a:rPr>
                        <a:t> 265</a:t>
                      </a:r>
                      <a:r>
                        <a:rPr lang="en-US" dirty="0" smtClean="0">
                          <a:solidFill>
                            <a:schemeClr val="accent2">
                              <a:lumMod val="75000"/>
                            </a:schemeClr>
                          </a:solidFill>
                        </a:rPr>
                        <a:t>.</a:t>
                      </a:r>
                      <a:r>
                        <a:rPr lang="ru-RU" dirty="0" smtClean="0">
                          <a:solidFill>
                            <a:schemeClr val="accent2">
                              <a:lumMod val="75000"/>
                            </a:schemeClr>
                          </a:solidFill>
                        </a:rPr>
                        <a:t> </a:t>
                      </a:r>
                      <a:r>
                        <a:rPr lang="en-US" dirty="0" smtClean="0">
                          <a:solidFill>
                            <a:schemeClr val="accent2">
                              <a:lumMod val="75000"/>
                            </a:schemeClr>
                          </a:solidFill>
                        </a:rPr>
                        <a:t>Communicating Deficiencies in Internal Control to Those Charged with Governance and Management</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b="1" dirty="0" smtClean="0"/>
                        <a:t>Отсутствует</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МСА 265 требует сообщать руководству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 об обнаруженных недостатках в системе внутреннего контроля, которые важны настолько, что, с точки зрения профессионального суждения аудитора, заслуживают внимания руководства. </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45770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1" dirty="0" smtClean="0"/>
                        <a:t>МСА</a:t>
                      </a:r>
                      <a:r>
                        <a:rPr lang="en-US" b="1" dirty="0" smtClean="0"/>
                        <a:t> 300 </a:t>
                      </a:r>
                      <a:r>
                        <a:rPr lang="en-US" dirty="0" smtClean="0"/>
                        <a:t>«</a:t>
                      </a:r>
                      <a:r>
                        <a:rPr lang="ru-RU" dirty="0" smtClean="0"/>
                        <a:t>Планирование аудита финансовой отчетности</a:t>
                      </a:r>
                      <a:r>
                        <a:rPr lang="en-US" dirty="0" smtClean="0"/>
                        <a:t>» / </a:t>
                      </a:r>
                      <a:r>
                        <a:rPr lang="en-US" dirty="0" smtClean="0">
                          <a:solidFill>
                            <a:schemeClr val="accent2">
                              <a:lumMod val="75000"/>
                            </a:schemeClr>
                          </a:solidFill>
                        </a:rPr>
                        <a:t>ISA 300. Planning an Audit of Financial Statements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b="1" dirty="0" smtClean="0"/>
                        <a:t> </a:t>
                      </a:r>
                      <a:r>
                        <a:rPr lang="ru-RU" sz="1800" b="1" u="none" strike="noStrike" kern="1200" dirty="0" smtClean="0">
                          <a:solidFill>
                            <a:schemeClr val="dk1"/>
                          </a:solidFill>
                          <a:latin typeface="+mn-lt"/>
                          <a:ea typeface="+mn-ea"/>
                          <a:cs typeface="+mn-cs"/>
                        </a:rPr>
                        <a:t>ФПСАД 3</a:t>
                      </a:r>
                      <a:r>
                        <a:rPr lang="ru-RU" sz="1800" kern="1200" dirty="0" smtClean="0">
                          <a:solidFill>
                            <a:schemeClr val="dk1"/>
                          </a:solidFill>
                          <a:latin typeface="+mn-lt"/>
                          <a:ea typeface="+mn-ea"/>
                          <a:cs typeface="+mn-cs"/>
                        </a:rPr>
                        <a:t> "Планирование аудита"</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МСА 300 содержит описание предварительных действий, сообщения информации лицам, отвечающим за управление, и руководству, а также особенности первичного аудиторского задания. В приложении приведен пример факторов, которые необходимо учитывать при определении общей стратегии аудита.</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4000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МСА</a:t>
                      </a:r>
                      <a:r>
                        <a:rPr lang="en-US" b="1" dirty="0" smtClean="0"/>
                        <a:t> 315 </a:t>
                      </a:r>
                      <a:r>
                        <a:rPr lang="en-US" dirty="0" smtClean="0"/>
                        <a:t>«</a:t>
                      </a:r>
                      <a:r>
                        <a:rPr lang="ru-RU" dirty="0" smtClean="0"/>
                        <a:t>Выявление и оценка рисков существенного искажения через изучение </a:t>
                      </a:r>
                      <a:r>
                        <a:rPr lang="ru-RU" dirty="0" err="1" smtClean="0"/>
                        <a:t>деятель-ности</a:t>
                      </a:r>
                      <a:r>
                        <a:rPr lang="ru-RU" dirty="0" smtClean="0"/>
                        <a:t> и </a:t>
                      </a:r>
                      <a:r>
                        <a:rPr lang="ru-RU" dirty="0" err="1" smtClean="0"/>
                        <a:t>коммер-ческого</a:t>
                      </a:r>
                      <a:r>
                        <a:rPr lang="ru-RU" dirty="0" smtClean="0"/>
                        <a:t> окружения организации</a:t>
                      </a:r>
                      <a:r>
                        <a:rPr lang="en-US" dirty="0" smtClean="0"/>
                        <a:t>» /</a:t>
                      </a:r>
                      <a:r>
                        <a:rPr lang="ru-RU" dirty="0" smtClean="0"/>
                        <a:t>         </a:t>
                      </a:r>
                      <a:r>
                        <a:rPr lang="en-US" dirty="0" smtClean="0"/>
                        <a:t> </a:t>
                      </a:r>
                      <a:r>
                        <a:rPr lang="en-US" dirty="0" smtClean="0">
                          <a:solidFill>
                            <a:schemeClr val="accent2">
                              <a:lumMod val="75000"/>
                            </a:schemeClr>
                          </a:solidFill>
                        </a:rPr>
                        <a:t>ISA 315. Identifying and assessing the risks of material misstatement through understanding the entity and its environment;</a:t>
                      </a:r>
                      <a:endParaRPr lang="ru-RU" dirty="0" smtClean="0">
                        <a:solidFill>
                          <a:schemeClr val="accent2">
                            <a:lumMod val="75000"/>
                          </a:schemeClr>
                        </a:solidFill>
                      </a:endParaRPr>
                    </a:p>
                    <a:p>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b="1" dirty="0" smtClean="0"/>
                        <a:t> </a:t>
                      </a:r>
                      <a:r>
                        <a:rPr lang="ru-RU" sz="1800" b="1" u="none" strike="noStrike" kern="1200" dirty="0" smtClean="0">
                          <a:solidFill>
                            <a:schemeClr val="dk1"/>
                          </a:solidFill>
                          <a:latin typeface="+mn-lt"/>
                          <a:ea typeface="+mn-ea"/>
                          <a:cs typeface="+mn-cs"/>
                        </a:rPr>
                        <a:t>ФПСАД 8</a:t>
                      </a:r>
                      <a:r>
                        <a:rPr lang="ru-RU" sz="1800" kern="1200" dirty="0" smtClean="0">
                          <a:solidFill>
                            <a:schemeClr val="dk1"/>
                          </a:solidFill>
                          <a:latin typeface="+mn-lt"/>
                          <a:ea typeface="+mn-ea"/>
                          <a:cs typeface="+mn-cs"/>
                        </a:rPr>
                        <a:t> "Понимание деятельности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 среды, в которой она </a:t>
                      </a:r>
                      <a:r>
                        <a:rPr lang="ru-RU" sz="1800" kern="1200" dirty="0" err="1" smtClean="0">
                          <a:solidFill>
                            <a:schemeClr val="dk1"/>
                          </a:solidFill>
                          <a:latin typeface="+mn-lt"/>
                          <a:ea typeface="+mn-ea"/>
                          <a:cs typeface="+mn-cs"/>
                        </a:rPr>
                        <a:t>осуществля-ется</a:t>
                      </a:r>
                      <a:r>
                        <a:rPr lang="ru-RU" sz="1800" kern="1200" dirty="0" smtClean="0">
                          <a:solidFill>
                            <a:schemeClr val="dk1"/>
                          </a:solidFill>
                          <a:latin typeface="+mn-lt"/>
                          <a:ea typeface="+mn-ea"/>
                          <a:cs typeface="+mn-cs"/>
                        </a:rPr>
                        <a:t>, и оценка рисков существенного искажения </a:t>
                      </a:r>
                      <a:r>
                        <a:rPr lang="ru-RU" sz="1800" kern="1200" dirty="0" err="1" smtClean="0">
                          <a:solidFill>
                            <a:schemeClr val="dk1"/>
                          </a:solidFill>
                          <a:latin typeface="+mn-lt"/>
                          <a:ea typeface="+mn-ea"/>
                          <a:cs typeface="+mn-cs"/>
                        </a:rPr>
                        <a:t>аудируемой</a:t>
                      </a:r>
                      <a:r>
                        <a:rPr lang="ru-RU" sz="1800" kern="1200" dirty="0" smtClean="0">
                          <a:solidFill>
                            <a:schemeClr val="dk1"/>
                          </a:solidFill>
                          <a:latin typeface="+mn-lt"/>
                          <a:ea typeface="+mn-ea"/>
                          <a:cs typeface="+mn-cs"/>
                        </a:rPr>
                        <a:t> финансовой (бухгалтерской) отчетности"</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МСА 315 содержит особенности аудита предприятий государственного сектора, аудита малых предприятий. </a:t>
                      </a:r>
                      <a:r>
                        <a:rPr lang="ru-RU" sz="1800" dirty="0" smtClean="0"/>
                        <a:t>В отличие от МСА 315  ФПСАД 8 содержит отдельный раздел, описывающий необходимость понимания деятельности экономического субъекта. </a:t>
                      </a:r>
                      <a:endParaRPr lang="ru-RU" sz="18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8514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МСА</a:t>
                      </a:r>
                      <a:r>
                        <a:rPr lang="en-US" b="1" dirty="0" smtClean="0"/>
                        <a:t> 320 </a:t>
                      </a:r>
                      <a:r>
                        <a:rPr lang="en-US" dirty="0" smtClean="0"/>
                        <a:t>«</a:t>
                      </a:r>
                      <a:r>
                        <a:rPr lang="ru-RU" dirty="0" smtClean="0"/>
                        <a:t>Существенность в планировании и проведении аудита</a:t>
                      </a:r>
                      <a:r>
                        <a:rPr lang="en-US" dirty="0" smtClean="0"/>
                        <a:t>» / </a:t>
                      </a:r>
                      <a:r>
                        <a:rPr lang="ru-RU" dirty="0" smtClean="0"/>
                        <a:t> </a:t>
                      </a:r>
                      <a:r>
                        <a:rPr lang="en-US" dirty="0" smtClean="0">
                          <a:solidFill>
                            <a:schemeClr val="accent2">
                              <a:lumMod val="75000"/>
                            </a:schemeClr>
                          </a:solidFill>
                        </a:rPr>
                        <a:t>ISA 320. Audit Materiality</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b="1" dirty="0" smtClean="0"/>
                        <a:t> </a:t>
                      </a:r>
                      <a:r>
                        <a:rPr lang="ru-RU" sz="1800" b="1" u="none" strike="noStrike" kern="1200" dirty="0" smtClean="0">
                          <a:solidFill>
                            <a:schemeClr val="dk1"/>
                          </a:solidFill>
                          <a:latin typeface="+mn-lt"/>
                          <a:ea typeface="+mn-ea"/>
                          <a:cs typeface="+mn-cs"/>
                        </a:rPr>
                        <a:t>ФПСАД 4</a:t>
                      </a:r>
                      <a:r>
                        <a:rPr lang="ru-RU" sz="1800" kern="1200" dirty="0" smtClean="0">
                          <a:solidFill>
                            <a:schemeClr val="dk1"/>
                          </a:solidFill>
                          <a:latin typeface="+mn-lt"/>
                          <a:ea typeface="+mn-ea"/>
                          <a:cs typeface="+mn-cs"/>
                        </a:rPr>
                        <a:t> "Существенность в аудите"</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 МСА 320 содержит рекомендации по выбору показателей при определении существенности для отчетности в целом, а также особенности расчета существенности для отдельных типов компаний.</a:t>
                      </a:r>
                      <a:r>
                        <a:rPr lang="ru-RU" sz="1800" kern="1200" baseline="0" dirty="0" smtClean="0">
                          <a:solidFill>
                            <a:schemeClr val="dk1"/>
                          </a:solidFill>
                          <a:latin typeface="+mn-lt"/>
                          <a:ea typeface="+mn-ea"/>
                          <a:cs typeface="+mn-cs"/>
                        </a:rPr>
                        <a:t> В п.4 ФПСАД 4 указано лишь что «</a:t>
                      </a:r>
                      <a:r>
                        <a:rPr lang="ru-RU" sz="1800" kern="1200" dirty="0" smtClean="0">
                          <a:solidFill>
                            <a:schemeClr val="dk1"/>
                          </a:solidFill>
                          <a:latin typeface="+mn-lt"/>
                          <a:ea typeface="+mn-ea"/>
                          <a:cs typeface="+mn-cs"/>
                        </a:rPr>
                        <a:t>. Аудитор оценивает то, что является существенным, по своему профессиональному суждению»</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0284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a:t>
                      </a:r>
                      <a:r>
                        <a:rPr lang="en-US" b="1" dirty="0" smtClean="0"/>
                        <a:t> 330 </a:t>
                      </a:r>
                      <a:r>
                        <a:rPr lang="en-US" dirty="0" smtClean="0"/>
                        <a:t>«</a:t>
                      </a:r>
                      <a:r>
                        <a:rPr lang="ru-RU" dirty="0" smtClean="0"/>
                        <a:t>Аудиторские мероприятия по противодействию выявленным рискам</a:t>
                      </a:r>
                      <a:r>
                        <a:rPr lang="en-US" dirty="0" smtClean="0"/>
                        <a:t>»</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Отсутствует</a:t>
                      </a:r>
                    </a:p>
                    <a:p>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dirty="0" smtClean="0"/>
                        <a:t>МСА 330 представляет руководство по определению общего подхода, а также разработке и выполнению дальнейших аудиторских процедур по оцененным рискам существенных искажений на уровне финансовой отчетности и на уровне утверждений в ходе аудита финансовой отчетности .</a:t>
                      </a:r>
                      <a:endParaRPr lang="ru-RU" sz="18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0284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МСА 402 </a:t>
                      </a:r>
                      <a:r>
                        <a:rPr lang="ru-RU" dirty="0" smtClean="0"/>
                        <a:t>«Особенности аудита предприятия, пользующегося услугами обслуживающей организации» / </a:t>
                      </a:r>
                      <a:r>
                        <a:rPr lang="en-US" dirty="0" smtClean="0">
                          <a:solidFill>
                            <a:schemeClr val="accent2">
                              <a:lumMod val="75000"/>
                            </a:schemeClr>
                          </a:solidFill>
                        </a:rPr>
                        <a:t>ISA</a:t>
                      </a:r>
                      <a:r>
                        <a:rPr lang="ru-RU" dirty="0" smtClean="0">
                          <a:solidFill>
                            <a:schemeClr val="accent2">
                              <a:lumMod val="75000"/>
                            </a:schemeClr>
                          </a:solidFill>
                        </a:rPr>
                        <a:t> 402</a:t>
                      </a:r>
                      <a:r>
                        <a:rPr lang="en-US" dirty="0" smtClean="0">
                          <a:solidFill>
                            <a:schemeClr val="accent2">
                              <a:lumMod val="75000"/>
                            </a:schemeClr>
                          </a:solidFill>
                        </a:rPr>
                        <a:t>.</a:t>
                      </a:r>
                      <a:r>
                        <a:rPr lang="ru-RU" dirty="0" smtClean="0">
                          <a:solidFill>
                            <a:schemeClr val="accent2">
                              <a:lumMod val="75000"/>
                            </a:schemeClr>
                          </a:solidFill>
                        </a:rPr>
                        <a:t> </a:t>
                      </a:r>
                      <a:r>
                        <a:rPr lang="en-US" dirty="0" smtClean="0">
                          <a:solidFill>
                            <a:schemeClr val="accent2">
                              <a:lumMod val="75000"/>
                            </a:schemeClr>
                          </a:solidFill>
                        </a:rPr>
                        <a:t>Audit Considerations Relating to an Entity Using a Service Organization</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a:t>
                      </a:r>
                      <a:r>
                        <a:rPr lang="ru-RU" sz="1800" b="1" u="none" strike="noStrike" kern="1200" dirty="0" smtClean="0">
                          <a:solidFill>
                            <a:schemeClr val="dk1"/>
                          </a:solidFill>
                          <a:latin typeface="+mn-lt"/>
                          <a:ea typeface="+mn-ea"/>
                          <a:cs typeface="+mn-cs"/>
                        </a:rPr>
                        <a:t>ФПСАД 25</a:t>
                      </a:r>
                      <a:r>
                        <a:rPr lang="ru-RU" sz="1800" kern="1200" dirty="0" smtClean="0">
                          <a:solidFill>
                            <a:schemeClr val="dk1"/>
                          </a:solidFill>
                          <a:latin typeface="+mn-lt"/>
                          <a:ea typeface="+mn-ea"/>
                          <a:cs typeface="+mn-cs"/>
                        </a:rPr>
                        <a:t> "Учет особенностей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 финансовую (бухгалтерскую) отчетность которого подготавливает </a:t>
                      </a:r>
                      <a:r>
                        <a:rPr lang="ru-RU" sz="1800" kern="1200" dirty="0" err="1" smtClean="0">
                          <a:solidFill>
                            <a:schemeClr val="dk1"/>
                          </a:solidFill>
                          <a:latin typeface="+mn-lt"/>
                          <a:ea typeface="+mn-ea"/>
                          <a:cs typeface="+mn-cs"/>
                        </a:rPr>
                        <a:t>специализирован-ная</a:t>
                      </a:r>
                      <a:r>
                        <a:rPr lang="ru-RU" sz="1800" kern="1200" dirty="0" smtClean="0">
                          <a:solidFill>
                            <a:schemeClr val="dk1"/>
                          </a:solidFill>
                          <a:latin typeface="+mn-lt"/>
                          <a:ea typeface="+mn-ea"/>
                          <a:cs typeface="+mn-cs"/>
                        </a:rPr>
                        <a:t> организация"</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dirty="0" smtClean="0"/>
                        <a:t>ФПСАД 25 примерно соответствует</a:t>
                      </a:r>
                      <a:r>
                        <a:rPr lang="ru-RU" sz="1800" kern="1200" dirty="0" smtClean="0">
                          <a:solidFill>
                            <a:schemeClr val="dk1"/>
                          </a:solidFill>
                          <a:latin typeface="+mn-lt"/>
                          <a:ea typeface="+mn-ea"/>
                          <a:cs typeface="+mn-cs"/>
                        </a:rPr>
                        <a:t> требованиям МСА 402</a:t>
                      </a:r>
                      <a:endParaRPr lang="ru-RU" sz="18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3390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a:t>
                      </a:r>
                      <a:r>
                        <a:rPr lang="ru-RU" dirty="0" smtClean="0"/>
                        <a:t>МСА</a:t>
                      </a:r>
                      <a:r>
                        <a:rPr lang="en-US" dirty="0" smtClean="0"/>
                        <a:t> 450 «</a:t>
                      </a:r>
                      <a:r>
                        <a:rPr lang="ru-RU" dirty="0" smtClean="0"/>
                        <a:t>Оценка искажений</a:t>
                      </a:r>
                      <a:r>
                        <a:rPr lang="en-US" dirty="0" smtClean="0"/>
                        <a:t>, </a:t>
                      </a:r>
                      <a:r>
                        <a:rPr lang="ru-RU" dirty="0" smtClean="0"/>
                        <a:t>выявленных в ходе аудита</a:t>
                      </a:r>
                      <a:r>
                        <a:rPr lang="en-US" dirty="0" smtClean="0"/>
                        <a:t>» / </a:t>
                      </a:r>
                      <a:r>
                        <a:rPr lang="en-US" dirty="0" smtClean="0">
                          <a:solidFill>
                            <a:schemeClr val="accent2">
                              <a:lumMod val="75000"/>
                            </a:schemeClr>
                          </a:solidFill>
                        </a:rPr>
                        <a:t>ISA 450. Evaluation of Misstatements Identified during the Audit</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Отсутствует</a:t>
                      </a:r>
                    </a:p>
                    <a:p>
                      <a:pPr marL="0" marR="0" indent="0" algn="l" defTabSz="914400" rtl="0" eaLnBrk="1" fontAlgn="auto" latinLnBrk="0" hangingPunct="1">
                        <a:lnSpc>
                          <a:spcPct val="100000"/>
                        </a:lnSpc>
                        <a:spcBef>
                          <a:spcPts val="0"/>
                        </a:spcBef>
                        <a:spcAft>
                          <a:spcPts val="0"/>
                        </a:spcAft>
                        <a:buClrTx/>
                        <a:buSzTx/>
                        <a:buFontTx/>
                        <a:buNone/>
                        <a:tabLst/>
                        <a:defRPr/>
                      </a:pP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600" dirty="0" smtClean="0"/>
                        <a:t> </a:t>
                      </a:r>
                      <a:r>
                        <a:rPr lang="ru-RU" sz="1600" kern="1200" dirty="0" smtClean="0">
                          <a:solidFill>
                            <a:schemeClr val="dk1"/>
                          </a:solidFill>
                          <a:latin typeface="+mn-lt"/>
                          <a:ea typeface="+mn-ea"/>
                          <a:cs typeface="+mn-cs"/>
                        </a:rPr>
                        <a:t>МСА 450 вводит понятие "очевидно незначительные искажения (не превышают уровень незначительности)", которое не является аналогом понятия "несущественные искажения". </a:t>
                      </a:r>
                      <a:r>
                        <a:rPr lang="ru-RU" sz="1600" dirty="0" smtClean="0"/>
                        <a:t>Уровень </a:t>
                      </a:r>
                      <a:r>
                        <a:rPr lang="ru-RU" sz="1600" dirty="0" err="1" smtClean="0"/>
                        <a:t>незначи-тельности</a:t>
                      </a:r>
                      <a:r>
                        <a:rPr lang="ru-RU" sz="1600" dirty="0" smtClean="0"/>
                        <a:t> быть существенно меньше, чем уровень существенности. </a:t>
                      </a:r>
                      <a:r>
                        <a:rPr lang="ru-RU" sz="1600" kern="1200" dirty="0" smtClean="0">
                          <a:solidFill>
                            <a:schemeClr val="dk1"/>
                          </a:solidFill>
                          <a:latin typeface="+mn-lt"/>
                          <a:ea typeface="+mn-ea"/>
                          <a:cs typeface="+mn-cs"/>
                        </a:rPr>
                        <a:t>МСА 450 устанавливает обязанность аудитора запросить письменное заявление руководства о том, считает ли оно влияние неисправленных искажений по отдельности или в совокупности несущественным по отношению к финансовой отчетности в целом.</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464048"/>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500 </a:t>
                      </a:r>
                      <a:r>
                        <a:rPr lang="ru-RU" dirty="0" smtClean="0"/>
                        <a:t>«Аудиторские доказательства» / </a:t>
                      </a:r>
                      <a:r>
                        <a:rPr lang="ru-RU" dirty="0" smtClean="0">
                          <a:solidFill>
                            <a:schemeClr val="accent2">
                              <a:lumMod val="75000"/>
                            </a:schemeClr>
                          </a:solidFill>
                        </a:rPr>
                        <a:t>ISA 500</a:t>
                      </a:r>
                      <a:r>
                        <a:rPr lang="en-US" dirty="0" smtClean="0">
                          <a:solidFill>
                            <a:schemeClr val="accent2">
                              <a:lumMod val="75000"/>
                            </a:schemeClr>
                          </a:solidFill>
                        </a:rPr>
                        <a:t>.</a:t>
                      </a:r>
                      <a:r>
                        <a:rPr lang="ru-RU" dirty="0" smtClean="0">
                          <a:solidFill>
                            <a:schemeClr val="accent2">
                              <a:lumMod val="75000"/>
                            </a:schemeClr>
                          </a:solidFill>
                        </a:rPr>
                        <a:t> </a:t>
                      </a:r>
                      <a:r>
                        <a:rPr lang="ru-RU" dirty="0" err="1" smtClean="0">
                          <a:solidFill>
                            <a:schemeClr val="accent2">
                              <a:lumMod val="75000"/>
                            </a:schemeClr>
                          </a:solidFill>
                        </a:rPr>
                        <a:t>Audit</a:t>
                      </a:r>
                      <a:r>
                        <a:rPr lang="ru-RU" dirty="0" smtClean="0">
                          <a:solidFill>
                            <a:schemeClr val="accent2">
                              <a:lumMod val="75000"/>
                            </a:schemeClr>
                          </a:solidFill>
                        </a:rPr>
                        <a:t> </a:t>
                      </a:r>
                      <a:r>
                        <a:rPr lang="ru-RU" dirty="0" err="1" smtClean="0">
                          <a:solidFill>
                            <a:schemeClr val="accent2">
                              <a:lumMod val="75000"/>
                            </a:schemeClr>
                          </a:solidFill>
                        </a:rPr>
                        <a:t>Evidence</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a:t>
                      </a:r>
                      <a:r>
                        <a:rPr lang="ru-RU" sz="1800" b="1" u="none" strike="noStrike" kern="1200" dirty="0" smtClean="0">
                          <a:solidFill>
                            <a:schemeClr val="dk1"/>
                          </a:solidFill>
                          <a:latin typeface="+mn-lt"/>
                          <a:ea typeface="+mn-ea"/>
                          <a:cs typeface="+mn-cs"/>
                        </a:rPr>
                        <a:t>ФСАД 7/2011</a:t>
                      </a:r>
                      <a:r>
                        <a:rPr lang="ru-RU" sz="1800" kern="1200" dirty="0" smtClean="0">
                          <a:solidFill>
                            <a:schemeClr val="dk1"/>
                          </a:solidFill>
                          <a:latin typeface="+mn-lt"/>
                          <a:ea typeface="+mn-ea"/>
                          <a:cs typeface="+mn-cs"/>
                        </a:rPr>
                        <a:t> "Аудиторские доказательства"</a:t>
                      </a:r>
                      <a:endParaRPr lang="ru-RU"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 ФСАД  7/2011 примерно соответствует</a:t>
                      </a:r>
                      <a:r>
                        <a:rPr lang="ru-RU" sz="1600" kern="1200" dirty="0" smtClean="0">
                          <a:solidFill>
                            <a:schemeClr val="dk1"/>
                          </a:solidFill>
                          <a:latin typeface="+mn-lt"/>
                          <a:ea typeface="+mn-ea"/>
                          <a:cs typeface="+mn-cs"/>
                        </a:rPr>
                        <a:t> требованиям МСА 500</a:t>
                      </a:r>
                      <a:endParaRPr lang="ru-RU" sz="16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93116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501 </a:t>
                      </a:r>
                      <a:r>
                        <a:rPr lang="ru-RU" dirty="0" smtClean="0"/>
                        <a:t>«Аудиторские доказательства — особенности оценки отдельных статей» / </a:t>
                      </a:r>
                      <a:r>
                        <a:rPr lang="en-US" dirty="0" smtClean="0">
                          <a:solidFill>
                            <a:schemeClr val="accent2">
                              <a:lumMod val="75000"/>
                            </a:schemeClr>
                          </a:solidFill>
                        </a:rPr>
                        <a:t>ISA</a:t>
                      </a:r>
                      <a:r>
                        <a:rPr lang="ru-RU" dirty="0" smtClean="0">
                          <a:solidFill>
                            <a:schemeClr val="accent2">
                              <a:lumMod val="75000"/>
                            </a:schemeClr>
                          </a:solidFill>
                        </a:rPr>
                        <a:t> 501</a:t>
                      </a:r>
                      <a:r>
                        <a:rPr lang="en-US" dirty="0" smtClean="0">
                          <a:solidFill>
                            <a:schemeClr val="accent2">
                              <a:lumMod val="75000"/>
                            </a:schemeClr>
                          </a:solidFill>
                        </a:rPr>
                        <a:t>.</a:t>
                      </a:r>
                      <a:r>
                        <a:rPr lang="ru-RU" dirty="0" smtClean="0">
                          <a:solidFill>
                            <a:schemeClr val="accent2">
                              <a:lumMod val="75000"/>
                            </a:schemeClr>
                          </a:solidFill>
                        </a:rPr>
                        <a:t> </a:t>
                      </a:r>
                      <a:r>
                        <a:rPr lang="en-US" dirty="0" smtClean="0">
                          <a:solidFill>
                            <a:schemeClr val="accent2">
                              <a:lumMod val="75000"/>
                            </a:schemeClr>
                          </a:solidFill>
                        </a:rPr>
                        <a:t>Audit Evidence</a:t>
                      </a:r>
                      <a:r>
                        <a:rPr lang="ru-RU" dirty="0" smtClean="0">
                          <a:solidFill>
                            <a:schemeClr val="accent2">
                              <a:lumMod val="75000"/>
                            </a:schemeClr>
                          </a:solidFill>
                        </a:rPr>
                        <a:t> - </a:t>
                      </a:r>
                      <a:r>
                        <a:rPr lang="en-US" dirty="0" smtClean="0">
                          <a:solidFill>
                            <a:schemeClr val="accent2">
                              <a:lumMod val="75000"/>
                            </a:schemeClr>
                          </a:solidFill>
                        </a:rPr>
                        <a:t>Additional Considerations for Specific Items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a:t>
                      </a:r>
                      <a:r>
                        <a:rPr lang="ru-RU" sz="1800" b="1" u="none" strike="noStrike" kern="1200" dirty="0" smtClean="0">
                          <a:solidFill>
                            <a:schemeClr val="dk1"/>
                          </a:solidFill>
                          <a:latin typeface="+mn-lt"/>
                          <a:ea typeface="+mn-ea"/>
                          <a:cs typeface="+mn-cs"/>
                        </a:rPr>
                        <a:t>ФПСАД 17</a:t>
                      </a:r>
                      <a:r>
                        <a:rPr lang="ru-RU" sz="1800" kern="1200" dirty="0" smtClean="0">
                          <a:solidFill>
                            <a:schemeClr val="dk1"/>
                          </a:solidFill>
                          <a:latin typeface="+mn-lt"/>
                          <a:ea typeface="+mn-ea"/>
                          <a:cs typeface="+mn-cs"/>
                        </a:rPr>
                        <a:t> "Получение аудиторских доказательств в конкретных случаях"</a:t>
                      </a:r>
                      <a:endParaRPr lang="ru-RU"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ФПСАД  17 примерно соответствует</a:t>
                      </a:r>
                      <a:r>
                        <a:rPr lang="ru-RU" sz="1600" kern="1200" dirty="0" smtClean="0">
                          <a:solidFill>
                            <a:schemeClr val="dk1"/>
                          </a:solidFill>
                          <a:latin typeface="+mn-lt"/>
                          <a:ea typeface="+mn-ea"/>
                          <a:cs typeface="+mn-cs"/>
                        </a:rPr>
                        <a:t> требованиям МСА 501</a:t>
                      </a:r>
                      <a:endParaRPr lang="ru-RU"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338836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505 </a:t>
                      </a:r>
                      <a:r>
                        <a:rPr lang="ru-RU" dirty="0" smtClean="0"/>
                        <a:t>«Подтверждение из внешних источников» / </a:t>
                      </a:r>
                      <a:r>
                        <a:rPr lang="en-US" dirty="0" smtClean="0">
                          <a:solidFill>
                            <a:schemeClr val="accent2">
                              <a:lumMod val="75000"/>
                            </a:schemeClr>
                          </a:solidFill>
                        </a:rPr>
                        <a:t>ISA</a:t>
                      </a:r>
                      <a:r>
                        <a:rPr lang="ru-RU" dirty="0" smtClean="0">
                          <a:solidFill>
                            <a:schemeClr val="accent2">
                              <a:lumMod val="75000"/>
                            </a:schemeClr>
                          </a:solidFill>
                        </a:rPr>
                        <a:t> 505</a:t>
                      </a:r>
                      <a:r>
                        <a:rPr lang="en-US" dirty="0" smtClean="0">
                          <a:solidFill>
                            <a:schemeClr val="accent2">
                              <a:lumMod val="75000"/>
                            </a:schemeClr>
                          </a:solidFill>
                        </a:rPr>
                        <a:t>.</a:t>
                      </a:r>
                      <a:r>
                        <a:rPr lang="ru-RU" dirty="0" smtClean="0">
                          <a:solidFill>
                            <a:schemeClr val="accent2">
                              <a:lumMod val="75000"/>
                            </a:schemeClr>
                          </a:solidFill>
                        </a:rPr>
                        <a:t> </a:t>
                      </a:r>
                      <a:r>
                        <a:rPr lang="en-US" dirty="0" smtClean="0">
                          <a:solidFill>
                            <a:schemeClr val="accent2">
                              <a:lumMod val="75000"/>
                            </a:schemeClr>
                          </a:solidFill>
                        </a:rPr>
                        <a:t>External Confirmations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a:t>
                      </a:r>
                      <a:r>
                        <a:rPr lang="ru-RU" sz="1800" b="1" u="none" strike="noStrike" kern="1200" dirty="0" smtClean="0">
                          <a:solidFill>
                            <a:schemeClr val="dk1"/>
                          </a:solidFill>
                          <a:latin typeface="+mn-lt"/>
                          <a:ea typeface="+mn-ea"/>
                          <a:cs typeface="+mn-cs"/>
                        </a:rPr>
                        <a:t>ФПСАД 18</a:t>
                      </a:r>
                      <a:r>
                        <a:rPr lang="ru-RU" sz="1800" kern="1200" dirty="0" smtClean="0">
                          <a:solidFill>
                            <a:schemeClr val="dk1"/>
                          </a:solidFill>
                          <a:latin typeface="+mn-lt"/>
                          <a:ea typeface="+mn-ea"/>
                          <a:cs typeface="+mn-cs"/>
                        </a:rPr>
                        <a:t> "Получение аудитором подтверждающей информации из внешних источников"</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МСА 505 регламентирует действия аудитора  при сомнениях в достоверности ответа, при наличии возражений внешнего источника. МСА 505 указывает, что устные подтверждения  не соответствует определению подтверждения из внешних источников.</a:t>
                      </a:r>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6568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510 </a:t>
                      </a:r>
                      <a:r>
                        <a:rPr lang="ru-RU" dirty="0" smtClean="0"/>
                        <a:t>«Первичное аудиторское задание — начальные сальдо» /   </a:t>
                      </a:r>
                      <a:r>
                        <a:rPr lang="ru-RU" dirty="0" smtClean="0">
                          <a:solidFill>
                            <a:schemeClr val="accent2">
                              <a:lumMod val="75000"/>
                            </a:schemeClr>
                          </a:solidFill>
                        </a:rPr>
                        <a:t>ISA 510</a:t>
                      </a:r>
                      <a:r>
                        <a:rPr lang="en-US" dirty="0" smtClean="0">
                          <a:solidFill>
                            <a:schemeClr val="accent2">
                              <a:lumMod val="75000"/>
                            </a:schemeClr>
                          </a:solidFill>
                        </a:rPr>
                        <a:t>.</a:t>
                      </a:r>
                      <a:r>
                        <a:rPr lang="ru-RU" dirty="0" smtClean="0">
                          <a:solidFill>
                            <a:schemeClr val="accent2">
                              <a:lumMod val="75000"/>
                            </a:schemeClr>
                          </a:solidFill>
                        </a:rPr>
                        <a:t> </a:t>
                      </a:r>
                      <a:r>
                        <a:rPr lang="ru-RU" dirty="0" err="1" smtClean="0">
                          <a:solidFill>
                            <a:schemeClr val="accent2">
                              <a:lumMod val="75000"/>
                            </a:schemeClr>
                          </a:solidFill>
                        </a:rPr>
                        <a:t>Initial</a:t>
                      </a:r>
                      <a:r>
                        <a:rPr lang="ru-RU" dirty="0" smtClean="0">
                          <a:solidFill>
                            <a:schemeClr val="accent2">
                              <a:lumMod val="75000"/>
                            </a:schemeClr>
                          </a:solidFill>
                        </a:rPr>
                        <a:t> </a:t>
                      </a:r>
                      <a:r>
                        <a:rPr lang="ru-RU" dirty="0" err="1" smtClean="0">
                          <a:solidFill>
                            <a:schemeClr val="accent2">
                              <a:lumMod val="75000"/>
                            </a:schemeClr>
                          </a:solidFill>
                        </a:rPr>
                        <a:t>Engagements</a:t>
                      </a:r>
                      <a:r>
                        <a:rPr lang="ru-RU" dirty="0" smtClean="0">
                          <a:solidFill>
                            <a:schemeClr val="accent2">
                              <a:lumMod val="75000"/>
                            </a:schemeClr>
                          </a:solidFill>
                        </a:rPr>
                        <a:t> - </a:t>
                      </a:r>
                      <a:r>
                        <a:rPr lang="ru-RU" dirty="0" err="1" smtClean="0">
                          <a:solidFill>
                            <a:schemeClr val="accent2">
                              <a:lumMod val="75000"/>
                            </a:schemeClr>
                          </a:solidFill>
                        </a:rPr>
                        <a:t>Opening</a:t>
                      </a:r>
                      <a:r>
                        <a:rPr lang="ru-RU" dirty="0" smtClean="0">
                          <a:solidFill>
                            <a:schemeClr val="accent2">
                              <a:lumMod val="75000"/>
                            </a:schemeClr>
                          </a:solidFill>
                        </a:rPr>
                        <a:t> </a:t>
                      </a:r>
                      <a:r>
                        <a:rPr lang="ru-RU" dirty="0" err="1" smtClean="0">
                          <a:solidFill>
                            <a:schemeClr val="accent2">
                              <a:lumMod val="75000"/>
                            </a:schemeClr>
                          </a:solidFill>
                        </a:rPr>
                        <a:t>Balances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ФПСАД 19</a:t>
                      </a:r>
                      <a:r>
                        <a:rPr lang="ru-RU" sz="1800" kern="1200" dirty="0" smtClean="0">
                          <a:solidFill>
                            <a:schemeClr val="dk1"/>
                          </a:solidFill>
                          <a:latin typeface="+mn-lt"/>
                          <a:ea typeface="+mn-ea"/>
                          <a:cs typeface="+mn-cs"/>
                        </a:rPr>
                        <a:t> "Особенности первой проверки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ФПСАД  19 примерно соответствует</a:t>
                      </a:r>
                      <a:r>
                        <a:rPr lang="ru-RU" sz="1600" kern="1200" dirty="0" smtClean="0">
                          <a:solidFill>
                            <a:schemeClr val="dk1"/>
                          </a:solidFill>
                          <a:latin typeface="+mn-lt"/>
                          <a:ea typeface="+mn-ea"/>
                          <a:cs typeface="+mn-cs"/>
                        </a:rPr>
                        <a:t> требованиям МСА 510</a:t>
                      </a:r>
                      <a:endParaRPr lang="ru-RU" sz="16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464048"/>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520 </a:t>
                      </a:r>
                      <a:r>
                        <a:rPr lang="ru-RU" dirty="0" smtClean="0"/>
                        <a:t>«Аналитические процедуры» / </a:t>
                      </a:r>
                      <a:r>
                        <a:rPr lang="en-US" dirty="0" smtClean="0">
                          <a:solidFill>
                            <a:schemeClr val="accent2">
                              <a:lumMod val="75000"/>
                            </a:schemeClr>
                          </a:solidFill>
                        </a:rPr>
                        <a:t>ISA</a:t>
                      </a:r>
                      <a:r>
                        <a:rPr lang="ru-RU" dirty="0" smtClean="0">
                          <a:solidFill>
                            <a:schemeClr val="accent2">
                              <a:lumMod val="75000"/>
                            </a:schemeClr>
                          </a:solidFill>
                        </a:rPr>
                        <a:t> 520</a:t>
                      </a:r>
                      <a:r>
                        <a:rPr lang="en-US" dirty="0" smtClean="0">
                          <a:solidFill>
                            <a:schemeClr val="accent2">
                              <a:lumMod val="75000"/>
                            </a:schemeClr>
                          </a:solidFill>
                        </a:rPr>
                        <a:t>.</a:t>
                      </a:r>
                      <a:r>
                        <a:rPr lang="ru-RU" dirty="0" smtClean="0">
                          <a:solidFill>
                            <a:schemeClr val="accent2">
                              <a:lumMod val="75000"/>
                            </a:schemeClr>
                          </a:solidFill>
                        </a:rPr>
                        <a:t> </a:t>
                      </a:r>
                      <a:r>
                        <a:rPr lang="en-US" dirty="0" smtClean="0">
                          <a:solidFill>
                            <a:schemeClr val="accent2">
                              <a:lumMod val="75000"/>
                            </a:schemeClr>
                          </a:solidFill>
                        </a:rPr>
                        <a:t>Analytical Procedures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ФПСАД 20</a:t>
                      </a:r>
                      <a:r>
                        <a:rPr lang="ru-RU" sz="1800" kern="1200" dirty="0" smtClean="0">
                          <a:solidFill>
                            <a:schemeClr val="dk1"/>
                          </a:solidFill>
                          <a:latin typeface="+mn-lt"/>
                          <a:ea typeface="+mn-ea"/>
                          <a:cs typeface="+mn-cs"/>
                        </a:rPr>
                        <a:t> "Аналитические процедуры"</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ФПСАД  20  примерно соответствует</a:t>
                      </a:r>
                      <a:r>
                        <a:rPr lang="ru-RU" sz="1600" kern="1200" dirty="0" smtClean="0">
                          <a:solidFill>
                            <a:schemeClr val="dk1"/>
                          </a:solidFill>
                          <a:latin typeface="+mn-lt"/>
                          <a:ea typeface="+mn-ea"/>
                          <a:cs typeface="+mn-cs"/>
                        </a:rPr>
                        <a:t> требованиям МСА 520</a:t>
                      </a:r>
                      <a:endParaRPr lang="ru-RU" sz="16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464048"/>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МСА</a:t>
                      </a:r>
                      <a:r>
                        <a:rPr lang="en-US" b="1" dirty="0" smtClean="0"/>
                        <a:t> 530 </a:t>
                      </a:r>
                      <a:r>
                        <a:rPr lang="en-US" dirty="0" smtClean="0"/>
                        <a:t>«</a:t>
                      </a:r>
                      <a:r>
                        <a:rPr lang="ru-RU" dirty="0" smtClean="0"/>
                        <a:t>Аудиторская выборка</a:t>
                      </a:r>
                      <a:r>
                        <a:rPr lang="en-US" dirty="0" smtClean="0"/>
                        <a:t>» / </a:t>
                      </a:r>
                      <a:r>
                        <a:rPr lang="en-US" dirty="0" smtClean="0">
                          <a:solidFill>
                            <a:schemeClr val="accent2">
                              <a:lumMod val="75000"/>
                            </a:schemeClr>
                          </a:solidFill>
                        </a:rPr>
                        <a:t>ISA 530. Audit Sampling and Other Means of Testing</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16</a:t>
                      </a:r>
                      <a:r>
                        <a:rPr lang="ru-RU" sz="1800" kern="1200" dirty="0" smtClean="0">
                          <a:solidFill>
                            <a:schemeClr val="dk1"/>
                          </a:solidFill>
                          <a:latin typeface="+mn-lt"/>
                          <a:ea typeface="+mn-ea"/>
                          <a:cs typeface="+mn-cs"/>
                        </a:rPr>
                        <a:t> "Аудиторская выборка"</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sz="1600" dirty="0" smtClean="0"/>
                        <a:t>ФПСАД  16  примерно соответствует</a:t>
                      </a:r>
                      <a:r>
                        <a:rPr lang="ru-RU" sz="1600" kern="1200" dirty="0" smtClean="0">
                          <a:solidFill>
                            <a:schemeClr val="dk1"/>
                          </a:solidFill>
                          <a:latin typeface="+mn-lt"/>
                          <a:ea typeface="+mn-ea"/>
                          <a:cs typeface="+mn-cs"/>
                        </a:rPr>
                        <a:t> требованиям МСА 530</a:t>
                      </a:r>
                      <a:endParaRPr lang="ru-RU" sz="16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0952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a:t>
                      </a:r>
                      <a:r>
                        <a:rPr lang="en-US" b="1" dirty="0" smtClean="0"/>
                        <a:t> 540 </a:t>
                      </a:r>
                      <a:r>
                        <a:rPr lang="en-US" dirty="0" smtClean="0"/>
                        <a:t>«</a:t>
                      </a:r>
                      <a:r>
                        <a:rPr lang="ru-RU" dirty="0" smtClean="0"/>
                        <a:t>Аудит расчетных оценок</a:t>
                      </a:r>
                      <a:r>
                        <a:rPr lang="en-US" dirty="0" smtClean="0"/>
                        <a:t>, </a:t>
                      </a:r>
                      <a:r>
                        <a:rPr lang="ru-RU" dirty="0" smtClean="0"/>
                        <a:t>в том числе оценок по справедливой стоимости</a:t>
                      </a:r>
                      <a:r>
                        <a:rPr lang="en-US" dirty="0" smtClean="0"/>
                        <a:t>, </a:t>
                      </a:r>
                      <a:r>
                        <a:rPr lang="ru-RU" dirty="0" smtClean="0"/>
                        <a:t>и связанной с ними раскрываемой информации</a:t>
                      </a:r>
                      <a:r>
                        <a:rPr lang="en-US" dirty="0" smtClean="0"/>
                        <a:t>» / </a:t>
                      </a:r>
                      <a:r>
                        <a:rPr lang="en-US" dirty="0" smtClean="0">
                          <a:solidFill>
                            <a:schemeClr val="accent2">
                              <a:lumMod val="75000"/>
                            </a:schemeClr>
                          </a:solidFill>
                        </a:rPr>
                        <a:t>ISA 540. Auditing Accounting Estimates, Including Fair Value Accounting Estimates, and Related Disclosures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21</a:t>
                      </a:r>
                      <a:r>
                        <a:rPr lang="ru-RU" sz="1800" kern="1200" dirty="0" smtClean="0">
                          <a:solidFill>
                            <a:schemeClr val="dk1"/>
                          </a:solidFill>
                          <a:latin typeface="+mn-lt"/>
                          <a:ea typeface="+mn-ea"/>
                          <a:cs typeface="+mn-cs"/>
                        </a:rPr>
                        <a:t> "Особенности аудита оценочных значений"</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ФПСАД  21  примерно соответствует</a:t>
                      </a:r>
                      <a:r>
                        <a:rPr lang="ru-RU" sz="1600" kern="1200" dirty="0" smtClean="0">
                          <a:solidFill>
                            <a:schemeClr val="dk1"/>
                          </a:solidFill>
                          <a:latin typeface="+mn-lt"/>
                          <a:ea typeface="+mn-ea"/>
                          <a:cs typeface="+mn-cs"/>
                        </a:rPr>
                        <a:t> требованиям МСА 540. МСА 540 вводит понятия: 1) "неопределенность, связанная с оценкой", и обязывает аудитора оценить степень такой неопределенности, а также анализировать связь неопределенности с рисками существенного искажения; 2) "предвзятость (необъективность) менеджмента", которая по умолчанию не означает искажения информации в отчетности.</a:t>
                      </a:r>
                      <a:endParaRPr lang="ru-RU" sz="16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4000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550 </a:t>
                      </a:r>
                      <a:r>
                        <a:rPr lang="ru-RU" dirty="0" smtClean="0"/>
                        <a:t>«Связанные стороны» / </a:t>
                      </a:r>
                      <a:r>
                        <a:rPr lang="ru-RU" dirty="0" smtClean="0">
                          <a:solidFill>
                            <a:schemeClr val="accent2">
                              <a:lumMod val="75000"/>
                            </a:schemeClr>
                          </a:solidFill>
                        </a:rPr>
                        <a:t>ISA 550</a:t>
                      </a:r>
                      <a:r>
                        <a:rPr lang="en-US" dirty="0" smtClean="0">
                          <a:solidFill>
                            <a:schemeClr val="accent2">
                              <a:lumMod val="75000"/>
                            </a:schemeClr>
                          </a:solidFill>
                        </a:rPr>
                        <a:t>.</a:t>
                      </a:r>
                      <a:r>
                        <a:rPr lang="ru-RU" dirty="0" smtClean="0">
                          <a:solidFill>
                            <a:schemeClr val="accent2">
                              <a:lumMod val="75000"/>
                            </a:schemeClr>
                          </a:solidFill>
                        </a:rPr>
                        <a:t> </a:t>
                      </a:r>
                      <a:r>
                        <a:rPr lang="ru-RU" dirty="0" err="1" smtClean="0">
                          <a:solidFill>
                            <a:schemeClr val="accent2">
                              <a:lumMod val="75000"/>
                            </a:schemeClr>
                          </a:solidFill>
                        </a:rPr>
                        <a:t>Related</a:t>
                      </a:r>
                      <a:r>
                        <a:rPr lang="ru-RU" dirty="0" smtClean="0">
                          <a:solidFill>
                            <a:schemeClr val="accent2">
                              <a:lumMod val="75000"/>
                            </a:schemeClr>
                          </a:solidFill>
                        </a:rPr>
                        <a:t> </a:t>
                      </a:r>
                      <a:r>
                        <a:rPr lang="ru-RU" dirty="0" err="1" smtClean="0">
                          <a:solidFill>
                            <a:schemeClr val="accent2">
                              <a:lumMod val="75000"/>
                            </a:schemeClr>
                          </a:solidFill>
                        </a:rPr>
                        <a:t>Parties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9</a:t>
                      </a:r>
                      <a:r>
                        <a:rPr lang="ru-RU" sz="1800" kern="1200" dirty="0" smtClean="0">
                          <a:solidFill>
                            <a:schemeClr val="dk1"/>
                          </a:solidFill>
                          <a:latin typeface="+mn-lt"/>
                          <a:ea typeface="+mn-ea"/>
                          <a:cs typeface="+mn-cs"/>
                        </a:rPr>
                        <a:t> "Связанные стороны"</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МСА 550 обязывает аудитора ставить под сомнение утверждения руководства компании о том, что взаимоотношения со связанными сторонами имеют независимую основу. </a:t>
                      </a:r>
                      <a:r>
                        <a:rPr lang="ru-RU" sz="1800" dirty="0" smtClean="0"/>
                        <a:t>МСА 550 был разработан еще до того, как в российском бухгалтерском учете появились требования по раскрытию информации об </a:t>
                      </a:r>
                      <a:r>
                        <a:rPr lang="ru-RU" sz="1800" dirty="0" err="1" smtClean="0"/>
                        <a:t>аффилированных</a:t>
                      </a:r>
                      <a:r>
                        <a:rPr lang="ru-RU" sz="1800" dirty="0" smtClean="0"/>
                        <a:t> лицах. Поэтому  ФПСАД 9 содержит дополнительные пояснения и комментарии по сравнению с  МСА 550.</a:t>
                      </a:r>
                      <a:endParaRPr lang="ru-RU" sz="18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8818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560 </a:t>
                      </a:r>
                      <a:r>
                        <a:rPr lang="ru-RU" dirty="0" smtClean="0"/>
                        <a:t>«Последующие события» / </a:t>
                      </a:r>
                      <a:r>
                        <a:rPr lang="ru-RU" dirty="0" smtClean="0">
                          <a:solidFill>
                            <a:schemeClr val="accent2">
                              <a:lumMod val="75000"/>
                            </a:schemeClr>
                          </a:solidFill>
                        </a:rPr>
                        <a:t>ISA 560</a:t>
                      </a:r>
                      <a:r>
                        <a:rPr lang="en-US" dirty="0" smtClean="0">
                          <a:solidFill>
                            <a:schemeClr val="accent2">
                              <a:lumMod val="75000"/>
                            </a:schemeClr>
                          </a:solidFill>
                        </a:rPr>
                        <a:t>.</a:t>
                      </a:r>
                      <a:r>
                        <a:rPr lang="ru-RU" dirty="0" smtClean="0">
                          <a:solidFill>
                            <a:schemeClr val="accent2">
                              <a:lumMod val="75000"/>
                            </a:schemeClr>
                          </a:solidFill>
                        </a:rPr>
                        <a:t> </a:t>
                      </a:r>
                      <a:r>
                        <a:rPr lang="ru-RU" dirty="0" err="1" smtClean="0">
                          <a:solidFill>
                            <a:schemeClr val="accent2">
                              <a:lumMod val="75000"/>
                            </a:schemeClr>
                          </a:solidFill>
                        </a:rPr>
                        <a:t>Subsequent</a:t>
                      </a:r>
                      <a:r>
                        <a:rPr lang="ru-RU" dirty="0" smtClean="0">
                          <a:solidFill>
                            <a:schemeClr val="accent2">
                              <a:lumMod val="75000"/>
                            </a:schemeClr>
                          </a:solidFill>
                        </a:rPr>
                        <a:t> </a:t>
                      </a:r>
                      <a:r>
                        <a:rPr lang="ru-RU" dirty="0" err="1" smtClean="0">
                          <a:solidFill>
                            <a:schemeClr val="accent2">
                              <a:lumMod val="75000"/>
                            </a:schemeClr>
                          </a:solidFill>
                        </a:rPr>
                        <a:t>Events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10</a:t>
                      </a:r>
                      <a:r>
                        <a:rPr lang="ru-RU" sz="1800" kern="1200" dirty="0" smtClean="0">
                          <a:solidFill>
                            <a:schemeClr val="dk1"/>
                          </a:solidFill>
                          <a:latin typeface="+mn-lt"/>
                          <a:ea typeface="+mn-ea"/>
                          <a:cs typeface="+mn-cs"/>
                        </a:rPr>
                        <a:t> "События после отчетной даты"</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600" dirty="0" smtClean="0"/>
                        <a:t>ФПСАД  10  примерно соответствует</a:t>
                      </a:r>
                      <a:r>
                        <a:rPr lang="ru-RU" sz="1600" kern="1200" dirty="0" smtClean="0">
                          <a:solidFill>
                            <a:schemeClr val="dk1"/>
                          </a:solidFill>
                          <a:latin typeface="+mn-lt"/>
                          <a:ea typeface="+mn-ea"/>
                          <a:cs typeface="+mn-cs"/>
                        </a:rPr>
                        <a:t> требованиям МСА 560. </a:t>
                      </a:r>
                      <a:r>
                        <a:rPr lang="ru-RU" sz="1600" dirty="0" smtClean="0"/>
                        <a:t>Российские юридические лица заканчивают финансовый год одновременно — 31 декабря. Как следствие, аудиторы ведут свою работу с клиентами на протяжении нескольких месяцев, уже после того, как бухгалтерская отчетность подготовлена, подписана и передана пользователям. Учет этого различия потребовал изменения ФПСАД 10 по сравнению с МСА 560.</a:t>
                      </a:r>
                    </a:p>
                    <a:p>
                      <a:endParaRPr lang="ru-RU" sz="18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0952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570 </a:t>
                      </a:r>
                      <a:r>
                        <a:rPr lang="ru-RU" dirty="0" smtClean="0"/>
                        <a:t>«Допущение о непрерывности деятельности организации» / </a:t>
                      </a:r>
                      <a:r>
                        <a:rPr lang="ru-RU" dirty="0" smtClean="0">
                          <a:solidFill>
                            <a:schemeClr val="accent2">
                              <a:lumMod val="75000"/>
                            </a:schemeClr>
                          </a:solidFill>
                        </a:rPr>
                        <a:t>ISA 570</a:t>
                      </a:r>
                      <a:r>
                        <a:rPr lang="en-US" dirty="0" smtClean="0">
                          <a:solidFill>
                            <a:schemeClr val="accent2">
                              <a:lumMod val="75000"/>
                            </a:schemeClr>
                          </a:solidFill>
                        </a:rPr>
                        <a:t>.</a:t>
                      </a:r>
                      <a:r>
                        <a:rPr lang="ru-RU" dirty="0" smtClean="0">
                          <a:solidFill>
                            <a:schemeClr val="accent2">
                              <a:lumMod val="75000"/>
                            </a:schemeClr>
                          </a:solidFill>
                        </a:rPr>
                        <a:t> </a:t>
                      </a:r>
                      <a:r>
                        <a:rPr lang="ru-RU" dirty="0" err="1" smtClean="0">
                          <a:solidFill>
                            <a:schemeClr val="accent2">
                              <a:lumMod val="75000"/>
                            </a:schemeClr>
                          </a:solidFill>
                        </a:rPr>
                        <a:t>Going</a:t>
                      </a:r>
                      <a:r>
                        <a:rPr lang="ru-RU" dirty="0" smtClean="0">
                          <a:solidFill>
                            <a:schemeClr val="accent2">
                              <a:lumMod val="75000"/>
                            </a:schemeClr>
                          </a:solidFill>
                        </a:rPr>
                        <a:t> </a:t>
                      </a:r>
                      <a:r>
                        <a:rPr lang="ru-RU" dirty="0" err="1" smtClean="0">
                          <a:solidFill>
                            <a:schemeClr val="accent2">
                              <a:lumMod val="75000"/>
                            </a:schemeClr>
                          </a:solidFill>
                        </a:rPr>
                        <a:t>Concern</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11</a:t>
                      </a:r>
                      <a:r>
                        <a:rPr lang="ru-RU" sz="1800" kern="1200" dirty="0" smtClean="0">
                          <a:solidFill>
                            <a:schemeClr val="dk1"/>
                          </a:solidFill>
                          <a:latin typeface="+mn-lt"/>
                          <a:ea typeface="+mn-ea"/>
                          <a:cs typeface="+mn-cs"/>
                        </a:rPr>
                        <a:t> "Применимость допущения непрерывности деятельности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smtClean="0"/>
                        <a:t>ФПСАД  </a:t>
                      </a:r>
                      <a:r>
                        <a:rPr lang="ru-RU" sz="1600" dirty="0" smtClean="0"/>
                        <a:t>11  примерно соответствует</a:t>
                      </a:r>
                      <a:r>
                        <a:rPr lang="ru-RU" sz="1600" kern="1200" dirty="0" smtClean="0">
                          <a:solidFill>
                            <a:schemeClr val="dk1"/>
                          </a:solidFill>
                          <a:latin typeface="+mn-lt"/>
                          <a:ea typeface="+mn-ea"/>
                          <a:cs typeface="+mn-cs"/>
                        </a:rPr>
                        <a:t> требованиям МСА 570,</a:t>
                      </a:r>
                      <a:r>
                        <a:rPr lang="ru-RU" sz="1600" kern="1200" baseline="0" dirty="0" smtClean="0">
                          <a:solidFill>
                            <a:schemeClr val="dk1"/>
                          </a:solidFill>
                          <a:latin typeface="+mn-lt"/>
                          <a:ea typeface="+mn-ea"/>
                          <a:cs typeface="+mn-cs"/>
                        </a:rPr>
                        <a:t> кроме регламентации случая  составления бухгалтерской отчетности в условиях несоблюдения принципа непрерывности деятельности.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kern="1200" baseline="0" dirty="0" smtClean="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smtClean="0"/>
                        <a:t>МСА, в отличие от российского стандарта, оставляет за аудитором право определить, составлена ли отчетность (не использующая принцип непрерывности деятельности) на приемлемых для аудита принципах.</a:t>
                      </a:r>
                      <a:endParaRPr lang="ru-RU" sz="16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464048"/>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580 </a:t>
                      </a:r>
                      <a:r>
                        <a:rPr lang="ru-RU" dirty="0" smtClean="0"/>
                        <a:t>«Письменные представления» / </a:t>
                      </a:r>
                      <a:r>
                        <a:rPr lang="en-US" dirty="0" smtClean="0">
                          <a:solidFill>
                            <a:schemeClr val="accent2">
                              <a:lumMod val="75000"/>
                            </a:schemeClr>
                          </a:solidFill>
                        </a:rPr>
                        <a:t>ISA 580. Written Representations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23</a:t>
                      </a:r>
                      <a:r>
                        <a:rPr lang="ru-RU" sz="1800" kern="1200" dirty="0" smtClean="0">
                          <a:solidFill>
                            <a:schemeClr val="dk1"/>
                          </a:solidFill>
                          <a:latin typeface="+mn-lt"/>
                          <a:ea typeface="+mn-ea"/>
                          <a:cs typeface="+mn-cs"/>
                        </a:rPr>
                        <a:t> "Заявления и разъяснения руководства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ФПСАД  23  примерно соответствует</a:t>
                      </a:r>
                      <a:r>
                        <a:rPr lang="ru-RU" sz="1800" kern="1200" dirty="0" smtClean="0">
                          <a:solidFill>
                            <a:schemeClr val="dk1"/>
                          </a:solidFill>
                          <a:latin typeface="+mn-lt"/>
                          <a:ea typeface="+mn-ea"/>
                          <a:cs typeface="+mn-cs"/>
                        </a:rPr>
                        <a:t> требованиям МСА 580. </a:t>
                      </a: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30276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a:t>
                      </a:r>
                      <a:r>
                        <a:rPr lang="en-US" b="1" dirty="0" smtClean="0"/>
                        <a:t> 600 </a:t>
                      </a:r>
                      <a:r>
                        <a:rPr lang="en-US" dirty="0" smtClean="0"/>
                        <a:t>«</a:t>
                      </a:r>
                      <a:r>
                        <a:rPr lang="ru-RU" dirty="0" smtClean="0"/>
                        <a:t>Особые аспекты</a:t>
                      </a:r>
                      <a:r>
                        <a:rPr lang="en-US" dirty="0" smtClean="0"/>
                        <a:t>: </a:t>
                      </a:r>
                      <a:r>
                        <a:rPr lang="ru-RU" dirty="0" smtClean="0"/>
                        <a:t>аудит финансовой отчетности группы</a:t>
                      </a:r>
                      <a:r>
                        <a:rPr lang="en-US" dirty="0" smtClean="0"/>
                        <a:t> (</a:t>
                      </a:r>
                      <a:r>
                        <a:rPr lang="ru-RU" dirty="0" smtClean="0"/>
                        <a:t>включая работу аудиторов подразделений</a:t>
                      </a:r>
                      <a:r>
                        <a:rPr lang="en-US" dirty="0" smtClean="0"/>
                        <a:t>)» / </a:t>
                      </a:r>
                      <a:r>
                        <a:rPr lang="en-US" dirty="0" smtClean="0">
                          <a:solidFill>
                            <a:schemeClr val="accent2">
                              <a:lumMod val="75000"/>
                            </a:schemeClr>
                          </a:solidFill>
                        </a:rPr>
                        <a:t>ISA 600. Special Considerations - Audits of Group Financial Statements (Including the Work of Component Auditors)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28</a:t>
                      </a:r>
                      <a:r>
                        <a:rPr lang="ru-RU" sz="1800" kern="1200" dirty="0" smtClean="0">
                          <a:solidFill>
                            <a:schemeClr val="dk1"/>
                          </a:solidFill>
                          <a:latin typeface="+mn-lt"/>
                          <a:ea typeface="+mn-ea"/>
                          <a:cs typeface="+mn-cs"/>
                        </a:rPr>
                        <a:t> "Использование результатов работы другого аудитора"</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b="0" u="none" strike="noStrike" kern="1200" dirty="0" smtClean="0">
                          <a:solidFill>
                            <a:schemeClr val="dk1"/>
                          </a:solidFill>
                          <a:latin typeface="+mn-lt"/>
                          <a:ea typeface="+mn-ea"/>
                          <a:cs typeface="+mn-cs"/>
                        </a:rPr>
                        <a:t>ФПСАД 28</a:t>
                      </a:r>
                      <a:r>
                        <a:rPr lang="ru-RU" sz="1800" b="0" kern="1200" dirty="0" smtClean="0">
                          <a:solidFill>
                            <a:schemeClr val="dk1"/>
                          </a:solidFill>
                          <a:latin typeface="+mn-lt"/>
                          <a:ea typeface="+mn-ea"/>
                          <a:cs typeface="+mn-cs"/>
                        </a:rPr>
                        <a:t> </a:t>
                      </a:r>
                      <a:r>
                        <a:rPr lang="ru-RU" sz="1800" kern="1200" dirty="0" smtClean="0">
                          <a:solidFill>
                            <a:schemeClr val="dk1"/>
                          </a:solidFill>
                          <a:latin typeface="+mn-lt"/>
                          <a:ea typeface="+mn-ea"/>
                          <a:cs typeface="+mn-cs"/>
                        </a:rPr>
                        <a:t>соответствует положениям МСА 600 только в части использования работы других аудиторов. Аспекты аудита финансовой отчетности группы в российских стандартах отсутствуют.</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464048"/>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610 </a:t>
                      </a:r>
                      <a:r>
                        <a:rPr lang="ru-RU" dirty="0" smtClean="0"/>
                        <a:t>«Использование внутренних аудиторов» / </a:t>
                      </a:r>
                      <a:r>
                        <a:rPr lang="ru-RU" dirty="0" smtClean="0">
                          <a:solidFill>
                            <a:schemeClr val="accent2">
                              <a:lumMod val="75000"/>
                            </a:schemeClr>
                          </a:solidFill>
                        </a:rPr>
                        <a:t>ISA 610</a:t>
                      </a:r>
                      <a:r>
                        <a:rPr lang="en-US" dirty="0" smtClean="0">
                          <a:solidFill>
                            <a:schemeClr val="accent2">
                              <a:lumMod val="75000"/>
                            </a:schemeClr>
                          </a:solidFill>
                        </a:rPr>
                        <a:t>.</a:t>
                      </a:r>
                      <a:r>
                        <a:rPr lang="ru-RU" dirty="0" smtClean="0">
                          <a:solidFill>
                            <a:schemeClr val="accent2">
                              <a:lumMod val="75000"/>
                            </a:schemeClr>
                          </a:solidFill>
                        </a:rPr>
                        <a:t> </a:t>
                      </a:r>
                      <a:r>
                        <a:rPr lang="ru-RU" dirty="0" err="1" smtClean="0">
                          <a:solidFill>
                            <a:schemeClr val="accent2">
                              <a:lumMod val="75000"/>
                            </a:schemeClr>
                          </a:solidFill>
                        </a:rPr>
                        <a:t>Using</a:t>
                      </a:r>
                      <a:r>
                        <a:rPr lang="ru-RU" dirty="0" smtClean="0">
                          <a:solidFill>
                            <a:schemeClr val="accent2">
                              <a:lumMod val="75000"/>
                            </a:schemeClr>
                          </a:solidFill>
                        </a:rPr>
                        <a:t> </a:t>
                      </a:r>
                      <a:r>
                        <a:rPr lang="ru-RU" dirty="0" err="1" smtClean="0">
                          <a:solidFill>
                            <a:schemeClr val="accent2">
                              <a:lumMod val="75000"/>
                            </a:schemeClr>
                          </a:solidFill>
                        </a:rPr>
                        <a:t>the</a:t>
                      </a:r>
                      <a:r>
                        <a:rPr lang="ru-RU" dirty="0" smtClean="0">
                          <a:solidFill>
                            <a:schemeClr val="accent2">
                              <a:lumMod val="75000"/>
                            </a:schemeClr>
                          </a:solidFill>
                        </a:rPr>
                        <a:t> </a:t>
                      </a:r>
                      <a:r>
                        <a:rPr lang="ru-RU" dirty="0" err="1" smtClean="0">
                          <a:solidFill>
                            <a:schemeClr val="accent2">
                              <a:lumMod val="75000"/>
                            </a:schemeClr>
                          </a:solidFill>
                        </a:rPr>
                        <a:t>Work</a:t>
                      </a:r>
                      <a:r>
                        <a:rPr lang="ru-RU" dirty="0" smtClean="0">
                          <a:solidFill>
                            <a:schemeClr val="accent2">
                              <a:lumMod val="75000"/>
                            </a:schemeClr>
                          </a:solidFill>
                        </a:rPr>
                        <a:t> </a:t>
                      </a:r>
                      <a:r>
                        <a:rPr lang="ru-RU" dirty="0" err="1" smtClean="0">
                          <a:solidFill>
                            <a:schemeClr val="accent2">
                              <a:lumMod val="75000"/>
                            </a:schemeClr>
                          </a:solidFill>
                        </a:rPr>
                        <a:t>of</a:t>
                      </a:r>
                      <a:r>
                        <a:rPr lang="ru-RU" dirty="0" smtClean="0">
                          <a:solidFill>
                            <a:schemeClr val="accent2">
                              <a:lumMod val="75000"/>
                            </a:schemeClr>
                          </a:solidFill>
                        </a:rPr>
                        <a:t> </a:t>
                      </a:r>
                      <a:r>
                        <a:rPr lang="ru-RU" dirty="0" err="1" smtClean="0">
                          <a:solidFill>
                            <a:schemeClr val="accent2">
                              <a:lumMod val="75000"/>
                            </a:schemeClr>
                          </a:solidFill>
                        </a:rPr>
                        <a:t>Internal</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29</a:t>
                      </a:r>
                      <a:r>
                        <a:rPr lang="ru-RU" sz="1800" kern="1200" dirty="0" smtClean="0">
                          <a:solidFill>
                            <a:schemeClr val="dk1"/>
                          </a:solidFill>
                          <a:latin typeface="+mn-lt"/>
                          <a:ea typeface="+mn-ea"/>
                          <a:cs typeface="+mn-cs"/>
                        </a:rPr>
                        <a:t> "Рассмотрение работы внутреннего аудитора"</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ФПСАД  29  примерно соответствует</a:t>
                      </a:r>
                      <a:r>
                        <a:rPr lang="ru-RU" sz="1800" kern="1200" dirty="0" smtClean="0">
                          <a:solidFill>
                            <a:schemeClr val="dk1"/>
                          </a:solidFill>
                          <a:latin typeface="+mn-lt"/>
                          <a:ea typeface="+mn-ea"/>
                          <a:cs typeface="+mn-cs"/>
                        </a:rPr>
                        <a:t> требованиям МСА 610. </a:t>
                      </a: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464048"/>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620 </a:t>
                      </a:r>
                      <a:r>
                        <a:rPr lang="ru-RU" dirty="0" smtClean="0"/>
                        <a:t>«Использование привлеченных экспертов аудитора» / </a:t>
                      </a:r>
                      <a:r>
                        <a:rPr lang="en-US" dirty="0" smtClean="0">
                          <a:solidFill>
                            <a:schemeClr val="accent2">
                              <a:lumMod val="75000"/>
                            </a:schemeClr>
                          </a:solidFill>
                        </a:rPr>
                        <a:t>ISA 620. Using the Work of an Auditor's Expert</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32</a:t>
                      </a:r>
                      <a:r>
                        <a:rPr lang="ru-RU" sz="1800" kern="1200" dirty="0" smtClean="0">
                          <a:solidFill>
                            <a:schemeClr val="dk1"/>
                          </a:solidFill>
                          <a:latin typeface="+mn-lt"/>
                          <a:ea typeface="+mn-ea"/>
                          <a:cs typeface="+mn-cs"/>
                        </a:rPr>
                        <a:t> "Использование аудитором результатов работы эксперта"</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 </a:t>
                      </a:r>
                      <a:r>
                        <a:rPr lang="ru-RU" sz="1800" dirty="0" smtClean="0"/>
                        <a:t>ФПСАД  32  примерно соответствует</a:t>
                      </a:r>
                      <a:r>
                        <a:rPr lang="ru-RU" sz="1800" kern="1200" dirty="0" smtClean="0">
                          <a:solidFill>
                            <a:schemeClr val="dk1"/>
                          </a:solidFill>
                          <a:latin typeface="+mn-lt"/>
                          <a:ea typeface="+mn-ea"/>
                          <a:cs typeface="+mn-cs"/>
                        </a:rPr>
                        <a:t> требованиям МСА 620. </a:t>
                      </a: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32054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700 </a:t>
                      </a:r>
                      <a:r>
                        <a:rPr lang="ru-RU" dirty="0" smtClean="0"/>
                        <a:t>«Формирование и представление заключения по финансовой отчетности» / </a:t>
                      </a:r>
                      <a:r>
                        <a:rPr lang="en-US" dirty="0" smtClean="0">
                          <a:solidFill>
                            <a:schemeClr val="accent2">
                              <a:lumMod val="75000"/>
                            </a:schemeClr>
                          </a:solidFill>
                        </a:rPr>
                        <a:t>ISA 700. </a:t>
                      </a:r>
                      <a:r>
                        <a:rPr lang="ru-RU" dirty="0" err="1" smtClean="0">
                          <a:solidFill>
                            <a:schemeClr val="accent2">
                              <a:lumMod val="75000"/>
                            </a:schemeClr>
                          </a:solidFill>
                        </a:rPr>
                        <a:t>Forming</a:t>
                      </a:r>
                      <a:r>
                        <a:rPr lang="ru-RU" dirty="0" smtClean="0">
                          <a:solidFill>
                            <a:schemeClr val="accent2">
                              <a:lumMod val="75000"/>
                            </a:schemeClr>
                          </a:solidFill>
                        </a:rPr>
                        <a:t> </a:t>
                      </a:r>
                      <a:r>
                        <a:rPr lang="ru-RU" dirty="0" err="1" smtClean="0">
                          <a:solidFill>
                            <a:schemeClr val="accent2">
                              <a:lumMod val="75000"/>
                            </a:schemeClr>
                          </a:solidFill>
                        </a:rPr>
                        <a:t>an</a:t>
                      </a:r>
                      <a:r>
                        <a:rPr lang="ru-RU" dirty="0" smtClean="0">
                          <a:solidFill>
                            <a:schemeClr val="accent2">
                              <a:lumMod val="75000"/>
                            </a:schemeClr>
                          </a:solidFill>
                        </a:rPr>
                        <a:t> </a:t>
                      </a:r>
                      <a:r>
                        <a:rPr lang="ru-RU" dirty="0" err="1" smtClean="0">
                          <a:solidFill>
                            <a:schemeClr val="accent2">
                              <a:lumMod val="75000"/>
                            </a:schemeClr>
                          </a:solidFill>
                        </a:rPr>
                        <a:t>Opinion</a:t>
                      </a:r>
                      <a:r>
                        <a:rPr lang="ru-RU" dirty="0" smtClean="0">
                          <a:solidFill>
                            <a:schemeClr val="accent2">
                              <a:lumMod val="75000"/>
                            </a:schemeClr>
                          </a:solidFill>
                        </a:rPr>
                        <a:t> </a:t>
                      </a:r>
                      <a:r>
                        <a:rPr lang="ru-RU" dirty="0" err="1" smtClean="0">
                          <a:solidFill>
                            <a:schemeClr val="accent2">
                              <a:lumMod val="75000"/>
                            </a:schemeClr>
                          </a:solidFill>
                        </a:rPr>
                        <a:t>and</a:t>
                      </a:r>
                      <a:r>
                        <a:rPr lang="ru-RU" dirty="0" smtClean="0">
                          <a:solidFill>
                            <a:schemeClr val="accent2">
                              <a:lumMod val="75000"/>
                            </a:schemeClr>
                          </a:solidFill>
                        </a:rPr>
                        <a:t> </a:t>
                      </a:r>
                      <a:r>
                        <a:rPr lang="ru-RU" dirty="0" err="1" smtClean="0">
                          <a:solidFill>
                            <a:schemeClr val="accent2">
                              <a:lumMod val="75000"/>
                            </a:schemeClr>
                          </a:solidFill>
                        </a:rPr>
                        <a:t>Reporting</a:t>
                      </a:r>
                      <a:r>
                        <a:rPr lang="ru-RU" dirty="0" smtClean="0">
                          <a:solidFill>
                            <a:schemeClr val="accent2">
                              <a:lumMod val="75000"/>
                            </a:schemeClr>
                          </a:solidFill>
                        </a:rPr>
                        <a:t> </a:t>
                      </a:r>
                      <a:r>
                        <a:rPr lang="ru-RU" dirty="0" err="1" smtClean="0">
                          <a:solidFill>
                            <a:schemeClr val="accent2">
                              <a:lumMod val="75000"/>
                            </a:schemeClr>
                          </a:solidFill>
                        </a:rPr>
                        <a:t>on</a:t>
                      </a:r>
                      <a:r>
                        <a:rPr lang="ru-RU" dirty="0" smtClean="0">
                          <a:solidFill>
                            <a:schemeClr val="accent2">
                              <a:lumMod val="75000"/>
                            </a:schemeClr>
                          </a:solidFill>
                        </a:rPr>
                        <a:t> </a:t>
                      </a:r>
                      <a:r>
                        <a:rPr lang="ru-RU" dirty="0" err="1" smtClean="0">
                          <a:solidFill>
                            <a:schemeClr val="accent2">
                              <a:lumMod val="75000"/>
                            </a:schemeClr>
                          </a:solidFill>
                        </a:rPr>
                        <a:t>Financial</a:t>
                      </a:r>
                      <a:r>
                        <a:rPr lang="ru-RU" dirty="0" smtClean="0">
                          <a:solidFill>
                            <a:schemeClr val="accent2">
                              <a:lumMod val="75000"/>
                            </a:schemeClr>
                          </a:solidFill>
                        </a:rPr>
                        <a:t> </a:t>
                      </a:r>
                      <a:r>
                        <a:rPr lang="ru-RU" dirty="0" err="1" smtClean="0">
                          <a:solidFill>
                            <a:schemeClr val="accent2">
                              <a:lumMod val="75000"/>
                            </a:schemeClr>
                          </a:solidFill>
                        </a:rPr>
                        <a:t>Statements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b="1" dirty="0" smtClean="0"/>
                        <a:t>ФСАД 1/2010 </a:t>
                      </a:r>
                      <a:r>
                        <a:rPr lang="ru-RU" dirty="0" smtClean="0"/>
                        <a:t>Аудиторское заключение по финансовой (бухгалтерской) отчетности и формирование мнения о ее достоверности </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dirty="0" smtClean="0"/>
                        <a:t>ФСАД  1/2010  примерно соответствует</a:t>
                      </a:r>
                      <a:r>
                        <a:rPr lang="ru-RU" sz="1800" kern="1200" dirty="0" smtClean="0">
                          <a:solidFill>
                            <a:schemeClr val="dk1"/>
                          </a:solidFill>
                          <a:latin typeface="+mn-lt"/>
                          <a:ea typeface="+mn-ea"/>
                          <a:cs typeface="+mn-cs"/>
                        </a:rPr>
                        <a:t> требованиям МСА 700. </a:t>
                      </a:r>
                      <a:endParaRPr lang="ru-RU" sz="18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93116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МСА 705 </a:t>
                      </a:r>
                      <a:r>
                        <a:rPr lang="ru-RU" dirty="0" smtClean="0"/>
                        <a:t>«Виды </a:t>
                      </a:r>
                      <a:r>
                        <a:rPr lang="ru-RU" dirty="0" err="1" smtClean="0"/>
                        <a:t>модифицирован-ного</a:t>
                      </a:r>
                      <a:r>
                        <a:rPr lang="ru-RU" dirty="0" smtClean="0"/>
                        <a:t> аудиторского заключения» / </a:t>
                      </a:r>
                      <a:r>
                        <a:rPr lang="en-US" dirty="0" smtClean="0"/>
                        <a:t>       </a:t>
                      </a:r>
                      <a:r>
                        <a:rPr lang="en-US" dirty="0" smtClean="0">
                          <a:solidFill>
                            <a:schemeClr val="accent2">
                              <a:lumMod val="75000"/>
                            </a:schemeClr>
                          </a:solidFill>
                        </a:rPr>
                        <a:t>ISA</a:t>
                      </a:r>
                      <a:r>
                        <a:rPr lang="ru-RU" dirty="0" smtClean="0">
                          <a:solidFill>
                            <a:schemeClr val="accent2">
                              <a:lumMod val="75000"/>
                            </a:schemeClr>
                          </a:solidFill>
                        </a:rPr>
                        <a:t> 705. </a:t>
                      </a:r>
                      <a:r>
                        <a:rPr lang="en-US" dirty="0" smtClean="0">
                          <a:solidFill>
                            <a:schemeClr val="accent2">
                              <a:lumMod val="75000"/>
                            </a:schemeClr>
                          </a:solidFill>
                        </a:rPr>
                        <a:t>Modifications to the Opinion in the Independent Auditor's Report</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b="1" dirty="0" smtClean="0"/>
                        <a:t>ФСАД 2/2010 </a:t>
                      </a:r>
                      <a:r>
                        <a:rPr lang="ru-RU" dirty="0" err="1" smtClean="0"/>
                        <a:t>Модифицирован-ное</a:t>
                      </a:r>
                      <a:r>
                        <a:rPr lang="ru-RU" dirty="0" smtClean="0"/>
                        <a:t> мнение в аудиторском заключении</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ФСАД  2/2010  примерно соответствует</a:t>
                      </a:r>
                      <a:r>
                        <a:rPr lang="ru-RU" sz="1800" kern="1200" dirty="0" smtClean="0">
                          <a:solidFill>
                            <a:schemeClr val="dk1"/>
                          </a:solidFill>
                          <a:latin typeface="+mn-lt"/>
                          <a:ea typeface="+mn-ea"/>
                          <a:cs typeface="+mn-cs"/>
                        </a:rPr>
                        <a:t> требованиям МСА 705. </a:t>
                      </a: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2464048"/>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a:t>
                      </a:r>
                      <a:r>
                        <a:rPr lang="en-US" b="1" dirty="0" smtClean="0"/>
                        <a:t> 706 </a:t>
                      </a:r>
                      <a:r>
                        <a:rPr lang="en-US" dirty="0" smtClean="0"/>
                        <a:t>«</a:t>
                      </a:r>
                      <a:r>
                        <a:rPr lang="ru-RU" dirty="0" smtClean="0"/>
                        <a:t>Пояснительный раздел и раздел</a:t>
                      </a:r>
                      <a:r>
                        <a:rPr lang="en-US" dirty="0" smtClean="0"/>
                        <a:t> "</a:t>
                      </a:r>
                      <a:r>
                        <a:rPr lang="ru-RU" dirty="0" smtClean="0"/>
                        <a:t>прочие вопросы</a:t>
                      </a:r>
                      <a:r>
                        <a:rPr lang="en-US" dirty="0" smtClean="0"/>
                        <a:t>" </a:t>
                      </a:r>
                      <a:r>
                        <a:rPr lang="ru-RU" dirty="0" smtClean="0"/>
                        <a:t>аудиторского заключения</a:t>
                      </a:r>
                      <a:r>
                        <a:rPr lang="en-US" dirty="0" smtClean="0"/>
                        <a:t>» </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b="1" dirty="0" smtClean="0"/>
                        <a:t>ФСАД 3/2010 </a:t>
                      </a:r>
                      <a:r>
                        <a:rPr lang="ru-RU" dirty="0" smtClean="0"/>
                        <a:t>Дополнительная информация в аудиторском заключении </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ФСАД  3/2010  примерно соответствует</a:t>
                      </a:r>
                      <a:r>
                        <a:rPr lang="ru-RU" sz="1800" kern="1200" dirty="0" smtClean="0">
                          <a:solidFill>
                            <a:schemeClr val="dk1"/>
                          </a:solidFill>
                          <a:latin typeface="+mn-lt"/>
                          <a:ea typeface="+mn-ea"/>
                          <a:cs typeface="+mn-cs"/>
                        </a:rPr>
                        <a:t> требованиям МСА 706. </a:t>
                      </a:r>
                      <a:endParaRPr lang="ru-RU" sz="1800" dirty="0" smtClean="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30276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710 </a:t>
                      </a:r>
                      <a:r>
                        <a:rPr lang="ru-RU" dirty="0" smtClean="0"/>
                        <a:t>«Сравнительные данные: сравнительные показатели и сравнительная финансовая отчетность» / </a:t>
                      </a:r>
                      <a:r>
                        <a:rPr lang="en-US" dirty="0" smtClean="0">
                          <a:solidFill>
                            <a:schemeClr val="accent2">
                              <a:lumMod val="75000"/>
                            </a:schemeClr>
                          </a:solidFill>
                        </a:rPr>
                        <a:t>ISA</a:t>
                      </a:r>
                      <a:r>
                        <a:rPr lang="ru-RU" dirty="0" smtClean="0">
                          <a:solidFill>
                            <a:schemeClr val="accent2">
                              <a:lumMod val="75000"/>
                            </a:schemeClr>
                          </a:solidFill>
                        </a:rPr>
                        <a:t> 710</a:t>
                      </a:r>
                      <a:r>
                        <a:rPr lang="en-US" dirty="0" smtClean="0">
                          <a:solidFill>
                            <a:schemeClr val="accent2">
                              <a:lumMod val="75000"/>
                            </a:schemeClr>
                          </a:solidFill>
                        </a:rPr>
                        <a:t>.</a:t>
                      </a:r>
                      <a:r>
                        <a:rPr lang="ru-RU" dirty="0" smtClean="0">
                          <a:solidFill>
                            <a:schemeClr val="accent2">
                              <a:lumMod val="75000"/>
                            </a:schemeClr>
                          </a:solidFill>
                        </a:rPr>
                        <a:t> </a:t>
                      </a:r>
                      <a:r>
                        <a:rPr lang="ru-RU" dirty="0" err="1" smtClean="0">
                          <a:solidFill>
                            <a:schemeClr val="accent2">
                              <a:lumMod val="75000"/>
                            </a:schemeClr>
                          </a:solidFill>
                        </a:rPr>
                        <a:t>Comparative</a:t>
                      </a:r>
                      <a:r>
                        <a:rPr lang="ru-RU" dirty="0" smtClean="0">
                          <a:solidFill>
                            <a:schemeClr val="accent2">
                              <a:lumMod val="75000"/>
                            </a:schemeClr>
                          </a:solidFill>
                        </a:rPr>
                        <a:t> </a:t>
                      </a:r>
                      <a:r>
                        <a:rPr lang="ru-RU" dirty="0" err="1" smtClean="0">
                          <a:solidFill>
                            <a:schemeClr val="accent2">
                              <a:lumMod val="75000"/>
                            </a:schemeClr>
                          </a:solidFill>
                        </a:rPr>
                        <a:t>Information</a:t>
                      </a:r>
                      <a:r>
                        <a:rPr lang="ru-RU" dirty="0" smtClean="0">
                          <a:solidFill>
                            <a:schemeClr val="accent2">
                              <a:lumMod val="75000"/>
                            </a:schemeClr>
                          </a:solidFill>
                        </a:rPr>
                        <a:t>—</a:t>
                      </a:r>
                      <a:r>
                        <a:rPr lang="en-US" dirty="0" smtClean="0">
                          <a:solidFill>
                            <a:schemeClr val="accent2">
                              <a:lumMod val="75000"/>
                            </a:schemeClr>
                          </a:solidFill>
                        </a:rPr>
                        <a:t> Corresponding Figures and Comparative Financial Statements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b="1" dirty="0" smtClean="0"/>
                        <a:t>ФПСАД 26 </a:t>
                      </a:r>
                      <a:r>
                        <a:rPr lang="ru-RU" dirty="0" smtClean="0"/>
                        <a:t>Сопоставление данных в финансовой (бухгалтерской) отчетности </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ФПСАД  26  примерно соответствует</a:t>
                      </a:r>
                      <a:r>
                        <a:rPr lang="ru-RU" sz="1800" kern="1200" dirty="0" smtClean="0">
                          <a:solidFill>
                            <a:schemeClr val="dk1"/>
                          </a:solidFill>
                          <a:latin typeface="+mn-lt"/>
                          <a:ea typeface="+mn-ea"/>
                          <a:cs typeface="+mn-cs"/>
                        </a:rPr>
                        <a:t> требованиям МСА 710. </a:t>
                      </a: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8514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a:t>
                      </a:r>
                      <a:r>
                        <a:rPr lang="en-US" b="1" dirty="0" smtClean="0"/>
                        <a:t> 720 </a:t>
                      </a:r>
                      <a:r>
                        <a:rPr lang="en-US" dirty="0" smtClean="0"/>
                        <a:t>«</a:t>
                      </a:r>
                      <a:r>
                        <a:rPr lang="ru-RU" dirty="0" smtClean="0"/>
                        <a:t>Ответственность аудитора за прочую информацию в документах</a:t>
                      </a:r>
                      <a:r>
                        <a:rPr lang="en-US" dirty="0" smtClean="0"/>
                        <a:t>, </a:t>
                      </a:r>
                      <a:r>
                        <a:rPr lang="ru-RU" dirty="0" smtClean="0"/>
                        <a:t>содержащих </a:t>
                      </a:r>
                      <a:r>
                        <a:rPr lang="ru-RU" dirty="0" err="1" smtClean="0"/>
                        <a:t>аудированную</a:t>
                      </a:r>
                      <a:r>
                        <a:rPr lang="ru-RU" dirty="0" smtClean="0"/>
                        <a:t> финансовую отчетность</a:t>
                      </a:r>
                      <a:r>
                        <a:rPr lang="en-US" dirty="0" smtClean="0"/>
                        <a:t>» / </a:t>
                      </a:r>
                      <a:r>
                        <a:rPr lang="en-US" dirty="0" smtClean="0">
                          <a:solidFill>
                            <a:schemeClr val="accent2">
                              <a:lumMod val="75000"/>
                            </a:schemeClr>
                          </a:solidFill>
                        </a:rPr>
                        <a:t>ISA 720. The Auditor's Responsibilities Relating to Other Information in Documents Containing Audited Financial Statements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27</a:t>
                      </a:r>
                      <a:r>
                        <a:rPr lang="ru-RU" sz="1800" kern="1200" dirty="0" smtClean="0">
                          <a:solidFill>
                            <a:schemeClr val="dk1"/>
                          </a:solidFill>
                          <a:latin typeface="+mn-lt"/>
                          <a:ea typeface="+mn-ea"/>
                          <a:cs typeface="+mn-cs"/>
                        </a:rPr>
                        <a:t> "Прочая информация в документах, содержащих </a:t>
                      </a:r>
                      <a:r>
                        <a:rPr lang="ru-RU" sz="1800" kern="1200" dirty="0" err="1" smtClean="0">
                          <a:solidFill>
                            <a:schemeClr val="dk1"/>
                          </a:solidFill>
                          <a:latin typeface="+mn-lt"/>
                          <a:ea typeface="+mn-ea"/>
                          <a:cs typeface="+mn-cs"/>
                        </a:rPr>
                        <a:t>проаудированную</a:t>
                      </a:r>
                      <a:r>
                        <a:rPr lang="ru-RU" sz="1800" kern="1200" dirty="0" smtClean="0">
                          <a:solidFill>
                            <a:schemeClr val="dk1"/>
                          </a:solidFill>
                          <a:latin typeface="+mn-lt"/>
                          <a:ea typeface="+mn-ea"/>
                          <a:cs typeface="+mn-cs"/>
                        </a:rPr>
                        <a:t> финансовую (бухгалтерскую) отчетность"</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ФПСАД  27  примерно соответствует</a:t>
                      </a:r>
                      <a:r>
                        <a:rPr lang="ru-RU" sz="1800" kern="1200" dirty="0" smtClean="0">
                          <a:solidFill>
                            <a:schemeClr val="dk1"/>
                          </a:solidFill>
                          <a:latin typeface="+mn-lt"/>
                          <a:ea typeface="+mn-ea"/>
                          <a:cs typeface="+mn-cs"/>
                        </a:rPr>
                        <a:t> требованиям МСА 720. </a:t>
                      </a: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8514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a:t>
                      </a:r>
                      <a:r>
                        <a:rPr lang="en-US" b="1" dirty="0" smtClean="0"/>
                        <a:t> 800 </a:t>
                      </a:r>
                      <a:r>
                        <a:rPr lang="en-US" dirty="0" smtClean="0"/>
                        <a:t>«</a:t>
                      </a:r>
                      <a:r>
                        <a:rPr lang="ru-RU" dirty="0" smtClean="0"/>
                        <a:t>Особые аспекты</a:t>
                      </a:r>
                      <a:r>
                        <a:rPr lang="en-US" dirty="0" smtClean="0"/>
                        <a:t>: </a:t>
                      </a:r>
                      <a:r>
                        <a:rPr lang="ru-RU" dirty="0" smtClean="0"/>
                        <a:t>аудит финансовой отчетности</a:t>
                      </a:r>
                      <a:r>
                        <a:rPr lang="en-US" dirty="0" smtClean="0"/>
                        <a:t>, </a:t>
                      </a:r>
                      <a:r>
                        <a:rPr lang="ru-RU" dirty="0" smtClean="0"/>
                        <a:t>подготовленный в соответствии с принципами специального назначения</a:t>
                      </a:r>
                      <a:r>
                        <a:rPr lang="en-US" dirty="0" smtClean="0"/>
                        <a:t>» / </a:t>
                      </a:r>
                      <a:r>
                        <a:rPr lang="en-US" dirty="0" smtClean="0">
                          <a:solidFill>
                            <a:schemeClr val="accent2">
                              <a:lumMod val="75000"/>
                            </a:schemeClr>
                          </a:solidFill>
                        </a:rPr>
                        <a:t>ISA 800. Special Considerations-Audits of Financial Statements Prepared in Accordance with Special Purpose Frameworks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ФСАД 8/2011</a:t>
                      </a:r>
                      <a:r>
                        <a:rPr lang="ru-RU" sz="1800" kern="1200" dirty="0" smtClean="0">
                          <a:solidFill>
                            <a:schemeClr val="dk1"/>
                          </a:solidFill>
                          <a:latin typeface="+mn-lt"/>
                          <a:ea typeface="+mn-ea"/>
                          <a:cs typeface="+mn-cs"/>
                        </a:rPr>
                        <a:t> "Особенности аудита отчетности, составленной по специальным правилам"</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ФСАД  8/2011  примерно соответствует</a:t>
                      </a:r>
                      <a:r>
                        <a:rPr lang="ru-RU" sz="1800" kern="1200" dirty="0" smtClean="0">
                          <a:solidFill>
                            <a:schemeClr val="dk1"/>
                          </a:solidFill>
                          <a:latin typeface="+mn-lt"/>
                          <a:ea typeface="+mn-ea"/>
                          <a:cs typeface="+mn-cs"/>
                        </a:rPr>
                        <a:t> требованиям МСА 800. </a:t>
                      </a: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4000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a:t>
                      </a:r>
                      <a:r>
                        <a:rPr lang="en-US" b="1" dirty="0" smtClean="0"/>
                        <a:t> 805 </a:t>
                      </a:r>
                      <a:r>
                        <a:rPr lang="en-US" dirty="0" smtClean="0"/>
                        <a:t>«</a:t>
                      </a:r>
                      <a:r>
                        <a:rPr lang="ru-RU" dirty="0" smtClean="0"/>
                        <a:t>Особые аспекты</a:t>
                      </a:r>
                      <a:r>
                        <a:rPr lang="en-US" dirty="0" smtClean="0"/>
                        <a:t>: </a:t>
                      </a:r>
                      <a:r>
                        <a:rPr lang="ru-RU" dirty="0" smtClean="0"/>
                        <a:t>аудит отдельных финансовых отчетов</a:t>
                      </a:r>
                      <a:r>
                        <a:rPr lang="en-US" dirty="0" smtClean="0"/>
                        <a:t>, </a:t>
                      </a:r>
                      <a:r>
                        <a:rPr lang="ru-RU" dirty="0" smtClean="0"/>
                        <a:t>конкретных элементов</a:t>
                      </a:r>
                      <a:r>
                        <a:rPr lang="en-US" dirty="0" smtClean="0"/>
                        <a:t>, </a:t>
                      </a:r>
                      <a:r>
                        <a:rPr lang="ru-RU" dirty="0" smtClean="0"/>
                        <a:t>счетов и статей финансового отчета</a:t>
                      </a:r>
                      <a:r>
                        <a:rPr lang="en-US" dirty="0" smtClean="0"/>
                        <a:t>» / </a:t>
                      </a:r>
                      <a:r>
                        <a:rPr lang="en-US" dirty="0" smtClean="0">
                          <a:solidFill>
                            <a:schemeClr val="accent2">
                              <a:lumMod val="75000"/>
                            </a:schemeClr>
                          </a:solidFill>
                        </a:rPr>
                        <a:t>ISA 805. Special Considerations-Audits of Single Financial Statements and Specific Elements, Accounts or Items of a Financial Statement</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ФСАД 9/2011</a:t>
                      </a:r>
                      <a:r>
                        <a:rPr lang="ru-RU" sz="1800" kern="1200" dirty="0" smtClean="0">
                          <a:solidFill>
                            <a:schemeClr val="dk1"/>
                          </a:solidFill>
                          <a:latin typeface="+mn-lt"/>
                          <a:ea typeface="+mn-ea"/>
                          <a:cs typeface="+mn-cs"/>
                        </a:rPr>
                        <a:t> "Особенности аудита отдельной части отчетности"</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ФСАД  9/2011  примерно соответствует</a:t>
                      </a:r>
                      <a:r>
                        <a:rPr lang="ru-RU" sz="1800" kern="1200" dirty="0" smtClean="0">
                          <a:solidFill>
                            <a:schemeClr val="dk1"/>
                          </a:solidFill>
                          <a:latin typeface="+mn-lt"/>
                          <a:ea typeface="+mn-ea"/>
                          <a:cs typeface="+mn-cs"/>
                        </a:rPr>
                        <a:t> требованиям МСА 805. </a:t>
                      </a:r>
                    </a:p>
                    <a:p>
                      <a:pPr marL="0" marR="0" indent="0" algn="l" defTabSz="914400" rtl="0" eaLnBrk="1" fontAlgn="auto" latinLnBrk="0" hangingPunct="1">
                        <a:lnSpc>
                          <a:spcPct val="100000"/>
                        </a:lnSpc>
                        <a:spcBef>
                          <a:spcPts val="0"/>
                        </a:spcBef>
                        <a:spcAft>
                          <a:spcPts val="0"/>
                        </a:spcAft>
                        <a:buClrTx/>
                        <a:buSzTx/>
                        <a:buFontTx/>
                        <a:buNone/>
                        <a:tabLst/>
                        <a:defRPr/>
                      </a:pPr>
                      <a:r>
                        <a:rPr lang="ru-RU" sz="1800" kern="1200" dirty="0" smtClean="0">
                          <a:solidFill>
                            <a:schemeClr val="dk1"/>
                          </a:solidFill>
                          <a:latin typeface="+mn-lt"/>
                          <a:ea typeface="+mn-ea"/>
                          <a:cs typeface="+mn-cs"/>
                        </a:rPr>
                        <a:t>Однако:</a:t>
                      </a:r>
                    </a:p>
                    <a:p>
                      <a:r>
                        <a:rPr lang="ru-RU" sz="1800" kern="1200" dirty="0" smtClean="0">
                          <a:solidFill>
                            <a:schemeClr val="dk1"/>
                          </a:solidFill>
                          <a:latin typeface="+mn-lt"/>
                          <a:ea typeface="+mn-ea"/>
                          <a:cs typeface="+mn-cs"/>
                        </a:rPr>
                        <a:t>Оказываются не применимыми на практике и положения </a:t>
                      </a:r>
                      <a:r>
                        <a:rPr lang="ru-RU" sz="1800" u="none" strike="noStrike" kern="1200" dirty="0" smtClean="0">
                          <a:solidFill>
                            <a:schemeClr val="dk1"/>
                          </a:solidFill>
                          <a:latin typeface="+mn-lt"/>
                          <a:ea typeface="+mn-ea"/>
                          <a:cs typeface="+mn-cs"/>
                        </a:rPr>
                        <a:t>ФСАД 9/2011</a:t>
                      </a:r>
                      <a:r>
                        <a:rPr lang="ru-RU" sz="1800" kern="1200" dirty="0" smtClean="0">
                          <a:solidFill>
                            <a:schemeClr val="dk1"/>
                          </a:solidFill>
                          <a:latin typeface="+mn-lt"/>
                          <a:ea typeface="+mn-ea"/>
                          <a:cs typeface="+mn-cs"/>
                        </a:rPr>
                        <a:t> "Особенности аудита отдельной части отчетности" (аналог МСА (ISA) 805) в части аудита элементов отчетности. Данные стандарты прямо указывают, что вне контекста аудита отчетности в целом аудит ее отдельных элементов зачастую "практически  </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4000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kern="1200" dirty="0" smtClean="0">
                          <a:solidFill>
                            <a:schemeClr val="dk1"/>
                          </a:solidFill>
                          <a:latin typeface="+mn-lt"/>
                          <a:ea typeface="+mn-ea"/>
                          <a:cs typeface="+mn-cs"/>
                        </a:rPr>
                        <a:t>неосуществим". Это связано с тем, что даже при аудите отдельного элемента отчетности аудитор вынужден проводить стандартные трудоемкие процедуры в отношении:</a:t>
                      </a:r>
                    </a:p>
                    <a:p>
                      <a:r>
                        <a:rPr lang="ru-RU" sz="1800" kern="1200" dirty="0" smtClean="0">
                          <a:solidFill>
                            <a:schemeClr val="dk1"/>
                          </a:solidFill>
                          <a:latin typeface="+mn-lt"/>
                          <a:ea typeface="+mn-ea"/>
                          <a:cs typeface="+mn-cs"/>
                        </a:rPr>
                        <a:t>- проверки применения допущения непрерывности деятельности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a:t>
                      </a:r>
                    </a:p>
                    <a:p>
                      <a:r>
                        <a:rPr lang="ru-RU" sz="1800" kern="1200" dirty="0" smtClean="0">
                          <a:solidFill>
                            <a:schemeClr val="dk1"/>
                          </a:solidFill>
                          <a:latin typeface="+mn-lt"/>
                          <a:ea typeface="+mn-ea"/>
                          <a:cs typeface="+mn-cs"/>
                        </a:rPr>
                        <a:t>- общего понимания деятельности </a:t>
                      </a:r>
                      <a:r>
                        <a:rPr lang="ru-RU" sz="1800" kern="1200" dirty="0" err="1" smtClean="0">
                          <a:solidFill>
                            <a:schemeClr val="dk1"/>
                          </a:solidFill>
                          <a:latin typeface="+mn-lt"/>
                          <a:ea typeface="+mn-ea"/>
                          <a:cs typeface="+mn-cs"/>
                        </a:rPr>
                        <a:t>аудируемого</a:t>
                      </a:r>
                      <a:r>
                        <a:rPr lang="ru-RU" sz="1800" kern="1200" dirty="0" smtClean="0">
                          <a:solidFill>
                            <a:schemeClr val="dk1"/>
                          </a:solidFill>
                          <a:latin typeface="+mn-lt"/>
                          <a:ea typeface="+mn-ea"/>
                          <a:cs typeface="+mn-cs"/>
                        </a:rPr>
                        <a:t> лица, включая системы внутреннего контроля;</a:t>
                      </a:r>
                    </a:p>
                    <a:p>
                      <a:r>
                        <a:rPr lang="ru-RU" sz="1800" kern="1200" dirty="0" smtClean="0">
                          <a:solidFill>
                            <a:schemeClr val="dk1"/>
                          </a:solidFill>
                          <a:latin typeface="+mn-lt"/>
                          <a:ea typeface="+mn-ea"/>
                          <a:cs typeface="+mn-cs"/>
                        </a:rPr>
                        <a:t>- процедуры по выявлению и оценке событий после</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0952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 </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kern="1200" dirty="0" smtClean="0">
                          <a:solidFill>
                            <a:schemeClr val="dk1"/>
                          </a:solidFill>
                          <a:latin typeface="+mn-lt"/>
                          <a:ea typeface="+mn-ea"/>
                          <a:cs typeface="+mn-cs"/>
                        </a:rPr>
                        <a:t>отчетной даты, даже в части, не относящейся к проверяемому элементу.</a:t>
                      </a:r>
                    </a:p>
                    <a:p>
                      <a:r>
                        <a:rPr lang="ru-RU" sz="1800" kern="1200" dirty="0" smtClean="0">
                          <a:solidFill>
                            <a:schemeClr val="dk1"/>
                          </a:solidFill>
                          <a:latin typeface="+mn-lt"/>
                          <a:ea typeface="+mn-ea"/>
                          <a:cs typeface="+mn-cs"/>
                        </a:rPr>
                        <a:t>В случае если аудитор не проверяет отчетность в целом, практически осуществимо лишь проведение проверки, обеспечивающей разумную или ограниченную уверенность, но не являющейся аудитом или обзорной проверкой на основании ISAE 3400.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51866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МСА 810 </a:t>
                      </a:r>
                      <a:r>
                        <a:rPr lang="ru-RU" dirty="0" smtClean="0"/>
                        <a:t>«Знания по составлению заключения по обобщенной финансовой отчетности» / </a:t>
                      </a:r>
                      <a:r>
                        <a:rPr lang="en-US" dirty="0" smtClean="0">
                          <a:solidFill>
                            <a:schemeClr val="accent2">
                              <a:lumMod val="75000"/>
                            </a:schemeClr>
                          </a:solidFill>
                        </a:rPr>
                        <a:t>ISA</a:t>
                      </a:r>
                      <a:r>
                        <a:rPr lang="ru-RU" dirty="0" smtClean="0">
                          <a:solidFill>
                            <a:schemeClr val="accent2">
                              <a:lumMod val="75000"/>
                            </a:schemeClr>
                          </a:solidFill>
                        </a:rPr>
                        <a:t> 810</a:t>
                      </a:r>
                      <a:r>
                        <a:rPr lang="en-US" dirty="0" smtClean="0">
                          <a:solidFill>
                            <a:schemeClr val="accent2">
                              <a:lumMod val="75000"/>
                            </a:schemeClr>
                          </a:solidFill>
                        </a:rPr>
                        <a:t>.</a:t>
                      </a:r>
                      <a:r>
                        <a:rPr lang="ru-RU" dirty="0" smtClean="0">
                          <a:solidFill>
                            <a:schemeClr val="accent2">
                              <a:lumMod val="75000"/>
                            </a:schemeClr>
                          </a:solidFill>
                        </a:rPr>
                        <a:t> </a:t>
                      </a:r>
                      <a:r>
                        <a:rPr lang="en-US" dirty="0" smtClean="0">
                          <a:solidFill>
                            <a:schemeClr val="accent2">
                              <a:lumMod val="75000"/>
                            </a:schemeClr>
                          </a:solidFill>
                        </a:rPr>
                        <a:t>Engagements to Report on Summary Financial Statements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Отсутствует</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400" dirty="0" smtClean="0"/>
                        <a:t>МСА 810 определяет ответственность аудитора по предоставлению отчета по обобщенной финансовой отчетности, составленной на основании полной финансовой отчетности, </a:t>
                      </a:r>
                      <a:r>
                        <a:rPr lang="ru-RU" sz="1400" dirty="0" err="1" smtClean="0"/>
                        <a:t>проаудированной</a:t>
                      </a:r>
                      <a:r>
                        <a:rPr lang="ru-RU" sz="1400" dirty="0" smtClean="0"/>
                        <a:t> в соответствии с МСА данным аудитором. </a:t>
                      </a:r>
                    </a:p>
                    <a:p>
                      <a:r>
                        <a:rPr lang="ru-RU" sz="1400" dirty="0" smtClean="0"/>
                        <a:t>Обобщенная финансовая отчетность содержит меньше раскрытий по сравнению с полной финансовой отчетностью, на основании которой она составлена, но при этом обеспечивает структурированное представление активов и обязательств на отчетную дату или их изменение за период в соответствии с данными полной финансовой отчетности .</a:t>
                      </a:r>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МСОП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34798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МСОП</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МСОП 2400 </a:t>
                      </a:r>
                      <a:r>
                        <a:rPr lang="ru-RU" dirty="0" smtClean="0"/>
                        <a:t>«Обзорная проверка исторической финансовой информации» / </a:t>
                      </a:r>
                      <a:r>
                        <a:rPr lang="en-US" dirty="0" smtClean="0">
                          <a:solidFill>
                            <a:schemeClr val="accent2">
                              <a:lumMod val="75000"/>
                            </a:schemeClr>
                          </a:solidFill>
                        </a:rPr>
                        <a:t>ISRE 2400</a:t>
                      </a:r>
                      <a:r>
                        <a:rPr lang="ru-RU" dirty="0" smtClean="0">
                          <a:solidFill>
                            <a:schemeClr val="accent2">
                              <a:lumMod val="75000"/>
                            </a:schemeClr>
                          </a:solidFill>
                        </a:rPr>
                        <a:t>.</a:t>
                      </a:r>
                      <a:r>
                        <a:rPr lang="en-US" dirty="0" smtClean="0">
                          <a:solidFill>
                            <a:schemeClr val="accent2">
                              <a:lumMod val="75000"/>
                            </a:schemeClr>
                          </a:solidFill>
                        </a:rPr>
                        <a:t> Engagements to Review Financial Statements (Previously ISA 910)</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33</a:t>
                      </a:r>
                      <a:r>
                        <a:rPr lang="ru-RU" sz="1800" kern="1200" dirty="0" smtClean="0">
                          <a:solidFill>
                            <a:schemeClr val="dk1"/>
                          </a:solidFill>
                          <a:latin typeface="+mn-lt"/>
                          <a:ea typeface="+mn-ea"/>
                          <a:cs typeface="+mn-cs"/>
                        </a:rPr>
                        <a:t> "Обзорная проверка финансовой (бухгалтерской) отчетности"</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dirty="0" smtClean="0"/>
                        <a:t>ФПСАД  33  примерно соответствует</a:t>
                      </a:r>
                      <a:r>
                        <a:rPr lang="ru-RU" sz="1800" kern="1200" dirty="0" smtClean="0">
                          <a:solidFill>
                            <a:schemeClr val="dk1"/>
                          </a:solidFill>
                          <a:latin typeface="+mn-lt"/>
                          <a:ea typeface="+mn-ea"/>
                          <a:cs typeface="+mn-cs"/>
                        </a:rPr>
                        <a:t> требованиям МСОП 2400. </a:t>
                      </a:r>
                      <a:endParaRPr lang="ru-RU" sz="18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МСОП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02844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МСОП</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МСОП 2410 </a:t>
                      </a:r>
                      <a:r>
                        <a:rPr lang="ru-RU" dirty="0" smtClean="0"/>
                        <a:t>«Обзорная проверка промежуточной отчетности независимым аудитором» /</a:t>
                      </a:r>
                      <a:r>
                        <a:rPr lang="en-US" dirty="0" smtClean="0"/>
                        <a:t> </a:t>
                      </a:r>
                      <a:r>
                        <a:rPr lang="en-US" dirty="0" smtClean="0">
                          <a:solidFill>
                            <a:schemeClr val="accent2">
                              <a:lumMod val="75000"/>
                            </a:schemeClr>
                          </a:solidFill>
                        </a:rPr>
                        <a:t>ISRE 2410</a:t>
                      </a:r>
                      <a:r>
                        <a:rPr lang="ru-RU" dirty="0" smtClean="0">
                          <a:solidFill>
                            <a:schemeClr val="accent2">
                              <a:lumMod val="75000"/>
                            </a:schemeClr>
                          </a:solidFill>
                        </a:rPr>
                        <a:t>.</a:t>
                      </a:r>
                      <a:r>
                        <a:rPr lang="en-US" dirty="0" smtClean="0">
                          <a:solidFill>
                            <a:schemeClr val="accent2">
                              <a:lumMod val="75000"/>
                            </a:schemeClr>
                          </a:solidFill>
                        </a:rPr>
                        <a:t> Review of Interim Financial Information Performed by the Independent Auditor of the Entity</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Отсутствует</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Применяется при проведении обзорной проверки в рамках аудита. Предусматривает проведение более обширных процедур по сравнению с обзорной проверкой, осуществленной аудиторской компанией, не являющейся аудитором.</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2800" dirty="0" smtClean="0"/>
              <a:t>Соответствие МСА/МССУ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8514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МССУ</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Отсутствует</a:t>
                      </a:r>
                      <a:endParaRPr lang="ru-RU"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b="1" dirty="0" smtClean="0"/>
                        <a:t>ФПСАД 24 </a:t>
                      </a:r>
                      <a:r>
                        <a:rPr lang="ru-RU" dirty="0" smtClean="0"/>
                        <a:t>Основные принципы федеральных правил (стандартов) аудиторской деятельности, имеющих отношение к услугам, которые могут предоставляться аудиторскими организациями и аудиторами </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600" dirty="0" smtClean="0"/>
                        <a:t>В МСА все стандарты, не имеющие прямого отношения к оказанию аудиторских услуг, выведены в отдельную группу стандартов</a:t>
                      </a:r>
                      <a:r>
                        <a:rPr lang="en-US" sz="1600" dirty="0" smtClean="0"/>
                        <a:t>.</a:t>
                      </a:r>
                      <a:endParaRPr lang="ru-RU" sz="1600" dirty="0" smtClean="0"/>
                    </a:p>
                    <a:p>
                      <a:r>
                        <a:rPr lang="ru-RU" sz="1600" dirty="0" smtClean="0"/>
                        <a:t> </a:t>
                      </a:r>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МССУ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34798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МССУ</a:t>
                      </a:r>
                      <a:r>
                        <a:rPr lang="en-US" dirty="0" smtClean="0"/>
                        <a:t> 4400 «</a:t>
                      </a:r>
                      <a:r>
                        <a:rPr lang="ru-RU" dirty="0" smtClean="0"/>
                        <a:t>Задания по выполнению согласованных процедур</a:t>
                      </a:r>
                      <a:r>
                        <a:rPr lang="en-US" dirty="0" smtClean="0"/>
                        <a:t>» / </a:t>
                      </a:r>
                      <a:r>
                        <a:rPr lang="en-US" dirty="0" smtClean="0">
                          <a:solidFill>
                            <a:schemeClr val="accent2">
                              <a:lumMod val="75000"/>
                            </a:schemeClr>
                          </a:solidFill>
                        </a:rPr>
                        <a:t>ISRE 4400</a:t>
                      </a:r>
                      <a:r>
                        <a:rPr lang="ru-RU" dirty="0" smtClean="0">
                          <a:solidFill>
                            <a:schemeClr val="accent2">
                              <a:lumMod val="75000"/>
                            </a:schemeClr>
                          </a:solidFill>
                        </a:rPr>
                        <a:t>.</a:t>
                      </a:r>
                      <a:r>
                        <a:rPr lang="en-US" dirty="0" smtClean="0">
                          <a:solidFill>
                            <a:schemeClr val="accent2">
                              <a:lumMod val="75000"/>
                            </a:schemeClr>
                          </a:solidFill>
                        </a:rPr>
                        <a:t> Engagements to Perform Agreed-Upon Procedures Regarding Financial Information (Previously ISA 920);</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dirty="0" smtClean="0"/>
                        <a:t>ФПСАД 30 Выполнение согласованных процедур в отношении финансовой информации</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ФПСАД  30  примерно соответствует</a:t>
                      </a:r>
                      <a:r>
                        <a:rPr lang="ru-RU" sz="1600" kern="1200" dirty="0" smtClean="0">
                          <a:solidFill>
                            <a:schemeClr val="dk1"/>
                          </a:solidFill>
                          <a:latin typeface="+mn-lt"/>
                          <a:ea typeface="+mn-ea"/>
                          <a:cs typeface="+mn-cs"/>
                        </a:rPr>
                        <a:t> требованиям МССУ 4400. </a:t>
                      </a:r>
                      <a:endParaRPr lang="ru-RU" sz="16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МССУ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32054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МССУ</a:t>
                      </a:r>
                      <a:r>
                        <a:rPr lang="en-US" dirty="0" smtClean="0"/>
                        <a:t> 4410 «</a:t>
                      </a:r>
                      <a:r>
                        <a:rPr lang="ru-RU" dirty="0" smtClean="0"/>
                        <a:t>Соглашения по компиляции финансовой информации</a:t>
                      </a:r>
                      <a:r>
                        <a:rPr lang="en-US" dirty="0" smtClean="0"/>
                        <a:t>» / </a:t>
                      </a:r>
                      <a:r>
                        <a:rPr lang="en-US" dirty="0" smtClean="0">
                          <a:solidFill>
                            <a:schemeClr val="accent2">
                              <a:lumMod val="75000"/>
                            </a:schemeClr>
                          </a:solidFill>
                        </a:rPr>
                        <a:t>ISRE 4410</a:t>
                      </a:r>
                      <a:r>
                        <a:rPr lang="ru-RU" dirty="0" smtClean="0">
                          <a:solidFill>
                            <a:schemeClr val="accent2">
                              <a:lumMod val="75000"/>
                            </a:schemeClr>
                          </a:solidFill>
                        </a:rPr>
                        <a:t>.</a:t>
                      </a:r>
                      <a:r>
                        <a:rPr lang="en-US" dirty="0" smtClean="0">
                          <a:solidFill>
                            <a:schemeClr val="accent2">
                              <a:lumMod val="75000"/>
                            </a:schemeClr>
                          </a:solidFill>
                        </a:rPr>
                        <a:t> Engagements to Compile Financial Statements (Previously ISA 930).</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dirty="0" smtClean="0"/>
                        <a:t>ФПСАД 31 Компиляция финансовой информации</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ФПСАД  31  примерно соответствует</a:t>
                      </a:r>
                      <a:r>
                        <a:rPr lang="ru-RU" sz="1600" kern="1200" dirty="0" smtClean="0">
                          <a:solidFill>
                            <a:schemeClr val="dk1"/>
                          </a:solidFill>
                          <a:latin typeface="+mn-lt"/>
                          <a:ea typeface="+mn-ea"/>
                          <a:cs typeface="+mn-cs"/>
                        </a:rPr>
                        <a:t> требованиям МССУ 4410. </a:t>
                      </a:r>
                      <a:endParaRPr lang="ru-RU" sz="1600" dirty="0" smtClean="0"/>
                    </a:p>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МСПУ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375412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МСПУ</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МСПУ</a:t>
                      </a:r>
                      <a:r>
                        <a:rPr lang="en-US" b="1" dirty="0" smtClean="0"/>
                        <a:t> 3000 </a:t>
                      </a:r>
                      <a:r>
                        <a:rPr lang="en-US" dirty="0" smtClean="0"/>
                        <a:t>«</a:t>
                      </a:r>
                      <a:r>
                        <a:rPr lang="ru-RU" dirty="0" smtClean="0"/>
                        <a:t>Проверки</a:t>
                      </a:r>
                      <a:r>
                        <a:rPr lang="en-US" dirty="0" smtClean="0"/>
                        <a:t>, </a:t>
                      </a:r>
                      <a:r>
                        <a:rPr lang="ru-RU" dirty="0" smtClean="0"/>
                        <a:t>обеспечивающие уверенность</a:t>
                      </a:r>
                      <a:r>
                        <a:rPr lang="en-US" dirty="0" smtClean="0"/>
                        <a:t>, </a:t>
                      </a:r>
                      <a:r>
                        <a:rPr lang="ru-RU" dirty="0" smtClean="0"/>
                        <a:t>за исключением аудита и обзорной проверки</a:t>
                      </a:r>
                      <a:r>
                        <a:rPr lang="en-US" dirty="0" smtClean="0"/>
                        <a:t>» /</a:t>
                      </a:r>
                      <a:r>
                        <a:rPr lang="ru-RU" dirty="0" smtClean="0"/>
                        <a:t> </a:t>
                      </a:r>
                      <a:r>
                        <a:rPr lang="en-US" dirty="0" smtClean="0">
                          <a:solidFill>
                            <a:schemeClr val="accent2">
                              <a:lumMod val="75000"/>
                            </a:schemeClr>
                          </a:solidFill>
                        </a:rPr>
                        <a:t>ISAE 3000</a:t>
                      </a:r>
                      <a:r>
                        <a:rPr lang="ru-RU" dirty="0" smtClean="0">
                          <a:solidFill>
                            <a:schemeClr val="accent2">
                              <a:lumMod val="75000"/>
                            </a:schemeClr>
                          </a:solidFill>
                        </a:rPr>
                        <a:t>.</a:t>
                      </a:r>
                      <a:r>
                        <a:rPr lang="en-US" dirty="0" smtClean="0">
                          <a:solidFill>
                            <a:schemeClr val="accent2">
                              <a:lumMod val="75000"/>
                            </a:schemeClr>
                          </a:solidFill>
                        </a:rPr>
                        <a:t> Assurance Engagements Other than Audits or Reviews of Historical Financial Information</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Отсутствует</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a:r>
                        <a:rPr lang="ru-RU" sz="1800" kern="1200" dirty="0" smtClean="0">
                          <a:solidFill>
                            <a:schemeClr val="dk1"/>
                          </a:solidFill>
                          <a:latin typeface="+mn-lt"/>
                          <a:ea typeface="+mn-ea"/>
                          <a:cs typeface="+mn-cs"/>
                        </a:rPr>
                        <a:t>МСПУ</a:t>
                      </a:r>
                      <a:r>
                        <a:rPr lang="ru-RU" sz="1800" kern="1200" baseline="0" dirty="0" smtClean="0">
                          <a:solidFill>
                            <a:schemeClr val="dk1"/>
                          </a:solidFill>
                          <a:latin typeface="+mn-lt"/>
                          <a:ea typeface="+mn-ea"/>
                          <a:cs typeface="+mn-cs"/>
                        </a:rPr>
                        <a:t> 3000 </a:t>
                      </a:r>
                      <a:r>
                        <a:rPr lang="ru-RU" sz="1800" kern="1200" dirty="0" smtClean="0">
                          <a:solidFill>
                            <a:schemeClr val="dk1"/>
                          </a:solidFill>
                          <a:latin typeface="+mn-lt"/>
                          <a:ea typeface="+mn-ea"/>
                          <a:cs typeface="+mn-cs"/>
                        </a:rPr>
                        <a:t>позволяет осуществлять проверку и выражать определенную степень уверенности (разумную или ограниченную) в отношении финансовой либо прочей информации. </a:t>
                      </a:r>
                      <a:endParaRPr lang="ru-RU" sz="18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МСПУ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5770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МСПУ</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МСПУ</a:t>
                      </a:r>
                      <a:r>
                        <a:rPr lang="en-US" dirty="0" smtClean="0"/>
                        <a:t> 3400  «</a:t>
                      </a:r>
                      <a:r>
                        <a:rPr lang="ru-RU" dirty="0" smtClean="0"/>
                        <a:t>Проверка финансовых прогнозов</a:t>
                      </a:r>
                      <a:r>
                        <a:rPr lang="en-US" dirty="0" smtClean="0"/>
                        <a:t>» / </a:t>
                      </a:r>
                      <a:r>
                        <a:rPr lang="en-US" dirty="0" smtClean="0">
                          <a:solidFill>
                            <a:schemeClr val="accent2">
                              <a:lumMod val="75000"/>
                            </a:schemeClr>
                          </a:solidFill>
                        </a:rPr>
                        <a:t>ISAE 3400</a:t>
                      </a:r>
                      <a:r>
                        <a:rPr lang="ru-RU" dirty="0" smtClean="0">
                          <a:solidFill>
                            <a:schemeClr val="accent2">
                              <a:lumMod val="75000"/>
                            </a:schemeClr>
                          </a:solidFill>
                        </a:rPr>
                        <a:t>.</a:t>
                      </a:r>
                      <a:r>
                        <a:rPr lang="en-US" dirty="0" smtClean="0">
                          <a:solidFill>
                            <a:schemeClr val="accent2">
                              <a:lumMod val="75000"/>
                            </a:schemeClr>
                          </a:solidFill>
                        </a:rPr>
                        <a:t> The Examination of Prospective Financial Information (Previously ISA 810) </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Правило</a:t>
                      </a:r>
                      <a:r>
                        <a:rPr lang="ru-RU" sz="1800" kern="1200" dirty="0" smtClean="0">
                          <a:solidFill>
                            <a:schemeClr val="dk1"/>
                          </a:solidFill>
                          <a:latin typeface="+mn-lt"/>
                          <a:ea typeface="+mn-ea"/>
                          <a:cs typeface="+mn-cs"/>
                        </a:rPr>
                        <a:t> (стандарт) аудиторской деятельности "Проверка прогнозной финансовой информации", одобренное Комиссией по аудиторской деятельности при Президенте РФ (протокол от 20.08.99 N 5)</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В Российской Федерации отсутствует федеральный стандарт аудиторской деятельности, регулирующий порядок осуществления проверки прогнозной финансовой информации, и аудиторы вынуждены использовать устаревшее</a:t>
                      </a:r>
                      <a:r>
                        <a:rPr lang="ru-RU" sz="1800" kern="1200" baseline="0" dirty="0" smtClean="0">
                          <a:solidFill>
                            <a:schemeClr val="dk1"/>
                          </a:solidFill>
                          <a:latin typeface="+mn-lt"/>
                          <a:ea typeface="+mn-ea"/>
                          <a:cs typeface="+mn-cs"/>
                        </a:rPr>
                        <a:t> </a:t>
                      </a:r>
                      <a:r>
                        <a:rPr lang="ru-RU" sz="1800" kern="1200" dirty="0" smtClean="0">
                          <a:solidFill>
                            <a:schemeClr val="dk1"/>
                          </a:solidFill>
                          <a:latin typeface="+mn-lt"/>
                          <a:ea typeface="+mn-ea"/>
                          <a:cs typeface="+mn-cs"/>
                        </a:rPr>
                        <a:t>правило (стандарт), одобренное уже не существующей Комиссией по аудиторской деятельности при Президенте РФ</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МСПУ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320548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МСПУ</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МСПУ 3402  </a:t>
                      </a:r>
                      <a:r>
                        <a:rPr lang="ru-RU" dirty="0" smtClean="0"/>
                        <a:t>«Отчет по результатам проверки систем внутреннего контроля сервисных организаций» / </a:t>
                      </a:r>
                      <a:r>
                        <a:rPr lang="en-US" dirty="0" smtClean="0">
                          <a:solidFill>
                            <a:schemeClr val="accent2">
                              <a:lumMod val="75000"/>
                            </a:schemeClr>
                          </a:solidFill>
                        </a:rPr>
                        <a:t>ISAE</a:t>
                      </a:r>
                      <a:r>
                        <a:rPr lang="ru-RU" dirty="0" smtClean="0">
                          <a:solidFill>
                            <a:schemeClr val="accent2">
                              <a:lumMod val="75000"/>
                            </a:schemeClr>
                          </a:solidFill>
                        </a:rPr>
                        <a:t> 3402. </a:t>
                      </a:r>
                      <a:r>
                        <a:rPr lang="en-US" dirty="0" smtClean="0">
                          <a:solidFill>
                            <a:schemeClr val="accent2">
                              <a:lumMod val="75000"/>
                            </a:schemeClr>
                          </a:solidFill>
                        </a:rPr>
                        <a:t>Assurance Reports on Controls at a Service Organization</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b="1" dirty="0" smtClean="0"/>
                        <a:t>Отсутствует</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800" kern="1200" dirty="0" smtClean="0">
                          <a:solidFill>
                            <a:schemeClr val="dk1"/>
                          </a:solidFill>
                          <a:latin typeface="+mn-lt"/>
                          <a:ea typeface="+mn-ea"/>
                          <a:cs typeface="+mn-cs"/>
                        </a:rPr>
                        <a:t>ISAE 3402 касается вопросов, связанных с составлением отчетов, описывающих дизайн и оценку операционной эффективности системы внутреннего контроля в организациях, оказывающих услуги (сервисных организациях)</a:t>
                      </a:r>
                      <a:endParaRPr lang="ru-RU"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34798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International Standard on Quality Control (ISQC) 1, Quality Controls for Firms that Perform Audits and Reviews of Financial Statements, and Other Assurance and Related Services Engagements</a:t>
                      </a:r>
                      <a:endParaRPr lang="ru-RU"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ФПСАД 34</a:t>
                      </a:r>
                      <a:r>
                        <a:rPr lang="ru-RU" sz="1800" kern="1200" dirty="0" smtClean="0">
                          <a:solidFill>
                            <a:schemeClr val="dk1"/>
                          </a:solidFill>
                          <a:latin typeface="+mn-lt"/>
                          <a:ea typeface="+mn-ea"/>
                          <a:cs typeface="+mn-cs"/>
                        </a:rPr>
                        <a:t> "Контроль качества услуг в аудиторских организациях"</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4" y="1183640"/>
          <a:ext cx="7776865" cy="4851400"/>
        </p:xfrm>
        <a:graphic>
          <a:graphicData uri="http://schemas.openxmlformats.org/drawingml/2006/table">
            <a:tbl>
              <a:tblPr firstRow="1" bandRow="1">
                <a:tableStyleId>{5C22544A-7EE6-4342-B048-85BDC9FD1C3A}</a:tableStyleId>
              </a:tblPr>
              <a:tblGrid>
                <a:gridCol w="2376265"/>
                <a:gridCol w="2304256"/>
                <a:gridCol w="3096344"/>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 ФСАД</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dirty="0" smtClean="0"/>
                        <a:t>Отсутствует</a:t>
                      </a:r>
                      <a:endParaRPr lang="ru-RU"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ФСАД 4/2010</a:t>
                      </a:r>
                      <a:r>
                        <a:rPr lang="ru-RU" sz="1800" kern="1200" dirty="0" smtClean="0">
                          <a:solidFill>
                            <a:schemeClr val="dk1"/>
                          </a:solidFill>
                          <a:latin typeface="+mn-lt"/>
                          <a:ea typeface="+mn-ea"/>
                          <a:cs typeface="+mn-cs"/>
                        </a:rPr>
                        <a:t> "Принципы осуществления внешнего контроля качества работы аудиторских организаций, индивидуальных аудиторов и требования к организации указанного контроля"</a:t>
                      </a:r>
                      <a:endParaRPr lang="ru-R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ru-RU" sz="1600" dirty="0" smtClean="0"/>
                        <a:t>ФПСАД 4/2010 применяется при осуществлении </a:t>
                      </a:r>
                      <a:r>
                        <a:rPr lang="ru-RU" sz="1600" dirty="0" err="1" smtClean="0"/>
                        <a:t>саморегулируемыми</a:t>
                      </a:r>
                      <a:r>
                        <a:rPr lang="ru-RU" sz="1600" dirty="0" smtClean="0"/>
                        <a:t> организациями аудиторов и федеральным органом исполнительной власти, осуществляющим внешний контроль качества работы аудиторских организаций внешнего контроля качества работы аудиторских организаций, индивидуальных аудиторов. МСА осуществление подобного внешнего контроля качества работы аудиторских организаций не предусматривают .</a:t>
                      </a:r>
                      <a:endParaRPr lang="ru-RU" sz="16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4000" b="1" dirty="0" smtClean="0"/>
              <a:t>МСАД, не имеющие аналогов среди российских стандартов</a:t>
            </a:r>
            <a:endParaRPr lang="ru-RU" sz="4000" b="1" dirty="0"/>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z="3200" dirty="0" smtClean="0"/>
              <a:t> </a:t>
            </a:r>
            <a:r>
              <a:rPr lang="ru-RU" sz="3200" b="1" dirty="0" smtClean="0"/>
              <a:t>МСАД, не имеющие российских аналогов</a:t>
            </a:r>
          </a:p>
        </p:txBody>
      </p:sp>
      <p:sp>
        <p:nvSpPr>
          <p:cNvPr id="5" name="Содержимое 4"/>
          <p:cNvSpPr>
            <a:spLocks noGrp="1"/>
          </p:cNvSpPr>
          <p:nvPr>
            <p:ph idx="1"/>
          </p:nvPr>
        </p:nvSpPr>
        <p:spPr/>
        <p:txBody>
          <a:bodyPr/>
          <a:lstStyle/>
          <a:p>
            <a:r>
              <a:rPr lang="ru-RU" dirty="0" smtClean="0">
                <a:solidFill>
                  <a:schemeClr val="tx2"/>
                </a:solidFill>
              </a:rPr>
              <a:t>сообщение о недостатках в системе внутреннего контроля (</a:t>
            </a:r>
            <a:r>
              <a:rPr lang="en-US" dirty="0" smtClean="0">
                <a:solidFill>
                  <a:schemeClr val="tx2"/>
                </a:solidFill>
              </a:rPr>
              <a:t>ISA 265);</a:t>
            </a:r>
          </a:p>
          <a:p>
            <a:r>
              <a:rPr lang="ru-RU" dirty="0" smtClean="0"/>
              <a:t>аудиторские процедуры по оцененным рискам  (</a:t>
            </a:r>
            <a:r>
              <a:rPr lang="en-US" dirty="0" smtClean="0"/>
              <a:t>ISA 330);</a:t>
            </a:r>
          </a:p>
          <a:p>
            <a:r>
              <a:rPr lang="ru-RU" dirty="0" smtClean="0"/>
              <a:t>оценка искажений, выявленных в процессе аудита (</a:t>
            </a:r>
            <a:r>
              <a:rPr lang="en-US" dirty="0" smtClean="0"/>
              <a:t>ISA 450);</a:t>
            </a:r>
          </a:p>
          <a:p>
            <a:r>
              <a:rPr lang="ru-RU" dirty="0" smtClean="0">
                <a:solidFill>
                  <a:schemeClr val="tx2"/>
                </a:solidFill>
              </a:rPr>
              <a:t>задания к заключению к краткому финансовому отчету (</a:t>
            </a:r>
            <a:r>
              <a:rPr lang="en-US" dirty="0" smtClean="0">
                <a:solidFill>
                  <a:schemeClr val="tx2"/>
                </a:solidFill>
              </a:rPr>
              <a:t>ISA 810);</a:t>
            </a:r>
            <a:r>
              <a:rPr lang="ru-RU" dirty="0" smtClean="0">
                <a:solidFill>
                  <a:schemeClr val="tx2"/>
                </a:solidFill>
              </a:rPr>
              <a:t>  </a:t>
            </a:r>
            <a:endParaRPr lang="ru-RU" dirty="0">
              <a:solidFill>
                <a:schemeClr val="tx2"/>
              </a:solidFill>
            </a:endParaRPr>
          </a:p>
        </p:txBody>
      </p:sp>
      <p:sp>
        <p:nvSpPr>
          <p:cNvPr id="4" name="Прямоугольник 3"/>
          <p:cNvSpPr/>
          <p:nvPr/>
        </p:nvSpPr>
        <p:spPr>
          <a:xfrm>
            <a:off x="539552" y="1412776"/>
            <a:ext cx="7848872" cy="1292662"/>
          </a:xfrm>
          <a:prstGeom prst="rect">
            <a:avLst/>
          </a:prstGeom>
        </p:spPr>
        <p:txBody>
          <a:bodyPr wrap="square">
            <a:spAutoFit/>
          </a:bodyPr>
          <a:lstStyle/>
          <a:p>
            <a:r>
              <a:rPr lang="en-US" sz="2400" dirty="0" smtClean="0"/>
              <a:t> </a:t>
            </a:r>
            <a:endParaRPr lang="ru-RU" sz="2400" dirty="0" smtClean="0">
              <a:solidFill>
                <a:schemeClr val="accent2">
                  <a:lumMod val="75000"/>
                </a:schemeClr>
              </a:solidFill>
            </a:endParaRP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z="3200" dirty="0" smtClean="0"/>
              <a:t> </a:t>
            </a:r>
            <a:r>
              <a:rPr lang="ru-RU" sz="3200" b="1" dirty="0" smtClean="0"/>
              <a:t>МСАД, не имеющие российских аналогов</a:t>
            </a:r>
          </a:p>
        </p:txBody>
      </p:sp>
      <p:sp>
        <p:nvSpPr>
          <p:cNvPr id="5" name="Содержимое 4"/>
          <p:cNvSpPr>
            <a:spLocks noGrp="1"/>
          </p:cNvSpPr>
          <p:nvPr>
            <p:ph idx="1"/>
          </p:nvPr>
        </p:nvSpPr>
        <p:spPr/>
        <p:txBody>
          <a:bodyPr/>
          <a:lstStyle/>
          <a:p>
            <a:r>
              <a:rPr lang="ru-RU" dirty="0" smtClean="0"/>
              <a:t>обзорная проверка промежуточной отчетности независимым аудитором (</a:t>
            </a:r>
            <a:r>
              <a:rPr lang="en-US" dirty="0" smtClean="0"/>
              <a:t>ISRE 2410);</a:t>
            </a:r>
          </a:p>
          <a:p>
            <a:r>
              <a:rPr lang="ru-RU" dirty="0" smtClean="0"/>
              <a:t>проверки, обеспечивающие уверенность за исключением аудита и обзорной проверки (</a:t>
            </a:r>
            <a:r>
              <a:rPr lang="en-US" dirty="0" smtClean="0"/>
              <a:t>ISAE 3300);</a:t>
            </a:r>
          </a:p>
          <a:p>
            <a:r>
              <a:rPr lang="ru-RU" dirty="0" smtClean="0"/>
              <a:t>отчет по результатам проверки систем внутреннего контроля сервисных организаций (</a:t>
            </a:r>
            <a:r>
              <a:rPr lang="en-US" dirty="0" smtClean="0"/>
              <a:t>ISAE 3402).</a:t>
            </a:r>
            <a:r>
              <a:rPr lang="ru-RU" dirty="0" smtClean="0"/>
              <a:t>  </a:t>
            </a:r>
            <a:endParaRPr lang="ru-RU" dirty="0"/>
          </a:p>
        </p:txBody>
      </p:sp>
      <p:sp>
        <p:nvSpPr>
          <p:cNvPr id="4" name="Прямоугольник 3"/>
          <p:cNvSpPr/>
          <p:nvPr/>
        </p:nvSpPr>
        <p:spPr>
          <a:xfrm>
            <a:off x="539552" y="1412776"/>
            <a:ext cx="7848872" cy="1292662"/>
          </a:xfrm>
          <a:prstGeom prst="rect">
            <a:avLst/>
          </a:prstGeom>
        </p:spPr>
        <p:txBody>
          <a:bodyPr wrap="square">
            <a:spAutoFit/>
          </a:bodyPr>
          <a:lstStyle/>
          <a:p>
            <a:r>
              <a:rPr lang="en-US" sz="2400" dirty="0" smtClean="0"/>
              <a:t> </a:t>
            </a:r>
            <a:endParaRPr lang="ru-RU" sz="2400" dirty="0" smtClean="0">
              <a:solidFill>
                <a:schemeClr val="accent2">
                  <a:lumMod val="75000"/>
                </a:schemeClr>
              </a:solidFill>
            </a:endParaRP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2400" b="1" dirty="0" smtClean="0"/>
              <a:t>МСА 265 «Доведение информации о недостатках в системе внутреннего контроля для представителей собственника и руководства организации» / </a:t>
            </a:r>
            <a:r>
              <a:rPr lang="en-US" sz="2400" b="1" dirty="0" smtClean="0"/>
              <a:t>                                                               </a:t>
            </a:r>
            <a:r>
              <a:rPr lang="en-US" sz="2400" b="1" dirty="0" smtClean="0">
                <a:solidFill>
                  <a:schemeClr val="accent2">
                    <a:lumMod val="75000"/>
                  </a:schemeClr>
                </a:solidFill>
              </a:rPr>
              <a:t>ISA</a:t>
            </a:r>
            <a:r>
              <a:rPr lang="ru-RU" sz="2400" b="1" dirty="0" smtClean="0">
                <a:solidFill>
                  <a:schemeClr val="accent2">
                    <a:lumMod val="75000"/>
                  </a:schemeClr>
                </a:solidFill>
              </a:rPr>
              <a:t> 265</a:t>
            </a:r>
            <a:r>
              <a:rPr lang="en-US" sz="2400" b="1" dirty="0" smtClean="0">
                <a:solidFill>
                  <a:schemeClr val="accent2">
                    <a:lumMod val="75000"/>
                  </a:schemeClr>
                </a:solidFill>
              </a:rPr>
              <a:t>.</a:t>
            </a:r>
            <a:r>
              <a:rPr lang="ru-RU" sz="2400" b="1" dirty="0" smtClean="0">
                <a:solidFill>
                  <a:schemeClr val="accent2">
                    <a:lumMod val="75000"/>
                  </a:schemeClr>
                </a:solidFill>
              </a:rPr>
              <a:t> </a:t>
            </a:r>
            <a:r>
              <a:rPr lang="en-US" sz="2400" b="1" dirty="0" smtClean="0">
                <a:solidFill>
                  <a:schemeClr val="accent2">
                    <a:lumMod val="75000"/>
                  </a:schemeClr>
                </a:solidFill>
              </a:rPr>
              <a:t>Communicating Deficiencies in Internal Control to Those Charged with Governance and Management</a:t>
            </a:r>
            <a:endParaRPr lang="ru-RU" sz="2400" b="1" dirty="0"/>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МСА </a:t>
            </a:r>
            <a:r>
              <a:rPr lang="en-US" sz="3200" dirty="0" smtClean="0"/>
              <a:t>265</a:t>
            </a:r>
            <a:endParaRPr lang="ru-RU" sz="3200" dirty="0" smtClean="0"/>
          </a:p>
        </p:txBody>
      </p:sp>
      <p:sp>
        <p:nvSpPr>
          <p:cNvPr id="4" name="Прямоугольник 3"/>
          <p:cNvSpPr/>
          <p:nvPr/>
        </p:nvSpPr>
        <p:spPr>
          <a:xfrm>
            <a:off x="539552" y="1412776"/>
            <a:ext cx="7848872" cy="3139321"/>
          </a:xfrm>
          <a:prstGeom prst="rect">
            <a:avLst/>
          </a:prstGeom>
        </p:spPr>
        <p:txBody>
          <a:bodyPr wrap="square">
            <a:spAutoFit/>
          </a:bodyPr>
          <a:lstStyle/>
          <a:p>
            <a:pPr algn="just"/>
            <a:r>
              <a:rPr lang="en-US" sz="2400" dirty="0" smtClean="0"/>
              <a:t> </a:t>
            </a:r>
            <a:r>
              <a:rPr lang="ru-RU" sz="2400" dirty="0" smtClean="0"/>
              <a:t>Цель аудитора</a:t>
            </a:r>
            <a:r>
              <a:rPr lang="en-US" sz="2400" dirty="0" smtClean="0"/>
              <a:t> -</a:t>
            </a:r>
            <a:r>
              <a:rPr lang="ru-RU" sz="2400" dirty="0" smtClean="0"/>
              <a:t> сообщать лицам, наделенным руководящими полномочиями и руководству о недостатках системы внутреннего контроля, выявленные в ходе аудита, которые являются достаточно важными (по профессиональному суждению аудитора), чтобы привлечь их внимание.</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МСА </a:t>
            </a:r>
            <a:r>
              <a:rPr lang="en-US" sz="3200" dirty="0" smtClean="0"/>
              <a:t>265</a:t>
            </a:r>
            <a:endParaRPr lang="ru-RU" sz="3200" dirty="0" smtClean="0"/>
          </a:p>
        </p:txBody>
      </p:sp>
      <p:sp>
        <p:nvSpPr>
          <p:cNvPr id="4" name="Прямоугольник 3"/>
          <p:cNvSpPr/>
          <p:nvPr/>
        </p:nvSpPr>
        <p:spPr>
          <a:xfrm>
            <a:off x="539552" y="1412776"/>
            <a:ext cx="7848872" cy="5401479"/>
          </a:xfrm>
          <a:prstGeom prst="rect">
            <a:avLst/>
          </a:prstGeom>
        </p:spPr>
        <p:txBody>
          <a:bodyPr wrap="square">
            <a:spAutoFit/>
          </a:bodyPr>
          <a:lstStyle/>
          <a:p>
            <a:pPr algn="just">
              <a:spcAft>
                <a:spcPts val="600"/>
              </a:spcAft>
            </a:pPr>
            <a:r>
              <a:rPr lang="en-US" sz="2400" dirty="0" smtClean="0"/>
              <a:t> </a:t>
            </a:r>
            <a:r>
              <a:rPr lang="ru-RU" sz="2400" dirty="0" smtClean="0"/>
              <a:t>Требования:</a:t>
            </a:r>
          </a:p>
          <a:p>
            <a:pPr algn="just">
              <a:spcAft>
                <a:spcPts val="600"/>
              </a:spcAft>
            </a:pPr>
            <a:r>
              <a:rPr lang="ru-RU" sz="2400" dirty="0" smtClean="0"/>
              <a:t>1. Аудитор должен определить, были ли выявлены слабости внутреннего контроля.</a:t>
            </a:r>
          </a:p>
          <a:p>
            <a:pPr algn="just">
              <a:spcAft>
                <a:spcPts val="600"/>
              </a:spcAft>
            </a:pPr>
            <a:r>
              <a:rPr lang="ru-RU" sz="2400" dirty="0" smtClean="0"/>
              <a:t>2. Аудитор должен определить являются ли выявленные слабости внутреннего контроля значительными.</a:t>
            </a:r>
          </a:p>
          <a:p>
            <a:pPr algn="just"/>
            <a:r>
              <a:rPr lang="ru-RU" dirty="0" smtClean="0"/>
              <a:t>Указано, какие слабости внутреннего контроля нужно считать значительными, например:</a:t>
            </a:r>
          </a:p>
          <a:p>
            <a:pPr lvl="0" algn="l">
              <a:buFont typeface="Wingdings" pitchFamily="2" charset="2"/>
              <a:buChar char="§"/>
            </a:pPr>
            <a:r>
              <a:rPr lang="ru-RU" dirty="0" smtClean="0"/>
              <a:t> Вероятность того, что слабости внутреннего контроля вызовут искажения в будущем;</a:t>
            </a:r>
          </a:p>
          <a:p>
            <a:pPr lvl="0" algn="l">
              <a:buFont typeface="Wingdings" pitchFamily="2" charset="2"/>
              <a:buChar char="§"/>
            </a:pPr>
            <a:r>
              <a:rPr lang="ru-RU" dirty="0" smtClean="0"/>
              <a:t> Подозрение на мошенничество;</a:t>
            </a:r>
          </a:p>
          <a:p>
            <a:pPr lvl="0" algn="l">
              <a:buFont typeface="Wingdings" pitchFamily="2" charset="2"/>
              <a:buChar char="§"/>
            </a:pPr>
            <a:r>
              <a:rPr lang="ru-RU" dirty="0" smtClean="0"/>
              <a:t> Слабости внутреннего контроля связаны с такими компонентами, как мониторинг, контроли над значительными операциями со связанными сторонами и др.;</a:t>
            </a:r>
          </a:p>
          <a:p>
            <a:pPr lvl="0" algn="l">
              <a:buFont typeface="Wingdings" pitchFamily="2" charset="2"/>
              <a:buChar char="§"/>
            </a:pPr>
            <a:r>
              <a:rPr lang="ru-RU" dirty="0" smtClean="0"/>
              <a:t> Неэффективные аспекты контрольной среды и т.д.</a:t>
            </a:r>
          </a:p>
          <a:p>
            <a:pPr algn="just"/>
            <a:endParaRPr lang="ru-RU" sz="2400" dirty="0" smtClean="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МСА </a:t>
            </a:r>
            <a:r>
              <a:rPr lang="en-US" sz="3200" dirty="0" smtClean="0"/>
              <a:t>265</a:t>
            </a:r>
            <a:endParaRPr lang="ru-RU" sz="3200" dirty="0" smtClean="0"/>
          </a:p>
        </p:txBody>
      </p:sp>
      <p:sp>
        <p:nvSpPr>
          <p:cNvPr id="4" name="Прямоугольник 3"/>
          <p:cNvSpPr/>
          <p:nvPr/>
        </p:nvSpPr>
        <p:spPr>
          <a:xfrm>
            <a:off x="539552" y="1412776"/>
            <a:ext cx="7848872" cy="6432530"/>
          </a:xfrm>
          <a:prstGeom prst="rect">
            <a:avLst/>
          </a:prstGeom>
        </p:spPr>
        <p:txBody>
          <a:bodyPr wrap="square">
            <a:spAutoFit/>
          </a:bodyPr>
          <a:lstStyle/>
          <a:p>
            <a:pPr algn="just">
              <a:spcAft>
                <a:spcPts val="600"/>
              </a:spcAft>
            </a:pPr>
            <a:r>
              <a:rPr lang="ru-RU" sz="2400" dirty="0" smtClean="0"/>
              <a:t>3. Информирование должно быть представлено письменно и своевременно. Характер и сроки отправки отчетов подробно раскрыты в стандарте.</a:t>
            </a:r>
          </a:p>
          <a:p>
            <a:pPr algn="just">
              <a:spcAft>
                <a:spcPts val="600"/>
              </a:spcAft>
            </a:pPr>
            <a:r>
              <a:rPr lang="ru-RU" sz="2400" dirty="0" smtClean="0"/>
              <a:t>4. Отчет о слабостях внутреннего контроля должен быть отправлен соответствующему уровню руководства,  если это требуется законом в отношении публичных компаний, в соответствующие регулирующие органы, в следующем порядке:</a:t>
            </a:r>
          </a:p>
          <a:p>
            <a:pPr lvl="0" algn="just">
              <a:buFont typeface="Wingdings" pitchFamily="2" charset="2"/>
              <a:buChar char="§"/>
            </a:pPr>
            <a:r>
              <a:rPr lang="ru-RU" dirty="0" smtClean="0"/>
              <a:t> Письменно отчет о слабостях внутреннего контроля, который аудитор направил или собирается направить лицам, наделенным руководящими полномочиями;</a:t>
            </a:r>
          </a:p>
          <a:p>
            <a:pPr lvl="0" algn="just">
              <a:buFont typeface="Wingdings" pitchFamily="2" charset="2"/>
              <a:buChar char="§"/>
            </a:pPr>
            <a:r>
              <a:rPr lang="ru-RU" dirty="0" smtClean="0"/>
              <a:t> Письменно или устно, прочие выявленные слабости внутреннего контроля, имеющие значение для руководства, например, незначительные слабости внутреннего контроля.</a:t>
            </a:r>
          </a:p>
          <a:p>
            <a:pPr algn="just"/>
            <a:endParaRPr lang="ru-RU" sz="2400" dirty="0" smtClean="0"/>
          </a:p>
          <a:p>
            <a:pPr algn="just"/>
            <a:endParaRPr lang="ru-RU" sz="2400" dirty="0" smtClean="0"/>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МСА </a:t>
            </a:r>
            <a:r>
              <a:rPr lang="en-US" sz="3200" dirty="0" smtClean="0"/>
              <a:t>265</a:t>
            </a:r>
            <a:endParaRPr lang="ru-RU" sz="3200" dirty="0" smtClean="0"/>
          </a:p>
        </p:txBody>
      </p:sp>
      <p:sp>
        <p:nvSpPr>
          <p:cNvPr id="4" name="Прямоугольник 3"/>
          <p:cNvSpPr/>
          <p:nvPr/>
        </p:nvSpPr>
        <p:spPr>
          <a:xfrm>
            <a:off x="539552" y="1412776"/>
            <a:ext cx="7848872" cy="5170646"/>
          </a:xfrm>
          <a:prstGeom prst="rect">
            <a:avLst/>
          </a:prstGeom>
        </p:spPr>
        <p:txBody>
          <a:bodyPr wrap="square">
            <a:spAutoFit/>
          </a:bodyPr>
          <a:lstStyle/>
          <a:p>
            <a:pPr algn="just">
              <a:spcAft>
                <a:spcPts val="600"/>
              </a:spcAft>
            </a:pPr>
            <a:r>
              <a:rPr lang="ru-RU" sz="2400" dirty="0" smtClean="0"/>
              <a:t>5. Отчет о слабостях внутреннего контроля должен содержать:</a:t>
            </a:r>
          </a:p>
          <a:p>
            <a:pPr lvl="0" algn="just">
              <a:spcAft>
                <a:spcPts val="600"/>
              </a:spcAft>
              <a:buFont typeface="Wingdings" pitchFamily="2" charset="2"/>
              <a:buChar char="§"/>
            </a:pPr>
            <a:r>
              <a:rPr lang="ru-RU" sz="2400" dirty="0" smtClean="0"/>
              <a:t> Описание слабостей и объяснение их потенциального влияния;</a:t>
            </a:r>
          </a:p>
          <a:p>
            <a:pPr lvl="0" algn="just">
              <a:spcAft>
                <a:spcPts val="600"/>
              </a:spcAft>
              <a:buFont typeface="Wingdings" pitchFamily="2" charset="2"/>
              <a:buChar char="§"/>
            </a:pPr>
            <a:r>
              <a:rPr lang="ru-RU" sz="2400" dirty="0" smtClean="0"/>
              <a:t> Информацию о контексте, в котором аудитор подготовил отчет, а именно:</a:t>
            </a:r>
          </a:p>
          <a:p>
            <a:pPr algn="just">
              <a:spcAft>
                <a:spcPts val="600"/>
              </a:spcAft>
              <a:buFont typeface="Courier New" pitchFamily="49" charset="0"/>
              <a:buChar char="o"/>
            </a:pPr>
            <a:r>
              <a:rPr lang="ru-RU" dirty="0" smtClean="0"/>
              <a:t> Цель аудита;</a:t>
            </a:r>
          </a:p>
          <a:p>
            <a:pPr algn="just">
              <a:spcAft>
                <a:spcPts val="600"/>
              </a:spcAft>
              <a:buFont typeface="Courier New" pitchFamily="49" charset="0"/>
              <a:buChar char="o"/>
            </a:pPr>
            <a:r>
              <a:rPr lang="ru-RU" dirty="0" smtClean="0"/>
              <a:t> Масштаб изучения внутреннего контроля;</a:t>
            </a:r>
          </a:p>
          <a:p>
            <a:pPr algn="just">
              <a:spcAft>
                <a:spcPts val="600"/>
              </a:spcAft>
              <a:buFont typeface="Courier New" pitchFamily="49" charset="0"/>
              <a:buChar char="o"/>
            </a:pPr>
            <a:r>
              <a:rPr lang="ru-RU" dirty="0" smtClean="0"/>
              <a:t> Информацию об ограничениях характера выявленных слабостей.</a:t>
            </a:r>
          </a:p>
          <a:p>
            <a:pPr algn="just"/>
            <a:endParaRPr lang="ru-RU" sz="2400" dirty="0" smtClean="0"/>
          </a:p>
          <a:p>
            <a:pPr algn="just"/>
            <a:endParaRPr lang="ru-RU" sz="2400" dirty="0" smtClean="0"/>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2400" b="1" dirty="0" smtClean="0"/>
              <a:t>МСА</a:t>
            </a:r>
            <a:r>
              <a:rPr lang="en-US" sz="2400" b="1" dirty="0" smtClean="0"/>
              <a:t> 450 «</a:t>
            </a:r>
            <a:r>
              <a:rPr lang="ru-RU" sz="2400" b="1" dirty="0" smtClean="0"/>
              <a:t>Оценка искажений</a:t>
            </a:r>
            <a:r>
              <a:rPr lang="en-US" sz="2400" b="1" dirty="0" smtClean="0"/>
              <a:t>, </a:t>
            </a:r>
            <a:r>
              <a:rPr lang="ru-RU" sz="2400" b="1" dirty="0" smtClean="0"/>
              <a:t>выявленных в ходе аудита</a:t>
            </a:r>
            <a:r>
              <a:rPr lang="en-US" sz="2400" b="1" dirty="0" smtClean="0"/>
              <a:t>» / </a:t>
            </a:r>
            <a:r>
              <a:rPr lang="en-US" sz="2400" b="1" dirty="0" smtClean="0">
                <a:solidFill>
                  <a:schemeClr val="accent2">
                    <a:lumMod val="75000"/>
                  </a:schemeClr>
                </a:solidFill>
              </a:rPr>
              <a:t>ISA 450. Evaluation of Misstatements Identified during the Audit</a:t>
            </a:r>
            <a:endParaRPr lang="ru-RU" sz="2400" b="1" dirty="0" smtClean="0">
              <a:solidFill>
                <a:schemeClr val="accent2">
                  <a:lumMod val="75000"/>
                </a:schemeClr>
              </a:solidFill>
            </a:endParaRP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МСА 450</a:t>
            </a:r>
          </a:p>
        </p:txBody>
      </p:sp>
      <p:sp>
        <p:nvSpPr>
          <p:cNvPr id="4" name="Прямоугольник 3"/>
          <p:cNvSpPr/>
          <p:nvPr/>
        </p:nvSpPr>
        <p:spPr>
          <a:xfrm>
            <a:off x="539552" y="1412776"/>
            <a:ext cx="7848872" cy="4970591"/>
          </a:xfrm>
          <a:prstGeom prst="rect">
            <a:avLst/>
          </a:prstGeom>
        </p:spPr>
        <p:txBody>
          <a:bodyPr wrap="square">
            <a:spAutoFit/>
          </a:bodyPr>
          <a:lstStyle/>
          <a:p>
            <a:endParaRPr lang="ru-RU" dirty="0" smtClean="0">
              <a:solidFill>
                <a:schemeClr val="accent2">
                  <a:lumMod val="75000"/>
                </a:schemeClr>
              </a:solidFill>
            </a:endParaRPr>
          </a:p>
          <a:p>
            <a:pPr algn="just">
              <a:spcAft>
                <a:spcPts val="600"/>
              </a:spcAft>
            </a:pPr>
            <a:r>
              <a:rPr lang="ru-RU" sz="2000" dirty="0" smtClean="0"/>
              <a:t>МСА 450 содержит детальную процедуру оценки выявленных искажений, которая включает в себя:</a:t>
            </a:r>
          </a:p>
          <a:p>
            <a:pPr algn="just"/>
            <a:r>
              <a:rPr lang="ru-RU" sz="2000" dirty="0" smtClean="0"/>
              <a:t>а) на этапе планирования аудита - определение уровня "незначительности". Искажения ниже данного уровня расцениваются как очевидно незначительные и могут не анализироваться на этапе завершения аудита. Данный уровень значительно ниже уровня существенности по финансовой отчетности в целом. При этом необходимо оценить не только размер искажения, но и его природу, например тот факт, может ли выявленное искажение быть присуще целому классу транзакций и соответственно оказаться существенным для отчетности в целом;</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МСА 450</a:t>
            </a:r>
          </a:p>
        </p:txBody>
      </p:sp>
      <p:sp>
        <p:nvSpPr>
          <p:cNvPr id="4" name="Прямоугольник 3"/>
          <p:cNvSpPr/>
          <p:nvPr/>
        </p:nvSpPr>
        <p:spPr>
          <a:xfrm>
            <a:off x="539552" y="1412776"/>
            <a:ext cx="7848872" cy="5801588"/>
          </a:xfrm>
          <a:prstGeom prst="rect">
            <a:avLst/>
          </a:prstGeom>
        </p:spPr>
        <p:txBody>
          <a:bodyPr wrap="square">
            <a:spAutoFit/>
          </a:bodyPr>
          <a:lstStyle/>
          <a:p>
            <a:pPr algn="just">
              <a:spcAft>
                <a:spcPts val="600"/>
              </a:spcAft>
            </a:pPr>
            <a:r>
              <a:rPr lang="ru-RU" sz="2400" dirty="0" smtClean="0"/>
              <a:t>б) на этапе завершения аудита - подготовку свода искажений, выявленных в процессе аудита (за исключением очевидно незначительных), и определение того, являются ли неисправленные искажения по отдельности или в совокупности существенными. Особый упор сделан именно на анализ совокупного влияния всех выявленных искажений на отчетность;</a:t>
            </a:r>
          </a:p>
          <a:p>
            <a:pPr algn="just"/>
            <a:r>
              <a:rPr lang="ru-RU" sz="2400" dirty="0" smtClean="0"/>
              <a:t>в) на этапе завершения аудита - сообщение об искажениях руководству </a:t>
            </a:r>
            <a:r>
              <a:rPr lang="ru-RU" sz="2400" dirty="0" err="1" smtClean="0"/>
              <a:t>аудируемого</a:t>
            </a:r>
            <a:r>
              <a:rPr lang="ru-RU" sz="2400" dirty="0" smtClean="0"/>
              <a:t> лица и включение информации о выявленных искажениях и их влиянии на отчетность в письменные заявления руководства.</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2400" b="1" dirty="0" smtClean="0"/>
              <a:t>МСА 810 «Знания по составлению заключения по обобщенной финансовой отчетности» / </a:t>
            </a:r>
            <a:r>
              <a:rPr lang="en-US" sz="2400" b="1" dirty="0" smtClean="0">
                <a:solidFill>
                  <a:schemeClr val="accent2">
                    <a:lumMod val="75000"/>
                  </a:schemeClr>
                </a:solidFill>
              </a:rPr>
              <a:t>ISA</a:t>
            </a:r>
            <a:r>
              <a:rPr lang="ru-RU" sz="2400" b="1" dirty="0" smtClean="0">
                <a:solidFill>
                  <a:schemeClr val="accent2">
                    <a:lumMod val="75000"/>
                  </a:schemeClr>
                </a:solidFill>
              </a:rPr>
              <a:t> 810</a:t>
            </a:r>
            <a:r>
              <a:rPr lang="en-US" sz="2400" b="1" dirty="0" smtClean="0">
                <a:solidFill>
                  <a:schemeClr val="accent2">
                    <a:lumMod val="75000"/>
                  </a:schemeClr>
                </a:solidFill>
              </a:rPr>
              <a:t>.</a:t>
            </a:r>
            <a:r>
              <a:rPr lang="ru-RU" sz="2400" b="1" dirty="0" smtClean="0">
                <a:solidFill>
                  <a:schemeClr val="accent2">
                    <a:lumMod val="75000"/>
                  </a:schemeClr>
                </a:solidFill>
              </a:rPr>
              <a:t> </a:t>
            </a:r>
            <a:r>
              <a:rPr lang="en-US" sz="2400" b="1" dirty="0" smtClean="0">
                <a:solidFill>
                  <a:schemeClr val="accent2">
                    <a:lumMod val="75000"/>
                  </a:schemeClr>
                </a:solidFill>
              </a:rPr>
              <a:t>Engagements to Report on Summary Financial Statements</a:t>
            </a:r>
            <a:endParaRPr lang="ru-RU" sz="2400" b="1" dirty="0" smtClean="0">
              <a:solidFill>
                <a:schemeClr val="accent2">
                  <a:lumMod val="75000"/>
                </a:schemeClr>
              </a:solidFill>
            </a:endParaRP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МСА 810</a:t>
            </a:r>
          </a:p>
        </p:txBody>
      </p:sp>
      <p:sp>
        <p:nvSpPr>
          <p:cNvPr id="4" name="Прямоугольник 3"/>
          <p:cNvSpPr/>
          <p:nvPr/>
        </p:nvSpPr>
        <p:spPr>
          <a:xfrm>
            <a:off x="539552" y="1412776"/>
            <a:ext cx="7848872" cy="4801314"/>
          </a:xfrm>
          <a:prstGeom prst="rect">
            <a:avLst/>
          </a:prstGeom>
        </p:spPr>
        <p:txBody>
          <a:bodyPr wrap="square">
            <a:spAutoFit/>
          </a:bodyPr>
          <a:lstStyle/>
          <a:p>
            <a:pPr algn="just"/>
            <a:r>
              <a:rPr lang="ru-RU" sz="2400" dirty="0" smtClean="0"/>
              <a:t>МСА 810 определяет ответственность аудитора по предоставлению отчета по обобщенной финансовой отчетности, составленной на основании полной финансовой отчетности, </a:t>
            </a:r>
            <a:r>
              <a:rPr lang="ru-RU" sz="2400" dirty="0" err="1" smtClean="0"/>
              <a:t>проаудированной</a:t>
            </a:r>
            <a:r>
              <a:rPr lang="ru-RU" sz="2400" dirty="0" smtClean="0"/>
              <a:t> в соответствии с МСА данным аудитором.</a:t>
            </a:r>
          </a:p>
          <a:p>
            <a:endParaRPr lang="ru-RU" sz="2400" dirty="0" smtClean="0">
              <a:solidFill>
                <a:schemeClr val="accent2">
                  <a:lumMod val="75000"/>
                </a:schemeClr>
              </a:solidFill>
            </a:endParaRPr>
          </a:p>
          <a:p>
            <a:pPr algn="just"/>
            <a:r>
              <a:rPr lang="ru-RU" sz="2400" dirty="0" smtClean="0">
                <a:solidFill>
                  <a:schemeClr val="tx2"/>
                </a:solidFill>
              </a:rPr>
              <a:t>Обобщенная финансовая отчетность:</a:t>
            </a:r>
          </a:p>
          <a:p>
            <a:pPr algn="just">
              <a:buFont typeface="Wingdings" pitchFamily="2" charset="2"/>
              <a:buChar char="§"/>
            </a:pPr>
            <a:r>
              <a:rPr lang="ru-RU" sz="2400" dirty="0" smtClean="0">
                <a:solidFill>
                  <a:schemeClr val="tx2"/>
                </a:solidFill>
              </a:rPr>
              <a:t> Содержит меньше сведений, чем полная финансовая отчетность;</a:t>
            </a:r>
          </a:p>
          <a:p>
            <a:pPr algn="just">
              <a:buFont typeface="Wingdings" pitchFamily="2" charset="2"/>
              <a:buChar char="§"/>
            </a:pPr>
            <a:r>
              <a:rPr lang="ru-RU" sz="2400" dirty="0" smtClean="0">
                <a:solidFill>
                  <a:schemeClr val="tx2"/>
                </a:solidFill>
              </a:rPr>
              <a:t> Обеспечивает структурированное представление хозяйственных ресурсов и обязательств </a:t>
            </a:r>
          </a:p>
          <a:p>
            <a:endParaRPr lang="ru-RU" sz="2400" dirty="0" smtClean="0">
              <a:solidFill>
                <a:schemeClr val="accent2">
                  <a:lumMod val="75000"/>
                </a:schemeClr>
              </a:solidFill>
            </a:endParaRPr>
          </a:p>
          <a:p>
            <a:endParaRPr lang="ru-RU"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МСА 810</a:t>
            </a:r>
          </a:p>
        </p:txBody>
      </p:sp>
      <p:sp>
        <p:nvSpPr>
          <p:cNvPr id="4" name="Прямоугольник 3"/>
          <p:cNvSpPr/>
          <p:nvPr/>
        </p:nvSpPr>
        <p:spPr>
          <a:xfrm>
            <a:off x="539552" y="1412776"/>
            <a:ext cx="7848872" cy="4062651"/>
          </a:xfrm>
          <a:prstGeom prst="rect">
            <a:avLst/>
          </a:prstGeom>
        </p:spPr>
        <p:txBody>
          <a:bodyPr wrap="square">
            <a:spAutoFit/>
          </a:bodyPr>
          <a:lstStyle/>
          <a:p>
            <a:pPr algn="just"/>
            <a:r>
              <a:rPr lang="ru-RU" sz="2400" dirty="0" smtClean="0"/>
              <a:t> В стандарте приведены требования:</a:t>
            </a:r>
          </a:p>
          <a:p>
            <a:pPr algn="just">
              <a:buFont typeface="Wingdings" pitchFamily="2" charset="2"/>
              <a:buChar char="§"/>
            </a:pPr>
            <a:r>
              <a:rPr lang="ru-RU" sz="2400" dirty="0" smtClean="0">
                <a:solidFill>
                  <a:schemeClr val="tx2"/>
                </a:solidFill>
              </a:rPr>
              <a:t> По принятию задания;</a:t>
            </a:r>
          </a:p>
          <a:p>
            <a:pPr algn="just">
              <a:buFont typeface="Wingdings" pitchFamily="2" charset="2"/>
              <a:buChar char="§"/>
            </a:pPr>
            <a:r>
              <a:rPr lang="ru-RU" sz="2400" dirty="0" smtClean="0">
                <a:solidFill>
                  <a:schemeClr val="tx2"/>
                </a:solidFill>
              </a:rPr>
              <a:t> По характеру процедур;</a:t>
            </a:r>
          </a:p>
          <a:p>
            <a:pPr algn="just">
              <a:buFont typeface="Wingdings" pitchFamily="2" charset="2"/>
              <a:buChar char="§"/>
            </a:pPr>
            <a:r>
              <a:rPr lang="ru-RU" sz="2400" dirty="0" smtClean="0">
                <a:solidFill>
                  <a:schemeClr val="tx2"/>
                </a:solidFill>
              </a:rPr>
              <a:t> По форме и содержанию аудиторского заключения</a:t>
            </a:r>
            <a:r>
              <a:rPr lang="en-US" sz="2400" dirty="0" smtClean="0">
                <a:solidFill>
                  <a:schemeClr val="tx2"/>
                </a:solidFill>
              </a:rPr>
              <a:t>;</a:t>
            </a:r>
            <a:r>
              <a:rPr lang="ru-RU" sz="2400" dirty="0" smtClean="0">
                <a:solidFill>
                  <a:schemeClr val="tx2"/>
                </a:solidFill>
              </a:rPr>
              <a:t> </a:t>
            </a:r>
          </a:p>
          <a:p>
            <a:pPr algn="just">
              <a:buFont typeface="Wingdings" pitchFamily="2" charset="2"/>
              <a:buChar char="§"/>
            </a:pPr>
            <a:r>
              <a:rPr lang="ru-RU" sz="2400" dirty="0" smtClean="0">
                <a:solidFill>
                  <a:schemeClr val="tx2"/>
                </a:solidFill>
              </a:rPr>
              <a:t> По срокам работы и учете событий после отчетной даты</a:t>
            </a:r>
            <a:endParaRPr lang="en-US" sz="2400" dirty="0" smtClean="0">
              <a:solidFill>
                <a:schemeClr val="tx2"/>
              </a:solidFill>
            </a:endParaRPr>
          </a:p>
          <a:p>
            <a:pPr algn="just"/>
            <a:endParaRPr lang="en-US" sz="2400" dirty="0" smtClean="0">
              <a:solidFill>
                <a:schemeClr val="tx2"/>
              </a:solidFill>
            </a:endParaRPr>
          </a:p>
          <a:p>
            <a:pPr algn="just"/>
            <a:r>
              <a:rPr lang="ru-RU" sz="2400" dirty="0" smtClean="0">
                <a:solidFill>
                  <a:schemeClr val="tx2"/>
                </a:solidFill>
              </a:rPr>
              <a:t>Приведены примеры аудиторского заключения по обобщенной отчетности.</a:t>
            </a:r>
          </a:p>
          <a:p>
            <a:endParaRPr lang="ru-RU" sz="2400" dirty="0" smtClean="0">
              <a:solidFill>
                <a:schemeClr val="accent2">
                  <a:lumMod val="75000"/>
                </a:schemeClr>
              </a:solidFill>
            </a:endParaRPr>
          </a:p>
          <a:p>
            <a:endParaRPr lang="ru-RU"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2400" b="1" dirty="0" smtClean="0"/>
              <a:t>МСОП 2410 «Обзорная проверка промежуточной отчетности независимым аудитором» /</a:t>
            </a:r>
            <a:r>
              <a:rPr lang="en-US" sz="2400" b="1" dirty="0" smtClean="0"/>
              <a:t> </a:t>
            </a:r>
            <a:r>
              <a:rPr lang="en-US" sz="2400" b="1" dirty="0" smtClean="0">
                <a:solidFill>
                  <a:schemeClr val="accent2">
                    <a:lumMod val="75000"/>
                  </a:schemeClr>
                </a:solidFill>
              </a:rPr>
              <a:t>ISRE 2410</a:t>
            </a:r>
            <a:r>
              <a:rPr lang="ru-RU" sz="2400" b="1" dirty="0" smtClean="0">
                <a:solidFill>
                  <a:schemeClr val="accent2">
                    <a:lumMod val="75000"/>
                  </a:schemeClr>
                </a:solidFill>
              </a:rPr>
              <a:t>.</a:t>
            </a:r>
            <a:r>
              <a:rPr lang="en-US" sz="2400" b="1" dirty="0" smtClean="0">
                <a:solidFill>
                  <a:schemeClr val="accent2">
                    <a:lumMod val="75000"/>
                  </a:schemeClr>
                </a:solidFill>
              </a:rPr>
              <a:t> Review of Interim Financial Information Performed by the Independent Auditor of the Entity </a:t>
            </a:r>
            <a:endParaRPr lang="ru-RU" sz="2400" b="1" dirty="0" smtClean="0">
              <a:solidFill>
                <a:schemeClr val="accent2">
                  <a:lumMod val="75000"/>
                </a:schemeClr>
              </a:solidFill>
            </a:endParaRP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5786199"/>
          </a:xfrm>
          <a:prstGeom prst="rect">
            <a:avLst/>
          </a:prstGeom>
        </p:spPr>
        <p:txBody>
          <a:bodyPr wrap="square">
            <a:spAutoFit/>
          </a:bodyPr>
          <a:lstStyle/>
          <a:p>
            <a:r>
              <a:rPr lang="ru-RU" sz="2400" dirty="0" smtClean="0"/>
              <a:t>МСОП 2410 «Обзорная проверка промежуточной отчетности независимым аудитором» /</a:t>
            </a:r>
            <a:r>
              <a:rPr lang="en-US" sz="2400" dirty="0" smtClean="0"/>
              <a:t> </a:t>
            </a:r>
            <a:r>
              <a:rPr lang="en-US" sz="2400" dirty="0" smtClean="0">
                <a:solidFill>
                  <a:schemeClr val="accent2">
                    <a:lumMod val="75000"/>
                  </a:schemeClr>
                </a:solidFill>
              </a:rPr>
              <a:t>ISRE 2410</a:t>
            </a:r>
            <a:r>
              <a:rPr lang="ru-RU" sz="2400" dirty="0" smtClean="0">
                <a:solidFill>
                  <a:schemeClr val="accent2">
                    <a:lumMod val="75000"/>
                  </a:schemeClr>
                </a:solidFill>
              </a:rPr>
              <a:t>.</a:t>
            </a:r>
            <a:r>
              <a:rPr lang="en-US" sz="2400" dirty="0" smtClean="0">
                <a:solidFill>
                  <a:schemeClr val="accent2">
                    <a:lumMod val="75000"/>
                  </a:schemeClr>
                </a:solidFill>
              </a:rPr>
              <a:t> Review of Interim Financial Information Performed by the Independent Auditor of the Entity </a:t>
            </a:r>
            <a:endParaRPr lang="ru-RU" sz="2400" dirty="0" smtClean="0">
              <a:solidFill>
                <a:schemeClr val="accent2">
                  <a:lumMod val="75000"/>
                </a:schemeClr>
              </a:solidFill>
            </a:endParaRPr>
          </a:p>
          <a:p>
            <a:endParaRPr lang="ru-RU" dirty="0" smtClean="0">
              <a:solidFill>
                <a:schemeClr val="accent2">
                  <a:lumMod val="75000"/>
                </a:schemeClr>
              </a:solidFill>
            </a:endParaRPr>
          </a:p>
          <a:p>
            <a:pPr algn="just">
              <a:spcAft>
                <a:spcPts val="600"/>
              </a:spcAft>
            </a:pPr>
            <a:r>
              <a:rPr lang="ru-RU" sz="2400" dirty="0" smtClean="0"/>
              <a:t>МСОП 2410 фактически ужесточает требования к обзорным проверкам, проводимым в рамках аудита (например, к обзорной проверке отчетности за первое полугодие, проводимой в рамках годового аудита). </a:t>
            </a:r>
          </a:p>
          <a:p>
            <a:pPr algn="just">
              <a:spcAft>
                <a:spcPts val="600"/>
              </a:spcAft>
            </a:pPr>
            <a:r>
              <a:rPr lang="ru-RU" sz="2400" dirty="0" smtClean="0"/>
              <a:t>Некоторые процедуры должны быть выполнены, как если бы компания осуществляла аудит внутреннего контроля.</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4924425"/>
          </a:xfrm>
          <a:prstGeom prst="rect">
            <a:avLst/>
          </a:prstGeom>
        </p:spPr>
        <p:txBody>
          <a:bodyPr wrap="square">
            <a:spAutoFit/>
          </a:bodyPr>
          <a:lstStyle/>
          <a:p>
            <a:pPr algn="just">
              <a:spcAft>
                <a:spcPts val="600"/>
              </a:spcAft>
            </a:pPr>
            <a:r>
              <a:rPr lang="ru-RU" sz="2400" dirty="0" smtClean="0"/>
              <a:t>К таким услугам относятся, в частности:</a:t>
            </a:r>
          </a:p>
          <a:p>
            <a:pPr algn="just">
              <a:spcAft>
                <a:spcPts val="600"/>
              </a:spcAft>
            </a:pPr>
            <a:r>
              <a:rPr lang="ru-RU" sz="2400" dirty="0" smtClean="0"/>
              <a:t>- расширенные процедуры, связанные с пониманием деятельности </a:t>
            </a:r>
            <a:r>
              <a:rPr lang="ru-RU" sz="2400" dirty="0" err="1" smtClean="0"/>
              <a:t>аудируемого</a:t>
            </a:r>
            <a:r>
              <a:rPr lang="ru-RU" sz="2400" dirty="0" smtClean="0"/>
              <a:t> лица и среды, в которой она осуществляется, включая понимание систем внутреннего контроля;</a:t>
            </a:r>
          </a:p>
          <a:p>
            <a:pPr algn="just">
              <a:spcAft>
                <a:spcPts val="600"/>
              </a:spcAft>
            </a:pPr>
            <a:r>
              <a:rPr lang="ru-RU" sz="2400" dirty="0" smtClean="0"/>
              <a:t>- расширенные процедуры в отношении применимости допущения непрерывности деятельности </a:t>
            </a:r>
            <a:r>
              <a:rPr lang="ru-RU" sz="2400" dirty="0" err="1" smtClean="0"/>
              <a:t>аудируемого</a:t>
            </a:r>
            <a:r>
              <a:rPr lang="ru-RU" sz="2400" dirty="0" smtClean="0"/>
              <a:t> лица;</a:t>
            </a:r>
          </a:p>
          <a:p>
            <a:pPr algn="just">
              <a:spcAft>
                <a:spcPts val="600"/>
              </a:spcAft>
            </a:pPr>
            <a:r>
              <a:rPr lang="ru-RU" sz="2400" dirty="0" smtClean="0"/>
              <a:t>- тесты по существу вместо аналитических процедур, если они необходимы в рамках предстоящего аудита.</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3416320"/>
          </a:xfrm>
          <a:prstGeom prst="rect">
            <a:avLst/>
          </a:prstGeom>
        </p:spPr>
        <p:txBody>
          <a:bodyPr wrap="square">
            <a:spAutoFit/>
          </a:bodyPr>
          <a:lstStyle/>
          <a:p>
            <a:endParaRPr lang="ru-RU" dirty="0" smtClean="0"/>
          </a:p>
          <a:p>
            <a:pPr algn="just"/>
            <a:r>
              <a:rPr lang="ru-RU" sz="2400" dirty="0" smtClean="0"/>
              <a:t>Промежуточная финансовая отчетность – это финансовая информация, составленная на промежуточные даты по отношению к финансовому периоду. Она может включать в себя полный или сокращенный комплект форм финансовой отчетности за период меньший, чем финансовый год</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3416320"/>
          </a:xfrm>
          <a:prstGeom prst="rect">
            <a:avLst/>
          </a:prstGeom>
        </p:spPr>
        <p:txBody>
          <a:bodyPr wrap="square">
            <a:spAutoFit/>
          </a:bodyPr>
          <a:lstStyle/>
          <a:p>
            <a:endParaRPr lang="ru-RU" dirty="0" smtClean="0"/>
          </a:p>
          <a:p>
            <a:pPr algn="just"/>
            <a:r>
              <a:rPr lang="ru-RU" sz="2400" dirty="0" smtClean="0"/>
              <a:t>Промежуточная финансовая отчетность – это финансовая информация, составленная на промежуточные даты по отношению к финансовому периоду. Она может включать в себя полный или сокращенный комплект форм финансовой отчетности за период меньший, чем финансовый год</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4985980"/>
          </a:xfrm>
          <a:prstGeom prst="rect">
            <a:avLst/>
          </a:prstGeom>
        </p:spPr>
        <p:txBody>
          <a:bodyPr wrap="square">
            <a:spAutoFit/>
          </a:bodyPr>
          <a:lstStyle/>
          <a:p>
            <a:endParaRPr lang="ru-RU" dirty="0" smtClean="0"/>
          </a:p>
          <a:p>
            <a:pPr algn="just"/>
            <a:r>
              <a:rPr lang="ru-RU" sz="2400" b="1" dirty="0" smtClean="0"/>
              <a:t>Цель обзорной проверки </a:t>
            </a:r>
            <a:r>
              <a:rPr lang="ru-RU" sz="2400" dirty="0" smtClean="0"/>
              <a:t>промежуточной финансовой отчетности совпадает с целью </a:t>
            </a:r>
            <a:r>
              <a:rPr lang="ru-RU" sz="2400" b="1" dirty="0" smtClean="0"/>
              <a:t>обзора</a:t>
            </a:r>
            <a:r>
              <a:rPr lang="ru-RU" sz="2400" dirty="0" smtClean="0"/>
              <a:t> финансовой отчетности – это предоставление возможности аудитору на основании выполненных процедур определить, не привлекли ли внимания аудитора какие-либо обстоятельства, свидетельствующие о возможных существенных искажениях финансовой отчетности.</a:t>
            </a:r>
          </a:p>
          <a:p>
            <a:pPr algn="just"/>
            <a:endParaRPr lang="ru-RU" sz="2400" dirty="0" smtClean="0">
              <a:solidFill>
                <a:schemeClr val="accent2">
                  <a:lumMod val="75000"/>
                </a:schemeClr>
              </a:solidFill>
            </a:endParaRPr>
          </a:p>
          <a:p>
            <a:pPr algn="just"/>
            <a:r>
              <a:rPr lang="ru-RU" sz="2400" dirty="0" smtClean="0">
                <a:solidFill>
                  <a:schemeClr val="accent2">
                    <a:lumMod val="75000"/>
                  </a:schemeClr>
                </a:solidFill>
              </a:rPr>
              <a:t>Однако, ряд процедур ужесточены по сравнению с обзорной проверкой.</a:t>
            </a:r>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4708981"/>
          </a:xfrm>
          <a:prstGeom prst="rect">
            <a:avLst/>
          </a:prstGeom>
        </p:spPr>
        <p:txBody>
          <a:bodyPr wrap="square">
            <a:spAutoFit/>
          </a:bodyPr>
          <a:lstStyle/>
          <a:p>
            <a:endParaRPr lang="ru-RU" dirty="0" smtClean="0"/>
          </a:p>
          <a:p>
            <a:pPr algn="just"/>
            <a:r>
              <a:rPr lang="ru-RU" sz="2400" dirty="0" smtClean="0"/>
              <a:t>Некоторые процедуры должны быть выполнены, как если бы компания осуществляла аудит, включая:</a:t>
            </a:r>
          </a:p>
          <a:p>
            <a:pPr algn="just"/>
            <a:r>
              <a:rPr lang="ru-RU" sz="2400" dirty="0" smtClean="0"/>
              <a:t>- расширенные процедуры, связанные с пониманием деятельности </a:t>
            </a:r>
            <a:r>
              <a:rPr lang="ru-RU" sz="2400" dirty="0" err="1" smtClean="0"/>
              <a:t>аудируемого</a:t>
            </a:r>
            <a:r>
              <a:rPr lang="ru-RU" sz="2400" dirty="0" smtClean="0"/>
              <a:t> лица и среды, в которой она осуществляется, включая понимание систем внутреннего контроля;</a:t>
            </a:r>
          </a:p>
          <a:p>
            <a:pPr algn="just"/>
            <a:r>
              <a:rPr lang="ru-RU" sz="2400" dirty="0" smtClean="0"/>
              <a:t>- расширенные процедуры в отношении применимости допущения непрерывности деятельности </a:t>
            </a:r>
            <a:r>
              <a:rPr lang="ru-RU" sz="2400" dirty="0" err="1" smtClean="0"/>
              <a:t>аудируемого</a:t>
            </a:r>
            <a:r>
              <a:rPr lang="ru-RU" sz="2400" dirty="0" smtClean="0"/>
              <a:t> лица;</a:t>
            </a:r>
          </a:p>
          <a:p>
            <a:pPr algn="just"/>
            <a:r>
              <a:rPr lang="ru-RU" sz="2400" dirty="0" smtClean="0"/>
              <a:t>- тесты по существу вместо аналитических процедур, если они необходимы в рамках предстоящего аудита.</a:t>
            </a:r>
          </a:p>
          <a:p>
            <a:endParaRPr lang="ru-RU"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6294031"/>
          </a:xfrm>
          <a:prstGeom prst="rect">
            <a:avLst/>
          </a:prstGeom>
        </p:spPr>
        <p:txBody>
          <a:bodyPr wrap="square">
            <a:spAutoFit/>
          </a:bodyPr>
          <a:lstStyle/>
          <a:p>
            <a:pPr algn="just">
              <a:spcAft>
                <a:spcPts val="600"/>
              </a:spcAft>
            </a:pPr>
            <a:r>
              <a:rPr lang="ru-RU" dirty="0" smtClean="0"/>
              <a:t>Согласование условий проверки производится в том же порядке, что и при выполнении обзора финансовой отчетности, однако письмо о выполнении задания </a:t>
            </a:r>
            <a:r>
              <a:rPr lang="ru-RU" b="1" dirty="0" smtClean="0"/>
              <a:t>дополнено</a:t>
            </a:r>
            <a:r>
              <a:rPr lang="ru-RU" dirty="0" smtClean="0"/>
              <a:t> пунктами:</a:t>
            </a:r>
          </a:p>
          <a:p>
            <a:pPr algn="just">
              <a:spcAft>
                <a:spcPts val="600"/>
              </a:spcAft>
              <a:buFont typeface="Wingdings" pitchFamily="2" charset="2"/>
              <a:buChar char="§"/>
            </a:pPr>
            <a:r>
              <a:rPr lang="ru-RU" dirty="0" smtClean="0"/>
              <a:t> ответственность руководства клиента за организацию и эффективное функционирование внутреннего контроля в части подготовки промежуточной финансовой отчетности;</a:t>
            </a:r>
          </a:p>
          <a:p>
            <a:pPr algn="just">
              <a:spcAft>
                <a:spcPts val="600"/>
              </a:spcAft>
              <a:buFont typeface="Wingdings" pitchFamily="2" charset="2"/>
              <a:buChar char="§"/>
            </a:pPr>
            <a:r>
              <a:rPr lang="ru-RU" dirty="0" smtClean="0"/>
              <a:t> согласие руководства предоставить аудитору письменные заявления для подтверждения устных сообщений;</a:t>
            </a:r>
          </a:p>
          <a:p>
            <a:pPr algn="just">
              <a:spcAft>
                <a:spcPts val="600"/>
              </a:spcAft>
              <a:buFont typeface="Wingdings" pitchFamily="2" charset="2"/>
              <a:buChar char="§"/>
            </a:pPr>
            <a:r>
              <a:rPr lang="ru-RU" dirty="0" smtClean="0"/>
              <a:t> согласие руководства включить отчет аудитора о проведенной проверке в документ, который может содержать информацию о факте проведения обзорной проверки промежуточной финансовой отчетности.</a:t>
            </a:r>
          </a:p>
          <a:p>
            <a:pPr algn="just">
              <a:spcAft>
                <a:spcPts val="600"/>
              </a:spcAft>
            </a:pPr>
            <a:r>
              <a:rPr lang="ru-RU" dirty="0" smtClean="0"/>
              <a:t>В письмо о проведении задания </a:t>
            </a:r>
            <a:r>
              <a:rPr lang="ru-RU" b="1" dirty="0" smtClean="0"/>
              <a:t>не включаются </a:t>
            </a:r>
            <a:r>
              <a:rPr lang="ru-RU" dirty="0" smtClean="0"/>
              <a:t>пункты о том, что выполнение задания не является аудитом, и о том, что проверка не ставит целью выявление ошибок и мошенничества. Подход к выполнению задания более приближен к позициям, применяемым при аудите финансовой отчетности, чем при проведении обзорной проверки финансовой отчетности.</a:t>
            </a:r>
          </a:p>
          <a:p>
            <a:pPr algn="just"/>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5770811"/>
          </a:xfrm>
          <a:prstGeom prst="rect">
            <a:avLst/>
          </a:prstGeom>
        </p:spPr>
        <p:txBody>
          <a:bodyPr wrap="square">
            <a:spAutoFit/>
          </a:bodyPr>
          <a:lstStyle/>
          <a:p>
            <a:pPr algn="just">
              <a:spcAft>
                <a:spcPts val="600"/>
              </a:spcAft>
            </a:pPr>
            <a:r>
              <a:rPr lang="ru-RU" sz="2000" dirty="0" smtClean="0"/>
              <a:t>Проведение обзора промежуточной отчетности предполагает использование таких же процедур, как и при проведении обзора финансовой отчетности: запросов, аналитических процедур и других процедур обзора. Аудитор должен получить доказательства того, что финансовая информация не противоречит учетным записям.</a:t>
            </a:r>
          </a:p>
          <a:p>
            <a:pPr algn="just">
              <a:spcAft>
                <a:spcPts val="600"/>
              </a:spcAft>
            </a:pPr>
            <a:endParaRPr lang="ru-RU" sz="2000" dirty="0" smtClean="0">
              <a:solidFill>
                <a:schemeClr val="accent2">
                  <a:lumMod val="75000"/>
                </a:schemeClr>
              </a:solidFill>
            </a:endParaRPr>
          </a:p>
          <a:p>
            <a:pPr algn="just"/>
            <a:r>
              <a:rPr lang="ru-RU" sz="2000" dirty="0" smtClean="0"/>
              <a:t>Аудиторский отчет по результатам выполнения задания включает:</a:t>
            </a:r>
          </a:p>
          <a:p>
            <a:pPr algn="just">
              <a:buFont typeface="Wingdings" pitchFamily="2" charset="2"/>
              <a:buChar char="§"/>
            </a:pPr>
            <a:r>
              <a:rPr lang="ru-RU" sz="2000" dirty="0" smtClean="0"/>
              <a:t> наименование документа;</a:t>
            </a:r>
          </a:p>
          <a:p>
            <a:pPr algn="just">
              <a:buFont typeface="Wingdings" pitchFamily="2" charset="2"/>
              <a:buChar char="§"/>
            </a:pPr>
            <a:r>
              <a:rPr lang="ru-RU" sz="2000" dirty="0" smtClean="0"/>
              <a:t> наименование адресата (согласно установленным условиям проведения задания);</a:t>
            </a:r>
          </a:p>
          <a:p>
            <a:pPr algn="just">
              <a:buFont typeface="Wingdings" pitchFamily="2" charset="2"/>
              <a:buChar char="§"/>
            </a:pPr>
            <a:r>
              <a:rPr lang="ru-RU" sz="2000" dirty="0" smtClean="0"/>
              <a:t> перечень форм промежуточной отчетности с указанием наименований отчетов, даты, на которую они составлены, и охваченного этими формами периода;</a:t>
            </a:r>
          </a:p>
          <a:p>
            <a:pPr algn="just">
              <a:spcAft>
                <a:spcPts val="600"/>
              </a:spcAft>
            </a:pPr>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4401205"/>
          </a:xfrm>
          <a:prstGeom prst="rect">
            <a:avLst/>
          </a:prstGeom>
        </p:spPr>
        <p:txBody>
          <a:bodyPr wrap="square">
            <a:spAutoFit/>
          </a:bodyPr>
          <a:lstStyle/>
          <a:p>
            <a:pPr algn="just">
              <a:buFont typeface="Wingdings" pitchFamily="2" charset="2"/>
              <a:buChar char="§"/>
            </a:pPr>
            <a:r>
              <a:rPr lang="ru-RU" sz="2000" dirty="0" smtClean="0"/>
              <a:t> заявление об ответственности руководства организации за подготовку и представление промежуточной финансовой информации в соответствии с применимыми основами финансовой отчетности или правилами подготовки финансовой информации;</a:t>
            </a:r>
          </a:p>
          <a:p>
            <a:pPr algn="just">
              <a:buFont typeface="Wingdings" pitchFamily="2" charset="2"/>
              <a:buChar char="§"/>
            </a:pPr>
            <a:r>
              <a:rPr lang="ru-RU" sz="2000" dirty="0" smtClean="0"/>
              <a:t> положение об ответственности аудитора за выражение мнения о промежуточной финансовой информации на основе проведенного обзора;</a:t>
            </a:r>
          </a:p>
          <a:p>
            <a:pPr algn="just">
              <a:buFont typeface="Wingdings" pitchFamily="2" charset="2"/>
              <a:buChar char="§"/>
            </a:pPr>
            <a:r>
              <a:rPr lang="ru-RU" sz="2000" dirty="0" smtClean="0"/>
              <a:t> ссылка на использование при проведении обзора ISRE 2410 и перечисление проведенных процедур (запросов, аналитических и иных);</a:t>
            </a:r>
          </a:p>
          <a:p>
            <a:pPr algn="just">
              <a:buFont typeface="Wingdings" pitchFamily="2" charset="2"/>
              <a:buChar char="§"/>
            </a:pPr>
            <a:r>
              <a:rPr lang="ru-RU" sz="2000" dirty="0" smtClean="0"/>
              <a:t> положение о существенно меньшем объеме обзорной проверки по сравнению с аудитом и о том, что в данном случае аудиторское мнение не выражается;</a:t>
            </a:r>
            <a:endParaRPr lang="ru-RU"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МСОП 2410</a:t>
            </a:r>
          </a:p>
        </p:txBody>
      </p:sp>
      <p:sp>
        <p:nvSpPr>
          <p:cNvPr id="4" name="Прямоугольник 3"/>
          <p:cNvSpPr/>
          <p:nvPr/>
        </p:nvSpPr>
        <p:spPr>
          <a:xfrm>
            <a:off x="539552" y="1412776"/>
            <a:ext cx="7848872" cy="5616922"/>
          </a:xfrm>
          <a:prstGeom prst="rect">
            <a:avLst/>
          </a:prstGeom>
        </p:spPr>
        <p:txBody>
          <a:bodyPr wrap="square">
            <a:spAutoFit/>
          </a:bodyPr>
          <a:lstStyle/>
          <a:p>
            <a:pPr algn="just">
              <a:buFont typeface="Wingdings" pitchFamily="2" charset="2"/>
              <a:buChar char="§"/>
            </a:pPr>
            <a:r>
              <a:rPr lang="ru-RU" sz="2000" dirty="0" smtClean="0"/>
              <a:t> положение о существенно меньшем объеме обзорной проверки по сравнению с аудитом и о том, что в данном случае аудиторское мнение не выражается;</a:t>
            </a:r>
          </a:p>
          <a:p>
            <a:pPr algn="just">
              <a:buFont typeface="Wingdings" pitchFamily="2" charset="2"/>
              <a:buChar char="§"/>
            </a:pPr>
            <a:r>
              <a:rPr lang="ru-RU" sz="2000" dirty="0" smtClean="0"/>
              <a:t> заключение о наличии или отсутствии фактов, привлекших внимание аудитора и дающих ему основания считать, что промежуточная финансовая информация не дает достоверного и справедливого представления в соответствии с применимыми основами финансовой отчетности или правилами подготовки финансовой информации (включая ссылку на соответствующие национальные нормативные документы, если финансовая отчетность подготовлена не в соответствии с МСФО);</a:t>
            </a:r>
          </a:p>
          <a:p>
            <a:pPr algn="just">
              <a:buFont typeface="Wingdings" pitchFamily="2" charset="2"/>
              <a:buChar char="§"/>
            </a:pPr>
            <a:r>
              <a:rPr lang="ru-RU" sz="2000" dirty="0" smtClean="0"/>
              <a:t> дату;</a:t>
            </a:r>
          </a:p>
          <a:p>
            <a:pPr algn="just">
              <a:buFont typeface="Wingdings" pitchFamily="2" charset="2"/>
              <a:buChar char="§"/>
            </a:pPr>
            <a:r>
              <a:rPr lang="ru-RU" sz="2000" dirty="0" smtClean="0"/>
              <a:t> наименование государства, под чьей юрисдикцией работает аудитор;</a:t>
            </a:r>
          </a:p>
          <a:p>
            <a:pPr algn="just">
              <a:buFont typeface="Wingdings" pitchFamily="2" charset="2"/>
              <a:buChar char="§"/>
            </a:pPr>
            <a:r>
              <a:rPr lang="ru-RU" sz="2000" dirty="0" smtClean="0"/>
              <a:t> подпись аудитора.</a:t>
            </a:r>
          </a:p>
          <a:p>
            <a:pPr algn="just">
              <a:spcAft>
                <a:spcPts val="600"/>
              </a:spcAft>
            </a:pPr>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2400" b="1" dirty="0" smtClean="0"/>
              <a:t>МСПУ</a:t>
            </a:r>
            <a:r>
              <a:rPr lang="en-US" sz="2400" b="1" dirty="0" smtClean="0"/>
              <a:t> 3000 «</a:t>
            </a:r>
            <a:r>
              <a:rPr lang="ru-RU" sz="2400" b="1" dirty="0" smtClean="0"/>
              <a:t>Проверки</a:t>
            </a:r>
            <a:r>
              <a:rPr lang="en-US" sz="2400" b="1" dirty="0" smtClean="0"/>
              <a:t>, </a:t>
            </a:r>
            <a:r>
              <a:rPr lang="ru-RU" sz="2400" b="1" dirty="0" smtClean="0"/>
              <a:t>обеспечивающие уверенность</a:t>
            </a:r>
            <a:r>
              <a:rPr lang="en-US" sz="2400" b="1" dirty="0" smtClean="0"/>
              <a:t>, </a:t>
            </a:r>
            <a:r>
              <a:rPr lang="ru-RU" sz="2400" b="1" dirty="0" smtClean="0"/>
              <a:t>за исключением аудита и обзорной проверки</a:t>
            </a:r>
            <a:r>
              <a:rPr lang="en-US" sz="2400" b="1" dirty="0" smtClean="0"/>
              <a:t>» /</a:t>
            </a:r>
            <a:r>
              <a:rPr lang="ru-RU" sz="2400" b="1" dirty="0" smtClean="0"/>
              <a:t> </a:t>
            </a:r>
            <a:r>
              <a:rPr lang="en-US" sz="2400" b="1" dirty="0" smtClean="0">
                <a:solidFill>
                  <a:schemeClr val="accent2">
                    <a:lumMod val="75000"/>
                  </a:schemeClr>
                </a:solidFill>
              </a:rPr>
              <a:t>ISAE 3000</a:t>
            </a:r>
            <a:r>
              <a:rPr lang="ru-RU" sz="2400" b="1" dirty="0" smtClean="0">
                <a:solidFill>
                  <a:schemeClr val="accent2">
                    <a:lumMod val="75000"/>
                  </a:schemeClr>
                </a:solidFill>
              </a:rPr>
              <a:t>.</a:t>
            </a:r>
            <a:r>
              <a:rPr lang="en-US" sz="2400" b="1" dirty="0" smtClean="0">
                <a:solidFill>
                  <a:schemeClr val="accent2">
                    <a:lumMod val="75000"/>
                  </a:schemeClr>
                </a:solidFill>
              </a:rPr>
              <a:t> Assurance Engagements Other than Audits or Reviews of Historical Financial Information </a:t>
            </a:r>
            <a:endParaRPr lang="ru-RU" sz="2400" b="1" dirty="0" smtClean="0">
              <a:solidFill>
                <a:schemeClr val="accent2">
                  <a:lumMod val="75000"/>
                </a:schemeClr>
              </a:solidFill>
            </a:endParaRPr>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3000</a:t>
            </a:r>
          </a:p>
        </p:txBody>
      </p:sp>
      <p:sp>
        <p:nvSpPr>
          <p:cNvPr id="4" name="Прямоугольник 3"/>
          <p:cNvSpPr/>
          <p:nvPr/>
        </p:nvSpPr>
        <p:spPr>
          <a:xfrm>
            <a:off x="539552" y="1412776"/>
            <a:ext cx="7848872" cy="2769989"/>
          </a:xfrm>
          <a:prstGeom prst="rect">
            <a:avLst/>
          </a:prstGeom>
        </p:spPr>
        <p:txBody>
          <a:bodyPr wrap="square">
            <a:spAutoFit/>
          </a:bodyPr>
          <a:lstStyle/>
          <a:p>
            <a:endParaRPr lang="ru-RU" sz="2400" dirty="0" smtClean="0">
              <a:solidFill>
                <a:schemeClr val="accent2">
                  <a:lumMod val="75000"/>
                </a:schemeClr>
              </a:solidFill>
            </a:endParaRPr>
          </a:p>
          <a:p>
            <a:pPr algn="just"/>
            <a:r>
              <a:rPr lang="ru-RU" sz="2400" dirty="0" smtClean="0"/>
              <a:t>Данный стандарт позволяет осуществлять проверку и выражать определенную степень уверенности (разумную или ограниченную) в отношении финансовой либо прочей информации.</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3000</a:t>
            </a:r>
          </a:p>
        </p:txBody>
      </p:sp>
      <p:sp>
        <p:nvSpPr>
          <p:cNvPr id="4" name="Прямоугольник 3"/>
          <p:cNvSpPr/>
          <p:nvPr/>
        </p:nvSpPr>
        <p:spPr>
          <a:xfrm>
            <a:off x="539552" y="1412776"/>
            <a:ext cx="7848872" cy="4616648"/>
          </a:xfrm>
          <a:prstGeom prst="rect">
            <a:avLst/>
          </a:prstGeom>
        </p:spPr>
        <p:txBody>
          <a:bodyPr wrap="square">
            <a:spAutoFit/>
          </a:bodyPr>
          <a:lstStyle/>
          <a:p>
            <a:pPr algn="just"/>
            <a:r>
              <a:rPr lang="ru-RU" sz="2400" dirty="0" smtClean="0"/>
              <a:t>К проверяемой информации может относиться любая информация, отвечающая критериям возможности идентификации, например:</a:t>
            </a:r>
          </a:p>
          <a:p>
            <a:pPr algn="just"/>
            <a:r>
              <a:rPr lang="ru-RU" sz="2400" dirty="0" smtClean="0"/>
              <a:t>- определенный элемент отчетности;</a:t>
            </a:r>
          </a:p>
          <a:p>
            <a:pPr algn="just"/>
            <a:r>
              <a:rPr lang="ru-RU" sz="2400" dirty="0" smtClean="0"/>
              <a:t>- физические характеристики, такие, как производственная мощность завода;</a:t>
            </a:r>
          </a:p>
          <a:p>
            <a:pPr algn="just"/>
            <a:r>
              <a:rPr lang="ru-RU" sz="2400" dirty="0" smtClean="0"/>
              <a:t>- системы и процессы, используемые </a:t>
            </a:r>
            <a:r>
              <a:rPr lang="ru-RU" sz="2400" dirty="0" err="1" smtClean="0"/>
              <a:t>аудируемым</a:t>
            </a:r>
            <a:r>
              <a:rPr lang="ru-RU" sz="2400" dirty="0" smtClean="0"/>
              <a:t> лицом;</a:t>
            </a:r>
          </a:p>
          <a:p>
            <a:pPr algn="just"/>
            <a:r>
              <a:rPr lang="ru-RU" sz="2400" dirty="0" smtClean="0"/>
              <a:t>- соответствие деятельности нормам права или политикам компании или группы компаний.</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3000</a:t>
            </a:r>
          </a:p>
        </p:txBody>
      </p:sp>
      <p:sp>
        <p:nvSpPr>
          <p:cNvPr id="4" name="Прямоугольник 3"/>
          <p:cNvSpPr/>
          <p:nvPr/>
        </p:nvSpPr>
        <p:spPr>
          <a:xfrm>
            <a:off x="539552" y="1412776"/>
            <a:ext cx="7848872" cy="5924699"/>
          </a:xfrm>
          <a:prstGeom prst="rect">
            <a:avLst/>
          </a:prstGeom>
        </p:spPr>
        <p:txBody>
          <a:bodyPr wrap="square">
            <a:spAutoFit/>
          </a:bodyPr>
          <a:lstStyle/>
          <a:p>
            <a:pPr algn="just">
              <a:spcAft>
                <a:spcPts val="600"/>
              </a:spcAft>
            </a:pPr>
            <a:r>
              <a:rPr lang="ru-RU" sz="2400" dirty="0" smtClean="0"/>
              <a:t>ФПСАД 33 предусматривает обзорную проверку финансовой и прочей информации . Но целью таких проверок может являться только проверка достоверности </a:t>
            </a:r>
            <a:r>
              <a:rPr lang="ru-RU" sz="2400" b="1" dirty="0" smtClean="0"/>
              <a:t>отчетности в целом</a:t>
            </a:r>
            <a:r>
              <a:rPr lang="ru-RU" sz="2400" dirty="0" smtClean="0"/>
              <a:t>:</a:t>
            </a:r>
          </a:p>
          <a:p>
            <a:pPr algn="just"/>
            <a:r>
              <a:rPr lang="ru-RU" sz="2000" dirty="0" smtClean="0"/>
              <a:t>ФПСАД 24, ст.15: </a:t>
            </a:r>
            <a:r>
              <a:rPr lang="ru-RU" sz="2000" i="1" dirty="0" smtClean="0"/>
              <a:t>Целью обзорной проверки финансовой (бухгалтерской) отчетности является предоставление аудитору возможности определить на основе процедур, которые предоставляют не все доказательства, требующиеся для аудита, не привлекло ли внимание аудитора что-либо, что заставило бы его предположить, что </a:t>
            </a:r>
            <a:r>
              <a:rPr lang="ru-RU" sz="2000" i="1" dirty="0" smtClean="0">
                <a:solidFill>
                  <a:srgbClr val="FF0000"/>
                </a:solidFill>
              </a:rPr>
              <a:t>финансовая (бухгалтерская) отчетность</a:t>
            </a:r>
            <a:r>
              <a:rPr lang="ru-RU" sz="2000" i="1" dirty="0" smtClean="0"/>
              <a:t> не была составлена во всех существенных отношениях в соответствии с установленными требованиями к ее составлению. </a:t>
            </a:r>
          </a:p>
          <a:p>
            <a:r>
              <a:rPr lang="ru-RU" sz="2400" i="1" dirty="0" smtClean="0"/>
              <a:t> </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3000</a:t>
            </a:r>
          </a:p>
        </p:txBody>
      </p:sp>
      <p:sp>
        <p:nvSpPr>
          <p:cNvPr id="4" name="Прямоугольник 3"/>
          <p:cNvSpPr/>
          <p:nvPr/>
        </p:nvSpPr>
        <p:spPr>
          <a:xfrm>
            <a:off x="539552" y="1412776"/>
            <a:ext cx="7848872" cy="3770263"/>
          </a:xfrm>
          <a:prstGeom prst="rect">
            <a:avLst/>
          </a:prstGeom>
        </p:spPr>
        <p:txBody>
          <a:bodyPr wrap="square">
            <a:spAutoFit/>
          </a:bodyPr>
          <a:lstStyle/>
          <a:p>
            <a:endParaRPr lang="ru-RU" sz="2400" dirty="0" smtClean="0"/>
          </a:p>
          <a:p>
            <a:pPr algn="just">
              <a:spcAft>
                <a:spcPts val="600"/>
              </a:spcAft>
            </a:pPr>
            <a:r>
              <a:rPr lang="ru-RU" sz="2000" i="1" dirty="0" smtClean="0"/>
              <a:t>Обзорная проверка финансовой или другой информации, составленной в соответствии с надлежащими критериями, проводится </a:t>
            </a:r>
            <a:r>
              <a:rPr lang="ru-RU" sz="2000" b="1" i="1" dirty="0" smtClean="0">
                <a:solidFill>
                  <a:srgbClr val="FF0000"/>
                </a:solidFill>
              </a:rPr>
              <a:t>для тех же целей</a:t>
            </a:r>
            <a:r>
              <a:rPr lang="ru-RU" sz="2000" i="1" dirty="0" smtClean="0"/>
              <a:t>.</a:t>
            </a:r>
          </a:p>
          <a:p>
            <a:pPr algn="just"/>
            <a:r>
              <a:rPr lang="ru-RU" sz="2400" dirty="0" smtClean="0"/>
              <a:t>То есть, обзорные проверки </a:t>
            </a:r>
            <a:r>
              <a:rPr lang="ru-RU" sz="2400" b="1" dirty="0" smtClean="0"/>
              <a:t>прочей информации </a:t>
            </a:r>
            <a:r>
              <a:rPr lang="ru-RU" sz="2400" dirty="0" smtClean="0"/>
              <a:t>российским законодательством (ФПСАД/ ФСАД) не регулируются.</a:t>
            </a:r>
          </a:p>
          <a:p>
            <a:pPr algn="just"/>
            <a:endParaRPr lang="ru-RU" sz="2400" dirty="0" smtClean="0"/>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3000</a:t>
            </a:r>
          </a:p>
        </p:txBody>
      </p:sp>
      <p:sp>
        <p:nvSpPr>
          <p:cNvPr id="4" name="Прямоугольник 3"/>
          <p:cNvSpPr/>
          <p:nvPr/>
        </p:nvSpPr>
        <p:spPr>
          <a:xfrm>
            <a:off x="539552" y="1412776"/>
            <a:ext cx="7848872" cy="5062924"/>
          </a:xfrm>
          <a:prstGeom prst="rect">
            <a:avLst/>
          </a:prstGeom>
        </p:spPr>
        <p:txBody>
          <a:bodyPr wrap="square">
            <a:spAutoFit/>
          </a:bodyPr>
          <a:lstStyle/>
          <a:p>
            <a:endParaRPr lang="ru-RU" sz="2400" dirty="0" smtClean="0"/>
          </a:p>
          <a:p>
            <a:pPr algn="just">
              <a:spcAft>
                <a:spcPts val="600"/>
              </a:spcAft>
            </a:pPr>
            <a:r>
              <a:rPr lang="ru-RU" sz="2400" dirty="0" smtClean="0"/>
              <a:t>Для выполнения задания с максимальной эффективностью исполнитель организует его </a:t>
            </a:r>
            <a:r>
              <a:rPr lang="ru-RU" sz="2400" b="1" dirty="0" smtClean="0"/>
              <a:t>планирование</a:t>
            </a:r>
            <a:r>
              <a:rPr lang="ru-RU" sz="2400" dirty="0" smtClean="0"/>
              <a:t>, включающее разработку общей стратегии выполнения задания, основные направления работы, объем и сроки проведения процедур. При планировании исполнитель должен проявить профессиональный скептицизм, означающий, что следует учитывать возможность наличия обстоятельств, свидетельствующих о существенном искажении предмета задания.</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3000</a:t>
            </a:r>
          </a:p>
        </p:txBody>
      </p:sp>
      <p:sp>
        <p:nvSpPr>
          <p:cNvPr id="4" name="Прямоугольник 3"/>
          <p:cNvSpPr/>
          <p:nvPr/>
        </p:nvSpPr>
        <p:spPr>
          <a:xfrm>
            <a:off x="539552" y="1412776"/>
            <a:ext cx="7848872" cy="5724644"/>
          </a:xfrm>
          <a:prstGeom prst="rect">
            <a:avLst/>
          </a:prstGeom>
        </p:spPr>
        <p:txBody>
          <a:bodyPr wrap="square">
            <a:spAutoFit/>
          </a:bodyPr>
          <a:lstStyle/>
          <a:p>
            <a:pPr algn="just"/>
            <a:r>
              <a:rPr lang="ru-RU" sz="2400" dirty="0" smtClean="0"/>
              <a:t>Исполнитель должен достичь понимания предмета задания, достаточного для выявления и </a:t>
            </a:r>
            <a:r>
              <a:rPr lang="ru-RU" sz="2400" b="1" dirty="0" smtClean="0"/>
              <a:t>оценки риска </a:t>
            </a:r>
            <a:r>
              <a:rPr lang="ru-RU" sz="2400" dirty="0" smtClean="0"/>
              <a:t>того, что исследуемая информация может быть существенно искажена, и для определения дальнейших процедур получения доказательств. В обязанности исполнителя входит также оценка надлежащего характера предмета задания и применимости критериев для его измерения.</a:t>
            </a:r>
          </a:p>
          <a:p>
            <a:pPr algn="just"/>
            <a:r>
              <a:rPr lang="ru-RU" sz="2400" dirty="0" smtClean="0"/>
              <a:t>И при планировании, и в процессе выполнения задания исполнитель должен </a:t>
            </a:r>
            <a:r>
              <a:rPr lang="ru-RU" sz="2400" b="1" dirty="0" smtClean="0"/>
              <a:t>оценить</a:t>
            </a:r>
            <a:r>
              <a:rPr lang="ru-RU" sz="2400" dirty="0" smtClean="0"/>
              <a:t> </a:t>
            </a:r>
            <a:r>
              <a:rPr lang="ru-RU" sz="2400" b="1" dirty="0" smtClean="0"/>
              <a:t>существенность и профессиональный риск </a:t>
            </a:r>
            <a:r>
              <a:rPr lang="ru-RU" sz="2400" dirty="0" smtClean="0"/>
              <a:t>и стремиться снизить этот риск до приемлемо низкого уровня.</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3000</a:t>
            </a:r>
          </a:p>
        </p:txBody>
      </p:sp>
      <p:sp>
        <p:nvSpPr>
          <p:cNvPr id="4" name="Прямоугольник 3"/>
          <p:cNvSpPr/>
          <p:nvPr/>
        </p:nvSpPr>
        <p:spPr>
          <a:xfrm>
            <a:off x="539552" y="1412776"/>
            <a:ext cx="7848872" cy="6001643"/>
          </a:xfrm>
          <a:prstGeom prst="rect">
            <a:avLst/>
          </a:prstGeom>
        </p:spPr>
        <p:txBody>
          <a:bodyPr wrap="square">
            <a:spAutoFit/>
          </a:bodyPr>
          <a:lstStyle/>
          <a:p>
            <a:pPr algn="just">
              <a:spcAft>
                <a:spcPts val="600"/>
              </a:spcAft>
            </a:pPr>
            <a:r>
              <a:rPr lang="ru-RU" sz="2000" dirty="0" smtClean="0"/>
              <a:t>В отчет включаются следующие элементы:</a:t>
            </a:r>
          </a:p>
          <a:p>
            <a:pPr algn="just">
              <a:spcAft>
                <a:spcPts val="600"/>
              </a:spcAft>
              <a:buFont typeface="Wingdings" pitchFamily="2" charset="2"/>
              <a:buChar char="§"/>
            </a:pPr>
            <a:r>
              <a:rPr lang="ru-RU" sz="2000" dirty="0" smtClean="0"/>
              <a:t> название, свидетельствующее о том, что это отчет независимого исполнителя;</a:t>
            </a:r>
          </a:p>
          <a:p>
            <a:pPr algn="just">
              <a:spcAft>
                <a:spcPts val="600"/>
              </a:spcAft>
              <a:buFont typeface="Wingdings" pitchFamily="2" charset="2"/>
              <a:buChar char="§"/>
            </a:pPr>
            <a:r>
              <a:rPr lang="ru-RU" sz="2000" dirty="0" smtClean="0"/>
              <a:t> наименование адресата: сторона или стороны, кому непосредственно адресован отчет;</a:t>
            </a:r>
          </a:p>
          <a:p>
            <a:pPr algn="just">
              <a:spcAft>
                <a:spcPts val="600"/>
              </a:spcAft>
              <a:buFont typeface="Wingdings" pitchFamily="2" charset="2"/>
              <a:buChar char="§"/>
            </a:pPr>
            <a:r>
              <a:rPr lang="ru-RU" sz="2000" dirty="0" smtClean="0"/>
              <a:t> обозначение и описание предмета задания;</a:t>
            </a:r>
          </a:p>
          <a:p>
            <a:pPr algn="just">
              <a:spcAft>
                <a:spcPts val="600"/>
              </a:spcAft>
              <a:buFont typeface="Wingdings" pitchFamily="2" charset="2"/>
              <a:buChar char="§"/>
            </a:pPr>
            <a:r>
              <a:rPr lang="ru-RU" sz="2000" dirty="0" smtClean="0"/>
              <a:t> определение критериев (там, где это уместно, – описание значительных, внутренне присущих ограничений измерения и оценки информации предмета задания относительно критериев. В некоторых случаях, когда критерии используются для оценки и измерения информации о предмете задания, доступной только заинтересованным пользователям или уместной только для специальных целей, </a:t>
            </a:r>
          </a:p>
          <a:p>
            <a:pPr algn="just">
              <a:spcAft>
                <a:spcPts val="600"/>
              </a:spcAft>
              <a:buFont typeface="Wingdings" pitchFamily="2" charset="2"/>
              <a:buChar char="§"/>
            </a:pPr>
            <a:r>
              <a:rPr lang="ru-RU" sz="2000" dirty="0" smtClean="0"/>
              <a:t> положение, ограничивающее использование отчета только кругом этих пользователей или только в указанных целях);</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3000</a:t>
            </a:r>
          </a:p>
        </p:txBody>
      </p:sp>
      <p:sp>
        <p:nvSpPr>
          <p:cNvPr id="4" name="Прямоугольник 3"/>
          <p:cNvSpPr/>
          <p:nvPr/>
        </p:nvSpPr>
        <p:spPr>
          <a:xfrm>
            <a:off x="539552" y="1412776"/>
            <a:ext cx="7848872" cy="4924425"/>
          </a:xfrm>
          <a:prstGeom prst="rect">
            <a:avLst/>
          </a:prstGeom>
        </p:spPr>
        <p:txBody>
          <a:bodyPr wrap="square">
            <a:spAutoFit/>
          </a:bodyPr>
          <a:lstStyle/>
          <a:p>
            <a:pPr algn="just">
              <a:buFont typeface="Wingdings" pitchFamily="2" charset="2"/>
              <a:buChar char="§"/>
            </a:pPr>
            <a:r>
              <a:rPr lang="ru-RU" sz="2000" dirty="0" smtClean="0"/>
              <a:t> положение, определяющее ответственную сторону и описывающее ее ответственность и обязанности исполнителя;</a:t>
            </a:r>
          </a:p>
          <a:p>
            <a:pPr algn="just">
              <a:buFont typeface="Wingdings" pitchFamily="2" charset="2"/>
              <a:buChar char="§"/>
            </a:pPr>
            <a:r>
              <a:rPr lang="ru-RU" sz="2000" dirty="0" smtClean="0"/>
              <a:t> указание на то, что задание выполнено в соответствии с ISAE (3000–3699);</a:t>
            </a:r>
          </a:p>
          <a:p>
            <a:pPr algn="just">
              <a:buFont typeface="Wingdings" pitchFamily="2" charset="2"/>
              <a:buChar char="§"/>
            </a:pPr>
            <a:r>
              <a:rPr lang="ru-RU" sz="2000" dirty="0" smtClean="0"/>
              <a:t> описание выполненной работы;</a:t>
            </a:r>
          </a:p>
          <a:p>
            <a:pPr algn="just">
              <a:buFont typeface="Wingdings" pitchFamily="2" charset="2"/>
              <a:buChar char="§"/>
            </a:pPr>
            <a:r>
              <a:rPr lang="ru-RU" sz="2000" dirty="0" smtClean="0"/>
              <a:t> вывод исполнителя (может выражаться позитивная или негативная уверенность, а также могут иметь место модификации: с оговоркой, отрицательный вывод, отказ от формулировки вывода);</a:t>
            </a:r>
          </a:p>
          <a:p>
            <a:pPr algn="just">
              <a:buFont typeface="Wingdings" pitchFamily="2" charset="2"/>
              <a:buChar char="§"/>
            </a:pPr>
            <a:r>
              <a:rPr lang="ru-RU" sz="2000" dirty="0" smtClean="0"/>
              <a:t> дата;</a:t>
            </a:r>
          </a:p>
          <a:p>
            <a:pPr algn="just">
              <a:buFont typeface="Wingdings" pitchFamily="2" charset="2"/>
              <a:buChar char="§"/>
            </a:pPr>
            <a:r>
              <a:rPr lang="ru-RU" sz="2000" dirty="0" smtClean="0"/>
              <a:t> наименование фирмы или имя индивидуального исполнителя, местонахождение (обычно город, где находится офис исполнителя).</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2400" b="1" dirty="0" smtClean="0"/>
              <a:t>МСПУ</a:t>
            </a:r>
            <a:r>
              <a:rPr lang="en-US" sz="2400" b="1" dirty="0" smtClean="0"/>
              <a:t> 3400  «</a:t>
            </a:r>
            <a:r>
              <a:rPr lang="ru-RU" sz="2400" b="1" dirty="0" smtClean="0"/>
              <a:t>Проверка финансовых прогнозов</a:t>
            </a:r>
            <a:r>
              <a:rPr lang="en-US" sz="2400" b="1" dirty="0" smtClean="0"/>
              <a:t>» / </a:t>
            </a:r>
            <a:r>
              <a:rPr lang="en-US" sz="2400" b="1" dirty="0" smtClean="0">
                <a:solidFill>
                  <a:schemeClr val="accent2">
                    <a:lumMod val="75000"/>
                  </a:schemeClr>
                </a:solidFill>
              </a:rPr>
              <a:t>ISAE 3400</a:t>
            </a:r>
            <a:r>
              <a:rPr lang="ru-RU" sz="2400" b="1" dirty="0" smtClean="0">
                <a:solidFill>
                  <a:schemeClr val="accent2">
                    <a:lumMod val="75000"/>
                  </a:schemeClr>
                </a:solidFill>
              </a:rPr>
              <a:t>.</a:t>
            </a:r>
            <a:r>
              <a:rPr lang="en-US" sz="2400" b="1" dirty="0" smtClean="0">
                <a:solidFill>
                  <a:schemeClr val="accent2">
                    <a:lumMod val="75000"/>
                  </a:schemeClr>
                </a:solidFill>
              </a:rPr>
              <a:t> The Examination of Prospective Financial Information (Previously ISA 810)</a:t>
            </a:r>
            <a:endParaRPr lang="ru-RU" sz="2400" b="1" dirty="0"/>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412776"/>
            <a:ext cx="7848872" cy="4170372"/>
          </a:xfrm>
          <a:prstGeom prst="rect">
            <a:avLst/>
          </a:prstGeom>
        </p:spPr>
        <p:txBody>
          <a:bodyPr wrap="square">
            <a:spAutoFit/>
          </a:bodyPr>
          <a:lstStyle/>
          <a:p>
            <a:pPr algn="just">
              <a:spcAft>
                <a:spcPts val="600"/>
              </a:spcAft>
            </a:pPr>
            <a:r>
              <a:rPr lang="ru-RU" sz="2000" dirty="0" smtClean="0"/>
              <a:t>Прогнозная финансовая информация – это финансовая информация, основанная на допущениях относительно событий, которые могут произойти в будущем, и возможных действий субъекта. Эта информация может быть в форме прогноза, перспективной оценки или их комбинации.</a:t>
            </a:r>
          </a:p>
          <a:p>
            <a:pPr algn="just"/>
            <a:r>
              <a:rPr lang="ru-RU" sz="2000" dirty="0" smtClean="0"/>
              <a:t>Прогноз – это прогнозная финансовая информация, подготовленная на основании допущений относительно будущих событий и действий, которые руководство предполагает предпринять (наилучшие оценки). Например, в качестве прогноза выступают данные бизнес-плана по проекту, который руководство клиента намеревается воплотить или уже воплощает: планируемые показатели денежных потоков, прибылей и убытков и др.</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412776"/>
            <a:ext cx="7848872" cy="4278094"/>
          </a:xfrm>
          <a:prstGeom prst="rect">
            <a:avLst/>
          </a:prstGeom>
        </p:spPr>
        <p:txBody>
          <a:bodyPr wrap="square">
            <a:spAutoFit/>
          </a:bodyPr>
          <a:lstStyle/>
          <a:p>
            <a:pPr algn="just"/>
            <a:r>
              <a:rPr lang="ru-RU" sz="2000" dirty="0" smtClean="0"/>
              <a:t>Перспективная оценка – это прогнозная информация, подготовленная на основании гипотетических допущений относительно будущих событий и действий, которые необязательно будут иметь место, или сочетание наилучших оценок и гипотетических допущений. К примеру, в качестве перспективной оценки могут выступать суммы предполагаемых расходов (высвобождаемых средств) в случае введения (отмены) каких-либо видов обязательных платежей.</a:t>
            </a:r>
          </a:p>
          <a:p>
            <a:pPr algn="just"/>
            <a:endParaRPr lang="ru-RU" sz="2000" dirty="0" smtClean="0"/>
          </a:p>
          <a:p>
            <a:pPr algn="just"/>
            <a:r>
              <a:rPr lang="ru-RU" sz="2000" dirty="0" smtClean="0"/>
              <a:t>ISAE 3400 не применяется для проверки информации, выраженной в обшей или повествовательной форме.</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412776"/>
            <a:ext cx="7848872" cy="5232202"/>
          </a:xfrm>
          <a:prstGeom prst="rect">
            <a:avLst/>
          </a:prstGeom>
        </p:spPr>
        <p:txBody>
          <a:bodyPr wrap="square">
            <a:spAutoFit/>
          </a:bodyPr>
          <a:lstStyle/>
          <a:p>
            <a:pPr algn="just">
              <a:spcAft>
                <a:spcPts val="600"/>
              </a:spcAft>
            </a:pPr>
            <a:r>
              <a:rPr lang="ru-RU" sz="2000" dirty="0" smtClean="0"/>
              <a:t>Аудитор не в состоянии выразить мнение по поводу того, сможет ли проверяемая организация достичь результатов, указанных в прогнозной информации. Его задача – получить доказательства того, что:</a:t>
            </a:r>
          </a:p>
          <a:p>
            <a:pPr algn="just">
              <a:spcAft>
                <a:spcPts val="600"/>
              </a:spcAft>
              <a:buFont typeface="Wingdings" pitchFamily="2" charset="2"/>
              <a:buChar char="§"/>
            </a:pPr>
            <a:r>
              <a:rPr lang="ru-RU" sz="2000" dirty="0" smtClean="0"/>
              <a:t> наилучшие оценки руководства являются обоснованными, а гипотетические допущения согласуются с назначением информации;</a:t>
            </a:r>
          </a:p>
          <a:p>
            <a:pPr algn="just">
              <a:spcAft>
                <a:spcPts val="600"/>
              </a:spcAft>
              <a:buFont typeface="Wingdings" pitchFamily="2" charset="2"/>
              <a:buChar char="§"/>
            </a:pPr>
            <a:r>
              <a:rPr lang="ru-RU" sz="2000" dirty="0" smtClean="0"/>
              <a:t> прогнозная информация надлежащим образом подготовлена на основании той же информации, допущений и принципов, что и финансовая отчетность за предыдущие годы;</a:t>
            </a:r>
          </a:p>
          <a:p>
            <a:pPr algn="just">
              <a:spcAft>
                <a:spcPts val="600"/>
              </a:spcAft>
              <a:buFont typeface="Wingdings" pitchFamily="2" charset="2"/>
              <a:buChar char="§"/>
            </a:pPr>
            <a:r>
              <a:rPr lang="ru-RU" sz="2000" dirty="0" smtClean="0"/>
              <a:t> все существенные допущения раскрыты в адекватной мере с указанием того, являются ли они наилучшими оценками или гипотетическими допущениями.</a:t>
            </a:r>
          </a:p>
          <a:p>
            <a:endParaRPr lang="ru-RU"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412776"/>
            <a:ext cx="7848872" cy="3677930"/>
          </a:xfrm>
          <a:prstGeom prst="rect">
            <a:avLst/>
          </a:prstGeom>
        </p:spPr>
        <p:txBody>
          <a:bodyPr wrap="square">
            <a:spAutoFit/>
          </a:bodyPr>
          <a:lstStyle/>
          <a:p>
            <a:pPr algn="just">
              <a:spcAft>
                <a:spcPts val="600"/>
              </a:spcAft>
            </a:pPr>
            <a:r>
              <a:rPr lang="ru-RU" sz="2400" dirty="0" smtClean="0"/>
              <a:t>Аудитор не должен выполнять задание, если допущения нереалистичны или если он считает, что прогнозная финансовая информация не будет соответствовать предназначенной цели. Рекомендуется составить письмо о согласовании условий задания с разъяснением особенностей его выполнения и предполагаемых результатов работы аудитора.</a:t>
            </a:r>
            <a:endParaRPr lang="ru-RU" sz="2400" dirty="0" smtClean="0">
              <a:solidFill>
                <a:schemeClr val="accent2">
                  <a:lumMod val="75000"/>
                </a:schemeClr>
              </a:solidFill>
            </a:endParaRPr>
          </a:p>
          <a:p>
            <a:endParaRPr lang="ru-RU" dirty="0" smtClean="0">
              <a:solidFill>
                <a:schemeClr val="accent2">
                  <a:lumMod val="75000"/>
                </a:schemeClr>
              </a:solidFill>
            </a:endParaRPr>
          </a:p>
          <a:p>
            <a:endParaRPr lang="ru-RU"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412776"/>
            <a:ext cx="7848872" cy="4708981"/>
          </a:xfrm>
          <a:prstGeom prst="rect">
            <a:avLst/>
          </a:prstGeom>
        </p:spPr>
        <p:txBody>
          <a:bodyPr wrap="square">
            <a:spAutoFit/>
          </a:bodyPr>
          <a:lstStyle/>
          <a:p>
            <a:pPr algn="just"/>
            <a:r>
              <a:rPr lang="ru-RU" sz="2400" dirty="0" smtClean="0"/>
              <a:t>Представление о процессе подготовки прогнозной финансовой информации может быть получено на основе анализа:</a:t>
            </a:r>
          </a:p>
          <a:p>
            <a:pPr algn="just">
              <a:buFont typeface="Wingdings" pitchFamily="2" charset="2"/>
              <a:buChar char="§"/>
            </a:pPr>
            <a:r>
              <a:rPr lang="ru-RU" sz="2400" dirty="0" smtClean="0"/>
              <a:t> опыта и компетентности лиц, готовящих информацию;</a:t>
            </a:r>
          </a:p>
          <a:p>
            <a:pPr algn="just">
              <a:buFont typeface="Wingdings" pitchFamily="2" charset="2"/>
              <a:buChar char="§"/>
            </a:pPr>
            <a:r>
              <a:rPr lang="ru-RU" sz="2400" dirty="0" smtClean="0"/>
              <a:t> характера документации, подтверждающей допущения руководства;</a:t>
            </a:r>
          </a:p>
          <a:p>
            <a:pPr algn="just">
              <a:buFont typeface="Wingdings" pitchFamily="2" charset="2"/>
              <a:buChar char="§"/>
            </a:pPr>
            <a:r>
              <a:rPr lang="ru-RU" sz="2400" dirty="0" smtClean="0"/>
              <a:t> степени использования статистических, математических методов и компьютерной техники;</a:t>
            </a:r>
          </a:p>
          <a:p>
            <a:pPr algn="just">
              <a:buFont typeface="Wingdings" pitchFamily="2" charset="2"/>
              <a:buChar char="§"/>
            </a:pPr>
            <a:r>
              <a:rPr lang="ru-RU" sz="2400" dirty="0" smtClean="0"/>
              <a:t> точности прогнозной информации, подготовленной в предыдущие периоды.</a:t>
            </a:r>
          </a:p>
          <a:p>
            <a:endParaRPr lang="ru-RU" dirty="0" smtClean="0">
              <a:solidFill>
                <a:schemeClr val="accent2">
                  <a:lumMod val="75000"/>
                </a:schemeClr>
              </a:solidFill>
            </a:endParaRPr>
          </a:p>
          <a:p>
            <a:endParaRPr lang="ru-RU"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412776"/>
            <a:ext cx="7848872" cy="5955476"/>
          </a:xfrm>
          <a:prstGeom prst="rect">
            <a:avLst/>
          </a:prstGeom>
        </p:spPr>
        <p:txBody>
          <a:bodyPr wrap="square">
            <a:spAutoFit/>
          </a:bodyPr>
          <a:lstStyle/>
          <a:p>
            <a:pPr algn="just">
              <a:spcAft>
                <a:spcPts val="600"/>
              </a:spcAft>
            </a:pPr>
            <a:r>
              <a:rPr lang="ru-RU" sz="2000" dirty="0" smtClean="0"/>
              <a:t>Процедурами, которые выполняются аудитором при проверке, могут быть:</a:t>
            </a:r>
          </a:p>
          <a:p>
            <a:pPr algn="just">
              <a:spcAft>
                <a:spcPts val="600"/>
              </a:spcAft>
              <a:buFont typeface="Wingdings" pitchFamily="2" charset="2"/>
              <a:buChar char="§"/>
            </a:pPr>
            <a:r>
              <a:rPr lang="ru-RU" sz="2000" dirty="0" smtClean="0"/>
              <a:t> повторный подсчет;</a:t>
            </a:r>
          </a:p>
          <a:p>
            <a:pPr algn="just">
              <a:spcAft>
                <a:spcPts val="600"/>
              </a:spcAft>
              <a:buFont typeface="Wingdings" pitchFamily="2" charset="2"/>
              <a:buChar char="§"/>
            </a:pPr>
            <a:r>
              <a:rPr lang="ru-RU" sz="2000" dirty="0" smtClean="0"/>
              <a:t> проверка внутренней непротиворечивости данных;</a:t>
            </a:r>
          </a:p>
          <a:p>
            <a:pPr algn="just">
              <a:spcAft>
                <a:spcPts val="600"/>
              </a:spcAft>
              <a:buFont typeface="Wingdings" pitchFamily="2" charset="2"/>
              <a:buChar char="§"/>
            </a:pPr>
            <a:r>
              <a:rPr lang="ru-RU" sz="2000" dirty="0" smtClean="0"/>
              <a:t> опрос руководства и персонала.</a:t>
            </a:r>
          </a:p>
          <a:p>
            <a:pPr algn="just">
              <a:spcAft>
                <a:spcPts val="600"/>
              </a:spcAft>
            </a:pPr>
            <a:r>
              <a:rPr lang="ru-RU" sz="2000" dirty="0" smtClean="0"/>
              <a:t>При оценке полученных доказательств аудитор должен убедиться в том, что:</a:t>
            </a:r>
          </a:p>
          <a:p>
            <a:pPr algn="just">
              <a:spcAft>
                <a:spcPts val="600"/>
              </a:spcAft>
              <a:buFont typeface="Wingdings" pitchFamily="2" charset="2"/>
              <a:buChar char="§"/>
            </a:pPr>
            <a:r>
              <a:rPr lang="ru-RU" sz="2000" dirty="0" smtClean="0"/>
              <a:t> информация не вводит в заблуждение пользователей;</a:t>
            </a:r>
          </a:p>
          <a:p>
            <a:pPr algn="just">
              <a:spcAft>
                <a:spcPts val="600"/>
              </a:spcAft>
              <a:buFont typeface="Wingdings" pitchFamily="2" charset="2"/>
              <a:buChar char="§"/>
            </a:pPr>
            <a:r>
              <a:rPr lang="ru-RU" sz="2000" dirty="0" smtClean="0"/>
              <a:t> учетная политика и допущения четко раскрыты в примечаниях к прогнозной информации;</a:t>
            </a:r>
          </a:p>
          <a:p>
            <a:pPr algn="just">
              <a:spcAft>
                <a:spcPts val="600"/>
              </a:spcAft>
              <a:buFont typeface="Wingdings" pitchFamily="2" charset="2"/>
              <a:buChar char="§"/>
            </a:pPr>
            <a:r>
              <a:rPr lang="ru-RU" sz="2000" dirty="0" smtClean="0"/>
              <a:t> указана дата подготовки прогнозной информации;</a:t>
            </a:r>
          </a:p>
          <a:p>
            <a:pPr algn="just">
              <a:spcAft>
                <a:spcPts val="600"/>
              </a:spcAft>
              <a:buFont typeface="Wingdings" pitchFamily="2" charset="2"/>
              <a:buChar char="§"/>
            </a:pPr>
            <a:r>
              <a:rPr lang="ru-RU" sz="2000" dirty="0" smtClean="0"/>
              <a:t> раскрыты изменения в учетной политике, произошедшие после даты составления последней исторической финансовой отчетности; причины этих изменений и их влияние на предмет задания адекватно отражены.</a:t>
            </a:r>
          </a:p>
          <a:p>
            <a:endParaRPr lang="ru-RU" dirty="0" smtClean="0">
              <a:solidFill>
                <a:schemeClr val="accent2">
                  <a:lumMod val="75000"/>
                </a:schemeClr>
              </a:solidFill>
            </a:endParaRPr>
          </a:p>
          <a:p>
            <a:endParaRPr lang="ru-RU"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196753"/>
            <a:ext cx="7848872" cy="5909310"/>
          </a:xfrm>
          <a:prstGeom prst="rect">
            <a:avLst/>
          </a:prstGeom>
        </p:spPr>
        <p:txBody>
          <a:bodyPr wrap="square">
            <a:spAutoFit/>
          </a:bodyPr>
          <a:lstStyle/>
          <a:p>
            <a:pPr algn="just"/>
            <a:r>
              <a:rPr lang="ru-RU" sz="1900" dirty="0" smtClean="0"/>
              <a:t>В отчет должны быть включены:</a:t>
            </a:r>
          </a:p>
          <a:p>
            <a:pPr algn="just"/>
            <a:r>
              <a:rPr lang="ru-RU" sz="1900" dirty="0" smtClean="0"/>
              <a:t>– название документа;</a:t>
            </a:r>
          </a:p>
          <a:p>
            <a:pPr algn="just"/>
            <a:r>
              <a:rPr lang="ru-RU" sz="1900" dirty="0" smtClean="0"/>
              <a:t>– наименование адресата;</a:t>
            </a:r>
          </a:p>
          <a:p>
            <a:pPr algn="just"/>
            <a:r>
              <a:rPr lang="ru-RU" sz="1900" dirty="0" smtClean="0"/>
              <a:t>– описание прогнозной финансовой информации;</a:t>
            </a:r>
          </a:p>
          <a:p>
            <a:pPr algn="just"/>
            <a:r>
              <a:rPr lang="ru-RU" sz="1900" dirty="0" smtClean="0"/>
              <a:t>– ссылка на </a:t>
            </a:r>
            <a:r>
              <a:rPr lang="en-US" sz="1900" dirty="0" smtClean="0"/>
              <a:t>I</a:t>
            </a:r>
            <a:r>
              <a:rPr lang="ru-RU" sz="1900" dirty="0" smtClean="0"/>
              <a:t>SAE 3400;</a:t>
            </a:r>
          </a:p>
          <a:p>
            <a:pPr algn="just"/>
            <a:r>
              <a:rPr lang="ru-RU" sz="1900" dirty="0" smtClean="0"/>
              <a:t>– заявление об ответственности руководства клиента за прогнозную финансовую информацию и допущения, на основе которых она подготовлена;</a:t>
            </a:r>
          </a:p>
          <a:p>
            <a:pPr algn="just"/>
            <a:r>
              <a:rPr lang="ru-RU" sz="1900" dirty="0" smtClean="0"/>
              <a:t>– если необходимо – ссылка на цель и ограниченное распространение прогнозной финансовой информации;</a:t>
            </a:r>
          </a:p>
          <a:p>
            <a:pPr algn="just"/>
            <a:r>
              <a:rPr lang="ru-RU" sz="1900" dirty="0" smtClean="0"/>
              <a:t>– выражение негативной уверенности в том, приемлемы ли допущения;</a:t>
            </a:r>
          </a:p>
          <a:p>
            <a:pPr algn="just"/>
            <a:r>
              <a:rPr lang="ru-RU" sz="1900" dirty="0" smtClean="0"/>
              <a:t>– мнение по поводу надлежащего характера подготовки прогнозной финансовой информации;</a:t>
            </a:r>
          </a:p>
          <a:p>
            <a:pPr algn="just"/>
            <a:r>
              <a:rPr lang="ru-RU" sz="1900" dirty="0" smtClean="0"/>
              <a:t>– предостережения относительно возможности достижения результатов, указанных в предмете задания;</a:t>
            </a:r>
          </a:p>
          <a:p>
            <a:pPr algn="just"/>
            <a:r>
              <a:rPr lang="ru-RU" sz="1900" dirty="0" smtClean="0"/>
              <a:t>– дата отчета, являющаяся датой завершения процедур;</a:t>
            </a:r>
          </a:p>
          <a:p>
            <a:pPr algn="just"/>
            <a:r>
              <a:rPr lang="ru-RU" sz="1900" dirty="0" smtClean="0"/>
              <a:t>– адрес аудитора, подпись.</a:t>
            </a:r>
          </a:p>
          <a:p>
            <a:endParaRPr lang="ru-RU" dirty="0" smtClean="0">
              <a:solidFill>
                <a:schemeClr val="accent2">
                  <a:lumMod val="75000"/>
                </a:schemeClr>
              </a:solidFill>
            </a:endParaRPr>
          </a:p>
          <a:p>
            <a:endParaRPr lang="ru-RU"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196753"/>
            <a:ext cx="7848872" cy="5909310"/>
          </a:xfrm>
          <a:prstGeom prst="rect">
            <a:avLst/>
          </a:prstGeom>
        </p:spPr>
        <p:txBody>
          <a:bodyPr wrap="square">
            <a:spAutoFit/>
          </a:bodyPr>
          <a:lstStyle/>
          <a:p>
            <a:pPr algn="just"/>
            <a:r>
              <a:rPr lang="ru-RU" sz="1900" dirty="0" smtClean="0"/>
              <a:t>В отчет должны быть включены:</a:t>
            </a:r>
          </a:p>
          <a:p>
            <a:pPr algn="just"/>
            <a:r>
              <a:rPr lang="ru-RU" sz="1900" dirty="0" smtClean="0"/>
              <a:t>– название документа;</a:t>
            </a:r>
          </a:p>
          <a:p>
            <a:pPr algn="just"/>
            <a:r>
              <a:rPr lang="ru-RU" sz="1900" dirty="0" smtClean="0"/>
              <a:t>– наименование адресата;</a:t>
            </a:r>
          </a:p>
          <a:p>
            <a:pPr algn="just"/>
            <a:r>
              <a:rPr lang="ru-RU" sz="1900" dirty="0" smtClean="0"/>
              <a:t>– описание прогнозной финансовой информации;</a:t>
            </a:r>
          </a:p>
          <a:p>
            <a:pPr algn="just"/>
            <a:r>
              <a:rPr lang="ru-RU" sz="1900" dirty="0" smtClean="0"/>
              <a:t>– ссылка на </a:t>
            </a:r>
            <a:r>
              <a:rPr lang="en-US" sz="1900" dirty="0" smtClean="0"/>
              <a:t>I</a:t>
            </a:r>
            <a:r>
              <a:rPr lang="ru-RU" sz="1900" dirty="0" smtClean="0"/>
              <a:t>SAE 3400;</a:t>
            </a:r>
          </a:p>
          <a:p>
            <a:pPr algn="just"/>
            <a:r>
              <a:rPr lang="ru-RU" sz="1900" dirty="0" smtClean="0"/>
              <a:t>– заявление об ответственности руководства клиента за прогнозную финансовую информацию и допущения, на основе которых она подготовлена;</a:t>
            </a:r>
          </a:p>
          <a:p>
            <a:pPr algn="just"/>
            <a:r>
              <a:rPr lang="ru-RU" sz="1900" dirty="0" smtClean="0"/>
              <a:t>– если необходимо – ссылка на цель и ограниченное распространение прогнозной финансовой информации;</a:t>
            </a:r>
          </a:p>
          <a:p>
            <a:pPr algn="just"/>
            <a:r>
              <a:rPr lang="ru-RU" sz="1900" dirty="0" smtClean="0"/>
              <a:t>– выражение негативной уверенности в том, приемлемы ли допущения;</a:t>
            </a:r>
          </a:p>
          <a:p>
            <a:pPr algn="just"/>
            <a:r>
              <a:rPr lang="ru-RU" sz="1900" dirty="0" smtClean="0"/>
              <a:t>– мнение по поводу надлежащего характера подготовки прогнозной финансовой информации;</a:t>
            </a:r>
          </a:p>
          <a:p>
            <a:pPr algn="just"/>
            <a:r>
              <a:rPr lang="ru-RU" sz="1900" dirty="0" smtClean="0"/>
              <a:t>– предостережения относительно возможности достижения результатов, указанных в предмете задания;</a:t>
            </a:r>
          </a:p>
          <a:p>
            <a:pPr algn="just"/>
            <a:r>
              <a:rPr lang="ru-RU" sz="1900" dirty="0" smtClean="0"/>
              <a:t>– дата отчета, являющаяся датой завершения процедур;</a:t>
            </a:r>
          </a:p>
          <a:p>
            <a:pPr algn="just"/>
            <a:r>
              <a:rPr lang="ru-RU" sz="1900" dirty="0" smtClean="0"/>
              <a:t>– адрес аудитора, подпись.</a:t>
            </a:r>
          </a:p>
          <a:p>
            <a:endParaRPr lang="ru-RU" dirty="0" smtClean="0">
              <a:solidFill>
                <a:schemeClr val="accent2">
                  <a:lumMod val="75000"/>
                </a:schemeClr>
              </a:solidFill>
            </a:endParaRPr>
          </a:p>
          <a:p>
            <a:endParaRPr lang="ru-RU"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МСПУ  3400</a:t>
            </a:r>
          </a:p>
        </p:txBody>
      </p:sp>
      <p:sp>
        <p:nvSpPr>
          <p:cNvPr id="4" name="Прямоугольник 3"/>
          <p:cNvSpPr/>
          <p:nvPr/>
        </p:nvSpPr>
        <p:spPr>
          <a:xfrm>
            <a:off x="539552" y="1196753"/>
            <a:ext cx="7848872" cy="4093428"/>
          </a:xfrm>
          <a:prstGeom prst="rect">
            <a:avLst/>
          </a:prstGeom>
        </p:spPr>
        <p:txBody>
          <a:bodyPr wrap="square">
            <a:spAutoFit/>
          </a:bodyPr>
          <a:lstStyle/>
          <a:p>
            <a:pPr algn="just"/>
            <a:r>
              <a:rPr lang="ru-RU" sz="2000" dirty="0" smtClean="0"/>
              <a:t>Если аудитор считает, что представление и раскрытие прогнозной финансовой информации не отвечает установленным требованиям, он выражает мнение с оговоркой или отрицательное мнение, а также, если это уместно, отказывается от проверки. В случаях, когда аудитор считает, что какие-либо допущения не предоставляют приемлемой основы для прогнозной финансовой информации, он выражает отрицательное мнение в отчете либо отказывается от выполнения задания. При наличии препятствий для проведения необходимых процедур проверки аудитор отказывается либо от выполнения задания, либо от выражения мнения, при этом ограничение объема проверки должно быть отражено в отчете о проверке прогнозной финансовой информации.</a:t>
            </a:r>
            <a:endParaRPr lang="ru-RU" sz="20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en-US" sz="4000" b="1" dirty="0" smtClean="0"/>
              <a:t>C</a:t>
            </a:r>
            <a:r>
              <a:rPr lang="ru-RU" sz="4000" b="1" dirty="0" err="1" smtClean="0"/>
              <a:t>тандарты</a:t>
            </a:r>
            <a:r>
              <a:rPr lang="ru-RU" sz="4000" b="1" dirty="0" smtClean="0"/>
              <a:t>, регулирующие особые вопросы аудита</a:t>
            </a:r>
            <a:endParaRPr lang="ru-RU" sz="4000" b="1" dirty="0"/>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2400" b="1" dirty="0" smtClean="0"/>
              <a:t>МСА</a:t>
            </a:r>
            <a:r>
              <a:rPr lang="en-US" sz="2400" b="1" dirty="0" smtClean="0"/>
              <a:t> 230 </a:t>
            </a:r>
            <a:r>
              <a:rPr lang="en-US" sz="2400" dirty="0" smtClean="0"/>
              <a:t>«</a:t>
            </a:r>
            <a:r>
              <a:rPr lang="ru-RU" sz="2400" dirty="0" smtClean="0"/>
              <a:t>Аудиторская документация</a:t>
            </a:r>
            <a:r>
              <a:rPr lang="en-US" sz="2400" dirty="0" smtClean="0"/>
              <a:t>»</a:t>
            </a:r>
            <a:r>
              <a:rPr lang="ru-RU" sz="2400" dirty="0" smtClean="0"/>
              <a:t> /</a:t>
            </a:r>
            <a:r>
              <a:rPr lang="en-US" sz="2400" dirty="0" smtClean="0"/>
              <a:t> </a:t>
            </a:r>
            <a:r>
              <a:rPr lang="ru-RU" sz="2400" dirty="0" smtClean="0"/>
              <a:t> </a:t>
            </a:r>
            <a:r>
              <a:rPr lang="en-US" sz="2400" dirty="0" smtClean="0">
                <a:solidFill>
                  <a:schemeClr val="accent2">
                    <a:lumMod val="75000"/>
                  </a:schemeClr>
                </a:solidFill>
              </a:rPr>
              <a:t>ISA 230. Audit Documentation</a:t>
            </a:r>
            <a:r>
              <a:rPr lang="ru-RU" sz="2400" dirty="0" smtClean="0"/>
              <a:t/>
            </a:r>
            <a:br>
              <a:rPr lang="ru-RU" sz="2400" dirty="0" smtClean="0"/>
            </a:br>
            <a:r>
              <a:rPr lang="ru-RU" sz="2400" b="1" dirty="0" smtClean="0">
                <a:solidFill>
                  <a:schemeClr val="accent2">
                    <a:lumMod val="75000"/>
                  </a:schemeClr>
                </a:solidFill>
              </a:rPr>
              <a:t/>
            </a:r>
            <a:br>
              <a:rPr lang="ru-RU" sz="2400" b="1" dirty="0" smtClean="0">
                <a:solidFill>
                  <a:schemeClr val="accent2">
                    <a:lumMod val="75000"/>
                  </a:schemeClr>
                </a:solidFill>
              </a:rPr>
            </a:br>
            <a:r>
              <a:rPr lang="ru-RU" sz="2400" b="1" kern="1200" dirty="0" smtClean="0">
                <a:solidFill>
                  <a:schemeClr val="dk1"/>
                </a:solidFill>
              </a:rPr>
              <a:t> ФПСАД 2</a:t>
            </a:r>
            <a:r>
              <a:rPr lang="ru-RU" sz="2400" kern="1200" dirty="0" smtClean="0">
                <a:solidFill>
                  <a:schemeClr val="dk1"/>
                </a:solidFill>
              </a:rPr>
              <a:t> "Документирование аудита"</a:t>
            </a:r>
            <a:r>
              <a:rPr lang="ru-RU" sz="2400" dirty="0" smtClean="0"/>
              <a:t/>
            </a:r>
            <a:br>
              <a:rPr lang="ru-RU" sz="2400" dirty="0" smtClean="0"/>
            </a:br>
            <a:endParaRPr lang="ru-RU" sz="2400" b="1" dirty="0"/>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br>
              <a:rPr lang="ru-RU" sz="3200" dirty="0" smtClean="0"/>
            </a:br>
            <a:r>
              <a:rPr lang="ru-RU" sz="2000" dirty="0" smtClean="0"/>
              <a:t>(Электронная документация)</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442468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2</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b="0" dirty="0" smtClean="0"/>
                        <a:t> </a:t>
                      </a:r>
                      <a:r>
                        <a:rPr lang="ru-RU" sz="1400" b="0" dirty="0" smtClean="0"/>
                        <a:t>А3. Аудиторская документация может вестись на бумажных, электронных или других носителях информации </a:t>
                      </a:r>
                      <a:r>
                        <a:rPr lang="en-US" sz="1400" b="0" dirty="0" smtClean="0"/>
                        <a:t>&lt;…&gt;</a:t>
                      </a:r>
                      <a:endParaRPr lang="ru-RU" sz="1400" b="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u="none" strike="noStrike" kern="1200" dirty="0" smtClean="0">
                          <a:solidFill>
                            <a:schemeClr val="dk1"/>
                          </a:solidFill>
                          <a:latin typeface="+mn-lt"/>
                          <a:ea typeface="+mn-ea"/>
                          <a:cs typeface="+mn-cs"/>
                        </a:rPr>
                        <a:t> </a:t>
                      </a:r>
                      <a:r>
                        <a:rPr lang="ru-RU" sz="1400" kern="1200" dirty="0" smtClean="0">
                          <a:solidFill>
                            <a:schemeClr val="dk1"/>
                          </a:solidFill>
                          <a:latin typeface="+mn-lt"/>
                          <a:ea typeface="+mn-ea"/>
                          <a:cs typeface="+mn-cs"/>
                        </a:rPr>
                        <a:t>3. Под термином "документация" понимаются рабочие документы и материалы, подготавливаемые аудитором и для аудитора либо получаемые и хранимые аудитором в связи с проведением аудита. Рабочие документы могут быть представлены в виде данных, зафиксированных на бумаге, фотопленке, в электронном виде или в другой форме. </a:t>
                      </a:r>
                    </a:p>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kern="1200" baseline="0" dirty="0" smtClean="0">
                          <a:solidFill>
                            <a:schemeClr val="dk1"/>
                          </a:solidFill>
                          <a:latin typeface="+mn-lt"/>
                          <a:ea typeface="+mn-ea"/>
                          <a:cs typeface="+mn-cs"/>
                        </a:rPr>
                        <a:t> </a:t>
                      </a:r>
                      <a:r>
                        <a:rPr lang="ru-RU" sz="1800" kern="1200" baseline="0" dirty="0" smtClean="0">
                          <a:solidFill>
                            <a:schemeClr val="dk1"/>
                          </a:solidFill>
                          <a:latin typeface="+mn-lt"/>
                          <a:ea typeface="+mn-ea"/>
                          <a:cs typeface="+mn-cs"/>
                        </a:rPr>
                        <a:t>Как МСА, так и ФПСАД допускают ведение документации на электронных носителях информации.</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br>
              <a:rPr lang="ru-RU" sz="3200" dirty="0" smtClean="0"/>
            </a:br>
            <a:r>
              <a:rPr lang="ru-RU" sz="2000" dirty="0" smtClean="0"/>
              <a:t>(Объем документации)</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494284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2</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sz="1400" b="0" dirty="0" smtClean="0"/>
                        <a:t>8. Аудитор готовит необходимую аудиторскую документацию, достаточную для формирования у квалифицированного аудитора, ранее не задействованного в выполнении данного аудиторского задания, понимания следующих вопросов:</a:t>
                      </a:r>
                    </a:p>
                    <a:p>
                      <a:r>
                        <a:rPr lang="ru-RU" sz="1400" b="0" dirty="0" smtClean="0"/>
                        <a:t>(а) характер, сроки и объем аудиторских процедур, проведенных в соответствии с МСА и действующими законодательными</a:t>
                      </a:r>
                      <a:r>
                        <a:rPr lang="ru-RU" sz="1400" b="0" baseline="0" dirty="0" smtClean="0"/>
                        <a:t> и нормативными требованиями;</a:t>
                      </a:r>
                      <a:endParaRPr lang="ru-RU" sz="1400" b="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dk1"/>
                          </a:solidFill>
                          <a:latin typeface="+mn-lt"/>
                          <a:ea typeface="+mn-ea"/>
                          <a:cs typeface="+mn-cs"/>
                        </a:rPr>
                        <a:t>7. Аудитор вправе определять объем документации по каждой конкретной аудиторской проверке, руководствуясь своим </a:t>
                      </a:r>
                      <a:r>
                        <a:rPr lang="ru-RU" sz="1400" kern="1200" dirty="0" err="1" smtClean="0">
                          <a:solidFill>
                            <a:schemeClr val="dk1"/>
                          </a:solidFill>
                          <a:latin typeface="+mn-lt"/>
                          <a:ea typeface="+mn-ea"/>
                          <a:cs typeface="+mn-cs"/>
                        </a:rPr>
                        <a:t>профессиона-льным</a:t>
                      </a:r>
                      <a:r>
                        <a:rPr lang="ru-RU" sz="1400" kern="1200" dirty="0" smtClean="0">
                          <a:solidFill>
                            <a:schemeClr val="dk1"/>
                          </a:solidFill>
                          <a:latin typeface="+mn-lt"/>
                          <a:ea typeface="+mn-ea"/>
                          <a:cs typeface="+mn-cs"/>
                        </a:rPr>
                        <a:t> мнением.</a:t>
                      </a:r>
                      <a:r>
                        <a:rPr lang="ru-RU" sz="1400" b="1" kern="1200" dirty="0" smtClean="0">
                          <a:solidFill>
                            <a:srgbClr val="FF0000"/>
                          </a:solidFill>
                          <a:latin typeface="+mn-lt"/>
                          <a:ea typeface="+mn-ea"/>
                          <a:cs typeface="+mn-cs"/>
                        </a:rPr>
                        <a:t> Отражение в составе документации каждого рассмотренного аудитором в ходе проверки документа или вопроса не является необходимым</a:t>
                      </a:r>
                      <a:r>
                        <a:rPr lang="ru-RU" sz="1400" kern="1200" dirty="0" smtClean="0">
                          <a:solidFill>
                            <a:schemeClr val="dk1"/>
                          </a:solidFill>
                          <a:latin typeface="+mn-lt"/>
                          <a:ea typeface="+mn-ea"/>
                          <a:cs typeface="+mn-cs"/>
                        </a:rPr>
                        <a:t>. Вместе с тем объем документации аудиторской проверки должен быть таков, чтобы в случае, если возникнет необходимость передать работу другому аудитору, </a:t>
                      </a: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kern="1200" baseline="0" dirty="0" smtClean="0">
                          <a:solidFill>
                            <a:schemeClr val="dk1"/>
                          </a:solidFill>
                          <a:latin typeface="+mn-lt"/>
                          <a:ea typeface="+mn-ea"/>
                          <a:cs typeface="+mn-cs"/>
                        </a:rPr>
                        <a:t> </a:t>
                      </a:r>
                      <a:r>
                        <a:rPr lang="ru-RU" sz="1800" kern="1200" baseline="0" dirty="0" smtClean="0">
                          <a:solidFill>
                            <a:schemeClr val="dk1"/>
                          </a:solidFill>
                          <a:latin typeface="+mn-lt"/>
                          <a:ea typeface="+mn-ea"/>
                          <a:cs typeface="+mn-cs"/>
                        </a:rPr>
                        <a:t>Как МСА, так и ФПСАД указывают, что отражение в документации каждого вопроса не является необходимым, а МСА указывает, что это и нецелесообразно.  </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br>
              <a:rPr lang="ru-RU" sz="3200" dirty="0" smtClean="0"/>
            </a:br>
            <a:r>
              <a:rPr lang="ru-RU" sz="2000" dirty="0" smtClean="0"/>
              <a:t>(Объем документации)</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500380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2</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en-US" sz="1400" b="0" dirty="0" smtClean="0"/>
                        <a:t>(b)  </a:t>
                      </a:r>
                      <a:r>
                        <a:rPr lang="ru-RU" sz="1400" b="0" dirty="0" smtClean="0"/>
                        <a:t>результаты выполненных аудиторских процедур и полученные аудиторские доказательства; а так же</a:t>
                      </a:r>
                    </a:p>
                    <a:p>
                      <a:r>
                        <a:rPr lang="en-US" sz="1400" b="0" dirty="0" smtClean="0"/>
                        <a:t>(c)</a:t>
                      </a:r>
                      <a:r>
                        <a:rPr lang="en-US" sz="1400" b="0" baseline="0" dirty="0" smtClean="0"/>
                        <a:t> </a:t>
                      </a:r>
                      <a:r>
                        <a:rPr lang="ru-RU" sz="1400" b="0" baseline="0" dirty="0" smtClean="0"/>
                        <a:t>Значимые вопросы, возникающие в ходе аудита, заключения по таким вопросам, а также значимые профессиональные суждения, вынесенные в ходе составления таких заключений;</a:t>
                      </a:r>
                    </a:p>
                    <a:p>
                      <a:r>
                        <a:rPr lang="ru-RU" sz="1400" b="0" baseline="0" dirty="0" smtClean="0"/>
                        <a:t>9. При документировании характера, сроков и объема проведенных аудиторских процедур аудитор фиксирует в письменной форме:</a:t>
                      </a:r>
                      <a:r>
                        <a:rPr lang="en-US" sz="1400" b="0" dirty="0" smtClean="0"/>
                        <a:t> </a:t>
                      </a:r>
                      <a:endParaRPr lang="ru-RU" sz="1400" b="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dk1"/>
                          </a:solidFill>
                          <a:latin typeface="+mn-lt"/>
                          <a:ea typeface="+mn-ea"/>
                          <a:cs typeface="+mn-cs"/>
                        </a:rPr>
                        <a:t>не имеющему опыта работы по этому заданию, новый аудитор смог бы исключительно на основе данной документации (не прибегая к дополнительным беседам или переписке с прежним аудитором) понять проделанную работу и обоснованность решений и выводов прежнего аудитора. </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dk1"/>
                          </a:solidFill>
                          <a:latin typeface="+mn-lt"/>
                          <a:ea typeface="+mn-ea"/>
                          <a:cs typeface="+mn-cs"/>
                        </a:rPr>
                        <a:t>6. Аудитор должен отражать в рабочих документах информацию о планировании аудиторской работы, характере, временных рамках и объеме  </a:t>
                      </a:r>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kern="1200" baseline="0" dirty="0" smtClean="0">
                          <a:solidFill>
                            <a:schemeClr val="dk1"/>
                          </a:solidFill>
                          <a:latin typeface="+mn-lt"/>
                          <a:ea typeface="+mn-ea"/>
                          <a:cs typeface="+mn-cs"/>
                        </a:rPr>
                        <a:t> </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br>
              <a:rPr lang="ru-RU" sz="3200" dirty="0" smtClean="0"/>
            </a:br>
            <a:r>
              <a:rPr lang="ru-RU" sz="2000" dirty="0" smtClean="0"/>
              <a:t>(Объем документации)</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515620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2</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sz="1400" b="0" dirty="0" smtClean="0"/>
                        <a:t> (а) отличительные признаки определенных проверяемых статей и вопросов;</a:t>
                      </a:r>
                    </a:p>
                    <a:p>
                      <a:r>
                        <a:rPr lang="ru-RU" sz="1400" b="0" dirty="0" smtClean="0"/>
                        <a:t>(</a:t>
                      </a:r>
                      <a:r>
                        <a:rPr lang="en-US" sz="1400" b="0" dirty="0" smtClean="0"/>
                        <a:t>b) </a:t>
                      </a:r>
                      <a:r>
                        <a:rPr lang="ru-RU" sz="1400" b="0" dirty="0" smtClean="0"/>
                        <a:t>Сведения об аудиторе, выполнившем данную работу, и дате ее завершения, а также</a:t>
                      </a:r>
                    </a:p>
                    <a:p>
                      <a:r>
                        <a:rPr lang="ru-RU" sz="1400" b="0" dirty="0" smtClean="0"/>
                        <a:t>(с) сведения о лице, выполнившем обзорную проверку проведенной аудиторской</a:t>
                      </a:r>
                      <a:r>
                        <a:rPr lang="ru-RU" sz="1400" b="0" baseline="0" dirty="0" smtClean="0"/>
                        <a:t> работы, дате и объеме такой проверки.</a:t>
                      </a:r>
                    </a:p>
                    <a:p>
                      <a:r>
                        <a:rPr lang="ru-RU" sz="1400" b="0" baseline="0" dirty="0" smtClean="0"/>
                        <a:t>10. Аудитор документирует обсуждение значимых вопросов с руководством, представителями собственника и другими заинтересованными лицами, включая описание существа </a:t>
                      </a:r>
                      <a:endParaRPr lang="ru-RU" sz="1400" b="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dk1"/>
                          </a:solidFill>
                          <a:latin typeface="+mn-lt"/>
                          <a:ea typeface="+mn-ea"/>
                          <a:cs typeface="+mn-cs"/>
                        </a:rPr>
                        <a:t> выполненных аудиторских процедур, их результатах, а также о выводах, сделанных на основе полученных аудиторских доказательств. В рабочих документах должно содержаться обоснование аудитором всех важных моментов, по которым необходимо выразить свое профессиональное суждение, вместе с выводами аудитора по ним. В тех случаях, когда аудитор проводил рассмотрение сложных принципиальных вопросов или высказывал по каким-либо важным</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400" kern="120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kern="1200" baseline="0" dirty="0" smtClean="0">
                          <a:solidFill>
                            <a:schemeClr val="dk1"/>
                          </a:solidFill>
                          <a:latin typeface="+mn-lt"/>
                          <a:ea typeface="+mn-ea"/>
                          <a:cs typeface="+mn-cs"/>
                        </a:rPr>
                        <a:t> </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br>
              <a:rPr lang="ru-RU" sz="3200" dirty="0" smtClean="0"/>
            </a:br>
            <a:r>
              <a:rPr lang="ru-RU" sz="2000" dirty="0" smtClean="0"/>
              <a:t>(Объем документации)</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472948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2</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sz="1400" b="0" dirty="0" smtClean="0"/>
                        <a:t> обсуждавшихся вопросов, сведения о времени и лицах, с которыми проводилось такое обсуждение.</a:t>
                      </a:r>
                    </a:p>
                    <a:p>
                      <a:endParaRPr lang="ru-RU" sz="1400" b="0" dirty="0" smtClean="0"/>
                    </a:p>
                    <a:p>
                      <a:r>
                        <a:rPr lang="ru-RU" sz="1400" b="0" dirty="0" smtClean="0"/>
                        <a:t>А7. Аудиторская документация </a:t>
                      </a:r>
                      <a:r>
                        <a:rPr lang="ru-RU" sz="1400" b="0" dirty="0" err="1" smtClean="0"/>
                        <a:t>подтверждат</a:t>
                      </a:r>
                      <a:r>
                        <a:rPr lang="ru-RU" sz="1400" b="0" dirty="0" smtClean="0"/>
                        <a:t>, что аудит проведен в соответствии с требованиями МСА. </a:t>
                      </a:r>
                      <a:r>
                        <a:rPr lang="ru-RU" sz="1400" b="1" dirty="0" smtClean="0">
                          <a:solidFill>
                            <a:srgbClr val="FF0000"/>
                          </a:solidFill>
                        </a:rPr>
                        <a:t>Однако документальное фиксирование каждого рассматриваемого вопроса или каждого профессионального</a:t>
                      </a:r>
                      <a:r>
                        <a:rPr lang="ru-RU" sz="1400" b="1" baseline="0" dirty="0" smtClean="0">
                          <a:solidFill>
                            <a:srgbClr val="FF0000"/>
                          </a:solidFill>
                        </a:rPr>
                        <a:t> суждения, вынесенного в ходе аудита, не только не требуется, но и нецелесообразно.</a:t>
                      </a:r>
                      <a:endParaRPr lang="ru-RU" sz="1400" b="1" dirty="0">
                        <a:solidFill>
                          <a:srgbClr val="FF0000"/>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dk1"/>
                          </a:solidFill>
                          <a:latin typeface="+mn-lt"/>
                          <a:ea typeface="+mn-ea"/>
                          <a:cs typeface="+mn-cs"/>
                        </a:rPr>
                        <a:t>для аудита вопросам профессиональное суждение, в рабочие документы следует включать факты, которые были известны аудитору на момент формулирования выводов, и необходимую аргументацию.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400" kern="120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kern="1200" baseline="0" dirty="0" smtClean="0">
                          <a:solidFill>
                            <a:schemeClr val="dk1"/>
                          </a:solidFill>
                          <a:latin typeface="+mn-lt"/>
                          <a:ea typeface="+mn-ea"/>
                          <a:cs typeface="+mn-cs"/>
                        </a:rPr>
                        <a:t> </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br>
              <a:rPr lang="ru-RU" sz="3200" dirty="0" smtClean="0"/>
            </a:br>
            <a:r>
              <a:rPr lang="ru-RU" sz="2000" dirty="0" smtClean="0"/>
              <a:t>(Изменение рабочей документации)</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536956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2</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sz="1400" b="0" dirty="0" smtClean="0"/>
                        <a:t> 13.</a:t>
                      </a:r>
                      <a:r>
                        <a:rPr lang="ru-RU" sz="1400" b="0" baseline="0" dirty="0" smtClean="0"/>
                        <a:t> Если в исключительных обстоятельствах аудитор проводит новые или дополнительные аудиторские процедуры либо делает новые выводы после даты аудиторского заключения, он должен отразить в документах следующую информацию:</a:t>
                      </a:r>
                    </a:p>
                    <a:p>
                      <a:r>
                        <a:rPr lang="ru-RU" sz="1400" b="0" baseline="0" dirty="0" smtClean="0">
                          <a:solidFill>
                            <a:schemeClr val="tx1"/>
                          </a:solidFill>
                        </a:rPr>
                        <a:t>(а) обстоятельства, с которыми столкнулся аудитор;</a:t>
                      </a:r>
                      <a:endParaRPr lang="en-US" sz="1400" b="0" baseline="0" dirty="0" smtClean="0">
                        <a:solidFill>
                          <a:schemeClr val="tx1"/>
                        </a:solidFill>
                      </a:endParaRPr>
                    </a:p>
                    <a:p>
                      <a:r>
                        <a:rPr lang="en-US" sz="1400" b="0" baseline="0" dirty="0" smtClean="0">
                          <a:solidFill>
                            <a:schemeClr val="tx1"/>
                          </a:solidFill>
                        </a:rPr>
                        <a:t>(b) </a:t>
                      </a:r>
                      <a:r>
                        <a:rPr lang="ru-RU" sz="1400" b="0" baseline="0" dirty="0" smtClean="0">
                          <a:solidFill>
                            <a:schemeClr val="tx1"/>
                          </a:solidFill>
                        </a:rPr>
                        <a:t>Проведенные новые аудиторские процедуры, полученные аудиторские доказательства, сделанные на их основе выводы и их влияние на аудиторское заключение,</a:t>
                      </a:r>
                    </a:p>
                    <a:p>
                      <a:endParaRPr lang="ru-RU" sz="1400" b="1" dirty="0">
                        <a:solidFill>
                          <a:srgbClr val="FF0000"/>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dk1"/>
                          </a:solidFill>
                          <a:latin typeface="+mn-lt"/>
                          <a:ea typeface="+mn-ea"/>
                          <a:cs typeface="+mn-cs"/>
                        </a:rPr>
                        <a:t>Не регламентировано</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400" kern="120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kern="1200" baseline="0" dirty="0" smtClean="0">
                          <a:solidFill>
                            <a:schemeClr val="dk1"/>
                          </a:solidFill>
                          <a:latin typeface="+mn-lt"/>
                          <a:ea typeface="+mn-ea"/>
                          <a:cs typeface="+mn-cs"/>
                        </a:rPr>
                        <a:t> </a:t>
                      </a:r>
                      <a:r>
                        <a:rPr lang="ru-RU" sz="1800" kern="1200" baseline="0" dirty="0" smtClean="0">
                          <a:solidFill>
                            <a:schemeClr val="dk1"/>
                          </a:solidFill>
                          <a:latin typeface="+mn-lt"/>
                          <a:ea typeface="+mn-ea"/>
                          <a:cs typeface="+mn-cs"/>
                        </a:rPr>
                        <a:t>МСА допускает возможность изменения рабочей документации после выдачи аудиторского заключения. ФПСАД данную возможность не регламентирует.</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br>
              <a:rPr lang="ru-RU" sz="3200" dirty="0" smtClean="0"/>
            </a:br>
            <a:r>
              <a:rPr lang="ru-RU" sz="2000" dirty="0" smtClean="0"/>
              <a:t>(Изменение рабочей документации)</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536956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2</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sz="1400" b="0" dirty="0" smtClean="0"/>
                        <a:t>а также</a:t>
                      </a:r>
                    </a:p>
                    <a:p>
                      <a:r>
                        <a:rPr lang="ru-RU" sz="1400" b="0" baseline="0" dirty="0" smtClean="0">
                          <a:solidFill>
                            <a:schemeClr val="tx1"/>
                          </a:solidFill>
                        </a:rPr>
                        <a:t>(с) кода и кем соответствующие изменения внесены в аудиторскую документацию и проверены.</a:t>
                      </a:r>
                    </a:p>
                    <a:p>
                      <a:endParaRPr lang="ru-RU" sz="1400" b="0" baseline="0" dirty="0" smtClean="0">
                        <a:solidFill>
                          <a:schemeClr val="tx1"/>
                        </a:solidFill>
                      </a:endParaRPr>
                    </a:p>
                    <a:p>
                      <a:r>
                        <a:rPr lang="ru-RU" sz="1400" b="0" baseline="0" dirty="0" smtClean="0">
                          <a:solidFill>
                            <a:schemeClr val="tx1"/>
                          </a:solidFill>
                        </a:rPr>
                        <a:t>16. В любых иных обстоятельствах, отличных от перечисленных в разделе 13, если аудитор считает необходимым внести изменения в существующую аудиторскую документацию или включить новые аудиторские документы в окончательный аудиторский файл после</a:t>
                      </a:r>
                    </a:p>
                    <a:p>
                      <a:endParaRPr lang="ru-RU" sz="1400" b="1" dirty="0">
                        <a:solidFill>
                          <a:srgbClr val="FF0000"/>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dk1"/>
                          </a:solidFill>
                          <a:latin typeface="+mn-lt"/>
                          <a:ea typeface="+mn-ea"/>
                          <a:cs typeface="+mn-cs"/>
                        </a:rPr>
                        <a:t>Не регламентировано</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400" kern="120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kern="1200" baseline="0" dirty="0" smtClean="0">
                          <a:solidFill>
                            <a:schemeClr val="dk1"/>
                          </a:solidFill>
                          <a:latin typeface="+mn-lt"/>
                          <a:ea typeface="+mn-ea"/>
                          <a:cs typeface="+mn-cs"/>
                        </a:rPr>
                        <a:t> </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p:txBody>
          <a:bodyPr/>
          <a:lstStyle/>
          <a:p>
            <a:pPr eaLnBrk="1" hangingPunct="1"/>
            <a:r>
              <a:rPr lang="ru-RU" sz="3200" dirty="0" smtClean="0"/>
              <a:t>Соответствие МСА и ФПСАД /ФСАД</a:t>
            </a:r>
            <a:br>
              <a:rPr lang="ru-RU" sz="3200" dirty="0" smtClean="0"/>
            </a:br>
            <a:r>
              <a:rPr lang="ru-RU" sz="2000" dirty="0" smtClean="0"/>
              <a:t>(Изменение рабочей документации)</a:t>
            </a:r>
          </a:p>
        </p:txBody>
      </p:sp>
      <p:sp>
        <p:nvSpPr>
          <p:cNvPr id="7" name="Прямоугольник 6"/>
          <p:cNvSpPr/>
          <p:nvPr/>
        </p:nvSpPr>
        <p:spPr>
          <a:xfrm>
            <a:off x="683568" y="1268760"/>
            <a:ext cx="7992888" cy="723275"/>
          </a:xfrm>
          <a:prstGeom prst="rect">
            <a:avLst/>
          </a:prstGeom>
        </p:spPr>
        <p:txBody>
          <a:bodyPr wrap="square">
            <a:spAutoFit/>
          </a:bodyPr>
          <a:lstStyle/>
          <a:p>
            <a:pPr algn="just">
              <a:spcAft>
                <a:spcPts val="600"/>
              </a:spcAft>
            </a:pPr>
            <a:endParaRPr lang="ru-RU" b="1" dirty="0" smtClean="0">
              <a:solidFill>
                <a:schemeClr val="accent2">
                  <a:lumMod val="75000"/>
                </a:schemeClr>
              </a:solidFill>
            </a:endParaRPr>
          </a:p>
          <a:p>
            <a:pPr algn="just">
              <a:spcAft>
                <a:spcPts val="600"/>
              </a:spcAft>
            </a:pPr>
            <a:endParaRPr lang="ru-RU" b="1" dirty="0">
              <a:solidFill>
                <a:schemeClr val="accent2">
                  <a:lumMod val="75000"/>
                </a:schemeClr>
              </a:solidFill>
            </a:endParaRPr>
          </a:p>
        </p:txBody>
      </p:sp>
      <p:graphicFrame>
        <p:nvGraphicFramePr>
          <p:cNvPr id="4" name="Таблица 3"/>
          <p:cNvGraphicFramePr>
            <a:graphicFrameLocks noGrp="1"/>
          </p:cNvGraphicFramePr>
          <p:nvPr/>
        </p:nvGraphicFramePr>
        <p:xfrm>
          <a:off x="827583" y="1397000"/>
          <a:ext cx="7776865" cy="2809240"/>
        </p:xfrm>
        <a:graphic>
          <a:graphicData uri="http://schemas.openxmlformats.org/drawingml/2006/table">
            <a:tbl>
              <a:tblPr firstRow="1" bandRow="1">
                <a:tableStyleId>{5C22544A-7EE6-4342-B048-85BDC9FD1C3A}</a:tableStyleId>
              </a:tblPr>
              <a:tblGrid>
                <a:gridCol w="2376265"/>
                <a:gridCol w="2376264"/>
                <a:gridCol w="3024336"/>
              </a:tblGrid>
              <a:tr h="370840">
                <a:tc>
                  <a:txBody>
                    <a:bodyPr/>
                    <a:lstStyle/>
                    <a:p>
                      <a:pPr algn="ctr"/>
                      <a:r>
                        <a:rPr lang="ru-RU" dirty="0" smtClean="0">
                          <a:solidFill>
                            <a:schemeClr val="accent2">
                              <a:lumMod val="75000"/>
                            </a:schemeClr>
                          </a:solidFill>
                        </a:rPr>
                        <a:t>МСА</a:t>
                      </a:r>
                      <a:endParaRPr lang="ru-RU" dirty="0">
                        <a:solidFill>
                          <a:schemeClr val="accent2">
                            <a:lumMod val="75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ФПСАД 2</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ru-RU" dirty="0" smtClean="0">
                          <a:solidFill>
                            <a:schemeClr val="accent2">
                              <a:lumMod val="75000"/>
                            </a:schemeClr>
                          </a:solidFill>
                        </a:rPr>
                        <a:t>Комментарий</a:t>
                      </a:r>
                      <a:endParaRPr lang="ru-RU" dirty="0">
                        <a:solidFill>
                          <a:schemeClr val="accent2">
                            <a:lumMod val="75000"/>
                          </a:schemeClr>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093208">
                <a:tc>
                  <a:txBody>
                    <a:bodyPr/>
                    <a:lstStyle/>
                    <a:p>
                      <a:r>
                        <a:rPr lang="ru-RU" sz="1400" b="0" dirty="0" smtClean="0"/>
                        <a:t>завершения его создания, то, независимо от характера таких изменений, аудитор обязан зафиксировать: </a:t>
                      </a:r>
                      <a:endParaRPr lang="ru-RU" sz="1400" b="0" baseline="0" dirty="0" smtClean="0">
                        <a:solidFill>
                          <a:schemeClr val="tx1"/>
                        </a:solidFill>
                      </a:endParaRPr>
                    </a:p>
                    <a:p>
                      <a:r>
                        <a:rPr lang="ru-RU" sz="1400" b="0" dirty="0" smtClean="0">
                          <a:solidFill>
                            <a:schemeClr val="tx1"/>
                          </a:solidFill>
                        </a:rPr>
                        <a:t>(а) конкретные причины </a:t>
                      </a:r>
                      <a:r>
                        <a:rPr lang="ru-RU" sz="1400" b="0" dirty="0" err="1" smtClean="0">
                          <a:solidFill>
                            <a:schemeClr val="tx1"/>
                          </a:solidFill>
                        </a:rPr>
                        <a:t>внсеения</a:t>
                      </a:r>
                      <a:r>
                        <a:rPr lang="ru-RU" sz="1400" b="0" dirty="0" smtClean="0">
                          <a:solidFill>
                            <a:schemeClr val="tx1"/>
                          </a:solidFill>
                        </a:rPr>
                        <a:t> изменений; а также</a:t>
                      </a:r>
                    </a:p>
                    <a:p>
                      <a:r>
                        <a:rPr lang="ru-RU" sz="1400" b="0" dirty="0" smtClean="0">
                          <a:solidFill>
                            <a:schemeClr val="tx1"/>
                          </a:solidFill>
                        </a:rPr>
                        <a:t>(</a:t>
                      </a:r>
                      <a:r>
                        <a:rPr lang="en-US" sz="1400" b="0" dirty="0" smtClean="0">
                          <a:solidFill>
                            <a:schemeClr val="tx1"/>
                          </a:solidFill>
                        </a:rPr>
                        <a:t>b) </a:t>
                      </a:r>
                      <a:r>
                        <a:rPr lang="ru-RU" sz="1400" b="0" dirty="0" smtClean="0">
                          <a:solidFill>
                            <a:schemeClr val="tx1"/>
                          </a:solidFill>
                        </a:rPr>
                        <a:t>Когда и кем такие изменения </a:t>
                      </a:r>
                      <a:r>
                        <a:rPr lang="ru-RU" sz="1400" b="0" dirty="0" err="1" smtClean="0">
                          <a:solidFill>
                            <a:schemeClr val="tx1"/>
                          </a:solidFill>
                        </a:rPr>
                        <a:t>внеены</a:t>
                      </a:r>
                      <a:r>
                        <a:rPr lang="ru-RU" sz="1400" b="0" dirty="0" smtClean="0">
                          <a:solidFill>
                            <a:schemeClr val="tx1"/>
                          </a:solidFill>
                        </a:rPr>
                        <a:t> и проверены.</a:t>
                      </a:r>
                      <a:endParaRPr lang="ru-RU" sz="1400" b="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solidFill>
                            <a:schemeClr val="dk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400" kern="120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kern="1200" baseline="0" dirty="0" smtClean="0">
                          <a:solidFill>
                            <a:schemeClr val="dk1"/>
                          </a:solidFill>
                          <a:latin typeface="+mn-lt"/>
                          <a:ea typeface="+mn-ea"/>
                          <a:cs typeface="+mn-cs"/>
                        </a:rPr>
                        <a:t> </a:t>
                      </a:r>
                      <a:endParaRPr lang="ru-RU" sz="17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r>
              <a:rPr lang="ru-RU" sz="2400" b="1" dirty="0" smtClean="0"/>
              <a:t>МСА 505 «Подтверждение из внешних источников» / </a:t>
            </a:r>
            <a:r>
              <a:rPr lang="en-US" sz="2400" b="1" dirty="0" smtClean="0">
                <a:solidFill>
                  <a:schemeClr val="accent2">
                    <a:lumMod val="75000"/>
                  </a:schemeClr>
                </a:solidFill>
              </a:rPr>
              <a:t>ISA</a:t>
            </a:r>
            <a:r>
              <a:rPr lang="ru-RU" sz="2400" b="1" dirty="0" smtClean="0">
                <a:solidFill>
                  <a:schemeClr val="accent2">
                    <a:lumMod val="75000"/>
                  </a:schemeClr>
                </a:solidFill>
              </a:rPr>
              <a:t> 505</a:t>
            </a:r>
            <a:r>
              <a:rPr lang="en-US" sz="2400" b="1" dirty="0" smtClean="0">
                <a:solidFill>
                  <a:schemeClr val="accent2">
                    <a:lumMod val="75000"/>
                  </a:schemeClr>
                </a:solidFill>
              </a:rPr>
              <a:t>.</a:t>
            </a:r>
            <a:r>
              <a:rPr lang="ru-RU" sz="2400" b="1" dirty="0" smtClean="0">
                <a:solidFill>
                  <a:schemeClr val="accent2">
                    <a:lumMod val="75000"/>
                  </a:schemeClr>
                </a:solidFill>
              </a:rPr>
              <a:t> </a:t>
            </a:r>
            <a:r>
              <a:rPr lang="en-US" sz="2400" b="1" dirty="0" smtClean="0">
                <a:solidFill>
                  <a:schemeClr val="accent2">
                    <a:lumMod val="75000"/>
                  </a:schemeClr>
                </a:solidFill>
              </a:rPr>
              <a:t>External Confirmations</a:t>
            </a:r>
            <a:r>
              <a:rPr lang="ru-RU" sz="2400" b="1" dirty="0" smtClean="0">
                <a:solidFill>
                  <a:schemeClr val="accent2">
                    <a:lumMod val="75000"/>
                  </a:schemeClr>
                </a:solidFill>
              </a:rPr>
              <a:t/>
            </a:r>
            <a:br>
              <a:rPr lang="ru-RU" sz="2400" b="1" dirty="0" smtClean="0">
                <a:solidFill>
                  <a:schemeClr val="accent2">
                    <a:lumMod val="75000"/>
                  </a:schemeClr>
                </a:solidFill>
              </a:rPr>
            </a:br>
            <a:r>
              <a:rPr lang="ru-RU" sz="2400" b="1" dirty="0" smtClean="0">
                <a:solidFill>
                  <a:schemeClr val="accent2">
                    <a:lumMod val="75000"/>
                  </a:schemeClr>
                </a:solidFill>
              </a:rPr>
              <a:t/>
            </a:r>
            <a:br>
              <a:rPr lang="ru-RU" sz="2400" b="1" dirty="0" smtClean="0">
                <a:solidFill>
                  <a:schemeClr val="accent2">
                    <a:lumMod val="75000"/>
                  </a:schemeClr>
                </a:solidFill>
              </a:rPr>
            </a:br>
            <a:r>
              <a:rPr lang="ru-RU" sz="2400" b="1" kern="1200" dirty="0" smtClean="0">
                <a:solidFill>
                  <a:schemeClr val="dk1"/>
                </a:solidFill>
              </a:rPr>
              <a:t> ФПСАД 18</a:t>
            </a:r>
            <a:r>
              <a:rPr lang="ru-RU" sz="2400" kern="1200" dirty="0" smtClean="0">
                <a:solidFill>
                  <a:schemeClr val="dk1"/>
                </a:solidFill>
              </a:rPr>
              <a:t> "Получение аудитором подтверждающей информации из внешних источников"</a:t>
            </a:r>
            <a:endParaRPr lang="ru-RU" sz="2400" b="1" dirty="0"/>
          </a:p>
        </p:txBody>
      </p:sp>
      <p:sp>
        <p:nvSpPr>
          <p:cNvPr id="4099" name="Rectangle 3"/>
          <p:cNvSpPr>
            <a:spLocks noGrp="1" noChangeArrowheads="1"/>
          </p:cNvSpPr>
          <p:nvPr>
            <p:ph type="subTitle" idx="1"/>
          </p:nvPr>
        </p:nvSpPr>
        <p:spPr/>
        <p:txBody>
          <a:bodyPr/>
          <a:lstStyle/>
          <a:p>
            <a:endParaRPr lang="ru-RU" dirty="0" smtClean="0"/>
          </a:p>
          <a:p>
            <a:endParaRPr lang="ru-RU" dirty="0" smtClean="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ФПСАД 18: Зачем нужны внешние подтверждения</a:t>
            </a:r>
            <a:endParaRPr lang="ru-RU" sz="3200" b="1" dirty="0"/>
          </a:p>
        </p:txBody>
      </p:sp>
      <p:sp>
        <p:nvSpPr>
          <p:cNvPr id="10243" name="Rectangle 3"/>
          <p:cNvSpPr>
            <a:spLocks noGrp="1" noChangeArrowheads="1"/>
          </p:cNvSpPr>
          <p:nvPr>
            <p:ph type="body" idx="1"/>
          </p:nvPr>
        </p:nvSpPr>
        <p:spPr>
          <a:xfrm>
            <a:off x="457200" y="1412776"/>
            <a:ext cx="8229600" cy="4713387"/>
          </a:xfrm>
        </p:spPr>
        <p:txBody>
          <a:bodyPr>
            <a:normAutofit fontScale="40000" lnSpcReduction="20000"/>
          </a:bodyPr>
          <a:lstStyle/>
          <a:p>
            <a:pPr>
              <a:buNone/>
            </a:pPr>
            <a:r>
              <a:rPr lang="ru-RU" sz="4200" dirty="0"/>
              <a:t>2. Аудитор должен решить, </a:t>
            </a:r>
            <a:r>
              <a:rPr lang="ru-RU" sz="4200" b="1" dirty="0">
                <a:solidFill>
                  <a:srgbClr val="FF0000"/>
                </a:solidFill>
              </a:rPr>
              <a:t>следует ли </a:t>
            </a:r>
            <a:r>
              <a:rPr lang="ru-RU" sz="4200" dirty="0"/>
              <a:t>ему использовать внешние подтверждения для получения достаточных надлежащих аудиторских доказательств достоверности определенных предпосылок подготовки финансовой (бухгалтерской) отчетности. При этом аудитор должен учитывать уровень существенности, неотъемлемого риска и риска средств контроля, а также то, как аудиторские доказательства, полученные в результате других планируемых процедур, смогут снизить аудиторский риск до приемлемо низкого уровня для использующихся предпосылок подготовки финансовой (бухгалтерской) отчетности</a:t>
            </a:r>
            <a:r>
              <a:rPr lang="ru-RU" sz="4200" dirty="0" smtClean="0"/>
              <a:t>.</a:t>
            </a:r>
            <a:endParaRPr lang="en-US" sz="4200" dirty="0" smtClean="0"/>
          </a:p>
          <a:p>
            <a:pPr>
              <a:buNone/>
            </a:pPr>
            <a:endParaRPr lang="ru-RU" sz="4200" dirty="0" smtClean="0"/>
          </a:p>
          <a:p>
            <a:pPr>
              <a:buNone/>
            </a:pPr>
            <a:r>
              <a:rPr lang="ru-RU" sz="4200" dirty="0" smtClean="0"/>
              <a:t>4.</a:t>
            </a:r>
            <a:r>
              <a:rPr lang="en-US" sz="4200" dirty="0" smtClean="0"/>
              <a:t>&lt;…&gt; </a:t>
            </a:r>
            <a:r>
              <a:rPr lang="ru-RU" sz="4200" dirty="0"/>
              <a:t>При принятии решения относительно </a:t>
            </a:r>
            <a:r>
              <a:rPr lang="ru-RU" sz="4200" b="1" dirty="0">
                <a:solidFill>
                  <a:srgbClr val="FF0000"/>
                </a:solidFill>
              </a:rPr>
              <a:t>целесообразности</a:t>
            </a:r>
            <a:r>
              <a:rPr lang="ru-RU" sz="4200" dirty="0"/>
              <a:t> и особенностей использования внешних подтверждений аудитор должен учитывать область деятельности </a:t>
            </a:r>
            <a:r>
              <a:rPr lang="ru-RU" sz="4200" dirty="0" err="1"/>
              <a:t>аудируемого</a:t>
            </a:r>
            <a:r>
              <a:rPr lang="ru-RU" sz="4200" dirty="0"/>
              <a:t> лица и опыт рассылки запросов, а также получения и обработки полученных ответов.</a:t>
            </a:r>
          </a:p>
          <a:p>
            <a:pPr>
              <a:buNone/>
            </a:pPr>
            <a:endParaRPr lang="ru-RU" sz="2000" dirty="0"/>
          </a:p>
          <a:p>
            <a:pPr>
              <a:buNone/>
            </a:pPr>
            <a:endParaRPr lang="ru-RU" sz="2000" dirty="0"/>
          </a:p>
          <a:p>
            <a:pPr>
              <a:buNone/>
            </a:pPr>
            <a:r>
              <a:rPr lang="ru-RU" sz="2000" dirty="0"/>
              <a:t> </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МСА 505: Зачем нужны внешние подтверждения</a:t>
            </a:r>
            <a:endParaRPr lang="ru-RU" sz="3200" b="1" dirty="0"/>
          </a:p>
        </p:txBody>
      </p:sp>
      <p:sp>
        <p:nvSpPr>
          <p:cNvPr id="10243" name="Rectangle 3"/>
          <p:cNvSpPr>
            <a:spLocks noGrp="1" noChangeArrowheads="1"/>
          </p:cNvSpPr>
          <p:nvPr>
            <p:ph type="body" idx="1"/>
          </p:nvPr>
        </p:nvSpPr>
        <p:spPr>
          <a:xfrm>
            <a:off x="457200" y="1412776"/>
            <a:ext cx="8229600" cy="4713387"/>
          </a:xfrm>
        </p:spPr>
        <p:txBody>
          <a:bodyPr>
            <a:normAutofit/>
          </a:bodyPr>
          <a:lstStyle/>
          <a:p>
            <a:pPr>
              <a:buNone/>
            </a:pPr>
            <a:r>
              <a:rPr lang="ru-RU" sz="2600" dirty="0" smtClean="0"/>
              <a:t>  </a:t>
            </a:r>
          </a:p>
          <a:p>
            <a:pPr>
              <a:buNone/>
            </a:pPr>
            <a:r>
              <a:rPr lang="ru-RU" sz="2600" dirty="0" smtClean="0"/>
              <a:t> Ссылка на МСА 330: п.18-19  Аудитор должен проанализировать, </a:t>
            </a:r>
            <a:r>
              <a:rPr lang="ru-RU" sz="2600" b="1" dirty="0" smtClean="0"/>
              <a:t>следует ли </a:t>
            </a:r>
            <a:r>
              <a:rPr lang="ru-RU" sz="2600" dirty="0" smtClean="0"/>
              <a:t>ему выполнять процедуры подтверждения из внешних </a:t>
            </a:r>
            <a:r>
              <a:rPr lang="ru-RU" sz="2600" smtClean="0"/>
              <a:t>источников как </a:t>
            </a:r>
            <a:r>
              <a:rPr lang="ru-RU" sz="2600" dirty="0" smtClean="0"/>
              <a:t>процедуры проверки по существу. </a:t>
            </a:r>
            <a:endParaRPr lang="ru-RU" sz="2600" dirty="0"/>
          </a:p>
          <a:p>
            <a:pPr>
              <a:buNone/>
            </a:pPr>
            <a:endParaRPr lang="ru-RU" sz="2000" dirty="0"/>
          </a:p>
          <a:p>
            <a:pPr>
              <a:buNone/>
            </a:pPr>
            <a:endParaRPr lang="ru-RU" sz="2000" dirty="0"/>
          </a:p>
          <a:p>
            <a:pPr>
              <a:buNone/>
            </a:pPr>
            <a:r>
              <a:rPr lang="ru-RU" sz="2000" dirty="0"/>
              <a:t> </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ФПСАД 18: Где используются  внешние подтверждения</a:t>
            </a:r>
            <a:endParaRPr lang="ru-RU" sz="3200" b="1" dirty="0"/>
          </a:p>
        </p:txBody>
      </p:sp>
      <p:sp>
        <p:nvSpPr>
          <p:cNvPr id="10243" name="Rectangle 3"/>
          <p:cNvSpPr>
            <a:spLocks noGrp="1" noChangeArrowheads="1"/>
          </p:cNvSpPr>
          <p:nvPr>
            <p:ph type="body" idx="1"/>
          </p:nvPr>
        </p:nvSpPr>
        <p:spPr/>
        <p:txBody>
          <a:bodyPr>
            <a:normAutofit fontScale="92500" lnSpcReduction="20000"/>
          </a:bodyPr>
          <a:lstStyle/>
          <a:p>
            <a:r>
              <a:rPr lang="ru-RU" sz="2000" b="1" dirty="0" smtClean="0"/>
              <a:t> </a:t>
            </a:r>
            <a:r>
              <a:rPr lang="ru-RU" sz="2200" dirty="0"/>
              <a:t>6. Внешние подтверждения могут использоваться, например, в отношении:</a:t>
            </a:r>
          </a:p>
          <a:p>
            <a:r>
              <a:rPr lang="ru-RU" sz="2200" dirty="0"/>
              <a:t>а) остатков средств на счетах в кредитных организациях и иной информации, получаемой от кредитных организаций;</a:t>
            </a:r>
          </a:p>
          <a:p>
            <a:r>
              <a:rPr lang="ru-RU" sz="2200" dirty="0"/>
              <a:t>б) дебиторской задолженности, числящейся на счетах бухгалтерского учета;</a:t>
            </a:r>
          </a:p>
          <a:p>
            <a:r>
              <a:rPr lang="ru-RU" sz="2200" dirty="0"/>
              <a:t>в) материально-производственных запасов, находящихся на складах третьих сторон после передачи в переработку или на комиссию;</a:t>
            </a:r>
          </a:p>
          <a:p>
            <a:r>
              <a:rPr lang="ru-RU" sz="2200" dirty="0"/>
              <a:t>г) финансовых инструментов, приобретенных, но не доставленных </a:t>
            </a:r>
            <a:r>
              <a:rPr lang="ru-RU" sz="2200" dirty="0" err="1"/>
              <a:t>аудируемому</a:t>
            </a:r>
            <a:r>
              <a:rPr lang="ru-RU" sz="2200" dirty="0"/>
              <a:t> лицу на отчетную дату;</a:t>
            </a:r>
          </a:p>
          <a:p>
            <a:r>
              <a:rPr lang="ru-RU" sz="2200" dirty="0" err="1"/>
              <a:t>д</a:t>
            </a:r>
            <a:r>
              <a:rPr lang="ru-RU" sz="2200" dirty="0"/>
              <a:t>) полученных займов;</a:t>
            </a:r>
          </a:p>
          <a:p>
            <a:r>
              <a:rPr lang="ru-RU" sz="2200" dirty="0"/>
              <a:t>е) кредиторской задолженности, числящейся на счетах бухгалтерского учета.</a:t>
            </a:r>
          </a:p>
          <a:p>
            <a:pPr>
              <a:buNone/>
            </a:pPr>
            <a:endParaRPr lang="ru-RU" sz="2000" dirty="0"/>
          </a:p>
          <a:p>
            <a:pPr>
              <a:buNone/>
            </a:pPr>
            <a:r>
              <a:rPr lang="ru-RU" sz="2000" dirty="0"/>
              <a:t> </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МСА 505: Где используются  внешние подтверждения</a:t>
            </a:r>
            <a:endParaRPr lang="ru-RU" sz="3200" b="1" dirty="0"/>
          </a:p>
        </p:txBody>
      </p:sp>
      <p:sp>
        <p:nvSpPr>
          <p:cNvPr id="10243" name="Rectangle 3"/>
          <p:cNvSpPr>
            <a:spLocks noGrp="1" noChangeArrowheads="1"/>
          </p:cNvSpPr>
          <p:nvPr>
            <p:ph type="body" idx="1"/>
          </p:nvPr>
        </p:nvSpPr>
        <p:spPr/>
        <p:txBody>
          <a:bodyPr>
            <a:normAutofit/>
          </a:bodyPr>
          <a:lstStyle/>
          <a:p>
            <a:pPr algn="ctr"/>
            <a:r>
              <a:rPr lang="ru-RU" sz="2000" b="1" dirty="0" smtClean="0"/>
              <a:t> </a:t>
            </a:r>
            <a:r>
              <a:rPr lang="ru-RU" sz="2200" dirty="0" smtClean="0"/>
              <a:t>Не детализируется</a:t>
            </a:r>
            <a:endParaRPr lang="ru-RU" sz="2200" dirty="0"/>
          </a:p>
          <a:p>
            <a:pPr>
              <a:buNone/>
            </a:pPr>
            <a:endParaRPr lang="ru-RU" sz="2000" dirty="0"/>
          </a:p>
          <a:p>
            <a:pPr>
              <a:buNone/>
            </a:pPr>
            <a:r>
              <a:rPr lang="ru-RU" sz="2000" dirty="0"/>
              <a:t> </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ФПСАД 18: Позитивные и негативные запросы</a:t>
            </a:r>
            <a:endParaRPr lang="ru-RU" sz="3200" b="1" dirty="0"/>
          </a:p>
        </p:txBody>
      </p:sp>
      <p:sp>
        <p:nvSpPr>
          <p:cNvPr id="10243" name="Rectangle 3"/>
          <p:cNvSpPr>
            <a:spLocks noGrp="1" noChangeArrowheads="1"/>
          </p:cNvSpPr>
          <p:nvPr>
            <p:ph type="body" idx="1"/>
          </p:nvPr>
        </p:nvSpPr>
        <p:spPr>
          <a:xfrm>
            <a:off x="457200" y="1196752"/>
            <a:ext cx="8229600" cy="4929411"/>
          </a:xfrm>
        </p:spPr>
        <p:txBody>
          <a:bodyPr>
            <a:normAutofit/>
          </a:bodyPr>
          <a:lstStyle/>
          <a:p>
            <a:pPr>
              <a:buNone/>
            </a:pPr>
            <a:r>
              <a:rPr lang="ru-RU" sz="2000" dirty="0" smtClean="0"/>
              <a:t>21</a:t>
            </a:r>
            <a:r>
              <a:rPr lang="ru-RU" sz="2000" dirty="0"/>
              <a:t>. Аудитор может использовать запросы о предоставлении позитивных и (или) негативных внешних подтверждений.</a:t>
            </a:r>
          </a:p>
          <a:p>
            <a:pPr>
              <a:buNone/>
            </a:pPr>
            <a:r>
              <a:rPr lang="ru-RU" sz="2000" dirty="0"/>
              <a:t>22. В запросе о позитивном внешнем подтверждении содержится просьба ответить аудитору в любом случае путем указания на согласие отвечающего с предоставленной информацией (конкретными числовыми значениями) либо путем внесения информации (самостоятельного указания числовых значений</a:t>
            </a:r>
            <a:r>
              <a:rPr lang="ru-RU" sz="2000" dirty="0" smtClean="0"/>
              <a:t>).</a:t>
            </a:r>
            <a:r>
              <a:rPr lang="en-US" sz="2000" dirty="0" smtClean="0"/>
              <a:t>&lt;…&gt;</a:t>
            </a:r>
            <a:endParaRPr lang="ru-RU" sz="2000" dirty="0"/>
          </a:p>
          <a:p>
            <a:pPr>
              <a:buNone/>
            </a:pPr>
            <a:r>
              <a:rPr lang="ru-RU" sz="2000" dirty="0"/>
              <a:t>23. Запрос о негативном внешнем подтверждении подразумевает, что лицо, составляющее такое внешнее подтверждение, направит ответ только в случае несогласия с информацией, изложенной в запросе. </a:t>
            </a:r>
            <a:r>
              <a:rPr lang="en-US" sz="2000" dirty="0" smtClean="0"/>
              <a:t>&lt;…&gt;</a:t>
            </a:r>
            <a:endParaRPr lang="ru-RU" sz="2000" dirty="0"/>
          </a:p>
          <a:p>
            <a:pPr>
              <a:buNone/>
            </a:pPr>
            <a:r>
              <a:rPr lang="ru-RU" sz="2000" dirty="0"/>
              <a:t> </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МСА 505: Положительные и отрицательные подтверждения</a:t>
            </a:r>
            <a:endParaRPr lang="ru-RU" sz="3200" b="1" dirty="0"/>
          </a:p>
        </p:txBody>
      </p:sp>
      <p:sp>
        <p:nvSpPr>
          <p:cNvPr id="10243" name="Rectangle 3"/>
          <p:cNvSpPr>
            <a:spLocks noGrp="1" noChangeArrowheads="1"/>
          </p:cNvSpPr>
          <p:nvPr>
            <p:ph type="body" idx="1"/>
          </p:nvPr>
        </p:nvSpPr>
        <p:spPr/>
        <p:txBody>
          <a:bodyPr>
            <a:normAutofit/>
          </a:bodyPr>
          <a:lstStyle/>
          <a:p>
            <a:pPr algn="just"/>
            <a:r>
              <a:rPr lang="ru-RU" sz="2400" dirty="0" smtClean="0"/>
              <a:t>Положительное подтверждение – запрос, на который подтверждающая сторона отвечает непосредственно аудитору и указывает либо на согласие с информацией в запросе, либо предоставляет информацию</a:t>
            </a:r>
          </a:p>
          <a:p>
            <a:pPr algn="just"/>
            <a:r>
              <a:rPr lang="ru-RU" sz="2400" dirty="0" smtClean="0"/>
              <a:t>Отрицательное подтверждение – запрос, запрос, на который подтверждающая сторона отвечает непосредственно аудитору только в случае, если она не согласна с информацией в запросе.</a:t>
            </a:r>
            <a:endParaRPr lang="ru-RU" sz="2400" dirty="0"/>
          </a:p>
          <a:p>
            <a:pPr>
              <a:buNone/>
            </a:pPr>
            <a:endParaRPr lang="ru-RU" sz="2000" dirty="0"/>
          </a:p>
          <a:p>
            <a:pPr>
              <a:buNone/>
            </a:pPr>
            <a:r>
              <a:rPr lang="ru-RU" sz="2000" dirty="0"/>
              <a:t> </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ru-RU" sz="3200" b="1" dirty="0" smtClean="0"/>
              <a:t>ФПСАД 18: Когда могут быть негативные запросы</a:t>
            </a:r>
            <a:br>
              <a:rPr lang="ru-RU" sz="3200" b="1" dirty="0" smtClean="0"/>
            </a:br>
            <a:endParaRPr lang="ru-RU" sz="3200" b="1" dirty="0"/>
          </a:p>
        </p:txBody>
      </p:sp>
      <p:sp>
        <p:nvSpPr>
          <p:cNvPr id="10243" name="Rectangle 3"/>
          <p:cNvSpPr>
            <a:spLocks noGrp="1" noChangeArrowheads="1"/>
          </p:cNvSpPr>
          <p:nvPr>
            <p:ph type="body" idx="1"/>
          </p:nvPr>
        </p:nvSpPr>
        <p:spPr>
          <a:xfrm>
            <a:off x="457200" y="1196752"/>
            <a:ext cx="8229600" cy="4929411"/>
          </a:xfrm>
        </p:spPr>
        <p:txBody>
          <a:bodyPr>
            <a:normAutofit/>
          </a:bodyPr>
          <a:lstStyle/>
          <a:p>
            <a:r>
              <a:rPr lang="ru-RU" sz="2000" dirty="0"/>
              <a:t>24. Запросы о негативном внешнем подтверждении могут быть использованы для снижения аудиторского риска до приемлемо низкого уровня, когда:</a:t>
            </a:r>
          </a:p>
          <a:p>
            <a:r>
              <a:rPr lang="ru-RU" sz="2000" dirty="0"/>
              <a:t>а) уровни неотъемлемого риска и риска средств контроля оценены аудитором как низкие;</a:t>
            </a:r>
          </a:p>
          <a:p>
            <a:r>
              <a:rPr lang="ru-RU" sz="2000" dirty="0"/>
              <a:t>б) проверке подлежит большое количество незначительных остатков по аналитическим счетам;</a:t>
            </a:r>
          </a:p>
          <a:p>
            <a:r>
              <a:rPr lang="ru-RU" sz="2000" dirty="0"/>
              <a:t>в) аудитор не ожидает значительного количества ошибок;</a:t>
            </a:r>
          </a:p>
          <a:p>
            <a:r>
              <a:rPr lang="ru-RU" sz="2000" dirty="0"/>
              <a:t>г) у аудитора нет оснований полагать, что лица, составляющие ответ, проигнорируют направленные им запросы.</a:t>
            </a:r>
          </a:p>
          <a:p>
            <a:r>
              <a:rPr lang="ru-RU" sz="2000" dirty="0"/>
              <a:t>25. Аудитором может быть использована комбинация позитивных и негативных внешних подтверждений. </a:t>
            </a:r>
            <a:r>
              <a:rPr lang="en-US" sz="2000" dirty="0" smtClean="0"/>
              <a:t>&lt;…&gt;</a:t>
            </a:r>
            <a:r>
              <a:rPr lang="ru-RU" sz="2000" dirty="0"/>
              <a:t> </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ru-RU" sz="3200" b="1" dirty="0" smtClean="0"/>
              <a:t/>
            </a:r>
            <a:br>
              <a:rPr lang="ru-RU" sz="3200" b="1" dirty="0" smtClean="0"/>
            </a:br>
            <a:r>
              <a:rPr lang="ru-RU" sz="3200" b="1" dirty="0" smtClean="0"/>
              <a:t>МСА 505:  Когда могут быть отрицательные подтверждения</a:t>
            </a:r>
            <a:br>
              <a:rPr lang="ru-RU" sz="3200" b="1" dirty="0" smtClean="0"/>
            </a:br>
            <a:endParaRPr lang="ru-RU" sz="3200" b="1" dirty="0"/>
          </a:p>
        </p:txBody>
      </p:sp>
      <p:sp>
        <p:nvSpPr>
          <p:cNvPr id="10243" name="Rectangle 3"/>
          <p:cNvSpPr>
            <a:spLocks noGrp="1" noChangeArrowheads="1"/>
          </p:cNvSpPr>
          <p:nvPr>
            <p:ph type="body" idx="1"/>
          </p:nvPr>
        </p:nvSpPr>
        <p:spPr>
          <a:xfrm>
            <a:off x="457200" y="1196752"/>
            <a:ext cx="8229600" cy="4929411"/>
          </a:xfrm>
        </p:spPr>
        <p:txBody>
          <a:bodyPr>
            <a:normAutofit/>
          </a:bodyPr>
          <a:lstStyle/>
          <a:p>
            <a:pPr>
              <a:buNone/>
            </a:pPr>
            <a:endParaRPr lang="ru-RU" sz="2000" dirty="0" smtClean="0"/>
          </a:p>
          <a:p>
            <a:pPr>
              <a:buNone/>
            </a:pPr>
            <a:r>
              <a:rPr lang="ru-RU" sz="1800" dirty="0" smtClean="0"/>
              <a:t>П.15. Могут быть единственной аудиторской процедурой проверки по существу только если одновременно соблюдены условия:</a:t>
            </a:r>
          </a:p>
          <a:p>
            <a:pPr>
              <a:buFont typeface="Wingdings" pitchFamily="2" charset="2"/>
              <a:buChar char="§"/>
            </a:pPr>
            <a:r>
              <a:rPr lang="ru-RU" sz="1800" dirty="0" smtClean="0"/>
              <a:t>По оценке аудитора риск существенного искажения низок, аудитор получил доказательства эффективности средств контроля;</a:t>
            </a:r>
          </a:p>
          <a:p>
            <a:pPr>
              <a:buFont typeface="Wingdings" pitchFamily="2" charset="2"/>
              <a:buChar char="§"/>
            </a:pPr>
            <a:r>
              <a:rPr lang="ru-RU" sz="1800" dirty="0" smtClean="0"/>
              <a:t>Генеральная совокупность подтверждаемых статей состоит из большого количества малых по величине и одинаковых по характеру сальдо счетов, операций, условий;</a:t>
            </a:r>
          </a:p>
          <a:p>
            <a:pPr>
              <a:buFont typeface="Wingdings" pitchFamily="2" charset="2"/>
              <a:buChar char="§"/>
            </a:pPr>
            <a:r>
              <a:rPr lang="ru-RU" sz="1800" dirty="0" smtClean="0"/>
              <a:t>Ожидаемая норма возражений  крайне низка;</a:t>
            </a:r>
          </a:p>
          <a:p>
            <a:pPr>
              <a:buFont typeface="Wingdings" pitchFamily="2" charset="2"/>
              <a:buChar char="§"/>
            </a:pPr>
            <a:r>
              <a:rPr lang="ru-RU" sz="1800" dirty="0" smtClean="0"/>
              <a:t>Аудитору неизвестны обстоятельства, которые могут заставить получателей проигнорировать запросы.</a:t>
            </a:r>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Отказ </a:t>
            </a:r>
            <a:r>
              <a:rPr lang="ru-RU" sz="3200" b="1" dirty="0" err="1" smtClean="0"/>
              <a:t>аудируемого</a:t>
            </a:r>
            <a:r>
              <a:rPr lang="ru-RU" sz="3200" b="1" dirty="0" smtClean="0"/>
              <a:t> лица согласовать отправку запросов</a:t>
            </a:r>
            <a:endParaRPr lang="ru-RU" sz="3200" b="1" dirty="0"/>
          </a:p>
        </p:txBody>
      </p:sp>
      <p:sp>
        <p:nvSpPr>
          <p:cNvPr id="10243" name="Rectangle 3"/>
          <p:cNvSpPr>
            <a:spLocks noGrp="1" noChangeArrowheads="1"/>
          </p:cNvSpPr>
          <p:nvPr>
            <p:ph type="body" idx="1"/>
          </p:nvPr>
        </p:nvSpPr>
        <p:spPr>
          <a:xfrm>
            <a:off x="457200" y="1196752"/>
            <a:ext cx="8229600" cy="4929411"/>
          </a:xfrm>
        </p:spPr>
        <p:txBody>
          <a:bodyPr>
            <a:normAutofit fontScale="70000" lnSpcReduction="20000"/>
          </a:bodyPr>
          <a:lstStyle/>
          <a:p>
            <a:pPr>
              <a:buNone/>
            </a:pPr>
            <a:endParaRPr lang="ru-RU" sz="2000" dirty="0" smtClean="0"/>
          </a:p>
          <a:p>
            <a:pPr>
              <a:buNone/>
            </a:pPr>
            <a:endParaRPr lang="ru-RU" sz="2400" dirty="0" smtClean="0"/>
          </a:p>
          <a:p>
            <a:pPr>
              <a:buNone/>
            </a:pPr>
            <a:r>
              <a:rPr lang="ru-RU" sz="2400" dirty="0" smtClean="0"/>
              <a:t>20. Запрос о внешнем подтверждении должен содержать разрешение руководства </a:t>
            </a:r>
            <a:r>
              <a:rPr lang="ru-RU" sz="2400" dirty="0" err="1" smtClean="0"/>
              <a:t>аудируемого</a:t>
            </a:r>
            <a:r>
              <a:rPr lang="ru-RU" sz="2400" dirty="0" smtClean="0"/>
              <a:t> лица, в котором оно должно указать, что не возражает против раскрытия запрашиваемой аудитором информации лицом, составляющим ответ. </a:t>
            </a:r>
          </a:p>
          <a:p>
            <a:pPr>
              <a:buNone/>
            </a:pPr>
            <a:r>
              <a:rPr lang="ru-RU" sz="2400" dirty="0" smtClean="0"/>
              <a:t>27</a:t>
            </a:r>
            <a:r>
              <a:rPr lang="ru-RU" sz="2400" dirty="0"/>
              <a:t>. Если аудитор не принимает аргументов руководства </a:t>
            </a:r>
            <a:r>
              <a:rPr lang="ru-RU" sz="2400" dirty="0" err="1"/>
              <a:t>аудируемого</a:t>
            </a:r>
            <a:r>
              <a:rPr lang="ru-RU" sz="2400" dirty="0"/>
              <a:t> лица, но ему не позволяют обратиться за внешним подтверждением, это подразумевает ограничение объема аудита, и аудитор </a:t>
            </a:r>
            <a:r>
              <a:rPr lang="ru-RU" sz="2400" b="1" dirty="0">
                <a:solidFill>
                  <a:srgbClr val="FF0000"/>
                </a:solidFill>
              </a:rPr>
              <a:t>должен модифицировать на данном основании аудиторское заключение</a:t>
            </a:r>
            <a:r>
              <a:rPr lang="ru-RU" sz="2400" dirty="0"/>
              <a:t>.</a:t>
            </a:r>
          </a:p>
          <a:p>
            <a:pPr>
              <a:buNone/>
            </a:pPr>
            <a:r>
              <a:rPr lang="ru-RU" sz="2400" dirty="0"/>
              <a:t>28. При рассмотрении предоставленных руководством </a:t>
            </a:r>
            <a:r>
              <a:rPr lang="ru-RU" sz="2400" dirty="0" err="1"/>
              <a:t>аудируемого</a:t>
            </a:r>
            <a:r>
              <a:rPr lang="ru-RU" sz="2400" dirty="0"/>
              <a:t> лица аргументов аудитор должен руководствоваться профессиональным скептицизмом и решить, не является ли просьба руководства </a:t>
            </a:r>
            <a:r>
              <a:rPr lang="ru-RU" sz="2400" dirty="0" err="1"/>
              <a:t>аудируемого</a:t>
            </a:r>
            <a:r>
              <a:rPr lang="ru-RU" sz="2400" dirty="0"/>
              <a:t> лица не искать внешних подтверждений признаком недостаточной честности и порядочности руководства </a:t>
            </a:r>
            <a:r>
              <a:rPr lang="ru-RU" sz="2400" dirty="0" err="1"/>
              <a:t>аудируемого</a:t>
            </a:r>
            <a:r>
              <a:rPr lang="ru-RU" sz="2400" dirty="0"/>
              <a:t> лица. Аудитор должен также решить, не означает ли эта просьба наличие недобросовестных действий или ошибок. Если аудитор убежден в высокой вероятности недобросовестных действий или ошибок, он должен руководствоваться федеральным правилом (стандартом) №13. Аудитор также должен учесть, предоставят ли альтернативные процедуры достаточные надлежащие аудиторские доказательства по данному вопросу. </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МСА 505:  Отказ </a:t>
            </a:r>
            <a:r>
              <a:rPr lang="ru-RU" sz="3200" b="1" dirty="0" err="1" smtClean="0"/>
              <a:t>аудируемого</a:t>
            </a:r>
            <a:r>
              <a:rPr lang="ru-RU" sz="3200" b="1" dirty="0" smtClean="0"/>
              <a:t> лица согласовать отправку запросов</a:t>
            </a:r>
            <a:endParaRPr lang="ru-RU" sz="3200" b="1" dirty="0"/>
          </a:p>
        </p:txBody>
      </p:sp>
      <p:sp>
        <p:nvSpPr>
          <p:cNvPr id="10243" name="Rectangle 3"/>
          <p:cNvSpPr>
            <a:spLocks noGrp="1" noChangeArrowheads="1"/>
          </p:cNvSpPr>
          <p:nvPr>
            <p:ph type="body" idx="1"/>
          </p:nvPr>
        </p:nvSpPr>
        <p:spPr>
          <a:xfrm>
            <a:off x="457200" y="1484784"/>
            <a:ext cx="8229600" cy="4641379"/>
          </a:xfrm>
        </p:spPr>
        <p:txBody>
          <a:bodyPr>
            <a:normAutofit fontScale="92500" lnSpcReduction="10000"/>
          </a:bodyPr>
          <a:lstStyle/>
          <a:p>
            <a:pPr>
              <a:buNone/>
            </a:pPr>
            <a:r>
              <a:rPr lang="ru-RU" sz="2000" dirty="0" smtClean="0"/>
              <a:t>П.8 При отказе руководства </a:t>
            </a:r>
            <a:r>
              <a:rPr lang="ru-RU" sz="2000" dirty="0" err="1" smtClean="0"/>
              <a:t>аудируемого</a:t>
            </a:r>
            <a:r>
              <a:rPr lang="ru-RU" sz="2000" dirty="0" smtClean="0"/>
              <a:t> лица разрешить запрос, аудитор должен:</a:t>
            </a:r>
          </a:p>
          <a:p>
            <a:pPr>
              <a:buFont typeface="Wingdings" pitchFamily="2" charset="2"/>
              <a:buChar char="§"/>
            </a:pPr>
            <a:r>
              <a:rPr lang="ru-RU" sz="2000" dirty="0" smtClean="0"/>
              <a:t>Потребовать разъяснить причины отказа и получить доказательства обоснованности отказа; </a:t>
            </a:r>
          </a:p>
          <a:p>
            <a:pPr>
              <a:buFont typeface="Wingdings" pitchFamily="2" charset="2"/>
              <a:buChar char="§"/>
            </a:pPr>
            <a:r>
              <a:rPr lang="ru-RU" sz="2000" dirty="0" smtClean="0"/>
              <a:t>Оценить последствия для оценки рисков, включая риск мошенничества;</a:t>
            </a:r>
          </a:p>
          <a:p>
            <a:pPr>
              <a:buFont typeface="Wingdings" pitchFamily="2" charset="2"/>
              <a:buChar char="§"/>
            </a:pPr>
            <a:r>
              <a:rPr lang="ru-RU" sz="2000" dirty="0" smtClean="0"/>
              <a:t>Выполнить альтернативные аудиторские процедуры.</a:t>
            </a:r>
          </a:p>
          <a:p>
            <a:pPr>
              <a:buNone/>
            </a:pPr>
            <a:endParaRPr lang="ru-RU" sz="2000" dirty="0" smtClean="0"/>
          </a:p>
          <a:p>
            <a:pPr algn="just">
              <a:buNone/>
            </a:pPr>
            <a:r>
              <a:rPr lang="ru-RU" sz="2000" dirty="0" smtClean="0"/>
              <a:t>     Если аудитор считает, что отказ необоснован, либо что невозможно получить доказательства с помощью альтернативных процедур, аудитор должен сообщить об этом представителям собственника, а так же оценить последствия для АЗ.</a:t>
            </a:r>
          </a:p>
          <a:p>
            <a:pPr>
              <a:buNone/>
            </a:pPr>
            <a:r>
              <a:rPr lang="ru-RU" sz="1800" dirty="0" smtClean="0"/>
              <a:t> А8. Распространенной причиной отказа является наличие судебного спора или незавершенных переговоров, на исход которых может повлиять несвоевременный запрос.</a:t>
            </a:r>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ru-RU" sz="3200" b="1" dirty="0" smtClean="0"/>
              <a:t>ФПСАД 18: Как отправлять  и получать запросы</a:t>
            </a:r>
            <a:br>
              <a:rPr lang="ru-RU" sz="3200" b="1" dirty="0" smtClean="0"/>
            </a:br>
            <a:endParaRPr lang="ru-RU" sz="3200" b="1" dirty="0"/>
          </a:p>
        </p:txBody>
      </p:sp>
      <p:sp>
        <p:nvSpPr>
          <p:cNvPr id="10243" name="Rectangle 3"/>
          <p:cNvSpPr>
            <a:spLocks noGrp="1" noChangeArrowheads="1"/>
          </p:cNvSpPr>
          <p:nvPr>
            <p:ph type="body" idx="1"/>
          </p:nvPr>
        </p:nvSpPr>
        <p:spPr>
          <a:xfrm>
            <a:off x="457200" y="1196752"/>
            <a:ext cx="8229600" cy="4929411"/>
          </a:xfrm>
        </p:spPr>
        <p:txBody>
          <a:bodyPr>
            <a:normAutofit/>
          </a:bodyPr>
          <a:lstStyle/>
          <a:p>
            <a:pPr>
              <a:buNone/>
            </a:pPr>
            <a:r>
              <a:rPr lang="ru-RU" sz="2000" dirty="0"/>
              <a:t>33. В процессе получения внешних подтверждений аудитор должен контролировать отбор тех лиц, которым направляются запросы, подготовку и рассылку запросов о внешнем подтверждении и обработку ответов на запросы. Аудитор должен принимать необходимые меры, чтобы свести до минимума вероятность искажения результатов внешних подтверждений. Запросы о внешнем подтверждении, подписанные руководством </a:t>
            </a:r>
            <a:r>
              <a:rPr lang="ru-RU" sz="2000" dirty="0" err="1"/>
              <a:t>аудируемого</a:t>
            </a:r>
            <a:r>
              <a:rPr lang="ru-RU" sz="2000" dirty="0"/>
              <a:t> лица, </a:t>
            </a:r>
            <a:r>
              <a:rPr lang="ru-RU" sz="2000" b="1" dirty="0">
                <a:solidFill>
                  <a:srgbClr val="FF0000"/>
                </a:solidFill>
              </a:rPr>
              <a:t>должны отсылаться непосредственно самим аудитором </a:t>
            </a:r>
            <a:r>
              <a:rPr lang="ru-RU" sz="2000" dirty="0"/>
              <a:t>по надлежащим адресам и содержать требование направлять ответы непосредственно аудитору. Аудитор</a:t>
            </a:r>
            <a:r>
              <a:rPr lang="ru-RU" sz="2000" b="1" dirty="0">
                <a:solidFill>
                  <a:srgbClr val="FF0000"/>
                </a:solidFill>
              </a:rPr>
              <a:t> должен убедиться, что ответы с внешними подтверждениями поступили от надлежащих отправителей.</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ru-RU" sz="3200" b="1" dirty="0" smtClean="0"/>
              <a:t>МСА 505: Как отправлять и получать запросы</a:t>
            </a:r>
            <a:endParaRPr lang="ru-RU" sz="3200" b="1" dirty="0"/>
          </a:p>
        </p:txBody>
      </p:sp>
      <p:sp>
        <p:nvSpPr>
          <p:cNvPr id="10243" name="Rectangle 3"/>
          <p:cNvSpPr>
            <a:spLocks noGrp="1" noChangeArrowheads="1"/>
          </p:cNvSpPr>
          <p:nvPr>
            <p:ph type="body" idx="1"/>
          </p:nvPr>
        </p:nvSpPr>
        <p:spPr>
          <a:xfrm>
            <a:off x="457200" y="1484784"/>
            <a:ext cx="8229600" cy="5112568"/>
          </a:xfrm>
        </p:spPr>
        <p:txBody>
          <a:bodyPr>
            <a:normAutofit fontScale="85000" lnSpcReduction="20000"/>
          </a:bodyPr>
          <a:lstStyle/>
          <a:p>
            <a:pPr>
              <a:buNone/>
            </a:pPr>
            <a:r>
              <a:rPr lang="ru-RU" sz="2000" b="1" dirty="0" smtClean="0"/>
              <a:t>Проверка адресов запросов</a:t>
            </a:r>
            <a:r>
              <a:rPr lang="ru-RU" sz="2000" dirty="0" smtClean="0"/>
              <a:t> </a:t>
            </a:r>
          </a:p>
          <a:p>
            <a:pPr>
              <a:buNone/>
            </a:pPr>
            <a:r>
              <a:rPr lang="ru-RU" sz="2000" dirty="0" smtClean="0"/>
              <a:t>А6. Необходимо проверить достоверность некоторых или всех адресов запросов до момента их отправки.</a:t>
            </a:r>
          </a:p>
          <a:p>
            <a:pPr>
              <a:buNone/>
            </a:pPr>
            <a:r>
              <a:rPr lang="ru-RU" sz="2000" dirty="0" smtClean="0"/>
              <a:t>А7. Аудитор может направить дополнительный запрос, если ответ на предыдущий запрос не получен в разумные сроки.</a:t>
            </a:r>
          </a:p>
          <a:p>
            <a:pPr>
              <a:buNone/>
            </a:pPr>
            <a:endParaRPr lang="ru-RU" sz="2000" dirty="0" smtClean="0"/>
          </a:p>
          <a:p>
            <a:pPr>
              <a:buNone/>
            </a:pPr>
            <a:r>
              <a:rPr lang="ru-RU" sz="2200" b="1" dirty="0" smtClean="0"/>
              <a:t>Сомнения в достоверности</a:t>
            </a:r>
          </a:p>
          <a:p>
            <a:pPr>
              <a:buNone/>
            </a:pPr>
            <a:r>
              <a:rPr lang="ru-RU" sz="2200" dirty="0" smtClean="0"/>
              <a:t>А11. Сомнения в достоверности могут вызвать факторы:</a:t>
            </a:r>
          </a:p>
          <a:p>
            <a:pPr>
              <a:buFont typeface="Wingdings" pitchFamily="2" charset="2"/>
              <a:buChar char="§"/>
            </a:pPr>
            <a:r>
              <a:rPr lang="ru-RU" sz="2200" dirty="0" smtClean="0"/>
              <a:t>Если ответ получен аудитором не напрямую</a:t>
            </a:r>
          </a:p>
          <a:p>
            <a:pPr>
              <a:buFont typeface="Wingdings" pitchFamily="2" charset="2"/>
              <a:buChar char="§"/>
            </a:pPr>
            <a:r>
              <a:rPr lang="ru-RU" sz="2200" dirty="0" smtClean="0"/>
              <a:t>Представляется, что ответ получен не от запланированного подтверждающего лица.</a:t>
            </a:r>
          </a:p>
          <a:p>
            <a:pPr>
              <a:buNone/>
            </a:pPr>
            <a:r>
              <a:rPr lang="ru-RU" sz="2200" dirty="0" smtClean="0"/>
              <a:t>А12. Ответы, полученные по электронным каналам связи, например по факсу или электронной почте </a:t>
            </a:r>
            <a:r>
              <a:rPr lang="ru-RU" sz="2200" dirty="0" err="1" smtClean="0"/>
              <a:t>свызаны</a:t>
            </a:r>
            <a:r>
              <a:rPr lang="ru-RU" sz="2200" dirty="0" smtClean="0"/>
              <a:t> с риском недостоверности. Процедуры электронного подтверждения (ЭЦП, шифрование) снижают риск.</a:t>
            </a:r>
          </a:p>
          <a:p>
            <a:pPr>
              <a:buNone/>
            </a:pPr>
            <a:r>
              <a:rPr lang="ru-RU" sz="2200" dirty="0" smtClean="0"/>
              <a:t> А15. Устный ответ на запрос сам по себе не соответствует определению подтверждения из внешних источников. Аудитор может просить направить письменный ответ аудитору, при неполучении – применить альтернативные аудиторские процедуры для получения доказательств.</a:t>
            </a:r>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ru-RU" sz="3200" b="1" dirty="0" smtClean="0"/>
              <a:t>ФПСАД 18: </a:t>
            </a:r>
            <a:br>
              <a:rPr lang="ru-RU" sz="3200" b="1" dirty="0" smtClean="0"/>
            </a:br>
            <a:r>
              <a:rPr lang="ru-RU" sz="3200" b="1" dirty="0" smtClean="0"/>
              <a:t>Ответы устные или по факсу/</a:t>
            </a:r>
            <a:r>
              <a:rPr lang="ru-RU" sz="3200" b="1" dirty="0" err="1" smtClean="0"/>
              <a:t>эл.почте</a:t>
            </a:r>
            <a:r>
              <a:rPr lang="ru-RU" sz="3200" b="1" dirty="0" smtClean="0"/>
              <a:t/>
            </a:r>
            <a:br>
              <a:rPr lang="ru-RU" sz="3200" b="1" dirty="0" smtClean="0"/>
            </a:br>
            <a:endParaRPr lang="ru-RU" sz="3200" b="1" dirty="0"/>
          </a:p>
        </p:txBody>
      </p:sp>
      <p:sp>
        <p:nvSpPr>
          <p:cNvPr id="10243" name="Rectangle 3"/>
          <p:cNvSpPr>
            <a:spLocks noGrp="1" noChangeArrowheads="1"/>
          </p:cNvSpPr>
          <p:nvPr>
            <p:ph type="body" idx="1"/>
          </p:nvPr>
        </p:nvSpPr>
        <p:spPr>
          <a:xfrm>
            <a:off x="457200" y="1196752"/>
            <a:ext cx="8229600" cy="4929411"/>
          </a:xfrm>
        </p:spPr>
        <p:txBody>
          <a:bodyPr>
            <a:normAutofit/>
          </a:bodyPr>
          <a:lstStyle/>
          <a:p>
            <a:r>
              <a:rPr lang="ru-RU" sz="2000" dirty="0"/>
              <a:t>36. Аудитор должен выяснить, являются ли полученные ответы надежными, и применить соответствующие процедуры для снятия возможных сомнений в надежности и подлинности полученных ответов.</a:t>
            </a:r>
          </a:p>
          <a:p>
            <a:r>
              <a:rPr lang="ru-RU" sz="2000" dirty="0"/>
              <a:t>Например, аудитор может посчитать необходимым проверить источник и содержание ответа, связавшись по телефону с лицом, готовившим либо подписавшим ответ. Кроме того, при получении ответа по факсимильной или электронной связи аудитор вправе обратиться к отправителю с просьбой о направлении ему подписанного оригинала ответа по почте. Устные подтверждения следует фиксировать в рабочих документах. Если подтверждение, полученное в устной форме, является значимым, то аудитор должен направить запрос о предоставлении ему напрямую подтверждений в письменной форме.</a:t>
            </a:r>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ru-RU" sz="3200" b="1" dirty="0" smtClean="0"/>
              <a:t>МСА 505: </a:t>
            </a:r>
            <a:br>
              <a:rPr lang="ru-RU" sz="3200" b="1" dirty="0" smtClean="0"/>
            </a:br>
            <a:r>
              <a:rPr lang="ru-RU" sz="3200" b="1" dirty="0" smtClean="0"/>
              <a:t>отсутствие ответа</a:t>
            </a:r>
            <a:br>
              <a:rPr lang="ru-RU" sz="3200" b="1" dirty="0" smtClean="0"/>
            </a:br>
            <a:endParaRPr lang="ru-RU" sz="3200" b="1" dirty="0"/>
          </a:p>
        </p:txBody>
      </p:sp>
      <p:sp>
        <p:nvSpPr>
          <p:cNvPr id="10243" name="Rectangle 3"/>
          <p:cNvSpPr>
            <a:spLocks noGrp="1" noChangeArrowheads="1"/>
          </p:cNvSpPr>
          <p:nvPr>
            <p:ph type="body" idx="1"/>
          </p:nvPr>
        </p:nvSpPr>
        <p:spPr>
          <a:xfrm>
            <a:off x="457200" y="1196752"/>
            <a:ext cx="8229600" cy="4929411"/>
          </a:xfrm>
        </p:spPr>
        <p:txBody>
          <a:bodyPr>
            <a:normAutofit/>
          </a:bodyPr>
          <a:lstStyle/>
          <a:p>
            <a:r>
              <a:rPr lang="ru-RU" sz="2000" dirty="0" smtClean="0"/>
              <a:t>п.12: в каждом случае отсутствия ответа аудитор обязан выполнить альтернативные процедуры (примеры указаны в А18-А19)</a:t>
            </a:r>
          </a:p>
          <a:p>
            <a:endParaRPr lang="ru-RU" sz="2000" dirty="0" smtClean="0"/>
          </a:p>
          <a:p>
            <a:r>
              <a:rPr lang="ru-RU" sz="2000" dirty="0" smtClean="0"/>
              <a:t>А18. Например, по сальдо дебиторской задолженности: проверка кассовых ордеров, отгрузочной документации</a:t>
            </a:r>
          </a:p>
          <a:p>
            <a:r>
              <a:rPr lang="ru-RU" sz="2000" dirty="0" smtClean="0"/>
              <a:t>по сальдо кредиторской задолженности: проверка кассовых ордеров, переписки с третьими лицами, </a:t>
            </a:r>
            <a:r>
              <a:rPr lang="ru-RU" sz="2000" dirty="0" err="1" smtClean="0"/>
              <a:t>дкументации</a:t>
            </a:r>
            <a:r>
              <a:rPr lang="ru-RU" sz="2000" dirty="0" smtClean="0"/>
              <a:t> на поступление товара.</a:t>
            </a:r>
          </a:p>
          <a:p>
            <a:r>
              <a:rPr lang="ru-RU" sz="2000" dirty="0" smtClean="0"/>
              <a:t>А19.Отсутствие ответа может потребовать пересмотра ранее оцененного риска искажения и вести изменения в запланированные аудиторские процедуры.</a:t>
            </a:r>
            <a:endParaRPr lang="ru-RU" sz="2000" dirty="0"/>
          </a:p>
          <a:p>
            <a:pPr>
              <a:buNone/>
            </a:pPr>
            <a:endParaRPr lang="ru-RU" sz="2000" dirty="0" smtClean="0"/>
          </a:p>
          <a:p>
            <a:pPr>
              <a:buNone/>
            </a:pPr>
            <a:endParaRPr lang="ru-RU" sz="1800" dirty="0" smtClean="0"/>
          </a:p>
          <a:p>
            <a:pPr>
              <a:lnSpc>
                <a:spcPct val="80000"/>
              </a:lnSpc>
              <a:buFontTx/>
              <a:buNone/>
            </a:pPr>
            <a:endParaRPr lang="ru-RU" sz="1800" dirty="0" smtClean="0"/>
          </a:p>
        </p:txBody>
      </p:sp>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2881</TotalTime>
  <Words>9749</Words>
  <Application>Microsoft Office PowerPoint</Application>
  <PresentationFormat>Экран (4:3)</PresentationFormat>
  <Paragraphs>898</Paragraphs>
  <Slides>163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163</vt:i4>
      </vt:variant>
    </vt:vector>
  </HeadingPairs>
  <TitlesOfParts>
    <vt:vector size="164" baseType="lpstr">
      <vt:lpstr>Оформление по умолчанию</vt:lpstr>
      <vt:lpstr>         Международные стандарты аудита              </vt:lpstr>
      <vt:lpstr>Краткая история создания МСА</vt:lpstr>
      <vt:lpstr>Введение МСА в России</vt:lpstr>
      <vt:lpstr>307-ФЗ</vt:lpstr>
      <vt:lpstr>307-ФЗ</vt:lpstr>
      <vt:lpstr>307-ФЗ</vt:lpstr>
      <vt:lpstr>307-ФЗ</vt:lpstr>
      <vt:lpstr>307-ФЗ</vt:lpstr>
      <vt:lpstr>Постановление Правительства № 576</vt:lpstr>
      <vt:lpstr>Постановление Правительства № 576</vt:lpstr>
      <vt:lpstr>Статус аудита по МСА до признания МСА в России</vt:lpstr>
      <vt:lpstr>307-ФЗ в  редакции 403-ФЗ</vt:lpstr>
      <vt:lpstr>307-ФЗ в  редакции 403-ФЗ</vt:lpstr>
      <vt:lpstr>307-ФЗ в редакции 403-ФЗ</vt:lpstr>
      <vt:lpstr>307-ФЗ в редакции 403-ФЗ</vt:lpstr>
      <vt:lpstr>307-ФЗ в действующей редакции</vt:lpstr>
      <vt:lpstr>ФПСАД 24</vt:lpstr>
      <vt:lpstr>Решение Совета по аудиторской деятельности от 20 декабря 2012 г. (протокол № 7, раздел III, пункт 3)</vt:lpstr>
      <vt:lpstr>Международная концепция заданий, обеспечивающих уверенность</vt:lpstr>
      <vt:lpstr>Слайд 20</vt:lpstr>
      <vt:lpstr>Слайд 21</vt:lpstr>
      <vt:lpstr>Слайд 22</vt:lpstr>
      <vt:lpstr>Слайд 23</vt:lpstr>
      <vt:lpstr>Слайд 24</vt:lpstr>
      <vt:lpstr>Слайд 25</vt:lpstr>
      <vt:lpstr>Структура МСА</vt:lpstr>
      <vt:lpstr>Слайд 27</vt:lpstr>
      <vt:lpstr> </vt:lpstr>
      <vt:lpstr> Структура услуг согласно МСА отличается от классификации услуг согласно российским стандартам, которые к сопутствующим услугам относят обзорные проверки и прочие задания, обеспечивающие уверенность.</vt:lpstr>
      <vt:lpstr>Слайд 30</vt:lpstr>
      <vt:lpstr>Слайд 31</vt:lpstr>
      <vt:lpstr>Слайд 32</vt:lpstr>
      <vt:lpstr> </vt:lpstr>
      <vt:lpstr> </vt:lpstr>
      <vt:lpstr> </vt:lpstr>
      <vt:lpstr>Стандарты аудита</vt:lpstr>
      <vt:lpstr>Стандарты аудита</vt:lpstr>
      <vt:lpstr>Стандарты аудита</vt:lpstr>
      <vt:lpstr>Стандарты аудита</vt:lpstr>
      <vt:lpstr>Стандарты аудита</vt:lpstr>
      <vt:lpstr>Стандарты аудита</vt:lpstr>
      <vt:lpstr>Стандарты аудита</vt:lpstr>
      <vt:lpstr>Стандарты по обзорным проверкам</vt:lpstr>
      <vt:lpstr>Стандарты по сопутствующим услугам</vt:lpstr>
      <vt:lpstr>Стандарты по прочим услугам</vt:lpstr>
      <vt:lpstr>Сравнение МСА/ МССУ/ МСПУ с ФПСАД /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МСА и ФПСАД /ФСАД</vt:lpstr>
      <vt:lpstr>Соответствие МСОП и ФПСАД /ФСАД</vt:lpstr>
      <vt:lpstr>Соответствие МСОП и ФПСАД /ФСАД</vt:lpstr>
      <vt:lpstr>Соответствие МСА/МССУ и ФПСАД /ФСАД</vt:lpstr>
      <vt:lpstr>Соответствие МССУ и ФПСАД /ФСАД</vt:lpstr>
      <vt:lpstr>Соответствие МССУ и ФПСАД /ФСАД</vt:lpstr>
      <vt:lpstr>Соответствие МСПУ и ФПСАД /ФСАД</vt:lpstr>
      <vt:lpstr>Соответствие МСПУ и ФПСАД /ФСАД</vt:lpstr>
      <vt:lpstr>Соответствие МСПУ и ФПСАД /ФСАД</vt:lpstr>
      <vt:lpstr>Соответствие МСА и ФПСАД /ФСАД</vt:lpstr>
      <vt:lpstr>Соответствие МСА и ФПСАД /ФСАД</vt:lpstr>
      <vt:lpstr>МСАД, не имеющие аналогов среди российских стандартов</vt:lpstr>
      <vt:lpstr> МСАД, не имеющие российских аналогов</vt:lpstr>
      <vt:lpstr> МСАД, не имеющие российских аналогов</vt:lpstr>
      <vt:lpstr>МСА 265 «Доведение информации о недостатках в системе внутреннего контроля для представителей собственника и руководства организации» /                                                                ISA 265. Communicating Deficiencies in Internal Control to Those Charged with Governance and Management</vt:lpstr>
      <vt:lpstr>МСА 265</vt:lpstr>
      <vt:lpstr>МСА 265</vt:lpstr>
      <vt:lpstr>МСА 265</vt:lpstr>
      <vt:lpstr>МСА 265</vt:lpstr>
      <vt:lpstr>МСА 450 «Оценка искажений, выявленных в ходе аудита» / ISA 450. Evaluation of Misstatements Identified during the Audit</vt:lpstr>
      <vt:lpstr>МСА 450</vt:lpstr>
      <vt:lpstr>МСА 450</vt:lpstr>
      <vt:lpstr>МСА 810 «Знания по составлению заключения по обобщенной финансовой отчетности» / ISA 810. Engagements to Report on Summary Financial Statements</vt:lpstr>
      <vt:lpstr>МСА 810</vt:lpstr>
      <vt:lpstr>МСА 810</vt:lpstr>
      <vt:lpstr>МСОП 2410 «Обзорная проверка промежуточной отчетности независимым аудитором» / ISRE 2410. Review of Interim Financial Information Performed by the Independent Auditor of the Entity </vt:lpstr>
      <vt:lpstr>МСОП 2410</vt:lpstr>
      <vt:lpstr>МСОП 2410</vt:lpstr>
      <vt:lpstr>МСОП 2410</vt:lpstr>
      <vt:lpstr>МСОП 2410</vt:lpstr>
      <vt:lpstr>МСОП 2410</vt:lpstr>
      <vt:lpstr>МСОП 2410</vt:lpstr>
      <vt:lpstr>МСОП 2410</vt:lpstr>
      <vt:lpstr>МСОП 2410</vt:lpstr>
      <vt:lpstr>МСОП 2410</vt:lpstr>
      <vt:lpstr>МСОП 2410</vt:lpstr>
      <vt:lpstr>МСПУ 3000 «Проверки, обеспечивающие уверенность, за исключением аудита и обзорной проверки» / ISAE 3000. Assurance Engagements Other than Audits or Reviews of Historical Financial Information </vt:lpstr>
      <vt:lpstr>МСПУ  3000</vt:lpstr>
      <vt:lpstr>МСПУ  3000</vt:lpstr>
      <vt:lpstr>МСПУ  3000</vt:lpstr>
      <vt:lpstr>МСПУ  3000</vt:lpstr>
      <vt:lpstr>МСПУ  3000</vt:lpstr>
      <vt:lpstr>МСПУ  3000</vt:lpstr>
      <vt:lpstr>МСПУ  3000</vt:lpstr>
      <vt:lpstr>МСПУ  3000</vt:lpstr>
      <vt:lpstr>МСПУ 3400  «Проверка финансовых прогнозов» / ISAE 3400. The Examination of Prospective Financial Information (Previously ISA 810)</vt:lpstr>
      <vt:lpstr>МСПУ  3400</vt:lpstr>
      <vt:lpstr>МСПУ  3400</vt:lpstr>
      <vt:lpstr>МСПУ  3400</vt:lpstr>
      <vt:lpstr>МСПУ  3400</vt:lpstr>
      <vt:lpstr>МСПУ  3400</vt:lpstr>
      <vt:lpstr>МСПУ  3400</vt:lpstr>
      <vt:lpstr>МСПУ  3400</vt:lpstr>
      <vt:lpstr>МСПУ  3400</vt:lpstr>
      <vt:lpstr>МСПУ  3400</vt:lpstr>
      <vt:lpstr>Cтандарты, регулирующие особые вопросы аудита</vt:lpstr>
      <vt:lpstr>МСА 230 «Аудиторская документация» /  ISA 230. Audit Documentation   ФПСАД 2 "Документирование аудита" </vt:lpstr>
      <vt:lpstr>Соответствие МСА и ФПСАД /ФСАД (Электронная документация)</vt:lpstr>
      <vt:lpstr>Соответствие МСА и ФПСАД /ФСАД (Объем документации)</vt:lpstr>
      <vt:lpstr>Соответствие МСА и ФПСАД /ФСАД (Объем документации)</vt:lpstr>
      <vt:lpstr>Соответствие МСА и ФПСАД /ФСАД (Объем документации)</vt:lpstr>
      <vt:lpstr>Соответствие МСА и ФПСАД /ФСАД (Объем документации)</vt:lpstr>
      <vt:lpstr>Соответствие МСА и ФПСАД /ФСАД (Изменение рабочей документации)</vt:lpstr>
      <vt:lpstr>Соответствие МСА и ФПСАД /ФСАД (Изменение рабочей документации)</vt:lpstr>
      <vt:lpstr>Соответствие МСА и ФПСАД /ФСАД (Изменение рабочей документации)</vt:lpstr>
      <vt:lpstr>МСА 505 «Подтверждение из внешних источников» / ISA 505. External Confirmations   ФПСАД 18 "Получение аудитором подтверждающей информации из внешних источников"</vt:lpstr>
      <vt:lpstr>ФПСАД 18: Зачем нужны внешние подтверждения</vt:lpstr>
      <vt:lpstr>МСА 505: Зачем нужны внешние подтверждения</vt:lpstr>
      <vt:lpstr>ФПСАД 18: Где используются  внешние подтверждения</vt:lpstr>
      <vt:lpstr>МСА 505: Где используются  внешние подтверждения</vt:lpstr>
      <vt:lpstr>ФПСАД 18: Позитивные и негативные запросы</vt:lpstr>
      <vt:lpstr>МСА 505: Положительные и отрицательные подтверждения</vt:lpstr>
      <vt:lpstr>ФПСАД 18: Когда могут быть негативные запросы </vt:lpstr>
      <vt:lpstr> МСА 505:  Когда могут быть отрицательные подтверждения </vt:lpstr>
      <vt:lpstr>Отказ аудируемого лица согласовать отправку запросов</vt:lpstr>
      <vt:lpstr>МСА 505:  Отказ аудируемого лица согласовать отправку запросов</vt:lpstr>
      <vt:lpstr>ФПСАД 18: Как отправлять  и получать запросы </vt:lpstr>
      <vt:lpstr>МСА 505: Как отправлять и получать запросы</vt:lpstr>
      <vt:lpstr>ФПСАД 18:  Ответы устные или по факсу/эл.почте </vt:lpstr>
      <vt:lpstr>МСА 505:  отсутствие ответа </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Новые требования к оформлению аудиторского заключения</dc:title>
  <dc:creator>Администратор</dc:creator>
  <cp:lastModifiedBy>neverov_g</cp:lastModifiedBy>
  <cp:revision>247</cp:revision>
  <dcterms:created xsi:type="dcterms:W3CDTF">2010-12-26T16:31:34Z</dcterms:created>
  <dcterms:modified xsi:type="dcterms:W3CDTF">2017-06-04T06:17:32Z</dcterms:modified>
</cp:coreProperties>
</file>