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2" r:id="rId1"/>
  </p:sldMasterIdLst>
  <p:notesMasterIdLst>
    <p:notesMasterId r:id="rId17"/>
  </p:notesMasterIdLst>
  <p:handoutMasterIdLst>
    <p:handoutMasterId r:id="rId18"/>
  </p:handoutMasterIdLst>
  <p:sldIdLst>
    <p:sldId id="900" r:id="rId2"/>
    <p:sldId id="835" r:id="rId3"/>
    <p:sldId id="899" r:id="rId4"/>
    <p:sldId id="885" r:id="rId5"/>
    <p:sldId id="887" r:id="rId6"/>
    <p:sldId id="901" r:id="rId7"/>
    <p:sldId id="557" r:id="rId8"/>
    <p:sldId id="793" r:id="rId9"/>
    <p:sldId id="904" r:id="rId10"/>
    <p:sldId id="555" r:id="rId11"/>
    <p:sldId id="898" r:id="rId12"/>
    <p:sldId id="894" r:id="rId13"/>
    <p:sldId id="895" r:id="rId14"/>
    <p:sldId id="902" r:id="rId15"/>
    <p:sldId id="903" r:id="rId16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6" pos="396" userDrawn="1">
          <p15:clr>
            <a:srgbClr val="A4A3A4"/>
          </p15:clr>
        </p15:guide>
        <p15:guide id="7" pos="5364" userDrawn="1">
          <p15:clr>
            <a:srgbClr val="A4A3A4"/>
          </p15:clr>
        </p15:guide>
        <p15:guide id="8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42332C"/>
    <a:srgbClr val="02A5E2"/>
    <a:srgbClr val="C62B29"/>
    <a:srgbClr val="36538B"/>
    <a:srgbClr val="EAE0C7"/>
    <a:srgbClr val="0F7B47"/>
    <a:srgbClr val="C8E0EC"/>
    <a:srgbClr val="0195C3"/>
    <a:srgbClr val="262C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27" autoAdjust="0"/>
    <p:restoredTop sz="86903" autoAdjust="0"/>
  </p:normalViewPr>
  <p:slideViewPr>
    <p:cSldViewPr snapToGrid="0">
      <p:cViewPr varScale="1">
        <p:scale>
          <a:sx n="75" d="100"/>
          <a:sy n="75" d="100"/>
        </p:scale>
        <p:origin x="1106" y="29"/>
      </p:cViewPr>
      <p:guideLst>
        <p:guide orient="horz" pos="2160"/>
        <p:guide pos="2880"/>
        <p:guide pos="396"/>
        <p:guide pos="5364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3" d="100"/>
          <a:sy n="63" d="100"/>
        </p:scale>
        <p:origin x="-3163" y="-72"/>
      </p:cViewPr>
      <p:guideLst>
        <p:guide orient="horz" pos="2880"/>
        <p:guide pos="2160"/>
      </p:guideLst>
    </p:cSldViewPr>
  </p:notesViewPr>
  <p:gridSpacing cx="457200" cy="457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FC5EBD-9B69-48EA-88B9-34097C71D36F}" type="doc">
      <dgm:prSet loTypeId="urn:microsoft.com/office/officeart/2005/8/layout/chevron1" loCatId="process" qsTypeId="urn:microsoft.com/office/officeart/2005/8/quickstyle/simple5" qsCatId="simple" csTypeId="urn:microsoft.com/office/officeart/2005/8/colors/accent2_2" csCatId="accent2" phldr="1"/>
      <dgm:spPr/>
    </dgm:pt>
    <dgm:pt modelId="{305408EF-2E36-4585-9EE0-1CF0A6145EBF}">
      <dgm:prSet phldrT="[Текст]" custT="1"/>
      <dgm:spPr>
        <a:solidFill>
          <a:schemeClr val="accent6"/>
        </a:solidFill>
      </dgm:spPr>
      <dgm:t>
        <a:bodyPr/>
        <a:lstStyle/>
        <a:p>
          <a:r>
            <a:rPr lang="ru-RU" sz="1100" b="1" dirty="0">
              <a:solidFill>
                <a:schemeClr val="bg1"/>
              </a:solidFill>
            </a:rPr>
            <a:t>Исходная система</a:t>
          </a:r>
        </a:p>
      </dgm:t>
    </dgm:pt>
    <dgm:pt modelId="{60498C5D-FE1A-4CE6-BD83-7533E07FD9A8}" type="parTrans" cxnId="{754579DE-B7F2-46BC-A0AB-4FF008A8B764}">
      <dgm:prSet/>
      <dgm:spPr/>
      <dgm:t>
        <a:bodyPr/>
        <a:lstStyle/>
        <a:p>
          <a:endParaRPr lang="ru-RU" sz="1000">
            <a:solidFill>
              <a:schemeClr val="tx1"/>
            </a:solidFill>
          </a:endParaRPr>
        </a:p>
      </dgm:t>
    </dgm:pt>
    <dgm:pt modelId="{A221596C-FDCE-41B1-A84B-D5F049ECB71F}" type="sibTrans" cxnId="{754579DE-B7F2-46BC-A0AB-4FF008A8B764}">
      <dgm:prSet/>
      <dgm:spPr/>
      <dgm:t>
        <a:bodyPr/>
        <a:lstStyle/>
        <a:p>
          <a:endParaRPr lang="ru-RU" sz="1000">
            <a:solidFill>
              <a:schemeClr val="tx1"/>
            </a:solidFill>
          </a:endParaRPr>
        </a:p>
      </dgm:t>
    </dgm:pt>
    <dgm:pt modelId="{1A149C84-94DA-4279-8C19-989EB98C7C55}">
      <dgm:prSet phldrT="[Текст]" custT="1"/>
      <dgm:spPr>
        <a:solidFill>
          <a:schemeClr val="accent6"/>
        </a:solidFill>
      </dgm:spPr>
      <dgm:t>
        <a:bodyPr/>
        <a:lstStyle/>
        <a:p>
          <a:pPr algn="ctr"/>
          <a:r>
            <a:rPr lang="ru-RU" sz="1000" b="1" dirty="0">
              <a:solidFill>
                <a:schemeClr val="bg1"/>
              </a:solidFill>
            </a:rPr>
            <a:t>Инструмент выгрузки и трансформации данных</a:t>
          </a:r>
        </a:p>
      </dgm:t>
    </dgm:pt>
    <dgm:pt modelId="{18E2747A-4169-4E23-A2A6-7124E9F2A4BC}" type="parTrans" cxnId="{93752791-6C01-40DD-94B0-5E96C311378A}">
      <dgm:prSet/>
      <dgm:spPr/>
      <dgm:t>
        <a:bodyPr/>
        <a:lstStyle/>
        <a:p>
          <a:endParaRPr lang="ru-RU" sz="1000">
            <a:solidFill>
              <a:schemeClr val="tx1"/>
            </a:solidFill>
          </a:endParaRPr>
        </a:p>
      </dgm:t>
    </dgm:pt>
    <dgm:pt modelId="{066B40E8-D612-4029-94A0-A944F753AE2D}" type="sibTrans" cxnId="{93752791-6C01-40DD-94B0-5E96C311378A}">
      <dgm:prSet/>
      <dgm:spPr/>
      <dgm:t>
        <a:bodyPr/>
        <a:lstStyle/>
        <a:p>
          <a:endParaRPr lang="ru-RU" sz="1000">
            <a:solidFill>
              <a:schemeClr val="tx1"/>
            </a:solidFill>
          </a:endParaRPr>
        </a:p>
      </dgm:t>
    </dgm:pt>
    <dgm:pt modelId="{D37F147B-1365-4F56-90BF-C97CEC552BF4}">
      <dgm:prSet phldrT="[Текст]" custT="1"/>
      <dgm:spPr>
        <a:solidFill>
          <a:schemeClr val="accent6"/>
        </a:solidFill>
      </dgm:spPr>
      <dgm:t>
        <a:bodyPr/>
        <a:lstStyle/>
        <a:p>
          <a:r>
            <a:rPr lang="ru-RU" sz="1000" b="1" dirty="0">
              <a:solidFill>
                <a:schemeClr val="bg1"/>
              </a:solidFill>
            </a:rPr>
            <a:t>Единая структура</a:t>
          </a:r>
        </a:p>
      </dgm:t>
    </dgm:pt>
    <dgm:pt modelId="{5ED211CB-E937-4506-AE9A-A6507D636EA0}" type="parTrans" cxnId="{DC708B7F-5FAB-453A-BA9F-B12CDD55C1FB}">
      <dgm:prSet/>
      <dgm:spPr/>
      <dgm:t>
        <a:bodyPr/>
        <a:lstStyle/>
        <a:p>
          <a:endParaRPr lang="ru-RU" sz="1000">
            <a:solidFill>
              <a:schemeClr val="tx1"/>
            </a:solidFill>
          </a:endParaRPr>
        </a:p>
      </dgm:t>
    </dgm:pt>
    <dgm:pt modelId="{FA46DA38-0BFB-4CA0-A505-8A1B0C98A19A}" type="sibTrans" cxnId="{DC708B7F-5FAB-453A-BA9F-B12CDD55C1FB}">
      <dgm:prSet/>
      <dgm:spPr/>
      <dgm:t>
        <a:bodyPr/>
        <a:lstStyle/>
        <a:p>
          <a:endParaRPr lang="ru-RU" sz="1000">
            <a:solidFill>
              <a:schemeClr val="tx1"/>
            </a:solidFill>
          </a:endParaRPr>
        </a:p>
      </dgm:t>
    </dgm:pt>
    <dgm:pt modelId="{C82D2C98-FEE6-40D9-A954-6AAD9B3E3F37}">
      <dgm:prSet phldrT="[Текст]" custT="1"/>
      <dgm:spPr>
        <a:solidFill>
          <a:schemeClr val="accent6"/>
        </a:solidFill>
      </dgm:spPr>
      <dgm:t>
        <a:bodyPr/>
        <a:lstStyle/>
        <a:p>
          <a:r>
            <a:rPr lang="ru-RU" sz="1000" b="1" dirty="0">
              <a:solidFill>
                <a:schemeClr val="bg1"/>
              </a:solidFill>
            </a:rPr>
            <a:t>Стандартный результат</a:t>
          </a:r>
        </a:p>
      </dgm:t>
    </dgm:pt>
    <dgm:pt modelId="{CD5C6EA1-21E6-41F4-83F3-074701142B21}" type="parTrans" cxnId="{530B4BB7-48B3-454A-A51E-B30B79804F3F}">
      <dgm:prSet/>
      <dgm:spPr/>
      <dgm:t>
        <a:bodyPr/>
        <a:lstStyle/>
        <a:p>
          <a:endParaRPr lang="ru-RU" sz="1000">
            <a:solidFill>
              <a:schemeClr val="tx1"/>
            </a:solidFill>
          </a:endParaRPr>
        </a:p>
      </dgm:t>
    </dgm:pt>
    <dgm:pt modelId="{B4B302FF-CE0C-4651-B501-76987DFC099B}" type="sibTrans" cxnId="{530B4BB7-48B3-454A-A51E-B30B79804F3F}">
      <dgm:prSet/>
      <dgm:spPr/>
      <dgm:t>
        <a:bodyPr/>
        <a:lstStyle/>
        <a:p>
          <a:endParaRPr lang="ru-RU" sz="1000">
            <a:solidFill>
              <a:schemeClr val="tx1"/>
            </a:solidFill>
          </a:endParaRPr>
        </a:p>
      </dgm:t>
    </dgm:pt>
    <dgm:pt modelId="{335E1035-5D02-40E5-B38A-F1BF59F6E041}">
      <dgm:prSet phldrT="[Текст]" custT="1"/>
      <dgm:spPr>
        <a:solidFill>
          <a:schemeClr val="accent6"/>
        </a:solidFill>
      </dgm:spPr>
      <dgm:t>
        <a:bodyPr/>
        <a:lstStyle/>
        <a:p>
          <a:r>
            <a:rPr lang="ru-RU" sz="1000" b="1" dirty="0">
              <a:solidFill>
                <a:schemeClr val="bg1"/>
              </a:solidFill>
            </a:rPr>
            <a:t>Конкретное ПО </a:t>
          </a:r>
          <a:r>
            <a:rPr lang="en-US" sz="1000" b="1" dirty="0">
              <a:solidFill>
                <a:schemeClr val="bg1"/>
              </a:solidFill>
            </a:rPr>
            <a:t>ADA</a:t>
          </a:r>
          <a:endParaRPr lang="ru-RU" sz="1000" b="1" dirty="0">
            <a:solidFill>
              <a:schemeClr val="bg1"/>
            </a:solidFill>
          </a:endParaRPr>
        </a:p>
      </dgm:t>
    </dgm:pt>
    <dgm:pt modelId="{CA76DE54-0DC3-47CA-B547-B1AFF9002E16}" type="parTrans" cxnId="{D6D54083-0EEA-4BCF-BC6A-19DB18E460A3}">
      <dgm:prSet/>
      <dgm:spPr/>
      <dgm:t>
        <a:bodyPr/>
        <a:lstStyle/>
        <a:p>
          <a:endParaRPr lang="ru-RU" sz="1000">
            <a:solidFill>
              <a:schemeClr val="tx1"/>
            </a:solidFill>
          </a:endParaRPr>
        </a:p>
      </dgm:t>
    </dgm:pt>
    <dgm:pt modelId="{0C70FB3F-96F3-48B6-BB65-69257C2E2729}" type="sibTrans" cxnId="{D6D54083-0EEA-4BCF-BC6A-19DB18E460A3}">
      <dgm:prSet/>
      <dgm:spPr/>
      <dgm:t>
        <a:bodyPr/>
        <a:lstStyle/>
        <a:p>
          <a:endParaRPr lang="ru-RU" sz="1000">
            <a:solidFill>
              <a:schemeClr val="tx1"/>
            </a:solidFill>
          </a:endParaRPr>
        </a:p>
      </dgm:t>
    </dgm:pt>
    <dgm:pt modelId="{06EA3A73-08DC-4A32-BF7E-D4F075B2F1BC}">
      <dgm:prSet phldrT="[Текст]" custT="1"/>
      <dgm:spPr>
        <a:noFill/>
      </dgm:spPr>
      <dgm:t>
        <a:bodyPr/>
        <a:lstStyle/>
        <a:p>
          <a:endParaRPr lang="ru-RU" sz="1000" dirty="0">
            <a:solidFill>
              <a:schemeClr val="tx1"/>
            </a:solidFill>
          </a:endParaRPr>
        </a:p>
      </dgm:t>
    </dgm:pt>
    <dgm:pt modelId="{9F3D953F-F570-4B18-9A7C-7F5FD468BCEC}" type="parTrans" cxnId="{B8CAE50D-A4C3-4A0A-8279-86DFAA2A3EF9}">
      <dgm:prSet/>
      <dgm:spPr/>
      <dgm:t>
        <a:bodyPr/>
        <a:lstStyle/>
        <a:p>
          <a:endParaRPr lang="ru-RU" sz="1000">
            <a:solidFill>
              <a:schemeClr val="tx1"/>
            </a:solidFill>
          </a:endParaRPr>
        </a:p>
      </dgm:t>
    </dgm:pt>
    <dgm:pt modelId="{AFC513E6-F86B-49D4-A019-9D52D4940276}" type="sibTrans" cxnId="{B8CAE50D-A4C3-4A0A-8279-86DFAA2A3EF9}">
      <dgm:prSet/>
      <dgm:spPr/>
      <dgm:t>
        <a:bodyPr/>
        <a:lstStyle/>
        <a:p>
          <a:endParaRPr lang="ru-RU" sz="1000">
            <a:solidFill>
              <a:schemeClr val="tx1"/>
            </a:solidFill>
          </a:endParaRPr>
        </a:p>
      </dgm:t>
    </dgm:pt>
    <dgm:pt modelId="{DC58AF8D-3964-483E-BB90-028EA955F1AE}" type="pres">
      <dgm:prSet presAssocID="{2AFC5EBD-9B69-48EA-88B9-34097C71D36F}" presName="Name0" presStyleCnt="0">
        <dgm:presLayoutVars>
          <dgm:dir/>
          <dgm:animLvl val="lvl"/>
          <dgm:resizeHandles val="exact"/>
        </dgm:presLayoutVars>
      </dgm:prSet>
      <dgm:spPr/>
    </dgm:pt>
    <dgm:pt modelId="{476F65BD-8C44-425B-B42F-3FCD6082C464}" type="pres">
      <dgm:prSet presAssocID="{305408EF-2E36-4585-9EE0-1CF0A6145EBF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339F0D8F-4851-4F24-B8DD-C4EAD4F32550}" type="pres">
      <dgm:prSet presAssocID="{A221596C-FDCE-41B1-A84B-D5F049ECB71F}" presName="parTxOnlySpace" presStyleCnt="0"/>
      <dgm:spPr/>
    </dgm:pt>
    <dgm:pt modelId="{53A7A2C9-8716-45CA-8C8F-0F51CFAFD460}" type="pres">
      <dgm:prSet presAssocID="{1A149C84-94DA-4279-8C19-989EB98C7C55}" presName="parTxOnly" presStyleLbl="node1" presStyleIdx="1" presStyleCnt="6" custScaleX="125451">
        <dgm:presLayoutVars>
          <dgm:chMax val="0"/>
          <dgm:chPref val="0"/>
          <dgm:bulletEnabled val="1"/>
        </dgm:presLayoutVars>
      </dgm:prSet>
      <dgm:spPr/>
    </dgm:pt>
    <dgm:pt modelId="{29813798-D175-4EBD-864F-768E25D280C7}" type="pres">
      <dgm:prSet presAssocID="{066B40E8-D612-4029-94A0-A944F753AE2D}" presName="parTxOnlySpace" presStyleCnt="0"/>
      <dgm:spPr/>
    </dgm:pt>
    <dgm:pt modelId="{95A09C46-5C5A-443E-BDF9-A243476BD8A6}" type="pres">
      <dgm:prSet presAssocID="{D37F147B-1365-4F56-90BF-C97CEC552BF4}" presName="parTxOnly" presStyleLbl="node1" presStyleIdx="2" presStyleCnt="6" custScaleX="97105">
        <dgm:presLayoutVars>
          <dgm:chMax val="0"/>
          <dgm:chPref val="0"/>
          <dgm:bulletEnabled val="1"/>
        </dgm:presLayoutVars>
      </dgm:prSet>
      <dgm:spPr/>
    </dgm:pt>
    <dgm:pt modelId="{CEF1A1AF-EB9C-4E2E-81BF-566714ADBB55}" type="pres">
      <dgm:prSet presAssocID="{FA46DA38-0BFB-4CA0-A505-8A1B0C98A19A}" presName="parTxOnlySpace" presStyleCnt="0"/>
      <dgm:spPr/>
    </dgm:pt>
    <dgm:pt modelId="{CE606781-9E35-4500-BFC2-A0B1DE7E6D32}" type="pres">
      <dgm:prSet presAssocID="{C82D2C98-FEE6-40D9-A954-6AAD9B3E3F37}" presName="parTxOnly" presStyleLbl="node1" presStyleIdx="3" presStyleCnt="6" custScaleX="113106">
        <dgm:presLayoutVars>
          <dgm:chMax val="0"/>
          <dgm:chPref val="0"/>
          <dgm:bulletEnabled val="1"/>
        </dgm:presLayoutVars>
      </dgm:prSet>
      <dgm:spPr/>
    </dgm:pt>
    <dgm:pt modelId="{06655A00-4000-4FC1-B393-45F1D62B58F1}" type="pres">
      <dgm:prSet presAssocID="{B4B302FF-CE0C-4651-B501-76987DFC099B}" presName="parTxOnlySpace" presStyleCnt="0"/>
      <dgm:spPr/>
    </dgm:pt>
    <dgm:pt modelId="{E1CA7318-0F5E-473F-9357-6B7A929AB03E}" type="pres">
      <dgm:prSet presAssocID="{06EA3A73-08DC-4A32-BF7E-D4F075B2F1BC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5DBB4C90-F2DE-435F-8592-026D8776FD3D}" type="pres">
      <dgm:prSet presAssocID="{AFC513E6-F86B-49D4-A019-9D52D4940276}" presName="parTxOnlySpace" presStyleCnt="0"/>
      <dgm:spPr/>
    </dgm:pt>
    <dgm:pt modelId="{9C3985D3-B3B9-4DA1-95DA-A9A106D5AD85}" type="pres">
      <dgm:prSet presAssocID="{335E1035-5D02-40E5-B38A-F1BF59F6E041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B8CAE50D-A4C3-4A0A-8279-86DFAA2A3EF9}" srcId="{2AFC5EBD-9B69-48EA-88B9-34097C71D36F}" destId="{06EA3A73-08DC-4A32-BF7E-D4F075B2F1BC}" srcOrd="4" destOrd="0" parTransId="{9F3D953F-F570-4B18-9A7C-7F5FD468BCEC}" sibTransId="{AFC513E6-F86B-49D4-A019-9D52D4940276}"/>
    <dgm:cxn modelId="{BA678E68-F93D-4706-9731-1FDA4AC0EFB9}" type="presOf" srcId="{2AFC5EBD-9B69-48EA-88B9-34097C71D36F}" destId="{DC58AF8D-3964-483E-BB90-028EA955F1AE}" srcOrd="0" destOrd="0" presId="urn:microsoft.com/office/officeart/2005/8/layout/chevron1"/>
    <dgm:cxn modelId="{B9F72670-83C8-4AD9-AF36-4473E069E410}" type="presOf" srcId="{1A149C84-94DA-4279-8C19-989EB98C7C55}" destId="{53A7A2C9-8716-45CA-8C8F-0F51CFAFD460}" srcOrd="0" destOrd="0" presId="urn:microsoft.com/office/officeart/2005/8/layout/chevron1"/>
    <dgm:cxn modelId="{97F63250-52AD-4FF3-97B0-1553A2889C1D}" type="presOf" srcId="{06EA3A73-08DC-4A32-BF7E-D4F075B2F1BC}" destId="{E1CA7318-0F5E-473F-9357-6B7A929AB03E}" srcOrd="0" destOrd="0" presId="urn:microsoft.com/office/officeart/2005/8/layout/chevron1"/>
    <dgm:cxn modelId="{90B0C479-75D4-4CB4-9488-D80633B07366}" type="presOf" srcId="{335E1035-5D02-40E5-B38A-F1BF59F6E041}" destId="{9C3985D3-B3B9-4DA1-95DA-A9A106D5AD85}" srcOrd="0" destOrd="0" presId="urn:microsoft.com/office/officeart/2005/8/layout/chevron1"/>
    <dgm:cxn modelId="{DC708B7F-5FAB-453A-BA9F-B12CDD55C1FB}" srcId="{2AFC5EBD-9B69-48EA-88B9-34097C71D36F}" destId="{D37F147B-1365-4F56-90BF-C97CEC552BF4}" srcOrd="2" destOrd="0" parTransId="{5ED211CB-E937-4506-AE9A-A6507D636EA0}" sibTransId="{FA46DA38-0BFB-4CA0-A505-8A1B0C98A19A}"/>
    <dgm:cxn modelId="{CED91681-E19D-4E89-B5B7-195EFD0680D3}" type="presOf" srcId="{305408EF-2E36-4585-9EE0-1CF0A6145EBF}" destId="{476F65BD-8C44-425B-B42F-3FCD6082C464}" srcOrd="0" destOrd="0" presId="urn:microsoft.com/office/officeart/2005/8/layout/chevron1"/>
    <dgm:cxn modelId="{D6D54083-0EEA-4BCF-BC6A-19DB18E460A3}" srcId="{2AFC5EBD-9B69-48EA-88B9-34097C71D36F}" destId="{335E1035-5D02-40E5-B38A-F1BF59F6E041}" srcOrd="5" destOrd="0" parTransId="{CA76DE54-0DC3-47CA-B547-B1AFF9002E16}" sibTransId="{0C70FB3F-96F3-48B6-BB65-69257C2E2729}"/>
    <dgm:cxn modelId="{93752791-6C01-40DD-94B0-5E96C311378A}" srcId="{2AFC5EBD-9B69-48EA-88B9-34097C71D36F}" destId="{1A149C84-94DA-4279-8C19-989EB98C7C55}" srcOrd="1" destOrd="0" parTransId="{18E2747A-4169-4E23-A2A6-7124E9F2A4BC}" sibTransId="{066B40E8-D612-4029-94A0-A944F753AE2D}"/>
    <dgm:cxn modelId="{530B4BB7-48B3-454A-A51E-B30B79804F3F}" srcId="{2AFC5EBD-9B69-48EA-88B9-34097C71D36F}" destId="{C82D2C98-FEE6-40D9-A954-6AAD9B3E3F37}" srcOrd="3" destOrd="0" parTransId="{CD5C6EA1-21E6-41F4-83F3-074701142B21}" sibTransId="{B4B302FF-CE0C-4651-B501-76987DFC099B}"/>
    <dgm:cxn modelId="{018EAAD3-4EA9-4175-9883-3DE12F45B3A9}" type="presOf" srcId="{C82D2C98-FEE6-40D9-A954-6AAD9B3E3F37}" destId="{CE606781-9E35-4500-BFC2-A0B1DE7E6D32}" srcOrd="0" destOrd="0" presId="urn:microsoft.com/office/officeart/2005/8/layout/chevron1"/>
    <dgm:cxn modelId="{754579DE-B7F2-46BC-A0AB-4FF008A8B764}" srcId="{2AFC5EBD-9B69-48EA-88B9-34097C71D36F}" destId="{305408EF-2E36-4585-9EE0-1CF0A6145EBF}" srcOrd="0" destOrd="0" parTransId="{60498C5D-FE1A-4CE6-BD83-7533E07FD9A8}" sibTransId="{A221596C-FDCE-41B1-A84B-D5F049ECB71F}"/>
    <dgm:cxn modelId="{FA02C2FD-CB28-4D95-B368-7B747233951A}" type="presOf" srcId="{D37F147B-1365-4F56-90BF-C97CEC552BF4}" destId="{95A09C46-5C5A-443E-BDF9-A243476BD8A6}" srcOrd="0" destOrd="0" presId="urn:microsoft.com/office/officeart/2005/8/layout/chevron1"/>
    <dgm:cxn modelId="{24E95E9C-76B6-4BB4-ABA4-BFCEB28BB04C}" type="presParOf" srcId="{DC58AF8D-3964-483E-BB90-028EA955F1AE}" destId="{476F65BD-8C44-425B-B42F-3FCD6082C464}" srcOrd="0" destOrd="0" presId="urn:microsoft.com/office/officeart/2005/8/layout/chevron1"/>
    <dgm:cxn modelId="{25DD6256-C0BB-474F-86B7-D772C619FD6E}" type="presParOf" srcId="{DC58AF8D-3964-483E-BB90-028EA955F1AE}" destId="{339F0D8F-4851-4F24-B8DD-C4EAD4F32550}" srcOrd="1" destOrd="0" presId="urn:microsoft.com/office/officeart/2005/8/layout/chevron1"/>
    <dgm:cxn modelId="{DA0FD510-124C-4BE9-BAA7-E3891C287DC8}" type="presParOf" srcId="{DC58AF8D-3964-483E-BB90-028EA955F1AE}" destId="{53A7A2C9-8716-45CA-8C8F-0F51CFAFD460}" srcOrd="2" destOrd="0" presId="urn:microsoft.com/office/officeart/2005/8/layout/chevron1"/>
    <dgm:cxn modelId="{3995C019-5CB5-47E1-8D40-5A2E0D20F848}" type="presParOf" srcId="{DC58AF8D-3964-483E-BB90-028EA955F1AE}" destId="{29813798-D175-4EBD-864F-768E25D280C7}" srcOrd="3" destOrd="0" presId="urn:microsoft.com/office/officeart/2005/8/layout/chevron1"/>
    <dgm:cxn modelId="{DD762204-1432-4EBC-A7AB-582BDC621E49}" type="presParOf" srcId="{DC58AF8D-3964-483E-BB90-028EA955F1AE}" destId="{95A09C46-5C5A-443E-BDF9-A243476BD8A6}" srcOrd="4" destOrd="0" presId="urn:microsoft.com/office/officeart/2005/8/layout/chevron1"/>
    <dgm:cxn modelId="{0CB949BB-D587-4E7A-BA8B-EA87AA7A092A}" type="presParOf" srcId="{DC58AF8D-3964-483E-BB90-028EA955F1AE}" destId="{CEF1A1AF-EB9C-4E2E-81BF-566714ADBB55}" srcOrd="5" destOrd="0" presId="urn:microsoft.com/office/officeart/2005/8/layout/chevron1"/>
    <dgm:cxn modelId="{CC19008E-DF51-4B9B-B0D1-90F9BE29B618}" type="presParOf" srcId="{DC58AF8D-3964-483E-BB90-028EA955F1AE}" destId="{CE606781-9E35-4500-BFC2-A0B1DE7E6D32}" srcOrd="6" destOrd="0" presId="urn:microsoft.com/office/officeart/2005/8/layout/chevron1"/>
    <dgm:cxn modelId="{DE578587-AFEB-4559-9279-924B1E5B55E6}" type="presParOf" srcId="{DC58AF8D-3964-483E-BB90-028EA955F1AE}" destId="{06655A00-4000-4FC1-B393-45F1D62B58F1}" srcOrd="7" destOrd="0" presId="urn:microsoft.com/office/officeart/2005/8/layout/chevron1"/>
    <dgm:cxn modelId="{0F050236-8F46-4CDF-BF13-7BB0E8E519CC}" type="presParOf" srcId="{DC58AF8D-3964-483E-BB90-028EA955F1AE}" destId="{E1CA7318-0F5E-473F-9357-6B7A929AB03E}" srcOrd="8" destOrd="0" presId="urn:microsoft.com/office/officeart/2005/8/layout/chevron1"/>
    <dgm:cxn modelId="{68F03FF9-14FA-4A13-854A-EE5E8625797B}" type="presParOf" srcId="{DC58AF8D-3964-483E-BB90-028EA955F1AE}" destId="{5DBB4C90-F2DE-435F-8592-026D8776FD3D}" srcOrd="9" destOrd="0" presId="urn:microsoft.com/office/officeart/2005/8/layout/chevron1"/>
    <dgm:cxn modelId="{28B8B890-CB06-4E80-BA49-3FED6176DBE1}" type="presParOf" srcId="{DC58AF8D-3964-483E-BB90-028EA955F1AE}" destId="{9C3985D3-B3B9-4DA1-95DA-A9A106D5AD85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6F65BD-8C44-425B-B42F-3FCD6082C464}">
      <dsp:nvSpPr>
        <dsp:cNvPr id="0" name=""/>
        <dsp:cNvSpPr/>
      </dsp:nvSpPr>
      <dsp:spPr>
        <a:xfrm>
          <a:off x="1586" y="117387"/>
          <a:ext cx="997807" cy="399122"/>
        </a:xfrm>
        <a:prstGeom prst="chevron">
          <a:avLst/>
        </a:prstGeom>
        <a:solidFill>
          <a:schemeClr val="accent6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>
              <a:solidFill>
                <a:schemeClr val="bg1"/>
              </a:solidFill>
            </a:rPr>
            <a:t>Исходная система</a:t>
          </a:r>
        </a:p>
      </dsp:txBody>
      <dsp:txXfrm>
        <a:off x="201147" y="117387"/>
        <a:ext cx="598685" cy="399122"/>
      </dsp:txXfrm>
    </dsp:sp>
    <dsp:sp modelId="{53A7A2C9-8716-45CA-8C8F-0F51CFAFD460}">
      <dsp:nvSpPr>
        <dsp:cNvPr id="0" name=""/>
        <dsp:cNvSpPr/>
      </dsp:nvSpPr>
      <dsp:spPr>
        <a:xfrm>
          <a:off x="899612" y="117387"/>
          <a:ext cx="1251759" cy="399122"/>
        </a:xfrm>
        <a:prstGeom prst="chevron">
          <a:avLst/>
        </a:prstGeom>
        <a:solidFill>
          <a:schemeClr val="accent6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solidFill>
                <a:schemeClr val="bg1"/>
              </a:solidFill>
            </a:rPr>
            <a:t>Инструмент выгрузки и трансформации данных</a:t>
          </a:r>
        </a:p>
      </dsp:txBody>
      <dsp:txXfrm>
        <a:off x="1099173" y="117387"/>
        <a:ext cx="852637" cy="399122"/>
      </dsp:txXfrm>
    </dsp:sp>
    <dsp:sp modelId="{95A09C46-5C5A-443E-BDF9-A243476BD8A6}">
      <dsp:nvSpPr>
        <dsp:cNvPr id="0" name=""/>
        <dsp:cNvSpPr/>
      </dsp:nvSpPr>
      <dsp:spPr>
        <a:xfrm>
          <a:off x="2051591" y="117387"/>
          <a:ext cx="968920" cy="399122"/>
        </a:xfrm>
        <a:prstGeom prst="chevron">
          <a:avLst/>
        </a:prstGeom>
        <a:solidFill>
          <a:schemeClr val="accent6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solidFill>
                <a:schemeClr val="bg1"/>
              </a:solidFill>
            </a:rPr>
            <a:t>Единая структура</a:t>
          </a:r>
        </a:p>
      </dsp:txBody>
      <dsp:txXfrm>
        <a:off x="2251152" y="117387"/>
        <a:ext cx="569798" cy="399122"/>
      </dsp:txXfrm>
    </dsp:sp>
    <dsp:sp modelId="{CE606781-9E35-4500-BFC2-A0B1DE7E6D32}">
      <dsp:nvSpPr>
        <dsp:cNvPr id="0" name=""/>
        <dsp:cNvSpPr/>
      </dsp:nvSpPr>
      <dsp:spPr>
        <a:xfrm>
          <a:off x="2920731" y="117387"/>
          <a:ext cx="1128579" cy="399122"/>
        </a:xfrm>
        <a:prstGeom prst="chevron">
          <a:avLst/>
        </a:prstGeom>
        <a:solidFill>
          <a:schemeClr val="accent6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solidFill>
                <a:schemeClr val="bg1"/>
              </a:solidFill>
            </a:rPr>
            <a:t>Стандартный результат</a:t>
          </a:r>
        </a:p>
      </dsp:txBody>
      <dsp:txXfrm>
        <a:off x="3120292" y="117387"/>
        <a:ext cx="729457" cy="399122"/>
      </dsp:txXfrm>
    </dsp:sp>
    <dsp:sp modelId="{E1CA7318-0F5E-473F-9357-6B7A929AB03E}">
      <dsp:nvSpPr>
        <dsp:cNvPr id="0" name=""/>
        <dsp:cNvSpPr/>
      </dsp:nvSpPr>
      <dsp:spPr>
        <a:xfrm>
          <a:off x="3949530" y="117387"/>
          <a:ext cx="997807" cy="399122"/>
        </a:xfrm>
        <a:prstGeom prst="chevron">
          <a:avLst/>
        </a:prstGeom>
        <a:noFill/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kern="1200" dirty="0">
            <a:solidFill>
              <a:schemeClr val="tx1"/>
            </a:solidFill>
          </a:endParaRPr>
        </a:p>
      </dsp:txBody>
      <dsp:txXfrm>
        <a:off x="4149091" y="117387"/>
        <a:ext cx="598685" cy="399122"/>
      </dsp:txXfrm>
    </dsp:sp>
    <dsp:sp modelId="{9C3985D3-B3B9-4DA1-95DA-A9A106D5AD85}">
      <dsp:nvSpPr>
        <dsp:cNvPr id="0" name=""/>
        <dsp:cNvSpPr/>
      </dsp:nvSpPr>
      <dsp:spPr>
        <a:xfrm>
          <a:off x="4847557" y="117387"/>
          <a:ext cx="997807" cy="399122"/>
        </a:xfrm>
        <a:prstGeom prst="chevron">
          <a:avLst/>
        </a:prstGeom>
        <a:solidFill>
          <a:schemeClr val="accent6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solidFill>
                <a:schemeClr val="bg1"/>
              </a:solidFill>
            </a:rPr>
            <a:t>Конкретное ПО </a:t>
          </a:r>
          <a:r>
            <a:rPr lang="en-US" sz="1000" b="1" kern="1200" dirty="0">
              <a:solidFill>
                <a:schemeClr val="bg1"/>
              </a:solidFill>
            </a:rPr>
            <a:t>ADA</a:t>
          </a:r>
          <a:endParaRPr lang="ru-RU" sz="1000" b="1" kern="1200" dirty="0">
            <a:solidFill>
              <a:schemeClr val="bg1"/>
            </a:solidFill>
          </a:endParaRPr>
        </a:p>
      </dsp:txBody>
      <dsp:txXfrm>
        <a:off x="5047118" y="117387"/>
        <a:ext cx="598685" cy="3991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52253F-1DC1-44AB-85F9-14DB9D873A39}" type="datetimeFigureOut">
              <a:rPr lang="en-US" smtClean="0"/>
              <a:pPr/>
              <a:t>7/25/2019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F8A4E4-7001-4196-8720-A0FCB0AEBF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1813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64D076-05C0-4F10-BAEB-F2DA581BE89B}" type="datetimeFigureOut">
              <a:rPr lang="en-US" smtClean="0"/>
              <a:pPr/>
              <a:t>7/25/2019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E7B7F8-81FA-46DC-8926-8D6B124E54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455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8B7ED8-06EC-42F6-AD29-A595363003BE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52726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1596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271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747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5852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8813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1078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125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42900" indent="-342900" algn="just">
              <a:buClr>
                <a:srgbClr val="C00000"/>
              </a:buClr>
              <a:buFont typeface="+mj-lt"/>
              <a:buNone/>
            </a:pP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3348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algn="just">
              <a:buClr>
                <a:srgbClr val="C00000"/>
              </a:buClr>
              <a:buFont typeface="Trebuchet MS" pitchFamily="34" charset="0"/>
              <a:buNone/>
            </a:pPr>
            <a:endParaRPr lang="ru-RU" sz="1200" dirty="0">
              <a:solidFill>
                <a:schemeClr val="tx2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1235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8465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7B7F8-81FA-46DC-8926-8D6B124E54D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59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 userDrawn="1"/>
        </p:nvSpPr>
        <p:spPr>
          <a:xfrm>
            <a:off x="280658" y="4798813"/>
            <a:ext cx="628310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ru-RU" sz="900" b="1" dirty="0">
                <a:solidFill>
                  <a:srgbClr val="404040"/>
                </a:solidFill>
                <a:latin typeface="Trebuchet MS" pitchFamily="34" charset="0"/>
              </a:rPr>
              <a:t>Применение технологий </a:t>
            </a:r>
            <a:r>
              <a:rPr lang="en-US" sz="900" b="1" dirty="0">
                <a:solidFill>
                  <a:srgbClr val="404040"/>
                </a:solidFill>
                <a:latin typeface="Trebuchet MS" pitchFamily="34" charset="0"/>
              </a:rPr>
              <a:t>D</a:t>
            </a:r>
            <a:r>
              <a:rPr lang="ru-RU" sz="900" b="1" dirty="0" err="1">
                <a:solidFill>
                  <a:srgbClr val="404040"/>
                </a:solidFill>
                <a:latin typeface="Trebuchet MS" pitchFamily="34" charset="0"/>
              </a:rPr>
              <a:t>ata</a:t>
            </a:r>
            <a:r>
              <a:rPr lang="ru-RU" sz="900" b="1" dirty="0">
                <a:solidFill>
                  <a:srgbClr val="404040"/>
                </a:solidFill>
                <a:latin typeface="Trebuchet MS" pitchFamily="34" charset="0"/>
              </a:rPr>
              <a:t> </a:t>
            </a:r>
            <a:r>
              <a:rPr lang="en-US" sz="900" b="1" dirty="0">
                <a:solidFill>
                  <a:srgbClr val="404040"/>
                </a:solidFill>
                <a:latin typeface="Trebuchet MS" pitchFamily="34" charset="0"/>
              </a:rPr>
              <a:t>A</a:t>
            </a:r>
            <a:r>
              <a:rPr lang="ru-RU" sz="900" b="1" dirty="0" err="1">
                <a:solidFill>
                  <a:srgbClr val="404040"/>
                </a:solidFill>
                <a:latin typeface="Trebuchet MS" pitchFamily="34" charset="0"/>
              </a:rPr>
              <a:t>nalytics</a:t>
            </a:r>
            <a:r>
              <a:rPr lang="ru-RU" sz="900" b="1" dirty="0">
                <a:solidFill>
                  <a:srgbClr val="404040"/>
                </a:solidFill>
                <a:latin typeface="Trebuchet MS" pitchFamily="34" charset="0"/>
              </a:rPr>
              <a:t> в современном аудите</a:t>
            </a:r>
          </a:p>
        </p:txBody>
      </p:sp>
      <p:pic>
        <p:nvPicPr>
          <p:cNvPr id="17" name="Picture 7" descr="BDO_Logo_RGB 100%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4789320"/>
            <a:ext cx="505143" cy="194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18745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 descr="BDO_Logo_RGB 100%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4789320"/>
            <a:ext cx="505143" cy="194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 userDrawn="1"/>
        </p:nvSpPr>
        <p:spPr>
          <a:xfrm>
            <a:off x="280658" y="4798813"/>
            <a:ext cx="628310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ru-RU" sz="900" b="1" dirty="0">
                <a:solidFill>
                  <a:srgbClr val="404040"/>
                </a:solidFill>
                <a:latin typeface="Trebuchet MS" pitchFamily="34" charset="0"/>
              </a:rPr>
              <a:t>Применение технологий </a:t>
            </a:r>
            <a:r>
              <a:rPr lang="en-US" sz="900" b="1" dirty="0">
                <a:solidFill>
                  <a:srgbClr val="404040"/>
                </a:solidFill>
                <a:latin typeface="Trebuchet MS" pitchFamily="34" charset="0"/>
              </a:rPr>
              <a:t>D</a:t>
            </a:r>
            <a:r>
              <a:rPr lang="ru-RU" sz="900" b="1" dirty="0" err="1">
                <a:solidFill>
                  <a:srgbClr val="404040"/>
                </a:solidFill>
                <a:latin typeface="Trebuchet MS" pitchFamily="34" charset="0"/>
              </a:rPr>
              <a:t>ata</a:t>
            </a:r>
            <a:r>
              <a:rPr lang="ru-RU" sz="900" b="1" dirty="0">
                <a:solidFill>
                  <a:srgbClr val="404040"/>
                </a:solidFill>
                <a:latin typeface="Trebuchet MS" pitchFamily="34" charset="0"/>
              </a:rPr>
              <a:t> </a:t>
            </a:r>
            <a:r>
              <a:rPr lang="en-US" sz="900" b="1" dirty="0">
                <a:solidFill>
                  <a:srgbClr val="404040"/>
                </a:solidFill>
                <a:latin typeface="Trebuchet MS" pitchFamily="34" charset="0"/>
              </a:rPr>
              <a:t>A</a:t>
            </a:r>
            <a:r>
              <a:rPr lang="ru-RU" sz="900" b="1" dirty="0" err="1">
                <a:solidFill>
                  <a:srgbClr val="404040"/>
                </a:solidFill>
                <a:latin typeface="Trebuchet MS" pitchFamily="34" charset="0"/>
              </a:rPr>
              <a:t>nalytics</a:t>
            </a:r>
            <a:r>
              <a:rPr lang="ru-RU" sz="900" b="1" dirty="0">
                <a:solidFill>
                  <a:srgbClr val="404040"/>
                </a:solidFill>
                <a:latin typeface="Trebuchet MS" pitchFamily="34" charset="0"/>
              </a:rPr>
              <a:t> в современном аудите</a:t>
            </a:r>
          </a:p>
        </p:txBody>
      </p:sp>
    </p:spTree>
    <p:extLst>
      <p:ext uri="{BB962C8B-B14F-4D97-AF65-F5344CB8AC3E}">
        <p14:creationId xmlns:p14="http://schemas.microsoft.com/office/powerpoint/2010/main" val="3233386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BDO_Logo_RGB 100%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4789320"/>
            <a:ext cx="505143" cy="194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 userDrawn="1"/>
        </p:nvSpPr>
        <p:spPr>
          <a:xfrm>
            <a:off x="280658" y="4798813"/>
            <a:ext cx="628310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ru-RU" sz="900" b="1" dirty="0">
                <a:solidFill>
                  <a:srgbClr val="404040"/>
                </a:solidFill>
                <a:latin typeface="Trebuchet MS" pitchFamily="34" charset="0"/>
              </a:rPr>
              <a:t>Применение технологий </a:t>
            </a:r>
            <a:r>
              <a:rPr lang="en-US" sz="900" b="1" dirty="0">
                <a:solidFill>
                  <a:srgbClr val="404040"/>
                </a:solidFill>
                <a:latin typeface="Trebuchet MS" pitchFamily="34" charset="0"/>
              </a:rPr>
              <a:t>D</a:t>
            </a:r>
            <a:r>
              <a:rPr lang="ru-RU" sz="900" b="1" dirty="0" err="1">
                <a:solidFill>
                  <a:srgbClr val="404040"/>
                </a:solidFill>
                <a:latin typeface="Trebuchet MS" pitchFamily="34" charset="0"/>
              </a:rPr>
              <a:t>ata</a:t>
            </a:r>
            <a:r>
              <a:rPr lang="ru-RU" sz="900" b="1" dirty="0">
                <a:solidFill>
                  <a:srgbClr val="404040"/>
                </a:solidFill>
                <a:latin typeface="Trebuchet MS" pitchFamily="34" charset="0"/>
              </a:rPr>
              <a:t> </a:t>
            </a:r>
            <a:r>
              <a:rPr lang="en-US" sz="900" b="1" dirty="0">
                <a:solidFill>
                  <a:srgbClr val="404040"/>
                </a:solidFill>
                <a:latin typeface="Trebuchet MS" pitchFamily="34" charset="0"/>
              </a:rPr>
              <a:t>A</a:t>
            </a:r>
            <a:r>
              <a:rPr lang="ru-RU" sz="900" b="1" dirty="0" err="1">
                <a:solidFill>
                  <a:srgbClr val="404040"/>
                </a:solidFill>
                <a:latin typeface="Trebuchet MS" pitchFamily="34" charset="0"/>
              </a:rPr>
              <a:t>nalytics</a:t>
            </a:r>
            <a:r>
              <a:rPr lang="ru-RU" sz="900" b="1" dirty="0">
                <a:solidFill>
                  <a:srgbClr val="404040"/>
                </a:solidFill>
                <a:latin typeface="Trebuchet MS" pitchFamily="34" charset="0"/>
              </a:rPr>
              <a:t> в современном аудите</a:t>
            </a:r>
          </a:p>
        </p:txBody>
      </p:sp>
    </p:spTree>
    <p:extLst>
      <p:ext uri="{BB962C8B-B14F-4D97-AF65-F5344CB8AC3E}">
        <p14:creationId xmlns:p14="http://schemas.microsoft.com/office/powerpoint/2010/main" val="2818383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250032"/>
            <a:ext cx="8863200" cy="410776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288000" y="993600"/>
            <a:ext cx="8298000" cy="364500"/>
          </a:xfrm>
        </p:spPr>
        <p:txBody>
          <a:bodyPr>
            <a:normAutofit/>
          </a:bodyPr>
          <a:lstStyle>
            <a:lvl1pPr>
              <a:defRPr sz="3200" cap="all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8000" y="1358100"/>
            <a:ext cx="8298000" cy="155655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6" name="Freeform 25"/>
          <p:cNvSpPr>
            <a:spLocks noChangeAspect="1"/>
          </p:cNvSpPr>
          <p:nvPr userDrawn="1"/>
        </p:nvSpPr>
        <p:spPr bwMode="gray">
          <a:xfrm>
            <a:off x="532801" y="3773091"/>
            <a:ext cx="161925" cy="1370409"/>
          </a:xfrm>
          <a:custGeom>
            <a:avLst/>
            <a:gdLst/>
            <a:ahLst/>
            <a:cxnLst>
              <a:cxn ang="0">
                <a:pos x="120" y="0"/>
              </a:cxn>
              <a:cxn ang="0">
                <a:pos x="120" y="1354"/>
              </a:cxn>
              <a:cxn ang="0">
                <a:pos x="0" y="1354"/>
              </a:cxn>
              <a:cxn ang="0">
                <a:pos x="0" y="85"/>
              </a:cxn>
              <a:cxn ang="0">
                <a:pos x="120" y="0"/>
              </a:cxn>
            </a:cxnLst>
            <a:rect l="0" t="0" r="r" b="b"/>
            <a:pathLst>
              <a:path w="120" h="1354">
                <a:moveTo>
                  <a:pt x="120" y="0"/>
                </a:moveTo>
                <a:lnTo>
                  <a:pt x="120" y="1354"/>
                </a:lnTo>
                <a:lnTo>
                  <a:pt x="0" y="1354"/>
                </a:lnTo>
                <a:lnTo>
                  <a:pt x="0" y="85"/>
                </a:lnTo>
                <a:lnTo>
                  <a:pt x="120" y="0"/>
                </a:lnTo>
                <a:close/>
              </a:path>
            </a:pathLst>
          </a:custGeom>
          <a:solidFill>
            <a:srgbClr val="EC1C3C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n-GB"/>
          </a:p>
        </p:txBody>
      </p:sp>
      <p:sp>
        <p:nvSpPr>
          <p:cNvPr id="8" name="Freeform 30"/>
          <p:cNvSpPr>
            <a:spLocks noChangeAspect="1"/>
          </p:cNvSpPr>
          <p:nvPr userDrawn="1"/>
        </p:nvSpPr>
        <p:spPr bwMode="gray">
          <a:xfrm>
            <a:off x="532801" y="0"/>
            <a:ext cx="161925" cy="673894"/>
          </a:xfrm>
          <a:custGeom>
            <a:avLst/>
            <a:gdLst/>
            <a:ahLst/>
            <a:cxnLst>
              <a:cxn ang="0">
                <a:pos x="120" y="581"/>
              </a:cxn>
              <a:cxn ang="0">
                <a:pos x="120" y="0"/>
              </a:cxn>
              <a:cxn ang="0">
                <a:pos x="0" y="0"/>
              </a:cxn>
              <a:cxn ang="0">
                <a:pos x="0" y="666"/>
              </a:cxn>
              <a:cxn ang="0">
                <a:pos x="120" y="581"/>
              </a:cxn>
            </a:cxnLst>
            <a:rect l="0" t="0" r="r" b="b"/>
            <a:pathLst>
              <a:path w="120" h="666">
                <a:moveTo>
                  <a:pt x="120" y="581"/>
                </a:moveTo>
                <a:lnTo>
                  <a:pt x="120" y="0"/>
                </a:lnTo>
                <a:lnTo>
                  <a:pt x="0" y="0"/>
                </a:lnTo>
                <a:lnTo>
                  <a:pt x="0" y="666"/>
                </a:lnTo>
                <a:lnTo>
                  <a:pt x="120" y="581"/>
                </a:lnTo>
                <a:close/>
              </a:path>
            </a:pathLst>
          </a:custGeom>
          <a:solidFill>
            <a:srgbClr val="EC1C3C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n-GB"/>
          </a:p>
        </p:txBody>
      </p:sp>
      <p:sp>
        <p:nvSpPr>
          <p:cNvPr id="10" name="Текст 9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88000" y="2912094"/>
            <a:ext cx="8298000" cy="728151"/>
          </a:xfrm>
        </p:spPr>
        <p:txBody>
          <a:bodyPr anchor="b">
            <a:normAutofit/>
          </a:bodyPr>
          <a:lstStyle>
            <a:lvl1pPr>
              <a:spcAft>
                <a:spcPts val="300"/>
              </a:spcAft>
              <a:buNone/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АВТОР/АВТОРЫ</a:t>
            </a:r>
          </a:p>
          <a:p>
            <a:pPr lvl="0"/>
            <a:r>
              <a:rPr lang="ru-RU" dirty="0"/>
              <a:t>Дата</a:t>
            </a:r>
          </a:p>
        </p:txBody>
      </p:sp>
      <p:pic>
        <p:nvPicPr>
          <p:cNvPr id="9" name="Picture 7" descr="BDO_Logo_RGB 100%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1938" y="4537710"/>
            <a:ext cx="974725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7108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87338" y="1357312"/>
            <a:ext cx="4210050" cy="3001566"/>
          </a:xfrm>
        </p:spPr>
        <p:txBody>
          <a:bodyPr/>
          <a:lstStyle>
            <a:lvl1pPr>
              <a:defRPr sz="105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648200" y="1357312"/>
            <a:ext cx="4208463" cy="3001566"/>
          </a:xfrm>
        </p:spPr>
        <p:txBody>
          <a:bodyPr/>
          <a:lstStyle>
            <a:lvl1pPr>
              <a:defRPr sz="105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3160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451B78-826D-4FE9-99FE-428C8E62A6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57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Trebuchet MS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288000" y="1125680"/>
            <a:ext cx="8298000" cy="364500"/>
          </a:xfrm>
        </p:spPr>
        <p:txBody>
          <a:bodyPr>
            <a:normAutofit fontScale="90000"/>
          </a:bodyPr>
          <a:lstStyle/>
          <a:p>
            <a:r>
              <a:rPr lang="ru-RU" cap="none" dirty="0"/>
              <a:t>Применение технологий </a:t>
            </a:r>
            <a:br>
              <a:rPr lang="en-US" cap="none" dirty="0"/>
            </a:br>
            <a:r>
              <a:rPr lang="en-US" cap="none" dirty="0"/>
              <a:t>Audit Data Analytics</a:t>
            </a:r>
            <a:r>
              <a:rPr lang="ru-RU" cap="none" dirty="0"/>
              <a:t> в современном аудите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88000" y="2021840"/>
            <a:ext cx="8298000" cy="892810"/>
          </a:xfrm>
        </p:spPr>
        <p:txBody>
          <a:bodyPr/>
          <a:lstStyle/>
          <a:p>
            <a:r>
              <a:rPr lang="ru-RU" dirty="0"/>
              <a:t>Преимущества использования и сложности внедрения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b="1" dirty="0"/>
              <a:t>ВЛАДИСЛАВ ПОГУЛЯЕВ</a:t>
            </a:r>
          </a:p>
          <a:p>
            <a:r>
              <a:rPr lang="en-US" b="1" dirty="0"/>
              <a:t>26 </a:t>
            </a:r>
            <a:r>
              <a:rPr lang="ru-RU" b="1" dirty="0"/>
              <a:t>июля 2019</a:t>
            </a:r>
          </a:p>
        </p:txBody>
      </p:sp>
      <p:sp>
        <p:nvSpPr>
          <p:cNvPr id="10" name="Freeform 25"/>
          <p:cNvSpPr>
            <a:spLocks noChangeAspect="1"/>
          </p:cNvSpPr>
          <p:nvPr/>
        </p:nvSpPr>
        <p:spPr bwMode="gray">
          <a:xfrm>
            <a:off x="532801" y="3773091"/>
            <a:ext cx="161925" cy="1370409"/>
          </a:xfrm>
          <a:custGeom>
            <a:avLst/>
            <a:gdLst/>
            <a:ahLst/>
            <a:cxnLst>
              <a:cxn ang="0">
                <a:pos x="120" y="0"/>
              </a:cxn>
              <a:cxn ang="0">
                <a:pos x="120" y="1354"/>
              </a:cxn>
              <a:cxn ang="0">
                <a:pos x="0" y="1354"/>
              </a:cxn>
              <a:cxn ang="0">
                <a:pos x="0" y="85"/>
              </a:cxn>
              <a:cxn ang="0">
                <a:pos x="120" y="0"/>
              </a:cxn>
            </a:cxnLst>
            <a:rect l="0" t="0" r="r" b="b"/>
            <a:pathLst>
              <a:path w="120" h="1354">
                <a:moveTo>
                  <a:pt x="120" y="0"/>
                </a:moveTo>
                <a:lnTo>
                  <a:pt x="120" y="1354"/>
                </a:lnTo>
                <a:lnTo>
                  <a:pt x="0" y="1354"/>
                </a:lnTo>
                <a:lnTo>
                  <a:pt x="0" y="85"/>
                </a:lnTo>
                <a:lnTo>
                  <a:pt x="120" y="0"/>
                </a:lnTo>
                <a:close/>
              </a:path>
            </a:pathLst>
          </a:custGeom>
          <a:solidFill>
            <a:srgbClr val="EC1C3C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n-GB" dirty="0"/>
          </a:p>
        </p:txBody>
      </p:sp>
      <p:sp>
        <p:nvSpPr>
          <p:cNvPr id="11" name="Freeform 30"/>
          <p:cNvSpPr>
            <a:spLocks noChangeAspect="1"/>
          </p:cNvSpPr>
          <p:nvPr/>
        </p:nvSpPr>
        <p:spPr bwMode="gray">
          <a:xfrm>
            <a:off x="532801" y="0"/>
            <a:ext cx="161925" cy="673894"/>
          </a:xfrm>
          <a:custGeom>
            <a:avLst/>
            <a:gdLst/>
            <a:ahLst/>
            <a:cxnLst>
              <a:cxn ang="0">
                <a:pos x="120" y="581"/>
              </a:cxn>
              <a:cxn ang="0">
                <a:pos x="120" y="0"/>
              </a:cxn>
              <a:cxn ang="0">
                <a:pos x="0" y="0"/>
              </a:cxn>
              <a:cxn ang="0">
                <a:pos x="0" y="666"/>
              </a:cxn>
              <a:cxn ang="0">
                <a:pos x="120" y="581"/>
              </a:cxn>
            </a:cxnLst>
            <a:rect l="0" t="0" r="r" b="b"/>
            <a:pathLst>
              <a:path w="120" h="666">
                <a:moveTo>
                  <a:pt x="120" y="581"/>
                </a:moveTo>
                <a:lnTo>
                  <a:pt x="120" y="0"/>
                </a:lnTo>
                <a:lnTo>
                  <a:pt x="0" y="0"/>
                </a:lnTo>
                <a:lnTo>
                  <a:pt x="0" y="666"/>
                </a:lnTo>
                <a:lnTo>
                  <a:pt x="120" y="581"/>
                </a:lnTo>
                <a:close/>
              </a:path>
            </a:pathLst>
          </a:custGeom>
          <a:solidFill>
            <a:srgbClr val="EC1C3C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0" y="0"/>
            <a:ext cx="9144000" cy="329319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5" name="TextBox 44"/>
          <p:cNvSpPr txBox="1"/>
          <p:nvPr/>
        </p:nvSpPr>
        <p:spPr>
          <a:xfrm>
            <a:off x="2269615" y="3751202"/>
            <a:ext cx="4634888" cy="542450"/>
          </a:xfrm>
          <a:prstGeom prst="rect">
            <a:avLst/>
          </a:prstGeom>
          <a:noFill/>
        </p:spPr>
        <p:txBody>
          <a:bodyPr wrap="square" lIns="34283" tIns="17142" rIns="34283" bIns="17142" rtlCol="0">
            <a:spAutoFit/>
          </a:bodyPr>
          <a:lstStyle/>
          <a:p>
            <a:pPr algn="ctr"/>
            <a:r>
              <a:rPr lang="ru-RU" sz="3300" dirty="0">
                <a:solidFill>
                  <a:srgbClr val="404040"/>
                </a:solidFill>
                <a:latin typeface="Trebuchet MS" pitchFamily="34" charset="0"/>
                <a:cs typeface="Lato Regular"/>
              </a:rPr>
              <a:t>Рынок аудита сегодня</a:t>
            </a:r>
            <a:endParaRPr lang="id-ID" sz="3300" dirty="0">
              <a:solidFill>
                <a:srgbClr val="404040"/>
              </a:solidFill>
              <a:latin typeface="Trebuchet MS" pitchFamily="34" charset="0"/>
              <a:cs typeface="Lato Regular"/>
            </a:endParaRPr>
          </a:p>
        </p:txBody>
      </p:sp>
      <p:sp>
        <p:nvSpPr>
          <p:cNvPr id="47" name="Rectangle 7"/>
          <p:cNvSpPr/>
          <p:nvPr/>
        </p:nvSpPr>
        <p:spPr>
          <a:xfrm>
            <a:off x="571500" y="167019"/>
            <a:ext cx="78867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ru-RU" sz="2000" dirty="0">
                <a:solidFill>
                  <a:schemeClr val="bg1"/>
                </a:solidFill>
                <a:latin typeface="Trebuchet MS" pitchFamily="34" charset="0"/>
              </a:rPr>
              <a:t>Конкуренция и ценовое давление</a:t>
            </a:r>
          </a:p>
          <a:p>
            <a:pPr algn="ctr">
              <a:spcBef>
                <a:spcPts val="1200"/>
              </a:spcBef>
            </a:pPr>
            <a:r>
              <a:rPr lang="ru-RU" sz="2000" dirty="0">
                <a:solidFill>
                  <a:schemeClr val="bg1"/>
                </a:solidFill>
                <a:latin typeface="Trebuchet MS" pitchFamily="34" charset="0"/>
              </a:rPr>
              <a:t>Совершенствование механизмов регулирования</a:t>
            </a:r>
          </a:p>
          <a:p>
            <a:pPr algn="ctr">
              <a:spcBef>
                <a:spcPts val="1200"/>
              </a:spcBef>
            </a:pPr>
            <a:r>
              <a:rPr lang="ru-RU" sz="2000" dirty="0">
                <a:solidFill>
                  <a:schemeClr val="bg1"/>
                </a:solidFill>
                <a:latin typeface="Trebuchet MS" pitchFamily="34" charset="0"/>
              </a:rPr>
              <a:t>Ожидания дополнительной ценности </a:t>
            </a:r>
            <a:br>
              <a:rPr lang="ru-RU" sz="2000" dirty="0">
                <a:solidFill>
                  <a:schemeClr val="bg1"/>
                </a:solidFill>
                <a:latin typeface="Trebuchet MS" pitchFamily="34" charset="0"/>
              </a:rPr>
            </a:br>
            <a:r>
              <a:rPr lang="ru-RU" sz="2000" dirty="0">
                <a:solidFill>
                  <a:schemeClr val="bg1"/>
                </a:solidFill>
                <a:latin typeface="Trebuchet MS" pitchFamily="34" charset="0"/>
              </a:rPr>
              <a:t>со стороны пользователей финансовой отчетности</a:t>
            </a:r>
          </a:p>
          <a:p>
            <a:pPr algn="ctr">
              <a:spcBef>
                <a:spcPts val="1200"/>
              </a:spcBef>
            </a:pPr>
            <a:r>
              <a:rPr lang="ru-RU" sz="2000" dirty="0">
                <a:solidFill>
                  <a:schemeClr val="bg1"/>
                </a:solidFill>
                <a:latin typeface="Trebuchet MS" pitchFamily="34" charset="0"/>
              </a:rPr>
              <a:t>Непрерывное внедрение клиентами более продвинутых</a:t>
            </a:r>
            <a:br>
              <a:rPr lang="en-US" sz="2000" dirty="0">
                <a:solidFill>
                  <a:schemeClr val="bg1"/>
                </a:solidFill>
                <a:latin typeface="Trebuchet MS" pitchFamily="34" charset="0"/>
              </a:rPr>
            </a:br>
            <a:r>
              <a:rPr lang="en-US" sz="2000" dirty="0">
                <a:solidFill>
                  <a:schemeClr val="bg1"/>
                </a:solidFill>
                <a:latin typeface="Trebuchet MS" pitchFamily="34" charset="0"/>
              </a:rPr>
              <a:t>IT</a:t>
            </a:r>
            <a:r>
              <a:rPr lang="ru-RU" sz="2000" dirty="0">
                <a:solidFill>
                  <a:schemeClr val="bg1"/>
                </a:solidFill>
                <a:latin typeface="Trebuchet MS" pitchFamily="34" charset="0"/>
              </a:rPr>
              <a:t>-технологий</a:t>
            </a:r>
          </a:p>
          <a:p>
            <a:pPr algn="ctr">
              <a:spcBef>
                <a:spcPts val="1200"/>
              </a:spcBef>
            </a:pPr>
            <a:r>
              <a:rPr lang="ru-RU" sz="2000" dirty="0">
                <a:solidFill>
                  <a:schemeClr val="bg1"/>
                </a:solidFill>
                <a:latin typeface="Trebuchet MS" pitchFamily="34" charset="0"/>
              </a:rPr>
              <a:t>Новое поколение аудиторов</a:t>
            </a:r>
          </a:p>
        </p:txBody>
      </p:sp>
      <p:grpSp>
        <p:nvGrpSpPr>
          <p:cNvPr id="48" name="Group 15"/>
          <p:cNvGrpSpPr/>
          <p:nvPr/>
        </p:nvGrpSpPr>
        <p:grpSpPr>
          <a:xfrm>
            <a:off x="4279705" y="3039133"/>
            <a:ext cx="584591" cy="584591"/>
            <a:chOff x="5558170" y="2418400"/>
            <a:chExt cx="1096251" cy="1096251"/>
          </a:xfrm>
        </p:grpSpPr>
        <p:sp>
          <p:nvSpPr>
            <p:cNvPr id="49" name="Oval 5"/>
            <p:cNvSpPr/>
            <p:nvPr/>
          </p:nvSpPr>
          <p:spPr>
            <a:xfrm>
              <a:off x="5558170" y="2418400"/>
              <a:ext cx="1096251" cy="1096251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50" name="Freeform 6"/>
            <p:cNvSpPr>
              <a:spLocks noEditPoints="1"/>
            </p:cNvSpPr>
            <p:nvPr/>
          </p:nvSpPr>
          <p:spPr bwMode="auto">
            <a:xfrm>
              <a:off x="5825370" y="2895145"/>
              <a:ext cx="561851" cy="263806"/>
            </a:xfrm>
            <a:custGeom>
              <a:avLst/>
              <a:gdLst>
                <a:gd name="T0" fmla="*/ 722 w 722"/>
                <a:gd name="T1" fmla="*/ 12 h 339"/>
                <a:gd name="T2" fmla="*/ 360 w 722"/>
                <a:gd name="T3" fmla="*/ 339 h 339"/>
                <a:gd name="T4" fmla="*/ 0 w 722"/>
                <a:gd name="T5" fmla="*/ 12 h 339"/>
                <a:gd name="T6" fmla="*/ 10 w 722"/>
                <a:gd name="T7" fmla="*/ 0 h 339"/>
                <a:gd name="T8" fmla="*/ 360 w 722"/>
                <a:gd name="T9" fmla="*/ 318 h 339"/>
                <a:gd name="T10" fmla="*/ 713 w 722"/>
                <a:gd name="T11" fmla="*/ 0 h 339"/>
                <a:gd name="T12" fmla="*/ 722 w 722"/>
                <a:gd name="T13" fmla="*/ 12 h 339"/>
                <a:gd name="T14" fmla="*/ 722 w 722"/>
                <a:gd name="T15" fmla="*/ 12 h 339"/>
                <a:gd name="T16" fmla="*/ 722 w 722"/>
                <a:gd name="T17" fmla="*/ 12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2" h="339">
                  <a:moveTo>
                    <a:pt x="722" y="12"/>
                  </a:moveTo>
                  <a:lnTo>
                    <a:pt x="360" y="339"/>
                  </a:lnTo>
                  <a:lnTo>
                    <a:pt x="0" y="12"/>
                  </a:lnTo>
                  <a:lnTo>
                    <a:pt x="10" y="0"/>
                  </a:lnTo>
                  <a:lnTo>
                    <a:pt x="360" y="318"/>
                  </a:lnTo>
                  <a:lnTo>
                    <a:pt x="713" y="0"/>
                  </a:lnTo>
                  <a:lnTo>
                    <a:pt x="722" y="12"/>
                  </a:lnTo>
                  <a:moveTo>
                    <a:pt x="722" y="12"/>
                  </a:moveTo>
                  <a:lnTo>
                    <a:pt x="722" y="12"/>
                  </a:lnTo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</p:spTree>
    <p:extLst>
      <p:ext uri="{BB962C8B-B14F-4D97-AF65-F5344CB8AC3E}">
        <p14:creationId xmlns:p14="http://schemas.microsoft.com/office/powerpoint/2010/main" val="3216137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 flipV="1">
            <a:off x="0" y="3293198"/>
            <a:ext cx="9144000" cy="185030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5" name="TextBox 44"/>
          <p:cNvSpPr txBox="1"/>
          <p:nvPr/>
        </p:nvSpPr>
        <p:spPr>
          <a:xfrm>
            <a:off x="304800" y="3719671"/>
            <a:ext cx="8564880" cy="1050281"/>
          </a:xfrm>
          <a:prstGeom prst="rect">
            <a:avLst/>
          </a:prstGeom>
          <a:noFill/>
        </p:spPr>
        <p:txBody>
          <a:bodyPr wrap="square" lIns="34283" tIns="17142" rIns="34283" bIns="17142" rtlCol="0">
            <a:spAutoFit/>
          </a:bodyPr>
          <a:lstStyle/>
          <a:p>
            <a:pPr algn="ctr"/>
            <a:r>
              <a:rPr lang="ru-RU" sz="3300" dirty="0">
                <a:solidFill>
                  <a:schemeClr val="bg1"/>
                </a:solidFill>
                <a:latin typeface="Trebuchet MS" pitchFamily="34" charset="0"/>
                <a:cs typeface="Lato Regular"/>
              </a:rPr>
              <a:t>Ответная трансформация аудиторского бизнеса</a:t>
            </a:r>
          </a:p>
        </p:txBody>
      </p:sp>
      <p:sp>
        <p:nvSpPr>
          <p:cNvPr id="47" name="Rectangle 7"/>
          <p:cNvSpPr/>
          <p:nvPr/>
        </p:nvSpPr>
        <p:spPr>
          <a:xfrm>
            <a:off x="571500" y="685179"/>
            <a:ext cx="78867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ru-RU" sz="2000" dirty="0">
                <a:solidFill>
                  <a:srgbClr val="404040"/>
                </a:solidFill>
                <a:latin typeface="Trebuchet MS" pitchFamily="34" charset="0"/>
              </a:rPr>
              <a:t>Снижение трудозатрат и повышение эффективности </a:t>
            </a:r>
            <a:br>
              <a:rPr lang="en-US" sz="2000" dirty="0">
                <a:solidFill>
                  <a:srgbClr val="404040"/>
                </a:solidFill>
                <a:latin typeface="Trebuchet MS" pitchFamily="34" charset="0"/>
              </a:rPr>
            </a:br>
            <a:r>
              <a:rPr lang="ru-RU" sz="2000" dirty="0">
                <a:solidFill>
                  <a:srgbClr val="404040"/>
                </a:solidFill>
                <a:latin typeface="Trebuchet MS" pitchFamily="34" charset="0"/>
              </a:rPr>
              <a:t>без ущерба качеству</a:t>
            </a:r>
          </a:p>
          <a:p>
            <a:pPr algn="ctr">
              <a:spcBef>
                <a:spcPts val="1200"/>
              </a:spcBef>
            </a:pPr>
            <a:r>
              <a:rPr lang="ru-RU" sz="2000" dirty="0">
                <a:solidFill>
                  <a:srgbClr val="404040"/>
                </a:solidFill>
                <a:latin typeface="Trebuchet MS" pitchFamily="34" charset="0"/>
              </a:rPr>
              <a:t>Предоставление более глубокого взгляда </a:t>
            </a:r>
            <a:br>
              <a:rPr lang="en-US" sz="2000" dirty="0">
                <a:solidFill>
                  <a:srgbClr val="404040"/>
                </a:solidFill>
                <a:latin typeface="Trebuchet MS" pitchFamily="34" charset="0"/>
              </a:rPr>
            </a:br>
            <a:r>
              <a:rPr lang="ru-RU" sz="2000" dirty="0">
                <a:solidFill>
                  <a:srgbClr val="404040"/>
                </a:solidFill>
                <a:latin typeface="Trebuchet MS" pitchFamily="34" charset="0"/>
              </a:rPr>
              <a:t>на аудируемый бизнес</a:t>
            </a:r>
          </a:p>
          <a:p>
            <a:pPr algn="ctr">
              <a:spcBef>
                <a:spcPts val="1200"/>
              </a:spcBef>
            </a:pPr>
            <a:r>
              <a:rPr lang="ru-RU" sz="2000" dirty="0">
                <a:solidFill>
                  <a:srgbClr val="404040"/>
                </a:solidFill>
                <a:latin typeface="Trebuchet MS" pitchFamily="34" charset="0"/>
              </a:rPr>
              <a:t>Полное раскрытие потенциала молодых специалистов</a:t>
            </a:r>
          </a:p>
        </p:txBody>
      </p:sp>
      <p:grpSp>
        <p:nvGrpSpPr>
          <p:cNvPr id="2" name="Group 15"/>
          <p:cNvGrpSpPr/>
          <p:nvPr/>
        </p:nvGrpSpPr>
        <p:grpSpPr>
          <a:xfrm rot="10800000">
            <a:off x="4279705" y="3039133"/>
            <a:ext cx="584591" cy="584591"/>
            <a:chOff x="5558170" y="2418400"/>
            <a:chExt cx="1096251" cy="1096251"/>
          </a:xfrm>
        </p:grpSpPr>
        <p:sp>
          <p:nvSpPr>
            <p:cNvPr id="49" name="Oval 5"/>
            <p:cNvSpPr/>
            <p:nvPr/>
          </p:nvSpPr>
          <p:spPr>
            <a:xfrm>
              <a:off x="5558170" y="2418400"/>
              <a:ext cx="1096251" cy="1096251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50" name="Freeform 6"/>
            <p:cNvSpPr>
              <a:spLocks noEditPoints="1"/>
            </p:cNvSpPr>
            <p:nvPr/>
          </p:nvSpPr>
          <p:spPr bwMode="auto">
            <a:xfrm>
              <a:off x="5825370" y="2895145"/>
              <a:ext cx="561851" cy="263806"/>
            </a:xfrm>
            <a:custGeom>
              <a:avLst/>
              <a:gdLst>
                <a:gd name="T0" fmla="*/ 722 w 722"/>
                <a:gd name="T1" fmla="*/ 12 h 339"/>
                <a:gd name="T2" fmla="*/ 360 w 722"/>
                <a:gd name="T3" fmla="*/ 339 h 339"/>
                <a:gd name="T4" fmla="*/ 0 w 722"/>
                <a:gd name="T5" fmla="*/ 12 h 339"/>
                <a:gd name="T6" fmla="*/ 10 w 722"/>
                <a:gd name="T7" fmla="*/ 0 h 339"/>
                <a:gd name="T8" fmla="*/ 360 w 722"/>
                <a:gd name="T9" fmla="*/ 318 h 339"/>
                <a:gd name="T10" fmla="*/ 713 w 722"/>
                <a:gd name="T11" fmla="*/ 0 h 339"/>
                <a:gd name="T12" fmla="*/ 722 w 722"/>
                <a:gd name="T13" fmla="*/ 12 h 339"/>
                <a:gd name="T14" fmla="*/ 722 w 722"/>
                <a:gd name="T15" fmla="*/ 12 h 339"/>
                <a:gd name="T16" fmla="*/ 722 w 722"/>
                <a:gd name="T17" fmla="*/ 12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2" h="339">
                  <a:moveTo>
                    <a:pt x="722" y="12"/>
                  </a:moveTo>
                  <a:lnTo>
                    <a:pt x="360" y="339"/>
                  </a:lnTo>
                  <a:lnTo>
                    <a:pt x="0" y="12"/>
                  </a:lnTo>
                  <a:lnTo>
                    <a:pt x="10" y="0"/>
                  </a:lnTo>
                  <a:lnTo>
                    <a:pt x="360" y="318"/>
                  </a:lnTo>
                  <a:lnTo>
                    <a:pt x="713" y="0"/>
                  </a:lnTo>
                  <a:lnTo>
                    <a:pt x="722" y="12"/>
                  </a:lnTo>
                  <a:moveTo>
                    <a:pt x="722" y="12"/>
                  </a:moveTo>
                  <a:lnTo>
                    <a:pt x="722" y="12"/>
                  </a:lnTo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</p:spTree>
    <p:extLst>
      <p:ext uri="{BB962C8B-B14F-4D97-AF65-F5344CB8AC3E}">
        <p14:creationId xmlns:p14="http://schemas.microsoft.com/office/powerpoint/2010/main" val="3216137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/>
          <p:cNvCxnSpPr/>
          <p:nvPr/>
        </p:nvCxnSpPr>
        <p:spPr>
          <a:xfrm>
            <a:off x="2904275" y="2387702"/>
            <a:ext cx="1081711" cy="0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682284" y="1939671"/>
            <a:ext cx="1160732" cy="0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5204279" y="3131200"/>
            <a:ext cx="1081711" cy="0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3266134" y="3633597"/>
            <a:ext cx="1160732" cy="0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09886" y="2246002"/>
            <a:ext cx="16403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>
                <a:solidFill>
                  <a:srgbClr val="404040"/>
                </a:solidFill>
                <a:latin typeface="Trebuchet MS" pitchFamily="34" charset="0"/>
              </a:rPr>
              <a:t>Visualization</a:t>
            </a:r>
            <a:endParaRPr lang="id-ID" sz="2000" dirty="0">
              <a:solidFill>
                <a:srgbClr val="404040"/>
              </a:solidFill>
              <a:latin typeface="Trebuchet MS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80138" y="3500637"/>
            <a:ext cx="2429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>
                <a:solidFill>
                  <a:srgbClr val="404040"/>
                </a:solidFill>
                <a:latin typeface="Trebuchet MS" pitchFamily="34" charset="0"/>
              </a:rPr>
              <a:t>Predictive analytics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310635" y="1797530"/>
            <a:ext cx="25619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404040"/>
                </a:solidFill>
                <a:latin typeface="Trebuchet MS" pitchFamily="34" charset="0"/>
              </a:rPr>
              <a:t>Business Intelligence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826252" y="2998296"/>
            <a:ext cx="11224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404040"/>
                </a:solidFill>
                <a:latin typeface="Trebuchet MS" pitchFamily="34" charset="0"/>
              </a:rPr>
              <a:t>Big data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620570" y="588364"/>
            <a:ext cx="5966234" cy="542450"/>
          </a:xfrm>
          <a:prstGeom prst="rect">
            <a:avLst/>
          </a:prstGeom>
          <a:noFill/>
        </p:spPr>
        <p:txBody>
          <a:bodyPr wrap="square" lIns="34283" tIns="17142" rIns="34283" bIns="17142" rtlCol="0">
            <a:spAutoFit/>
          </a:bodyPr>
          <a:lstStyle/>
          <a:p>
            <a:pPr algn="ctr"/>
            <a:r>
              <a:rPr lang="ru-RU" sz="3300" dirty="0">
                <a:solidFill>
                  <a:srgbClr val="404040"/>
                </a:solidFill>
                <a:latin typeface="Trebuchet MS" pitchFamily="34" charset="0"/>
                <a:cs typeface="Lato Regular"/>
              </a:rPr>
              <a:t>Каким быть аудиту будущего?</a:t>
            </a:r>
          </a:p>
        </p:txBody>
      </p:sp>
      <p:sp>
        <p:nvSpPr>
          <p:cNvPr id="47" name="Freeform 5"/>
          <p:cNvSpPr>
            <a:spLocks/>
          </p:cNvSpPr>
          <p:nvPr/>
        </p:nvSpPr>
        <p:spPr bwMode="auto">
          <a:xfrm rot="3221378">
            <a:off x="3867295" y="1900574"/>
            <a:ext cx="1538699" cy="906025"/>
          </a:xfrm>
          <a:custGeom>
            <a:avLst/>
            <a:gdLst>
              <a:gd name="T0" fmla="*/ 178 w 872"/>
              <a:gd name="T1" fmla="*/ 512 h 512"/>
              <a:gd name="T2" fmla="*/ 158 w 872"/>
              <a:gd name="T3" fmla="*/ 374 h 512"/>
              <a:gd name="T4" fmla="*/ 153 w 872"/>
              <a:gd name="T5" fmla="*/ 317 h 512"/>
              <a:gd name="T6" fmla="*/ 148 w 872"/>
              <a:gd name="T7" fmla="*/ 309 h 512"/>
              <a:gd name="T8" fmla="*/ 140 w 872"/>
              <a:gd name="T9" fmla="*/ 312 h 512"/>
              <a:gd name="T10" fmla="*/ 47 w 872"/>
              <a:gd name="T11" fmla="*/ 327 h 512"/>
              <a:gd name="T12" fmla="*/ 5 w 872"/>
              <a:gd name="T13" fmla="*/ 246 h 512"/>
              <a:gd name="T14" fmla="*/ 71 w 872"/>
              <a:gd name="T15" fmla="*/ 178 h 512"/>
              <a:gd name="T16" fmla="*/ 139 w 872"/>
              <a:gd name="T17" fmla="*/ 199 h 512"/>
              <a:gd name="T18" fmla="*/ 149 w 872"/>
              <a:gd name="T19" fmla="*/ 204 h 512"/>
              <a:gd name="T20" fmla="*/ 154 w 872"/>
              <a:gd name="T21" fmla="*/ 193 h 512"/>
              <a:gd name="T22" fmla="*/ 179 w 872"/>
              <a:gd name="T23" fmla="*/ 6 h 512"/>
              <a:gd name="T24" fmla="*/ 180 w 872"/>
              <a:gd name="T25" fmla="*/ 0 h 512"/>
              <a:gd name="T26" fmla="*/ 221 w 872"/>
              <a:gd name="T27" fmla="*/ 8 h 512"/>
              <a:gd name="T28" fmla="*/ 374 w 872"/>
              <a:gd name="T29" fmla="*/ 27 h 512"/>
              <a:gd name="T30" fmla="*/ 384 w 872"/>
              <a:gd name="T31" fmla="*/ 31 h 512"/>
              <a:gd name="T32" fmla="*/ 380 w 872"/>
              <a:gd name="T33" fmla="*/ 41 h 512"/>
              <a:gd name="T34" fmla="*/ 365 w 872"/>
              <a:gd name="T35" fmla="*/ 132 h 512"/>
              <a:gd name="T36" fmla="*/ 448 w 872"/>
              <a:gd name="T37" fmla="*/ 175 h 512"/>
              <a:gd name="T38" fmla="*/ 514 w 872"/>
              <a:gd name="T39" fmla="*/ 111 h 512"/>
              <a:gd name="T40" fmla="*/ 491 w 872"/>
              <a:gd name="T41" fmla="*/ 39 h 512"/>
              <a:gd name="T42" fmla="*/ 488 w 872"/>
              <a:gd name="T43" fmla="*/ 32 h 512"/>
              <a:gd name="T44" fmla="*/ 496 w 872"/>
              <a:gd name="T45" fmla="*/ 27 h 512"/>
              <a:gd name="T46" fmla="*/ 593 w 872"/>
              <a:gd name="T47" fmla="*/ 17 h 512"/>
              <a:gd name="T48" fmla="*/ 691 w 872"/>
              <a:gd name="T49" fmla="*/ 1 h 512"/>
              <a:gd name="T50" fmla="*/ 697 w 872"/>
              <a:gd name="T51" fmla="*/ 25 h 512"/>
              <a:gd name="T52" fmla="*/ 719 w 872"/>
              <a:gd name="T53" fmla="*/ 196 h 512"/>
              <a:gd name="T54" fmla="*/ 723 w 872"/>
              <a:gd name="T55" fmla="*/ 203 h 512"/>
              <a:gd name="T56" fmla="*/ 732 w 872"/>
              <a:gd name="T57" fmla="*/ 200 h 512"/>
              <a:gd name="T58" fmla="*/ 816 w 872"/>
              <a:gd name="T59" fmla="*/ 182 h 512"/>
              <a:gd name="T60" fmla="*/ 868 w 872"/>
              <a:gd name="T61" fmla="*/ 251 h 512"/>
              <a:gd name="T62" fmla="*/ 799 w 872"/>
              <a:gd name="T63" fmla="*/ 334 h 512"/>
              <a:gd name="T64" fmla="*/ 732 w 872"/>
              <a:gd name="T65" fmla="*/ 312 h 512"/>
              <a:gd name="T66" fmla="*/ 723 w 872"/>
              <a:gd name="T67" fmla="*/ 309 h 512"/>
              <a:gd name="T68" fmla="*/ 718 w 872"/>
              <a:gd name="T69" fmla="*/ 318 h 512"/>
              <a:gd name="T70" fmla="*/ 693 w 872"/>
              <a:gd name="T71" fmla="*/ 506 h 512"/>
              <a:gd name="T72" fmla="*/ 691 w 872"/>
              <a:gd name="T73" fmla="*/ 512 h 512"/>
              <a:gd name="T74" fmla="*/ 641 w 872"/>
              <a:gd name="T75" fmla="*/ 503 h 512"/>
              <a:gd name="T76" fmla="*/ 498 w 872"/>
              <a:gd name="T77" fmla="*/ 486 h 512"/>
              <a:gd name="T78" fmla="*/ 488 w 872"/>
              <a:gd name="T79" fmla="*/ 481 h 512"/>
              <a:gd name="T80" fmla="*/ 492 w 872"/>
              <a:gd name="T81" fmla="*/ 471 h 512"/>
              <a:gd name="T82" fmla="*/ 492 w 872"/>
              <a:gd name="T83" fmla="*/ 360 h 512"/>
              <a:gd name="T84" fmla="*/ 380 w 872"/>
              <a:gd name="T85" fmla="*/ 360 h 512"/>
              <a:gd name="T86" fmla="*/ 380 w 872"/>
              <a:gd name="T87" fmla="*/ 471 h 512"/>
              <a:gd name="T88" fmla="*/ 384 w 872"/>
              <a:gd name="T89" fmla="*/ 481 h 512"/>
              <a:gd name="T90" fmla="*/ 375 w 872"/>
              <a:gd name="T91" fmla="*/ 486 h 512"/>
              <a:gd name="T92" fmla="*/ 189 w 872"/>
              <a:gd name="T93" fmla="*/ 511 h 512"/>
              <a:gd name="T94" fmla="*/ 178 w 872"/>
              <a:gd name="T95" fmla="*/ 512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72" h="512">
                <a:moveTo>
                  <a:pt x="178" y="512"/>
                </a:moveTo>
                <a:cubicBezTo>
                  <a:pt x="171" y="465"/>
                  <a:pt x="164" y="420"/>
                  <a:pt x="158" y="374"/>
                </a:cubicBezTo>
                <a:cubicBezTo>
                  <a:pt x="155" y="355"/>
                  <a:pt x="155" y="336"/>
                  <a:pt x="153" y="317"/>
                </a:cubicBezTo>
                <a:cubicBezTo>
                  <a:pt x="153" y="314"/>
                  <a:pt x="151" y="310"/>
                  <a:pt x="148" y="309"/>
                </a:cubicBezTo>
                <a:cubicBezTo>
                  <a:pt x="147" y="308"/>
                  <a:pt x="142" y="310"/>
                  <a:pt x="140" y="312"/>
                </a:cubicBezTo>
                <a:cubicBezTo>
                  <a:pt x="114" y="337"/>
                  <a:pt x="78" y="343"/>
                  <a:pt x="47" y="327"/>
                </a:cubicBezTo>
                <a:cubicBezTo>
                  <a:pt x="17" y="311"/>
                  <a:pt x="0" y="278"/>
                  <a:pt x="5" y="246"/>
                </a:cubicBezTo>
                <a:cubicBezTo>
                  <a:pt x="10" y="211"/>
                  <a:pt x="35" y="184"/>
                  <a:pt x="71" y="178"/>
                </a:cubicBezTo>
                <a:cubicBezTo>
                  <a:pt x="96" y="173"/>
                  <a:pt x="119" y="181"/>
                  <a:pt x="139" y="199"/>
                </a:cubicBezTo>
                <a:cubicBezTo>
                  <a:pt x="141" y="201"/>
                  <a:pt x="145" y="202"/>
                  <a:pt x="149" y="204"/>
                </a:cubicBezTo>
                <a:cubicBezTo>
                  <a:pt x="150" y="200"/>
                  <a:pt x="153" y="197"/>
                  <a:pt x="154" y="193"/>
                </a:cubicBezTo>
                <a:cubicBezTo>
                  <a:pt x="157" y="130"/>
                  <a:pt x="165" y="67"/>
                  <a:pt x="179" y="6"/>
                </a:cubicBezTo>
                <a:cubicBezTo>
                  <a:pt x="179" y="4"/>
                  <a:pt x="180" y="3"/>
                  <a:pt x="180" y="0"/>
                </a:cubicBezTo>
                <a:cubicBezTo>
                  <a:pt x="194" y="3"/>
                  <a:pt x="207" y="6"/>
                  <a:pt x="221" y="8"/>
                </a:cubicBezTo>
                <a:cubicBezTo>
                  <a:pt x="272" y="14"/>
                  <a:pt x="323" y="20"/>
                  <a:pt x="374" y="27"/>
                </a:cubicBezTo>
                <a:cubicBezTo>
                  <a:pt x="377" y="27"/>
                  <a:pt x="381" y="30"/>
                  <a:pt x="384" y="31"/>
                </a:cubicBezTo>
                <a:cubicBezTo>
                  <a:pt x="383" y="34"/>
                  <a:pt x="382" y="38"/>
                  <a:pt x="380" y="41"/>
                </a:cubicBezTo>
                <a:cubicBezTo>
                  <a:pt x="356" y="66"/>
                  <a:pt x="350" y="102"/>
                  <a:pt x="365" y="132"/>
                </a:cubicBezTo>
                <a:cubicBezTo>
                  <a:pt x="381" y="163"/>
                  <a:pt x="413" y="179"/>
                  <a:pt x="448" y="175"/>
                </a:cubicBezTo>
                <a:cubicBezTo>
                  <a:pt x="480" y="170"/>
                  <a:pt x="507" y="145"/>
                  <a:pt x="514" y="111"/>
                </a:cubicBezTo>
                <a:cubicBezTo>
                  <a:pt x="519" y="84"/>
                  <a:pt x="511" y="60"/>
                  <a:pt x="491" y="39"/>
                </a:cubicBezTo>
                <a:cubicBezTo>
                  <a:pt x="489" y="37"/>
                  <a:pt x="487" y="33"/>
                  <a:pt x="488" y="32"/>
                </a:cubicBezTo>
                <a:cubicBezTo>
                  <a:pt x="489" y="29"/>
                  <a:pt x="493" y="27"/>
                  <a:pt x="496" y="27"/>
                </a:cubicBezTo>
                <a:cubicBezTo>
                  <a:pt x="528" y="23"/>
                  <a:pt x="561" y="21"/>
                  <a:pt x="593" y="17"/>
                </a:cubicBezTo>
                <a:cubicBezTo>
                  <a:pt x="626" y="13"/>
                  <a:pt x="658" y="7"/>
                  <a:pt x="691" y="1"/>
                </a:cubicBezTo>
                <a:cubicBezTo>
                  <a:pt x="693" y="8"/>
                  <a:pt x="695" y="16"/>
                  <a:pt x="697" y="25"/>
                </a:cubicBezTo>
                <a:cubicBezTo>
                  <a:pt x="708" y="81"/>
                  <a:pt x="716" y="138"/>
                  <a:pt x="719" y="196"/>
                </a:cubicBezTo>
                <a:cubicBezTo>
                  <a:pt x="719" y="198"/>
                  <a:pt x="721" y="203"/>
                  <a:pt x="723" y="203"/>
                </a:cubicBezTo>
                <a:cubicBezTo>
                  <a:pt x="725" y="204"/>
                  <a:pt x="729" y="202"/>
                  <a:pt x="732" y="200"/>
                </a:cubicBezTo>
                <a:cubicBezTo>
                  <a:pt x="756" y="178"/>
                  <a:pt x="784" y="170"/>
                  <a:pt x="816" y="182"/>
                </a:cubicBezTo>
                <a:cubicBezTo>
                  <a:pt x="847" y="193"/>
                  <a:pt x="864" y="218"/>
                  <a:pt x="868" y="251"/>
                </a:cubicBezTo>
                <a:cubicBezTo>
                  <a:pt x="872" y="290"/>
                  <a:pt x="839" y="330"/>
                  <a:pt x="799" y="334"/>
                </a:cubicBezTo>
                <a:cubicBezTo>
                  <a:pt x="773" y="338"/>
                  <a:pt x="751" y="330"/>
                  <a:pt x="732" y="312"/>
                </a:cubicBezTo>
                <a:cubicBezTo>
                  <a:pt x="730" y="310"/>
                  <a:pt x="725" y="308"/>
                  <a:pt x="723" y="309"/>
                </a:cubicBezTo>
                <a:cubicBezTo>
                  <a:pt x="720" y="310"/>
                  <a:pt x="719" y="315"/>
                  <a:pt x="718" y="318"/>
                </a:cubicBezTo>
                <a:cubicBezTo>
                  <a:pt x="715" y="381"/>
                  <a:pt x="706" y="444"/>
                  <a:pt x="693" y="506"/>
                </a:cubicBezTo>
                <a:cubicBezTo>
                  <a:pt x="693" y="508"/>
                  <a:pt x="692" y="509"/>
                  <a:pt x="691" y="512"/>
                </a:cubicBezTo>
                <a:cubicBezTo>
                  <a:pt x="674" y="509"/>
                  <a:pt x="658" y="505"/>
                  <a:pt x="641" y="503"/>
                </a:cubicBezTo>
                <a:cubicBezTo>
                  <a:pt x="594" y="497"/>
                  <a:pt x="546" y="491"/>
                  <a:pt x="498" y="486"/>
                </a:cubicBezTo>
                <a:cubicBezTo>
                  <a:pt x="495" y="485"/>
                  <a:pt x="491" y="483"/>
                  <a:pt x="488" y="481"/>
                </a:cubicBezTo>
                <a:cubicBezTo>
                  <a:pt x="489" y="478"/>
                  <a:pt x="490" y="474"/>
                  <a:pt x="492" y="471"/>
                </a:cubicBezTo>
                <a:cubicBezTo>
                  <a:pt x="523" y="439"/>
                  <a:pt x="523" y="390"/>
                  <a:pt x="492" y="360"/>
                </a:cubicBezTo>
                <a:cubicBezTo>
                  <a:pt x="461" y="329"/>
                  <a:pt x="411" y="329"/>
                  <a:pt x="380" y="360"/>
                </a:cubicBezTo>
                <a:cubicBezTo>
                  <a:pt x="349" y="391"/>
                  <a:pt x="349" y="439"/>
                  <a:pt x="380" y="471"/>
                </a:cubicBezTo>
                <a:cubicBezTo>
                  <a:pt x="382" y="474"/>
                  <a:pt x="384" y="478"/>
                  <a:pt x="384" y="481"/>
                </a:cubicBezTo>
                <a:cubicBezTo>
                  <a:pt x="384" y="483"/>
                  <a:pt x="378" y="485"/>
                  <a:pt x="375" y="486"/>
                </a:cubicBezTo>
                <a:cubicBezTo>
                  <a:pt x="313" y="489"/>
                  <a:pt x="251" y="497"/>
                  <a:pt x="189" y="511"/>
                </a:cubicBezTo>
                <a:cubicBezTo>
                  <a:pt x="187" y="511"/>
                  <a:pt x="184" y="511"/>
                  <a:pt x="178" y="51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/>
          </a:p>
        </p:txBody>
      </p:sp>
      <p:sp>
        <p:nvSpPr>
          <p:cNvPr id="48" name="Freeform 5"/>
          <p:cNvSpPr>
            <a:spLocks/>
          </p:cNvSpPr>
          <p:nvPr/>
        </p:nvSpPr>
        <p:spPr bwMode="auto">
          <a:xfrm rot="8621378">
            <a:off x="4403613" y="2628967"/>
            <a:ext cx="1538698" cy="906025"/>
          </a:xfrm>
          <a:custGeom>
            <a:avLst/>
            <a:gdLst>
              <a:gd name="T0" fmla="*/ 178 w 872"/>
              <a:gd name="T1" fmla="*/ 512 h 512"/>
              <a:gd name="T2" fmla="*/ 158 w 872"/>
              <a:gd name="T3" fmla="*/ 374 h 512"/>
              <a:gd name="T4" fmla="*/ 153 w 872"/>
              <a:gd name="T5" fmla="*/ 317 h 512"/>
              <a:gd name="T6" fmla="*/ 148 w 872"/>
              <a:gd name="T7" fmla="*/ 309 h 512"/>
              <a:gd name="T8" fmla="*/ 140 w 872"/>
              <a:gd name="T9" fmla="*/ 312 h 512"/>
              <a:gd name="T10" fmla="*/ 47 w 872"/>
              <a:gd name="T11" fmla="*/ 327 h 512"/>
              <a:gd name="T12" fmla="*/ 5 w 872"/>
              <a:gd name="T13" fmla="*/ 246 h 512"/>
              <a:gd name="T14" fmla="*/ 71 w 872"/>
              <a:gd name="T15" fmla="*/ 178 h 512"/>
              <a:gd name="T16" fmla="*/ 139 w 872"/>
              <a:gd name="T17" fmla="*/ 199 h 512"/>
              <a:gd name="T18" fmla="*/ 149 w 872"/>
              <a:gd name="T19" fmla="*/ 204 h 512"/>
              <a:gd name="T20" fmla="*/ 154 w 872"/>
              <a:gd name="T21" fmla="*/ 193 h 512"/>
              <a:gd name="T22" fmla="*/ 179 w 872"/>
              <a:gd name="T23" fmla="*/ 6 h 512"/>
              <a:gd name="T24" fmla="*/ 180 w 872"/>
              <a:gd name="T25" fmla="*/ 0 h 512"/>
              <a:gd name="T26" fmla="*/ 221 w 872"/>
              <a:gd name="T27" fmla="*/ 8 h 512"/>
              <a:gd name="T28" fmla="*/ 374 w 872"/>
              <a:gd name="T29" fmla="*/ 27 h 512"/>
              <a:gd name="T30" fmla="*/ 384 w 872"/>
              <a:gd name="T31" fmla="*/ 31 h 512"/>
              <a:gd name="T32" fmla="*/ 380 w 872"/>
              <a:gd name="T33" fmla="*/ 41 h 512"/>
              <a:gd name="T34" fmla="*/ 365 w 872"/>
              <a:gd name="T35" fmla="*/ 132 h 512"/>
              <a:gd name="T36" fmla="*/ 448 w 872"/>
              <a:gd name="T37" fmla="*/ 175 h 512"/>
              <a:gd name="T38" fmla="*/ 514 w 872"/>
              <a:gd name="T39" fmla="*/ 111 h 512"/>
              <a:gd name="T40" fmla="*/ 491 w 872"/>
              <a:gd name="T41" fmla="*/ 39 h 512"/>
              <a:gd name="T42" fmla="*/ 488 w 872"/>
              <a:gd name="T43" fmla="*/ 32 h 512"/>
              <a:gd name="T44" fmla="*/ 496 w 872"/>
              <a:gd name="T45" fmla="*/ 27 h 512"/>
              <a:gd name="T46" fmla="*/ 593 w 872"/>
              <a:gd name="T47" fmla="*/ 17 h 512"/>
              <a:gd name="T48" fmla="*/ 691 w 872"/>
              <a:gd name="T49" fmla="*/ 1 h 512"/>
              <a:gd name="T50" fmla="*/ 697 w 872"/>
              <a:gd name="T51" fmla="*/ 25 h 512"/>
              <a:gd name="T52" fmla="*/ 719 w 872"/>
              <a:gd name="T53" fmla="*/ 196 h 512"/>
              <a:gd name="T54" fmla="*/ 723 w 872"/>
              <a:gd name="T55" fmla="*/ 203 h 512"/>
              <a:gd name="T56" fmla="*/ 732 w 872"/>
              <a:gd name="T57" fmla="*/ 200 h 512"/>
              <a:gd name="T58" fmla="*/ 816 w 872"/>
              <a:gd name="T59" fmla="*/ 182 h 512"/>
              <a:gd name="T60" fmla="*/ 868 w 872"/>
              <a:gd name="T61" fmla="*/ 251 h 512"/>
              <a:gd name="T62" fmla="*/ 799 w 872"/>
              <a:gd name="T63" fmla="*/ 334 h 512"/>
              <a:gd name="T64" fmla="*/ 732 w 872"/>
              <a:gd name="T65" fmla="*/ 312 h 512"/>
              <a:gd name="T66" fmla="*/ 723 w 872"/>
              <a:gd name="T67" fmla="*/ 309 h 512"/>
              <a:gd name="T68" fmla="*/ 718 w 872"/>
              <a:gd name="T69" fmla="*/ 318 h 512"/>
              <a:gd name="T70" fmla="*/ 693 w 872"/>
              <a:gd name="T71" fmla="*/ 506 h 512"/>
              <a:gd name="T72" fmla="*/ 691 w 872"/>
              <a:gd name="T73" fmla="*/ 512 h 512"/>
              <a:gd name="T74" fmla="*/ 641 w 872"/>
              <a:gd name="T75" fmla="*/ 503 h 512"/>
              <a:gd name="T76" fmla="*/ 498 w 872"/>
              <a:gd name="T77" fmla="*/ 486 h 512"/>
              <a:gd name="T78" fmla="*/ 488 w 872"/>
              <a:gd name="T79" fmla="*/ 481 h 512"/>
              <a:gd name="T80" fmla="*/ 492 w 872"/>
              <a:gd name="T81" fmla="*/ 471 h 512"/>
              <a:gd name="T82" fmla="*/ 492 w 872"/>
              <a:gd name="T83" fmla="*/ 360 h 512"/>
              <a:gd name="T84" fmla="*/ 380 w 872"/>
              <a:gd name="T85" fmla="*/ 360 h 512"/>
              <a:gd name="T86" fmla="*/ 380 w 872"/>
              <a:gd name="T87" fmla="*/ 471 h 512"/>
              <a:gd name="T88" fmla="*/ 384 w 872"/>
              <a:gd name="T89" fmla="*/ 481 h 512"/>
              <a:gd name="T90" fmla="*/ 375 w 872"/>
              <a:gd name="T91" fmla="*/ 486 h 512"/>
              <a:gd name="T92" fmla="*/ 189 w 872"/>
              <a:gd name="T93" fmla="*/ 511 h 512"/>
              <a:gd name="T94" fmla="*/ 178 w 872"/>
              <a:gd name="T95" fmla="*/ 512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72" h="512">
                <a:moveTo>
                  <a:pt x="178" y="512"/>
                </a:moveTo>
                <a:cubicBezTo>
                  <a:pt x="171" y="465"/>
                  <a:pt x="164" y="420"/>
                  <a:pt x="158" y="374"/>
                </a:cubicBezTo>
                <a:cubicBezTo>
                  <a:pt x="155" y="355"/>
                  <a:pt x="155" y="336"/>
                  <a:pt x="153" y="317"/>
                </a:cubicBezTo>
                <a:cubicBezTo>
                  <a:pt x="153" y="314"/>
                  <a:pt x="151" y="310"/>
                  <a:pt x="148" y="309"/>
                </a:cubicBezTo>
                <a:cubicBezTo>
                  <a:pt x="147" y="308"/>
                  <a:pt x="142" y="310"/>
                  <a:pt x="140" y="312"/>
                </a:cubicBezTo>
                <a:cubicBezTo>
                  <a:pt x="114" y="337"/>
                  <a:pt x="78" y="343"/>
                  <a:pt x="47" y="327"/>
                </a:cubicBezTo>
                <a:cubicBezTo>
                  <a:pt x="17" y="311"/>
                  <a:pt x="0" y="278"/>
                  <a:pt x="5" y="246"/>
                </a:cubicBezTo>
                <a:cubicBezTo>
                  <a:pt x="10" y="211"/>
                  <a:pt x="35" y="184"/>
                  <a:pt x="71" y="178"/>
                </a:cubicBezTo>
                <a:cubicBezTo>
                  <a:pt x="96" y="173"/>
                  <a:pt x="119" y="181"/>
                  <a:pt x="139" y="199"/>
                </a:cubicBezTo>
                <a:cubicBezTo>
                  <a:pt x="141" y="201"/>
                  <a:pt x="145" y="202"/>
                  <a:pt x="149" y="204"/>
                </a:cubicBezTo>
                <a:cubicBezTo>
                  <a:pt x="150" y="200"/>
                  <a:pt x="153" y="197"/>
                  <a:pt x="154" y="193"/>
                </a:cubicBezTo>
                <a:cubicBezTo>
                  <a:pt x="157" y="130"/>
                  <a:pt x="165" y="67"/>
                  <a:pt x="179" y="6"/>
                </a:cubicBezTo>
                <a:cubicBezTo>
                  <a:pt x="179" y="4"/>
                  <a:pt x="180" y="3"/>
                  <a:pt x="180" y="0"/>
                </a:cubicBezTo>
                <a:cubicBezTo>
                  <a:pt x="194" y="3"/>
                  <a:pt x="207" y="6"/>
                  <a:pt x="221" y="8"/>
                </a:cubicBezTo>
                <a:cubicBezTo>
                  <a:pt x="272" y="14"/>
                  <a:pt x="323" y="20"/>
                  <a:pt x="374" y="27"/>
                </a:cubicBezTo>
                <a:cubicBezTo>
                  <a:pt x="377" y="27"/>
                  <a:pt x="381" y="30"/>
                  <a:pt x="384" y="31"/>
                </a:cubicBezTo>
                <a:cubicBezTo>
                  <a:pt x="383" y="34"/>
                  <a:pt x="382" y="38"/>
                  <a:pt x="380" y="41"/>
                </a:cubicBezTo>
                <a:cubicBezTo>
                  <a:pt x="356" y="66"/>
                  <a:pt x="350" y="102"/>
                  <a:pt x="365" y="132"/>
                </a:cubicBezTo>
                <a:cubicBezTo>
                  <a:pt x="381" y="163"/>
                  <a:pt x="413" y="179"/>
                  <a:pt x="448" y="175"/>
                </a:cubicBezTo>
                <a:cubicBezTo>
                  <a:pt x="480" y="170"/>
                  <a:pt x="507" y="145"/>
                  <a:pt x="514" y="111"/>
                </a:cubicBezTo>
                <a:cubicBezTo>
                  <a:pt x="519" y="84"/>
                  <a:pt x="511" y="60"/>
                  <a:pt x="491" y="39"/>
                </a:cubicBezTo>
                <a:cubicBezTo>
                  <a:pt x="489" y="37"/>
                  <a:pt x="487" y="33"/>
                  <a:pt x="488" y="32"/>
                </a:cubicBezTo>
                <a:cubicBezTo>
                  <a:pt x="489" y="29"/>
                  <a:pt x="493" y="27"/>
                  <a:pt x="496" y="27"/>
                </a:cubicBezTo>
                <a:cubicBezTo>
                  <a:pt x="528" y="23"/>
                  <a:pt x="561" y="21"/>
                  <a:pt x="593" y="17"/>
                </a:cubicBezTo>
                <a:cubicBezTo>
                  <a:pt x="626" y="13"/>
                  <a:pt x="658" y="7"/>
                  <a:pt x="691" y="1"/>
                </a:cubicBezTo>
                <a:cubicBezTo>
                  <a:pt x="693" y="8"/>
                  <a:pt x="695" y="16"/>
                  <a:pt x="697" y="25"/>
                </a:cubicBezTo>
                <a:cubicBezTo>
                  <a:pt x="708" y="81"/>
                  <a:pt x="716" y="138"/>
                  <a:pt x="719" y="196"/>
                </a:cubicBezTo>
                <a:cubicBezTo>
                  <a:pt x="719" y="198"/>
                  <a:pt x="721" y="203"/>
                  <a:pt x="723" y="203"/>
                </a:cubicBezTo>
                <a:cubicBezTo>
                  <a:pt x="725" y="204"/>
                  <a:pt x="729" y="202"/>
                  <a:pt x="732" y="200"/>
                </a:cubicBezTo>
                <a:cubicBezTo>
                  <a:pt x="756" y="178"/>
                  <a:pt x="784" y="170"/>
                  <a:pt x="816" y="182"/>
                </a:cubicBezTo>
                <a:cubicBezTo>
                  <a:pt x="847" y="193"/>
                  <a:pt x="864" y="218"/>
                  <a:pt x="868" y="251"/>
                </a:cubicBezTo>
                <a:cubicBezTo>
                  <a:pt x="872" y="290"/>
                  <a:pt x="839" y="330"/>
                  <a:pt x="799" y="334"/>
                </a:cubicBezTo>
                <a:cubicBezTo>
                  <a:pt x="773" y="338"/>
                  <a:pt x="751" y="330"/>
                  <a:pt x="732" y="312"/>
                </a:cubicBezTo>
                <a:cubicBezTo>
                  <a:pt x="730" y="310"/>
                  <a:pt x="725" y="308"/>
                  <a:pt x="723" y="309"/>
                </a:cubicBezTo>
                <a:cubicBezTo>
                  <a:pt x="720" y="310"/>
                  <a:pt x="719" y="315"/>
                  <a:pt x="718" y="318"/>
                </a:cubicBezTo>
                <a:cubicBezTo>
                  <a:pt x="715" y="381"/>
                  <a:pt x="706" y="444"/>
                  <a:pt x="693" y="506"/>
                </a:cubicBezTo>
                <a:cubicBezTo>
                  <a:pt x="693" y="508"/>
                  <a:pt x="692" y="509"/>
                  <a:pt x="691" y="512"/>
                </a:cubicBezTo>
                <a:cubicBezTo>
                  <a:pt x="674" y="509"/>
                  <a:pt x="658" y="505"/>
                  <a:pt x="641" y="503"/>
                </a:cubicBezTo>
                <a:cubicBezTo>
                  <a:pt x="594" y="497"/>
                  <a:pt x="546" y="491"/>
                  <a:pt x="498" y="486"/>
                </a:cubicBezTo>
                <a:cubicBezTo>
                  <a:pt x="495" y="485"/>
                  <a:pt x="491" y="483"/>
                  <a:pt x="488" y="481"/>
                </a:cubicBezTo>
                <a:cubicBezTo>
                  <a:pt x="489" y="478"/>
                  <a:pt x="490" y="474"/>
                  <a:pt x="492" y="471"/>
                </a:cubicBezTo>
                <a:cubicBezTo>
                  <a:pt x="523" y="439"/>
                  <a:pt x="523" y="390"/>
                  <a:pt x="492" y="360"/>
                </a:cubicBezTo>
                <a:cubicBezTo>
                  <a:pt x="461" y="329"/>
                  <a:pt x="411" y="329"/>
                  <a:pt x="380" y="360"/>
                </a:cubicBezTo>
                <a:cubicBezTo>
                  <a:pt x="349" y="391"/>
                  <a:pt x="349" y="439"/>
                  <a:pt x="380" y="471"/>
                </a:cubicBezTo>
                <a:cubicBezTo>
                  <a:pt x="382" y="474"/>
                  <a:pt x="384" y="478"/>
                  <a:pt x="384" y="481"/>
                </a:cubicBezTo>
                <a:cubicBezTo>
                  <a:pt x="384" y="483"/>
                  <a:pt x="378" y="485"/>
                  <a:pt x="375" y="486"/>
                </a:cubicBezTo>
                <a:cubicBezTo>
                  <a:pt x="313" y="489"/>
                  <a:pt x="251" y="497"/>
                  <a:pt x="189" y="511"/>
                </a:cubicBezTo>
                <a:cubicBezTo>
                  <a:pt x="187" y="511"/>
                  <a:pt x="184" y="511"/>
                  <a:pt x="178" y="51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/>
          </a:p>
        </p:txBody>
      </p:sp>
      <p:sp>
        <p:nvSpPr>
          <p:cNvPr id="49" name="Freeform 5"/>
          <p:cNvSpPr>
            <a:spLocks/>
          </p:cNvSpPr>
          <p:nvPr/>
        </p:nvSpPr>
        <p:spPr bwMode="auto">
          <a:xfrm rot="3221378">
            <a:off x="3676613" y="3164221"/>
            <a:ext cx="1538699" cy="906025"/>
          </a:xfrm>
          <a:custGeom>
            <a:avLst/>
            <a:gdLst>
              <a:gd name="T0" fmla="*/ 178 w 872"/>
              <a:gd name="T1" fmla="*/ 512 h 512"/>
              <a:gd name="T2" fmla="*/ 158 w 872"/>
              <a:gd name="T3" fmla="*/ 374 h 512"/>
              <a:gd name="T4" fmla="*/ 153 w 872"/>
              <a:gd name="T5" fmla="*/ 317 h 512"/>
              <a:gd name="T6" fmla="*/ 148 w 872"/>
              <a:gd name="T7" fmla="*/ 309 h 512"/>
              <a:gd name="T8" fmla="*/ 140 w 872"/>
              <a:gd name="T9" fmla="*/ 312 h 512"/>
              <a:gd name="T10" fmla="*/ 47 w 872"/>
              <a:gd name="T11" fmla="*/ 327 h 512"/>
              <a:gd name="T12" fmla="*/ 5 w 872"/>
              <a:gd name="T13" fmla="*/ 246 h 512"/>
              <a:gd name="T14" fmla="*/ 71 w 872"/>
              <a:gd name="T15" fmla="*/ 178 h 512"/>
              <a:gd name="T16" fmla="*/ 139 w 872"/>
              <a:gd name="T17" fmla="*/ 199 h 512"/>
              <a:gd name="T18" fmla="*/ 149 w 872"/>
              <a:gd name="T19" fmla="*/ 204 h 512"/>
              <a:gd name="T20" fmla="*/ 154 w 872"/>
              <a:gd name="T21" fmla="*/ 193 h 512"/>
              <a:gd name="T22" fmla="*/ 179 w 872"/>
              <a:gd name="T23" fmla="*/ 6 h 512"/>
              <a:gd name="T24" fmla="*/ 180 w 872"/>
              <a:gd name="T25" fmla="*/ 0 h 512"/>
              <a:gd name="T26" fmla="*/ 221 w 872"/>
              <a:gd name="T27" fmla="*/ 8 h 512"/>
              <a:gd name="T28" fmla="*/ 374 w 872"/>
              <a:gd name="T29" fmla="*/ 27 h 512"/>
              <a:gd name="T30" fmla="*/ 384 w 872"/>
              <a:gd name="T31" fmla="*/ 31 h 512"/>
              <a:gd name="T32" fmla="*/ 380 w 872"/>
              <a:gd name="T33" fmla="*/ 41 h 512"/>
              <a:gd name="T34" fmla="*/ 365 w 872"/>
              <a:gd name="T35" fmla="*/ 132 h 512"/>
              <a:gd name="T36" fmla="*/ 448 w 872"/>
              <a:gd name="T37" fmla="*/ 175 h 512"/>
              <a:gd name="T38" fmla="*/ 514 w 872"/>
              <a:gd name="T39" fmla="*/ 111 h 512"/>
              <a:gd name="T40" fmla="*/ 491 w 872"/>
              <a:gd name="T41" fmla="*/ 39 h 512"/>
              <a:gd name="T42" fmla="*/ 488 w 872"/>
              <a:gd name="T43" fmla="*/ 32 h 512"/>
              <a:gd name="T44" fmla="*/ 496 w 872"/>
              <a:gd name="T45" fmla="*/ 27 h 512"/>
              <a:gd name="T46" fmla="*/ 593 w 872"/>
              <a:gd name="T47" fmla="*/ 17 h 512"/>
              <a:gd name="T48" fmla="*/ 691 w 872"/>
              <a:gd name="T49" fmla="*/ 1 h 512"/>
              <a:gd name="T50" fmla="*/ 697 w 872"/>
              <a:gd name="T51" fmla="*/ 25 h 512"/>
              <a:gd name="T52" fmla="*/ 719 w 872"/>
              <a:gd name="T53" fmla="*/ 196 h 512"/>
              <a:gd name="T54" fmla="*/ 723 w 872"/>
              <a:gd name="T55" fmla="*/ 203 h 512"/>
              <a:gd name="T56" fmla="*/ 732 w 872"/>
              <a:gd name="T57" fmla="*/ 200 h 512"/>
              <a:gd name="T58" fmla="*/ 816 w 872"/>
              <a:gd name="T59" fmla="*/ 182 h 512"/>
              <a:gd name="T60" fmla="*/ 868 w 872"/>
              <a:gd name="T61" fmla="*/ 251 h 512"/>
              <a:gd name="T62" fmla="*/ 799 w 872"/>
              <a:gd name="T63" fmla="*/ 334 h 512"/>
              <a:gd name="T64" fmla="*/ 732 w 872"/>
              <a:gd name="T65" fmla="*/ 312 h 512"/>
              <a:gd name="T66" fmla="*/ 723 w 872"/>
              <a:gd name="T67" fmla="*/ 309 h 512"/>
              <a:gd name="T68" fmla="*/ 718 w 872"/>
              <a:gd name="T69" fmla="*/ 318 h 512"/>
              <a:gd name="T70" fmla="*/ 693 w 872"/>
              <a:gd name="T71" fmla="*/ 506 h 512"/>
              <a:gd name="T72" fmla="*/ 691 w 872"/>
              <a:gd name="T73" fmla="*/ 512 h 512"/>
              <a:gd name="T74" fmla="*/ 641 w 872"/>
              <a:gd name="T75" fmla="*/ 503 h 512"/>
              <a:gd name="T76" fmla="*/ 498 w 872"/>
              <a:gd name="T77" fmla="*/ 486 h 512"/>
              <a:gd name="T78" fmla="*/ 488 w 872"/>
              <a:gd name="T79" fmla="*/ 481 h 512"/>
              <a:gd name="T80" fmla="*/ 492 w 872"/>
              <a:gd name="T81" fmla="*/ 471 h 512"/>
              <a:gd name="T82" fmla="*/ 492 w 872"/>
              <a:gd name="T83" fmla="*/ 360 h 512"/>
              <a:gd name="T84" fmla="*/ 380 w 872"/>
              <a:gd name="T85" fmla="*/ 360 h 512"/>
              <a:gd name="T86" fmla="*/ 380 w 872"/>
              <a:gd name="T87" fmla="*/ 471 h 512"/>
              <a:gd name="T88" fmla="*/ 384 w 872"/>
              <a:gd name="T89" fmla="*/ 481 h 512"/>
              <a:gd name="T90" fmla="*/ 375 w 872"/>
              <a:gd name="T91" fmla="*/ 486 h 512"/>
              <a:gd name="T92" fmla="*/ 189 w 872"/>
              <a:gd name="T93" fmla="*/ 511 h 512"/>
              <a:gd name="T94" fmla="*/ 178 w 872"/>
              <a:gd name="T95" fmla="*/ 512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72" h="512">
                <a:moveTo>
                  <a:pt x="178" y="512"/>
                </a:moveTo>
                <a:cubicBezTo>
                  <a:pt x="171" y="465"/>
                  <a:pt x="164" y="420"/>
                  <a:pt x="158" y="374"/>
                </a:cubicBezTo>
                <a:cubicBezTo>
                  <a:pt x="155" y="355"/>
                  <a:pt x="155" y="336"/>
                  <a:pt x="153" y="317"/>
                </a:cubicBezTo>
                <a:cubicBezTo>
                  <a:pt x="153" y="314"/>
                  <a:pt x="151" y="310"/>
                  <a:pt x="148" y="309"/>
                </a:cubicBezTo>
                <a:cubicBezTo>
                  <a:pt x="147" y="308"/>
                  <a:pt x="142" y="310"/>
                  <a:pt x="140" y="312"/>
                </a:cubicBezTo>
                <a:cubicBezTo>
                  <a:pt x="114" y="337"/>
                  <a:pt x="78" y="343"/>
                  <a:pt x="47" y="327"/>
                </a:cubicBezTo>
                <a:cubicBezTo>
                  <a:pt x="17" y="311"/>
                  <a:pt x="0" y="278"/>
                  <a:pt x="5" y="246"/>
                </a:cubicBezTo>
                <a:cubicBezTo>
                  <a:pt x="10" y="211"/>
                  <a:pt x="35" y="184"/>
                  <a:pt x="71" y="178"/>
                </a:cubicBezTo>
                <a:cubicBezTo>
                  <a:pt x="96" y="173"/>
                  <a:pt x="119" y="181"/>
                  <a:pt x="139" y="199"/>
                </a:cubicBezTo>
                <a:cubicBezTo>
                  <a:pt x="141" y="201"/>
                  <a:pt x="145" y="202"/>
                  <a:pt x="149" y="204"/>
                </a:cubicBezTo>
                <a:cubicBezTo>
                  <a:pt x="150" y="200"/>
                  <a:pt x="153" y="197"/>
                  <a:pt x="154" y="193"/>
                </a:cubicBezTo>
                <a:cubicBezTo>
                  <a:pt x="157" y="130"/>
                  <a:pt x="165" y="67"/>
                  <a:pt x="179" y="6"/>
                </a:cubicBezTo>
                <a:cubicBezTo>
                  <a:pt x="179" y="4"/>
                  <a:pt x="180" y="3"/>
                  <a:pt x="180" y="0"/>
                </a:cubicBezTo>
                <a:cubicBezTo>
                  <a:pt x="194" y="3"/>
                  <a:pt x="207" y="6"/>
                  <a:pt x="221" y="8"/>
                </a:cubicBezTo>
                <a:cubicBezTo>
                  <a:pt x="272" y="14"/>
                  <a:pt x="323" y="20"/>
                  <a:pt x="374" y="27"/>
                </a:cubicBezTo>
                <a:cubicBezTo>
                  <a:pt x="377" y="27"/>
                  <a:pt x="381" y="30"/>
                  <a:pt x="384" y="31"/>
                </a:cubicBezTo>
                <a:cubicBezTo>
                  <a:pt x="383" y="34"/>
                  <a:pt x="382" y="38"/>
                  <a:pt x="380" y="41"/>
                </a:cubicBezTo>
                <a:cubicBezTo>
                  <a:pt x="356" y="66"/>
                  <a:pt x="350" y="102"/>
                  <a:pt x="365" y="132"/>
                </a:cubicBezTo>
                <a:cubicBezTo>
                  <a:pt x="381" y="163"/>
                  <a:pt x="413" y="179"/>
                  <a:pt x="448" y="175"/>
                </a:cubicBezTo>
                <a:cubicBezTo>
                  <a:pt x="480" y="170"/>
                  <a:pt x="507" y="145"/>
                  <a:pt x="514" y="111"/>
                </a:cubicBezTo>
                <a:cubicBezTo>
                  <a:pt x="519" y="84"/>
                  <a:pt x="511" y="60"/>
                  <a:pt x="491" y="39"/>
                </a:cubicBezTo>
                <a:cubicBezTo>
                  <a:pt x="489" y="37"/>
                  <a:pt x="487" y="33"/>
                  <a:pt x="488" y="32"/>
                </a:cubicBezTo>
                <a:cubicBezTo>
                  <a:pt x="489" y="29"/>
                  <a:pt x="493" y="27"/>
                  <a:pt x="496" y="27"/>
                </a:cubicBezTo>
                <a:cubicBezTo>
                  <a:pt x="528" y="23"/>
                  <a:pt x="561" y="21"/>
                  <a:pt x="593" y="17"/>
                </a:cubicBezTo>
                <a:cubicBezTo>
                  <a:pt x="626" y="13"/>
                  <a:pt x="658" y="7"/>
                  <a:pt x="691" y="1"/>
                </a:cubicBezTo>
                <a:cubicBezTo>
                  <a:pt x="693" y="8"/>
                  <a:pt x="695" y="16"/>
                  <a:pt x="697" y="25"/>
                </a:cubicBezTo>
                <a:cubicBezTo>
                  <a:pt x="708" y="81"/>
                  <a:pt x="716" y="138"/>
                  <a:pt x="719" y="196"/>
                </a:cubicBezTo>
                <a:cubicBezTo>
                  <a:pt x="719" y="198"/>
                  <a:pt x="721" y="203"/>
                  <a:pt x="723" y="203"/>
                </a:cubicBezTo>
                <a:cubicBezTo>
                  <a:pt x="725" y="204"/>
                  <a:pt x="729" y="202"/>
                  <a:pt x="732" y="200"/>
                </a:cubicBezTo>
                <a:cubicBezTo>
                  <a:pt x="756" y="178"/>
                  <a:pt x="784" y="170"/>
                  <a:pt x="816" y="182"/>
                </a:cubicBezTo>
                <a:cubicBezTo>
                  <a:pt x="847" y="193"/>
                  <a:pt x="864" y="218"/>
                  <a:pt x="868" y="251"/>
                </a:cubicBezTo>
                <a:cubicBezTo>
                  <a:pt x="872" y="290"/>
                  <a:pt x="839" y="330"/>
                  <a:pt x="799" y="334"/>
                </a:cubicBezTo>
                <a:cubicBezTo>
                  <a:pt x="773" y="338"/>
                  <a:pt x="751" y="330"/>
                  <a:pt x="732" y="312"/>
                </a:cubicBezTo>
                <a:cubicBezTo>
                  <a:pt x="730" y="310"/>
                  <a:pt x="725" y="308"/>
                  <a:pt x="723" y="309"/>
                </a:cubicBezTo>
                <a:cubicBezTo>
                  <a:pt x="720" y="310"/>
                  <a:pt x="719" y="315"/>
                  <a:pt x="718" y="318"/>
                </a:cubicBezTo>
                <a:cubicBezTo>
                  <a:pt x="715" y="381"/>
                  <a:pt x="706" y="444"/>
                  <a:pt x="693" y="506"/>
                </a:cubicBezTo>
                <a:cubicBezTo>
                  <a:pt x="693" y="508"/>
                  <a:pt x="692" y="509"/>
                  <a:pt x="691" y="512"/>
                </a:cubicBezTo>
                <a:cubicBezTo>
                  <a:pt x="674" y="509"/>
                  <a:pt x="658" y="505"/>
                  <a:pt x="641" y="503"/>
                </a:cubicBezTo>
                <a:cubicBezTo>
                  <a:pt x="594" y="497"/>
                  <a:pt x="546" y="491"/>
                  <a:pt x="498" y="486"/>
                </a:cubicBezTo>
                <a:cubicBezTo>
                  <a:pt x="495" y="485"/>
                  <a:pt x="491" y="483"/>
                  <a:pt x="488" y="481"/>
                </a:cubicBezTo>
                <a:cubicBezTo>
                  <a:pt x="489" y="478"/>
                  <a:pt x="490" y="474"/>
                  <a:pt x="492" y="471"/>
                </a:cubicBezTo>
                <a:cubicBezTo>
                  <a:pt x="523" y="439"/>
                  <a:pt x="523" y="390"/>
                  <a:pt x="492" y="360"/>
                </a:cubicBezTo>
                <a:cubicBezTo>
                  <a:pt x="461" y="329"/>
                  <a:pt x="411" y="329"/>
                  <a:pt x="380" y="360"/>
                </a:cubicBezTo>
                <a:cubicBezTo>
                  <a:pt x="349" y="391"/>
                  <a:pt x="349" y="439"/>
                  <a:pt x="380" y="471"/>
                </a:cubicBezTo>
                <a:cubicBezTo>
                  <a:pt x="382" y="474"/>
                  <a:pt x="384" y="478"/>
                  <a:pt x="384" y="481"/>
                </a:cubicBezTo>
                <a:cubicBezTo>
                  <a:pt x="384" y="483"/>
                  <a:pt x="378" y="485"/>
                  <a:pt x="375" y="486"/>
                </a:cubicBezTo>
                <a:cubicBezTo>
                  <a:pt x="313" y="489"/>
                  <a:pt x="251" y="497"/>
                  <a:pt x="189" y="511"/>
                </a:cubicBezTo>
                <a:cubicBezTo>
                  <a:pt x="187" y="511"/>
                  <a:pt x="184" y="511"/>
                  <a:pt x="178" y="51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/>
          </a:p>
        </p:txBody>
      </p:sp>
      <p:sp>
        <p:nvSpPr>
          <p:cNvPr id="50" name="Freeform 7"/>
          <p:cNvSpPr>
            <a:spLocks/>
          </p:cNvSpPr>
          <p:nvPr/>
        </p:nvSpPr>
        <p:spPr bwMode="auto">
          <a:xfrm rot="8621378">
            <a:off x="3140244" y="2434849"/>
            <a:ext cx="1538698" cy="906025"/>
          </a:xfrm>
          <a:custGeom>
            <a:avLst/>
            <a:gdLst>
              <a:gd name="T0" fmla="*/ 178 w 872"/>
              <a:gd name="T1" fmla="*/ 512 h 512"/>
              <a:gd name="T2" fmla="*/ 158 w 872"/>
              <a:gd name="T3" fmla="*/ 374 h 512"/>
              <a:gd name="T4" fmla="*/ 153 w 872"/>
              <a:gd name="T5" fmla="*/ 317 h 512"/>
              <a:gd name="T6" fmla="*/ 148 w 872"/>
              <a:gd name="T7" fmla="*/ 309 h 512"/>
              <a:gd name="T8" fmla="*/ 140 w 872"/>
              <a:gd name="T9" fmla="*/ 312 h 512"/>
              <a:gd name="T10" fmla="*/ 47 w 872"/>
              <a:gd name="T11" fmla="*/ 327 h 512"/>
              <a:gd name="T12" fmla="*/ 5 w 872"/>
              <a:gd name="T13" fmla="*/ 246 h 512"/>
              <a:gd name="T14" fmla="*/ 71 w 872"/>
              <a:gd name="T15" fmla="*/ 178 h 512"/>
              <a:gd name="T16" fmla="*/ 139 w 872"/>
              <a:gd name="T17" fmla="*/ 199 h 512"/>
              <a:gd name="T18" fmla="*/ 149 w 872"/>
              <a:gd name="T19" fmla="*/ 204 h 512"/>
              <a:gd name="T20" fmla="*/ 154 w 872"/>
              <a:gd name="T21" fmla="*/ 193 h 512"/>
              <a:gd name="T22" fmla="*/ 179 w 872"/>
              <a:gd name="T23" fmla="*/ 6 h 512"/>
              <a:gd name="T24" fmla="*/ 180 w 872"/>
              <a:gd name="T25" fmla="*/ 0 h 512"/>
              <a:gd name="T26" fmla="*/ 221 w 872"/>
              <a:gd name="T27" fmla="*/ 8 h 512"/>
              <a:gd name="T28" fmla="*/ 374 w 872"/>
              <a:gd name="T29" fmla="*/ 27 h 512"/>
              <a:gd name="T30" fmla="*/ 384 w 872"/>
              <a:gd name="T31" fmla="*/ 31 h 512"/>
              <a:gd name="T32" fmla="*/ 380 w 872"/>
              <a:gd name="T33" fmla="*/ 41 h 512"/>
              <a:gd name="T34" fmla="*/ 365 w 872"/>
              <a:gd name="T35" fmla="*/ 132 h 512"/>
              <a:gd name="T36" fmla="*/ 448 w 872"/>
              <a:gd name="T37" fmla="*/ 175 h 512"/>
              <a:gd name="T38" fmla="*/ 514 w 872"/>
              <a:gd name="T39" fmla="*/ 111 h 512"/>
              <a:gd name="T40" fmla="*/ 491 w 872"/>
              <a:gd name="T41" fmla="*/ 39 h 512"/>
              <a:gd name="T42" fmla="*/ 488 w 872"/>
              <a:gd name="T43" fmla="*/ 32 h 512"/>
              <a:gd name="T44" fmla="*/ 496 w 872"/>
              <a:gd name="T45" fmla="*/ 27 h 512"/>
              <a:gd name="T46" fmla="*/ 593 w 872"/>
              <a:gd name="T47" fmla="*/ 17 h 512"/>
              <a:gd name="T48" fmla="*/ 691 w 872"/>
              <a:gd name="T49" fmla="*/ 1 h 512"/>
              <a:gd name="T50" fmla="*/ 697 w 872"/>
              <a:gd name="T51" fmla="*/ 25 h 512"/>
              <a:gd name="T52" fmla="*/ 719 w 872"/>
              <a:gd name="T53" fmla="*/ 196 h 512"/>
              <a:gd name="T54" fmla="*/ 723 w 872"/>
              <a:gd name="T55" fmla="*/ 203 h 512"/>
              <a:gd name="T56" fmla="*/ 732 w 872"/>
              <a:gd name="T57" fmla="*/ 200 h 512"/>
              <a:gd name="T58" fmla="*/ 816 w 872"/>
              <a:gd name="T59" fmla="*/ 182 h 512"/>
              <a:gd name="T60" fmla="*/ 868 w 872"/>
              <a:gd name="T61" fmla="*/ 251 h 512"/>
              <a:gd name="T62" fmla="*/ 799 w 872"/>
              <a:gd name="T63" fmla="*/ 334 h 512"/>
              <a:gd name="T64" fmla="*/ 732 w 872"/>
              <a:gd name="T65" fmla="*/ 312 h 512"/>
              <a:gd name="T66" fmla="*/ 723 w 872"/>
              <a:gd name="T67" fmla="*/ 309 h 512"/>
              <a:gd name="T68" fmla="*/ 718 w 872"/>
              <a:gd name="T69" fmla="*/ 318 h 512"/>
              <a:gd name="T70" fmla="*/ 693 w 872"/>
              <a:gd name="T71" fmla="*/ 506 h 512"/>
              <a:gd name="T72" fmla="*/ 691 w 872"/>
              <a:gd name="T73" fmla="*/ 512 h 512"/>
              <a:gd name="T74" fmla="*/ 641 w 872"/>
              <a:gd name="T75" fmla="*/ 503 h 512"/>
              <a:gd name="T76" fmla="*/ 498 w 872"/>
              <a:gd name="T77" fmla="*/ 486 h 512"/>
              <a:gd name="T78" fmla="*/ 488 w 872"/>
              <a:gd name="T79" fmla="*/ 481 h 512"/>
              <a:gd name="T80" fmla="*/ 492 w 872"/>
              <a:gd name="T81" fmla="*/ 471 h 512"/>
              <a:gd name="T82" fmla="*/ 492 w 872"/>
              <a:gd name="T83" fmla="*/ 360 h 512"/>
              <a:gd name="T84" fmla="*/ 380 w 872"/>
              <a:gd name="T85" fmla="*/ 360 h 512"/>
              <a:gd name="T86" fmla="*/ 380 w 872"/>
              <a:gd name="T87" fmla="*/ 471 h 512"/>
              <a:gd name="T88" fmla="*/ 384 w 872"/>
              <a:gd name="T89" fmla="*/ 481 h 512"/>
              <a:gd name="T90" fmla="*/ 375 w 872"/>
              <a:gd name="T91" fmla="*/ 486 h 512"/>
              <a:gd name="T92" fmla="*/ 189 w 872"/>
              <a:gd name="T93" fmla="*/ 511 h 512"/>
              <a:gd name="T94" fmla="*/ 178 w 872"/>
              <a:gd name="T95" fmla="*/ 512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72" h="512">
                <a:moveTo>
                  <a:pt x="178" y="512"/>
                </a:moveTo>
                <a:cubicBezTo>
                  <a:pt x="171" y="465"/>
                  <a:pt x="164" y="420"/>
                  <a:pt x="158" y="374"/>
                </a:cubicBezTo>
                <a:cubicBezTo>
                  <a:pt x="155" y="355"/>
                  <a:pt x="155" y="336"/>
                  <a:pt x="153" y="317"/>
                </a:cubicBezTo>
                <a:cubicBezTo>
                  <a:pt x="153" y="314"/>
                  <a:pt x="151" y="310"/>
                  <a:pt x="148" y="309"/>
                </a:cubicBezTo>
                <a:cubicBezTo>
                  <a:pt x="147" y="308"/>
                  <a:pt x="142" y="310"/>
                  <a:pt x="140" y="312"/>
                </a:cubicBezTo>
                <a:cubicBezTo>
                  <a:pt x="114" y="337"/>
                  <a:pt x="78" y="343"/>
                  <a:pt x="47" y="327"/>
                </a:cubicBezTo>
                <a:cubicBezTo>
                  <a:pt x="17" y="311"/>
                  <a:pt x="0" y="278"/>
                  <a:pt x="5" y="246"/>
                </a:cubicBezTo>
                <a:cubicBezTo>
                  <a:pt x="10" y="211"/>
                  <a:pt x="35" y="184"/>
                  <a:pt x="71" y="178"/>
                </a:cubicBezTo>
                <a:cubicBezTo>
                  <a:pt x="96" y="173"/>
                  <a:pt x="119" y="181"/>
                  <a:pt x="139" y="199"/>
                </a:cubicBezTo>
                <a:cubicBezTo>
                  <a:pt x="141" y="201"/>
                  <a:pt x="145" y="202"/>
                  <a:pt x="149" y="204"/>
                </a:cubicBezTo>
                <a:cubicBezTo>
                  <a:pt x="150" y="200"/>
                  <a:pt x="153" y="197"/>
                  <a:pt x="154" y="193"/>
                </a:cubicBezTo>
                <a:cubicBezTo>
                  <a:pt x="157" y="130"/>
                  <a:pt x="165" y="67"/>
                  <a:pt x="179" y="6"/>
                </a:cubicBezTo>
                <a:cubicBezTo>
                  <a:pt x="179" y="4"/>
                  <a:pt x="180" y="3"/>
                  <a:pt x="180" y="0"/>
                </a:cubicBezTo>
                <a:cubicBezTo>
                  <a:pt x="194" y="3"/>
                  <a:pt x="207" y="6"/>
                  <a:pt x="221" y="8"/>
                </a:cubicBezTo>
                <a:cubicBezTo>
                  <a:pt x="272" y="14"/>
                  <a:pt x="323" y="20"/>
                  <a:pt x="374" y="27"/>
                </a:cubicBezTo>
                <a:cubicBezTo>
                  <a:pt x="377" y="27"/>
                  <a:pt x="381" y="30"/>
                  <a:pt x="384" y="31"/>
                </a:cubicBezTo>
                <a:cubicBezTo>
                  <a:pt x="383" y="34"/>
                  <a:pt x="382" y="38"/>
                  <a:pt x="380" y="41"/>
                </a:cubicBezTo>
                <a:cubicBezTo>
                  <a:pt x="356" y="66"/>
                  <a:pt x="350" y="102"/>
                  <a:pt x="365" y="132"/>
                </a:cubicBezTo>
                <a:cubicBezTo>
                  <a:pt x="381" y="163"/>
                  <a:pt x="413" y="179"/>
                  <a:pt x="448" y="175"/>
                </a:cubicBezTo>
                <a:cubicBezTo>
                  <a:pt x="480" y="170"/>
                  <a:pt x="507" y="145"/>
                  <a:pt x="514" y="111"/>
                </a:cubicBezTo>
                <a:cubicBezTo>
                  <a:pt x="519" y="84"/>
                  <a:pt x="511" y="60"/>
                  <a:pt x="491" y="39"/>
                </a:cubicBezTo>
                <a:cubicBezTo>
                  <a:pt x="489" y="37"/>
                  <a:pt x="487" y="33"/>
                  <a:pt x="488" y="32"/>
                </a:cubicBezTo>
                <a:cubicBezTo>
                  <a:pt x="489" y="29"/>
                  <a:pt x="493" y="27"/>
                  <a:pt x="496" y="27"/>
                </a:cubicBezTo>
                <a:cubicBezTo>
                  <a:pt x="528" y="23"/>
                  <a:pt x="561" y="21"/>
                  <a:pt x="593" y="17"/>
                </a:cubicBezTo>
                <a:cubicBezTo>
                  <a:pt x="626" y="13"/>
                  <a:pt x="658" y="7"/>
                  <a:pt x="691" y="1"/>
                </a:cubicBezTo>
                <a:cubicBezTo>
                  <a:pt x="693" y="8"/>
                  <a:pt x="695" y="16"/>
                  <a:pt x="697" y="25"/>
                </a:cubicBezTo>
                <a:cubicBezTo>
                  <a:pt x="708" y="81"/>
                  <a:pt x="716" y="138"/>
                  <a:pt x="719" y="196"/>
                </a:cubicBezTo>
                <a:cubicBezTo>
                  <a:pt x="719" y="198"/>
                  <a:pt x="721" y="203"/>
                  <a:pt x="723" y="203"/>
                </a:cubicBezTo>
                <a:cubicBezTo>
                  <a:pt x="725" y="204"/>
                  <a:pt x="729" y="202"/>
                  <a:pt x="732" y="200"/>
                </a:cubicBezTo>
                <a:cubicBezTo>
                  <a:pt x="756" y="178"/>
                  <a:pt x="784" y="170"/>
                  <a:pt x="816" y="182"/>
                </a:cubicBezTo>
                <a:cubicBezTo>
                  <a:pt x="847" y="193"/>
                  <a:pt x="864" y="218"/>
                  <a:pt x="868" y="251"/>
                </a:cubicBezTo>
                <a:cubicBezTo>
                  <a:pt x="872" y="290"/>
                  <a:pt x="839" y="330"/>
                  <a:pt x="799" y="334"/>
                </a:cubicBezTo>
                <a:cubicBezTo>
                  <a:pt x="773" y="338"/>
                  <a:pt x="751" y="330"/>
                  <a:pt x="732" y="312"/>
                </a:cubicBezTo>
                <a:cubicBezTo>
                  <a:pt x="730" y="310"/>
                  <a:pt x="725" y="308"/>
                  <a:pt x="723" y="309"/>
                </a:cubicBezTo>
                <a:cubicBezTo>
                  <a:pt x="720" y="310"/>
                  <a:pt x="719" y="315"/>
                  <a:pt x="718" y="318"/>
                </a:cubicBezTo>
                <a:cubicBezTo>
                  <a:pt x="715" y="381"/>
                  <a:pt x="706" y="444"/>
                  <a:pt x="693" y="506"/>
                </a:cubicBezTo>
                <a:cubicBezTo>
                  <a:pt x="693" y="508"/>
                  <a:pt x="692" y="509"/>
                  <a:pt x="691" y="512"/>
                </a:cubicBezTo>
                <a:cubicBezTo>
                  <a:pt x="674" y="509"/>
                  <a:pt x="658" y="505"/>
                  <a:pt x="641" y="503"/>
                </a:cubicBezTo>
                <a:cubicBezTo>
                  <a:pt x="594" y="497"/>
                  <a:pt x="546" y="491"/>
                  <a:pt x="498" y="486"/>
                </a:cubicBezTo>
                <a:cubicBezTo>
                  <a:pt x="495" y="485"/>
                  <a:pt x="491" y="483"/>
                  <a:pt x="488" y="481"/>
                </a:cubicBezTo>
                <a:cubicBezTo>
                  <a:pt x="489" y="478"/>
                  <a:pt x="490" y="474"/>
                  <a:pt x="492" y="471"/>
                </a:cubicBezTo>
                <a:cubicBezTo>
                  <a:pt x="523" y="439"/>
                  <a:pt x="523" y="390"/>
                  <a:pt x="492" y="360"/>
                </a:cubicBezTo>
                <a:cubicBezTo>
                  <a:pt x="461" y="329"/>
                  <a:pt x="411" y="329"/>
                  <a:pt x="380" y="360"/>
                </a:cubicBezTo>
                <a:cubicBezTo>
                  <a:pt x="349" y="391"/>
                  <a:pt x="349" y="439"/>
                  <a:pt x="380" y="471"/>
                </a:cubicBezTo>
                <a:cubicBezTo>
                  <a:pt x="382" y="474"/>
                  <a:pt x="384" y="478"/>
                  <a:pt x="384" y="481"/>
                </a:cubicBezTo>
                <a:cubicBezTo>
                  <a:pt x="384" y="483"/>
                  <a:pt x="378" y="485"/>
                  <a:pt x="375" y="486"/>
                </a:cubicBezTo>
                <a:cubicBezTo>
                  <a:pt x="313" y="489"/>
                  <a:pt x="251" y="497"/>
                  <a:pt x="189" y="511"/>
                </a:cubicBezTo>
                <a:cubicBezTo>
                  <a:pt x="187" y="511"/>
                  <a:pt x="184" y="511"/>
                  <a:pt x="178" y="5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/>
          </a:p>
        </p:txBody>
      </p:sp>
      <p:sp>
        <p:nvSpPr>
          <p:cNvPr id="51" name="AutoShape 10"/>
          <p:cNvSpPr>
            <a:spLocks noChangeAspect="1"/>
          </p:cNvSpPr>
          <p:nvPr/>
        </p:nvSpPr>
        <p:spPr bwMode="auto">
          <a:xfrm>
            <a:off x="5941351" y="1813052"/>
            <a:ext cx="345745" cy="37889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58"/>
                  <a:pt x="21208" y="475"/>
                </a:cubicBezTo>
                <a:cubicBezTo>
                  <a:pt x="21470" y="796"/>
                  <a:pt x="21599" y="1175"/>
                  <a:pt x="21599" y="1615"/>
                </a:cubicBezTo>
                <a:lnTo>
                  <a:pt x="21599" y="19984"/>
                </a:lnTo>
                <a:cubicBezTo>
                  <a:pt x="21599" y="20419"/>
                  <a:pt x="21470" y="20803"/>
                  <a:pt x="21208" y="21121"/>
                </a:cubicBezTo>
                <a:cubicBezTo>
                  <a:pt x="20946" y="21441"/>
                  <a:pt x="20630" y="21599"/>
                  <a:pt x="20263" y="21599"/>
                </a:cubicBezTo>
                <a:lnTo>
                  <a:pt x="1370" y="21599"/>
                </a:lnTo>
                <a:cubicBezTo>
                  <a:pt x="1003" y="21599"/>
                  <a:pt x="683" y="21441"/>
                  <a:pt x="411" y="21121"/>
                </a:cubicBezTo>
                <a:cubicBezTo>
                  <a:pt x="137" y="20803"/>
                  <a:pt x="0" y="20422"/>
                  <a:pt x="0" y="19984"/>
                </a:cubicBezTo>
                <a:lnTo>
                  <a:pt x="0" y="1615"/>
                </a:lnTo>
                <a:cubicBezTo>
                  <a:pt x="0" y="1175"/>
                  <a:pt x="137" y="796"/>
                  <a:pt x="411" y="475"/>
                </a:cubicBezTo>
                <a:cubicBezTo>
                  <a:pt x="683" y="158"/>
                  <a:pt x="1003" y="0"/>
                  <a:pt x="1370" y="0"/>
                </a:cubicBezTo>
                <a:lnTo>
                  <a:pt x="20263" y="0"/>
                </a:lnTo>
                <a:close/>
                <a:moveTo>
                  <a:pt x="19805" y="2162"/>
                </a:moveTo>
                <a:lnTo>
                  <a:pt x="1804" y="2162"/>
                </a:lnTo>
                <a:lnTo>
                  <a:pt x="1804" y="19432"/>
                </a:lnTo>
                <a:lnTo>
                  <a:pt x="19805" y="19432"/>
                </a:lnTo>
                <a:lnTo>
                  <a:pt x="19805" y="2162"/>
                </a:lnTo>
                <a:close/>
                <a:moveTo>
                  <a:pt x="5978" y="17886"/>
                </a:moveTo>
                <a:lnTo>
                  <a:pt x="3598" y="17886"/>
                </a:lnTo>
                <a:lnTo>
                  <a:pt x="3598" y="12784"/>
                </a:lnTo>
                <a:lnTo>
                  <a:pt x="5978" y="12784"/>
                </a:lnTo>
                <a:lnTo>
                  <a:pt x="5978" y="17886"/>
                </a:lnTo>
                <a:close/>
                <a:moveTo>
                  <a:pt x="9961" y="17886"/>
                </a:moveTo>
                <a:lnTo>
                  <a:pt x="7606" y="17886"/>
                </a:lnTo>
                <a:lnTo>
                  <a:pt x="7606" y="6973"/>
                </a:lnTo>
                <a:lnTo>
                  <a:pt x="9961" y="6973"/>
                </a:lnTo>
                <a:lnTo>
                  <a:pt x="9961" y="17886"/>
                </a:lnTo>
                <a:close/>
                <a:moveTo>
                  <a:pt x="14018" y="17886"/>
                </a:moveTo>
                <a:lnTo>
                  <a:pt x="11638" y="17886"/>
                </a:lnTo>
                <a:lnTo>
                  <a:pt x="11638" y="9561"/>
                </a:lnTo>
                <a:lnTo>
                  <a:pt x="14018" y="9561"/>
                </a:lnTo>
                <a:lnTo>
                  <a:pt x="14018" y="17886"/>
                </a:lnTo>
                <a:close/>
                <a:moveTo>
                  <a:pt x="18001" y="17886"/>
                </a:moveTo>
                <a:lnTo>
                  <a:pt x="15621" y="17886"/>
                </a:lnTo>
                <a:lnTo>
                  <a:pt x="15621" y="4920"/>
                </a:lnTo>
                <a:lnTo>
                  <a:pt x="18001" y="4920"/>
                </a:lnTo>
                <a:lnTo>
                  <a:pt x="18001" y="1788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38092" tIns="38092" rIns="38092" bIns="38092" anchor="ctr"/>
          <a:lstStyle/>
          <a:p>
            <a:pPr defTabSz="342824">
              <a:defRPr/>
            </a:pPr>
            <a:endParaRPr lang="es-ES" sz="27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Lato Regular"/>
              <a:cs typeface="Lato Regular"/>
              <a:sym typeface="Gill Sans" charset="0"/>
            </a:endParaRPr>
          </a:p>
        </p:txBody>
      </p:sp>
      <p:sp>
        <p:nvSpPr>
          <p:cNvPr id="52" name="Freeform 74"/>
          <p:cNvSpPr>
            <a:spLocks noChangeAspect="1" noChangeArrowheads="1"/>
          </p:cNvSpPr>
          <p:nvPr/>
        </p:nvSpPr>
        <p:spPr bwMode="auto">
          <a:xfrm>
            <a:off x="6388069" y="2957320"/>
            <a:ext cx="432314" cy="382906"/>
          </a:xfrm>
          <a:custGeom>
            <a:avLst/>
            <a:gdLst>
              <a:gd name="T0" fmla="*/ 451 w 461"/>
              <a:gd name="T1" fmla="*/ 213 h 409"/>
              <a:gd name="T2" fmla="*/ 451 w 461"/>
              <a:gd name="T3" fmla="*/ 213 h 409"/>
              <a:gd name="T4" fmla="*/ 247 w 461"/>
              <a:gd name="T5" fmla="*/ 17 h 409"/>
              <a:gd name="T6" fmla="*/ 212 w 461"/>
              <a:gd name="T7" fmla="*/ 17 h 409"/>
              <a:gd name="T8" fmla="*/ 9 w 461"/>
              <a:gd name="T9" fmla="*/ 213 h 409"/>
              <a:gd name="T10" fmla="*/ 18 w 461"/>
              <a:gd name="T11" fmla="*/ 230 h 409"/>
              <a:gd name="T12" fmla="*/ 62 w 461"/>
              <a:gd name="T13" fmla="*/ 230 h 409"/>
              <a:gd name="T14" fmla="*/ 62 w 461"/>
              <a:gd name="T15" fmla="*/ 390 h 409"/>
              <a:gd name="T16" fmla="*/ 79 w 461"/>
              <a:gd name="T17" fmla="*/ 408 h 409"/>
              <a:gd name="T18" fmla="*/ 177 w 461"/>
              <a:gd name="T19" fmla="*/ 408 h 409"/>
              <a:gd name="T20" fmla="*/ 177 w 461"/>
              <a:gd name="T21" fmla="*/ 248 h 409"/>
              <a:gd name="T22" fmla="*/ 283 w 461"/>
              <a:gd name="T23" fmla="*/ 248 h 409"/>
              <a:gd name="T24" fmla="*/ 283 w 461"/>
              <a:gd name="T25" fmla="*/ 408 h 409"/>
              <a:gd name="T26" fmla="*/ 381 w 461"/>
              <a:gd name="T27" fmla="*/ 408 h 409"/>
              <a:gd name="T28" fmla="*/ 398 w 461"/>
              <a:gd name="T29" fmla="*/ 390 h 409"/>
              <a:gd name="T30" fmla="*/ 398 w 461"/>
              <a:gd name="T31" fmla="*/ 230 h 409"/>
              <a:gd name="T32" fmla="*/ 443 w 461"/>
              <a:gd name="T33" fmla="*/ 230 h 409"/>
              <a:gd name="T34" fmla="*/ 451 w 461"/>
              <a:gd name="T35" fmla="*/ 213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61" h="409">
                <a:moveTo>
                  <a:pt x="451" y="213"/>
                </a:moveTo>
                <a:lnTo>
                  <a:pt x="451" y="213"/>
                </a:lnTo>
                <a:cubicBezTo>
                  <a:pt x="247" y="17"/>
                  <a:pt x="247" y="17"/>
                  <a:pt x="247" y="17"/>
                </a:cubicBezTo>
                <a:cubicBezTo>
                  <a:pt x="238" y="0"/>
                  <a:pt x="221" y="0"/>
                  <a:pt x="212" y="17"/>
                </a:cubicBezTo>
                <a:cubicBezTo>
                  <a:pt x="9" y="213"/>
                  <a:pt x="9" y="213"/>
                  <a:pt x="9" y="213"/>
                </a:cubicBezTo>
                <a:cubicBezTo>
                  <a:pt x="0" y="221"/>
                  <a:pt x="9" y="230"/>
                  <a:pt x="18" y="230"/>
                </a:cubicBezTo>
                <a:cubicBezTo>
                  <a:pt x="62" y="230"/>
                  <a:pt x="62" y="230"/>
                  <a:pt x="62" y="230"/>
                </a:cubicBezTo>
                <a:cubicBezTo>
                  <a:pt x="62" y="390"/>
                  <a:pt x="62" y="390"/>
                  <a:pt x="62" y="390"/>
                </a:cubicBezTo>
                <a:cubicBezTo>
                  <a:pt x="62" y="399"/>
                  <a:pt x="62" y="408"/>
                  <a:pt x="79" y="408"/>
                </a:cubicBezTo>
                <a:cubicBezTo>
                  <a:pt x="177" y="408"/>
                  <a:pt x="177" y="408"/>
                  <a:pt x="177" y="408"/>
                </a:cubicBezTo>
                <a:cubicBezTo>
                  <a:pt x="177" y="248"/>
                  <a:pt x="177" y="248"/>
                  <a:pt x="177" y="248"/>
                </a:cubicBezTo>
                <a:cubicBezTo>
                  <a:pt x="283" y="248"/>
                  <a:pt x="283" y="248"/>
                  <a:pt x="283" y="248"/>
                </a:cubicBezTo>
                <a:cubicBezTo>
                  <a:pt x="283" y="408"/>
                  <a:pt x="283" y="408"/>
                  <a:pt x="283" y="408"/>
                </a:cubicBezTo>
                <a:cubicBezTo>
                  <a:pt x="381" y="408"/>
                  <a:pt x="381" y="408"/>
                  <a:pt x="381" y="408"/>
                </a:cubicBezTo>
                <a:cubicBezTo>
                  <a:pt x="398" y="408"/>
                  <a:pt x="398" y="399"/>
                  <a:pt x="398" y="390"/>
                </a:cubicBezTo>
                <a:cubicBezTo>
                  <a:pt x="398" y="230"/>
                  <a:pt x="398" y="230"/>
                  <a:pt x="398" y="230"/>
                </a:cubicBezTo>
                <a:cubicBezTo>
                  <a:pt x="443" y="230"/>
                  <a:pt x="443" y="230"/>
                  <a:pt x="443" y="230"/>
                </a:cubicBezTo>
                <a:cubicBezTo>
                  <a:pt x="451" y="230"/>
                  <a:pt x="460" y="221"/>
                  <a:pt x="451" y="213"/>
                </a:cubicBezTo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788" dirty="0"/>
          </a:p>
        </p:txBody>
      </p:sp>
      <p:sp>
        <p:nvSpPr>
          <p:cNvPr id="53" name="Freeform 4"/>
          <p:cNvSpPr>
            <a:spLocks noChangeAspect="1" noChangeArrowheads="1"/>
          </p:cNvSpPr>
          <p:nvPr/>
        </p:nvSpPr>
        <p:spPr bwMode="auto">
          <a:xfrm>
            <a:off x="2422180" y="2265488"/>
            <a:ext cx="355973" cy="356066"/>
          </a:xfrm>
          <a:custGeom>
            <a:avLst/>
            <a:gdLst>
              <a:gd name="T0" fmla="*/ 2374 w 2594"/>
              <a:gd name="T1" fmla="*/ 0 h 2594"/>
              <a:gd name="T2" fmla="*/ 2374 w 2594"/>
              <a:gd name="T3" fmla="*/ 0 h 2594"/>
              <a:gd name="T4" fmla="*/ 219 w 2594"/>
              <a:gd name="T5" fmla="*/ 0 h 2594"/>
              <a:gd name="T6" fmla="*/ 0 w 2594"/>
              <a:gd name="T7" fmla="*/ 219 h 2594"/>
              <a:gd name="T8" fmla="*/ 0 w 2594"/>
              <a:gd name="T9" fmla="*/ 2374 h 2594"/>
              <a:gd name="T10" fmla="*/ 219 w 2594"/>
              <a:gd name="T11" fmla="*/ 2593 h 2594"/>
              <a:gd name="T12" fmla="*/ 2374 w 2594"/>
              <a:gd name="T13" fmla="*/ 2593 h 2594"/>
              <a:gd name="T14" fmla="*/ 2593 w 2594"/>
              <a:gd name="T15" fmla="*/ 2374 h 2594"/>
              <a:gd name="T16" fmla="*/ 2593 w 2594"/>
              <a:gd name="T17" fmla="*/ 219 h 2594"/>
              <a:gd name="T18" fmla="*/ 2374 w 2594"/>
              <a:gd name="T19" fmla="*/ 0 h 2594"/>
              <a:gd name="T20" fmla="*/ 2249 w 2594"/>
              <a:gd name="T21" fmla="*/ 250 h 2594"/>
              <a:gd name="T22" fmla="*/ 2249 w 2594"/>
              <a:gd name="T23" fmla="*/ 250 h 2594"/>
              <a:gd name="T24" fmla="*/ 2343 w 2594"/>
              <a:gd name="T25" fmla="*/ 313 h 2594"/>
              <a:gd name="T26" fmla="*/ 2249 w 2594"/>
              <a:gd name="T27" fmla="*/ 407 h 2594"/>
              <a:gd name="T28" fmla="*/ 2156 w 2594"/>
              <a:gd name="T29" fmla="*/ 313 h 2594"/>
              <a:gd name="T30" fmla="*/ 2249 w 2594"/>
              <a:gd name="T31" fmla="*/ 250 h 2594"/>
              <a:gd name="T32" fmla="*/ 1937 w 2594"/>
              <a:gd name="T33" fmla="*/ 250 h 2594"/>
              <a:gd name="T34" fmla="*/ 1937 w 2594"/>
              <a:gd name="T35" fmla="*/ 250 h 2594"/>
              <a:gd name="T36" fmla="*/ 2031 w 2594"/>
              <a:gd name="T37" fmla="*/ 313 h 2594"/>
              <a:gd name="T38" fmla="*/ 1937 w 2594"/>
              <a:gd name="T39" fmla="*/ 407 h 2594"/>
              <a:gd name="T40" fmla="*/ 1843 w 2594"/>
              <a:gd name="T41" fmla="*/ 313 h 2594"/>
              <a:gd name="T42" fmla="*/ 1937 w 2594"/>
              <a:gd name="T43" fmla="*/ 250 h 2594"/>
              <a:gd name="T44" fmla="*/ 2343 w 2594"/>
              <a:gd name="T45" fmla="*/ 2343 h 2594"/>
              <a:gd name="T46" fmla="*/ 2343 w 2594"/>
              <a:gd name="T47" fmla="*/ 2343 h 2594"/>
              <a:gd name="T48" fmla="*/ 250 w 2594"/>
              <a:gd name="T49" fmla="*/ 2343 h 2594"/>
              <a:gd name="T50" fmla="*/ 250 w 2594"/>
              <a:gd name="T51" fmla="*/ 625 h 2594"/>
              <a:gd name="T52" fmla="*/ 2343 w 2594"/>
              <a:gd name="T53" fmla="*/ 625 h 2594"/>
              <a:gd name="T54" fmla="*/ 2343 w 2594"/>
              <a:gd name="T55" fmla="*/ 2343 h 2594"/>
              <a:gd name="T56" fmla="*/ 594 w 2594"/>
              <a:gd name="T57" fmla="*/ 2093 h 2594"/>
              <a:gd name="T58" fmla="*/ 594 w 2594"/>
              <a:gd name="T59" fmla="*/ 2093 h 2594"/>
              <a:gd name="T60" fmla="*/ 1999 w 2594"/>
              <a:gd name="T61" fmla="*/ 2093 h 2594"/>
              <a:gd name="T62" fmla="*/ 2031 w 2594"/>
              <a:gd name="T63" fmla="*/ 2062 h 2594"/>
              <a:gd name="T64" fmla="*/ 2031 w 2594"/>
              <a:gd name="T65" fmla="*/ 2031 h 2594"/>
              <a:gd name="T66" fmla="*/ 1343 w 2594"/>
              <a:gd name="T67" fmla="*/ 844 h 2594"/>
              <a:gd name="T68" fmla="*/ 1312 w 2594"/>
              <a:gd name="T69" fmla="*/ 813 h 2594"/>
              <a:gd name="T70" fmla="*/ 1250 w 2594"/>
              <a:gd name="T71" fmla="*/ 844 h 2594"/>
              <a:gd name="T72" fmla="*/ 563 w 2594"/>
              <a:gd name="T73" fmla="*/ 2031 h 2594"/>
              <a:gd name="T74" fmla="*/ 563 w 2594"/>
              <a:gd name="T75" fmla="*/ 2093 h 2594"/>
              <a:gd name="T76" fmla="*/ 594 w 2594"/>
              <a:gd name="T77" fmla="*/ 2093 h 2594"/>
              <a:gd name="T78" fmla="*/ 1374 w 2594"/>
              <a:gd name="T79" fmla="*/ 1937 h 2594"/>
              <a:gd name="T80" fmla="*/ 1374 w 2594"/>
              <a:gd name="T81" fmla="*/ 1937 h 2594"/>
              <a:gd name="T82" fmla="*/ 1343 w 2594"/>
              <a:gd name="T83" fmla="*/ 1968 h 2594"/>
              <a:gd name="T84" fmla="*/ 1250 w 2594"/>
              <a:gd name="T85" fmla="*/ 1968 h 2594"/>
              <a:gd name="T86" fmla="*/ 1219 w 2594"/>
              <a:gd name="T87" fmla="*/ 1937 h 2594"/>
              <a:gd name="T88" fmla="*/ 1219 w 2594"/>
              <a:gd name="T89" fmla="*/ 1843 h 2594"/>
              <a:gd name="T90" fmla="*/ 1250 w 2594"/>
              <a:gd name="T91" fmla="*/ 1812 h 2594"/>
              <a:gd name="T92" fmla="*/ 1343 w 2594"/>
              <a:gd name="T93" fmla="*/ 1812 h 2594"/>
              <a:gd name="T94" fmla="*/ 1374 w 2594"/>
              <a:gd name="T95" fmla="*/ 1843 h 2594"/>
              <a:gd name="T96" fmla="*/ 1374 w 2594"/>
              <a:gd name="T97" fmla="*/ 1937 h 2594"/>
              <a:gd name="T98" fmla="*/ 1219 w 2594"/>
              <a:gd name="T99" fmla="*/ 1125 h 2594"/>
              <a:gd name="T100" fmla="*/ 1219 w 2594"/>
              <a:gd name="T101" fmla="*/ 1125 h 2594"/>
              <a:gd name="T102" fmla="*/ 1374 w 2594"/>
              <a:gd name="T103" fmla="*/ 1125 h 2594"/>
              <a:gd name="T104" fmla="*/ 1406 w 2594"/>
              <a:gd name="T105" fmla="*/ 1157 h 2594"/>
              <a:gd name="T106" fmla="*/ 1374 w 2594"/>
              <a:gd name="T107" fmla="*/ 1718 h 2594"/>
              <a:gd name="T108" fmla="*/ 1343 w 2594"/>
              <a:gd name="T109" fmla="*/ 1749 h 2594"/>
              <a:gd name="T110" fmla="*/ 1250 w 2594"/>
              <a:gd name="T111" fmla="*/ 1749 h 2594"/>
              <a:gd name="T112" fmla="*/ 1219 w 2594"/>
              <a:gd name="T113" fmla="*/ 1718 h 2594"/>
              <a:gd name="T114" fmla="*/ 1219 w 2594"/>
              <a:gd name="T115" fmla="*/ 1157 h 2594"/>
              <a:gd name="T116" fmla="*/ 1219 w 2594"/>
              <a:gd name="T117" fmla="*/ 1125 h 2594"/>
              <a:gd name="T118" fmla="*/ 1219 w 2594"/>
              <a:gd name="T119" fmla="*/ 1125 h 2594"/>
              <a:gd name="T120" fmla="*/ 1219 w 2594"/>
              <a:gd name="T121" fmla="*/ 1125 h 25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594" h="2594">
                <a:moveTo>
                  <a:pt x="2374" y="0"/>
                </a:moveTo>
                <a:lnTo>
                  <a:pt x="2374" y="0"/>
                </a:lnTo>
                <a:cubicBezTo>
                  <a:pt x="219" y="0"/>
                  <a:pt x="219" y="0"/>
                  <a:pt x="219" y="0"/>
                </a:cubicBezTo>
                <a:cubicBezTo>
                  <a:pt x="94" y="0"/>
                  <a:pt x="0" y="94"/>
                  <a:pt x="0" y="219"/>
                </a:cubicBezTo>
                <a:cubicBezTo>
                  <a:pt x="0" y="2374"/>
                  <a:pt x="0" y="2374"/>
                  <a:pt x="0" y="2374"/>
                </a:cubicBezTo>
                <a:cubicBezTo>
                  <a:pt x="0" y="2499"/>
                  <a:pt x="94" y="2593"/>
                  <a:pt x="219" y="2593"/>
                </a:cubicBezTo>
                <a:cubicBezTo>
                  <a:pt x="2374" y="2593"/>
                  <a:pt x="2374" y="2593"/>
                  <a:pt x="2374" y="2593"/>
                </a:cubicBezTo>
                <a:cubicBezTo>
                  <a:pt x="2499" y="2593"/>
                  <a:pt x="2593" y="2499"/>
                  <a:pt x="2593" y="2374"/>
                </a:cubicBezTo>
                <a:cubicBezTo>
                  <a:pt x="2593" y="219"/>
                  <a:pt x="2593" y="219"/>
                  <a:pt x="2593" y="219"/>
                </a:cubicBezTo>
                <a:cubicBezTo>
                  <a:pt x="2593" y="94"/>
                  <a:pt x="2499" y="0"/>
                  <a:pt x="2374" y="0"/>
                </a:cubicBezTo>
                <a:close/>
                <a:moveTo>
                  <a:pt x="2249" y="250"/>
                </a:moveTo>
                <a:lnTo>
                  <a:pt x="2249" y="250"/>
                </a:lnTo>
                <a:cubicBezTo>
                  <a:pt x="2312" y="250"/>
                  <a:pt x="2343" y="282"/>
                  <a:pt x="2343" y="313"/>
                </a:cubicBezTo>
                <a:cubicBezTo>
                  <a:pt x="2343" y="375"/>
                  <a:pt x="2312" y="407"/>
                  <a:pt x="2249" y="407"/>
                </a:cubicBezTo>
                <a:cubicBezTo>
                  <a:pt x="2187" y="407"/>
                  <a:pt x="2156" y="375"/>
                  <a:pt x="2156" y="313"/>
                </a:cubicBezTo>
                <a:cubicBezTo>
                  <a:pt x="2156" y="282"/>
                  <a:pt x="2187" y="250"/>
                  <a:pt x="2249" y="250"/>
                </a:cubicBezTo>
                <a:close/>
                <a:moveTo>
                  <a:pt x="1937" y="250"/>
                </a:moveTo>
                <a:lnTo>
                  <a:pt x="1937" y="250"/>
                </a:lnTo>
                <a:cubicBezTo>
                  <a:pt x="1999" y="250"/>
                  <a:pt x="2031" y="282"/>
                  <a:pt x="2031" y="313"/>
                </a:cubicBezTo>
                <a:cubicBezTo>
                  <a:pt x="2031" y="375"/>
                  <a:pt x="1999" y="407"/>
                  <a:pt x="1937" y="407"/>
                </a:cubicBezTo>
                <a:cubicBezTo>
                  <a:pt x="1906" y="407"/>
                  <a:pt x="1843" y="375"/>
                  <a:pt x="1843" y="313"/>
                </a:cubicBezTo>
                <a:cubicBezTo>
                  <a:pt x="1843" y="282"/>
                  <a:pt x="1906" y="250"/>
                  <a:pt x="1937" y="250"/>
                </a:cubicBezTo>
                <a:close/>
                <a:moveTo>
                  <a:pt x="2343" y="2343"/>
                </a:moveTo>
                <a:lnTo>
                  <a:pt x="2343" y="2343"/>
                </a:lnTo>
                <a:cubicBezTo>
                  <a:pt x="250" y="2343"/>
                  <a:pt x="250" y="2343"/>
                  <a:pt x="250" y="2343"/>
                </a:cubicBezTo>
                <a:cubicBezTo>
                  <a:pt x="250" y="625"/>
                  <a:pt x="250" y="625"/>
                  <a:pt x="250" y="625"/>
                </a:cubicBezTo>
                <a:cubicBezTo>
                  <a:pt x="2343" y="625"/>
                  <a:pt x="2343" y="625"/>
                  <a:pt x="2343" y="625"/>
                </a:cubicBezTo>
                <a:lnTo>
                  <a:pt x="2343" y="2343"/>
                </a:lnTo>
                <a:close/>
                <a:moveTo>
                  <a:pt x="594" y="2093"/>
                </a:moveTo>
                <a:lnTo>
                  <a:pt x="594" y="2093"/>
                </a:lnTo>
                <a:cubicBezTo>
                  <a:pt x="1999" y="2093"/>
                  <a:pt x="1999" y="2093"/>
                  <a:pt x="1999" y="2093"/>
                </a:cubicBezTo>
                <a:cubicBezTo>
                  <a:pt x="2031" y="2093"/>
                  <a:pt x="2031" y="2093"/>
                  <a:pt x="2031" y="2062"/>
                </a:cubicBezTo>
                <a:lnTo>
                  <a:pt x="2031" y="2031"/>
                </a:lnTo>
                <a:cubicBezTo>
                  <a:pt x="1343" y="844"/>
                  <a:pt x="1343" y="844"/>
                  <a:pt x="1343" y="844"/>
                </a:cubicBezTo>
                <a:cubicBezTo>
                  <a:pt x="1343" y="813"/>
                  <a:pt x="1312" y="813"/>
                  <a:pt x="1312" y="813"/>
                </a:cubicBezTo>
                <a:cubicBezTo>
                  <a:pt x="1281" y="813"/>
                  <a:pt x="1281" y="813"/>
                  <a:pt x="1250" y="844"/>
                </a:cubicBezTo>
                <a:cubicBezTo>
                  <a:pt x="563" y="2031"/>
                  <a:pt x="563" y="2031"/>
                  <a:pt x="563" y="2031"/>
                </a:cubicBezTo>
                <a:cubicBezTo>
                  <a:pt x="563" y="2062"/>
                  <a:pt x="563" y="2062"/>
                  <a:pt x="563" y="2093"/>
                </a:cubicBezTo>
                <a:lnTo>
                  <a:pt x="594" y="2093"/>
                </a:lnTo>
                <a:close/>
                <a:moveTo>
                  <a:pt x="1374" y="1937"/>
                </a:moveTo>
                <a:lnTo>
                  <a:pt x="1374" y="1937"/>
                </a:lnTo>
                <a:cubicBezTo>
                  <a:pt x="1374" y="1968"/>
                  <a:pt x="1374" y="1968"/>
                  <a:pt x="1343" y="1968"/>
                </a:cubicBezTo>
                <a:cubicBezTo>
                  <a:pt x="1250" y="1968"/>
                  <a:pt x="1250" y="1968"/>
                  <a:pt x="1250" y="1968"/>
                </a:cubicBezTo>
                <a:cubicBezTo>
                  <a:pt x="1219" y="1968"/>
                  <a:pt x="1219" y="1968"/>
                  <a:pt x="1219" y="1937"/>
                </a:cubicBezTo>
                <a:cubicBezTo>
                  <a:pt x="1219" y="1843"/>
                  <a:pt x="1219" y="1843"/>
                  <a:pt x="1219" y="1843"/>
                </a:cubicBezTo>
                <a:cubicBezTo>
                  <a:pt x="1219" y="1812"/>
                  <a:pt x="1219" y="1812"/>
                  <a:pt x="1250" y="1812"/>
                </a:cubicBezTo>
                <a:cubicBezTo>
                  <a:pt x="1343" y="1812"/>
                  <a:pt x="1343" y="1812"/>
                  <a:pt x="1343" y="1812"/>
                </a:cubicBezTo>
                <a:cubicBezTo>
                  <a:pt x="1374" y="1812"/>
                  <a:pt x="1374" y="1812"/>
                  <a:pt x="1374" y="1843"/>
                </a:cubicBezTo>
                <a:lnTo>
                  <a:pt x="1374" y="1937"/>
                </a:lnTo>
                <a:close/>
                <a:moveTo>
                  <a:pt x="1219" y="1125"/>
                </a:moveTo>
                <a:lnTo>
                  <a:pt x="1219" y="1125"/>
                </a:lnTo>
                <a:cubicBezTo>
                  <a:pt x="1374" y="1125"/>
                  <a:pt x="1374" y="1125"/>
                  <a:pt x="1374" y="1125"/>
                </a:cubicBezTo>
                <a:lnTo>
                  <a:pt x="1406" y="1157"/>
                </a:lnTo>
                <a:cubicBezTo>
                  <a:pt x="1374" y="1718"/>
                  <a:pt x="1374" y="1718"/>
                  <a:pt x="1374" y="1718"/>
                </a:cubicBezTo>
                <a:cubicBezTo>
                  <a:pt x="1374" y="1749"/>
                  <a:pt x="1374" y="1749"/>
                  <a:pt x="1343" y="1749"/>
                </a:cubicBezTo>
                <a:cubicBezTo>
                  <a:pt x="1250" y="1749"/>
                  <a:pt x="1250" y="1749"/>
                  <a:pt x="1250" y="1749"/>
                </a:cubicBezTo>
                <a:cubicBezTo>
                  <a:pt x="1219" y="1749"/>
                  <a:pt x="1219" y="1749"/>
                  <a:pt x="1219" y="1718"/>
                </a:cubicBezTo>
                <a:cubicBezTo>
                  <a:pt x="1219" y="1157"/>
                  <a:pt x="1219" y="1157"/>
                  <a:pt x="1219" y="1157"/>
                </a:cubicBezTo>
                <a:lnTo>
                  <a:pt x="1219" y="1125"/>
                </a:lnTo>
                <a:close/>
                <a:moveTo>
                  <a:pt x="1219" y="1125"/>
                </a:moveTo>
                <a:lnTo>
                  <a:pt x="1219" y="112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lIns="182848" tIns="91424" rIns="182848" bIns="91424" anchor="ctr"/>
          <a:lstStyle/>
          <a:p>
            <a:endParaRPr lang="en-US" dirty="0"/>
          </a:p>
        </p:txBody>
      </p:sp>
      <p:sp>
        <p:nvSpPr>
          <p:cNvPr id="54" name="Freeform 29"/>
          <p:cNvSpPr>
            <a:spLocks noChangeAspect="1" noChangeArrowheads="1"/>
          </p:cNvSpPr>
          <p:nvPr/>
        </p:nvSpPr>
        <p:spPr bwMode="auto">
          <a:xfrm>
            <a:off x="2759760" y="3566222"/>
            <a:ext cx="384326" cy="339878"/>
          </a:xfrm>
          <a:custGeom>
            <a:avLst/>
            <a:gdLst>
              <a:gd name="connsiteX0" fmla="*/ 358785 w 512434"/>
              <a:gd name="connsiteY0" fmla="*/ 409158 h 453171"/>
              <a:gd name="connsiteX1" fmla="*/ 345300 w 512434"/>
              <a:gd name="connsiteY1" fmla="*/ 425866 h 453171"/>
              <a:gd name="connsiteX2" fmla="*/ 358785 w 512434"/>
              <a:gd name="connsiteY2" fmla="*/ 439722 h 453171"/>
              <a:gd name="connsiteX3" fmla="*/ 372270 w 512434"/>
              <a:gd name="connsiteY3" fmla="*/ 425866 h 453171"/>
              <a:gd name="connsiteX4" fmla="*/ 358785 w 512434"/>
              <a:gd name="connsiteY4" fmla="*/ 409158 h 453171"/>
              <a:gd name="connsiteX5" fmla="*/ 151153 w 512434"/>
              <a:gd name="connsiteY5" fmla="*/ 300585 h 453171"/>
              <a:gd name="connsiteX6" fmla="*/ 195731 w 512434"/>
              <a:gd name="connsiteY6" fmla="*/ 300585 h 453171"/>
              <a:gd name="connsiteX7" fmla="*/ 195731 w 512434"/>
              <a:gd name="connsiteY7" fmla="*/ 345175 h 453171"/>
              <a:gd name="connsiteX8" fmla="*/ 151153 w 512434"/>
              <a:gd name="connsiteY8" fmla="*/ 345175 h 453171"/>
              <a:gd name="connsiteX9" fmla="*/ 71978 w 512434"/>
              <a:gd name="connsiteY9" fmla="*/ 300585 h 453171"/>
              <a:gd name="connsiteX10" fmla="*/ 120152 w 512434"/>
              <a:gd name="connsiteY10" fmla="*/ 300585 h 453171"/>
              <a:gd name="connsiteX11" fmla="*/ 120152 w 512434"/>
              <a:gd name="connsiteY11" fmla="*/ 345175 h 453171"/>
              <a:gd name="connsiteX12" fmla="*/ 71978 w 512434"/>
              <a:gd name="connsiteY12" fmla="*/ 345175 h 453171"/>
              <a:gd name="connsiteX13" fmla="*/ 481786 w 512434"/>
              <a:gd name="connsiteY13" fmla="*/ 286492 h 453171"/>
              <a:gd name="connsiteX14" fmla="*/ 468300 w 512434"/>
              <a:gd name="connsiteY14" fmla="*/ 299940 h 453171"/>
              <a:gd name="connsiteX15" fmla="*/ 481786 w 512434"/>
              <a:gd name="connsiteY15" fmla="*/ 313389 h 453171"/>
              <a:gd name="connsiteX16" fmla="*/ 498948 w 512434"/>
              <a:gd name="connsiteY16" fmla="*/ 299940 h 453171"/>
              <a:gd name="connsiteX17" fmla="*/ 481786 w 512434"/>
              <a:gd name="connsiteY17" fmla="*/ 286492 h 453171"/>
              <a:gd name="connsiteX18" fmla="*/ 235785 w 512434"/>
              <a:gd name="connsiteY18" fmla="*/ 286492 h 453171"/>
              <a:gd name="connsiteX19" fmla="*/ 222300 w 512434"/>
              <a:gd name="connsiteY19" fmla="*/ 299940 h 453171"/>
              <a:gd name="connsiteX20" fmla="*/ 235785 w 512434"/>
              <a:gd name="connsiteY20" fmla="*/ 313389 h 453171"/>
              <a:gd name="connsiteX21" fmla="*/ 249270 w 512434"/>
              <a:gd name="connsiteY21" fmla="*/ 299940 h 453171"/>
              <a:gd name="connsiteX22" fmla="*/ 235785 w 512434"/>
              <a:gd name="connsiteY22" fmla="*/ 286492 h 453171"/>
              <a:gd name="connsiteX23" fmla="*/ 151153 w 512434"/>
              <a:gd name="connsiteY23" fmla="*/ 228588 h 453171"/>
              <a:gd name="connsiteX24" fmla="*/ 195731 w 512434"/>
              <a:gd name="connsiteY24" fmla="*/ 228588 h 453171"/>
              <a:gd name="connsiteX25" fmla="*/ 195731 w 512434"/>
              <a:gd name="connsiteY25" fmla="*/ 273178 h 453171"/>
              <a:gd name="connsiteX26" fmla="*/ 151153 w 512434"/>
              <a:gd name="connsiteY26" fmla="*/ 273178 h 453171"/>
              <a:gd name="connsiteX27" fmla="*/ 71978 w 512434"/>
              <a:gd name="connsiteY27" fmla="*/ 228588 h 453171"/>
              <a:gd name="connsiteX28" fmla="*/ 120152 w 512434"/>
              <a:gd name="connsiteY28" fmla="*/ 228588 h 453171"/>
              <a:gd name="connsiteX29" fmla="*/ 120152 w 512434"/>
              <a:gd name="connsiteY29" fmla="*/ 273178 h 453171"/>
              <a:gd name="connsiteX30" fmla="*/ 71978 w 512434"/>
              <a:gd name="connsiteY30" fmla="*/ 273178 h 453171"/>
              <a:gd name="connsiteX31" fmla="*/ 427028 w 512434"/>
              <a:gd name="connsiteY31" fmla="*/ 221695 h 453171"/>
              <a:gd name="connsiteX32" fmla="*/ 372270 w 512434"/>
              <a:gd name="connsiteY32" fmla="*/ 275896 h 453171"/>
              <a:gd name="connsiteX33" fmla="*/ 358785 w 512434"/>
              <a:gd name="connsiteY33" fmla="*/ 272636 h 453171"/>
              <a:gd name="connsiteX34" fmla="*/ 341622 w 512434"/>
              <a:gd name="connsiteY34" fmla="*/ 279564 h 453171"/>
              <a:gd name="connsiteX35" fmla="*/ 283596 w 512434"/>
              <a:gd name="connsiteY35" fmla="*/ 238404 h 453171"/>
              <a:gd name="connsiteX36" fmla="*/ 266433 w 512434"/>
              <a:gd name="connsiteY36" fmla="*/ 238404 h 453171"/>
              <a:gd name="connsiteX37" fmla="*/ 270111 w 512434"/>
              <a:gd name="connsiteY37" fmla="*/ 255520 h 453171"/>
              <a:gd name="connsiteX38" fmla="*/ 331406 w 512434"/>
              <a:gd name="connsiteY38" fmla="*/ 303200 h 453171"/>
              <a:gd name="connsiteX39" fmla="*/ 358785 w 512434"/>
              <a:gd name="connsiteY39" fmla="*/ 327245 h 453171"/>
              <a:gd name="connsiteX40" fmla="*/ 386164 w 512434"/>
              <a:gd name="connsiteY40" fmla="*/ 299940 h 453171"/>
              <a:gd name="connsiteX41" fmla="*/ 386164 w 512434"/>
              <a:gd name="connsiteY41" fmla="*/ 296680 h 453171"/>
              <a:gd name="connsiteX42" fmla="*/ 444191 w 512434"/>
              <a:gd name="connsiteY42" fmla="*/ 238404 h 453171"/>
              <a:gd name="connsiteX43" fmla="*/ 444191 w 512434"/>
              <a:gd name="connsiteY43" fmla="*/ 221695 h 453171"/>
              <a:gd name="connsiteX44" fmla="*/ 427028 w 512434"/>
              <a:gd name="connsiteY44" fmla="*/ 221695 h 453171"/>
              <a:gd name="connsiteX45" fmla="*/ 358785 w 512434"/>
              <a:gd name="connsiteY45" fmla="*/ 163826 h 453171"/>
              <a:gd name="connsiteX46" fmla="*/ 345300 w 512434"/>
              <a:gd name="connsiteY46" fmla="*/ 177274 h 453171"/>
              <a:gd name="connsiteX47" fmla="*/ 358785 w 512434"/>
              <a:gd name="connsiteY47" fmla="*/ 190723 h 453171"/>
              <a:gd name="connsiteX48" fmla="*/ 372270 w 512434"/>
              <a:gd name="connsiteY48" fmla="*/ 177274 h 453171"/>
              <a:gd name="connsiteX49" fmla="*/ 358785 w 512434"/>
              <a:gd name="connsiteY49" fmla="*/ 163826 h 453171"/>
              <a:gd name="connsiteX50" fmla="*/ 151153 w 512434"/>
              <a:gd name="connsiteY50" fmla="*/ 156592 h 453171"/>
              <a:gd name="connsiteX51" fmla="*/ 195731 w 512434"/>
              <a:gd name="connsiteY51" fmla="*/ 156592 h 453171"/>
              <a:gd name="connsiteX52" fmla="*/ 195731 w 512434"/>
              <a:gd name="connsiteY52" fmla="*/ 201182 h 453171"/>
              <a:gd name="connsiteX53" fmla="*/ 151153 w 512434"/>
              <a:gd name="connsiteY53" fmla="*/ 201182 h 453171"/>
              <a:gd name="connsiteX54" fmla="*/ 37595 w 512434"/>
              <a:gd name="connsiteY54" fmla="*/ 102289 h 453171"/>
              <a:gd name="connsiteX55" fmla="*/ 37595 w 512434"/>
              <a:gd name="connsiteY55" fmla="*/ 374925 h 453171"/>
              <a:gd name="connsiteX56" fmla="*/ 228838 w 512434"/>
              <a:gd name="connsiteY56" fmla="*/ 374925 h 453171"/>
              <a:gd name="connsiteX57" fmla="*/ 208406 w 512434"/>
              <a:gd name="connsiteY57" fmla="*/ 299940 h 453171"/>
              <a:gd name="connsiteX58" fmla="*/ 246001 w 512434"/>
              <a:gd name="connsiteY58" fmla="*/ 201318 h 453171"/>
              <a:gd name="connsiteX59" fmla="*/ 225569 w 512434"/>
              <a:gd name="connsiteY59" fmla="*/ 201318 h 453171"/>
              <a:gd name="connsiteX60" fmla="*/ 225569 w 512434"/>
              <a:gd name="connsiteY60" fmla="*/ 156898 h 453171"/>
              <a:gd name="connsiteX61" fmla="*/ 270111 w 512434"/>
              <a:gd name="connsiteY61" fmla="*/ 156898 h 453171"/>
              <a:gd name="connsiteX62" fmla="*/ 270111 w 512434"/>
              <a:gd name="connsiteY62" fmla="*/ 177274 h 453171"/>
              <a:gd name="connsiteX63" fmla="*/ 358785 w 512434"/>
              <a:gd name="connsiteY63" fmla="*/ 149970 h 453171"/>
              <a:gd name="connsiteX64" fmla="*/ 382895 w 512434"/>
              <a:gd name="connsiteY64" fmla="*/ 149970 h 453171"/>
              <a:gd name="connsiteX65" fmla="*/ 382895 w 512434"/>
              <a:gd name="connsiteY65" fmla="*/ 102289 h 453171"/>
              <a:gd name="connsiteX66" fmla="*/ 37595 w 512434"/>
              <a:gd name="connsiteY66" fmla="*/ 102289 h 453171"/>
              <a:gd name="connsiteX67" fmla="*/ 136894 w 512434"/>
              <a:gd name="connsiteY67" fmla="*/ 30564 h 453171"/>
              <a:gd name="connsiteX68" fmla="*/ 136894 w 512434"/>
              <a:gd name="connsiteY68" fmla="*/ 68057 h 453171"/>
              <a:gd name="connsiteX69" fmla="*/ 283596 w 512434"/>
              <a:gd name="connsiteY69" fmla="*/ 68057 h 453171"/>
              <a:gd name="connsiteX70" fmla="*/ 283596 w 512434"/>
              <a:gd name="connsiteY70" fmla="*/ 30564 h 453171"/>
              <a:gd name="connsiteX71" fmla="*/ 136894 w 512434"/>
              <a:gd name="connsiteY71" fmla="*/ 30564 h 453171"/>
              <a:gd name="connsiteX72" fmla="*/ 30648 w 512434"/>
              <a:gd name="connsiteY72" fmla="*/ 0 h 453171"/>
              <a:gd name="connsiteX73" fmla="*/ 389433 w 512434"/>
              <a:gd name="connsiteY73" fmla="*/ 0 h 453171"/>
              <a:gd name="connsiteX74" fmla="*/ 420490 w 512434"/>
              <a:gd name="connsiteY74" fmla="*/ 30564 h 453171"/>
              <a:gd name="connsiteX75" fmla="*/ 420490 w 512434"/>
              <a:gd name="connsiteY75" fmla="*/ 163826 h 453171"/>
              <a:gd name="connsiteX76" fmla="*/ 512434 w 512434"/>
              <a:gd name="connsiteY76" fmla="*/ 299940 h 453171"/>
              <a:gd name="connsiteX77" fmla="*/ 358785 w 512434"/>
              <a:gd name="connsiteY77" fmla="*/ 453171 h 453171"/>
              <a:gd name="connsiteX78" fmla="*/ 263164 w 512434"/>
              <a:gd name="connsiteY78" fmla="*/ 419346 h 453171"/>
              <a:gd name="connsiteX79" fmla="*/ 30648 w 512434"/>
              <a:gd name="connsiteY79" fmla="*/ 419346 h 453171"/>
              <a:gd name="connsiteX80" fmla="*/ 0 w 512434"/>
              <a:gd name="connsiteY80" fmla="*/ 388374 h 453171"/>
              <a:gd name="connsiteX81" fmla="*/ 0 w 512434"/>
              <a:gd name="connsiteY81" fmla="*/ 30564 h 453171"/>
              <a:gd name="connsiteX82" fmla="*/ 30648 w 512434"/>
              <a:gd name="connsiteY82" fmla="*/ 0 h 453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512434" h="453171">
                <a:moveTo>
                  <a:pt x="358785" y="409158"/>
                </a:moveTo>
                <a:cubicBezTo>
                  <a:pt x="351838" y="409158"/>
                  <a:pt x="345300" y="415678"/>
                  <a:pt x="345300" y="425866"/>
                </a:cubicBezTo>
                <a:cubicBezTo>
                  <a:pt x="345300" y="432794"/>
                  <a:pt x="351838" y="439722"/>
                  <a:pt x="358785" y="439722"/>
                </a:cubicBezTo>
                <a:cubicBezTo>
                  <a:pt x="365732" y="439722"/>
                  <a:pt x="372270" y="432794"/>
                  <a:pt x="372270" y="425866"/>
                </a:cubicBezTo>
                <a:cubicBezTo>
                  <a:pt x="372270" y="415678"/>
                  <a:pt x="365732" y="409158"/>
                  <a:pt x="358785" y="409158"/>
                </a:cubicBezTo>
                <a:close/>
                <a:moveTo>
                  <a:pt x="151153" y="300585"/>
                </a:moveTo>
                <a:lnTo>
                  <a:pt x="195731" y="300585"/>
                </a:lnTo>
                <a:lnTo>
                  <a:pt x="195731" y="345175"/>
                </a:lnTo>
                <a:lnTo>
                  <a:pt x="151153" y="345175"/>
                </a:lnTo>
                <a:close/>
                <a:moveTo>
                  <a:pt x="71978" y="300585"/>
                </a:moveTo>
                <a:lnTo>
                  <a:pt x="120152" y="300585"/>
                </a:lnTo>
                <a:lnTo>
                  <a:pt x="120152" y="345175"/>
                </a:lnTo>
                <a:lnTo>
                  <a:pt x="71978" y="345175"/>
                </a:lnTo>
                <a:close/>
                <a:moveTo>
                  <a:pt x="481786" y="286492"/>
                </a:moveTo>
                <a:cubicBezTo>
                  <a:pt x="474839" y="286492"/>
                  <a:pt x="468300" y="293012"/>
                  <a:pt x="468300" y="299940"/>
                </a:cubicBezTo>
                <a:cubicBezTo>
                  <a:pt x="468300" y="310128"/>
                  <a:pt x="474839" y="313389"/>
                  <a:pt x="481786" y="313389"/>
                </a:cubicBezTo>
                <a:cubicBezTo>
                  <a:pt x="492002" y="313389"/>
                  <a:pt x="498948" y="310128"/>
                  <a:pt x="498948" y="299940"/>
                </a:cubicBezTo>
                <a:cubicBezTo>
                  <a:pt x="498948" y="293012"/>
                  <a:pt x="492002" y="286492"/>
                  <a:pt x="481786" y="286492"/>
                </a:cubicBezTo>
                <a:close/>
                <a:moveTo>
                  <a:pt x="235785" y="286492"/>
                </a:moveTo>
                <a:cubicBezTo>
                  <a:pt x="228838" y="286492"/>
                  <a:pt x="222300" y="293012"/>
                  <a:pt x="222300" y="299940"/>
                </a:cubicBezTo>
                <a:cubicBezTo>
                  <a:pt x="222300" y="310128"/>
                  <a:pt x="228838" y="313389"/>
                  <a:pt x="235785" y="313389"/>
                </a:cubicBezTo>
                <a:cubicBezTo>
                  <a:pt x="242732" y="313389"/>
                  <a:pt x="249270" y="310128"/>
                  <a:pt x="249270" y="299940"/>
                </a:cubicBezTo>
                <a:cubicBezTo>
                  <a:pt x="249270" y="293012"/>
                  <a:pt x="242732" y="286492"/>
                  <a:pt x="235785" y="286492"/>
                </a:cubicBezTo>
                <a:close/>
                <a:moveTo>
                  <a:pt x="151153" y="228588"/>
                </a:moveTo>
                <a:lnTo>
                  <a:pt x="195731" y="228588"/>
                </a:lnTo>
                <a:lnTo>
                  <a:pt x="195731" y="273178"/>
                </a:lnTo>
                <a:lnTo>
                  <a:pt x="151153" y="273178"/>
                </a:lnTo>
                <a:close/>
                <a:moveTo>
                  <a:pt x="71978" y="228588"/>
                </a:moveTo>
                <a:lnTo>
                  <a:pt x="120152" y="228588"/>
                </a:lnTo>
                <a:lnTo>
                  <a:pt x="120152" y="273178"/>
                </a:lnTo>
                <a:lnTo>
                  <a:pt x="71978" y="273178"/>
                </a:lnTo>
                <a:close/>
                <a:moveTo>
                  <a:pt x="427028" y="221695"/>
                </a:moveTo>
                <a:cubicBezTo>
                  <a:pt x="427028" y="221695"/>
                  <a:pt x="427028" y="221695"/>
                  <a:pt x="372270" y="275896"/>
                </a:cubicBezTo>
                <a:cubicBezTo>
                  <a:pt x="369001" y="275896"/>
                  <a:pt x="365732" y="272636"/>
                  <a:pt x="358785" y="272636"/>
                </a:cubicBezTo>
                <a:cubicBezTo>
                  <a:pt x="351838" y="272636"/>
                  <a:pt x="345300" y="275896"/>
                  <a:pt x="341622" y="279564"/>
                </a:cubicBezTo>
                <a:cubicBezTo>
                  <a:pt x="341622" y="279564"/>
                  <a:pt x="341622" y="279564"/>
                  <a:pt x="283596" y="238404"/>
                </a:cubicBezTo>
                <a:cubicBezTo>
                  <a:pt x="280327" y="231883"/>
                  <a:pt x="270111" y="235143"/>
                  <a:pt x="266433" y="238404"/>
                </a:cubicBezTo>
                <a:cubicBezTo>
                  <a:pt x="263164" y="242071"/>
                  <a:pt x="266433" y="252260"/>
                  <a:pt x="270111" y="255520"/>
                </a:cubicBezTo>
                <a:cubicBezTo>
                  <a:pt x="270111" y="255520"/>
                  <a:pt x="270111" y="255520"/>
                  <a:pt x="331406" y="303200"/>
                </a:cubicBezTo>
                <a:cubicBezTo>
                  <a:pt x="331406" y="317056"/>
                  <a:pt x="345300" y="327245"/>
                  <a:pt x="358785" y="327245"/>
                </a:cubicBezTo>
                <a:cubicBezTo>
                  <a:pt x="375948" y="327245"/>
                  <a:pt x="386164" y="317056"/>
                  <a:pt x="386164" y="299940"/>
                </a:cubicBezTo>
                <a:lnTo>
                  <a:pt x="386164" y="296680"/>
                </a:lnTo>
                <a:cubicBezTo>
                  <a:pt x="386164" y="296680"/>
                  <a:pt x="386164" y="296680"/>
                  <a:pt x="444191" y="238404"/>
                </a:cubicBezTo>
                <a:cubicBezTo>
                  <a:pt x="447869" y="231883"/>
                  <a:pt x="451138" y="224955"/>
                  <a:pt x="444191" y="221695"/>
                </a:cubicBezTo>
                <a:cubicBezTo>
                  <a:pt x="440922" y="218027"/>
                  <a:pt x="433975" y="218027"/>
                  <a:pt x="427028" y="221695"/>
                </a:cubicBezTo>
                <a:close/>
                <a:moveTo>
                  <a:pt x="358785" y="163826"/>
                </a:moveTo>
                <a:cubicBezTo>
                  <a:pt x="351838" y="163826"/>
                  <a:pt x="345300" y="170346"/>
                  <a:pt x="345300" y="177274"/>
                </a:cubicBezTo>
                <a:cubicBezTo>
                  <a:pt x="345300" y="184202"/>
                  <a:pt x="351838" y="190723"/>
                  <a:pt x="358785" y="190723"/>
                </a:cubicBezTo>
                <a:cubicBezTo>
                  <a:pt x="365732" y="190723"/>
                  <a:pt x="372270" y="184202"/>
                  <a:pt x="372270" y="177274"/>
                </a:cubicBezTo>
                <a:cubicBezTo>
                  <a:pt x="372270" y="170346"/>
                  <a:pt x="365732" y="163826"/>
                  <a:pt x="358785" y="163826"/>
                </a:cubicBezTo>
                <a:close/>
                <a:moveTo>
                  <a:pt x="151153" y="156592"/>
                </a:moveTo>
                <a:lnTo>
                  <a:pt x="195731" y="156592"/>
                </a:lnTo>
                <a:lnTo>
                  <a:pt x="195731" y="201182"/>
                </a:lnTo>
                <a:lnTo>
                  <a:pt x="151153" y="201182"/>
                </a:lnTo>
                <a:close/>
                <a:moveTo>
                  <a:pt x="37595" y="102289"/>
                </a:moveTo>
                <a:lnTo>
                  <a:pt x="37595" y="374925"/>
                </a:lnTo>
                <a:cubicBezTo>
                  <a:pt x="37595" y="374925"/>
                  <a:pt x="37595" y="374925"/>
                  <a:pt x="228838" y="374925"/>
                </a:cubicBezTo>
                <a:cubicBezTo>
                  <a:pt x="215353" y="354549"/>
                  <a:pt x="208406" y="327245"/>
                  <a:pt x="208406" y="299940"/>
                </a:cubicBezTo>
                <a:cubicBezTo>
                  <a:pt x="208406" y="262448"/>
                  <a:pt x="222300" y="228215"/>
                  <a:pt x="246001" y="201318"/>
                </a:cubicBezTo>
                <a:cubicBezTo>
                  <a:pt x="246001" y="201318"/>
                  <a:pt x="246001" y="201318"/>
                  <a:pt x="225569" y="201318"/>
                </a:cubicBezTo>
                <a:cubicBezTo>
                  <a:pt x="225569" y="201318"/>
                  <a:pt x="225569" y="201318"/>
                  <a:pt x="225569" y="156898"/>
                </a:cubicBezTo>
                <a:cubicBezTo>
                  <a:pt x="225569" y="156898"/>
                  <a:pt x="225569" y="156898"/>
                  <a:pt x="270111" y="156898"/>
                </a:cubicBezTo>
                <a:cubicBezTo>
                  <a:pt x="270111" y="156898"/>
                  <a:pt x="270111" y="156898"/>
                  <a:pt x="270111" y="177274"/>
                </a:cubicBezTo>
                <a:cubicBezTo>
                  <a:pt x="293812" y="160158"/>
                  <a:pt x="324868" y="149970"/>
                  <a:pt x="358785" y="149970"/>
                </a:cubicBezTo>
                <a:cubicBezTo>
                  <a:pt x="365732" y="149970"/>
                  <a:pt x="375948" y="149970"/>
                  <a:pt x="382895" y="149970"/>
                </a:cubicBezTo>
                <a:cubicBezTo>
                  <a:pt x="382895" y="149970"/>
                  <a:pt x="382895" y="149970"/>
                  <a:pt x="382895" y="102289"/>
                </a:cubicBezTo>
                <a:cubicBezTo>
                  <a:pt x="382895" y="102289"/>
                  <a:pt x="382895" y="102289"/>
                  <a:pt x="37595" y="102289"/>
                </a:cubicBezTo>
                <a:close/>
                <a:moveTo>
                  <a:pt x="136894" y="30564"/>
                </a:moveTo>
                <a:lnTo>
                  <a:pt x="136894" y="68057"/>
                </a:lnTo>
                <a:cubicBezTo>
                  <a:pt x="136894" y="68057"/>
                  <a:pt x="136894" y="68057"/>
                  <a:pt x="283596" y="68057"/>
                </a:cubicBezTo>
                <a:cubicBezTo>
                  <a:pt x="283596" y="68057"/>
                  <a:pt x="283596" y="68057"/>
                  <a:pt x="283596" y="30564"/>
                </a:cubicBezTo>
                <a:cubicBezTo>
                  <a:pt x="283596" y="30564"/>
                  <a:pt x="283596" y="30564"/>
                  <a:pt x="136894" y="30564"/>
                </a:cubicBezTo>
                <a:close/>
                <a:moveTo>
                  <a:pt x="30648" y="0"/>
                </a:moveTo>
                <a:cubicBezTo>
                  <a:pt x="30648" y="0"/>
                  <a:pt x="30648" y="0"/>
                  <a:pt x="389433" y="0"/>
                </a:cubicBezTo>
                <a:cubicBezTo>
                  <a:pt x="406596" y="0"/>
                  <a:pt x="420490" y="13856"/>
                  <a:pt x="420490" y="30564"/>
                </a:cubicBezTo>
                <a:cubicBezTo>
                  <a:pt x="420490" y="30564"/>
                  <a:pt x="420490" y="30564"/>
                  <a:pt x="420490" y="163826"/>
                </a:cubicBezTo>
                <a:cubicBezTo>
                  <a:pt x="474839" y="187463"/>
                  <a:pt x="512434" y="238404"/>
                  <a:pt x="512434" y="299940"/>
                </a:cubicBezTo>
                <a:cubicBezTo>
                  <a:pt x="512434" y="385113"/>
                  <a:pt x="444191" y="453171"/>
                  <a:pt x="358785" y="453171"/>
                </a:cubicBezTo>
                <a:cubicBezTo>
                  <a:pt x="324868" y="453171"/>
                  <a:pt x="290543" y="439722"/>
                  <a:pt x="263164" y="419346"/>
                </a:cubicBezTo>
                <a:cubicBezTo>
                  <a:pt x="263164" y="419346"/>
                  <a:pt x="263164" y="419346"/>
                  <a:pt x="30648" y="419346"/>
                </a:cubicBezTo>
                <a:cubicBezTo>
                  <a:pt x="13894" y="419346"/>
                  <a:pt x="0" y="405490"/>
                  <a:pt x="0" y="388374"/>
                </a:cubicBezTo>
                <a:cubicBezTo>
                  <a:pt x="0" y="388374"/>
                  <a:pt x="0" y="388374"/>
                  <a:pt x="0" y="30564"/>
                </a:cubicBezTo>
                <a:cubicBezTo>
                  <a:pt x="0" y="13856"/>
                  <a:pt x="13894" y="0"/>
                  <a:pt x="3064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anchor="ctr">
            <a:noAutofit/>
          </a:bodyPr>
          <a:lstStyle/>
          <a:p>
            <a:pPr>
              <a:defRPr/>
            </a:pPr>
            <a:endParaRPr lang="en-US" dirty="0">
              <a:ea typeface="SimSu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009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16200000" flipV="1">
            <a:off x="-465165" y="465148"/>
            <a:ext cx="5143501" cy="42131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3" name="TextBox 22"/>
          <p:cNvSpPr txBox="1"/>
          <p:nvPr/>
        </p:nvSpPr>
        <p:spPr>
          <a:xfrm>
            <a:off x="173620" y="1435133"/>
            <a:ext cx="4375231" cy="1158003"/>
          </a:xfrm>
          <a:prstGeom prst="rect">
            <a:avLst/>
          </a:prstGeom>
          <a:noFill/>
        </p:spPr>
        <p:txBody>
          <a:bodyPr wrap="square" lIns="34283" tIns="17142" rIns="34283" bIns="17142" rtlCol="0">
            <a:spAutoFit/>
          </a:bodyPr>
          <a:lstStyle/>
          <a:p>
            <a:r>
              <a:rPr lang="ru-RU" sz="3300" dirty="0" err="1">
                <a:solidFill>
                  <a:schemeClr val="bg1"/>
                </a:solidFill>
                <a:latin typeface="Trebuchet MS" pitchFamily="34" charset="0"/>
                <a:cs typeface="Lato Regular"/>
              </a:rPr>
              <a:t>Audit</a:t>
            </a:r>
            <a:r>
              <a:rPr lang="ru-RU" sz="3300" dirty="0">
                <a:solidFill>
                  <a:schemeClr val="bg1"/>
                </a:solidFill>
                <a:latin typeface="Trebuchet MS" pitchFamily="34" charset="0"/>
                <a:cs typeface="Lato Regular"/>
              </a:rPr>
              <a:t> </a:t>
            </a:r>
            <a:r>
              <a:rPr lang="ru-RU" sz="3300" dirty="0" err="1">
                <a:solidFill>
                  <a:schemeClr val="bg1"/>
                </a:solidFill>
                <a:latin typeface="Trebuchet MS" pitchFamily="34" charset="0"/>
                <a:cs typeface="Lato Regular"/>
              </a:rPr>
              <a:t>Data</a:t>
            </a:r>
            <a:r>
              <a:rPr lang="ru-RU" sz="3300" dirty="0">
                <a:solidFill>
                  <a:schemeClr val="bg1"/>
                </a:solidFill>
                <a:latin typeface="Trebuchet MS" pitchFamily="34" charset="0"/>
                <a:cs typeface="Lato Regular"/>
              </a:rPr>
              <a:t> </a:t>
            </a:r>
            <a:r>
              <a:rPr lang="en-US" sz="3300" dirty="0">
                <a:solidFill>
                  <a:schemeClr val="bg1"/>
                </a:solidFill>
                <a:latin typeface="Trebuchet MS" pitchFamily="34" charset="0"/>
                <a:cs typeface="Lato Regular"/>
              </a:rPr>
              <a:t>A</a:t>
            </a:r>
            <a:r>
              <a:rPr lang="ru-RU" sz="3300" dirty="0" err="1">
                <a:solidFill>
                  <a:schemeClr val="bg1"/>
                </a:solidFill>
                <a:latin typeface="Trebuchet MS" pitchFamily="34" charset="0"/>
                <a:cs typeface="Lato Regular"/>
              </a:rPr>
              <a:t>nalytics</a:t>
            </a:r>
            <a:endParaRPr lang="ru-RU" sz="3300" dirty="0">
              <a:solidFill>
                <a:schemeClr val="bg1"/>
              </a:solidFill>
              <a:latin typeface="Trebuchet MS" pitchFamily="34" charset="0"/>
              <a:cs typeface="Lato Regular"/>
            </a:endParaRPr>
          </a:p>
          <a:p>
            <a:r>
              <a:rPr lang="ru-RU" sz="2000" dirty="0">
                <a:solidFill>
                  <a:schemeClr val="bg1"/>
                </a:solidFill>
                <a:latin typeface="Trebuchet MS" pitchFamily="34" charset="0"/>
                <a:cs typeface="Lato Regular"/>
              </a:rPr>
              <a:t>Преимущества практического</a:t>
            </a:r>
            <a:r>
              <a:rPr lang="en-US" sz="2000" dirty="0">
                <a:solidFill>
                  <a:schemeClr val="bg1"/>
                </a:solidFill>
                <a:latin typeface="Trebuchet MS" pitchFamily="34" charset="0"/>
                <a:cs typeface="Lato Regular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Trebuchet MS" pitchFamily="34" charset="0"/>
                <a:cs typeface="Lato Regular"/>
              </a:rPr>
              <a:t>использования</a:t>
            </a:r>
            <a:endParaRPr lang="id-ID" sz="2000" dirty="0">
              <a:solidFill>
                <a:schemeClr val="bg1"/>
              </a:solidFill>
              <a:latin typeface="Trebuchet MS" pitchFamily="34" charset="0"/>
              <a:cs typeface="Lato Regular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356275" y="294201"/>
            <a:ext cx="4486783" cy="46063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</a:pPr>
            <a:r>
              <a:rPr lang="ru-RU" sz="1600" dirty="0">
                <a:latin typeface="Trebuchet MS" pitchFamily="34" charset="0"/>
              </a:rPr>
              <a:t>100% охват всего массива данных</a:t>
            </a:r>
          </a:p>
          <a:p>
            <a:pPr>
              <a:spcBef>
                <a:spcPts val="800"/>
              </a:spcBef>
            </a:pPr>
            <a:r>
              <a:rPr lang="ru-RU" sz="1600" dirty="0">
                <a:latin typeface="Trebuchet MS" pitchFamily="34" charset="0"/>
              </a:rPr>
              <a:t>Высокая скорость обработки информации</a:t>
            </a:r>
          </a:p>
          <a:p>
            <a:pPr>
              <a:spcBef>
                <a:spcPts val="800"/>
              </a:spcBef>
            </a:pPr>
            <a:r>
              <a:rPr lang="ru-RU" sz="1600" dirty="0">
                <a:latin typeface="Trebuchet MS" pitchFamily="34" charset="0"/>
              </a:rPr>
              <a:t>Различная масштабность/детальность обработки</a:t>
            </a:r>
          </a:p>
          <a:p>
            <a:pPr>
              <a:spcBef>
                <a:spcPts val="800"/>
              </a:spcBef>
            </a:pPr>
            <a:r>
              <a:rPr lang="ru-RU" sz="1600" dirty="0">
                <a:latin typeface="Trebuchet MS" pitchFamily="34" charset="0"/>
              </a:rPr>
              <a:t>Визуализация результата обработки</a:t>
            </a:r>
          </a:p>
          <a:p>
            <a:pPr>
              <a:spcBef>
                <a:spcPts val="800"/>
              </a:spcBef>
            </a:pPr>
            <a:r>
              <a:rPr lang="ru-RU" sz="1600" dirty="0">
                <a:latin typeface="Trebuchet MS" pitchFamily="34" charset="0"/>
              </a:rPr>
              <a:t>Повышение качества аудита и скорости документирования</a:t>
            </a:r>
          </a:p>
          <a:p>
            <a:pPr>
              <a:spcBef>
                <a:spcPts val="800"/>
              </a:spcBef>
            </a:pPr>
            <a:r>
              <a:rPr lang="ru-RU" sz="1600" dirty="0">
                <a:latin typeface="Trebuchet MS" pitchFamily="34" charset="0"/>
              </a:rPr>
              <a:t>Удешевление аудита за счет фокуса </a:t>
            </a:r>
            <a:br>
              <a:rPr lang="en-US" sz="1600" dirty="0">
                <a:latin typeface="Trebuchet MS" pitchFamily="34" charset="0"/>
              </a:rPr>
            </a:br>
            <a:r>
              <a:rPr lang="ru-RU" sz="1600" dirty="0">
                <a:latin typeface="Trebuchet MS" pitchFamily="34" charset="0"/>
              </a:rPr>
              <a:t>на рисковых зонах</a:t>
            </a:r>
          </a:p>
          <a:p>
            <a:pPr>
              <a:spcBef>
                <a:spcPts val="800"/>
              </a:spcBef>
            </a:pPr>
            <a:r>
              <a:rPr lang="ru-RU" sz="1600" dirty="0">
                <a:latin typeface="Trebuchet MS" pitchFamily="34" charset="0"/>
              </a:rPr>
              <a:t>Сокращение сроков проведения</a:t>
            </a:r>
            <a:br>
              <a:rPr lang="en-US" sz="1600" dirty="0">
                <a:latin typeface="Trebuchet MS" pitchFamily="34" charset="0"/>
              </a:rPr>
            </a:br>
            <a:r>
              <a:rPr lang="ru-RU" sz="1600" dirty="0">
                <a:latin typeface="Trebuchet MS" pitchFamily="34" charset="0"/>
              </a:rPr>
              <a:t>и завершения аудита</a:t>
            </a:r>
          </a:p>
          <a:p>
            <a:pPr>
              <a:spcBef>
                <a:spcPts val="800"/>
              </a:spcBef>
            </a:pPr>
            <a:r>
              <a:rPr lang="ru-RU" sz="1600" dirty="0">
                <a:latin typeface="Trebuchet MS" pitchFamily="34" charset="0"/>
              </a:rPr>
              <a:t>Более информативный взгляд </a:t>
            </a:r>
            <a:br>
              <a:rPr lang="en-US" sz="1600" dirty="0">
                <a:latin typeface="Trebuchet MS" pitchFamily="34" charset="0"/>
              </a:rPr>
            </a:br>
            <a:r>
              <a:rPr lang="ru-RU" sz="1600" dirty="0">
                <a:latin typeface="Trebuchet MS" pitchFamily="34" charset="0"/>
              </a:rPr>
              <a:t>на </a:t>
            </a:r>
            <a:r>
              <a:rPr lang="ru-RU" sz="1600" dirty="0" err="1">
                <a:latin typeface="Trebuchet MS" pitchFamily="34" charset="0"/>
              </a:rPr>
              <a:t>аудируемый</a:t>
            </a:r>
            <a:r>
              <a:rPr lang="ru-RU" sz="1600" dirty="0">
                <a:latin typeface="Trebuchet MS" pitchFamily="34" charset="0"/>
              </a:rPr>
              <a:t> бизнес</a:t>
            </a:r>
          </a:p>
          <a:p>
            <a:pPr>
              <a:spcBef>
                <a:spcPts val="800"/>
              </a:spcBef>
            </a:pPr>
            <a:r>
              <a:rPr lang="ru-RU" sz="1600" dirty="0">
                <a:latin typeface="Trebuchet MS" pitchFamily="34" charset="0"/>
              </a:rPr>
              <a:t>Благоприятная среда для развития молодых специалистов</a:t>
            </a:r>
          </a:p>
        </p:txBody>
      </p:sp>
      <p:grpSp>
        <p:nvGrpSpPr>
          <p:cNvPr id="102" name="Group 15"/>
          <p:cNvGrpSpPr/>
          <p:nvPr/>
        </p:nvGrpSpPr>
        <p:grpSpPr>
          <a:xfrm>
            <a:off x="4046879" y="290528"/>
            <a:ext cx="323827" cy="323827"/>
            <a:chOff x="5558167" y="2418397"/>
            <a:chExt cx="1096251" cy="1096250"/>
          </a:xfrm>
        </p:grpSpPr>
        <p:sp>
          <p:nvSpPr>
            <p:cNvPr id="103" name="Oval 5"/>
            <p:cNvSpPr/>
            <p:nvPr/>
          </p:nvSpPr>
          <p:spPr>
            <a:xfrm>
              <a:off x="5558167" y="2418397"/>
              <a:ext cx="1096251" cy="109625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4" name="Freeform 6"/>
            <p:cNvSpPr>
              <a:spLocks noEditPoints="1"/>
            </p:cNvSpPr>
            <p:nvPr/>
          </p:nvSpPr>
          <p:spPr bwMode="auto">
            <a:xfrm>
              <a:off x="5825372" y="2895145"/>
              <a:ext cx="561851" cy="263806"/>
            </a:xfrm>
            <a:custGeom>
              <a:avLst/>
              <a:gdLst>
                <a:gd name="T0" fmla="*/ 722 w 722"/>
                <a:gd name="T1" fmla="*/ 12 h 339"/>
                <a:gd name="T2" fmla="*/ 360 w 722"/>
                <a:gd name="T3" fmla="*/ 339 h 339"/>
                <a:gd name="T4" fmla="*/ 0 w 722"/>
                <a:gd name="T5" fmla="*/ 12 h 339"/>
                <a:gd name="T6" fmla="*/ 10 w 722"/>
                <a:gd name="T7" fmla="*/ 0 h 339"/>
                <a:gd name="T8" fmla="*/ 360 w 722"/>
                <a:gd name="T9" fmla="*/ 318 h 339"/>
                <a:gd name="T10" fmla="*/ 713 w 722"/>
                <a:gd name="T11" fmla="*/ 0 h 339"/>
                <a:gd name="T12" fmla="*/ 722 w 722"/>
                <a:gd name="T13" fmla="*/ 12 h 339"/>
                <a:gd name="T14" fmla="*/ 722 w 722"/>
                <a:gd name="T15" fmla="*/ 12 h 339"/>
                <a:gd name="T16" fmla="*/ 722 w 722"/>
                <a:gd name="T17" fmla="*/ 12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2" h="339">
                  <a:moveTo>
                    <a:pt x="722" y="12"/>
                  </a:moveTo>
                  <a:lnTo>
                    <a:pt x="360" y="339"/>
                  </a:lnTo>
                  <a:lnTo>
                    <a:pt x="0" y="12"/>
                  </a:lnTo>
                  <a:lnTo>
                    <a:pt x="10" y="0"/>
                  </a:lnTo>
                  <a:lnTo>
                    <a:pt x="360" y="318"/>
                  </a:lnTo>
                  <a:lnTo>
                    <a:pt x="713" y="0"/>
                  </a:lnTo>
                  <a:lnTo>
                    <a:pt x="722" y="12"/>
                  </a:lnTo>
                  <a:moveTo>
                    <a:pt x="722" y="12"/>
                  </a:moveTo>
                  <a:lnTo>
                    <a:pt x="722" y="12"/>
                  </a:lnTo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05" name="Group 15"/>
          <p:cNvGrpSpPr/>
          <p:nvPr/>
        </p:nvGrpSpPr>
        <p:grpSpPr>
          <a:xfrm>
            <a:off x="4046879" y="655418"/>
            <a:ext cx="323827" cy="323827"/>
            <a:chOff x="5558167" y="2418396"/>
            <a:chExt cx="1096251" cy="1096250"/>
          </a:xfrm>
        </p:grpSpPr>
        <p:sp>
          <p:nvSpPr>
            <p:cNvPr id="106" name="Oval 5"/>
            <p:cNvSpPr/>
            <p:nvPr/>
          </p:nvSpPr>
          <p:spPr>
            <a:xfrm>
              <a:off x="5558167" y="2418396"/>
              <a:ext cx="1096251" cy="109625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7" name="Freeform 6"/>
            <p:cNvSpPr>
              <a:spLocks noEditPoints="1"/>
            </p:cNvSpPr>
            <p:nvPr/>
          </p:nvSpPr>
          <p:spPr bwMode="auto">
            <a:xfrm>
              <a:off x="5825372" y="2895141"/>
              <a:ext cx="561851" cy="263806"/>
            </a:xfrm>
            <a:custGeom>
              <a:avLst/>
              <a:gdLst>
                <a:gd name="T0" fmla="*/ 722 w 722"/>
                <a:gd name="T1" fmla="*/ 12 h 339"/>
                <a:gd name="T2" fmla="*/ 360 w 722"/>
                <a:gd name="T3" fmla="*/ 339 h 339"/>
                <a:gd name="T4" fmla="*/ 0 w 722"/>
                <a:gd name="T5" fmla="*/ 12 h 339"/>
                <a:gd name="T6" fmla="*/ 10 w 722"/>
                <a:gd name="T7" fmla="*/ 0 h 339"/>
                <a:gd name="T8" fmla="*/ 360 w 722"/>
                <a:gd name="T9" fmla="*/ 318 h 339"/>
                <a:gd name="T10" fmla="*/ 713 w 722"/>
                <a:gd name="T11" fmla="*/ 0 h 339"/>
                <a:gd name="T12" fmla="*/ 722 w 722"/>
                <a:gd name="T13" fmla="*/ 12 h 339"/>
                <a:gd name="T14" fmla="*/ 722 w 722"/>
                <a:gd name="T15" fmla="*/ 12 h 339"/>
                <a:gd name="T16" fmla="*/ 722 w 722"/>
                <a:gd name="T17" fmla="*/ 12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2" h="339">
                  <a:moveTo>
                    <a:pt x="722" y="12"/>
                  </a:moveTo>
                  <a:lnTo>
                    <a:pt x="360" y="339"/>
                  </a:lnTo>
                  <a:lnTo>
                    <a:pt x="0" y="12"/>
                  </a:lnTo>
                  <a:lnTo>
                    <a:pt x="10" y="0"/>
                  </a:lnTo>
                  <a:lnTo>
                    <a:pt x="360" y="318"/>
                  </a:lnTo>
                  <a:lnTo>
                    <a:pt x="713" y="0"/>
                  </a:lnTo>
                  <a:lnTo>
                    <a:pt x="722" y="12"/>
                  </a:lnTo>
                  <a:moveTo>
                    <a:pt x="722" y="12"/>
                  </a:moveTo>
                  <a:lnTo>
                    <a:pt x="722" y="12"/>
                  </a:lnTo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08" name="Group 15"/>
          <p:cNvGrpSpPr/>
          <p:nvPr/>
        </p:nvGrpSpPr>
        <p:grpSpPr>
          <a:xfrm>
            <a:off x="4046879" y="1126153"/>
            <a:ext cx="323827" cy="323827"/>
            <a:chOff x="5558167" y="2418397"/>
            <a:chExt cx="1096251" cy="1096250"/>
          </a:xfrm>
        </p:grpSpPr>
        <p:sp>
          <p:nvSpPr>
            <p:cNvPr id="109" name="Oval 5"/>
            <p:cNvSpPr/>
            <p:nvPr/>
          </p:nvSpPr>
          <p:spPr>
            <a:xfrm>
              <a:off x="5558167" y="2418397"/>
              <a:ext cx="1096251" cy="109625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0" name="Freeform 6"/>
            <p:cNvSpPr>
              <a:spLocks noEditPoints="1"/>
            </p:cNvSpPr>
            <p:nvPr/>
          </p:nvSpPr>
          <p:spPr bwMode="auto">
            <a:xfrm>
              <a:off x="5825372" y="2895145"/>
              <a:ext cx="561851" cy="263806"/>
            </a:xfrm>
            <a:custGeom>
              <a:avLst/>
              <a:gdLst>
                <a:gd name="T0" fmla="*/ 722 w 722"/>
                <a:gd name="T1" fmla="*/ 12 h 339"/>
                <a:gd name="T2" fmla="*/ 360 w 722"/>
                <a:gd name="T3" fmla="*/ 339 h 339"/>
                <a:gd name="T4" fmla="*/ 0 w 722"/>
                <a:gd name="T5" fmla="*/ 12 h 339"/>
                <a:gd name="T6" fmla="*/ 10 w 722"/>
                <a:gd name="T7" fmla="*/ 0 h 339"/>
                <a:gd name="T8" fmla="*/ 360 w 722"/>
                <a:gd name="T9" fmla="*/ 318 h 339"/>
                <a:gd name="T10" fmla="*/ 713 w 722"/>
                <a:gd name="T11" fmla="*/ 0 h 339"/>
                <a:gd name="T12" fmla="*/ 722 w 722"/>
                <a:gd name="T13" fmla="*/ 12 h 339"/>
                <a:gd name="T14" fmla="*/ 722 w 722"/>
                <a:gd name="T15" fmla="*/ 12 h 339"/>
                <a:gd name="T16" fmla="*/ 722 w 722"/>
                <a:gd name="T17" fmla="*/ 12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2" h="339">
                  <a:moveTo>
                    <a:pt x="722" y="12"/>
                  </a:moveTo>
                  <a:lnTo>
                    <a:pt x="360" y="339"/>
                  </a:lnTo>
                  <a:lnTo>
                    <a:pt x="0" y="12"/>
                  </a:lnTo>
                  <a:lnTo>
                    <a:pt x="10" y="0"/>
                  </a:lnTo>
                  <a:lnTo>
                    <a:pt x="360" y="318"/>
                  </a:lnTo>
                  <a:lnTo>
                    <a:pt x="713" y="0"/>
                  </a:lnTo>
                  <a:lnTo>
                    <a:pt x="722" y="12"/>
                  </a:lnTo>
                  <a:moveTo>
                    <a:pt x="722" y="12"/>
                  </a:moveTo>
                  <a:lnTo>
                    <a:pt x="722" y="12"/>
                  </a:lnTo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11" name="Group 15"/>
          <p:cNvGrpSpPr/>
          <p:nvPr/>
        </p:nvGrpSpPr>
        <p:grpSpPr>
          <a:xfrm>
            <a:off x="4046879" y="1585058"/>
            <a:ext cx="323827" cy="323827"/>
            <a:chOff x="5558167" y="2418397"/>
            <a:chExt cx="1096251" cy="1096250"/>
          </a:xfrm>
        </p:grpSpPr>
        <p:sp>
          <p:nvSpPr>
            <p:cNvPr id="112" name="Oval 5"/>
            <p:cNvSpPr/>
            <p:nvPr/>
          </p:nvSpPr>
          <p:spPr>
            <a:xfrm>
              <a:off x="5558167" y="2418397"/>
              <a:ext cx="1096251" cy="109625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3" name="Freeform 6"/>
            <p:cNvSpPr>
              <a:spLocks noEditPoints="1"/>
            </p:cNvSpPr>
            <p:nvPr/>
          </p:nvSpPr>
          <p:spPr bwMode="auto">
            <a:xfrm>
              <a:off x="5825372" y="2895145"/>
              <a:ext cx="561851" cy="263806"/>
            </a:xfrm>
            <a:custGeom>
              <a:avLst/>
              <a:gdLst>
                <a:gd name="T0" fmla="*/ 722 w 722"/>
                <a:gd name="T1" fmla="*/ 12 h 339"/>
                <a:gd name="T2" fmla="*/ 360 w 722"/>
                <a:gd name="T3" fmla="*/ 339 h 339"/>
                <a:gd name="T4" fmla="*/ 0 w 722"/>
                <a:gd name="T5" fmla="*/ 12 h 339"/>
                <a:gd name="T6" fmla="*/ 10 w 722"/>
                <a:gd name="T7" fmla="*/ 0 h 339"/>
                <a:gd name="T8" fmla="*/ 360 w 722"/>
                <a:gd name="T9" fmla="*/ 318 h 339"/>
                <a:gd name="T10" fmla="*/ 713 w 722"/>
                <a:gd name="T11" fmla="*/ 0 h 339"/>
                <a:gd name="T12" fmla="*/ 722 w 722"/>
                <a:gd name="T13" fmla="*/ 12 h 339"/>
                <a:gd name="T14" fmla="*/ 722 w 722"/>
                <a:gd name="T15" fmla="*/ 12 h 339"/>
                <a:gd name="T16" fmla="*/ 722 w 722"/>
                <a:gd name="T17" fmla="*/ 12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2" h="339">
                  <a:moveTo>
                    <a:pt x="722" y="12"/>
                  </a:moveTo>
                  <a:lnTo>
                    <a:pt x="360" y="339"/>
                  </a:lnTo>
                  <a:lnTo>
                    <a:pt x="0" y="12"/>
                  </a:lnTo>
                  <a:lnTo>
                    <a:pt x="10" y="0"/>
                  </a:lnTo>
                  <a:lnTo>
                    <a:pt x="360" y="318"/>
                  </a:lnTo>
                  <a:lnTo>
                    <a:pt x="713" y="0"/>
                  </a:lnTo>
                  <a:lnTo>
                    <a:pt x="722" y="12"/>
                  </a:lnTo>
                  <a:moveTo>
                    <a:pt x="722" y="12"/>
                  </a:moveTo>
                  <a:lnTo>
                    <a:pt x="722" y="12"/>
                  </a:lnTo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14" name="Group 15"/>
          <p:cNvGrpSpPr/>
          <p:nvPr/>
        </p:nvGrpSpPr>
        <p:grpSpPr>
          <a:xfrm>
            <a:off x="4046879" y="2075858"/>
            <a:ext cx="323827" cy="323827"/>
            <a:chOff x="5558167" y="2418397"/>
            <a:chExt cx="1096251" cy="1096250"/>
          </a:xfrm>
        </p:grpSpPr>
        <p:sp>
          <p:nvSpPr>
            <p:cNvPr id="115" name="Oval 5"/>
            <p:cNvSpPr/>
            <p:nvPr/>
          </p:nvSpPr>
          <p:spPr>
            <a:xfrm>
              <a:off x="5558167" y="2418397"/>
              <a:ext cx="1096251" cy="109625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6" name="Freeform 6"/>
            <p:cNvSpPr>
              <a:spLocks noEditPoints="1"/>
            </p:cNvSpPr>
            <p:nvPr/>
          </p:nvSpPr>
          <p:spPr bwMode="auto">
            <a:xfrm>
              <a:off x="5825372" y="2895145"/>
              <a:ext cx="561851" cy="263806"/>
            </a:xfrm>
            <a:custGeom>
              <a:avLst/>
              <a:gdLst>
                <a:gd name="T0" fmla="*/ 722 w 722"/>
                <a:gd name="T1" fmla="*/ 12 h 339"/>
                <a:gd name="T2" fmla="*/ 360 w 722"/>
                <a:gd name="T3" fmla="*/ 339 h 339"/>
                <a:gd name="T4" fmla="*/ 0 w 722"/>
                <a:gd name="T5" fmla="*/ 12 h 339"/>
                <a:gd name="T6" fmla="*/ 10 w 722"/>
                <a:gd name="T7" fmla="*/ 0 h 339"/>
                <a:gd name="T8" fmla="*/ 360 w 722"/>
                <a:gd name="T9" fmla="*/ 318 h 339"/>
                <a:gd name="T10" fmla="*/ 713 w 722"/>
                <a:gd name="T11" fmla="*/ 0 h 339"/>
                <a:gd name="T12" fmla="*/ 722 w 722"/>
                <a:gd name="T13" fmla="*/ 12 h 339"/>
                <a:gd name="T14" fmla="*/ 722 w 722"/>
                <a:gd name="T15" fmla="*/ 12 h 339"/>
                <a:gd name="T16" fmla="*/ 722 w 722"/>
                <a:gd name="T17" fmla="*/ 12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2" h="339">
                  <a:moveTo>
                    <a:pt x="722" y="12"/>
                  </a:moveTo>
                  <a:lnTo>
                    <a:pt x="360" y="339"/>
                  </a:lnTo>
                  <a:lnTo>
                    <a:pt x="0" y="12"/>
                  </a:lnTo>
                  <a:lnTo>
                    <a:pt x="10" y="0"/>
                  </a:lnTo>
                  <a:lnTo>
                    <a:pt x="360" y="318"/>
                  </a:lnTo>
                  <a:lnTo>
                    <a:pt x="713" y="0"/>
                  </a:lnTo>
                  <a:lnTo>
                    <a:pt x="722" y="12"/>
                  </a:lnTo>
                  <a:moveTo>
                    <a:pt x="722" y="12"/>
                  </a:moveTo>
                  <a:lnTo>
                    <a:pt x="722" y="12"/>
                  </a:lnTo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17" name="Group 15"/>
          <p:cNvGrpSpPr/>
          <p:nvPr/>
        </p:nvGrpSpPr>
        <p:grpSpPr>
          <a:xfrm>
            <a:off x="4046879" y="2660928"/>
            <a:ext cx="323827" cy="323827"/>
            <a:chOff x="5558167" y="2418397"/>
            <a:chExt cx="1096251" cy="1096250"/>
          </a:xfrm>
        </p:grpSpPr>
        <p:sp>
          <p:nvSpPr>
            <p:cNvPr id="118" name="Oval 5"/>
            <p:cNvSpPr/>
            <p:nvPr/>
          </p:nvSpPr>
          <p:spPr>
            <a:xfrm>
              <a:off x="5558167" y="2418397"/>
              <a:ext cx="1096251" cy="109625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9" name="Freeform 6"/>
            <p:cNvSpPr>
              <a:spLocks noEditPoints="1"/>
            </p:cNvSpPr>
            <p:nvPr/>
          </p:nvSpPr>
          <p:spPr bwMode="auto">
            <a:xfrm>
              <a:off x="5825372" y="2895145"/>
              <a:ext cx="561851" cy="263806"/>
            </a:xfrm>
            <a:custGeom>
              <a:avLst/>
              <a:gdLst>
                <a:gd name="T0" fmla="*/ 722 w 722"/>
                <a:gd name="T1" fmla="*/ 12 h 339"/>
                <a:gd name="T2" fmla="*/ 360 w 722"/>
                <a:gd name="T3" fmla="*/ 339 h 339"/>
                <a:gd name="T4" fmla="*/ 0 w 722"/>
                <a:gd name="T5" fmla="*/ 12 h 339"/>
                <a:gd name="T6" fmla="*/ 10 w 722"/>
                <a:gd name="T7" fmla="*/ 0 h 339"/>
                <a:gd name="T8" fmla="*/ 360 w 722"/>
                <a:gd name="T9" fmla="*/ 318 h 339"/>
                <a:gd name="T10" fmla="*/ 713 w 722"/>
                <a:gd name="T11" fmla="*/ 0 h 339"/>
                <a:gd name="T12" fmla="*/ 722 w 722"/>
                <a:gd name="T13" fmla="*/ 12 h 339"/>
                <a:gd name="T14" fmla="*/ 722 w 722"/>
                <a:gd name="T15" fmla="*/ 12 h 339"/>
                <a:gd name="T16" fmla="*/ 722 w 722"/>
                <a:gd name="T17" fmla="*/ 12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2" h="339">
                  <a:moveTo>
                    <a:pt x="722" y="12"/>
                  </a:moveTo>
                  <a:lnTo>
                    <a:pt x="360" y="339"/>
                  </a:lnTo>
                  <a:lnTo>
                    <a:pt x="0" y="12"/>
                  </a:lnTo>
                  <a:lnTo>
                    <a:pt x="10" y="0"/>
                  </a:lnTo>
                  <a:lnTo>
                    <a:pt x="360" y="318"/>
                  </a:lnTo>
                  <a:lnTo>
                    <a:pt x="713" y="0"/>
                  </a:lnTo>
                  <a:lnTo>
                    <a:pt x="722" y="12"/>
                  </a:lnTo>
                  <a:moveTo>
                    <a:pt x="722" y="12"/>
                  </a:moveTo>
                  <a:lnTo>
                    <a:pt x="722" y="12"/>
                  </a:lnTo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20" name="Group 15"/>
          <p:cNvGrpSpPr/>
          <p:nvPr/>
        </p:nvGrpSpPr>
        <p:grpSpPr>
          <a:xfrm>
            <a:off x="4046879" y="3233008"/>
            <a:ext cx="323827" cy="323827"/>
            <a:chOff x="5558167" y="2418397"/>
            <a:chExt cx="1096251" cy="1096250"/>
          </a:xfrm>
        </p:grpSpPr>
        <p:sp>
          <p:nvSpPr>
            <p:cNvPr id="121" name="Oval 5"/>
            <p:cNvSpPr/>
            <p:nvPr/>
          </p:nvSpPr>
          <p:spPr>
            <a:xfrm>
              <a:off x="5558167" y="2418397"/>
              <a:ext cx="1096251" cy="109625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2" name="Freeform 6"/>
            <p:cNvSpPr>
              <a:spLocks noEditPoints="1"/>
            </p:cNvSpPr>
            <p:nvPr/>
          </p:nvSpPr>
          <p:spPr bwMode="auto">
            <a:xfrm>
              <a:off x="5825372" y="2895145"/>
              <a:ext cx="561851" cy="263806"/>
            </a:xfrm>
            <a:custGeom>
              <a:avLst/>
              <a:gdLst>
                <a:gd name="T0" fmla="*/ 722 w 722"/>
                <a:gd name="T1" fmla="*/ 12 h 339"/>
                <a:gd name="T2" fmla="*/ 360 w 722"/>
                <a:gd name="T3" fmla="*/ 339 h 339"/>
                <a:gd name="T4" fmla="*/ 0 w 722"/>
                <a:gd name="T5" fmla="*/ 12 h 339"/>
                <a:gd name="T6" fmla="*/ 10 w 722"/>
                <a:gd name="T7" fmla="*/ 0 h 339"/>
                <a:gd name="T8" fmla="*/ 360 w 722"/>
                <a:gd name="T9" fmla="*/ 318 h 339"/>
                <a:gd name="T10" fmla="*/ 713 w 722"/>
                <a:gd name="T11" fmla="*/ 0 h 339"/>
                <a:gd name="T12" fmla="*/ 722 w 722"/>
                <a:gd name="T13" fmla="*/ 12 h 339"/>
                <a:gd name="T14" fmla="*/ 722 w 722"/>
                <a:gd name="T15" fmla="*/ 12 h 339"/>
                <a:gd name="T16" fmla="*/ 722 w 722"/>
                <a:gd name="T17" fmla="*/ 12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2" h="339">
                  <a:moveTo>
                    <a:pt x="722" y="12"/>
                  </a:moveTo>
                  <a:lnTo>
                    <a:pt x="360" y="339"/>
                  </a:lnTo>
                  <a:lnTo>
                    <a:pt x="0" y="12"/>
                  </a:lnTo>
                  <a:lnTo>
                    <a:pt x="10" y="0"/>
                  </a:lnTo>
                  <a:lnTo>
                    <a:pt x="360" y="318"/>
                  </a:lnTo>
                  <a:lnTo>
                    <a:pt x="713" y="0"/>
                  </a:lnTo>
                  <a:lnTo>
                    <a:pt x="722" y="12"/>
                  </a:lnTo>
                  <a:moveTo>
                    <a:pt x="722" y="12"/>
                  </a:moveTo>
                  <a:lnTo>
                    <a:pt x="722" y="12"/>
                  </a:lnTo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23" name="Group 15"/>
          <p:cNvGrpSpPr/>
          <p:nvPr/>
        </p:nvGrpSpPr>
        <p:grpSpPr>
          <a:xfrm>
            <a:off x="4046879" y="3839813"/>
            <a:ext cx="323827" cy="323827"/>
            <a:chOff x="5558167" y="2418397"/>
            <a:chExt cx="1096251" cy="1096250"/>
          </a:xfrm>
        </p:grpSpPr>
        <p:sp>
          <p:nvSpPr>
            <p:cNvPr id="124" name="Oval 5"/>
            <p:cNvSpPr/>
            <p:nvPr/>
          </p:nvSpPr>
          <p:spPr>
            <a:xfrm>
              <a:off x="5558167" y="2418397"/>
              <a:ext cx="1096251" cy="109625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5" name="Freeform 6"/>
            <p:cNvSpPr>
              <a:spLocks noEditPoints="1"/>
            </p:cNvSpPr>
            <p:nvPr/>
          </p:nvSpPr>
          <p:spPr bwMode="auto">
            <a:xfrm>
              <a:off x="5825372" y="2895145"/>
              <a:ext cx="561851" cy="263806"/>
            </a:xfrm>
            <a:custGeom>
              <a:avLst/>
              <a:gdLst>
                <a:gd name="T0" fmla="*/ 722 w 722"/>
                <a:gd name="T1" fmla="*/ 12 h 339"/>
                <a:gd name="T2" fmla="*/ 360 w 722"/>
                <a:gd name="T3" fmla="*/ 339 h 339"/>
                <a:gd name="T4" fmla="*/ 0 w 722"/>
                <a:gd name="T5" fmla="*/ 12 h 339"/>
                <a:gd name="T6" fmla="*/ 10 w 722"/>
                <a:gd name="T7" fmla="*/ 0 h 339"/>
                <a:gd name="T8" fmla="*/ 360 w 722"/>
                <a:gd name="T9" fmla="*/ 318 h 339"/>
                <a:gd name="T10" fmla="*/ 713 w 722"/>
                <a:gd name="T11" fmla="*/ 0 h 339"/>
                <a:gd name="T12" fmla="*/ 722 w 722"/>
                <a:gd name="T13" fmla="*/ 12 h 339"/>
                <a:gd name="T14" fmla="*/ 722 w 722"/>
                <a:gd name="T15" fmla="*/ 12 h 339"/>
                <a:gd name="T16" fmla="*/ 722 w 722"/>
                <a:gd name="T17" fmla="*/ 12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2" h="339">
                  <a:moveTo>
                    <a:pt x="722" y="12"/>
                  </a:moveTo>
                  <a:lnTo>
                    <a:pt x="360" y="339"/>
                  </a:lnTo>
                  <a:lnTo>
                    <a:pt x="0" y="12"/>
                  </a:lnTo>
                  <a:lnTo>
                    <a:pt x="10" y="0"/>
                  </a:lnTo>
                  <a:lnTo>
                    <a:pt x="360" y="318"/>
                  </a:lnTo>
                  <a:lnTo>
                    <a:pt x="713" y="0"/>
                  </a:lnTo>
                  <a:lnTo>
                    <a:pt x="722" y="12"/>
                  </a:lnTo>
                  <a:moveTo>
                    <a:pt x="722" y="12"/>
                  </a:moveTo>
                  <a:lnTo>
                    <a:pt x="722" y="12"/>
                  </a:lnTo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26" name="Group 15"/>
          <p:cNvGrpSpPr/>
          <p:nvPr/>
        </p:nvGrpSpPr>
        <p:grpSpPr>
          <a:xfrm>
            <a:off x="4046879" y="4424883"/>
            <a:ext cx="323827" cy="323827"/>
            <a:chOff x="5558167" y="2418397"/>
            <a:chExt cx="1096251" cy="1096250"/>
          </a:xfrm>
        </p:grpSpPr>
        <p:sp>
          <p:nvSpPr>
            <p:cNvPr id="127" name="Oval 5"/>
            <p:cNvSpPr/>
            <p:nvPr/>
          </p:nvSpPr>
          <p:spPr>
            <a:xfrm>
              <a:off x="5558167" y="2418397"/>
              <a:ext cx="1096251" cy="109625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8" name="Freeform 6"/>
            <p:cNvSpPr>
              <a:spLocks noEditPoints="1"/>
            </p:cNvSpPr>
            <p:nvPr/>
          </p:nvSpPr>
          <p:spPr bwMode="auto">
            <a:xfrm>
              <a:off x="5825372" y="2895145"/>
              <a:ext cx="561851" cy="263806"/>
            </a:xfrm>
            <a:custGeom>
              <a:avLst/>
              <a:gdLst>
                <a:gd name="T0" fmla="*/ 722 w 722"/>
                <a:gd name="T1" fmla="*/ 12 h 339"/>
                <a:gd name="T2" fmla="*/ 360 w 722"/>
                <a:gd name="T3" fmla="*/ 339 h 339"/>
                <a:gd name="T4" fmla="*/ 0 w 722"/>
                <a:gd name="T5" fmla="*/ 12 h 339"/>
                <a:gd name="T6" fmla="*/ 10 w 722"/>
                <a:gd name="T7" fmla="*/ 0 h 339"/>
                <a:gd name="T8" fmla="*/ 360 w 722"/>
                <a:gd name="T9" fmla="*/ 318 h 339"/>
                <a:gd name="T10" fmla="*/ 713 w 722"/>
                <a:gd name="T11" fmla="*/ 0 h 339"/>
                <a:gd name="T12" fmla="*/ 722 w 722"/>
                <a:gd name="T13" fmla="*/ 12 h 339"/>
                <a:gd name="T14" fmla="*/ 722 w 722"/>
                <a:gd name="T15" fmla="*/ 12 h 339"/>
                <a:gd name="T16" fmla="*/ 722 w 722"/>
                <a:gd name="T17" fmla="*/ 12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2" h="339">
                  <a:moveTo>
                    <a:pt x="722" y="12"/>
                  </a:moveTo>
                  <a:lnTo>
                    <a:pt x="360" y="339"/>
                  </a:lnTo>
                  <a:lnTo>
                    <a:pt x="0" y="12"/>
                  </a:lnTo>
                  <a:lnTo>
                    <a:pt x="10" y="0"/>
                  </a:lnTo>
                  <a:lnTo>
                    <a:pt x="360" y="318"/>
                  </a:lnTo>
                  <a:lnTo>
                    <a:pt x="713" y="0"/>
                  </a:lnTo>
                  <a:lnTo>
                    <a:pt x="722" y="12"/>
                  </a:lnTo>
                  <a:moveTo>
                    <a:pt x="722" y="12"/>
                  </a:moveTo>
                  <a:lnTo>
                    <a:pt x="722" y="12"/>
                  </a:lnTo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400000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16200000" flipV="1">
            <a:off x="-465167" y="465146"/>
            <a:ext cx="5143501" cy="4213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TextBox 22"/>
          <p:cNvSpPr txBox="1"/>
          <p:nvPr/>
        </p:nvSpPr>
        <p:spPr>
          <a:xfrm>
            <a:off x="173620" y="1435133"/>
            <a:ext cx="4502552" cy="1158003"/>
          </a:xfrm>
          <a:prstGeom prst="rect">
            <a:avLst/>
          </a:prstGeom>
          <a:noFill/>
        </p:spPr>
        <p:txBody>
          <a:bodyPr wrap="square" lIns="34283" tIns="17142" rIns="34283" bIns="17142" rtlCol="0">
            <a:spAutoFit/>
          </a:bodyPr>
          <a:lstStyle/>
          <a:p>
            <a:r>
              <a:rPr lang="ru-RU" sz="3300" dirty="0" err="1">
                <a:solidFill>
                  <a:schemeClr val="bg1"/>
                </a:solidFill>
                <a:latin typeface="Trebuchet MS" pitchFamily="34" charset="0"/>
                <a:cs typeface="Lato Regular"/>
              </a:rPr>
              <a:t>Audit</a:t>
            </a:r>
            <a:r>
              <a:rPr lang="ru-RU" sz="3300" dirty="0">
                <a:solidFill>
                  <a:schemeClr val="bg1"/>
                </a:solidFill>
                <a:latin typeface="Trebuchet MS" pitchFamily="34" charset="0"/>
                <a:cs typeface="Lato Regular"/>
              </a:rPr>
              <a:t> </a:t>
            </a:r>
            <a:r>
              <a:rPr lang="ru-RU" sz="3300" dirty="0" err="1">
                <a:solidFill>
                  <a:schemeClr val="bg1"/>
                </a:solidFill>
                <a:latin typeface="Trebuchet MS" pitchFamily="34" charset="0"/>
                <a:cs typeface="Lato Regular"/>
              </a:rPr>
              <a:t>Data</a:t>
            </a:r>
            <a:r>
              <a:rPr lang="ru-RU" sz="3300" dirty="0">
                <a:solidFill>
                  <a:schemeClr val="bg1"/>
                </a:solidFill>
                <a:latin typeface="Trebuchet MS" pitchFamily="34" charset="0"/>
                <a:cs typeface="Lato Regular"/>
              </a:rPr>
              <a:t> </a:t>
            </a:r>
            <a:r>
              <a:rPr lang="en-US" sz="3300" dirty="0">
                <a:solidFill>
                  <a:schemeClr val="bg1"/>
                </a:solidFill>
                <a:latin typeface="Trebuchet MS" pitchFamily="34" charset="0"/>
                <a:cs typeface="Lato Regular"/>
              </a:rPr>
              <a:t>A</a:t>
            </a:r>
            <a:r>
              <a:rPr lang="ru-RU" sz="3300" dirty="0" err="1">
                <a:solidFill>
                  <a:schemeClr val="bg1"/>
                </a:solidFill>
                <a:latin typeface="Trebuchet MS" pitchFamily="34" charset="0"/>
                <a:cs typeface="Lato Regular"/>
              </a:rPr>
              <a:t>nalytics</a:t>
            </a:r>
            <a:endParaRPr lang="ru-RU" sz="3300" dirty="0">
              <a:solidFill>
                <a:schemeClr val="bg1"/>
              </a:solidFill>
              <a:latin typeface="Trebuchet MS" pitchFamily="34" charset="0"/>
              <a:cs typeface="Lato Regular"/>
            </a:endParaRPr>
          </a:p>
          <a:p>
            <a:r>
              <a:rPr lang="ru-RU" sz="2000" dirty="0">
                <a:solidFill>
                  <a:schemeClr val="bg1"/>
                </a:solidFill>
                <a:latin typeface="Trebuchet MS" pitchFamily="34" charset="0"/>
                <a:cs typeface="Lato Regular"/>
              </a:rPr>
              <a:t>Примеры практического</a:t>
            </a:r>
            <a:r>
              <a:rPr lang="en-US" sz="2000" dirty="0">
                <a:solidFill>
                  <a:schemeClr val="bg1"/>
                </a:solidFill>
                <a:latin typeface="Trebuchet MS" pitchFamily="34" charset="0"/>
                <a:cs typeface="Lato Regular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Trebuchet MS" pitchFamily="34" charset="0"/>
                <a:cs typeface="Lato Regular"/>
              </a:rPr>
              <a:t>использования</a:t>
            </a:r>
            <a:endParaRPr lang="id-ID" sz="2000" dirty="0">
              <a:solidFill>
                <a:schemeClr val="bg1"/>
              </a:solidFill>
              <a:latin typeface="Trebuchet MS" pitchFamily="34" charset="0"/>
              <a:cs typeface="Lato Regular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344730" y="979004"/>
            <a:ext cx="4093213" cy="2970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ru-RU" sz="1600" dirty="0">
                <a:solidFill>
                  <a:srgbClr val="404040"/>
                </a:solidFill>
                <a:latin typeface="Trebuchet MS" pitchFamily="34" charset="0"/>
              </a:rPr>
              <a:t>Выявление и оценка рисков</a:t>
            </a:r>
          </a:p>
          <a:p>
            <a:pPr>
              <a:spcBef>
                <a:spcPts val="1800"/>
              </a:spcBef>
            </a:pPr>
            <a:r>
              <a:rPr lang="ru-RU" sz="1600" dirty="0">
                <a:solidFill>
                  <a:srgbClr val="404040"/>
                </a:solidFill>
                <a:latin typeface="Trebuchet MS" pitchFamily="34" charset="0"/>
              </a:rPr>
              <a:t>Облегчение документирования</a:t>
            </a:r>
          </a:p>
          <a:p>
            <a:pPr>
              <a:spcBef>
                <a:spcPts val="1800"/>
              </a:spcBef>
            </a:pPr>
            <a:r>
              <a:rPr lang="ru-RU" sz="1600" dirty="0">
                <a:solidFill>
                  <a:srgbClr val="404040"/>
                </a:solidFill>
                <a:latin typeface="Trebuchet MS" pitchFamily="34" charset="0"/>
              </a:rPr>
              <a:t>Тестирование журнальных проводок</a:t>
            </a:r>
          </a:p>
          <a:p>
            <a:pPr>
              <a:spcBef>
                <a:spcPts val="1800"/>
              </a:spcBef>
            </a:pPr>
            <a:r>
              <a:rPr lang="ru-RU" sz="1600" dirty="0">
                <a:solidFill>
                  <a:srgbClr val="404040"/>
                </a:solidFill>
                <a:latin typeface="Trebuchet MS" pitchFamily="34" charset="0"/>
              </a:rPr>
              <a:t>Аналитические процедуры</a:t>
            </a:r>
          </a:p>
          <a:p>
            <a:pPr>
              <a:spcBef>
                <a:spcPts val="1800"/>
              </a:spcBef>
            </a:pPr>
            <a:r>
              <a:rPr lang="ru-RU" sz="1600" dirty="0">
                <a:solidFill>
                  <a:srgbClr val="404040"/>
                </a:solidFill>
                <a:latin typeface="Trebuchet MS" pitchFamily="34" charset="0"/>
              </a:rPr>
              <a:t>Понимание рутинных бизнес-процессов</a:t>
            </a:r>
          </a:p>
          <a:p>
            <a:pPr>
              <a:spcBef>
                <a:spcPts val="1800"/>
              </a:spcBef>
            </a:pPr>
            <a:r>
              <a:rPr lang="ru-RU" sz="1600" dirty="0">
                <a:solidFill>
                  <a:srgbClr val="404040"/>
                </a:solidFill>
                <a:latin typeface="Trebuchet MS" pitchFamily="34" charset="0"/>
              </a:rPr>
              <a:t>Оценка «весомости» косвенных аудиторских доказательств</a:t>
            </a:r>
          </a:p>
        </p:txBody>
      </p:sp>
      <p:grpSp>
        <p:nvGrpSpPr>
          <p:cNvPr id="3" name="Group 15"/>
          <p:cNvGrpSpPr/>
          <p:nvPr/>
        </p:nvGrpSpPr>
        <p:grpSpPr>
          <a:xfrm>
            <a:off x="4035335" y="972832"/>
            <a:ext cx="323827" cy="323827"/>
            <a:chOff x="5558170" y="2418400"/>
            <a:chExt cx="1096251" cy="1096251"/>
          </a:xfrm>
        </p:grpSpPr>
        <p:sp>
          <p:nvSpPr>
            <p:cNvPr id="103" name="Oval 5"/>
            <p:cNvSpPr/>
            <p:nvPr/>
          </p:nvSpPr>
          <p:spPr>
            <a:xfrm>
              <a:off x="5558170" y="2418400"/>
              <a:ext cx="1096251" cy="1096251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4" name="Freeform 6"/>
            <p:cNvSpPr>
              <a:spLocks noEditPoints="1"/>
            </p:cNvSpPr>
            <p:nvPr/>
          </p:nvSpPr>
          <p:spPr bwMode="auto">
            <a:xfrm>
              <a:off x="5825370" y="2895145"/>
              <a:ext cx="561851" cy="263806"/>
            </a:xfrm>
            <a:custGeom>
              <a:avLst/>
              <a:gdLst>
                <a:gd name="T0" fmla="*/ 722 w 722"/>
                <a:gd name="T1" fmla="*/ 12 h 339"/>
                <a:gd name="T2" fmla="*/ 360 w 722"/>
                <a:gd name="T3" fmla="*/ 339 h 339"/>
                <a:gd name="T4" fmla="*/ 0 w 722"/>
                <a:gd name="T5" fmla="*/ 12 h 339"/>
                <a:gd name="T6" fmla="*/ 10 w 722"/>
                <a:gd name="T7" fmla="*/ 0 h 339"/>
                <a:gd name="T8" fmla="*/ 360 w 722"/>
                <a:gd name="T9" fmla="*/ 318 h 339"/>
                <a:gd name="T10" fmla="*/ 713 w 722"/>
                <a:gd name="T11" fmla="*/ 0 h 339"/>
                <a:gd name="T12" fmla="*/ 722 w 722"/>
                <a:gd name="T13" fmla="*/ 12 h 339"/>
                <a:gd name="T14" fmla="*/ 722 w 722"/>
                <a:gd name="T15" fmla="*/ 12 h 339"/>
                <a:gd name="T16" fmla="*/ 722 w 722"/>
                <a:gd name="T17" fmla="*/ 12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2" h="339">
                  <a:moveTo>
                    <a:pt x="722" y="12"/>
                  </a:moveTo>
                  <a:lnTo>
                    <a:pt x="360" y="339"/>
                  </a:lnTo>
                  <a:lnTo>
                    <a:pt x="0" y="12"/>
                  </a:lnTo>
                  <a:lnTo>
                    <a:pt x="10" y="0"/>
                  </a:lnTo>
                  <a:lnTo>
                    <a:pt x="360" y="318"/>
                  </a:lnTo>
                  <a:lnTo>
                    <a:pt x="713" y="0"/>
                  </a:lnTo>
                  <a:lnTo>
                    <a:pt x="722" y="12"/>
                  </a:lnTo>
                  <a:moveTo>
                    <a:pt x="722" y="12"/>
                  </a:moveTo>
                  <a:lnTo>
                    <a:pt x="722" y="12"/>
                  </a:lnTo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4" name="Group 15"/>
          <p:cNvGrpSpPr/>
          <p:nvPr/>
        </p:nvGrpSpPr>
        <p:grpSpPr>
          <a:xfrm>
            <a:off x="4035335" y="1475214"/>
            <a:ext cx="323827" cy="323827"/>
            <a:chOff x="5558170" y="2418400"/>
            <a:chExt cx="1096251" cy="1096251"/>
          </a:xfrm>
        </p:grpSpPr>
        <p:sp>
          <p:nvSpPr>
            <p:cNvPr id="106" name="Oval 5"/>
            <p:cNvSpPr/>
            <p:nvPr/>
          </p:nvSpPr>
          <p:spPr>
            <a:xfrm>
              <a:off x="5558170" y="2418400"/>
              <a:ext cx="1096251" cy="1096251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7" name="Freeform 6"/>
            <p:cNvSpPr>
              <a:spLocks noEditPoints="1"/>
            </p:cNvSpPr>
            <p:nvPr/>
          </p:nvSpPr>
          <p:spPr bwMode="auto">
            <a:xfrm>
              <a:off x="5825370" y="2895145"/>
              <a:ext cx="561851" cy="263806"/>
            </a:xfrm>
            <a:custGeom>
              <a:avLst/>
              <a:gdLst>
                <a:gd name="T0" fmla="*/ 722 w 722"/>
                <a:gd name="T1" fmla="*/ 12 h 339"/>
                <a:gd name="T2" fmla="*/ 360 w 722"/>
                <a:gd name="T3" fmla="*/ 339 h 339"/>
                <a:gd name="T4" fmla="*/ 0 w 722"/>
                <a:gd name="T5" fmla="*/ 12 h 339"/>
                <a:gd name="T6" fmla="*/ 10 w 722"/>
                <a:gd name="T7" fmla="*/ 0 h 339"/>
                <a:gd name="T8" fmla="*/ 360 w 722"/>
                <a:gd name="T9" fmla="*/ 318 h 339"/>
                <a:gd name="T10" fmla="*/ 713 w 722"/>
                <a:gd name="T11" fmla="*/ 0 h 339"/>
                <a:gd name="T12" fmla="*/ 722 w 722"/>
                <a:gd name="T13" fmla="*/ 12 h 339"/>
                <a:gd name="T14" fmla="*/ 722 w 722"/>
                <a:gd name="T15" fmla="*/ 12 h 339"/>
                <a:gd name="T16" fmla="*/ 722 w 722"/>
                <a:gd name="T17" fmla="*/ 12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2" h="339">
                  <a:moveTo>
                    <a:pt x="722" y="12"/>
                  </a:moveTo>
                  <a:lnTo>
                    <a:pt x="360" y="339"/>
                  </a:lnTo>
                  <a:lnTo>
                    <a:pt x="0" y="12"/>
                  </a:lnTo>
                  <a:lnTo>
                    <a:pt x="10" y="0"/>
                  </a:lnTo>
                  <a:lnTo>
                    <a:pt x="360" y="318"/>
                  </a:lnTo>
                  <a:lnTo>
                    <a:pt x="713" y="0"/>
                  </a:lnTo>
                  <a:lnTo>
                    <a:pt x="722" y="12"/>
                  </a:lnTo>
                  <a:moveTo>
                    <a:pt x="722" y="12"/>
                  </a:moveTo>
                  <a:lnTo>
                    <a:pt x="722" y="12"/>
                  </a:lnTo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5" name="Group 15"/>
          <p:cNvGrpSpPr/>
          <p:nvPr/>
        </p:nvGrpSpPr>
        <p:grpSpPr>
          <a:xfrm>
            <a:off x="4035335" y="1951795"/>
            <a:ext cx="323827" cy="323827"/>
            <a:chOff x="5558170" y="2418400"/>
            <a:chExt cx="1096251" cy="1096251"/>
          </a:xfrm>
        </p:grpSpPr>
        <p:sp>
          <p:nvSpPr>
            <p:cNvPr id="109" name="Oval 5"/>
            <p:cNvSpPr/>
            <p:nvPr/>
          </p:nvSpPr>
          <p:spPr>
            <a:xfrm>
              <a:off x="5558170" y="2418400"/>
              <a:ext cx="1096251" cy="1096251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0" name="Freeform 6"/>
            <p:cNvSpPr>
              <a:spLocks noEditPoints="1"/>
            </p:cNvSpPr>
            <p:nvPr/>
          </p:nvSpPr>
          <p:spPr bwMode="auto">
            <a:xfrm>
              <a:off x="5825370" y="2895145"/>
              <a:ext cx="561851" cy="263806"/>
            </a:xfrm>
            <a:custGeom>
              <a:avLst/>
              <a:gdLst>
                <a:gd name="T0" fmla="*/ 722 w 722"/>
                <a:gd name="T1" fmla="*/ 12 h 339"/>
                <a:gd name="T2" fmla="*/ 360 w 722"/>
                <a:gd name="T3" fmla="*/ 339 h 339"/>
                <a:gd name="T4" fmla="*/ 0 w 722"/>
                <a:gd name="T5" fmla="*/ 12 h 339"/>
                <a:gd name="T6" fmla="*/ 10 w 722"/>
                <a:gd name="T7" fmla="*/ 0 h 339"/>
                <a:gd name="T8" fmla="*/ 360 w 722"/>
                <a:gd name="T9" fmla="*/ 318 h 339"/>
                <a:gd name="T10" fmla="*/ 713 w 722"/>
                <a:gd name="T11" fmla="*/ 0 h 339"/>
                <a:gd name="T12" fmla="*/ 722 w 722"/>
                <a:gd name="T13" fmla="*/ 12 h 339"/>
                <a:gd name="T14" fmla="*/ 722 w 722"/>
                <a:gd name="T15" fmla="*/ 12 h 339"/>
                <a:gd name="T16" fmla="*/ 722 w 722"/>
                <a:gd name="T17" fmla="*/ 12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2" h="339">
                  <a:moveTo>
                    <a:pt x="722" y="12"/>
                  </a:moveTo>
                  <a:lnTo>
                    <a:pt x="360" y="339"/>
                  </a:lnTo>
                  <a:lnTo>
                    <a:pt x="0" y="12"/>
                  </a:lnTo>
                  <a:lnTo>
                    <a:pt x="10" y="0"/>
                  </a:lnTo>
                  <a:lnTo>
                    <a:pt x="360" y="318"/>
                  </a:lnTo>
                  <a:lnTo>
                    <a:pt x="713" y="0"/>
                  </a:lnTo>
                  <a:lnTo>
                    <a:pt x="722" y="12"/>
                  </a:lnTo>
                  <a:moveTo>
                    <a:pt x="722" y="12"/>
                  </a:moveTo>
                  <a:lnTo>
                    <a:pt x="722" y="12"/>
                  </a:lnTo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6" name="Group 15"/>
          <p:cNvGrpSpPr/>
          <p:nvPr/>
        </p:nvGrpSpPr>
        <p:grpSpPr>
          <a:xfrm>
            <a:off x="4035335" y="2406368"/>
            <a:ext cx="323827" cy="323827"/>
            <a:chOff x="5558170" y="2418400"/>
            <a:chExt cx="1096251" cy="1096251"/>
          </a:xfrm>
        </p:grpSpPr>
        <p:sp>
          <p:nvSpPr>
            <p:cNvPr id="112" name="Oval 5"/>
            <p:cNvSpPr/>
            <p:nvPr/>
          </p:nvSpPr>
          <p:spPr>
            <a:xfrm>
              <a:off x="5558170" y="2418400"/>
              <a:ext cx="1096251" cy="1096251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3" name="Freeform 6"/>
            <p:cNvSpPr>
              <a:spLocks noEditPoints="1"/>
            </p:cNvSpPr>
            <p:nvPr/>
          </p:nvSpPr>
          <p:spPr bwMode="auto">
            <a:xfrm>
              <a:off x="5825370" y="2895145"/>
              <a:ext cx="561851" cy="263806"/>
            </a:xfrm>
            <a:custGeom>
              <a:avLst/>
              <a:gdLst>
                <a:gd name="T0" fmla="*/ 722 w 722"/>
                <a:gd name="T1" fmla="*/ 12 h 339"/>
                <a:gd name="T2" fmla="*/ 360 w 722"/>
                <a:gd name="T3" fmla="*/ 339 h 339"/>
                <a:gd name="T4" fmla="*/ 0 w 722"/>
                <a:gd name="T5" fmla="*/ 12 h 339"/>
                <a:gd name="T6" fmla="*/ 10 w 722"/>
                <a:gd name="T7" fmla="*/ 0 h 339"/>
                <a:gd name="T8" fmla="*/ 360 w 722"/>
                <a:gd name="T9" fmla="*/ 318 h 339"/>
                <a:gd name="T10" fmla="*/ 713 w 722"/>
                <a:gd name="T11" fmla="*/ 0 h 339"/>
                <a:gd name="T12" fmla="*/ 722 w 722"/>
                <a:gd name="T13" fmla="*/ 12 h 339"/>
                <a:gd name="T14" fmla="*/ 722 w 722"/>
                <a:gd name="T15" fmla="*/ 12 h 339"/>
                <a:gd name="T16" fmla="*/ 722 w 722"/>
                <a:gd name="T17" fmla="*/ 12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2" h="339">
                  <a:moveTo>
                    <a:pt x="722" y="12"/>
                  </a:moveTo>
                  <a:lnTo>
                    <a:pt x="360" y="339"/>
                  </a:lnTo>
                  <a:lnTo>
                    <a:pt x="0" y="12"/>
                  </a:lnTo>
                  <a:lnTo>
                    <a:pt x="10" y="0"/>
                  </a:lnTo>
                  <a:lnTo>
                    <a:pt x="360" y="318"/>
                  </a:lnTo>
                  <a:lnTo>
                    <a:pt x="713" y="0"/>
                  </a:lnTo>
                  <a:lnTo>
                    <a:pt x="722" y="12"/>
                  </a:lnTo>
                  <a:moveTo>
                    <a:pt x="722" y="12"/>
                  </a:moveTo>
                  <a:lnTo>
                    <a:pt x="722" y="12"/>
                  </a:lnTo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7" name="Group 15"/>
          <p:cNvGrpSpPr/>
          <p:nvPr/>
        </p:nvGrpSpPr>
        <p:grpSpPr>
          <a:xfrm>
            <a:off x="4035335" y="2894242"/>
            <a:ext cx="323827" cy="323827"/>
            <a:chOff x="5558170" y="2418400"/>
            <a:chExt cx="1096251" cy="1096251"/>
          </a:xfrm>
        </p:grpSpPr>
        <p:sp>
          <p:nvSpPr>
            <p:cNvPr id="115" name="Oval 5"/>
            <p:cNvSpPr/>
            <p:nvPr/>
          </p:nvSpPr>
          <p:spPr>
            <a:xfrm>
              <a:off x="5558170" y="2418400"/>
              <a:ext cx="1096251" cy="1096251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6" name="Freeform 6"/>
            <p:cNvSpPr>
              <a:spLocks noEditPoints="1"/>
            </p:cNvSpPr>
            <p:nvPr/>
          </p:nvSpPr>
          <p:spPr bwMode="auto">
            <a:xfrm>
              <a:off x="5825370" y="2895145"/>
              <a:ext cx="561851" cy="263806"/>
            </a:xfrm>
            <a:custGeom>
              <a:avLst/>
              <a:gdLst>
                <a:gd name="T0" fmla="*/ 722 w 722"/>
                <a:gd name="T1" fmla="*/ 12 h 339"/>
                <a:gd name="T2" fmla="*/ 360 w 722"/>
                <a:gd name="T3" fmla="*/ 339 h 339"/>
                <a:gd name="T4" fmla="*/ 0 w 722"/>
                <a:gd name="T5" fmla="*/ 12 h 339"/>
                <a:gd name="T6" fmla="*/ 10 w 722"/>
                <a:gd name="T7" fmla="*/ 0 h 339"/>
                <a:gd name="T8" fmla="*/ 360 w 722"/>
                <a:gd name="T9" fmla="*/ 318 h 339"/>
                <a:gd name="T10" fmla="*/ 713 w 722"/>
                <a:gd name="T11" fmla="*/ 0 h 339"/>
                <a:gd name="T12" fmla="*/ 722 w 722"/>
                <a:gd name="T13" fmla="*/ 12 h 339"/>
                <a:gd name="T14" fmla="*/ 722 w 722"/>
                <a:gd name="T15" fmla="*/ 12 h 339"/>
                <a:gd name="T16" fmla="*/ 722 w 722"/>
                <a:gd name="T17" fmla="*/ 12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2" h="339">
                  <a:moveTo>
                    <a:pt x="722" y="12"/>
                  </a:moveTo>
                  <a:lnTo>
                    <a:pt x="360" y="339"/>
                  </a:lnTo>
                  <a:lnTo>
                    <a:pt x="0" y="12"/>
                  </a:lnTo>
                  <a:lnTo>
                    <a:pt x="10" y="0"/>
                  </a:lnTo>
                  <a:lnTo>
                    <a:pt x="360" y="318"/>
                  </a:lnTo>
                  <a:lnTo>
                    <a:pt x="713" y="0"/>
                  </a:lnTo>
                  <a:lnTo>
                    <a:pt x="722" y="12"/>
                  </a:lnTo>
                  <a:moveTo>
                    <a:pt x="722" y="12"/>
                  </a:moveTo>
                  <a:lnTo>
                    <a:pt x="722" y="12"/>
                  </a:lnTo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2" name="Group 15"/>
          <p:cNvGrpSpPr/>
          <p:nvPr/>
        </p:nvGrpSpPr>
        <p:grpSpPr>
          <a:xfrm>
            <a:off x="4035335" y="3490370"/>
            <a:ext cx="323827" cy="323827"/>
            <a:chOff x="5558170" y="2418400"/>
            <a:chExt cx="1096251" cy="1096251"/>
          </a:xfrm>
        </p:grpSpPr>
        <p:sp>
          <p:nvSpPr>
            <p:cNvPr id="33" name="Oval 5"/>
            <p:cNvSpPr/>
            <p:nvPr/>
          </p:nvSpPr>
          <p:spPr>
            <a:xfrm>
              <a:off x="5558170" y="2418400"/>
              <a:ext cx="1096251" cy="1096251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Freeform 6"/>
            <p:cNvSpPr>
              <a:spLocks noEditPoints="1"/>
            </p:cNvSpPr>
            <p:nvPr/>
          </p:nvSpPr>
          <p:spPr bwMode="auto">
            <a:xfrm>
              <a:off x="5825370" y="2895145"/>
              <a:ext cx="561851" cy="263806"/>
            </a:xfrm>
            <a:custGeom>
              <a:avLst/>
              <a:gdLst>
                <a:gd name="T0" fmla="*/ 722 w 722"/>
                <a:gd name="T1" fmla="*/ 12 h 339"/>
                <a:gd name="T2" fmla="*/ 360 w 722"/>
                <a:gd name="T3" fmla="*/ 339 h 339"/>
                <a:gd name="T4" fmla="*/ 0 w 722"/>
                <a:gd name="T5" fmla="*/ 12 h 339"/>
                <a:gd name="T6" fmla="*/ 10 w 722"/>
                <a:gd name="T7" fmla="*/ 0 h 339"/>
                <a:gd name="T8" fmla="*/ 360 w 722"/>
                <a:gd name="T9" fmla="*/ 318 h 339"/>
                <a:gd name="T10" fmla="*/ 713 w 722"/>
                <a:gd name="T11" fmla="*/ 0 h 339"/>
                <a:gd name="T12" fmla="*/ 722 w 722"/>
                <a:gd name="T13" fmla="*/ 12 h 339"/>
                <a:gd name="T14" fmla="*/ 722 w 722"/>
                <a:gd name="T15" fmla="*/ 12 h 339"/>
                <a:gd name="T16" fmla="*/ 722 w 722"/>
                <a:gd name="T17" fmla="*/ 12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2" h="339">
                  <a:moveTo>
                    <a:pt x="722" y="12"/>
                  </a:moveTo>
                  <a:lnTo>
                    <a:pt x="360" y="339"/>
                  </a:lnTo>
                  <a:lnTo>
                    <a:pt x="0" y="12"/>
                  </a:lnTo>
                  <a:lnTo>
                    <a:pt x="10" y="0"/>
                  </a:lnTo>
                  <a:lnTo>
                    <a:pt x="360" y="318"/>
                  </a:lnTo>
                  <a:lnTo>
                    <a:pt x="713" y="0"/>
                  </a:lnTo>
                  <a:lnTo>
                    <a:pt x="722" y="12"/>
                  </a:lnTo>
                  <a:moveTo>
                    <a:pt x="722" y="12"/>
                  </a:moveTo>
                  <a:lnTo>
                    <a:pt x="722" y="12"/>
                  </a:lnTo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400000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524" y="1626880"/>
            <a:ext cx="5846952" cy="2691998"/>
          </a:xfrm>
          <a:prstGeom prst="rect">
            <a:avLst/>
          </a:prstGeom>
        </p:spPr>
      </p:pic>
      <p:graphicFrame>
        <p:nvGraphicFramePr>
          <p:cNvPr id="6" name="Схема 5"/>
          <p:cNvGraphicFramePr/>
          <p:nvPr/>
        </p:nvGraphicFramePr>
        <p:xfrm>
          <a:off x="1648525" y="992982"/>
          <a:ext cx="5846951" cy="6338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1358504" y="261938"/>
            <a:ext cx="6426994" cy="602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 eaLnBrk="0" hangingPunct="0">
              <a:lnSpc>
                <a:spcPct val="105000"/>
              </a:lnSpc>
            </a:pPr>
            <a:r>
              <a:rPr lang="ru-RU" kern="0" dirty="0">
                <a:solidFill>
                  <a:schemeClr val="accent1"/>
                </a:solidFill>
                <a:latin typeface="+mj-lt"/>
                <a:ea typeface="+mj-ea"/>
                <a:cs typeface="+mj-cs"/>
                <a:sym typeface="Trebuchet MS" pitchFamily="34" charset="0"/>
              </a:rPr>
              <a:t>МОДЕЛЬ СТАНДАРТИЗАЦИИ ДАННЫХ БДО</a:t>
            </a:r>
          </a:p>
        </p:txBody>
      </p:sp>
    </p:spTree>
    <p:extLst>
      <p:ext uri="{BB962C8B-B14F-4D97-AF65-F5344CB8AC3E}">
        <p14:creationId xmlns:p14="http://schemas.microsoft.com/office/powerpoint/2010/main" val="1371401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8"/>
          <a:stretch>
            <a:fillRect/>
          </a:stretch>
        </p:blipFill>
        <p:spPr bwMode="auto">
          <a:xfrm>
            <a:off x="243070" y="636608"/>
            <a:ext cx="8102278" cy="4178460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67926146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08" r="10383" b="9186"/>
          <a:stretch/>
        </p:blipFill>
        <p:spPr bwMode="auto">
          <a:xfrm>
            <a:off x="243069" y="636607"/>
            <a:ext cx="8113853" cy="4098024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45" r="3117" b="7048"/>
          <a:stretch>
            <a:fillRect/>
          </a:stretch>
        </p:blipFill>
        <p:spPr bwMode="auto">
          <a:xfrm>
            <a:off x="4155558" y="208342"/>
            <a:ext cx="4687500" cy="2361237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67926146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1358504" y="261938"/>
            <a:ext cx="6426994" cy="602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 eaLnBrk="0" hangingPunct="0">
              <a:lnSpc>
                <a:spcPct val="105000"/>
              </a:lnSpc>
            </a:pPr>
            <a:r>
              <a:rPr lang="ru-RU" kern="0" dirty="0">
                <a:solidFill>
                  <a:schemeClr val="accent1"/>
                </a:solidFill>
                <a:latin typeface="+mj-lt"/>
                <a:ea typeface="+mj-ea"/>
                <a:cs typeface="+mj-cs"/>
                <a:sym typeface="Trebuchet MS" pitchFamily="34" charset="0"/>
              </a:rPr>
              <a:t>ПРИМЕНЕНИЕ </a:t>
            </a:r>
            <a:r>
              <a:rPr lang="en-US" kern="0" dirty="0">
                <a:solidFill>
                  <a:schemeClr val="accent1"/>
                </a:solidFill>
                <a:latin typeface="+mj-lt"/>
                <a:ea typeface="+mj-ea"/>
                <a:cs typeface="+mj-cs"/>
                <a:sym typeface="Trebuchet MS" pitchFamily="34" charset="0"/>
              </a:rPr>
              <a:t>AUDIT DATA ANALYTICS</a:t>
            </a:r>
            <a:br>
              <a:rPr lang="en-US" kern="0" dirty="0">
                <a:solidFill>
                  <a:schemeClr val="accent1"/>
                </a:solidFill>
                <a:latin typeface="+mj-lt"/>
                <a:ea typeface="+mj-ea"/>
                <a:cs typeface="+mj-cs"/>
                <a:sym typeface="Trebuchet MS" pitchFamily="34" charset="0"/>
              </a:rPr>
            </a:br>
            <a:r>
              <a:rPr lang="ru-RU" kern="0" dirty="0">
                <a:solidFill>
                  <a:schemeClr val="accent1"/>
                </a:solidFill>
                <a:latin typeface="+mj-lt"/>
                <a:ea typeface="+mj-ea"/>
                <a:cs typeface="+mj-cs"/>
                <a:sym typeface="Trebuchet MS" pitchFamily="34" charset="0"/>
              </a:rPr>
              <a:t>ИМЕЮЩИЕСЯ ПРОГРАММНЫЕ ПРОДУКТЫ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816" y="2168988"/>
            <a:ext cx="1034554" cy="103455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492" y="2093562"/>
            <a:ext cx="1668925" cy="3612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448" y="3667223"/>
            <a:ext cx="2420775" cy="90779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835" y="2739860"/>
            <a:ext cx="1297618" cy="92736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674" y="992982"/>
            <a:ext cx="2454779" cy="95598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 bwMode="auto">
          <a:xfrm>
            <a:off x="1358503" y="1270747"/>
            <a:ext cx="3598945" cy="3555490"/>
          </a:xfrm>
          <a:prstGeom prst="rect">
            <a:avLst/>
          </a:prstGeom>
          <a:noFill/>
          <a:ln>
            <a:headEnd type="none" w="med" len="med"/>
            <a:tailEnd type="triangle" w="lg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64294">
              <a:spcBef>
                <a:spcPts val="450"/>
              </a:spcBef>
            </a:pPr>
            <a:r>
              <a:rPr lang="ru-RU" sz="1125" dirty="0">
                <a:solidFill>
                  <a:srgbClr val="404040"/>
                </a:solidFill>
              </a:rPr>
              <a:t>Ключевые отличия, влияющие на выбор решения:</a:t>
            </a:r>
            <a:endParaRPr lang="en-US" sz="1125" dirty="0">
              <a:solidFill>
                <a:srgbClr val="404040"/>
              </a:solidFill>
            </a:endParaRPr>
          </a:p>
          <a:p>
            <a:pPr marL="278606" indent="-214313">
              <a:spcBef>
                <a:spcPts val="450"/>
              </a:spcBef>
              <a:buClr>
                <a:srgbClr val="ED1A3B"/>
              </a:buClr>
              <a:buFont typeface="Wingdings" pitchFamily="2" charset="2"/>
              <a:buChar char=""/>
            </a:pPr>
            <a:r>
              <a:rPr lang="ru-RU" sz="1125" dirty="0">
                <a:solidFill>
                  <a:srgbClr val="404040"/>
                </a:solidFill>
              </a:rPr>
              <a:t>Цена внедрения и поддержки</a:t>
            </a:r>
          </a:p>
          <a:p>
            <a:pPr marL="278606" indent="-214313">
              <a:spcBef>
                <a:spcPts val="450"/>
              </a:spcBef>
              <a:buClr>
                <a:srgbClr val="ED1A3B"/>
              </a:buClr>
              <a:buFont typeface="Wingdings" pitchFamily="2" charset="2"/>
              <a:buChar char=""/>
            </a:pPr>
            <a:r>
              <a:rPr lang="ru-RU" sz="1125" dirty="0">
                <a:solidFill>
                  <a:srgbClr val="404040"/>
                </a:solidFill>
              </a:rPr>
              <a:t>Загрузка и смешивание данных из разных источников</a:t>
            </a:r>
            <a:endParaRPr lang="en-US" sz="1125" dirty="0">
              <a:solidFill>
                <a:srgbClr val="404040"/>
              </a:solidFill>
            </a:endParaRPr>
          </a:p>
          <a:p>
            <a:pPr marL="278606" indent="-214313">
              <a:spcBef>
                <a:spcPts val="450"/>
              </a:spcBef>
              <a:buClr>
                <a:srgbClr val="ED1A3B"/>
              </a:buClr>
              <a:buFont typeface="Wingdings" pitchFamily="2" charset="2"/>
              <a:buChar char=""/>
            </a:pPr>
            <a:r>
              <a:rPr lang="ru-RU" sz="1125" dirty="0">
                <a:solidFill>
                  <a:srgbClr val="404040"/>
                </a:solidFill>
              </a:rPr>
              <a:t>Формирование запрограммированных отчетов, либо отчетов с свободной форме</a:t>
            </a:r>
          </a:p>
          <a:p>
            <a:pPr marL="278606" indent="-214313">
              <a:spcBef>
                <a:spcPts val="450"/>
              </a:spcBef>
              <a:buClr>
                <a:srgbClr val="ED1A3B"/>
              </a:buClr>
              <a:buFont typeface="Wingdings" pitchFamily="2" charset="2"/>
              <a:buChar char=""/>
            </a:pPr>
            <a:r>
              <a:rPr lang="ru-RU" sz="1125" dirty="0">
                <a:solidFill>
                  <a:srgbClr val="404040"/>
                </a:solidFill>
              </a:rPr>
              <a:t>Цена и продолжительность обучения персонала</a:t>
            </a:r>
          </a:p>
          <a:p>
            <a:pPr marL="278606" indent="-214313">
              <a:spcBef>
                <a:spcPts val="450"/>
              </a:spcBef>
              <a:buClr>
                <a:srgbClr val="ED1A3B"/>
              </a:buClr>
              <a:buFont typeface="Wingdings" pitchFamily="2" charset="2"/>
              <a:buChar char=""/>
            </a:pPr>
            <a:r>
              <a:rPr lang="ru-RU" sz="1125" dirty="0">
                <a:solidFill>
                  <a:srgbClr val="404040"/>
                </a:solidFill>
              </a:rPr>
              <a:t>Размещение данных на сервере, либо на локальных компьютерах пользователей</a:t>
            </a:r>
          </a:p>
          <a:p>
            <a:pPr marL="278606" indent="-214313">
              <a:spcBef>
                <a:spcPts val="450"/>
              </a:spcBef>
              <a:buClr>
                <a:srgbClr val="ED1A3B"/>
              </a:buClr>
              <a:buFont typeface="Wingdings" pitchFamily="2" charset="2"/>
              <a:buChar char=""/>
            </a:pPr>
            <a:r>
              <a:rPr lang="ru-RU" sz="1125" dirty="0">
                <a:solidFill>
                  <a:srgbClr val="404040"/>
                </a:solidFill>
              </a:rPr>
              <a:t>Локализация хранения данных клиентов на территории РФ</a:t>
            </a:r>
          </a:p>
          <a:p>
            <a:pPr marL="278606" indent="-214313">
              <a:spcBef>
                <a:spcPts val="450"/>
              </a:spcBef>
              <a:buClr>
                <a:srgbClr val="ED1A3B"/>
              </a:buClr>
              <a:buFont typeface="Wingdings" pitchFamily="2" charset="2"/>
              <a:buChar char=""/>
            </a:pPr>
            <a:r>
              <a:rPr lang="ru-RU" sz="1125" dirty="0">
                <a:solidFill>
                  <a:srgbClr val="404040"/>
                </a:solidFill>
              </a:rPr>
              <a:t>Обучаемый искусственный интеллект для помощи пользователю</a:t>
            </a:r>
          </a:p>
          <a:p>
            <a:pPr marL="278606" indent="-214313">
              <a:spcBef>
                <a:spcPts val="450"/>
              </a:spcBef>
              <a:buFont typeface="Arial" panose="020B0604020202020204" pitchFamily="34" charset="0"/>
              <a:buChar char="•"/>
            </a:pPr>
            <a:endParaRPr lang="ru-RU" sz="1350" dirty="0">
              <a:solidFill>
                <a:schemeClr val="bg1"/>
              </a:solidFill>
              <a:latin typeface="Trebuchet MS" pitchFamily="34" charset="0"/>
            </a:endParaRPr>
          </a:p>
          <a:p>
            <a:pPr marL="278606" indent="-214313">
              <a:spcBef>
                <a:spcPts val="450"/>
              </a:spcBef>
              <a:buFont typeface="Arial" panose="020B0604020202020204" pitchFamily="34" charset="0"/>
              <a:buChar char="•"/>
            </a:pPr>
            <a:endParaRPr lang="ru-RU" sz="1350" dirty="0">
              <a:solidFill>
                <a:schemeClr val="bg1"/>
              </a:solidFill>
              <a:latin typeface="Trebuchet MS" pitchFamily="34" charset="0"/>
            </a:endParaRPr>
          </a:p>
          <a:p>
            <a:pPr marL="64294"/>
            <a:endParaRPr lang="ru-RU" sz="1050" b="1" dirty="0">
              <a:solidFill>
                <a:schemeClr val="bg1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8840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16200000" flipV="1">
            <a:off x="-465165" y="465148"/>
            <a:ext cx="5143501" cy="42131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4" name="Rectangle 24"/>
          <p:cNvSpPr/>
          <p:nvPr/>
        </p:nvSpPr>
        <p:spPr>
          <a:xfrm>
            <a:off x="219918" y="2559418"/>
            <a:ext cx="3865945" cy="16927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1200"/>
              </a:spcBef>
            </a:pPr>
            <a:r>
              <a:rPr lang="ru-RU" sz="1600" dirty="0">
                <a:solidFill>
                  <a:schemeClr val="bg1"/>
                </a:solidFill>
                <a:latin typeface="Trebuchet MS" pitchFamily="34" charset="0"/>
              </a:rPr>
              <a:t>Масштабные инвестиции</a:t>
            </a:r>
          </a:p>
          <a:p>
            <a:pPr>
              <a:spcBef>
                <a:spcPts val="1200"/>
              </a:spcBef>
            </a:pPr>
            <a:r>
              <a:rPr lang="ru-RU" sz="1600" dirty="0">
                <a:solidFill>
                  <a:schemeClr val="bg1"/>
                </a:solidFill>
                <a:latin typeface="Trebuchet MS" pitchFamily="34" charset="0"/>
              </a:rPr>
              <a:t>Неготовность/сопротивление клиентов</a:t>
            </a:r>
          </a:p>
          <a:p>
            <a:pPr>
              <a:spcBef>
                <a:spcPts val="1200"/>
              </a:spcBef>
            </a:pPr>
            <a:r>
              <a:rPr lang="ru-RU" sz="1600" dirty="0">
                <a:solidFill>
                  <a:schemeClr val="bg1"/>
                </a:solidFill>
                <a:latin typeface="Trebuchet MS" pitchFamily="34" charset="0"/>
              </a:rPr>
              <a:t>Отсутствие руководства в действующих </a:t>
            </a:r>
            <a:br>
              <a:rPr lang="en-US" sz="1600" dirty="0">
                <a:solidFill>
                  <a:schemeClr val="bg1"/>
                </a:solidFill>
                <a:latin typeface="Trebuchet MS" pitchFamily="34" charset="0"/>
              </a:rPr>
            </a:br>
            <a:r>
              <a:rPr lang="ru-RU" sz="1600" dirty="0">
                <a:solidFill>
                  <a:schemeClr val="bg1"/>
                </a:solidFill>
                <a:latin typeface="Trebuchet MS" pitchFamily="34" charset="0"/>
              </a:rPr>
              <a:t>аудиторских стандартах</a:t>
            </a:r>
          </a:p>
          <a:p>
            <a:pPr>
              <a:spcBef>
                <a:spcPts val="1200"/>
              </a:spcBef>
            </a:pPr>
            <a:r>
              <a:rPr lang="ru-RU" sz="1600" dirty="0">
                <a:solidFill>
                  <a:schemeClr val="bg1"/>
                </a:solidFill>
                <a:latin typeface="Trebuchet MS" pitchFamily="34" charset="0"/>
              </a:rPr>
              <a:t>Сложность принятия решения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620" y="1435133"/>
            <a:ext cx="4004841" cy="850227"/>
          </a:xfrm>
          <a:prstGeom prst="rect">
            <a:avLst/>
          </a:prstGeom>
          <a:noFill/>
        </p:spPr>
        <p:txBody>
          <a:bodyPr wrap="square" lIns="34283" tIns="17142" rIns="34283" bIns="17142" rtlCol="0">
            <a:spAutoFit/>
          </a:bodyPr>
          <a:lstStyle/>
          <a:p>
            <a:r>
              <a:rPr lang="ru-RU" sz="3300" dirty="0" err="1">
                <a:solidFill>
                  <a:schemeClr val="bg1"/>
                </a:solidFill>
                <a:latin typeface="Trebuchet MS" pitchFamily="34" charset="0"/>
                <a:cs typeface="Lato Regular"/>
              </a:rPr>
              <a:t>Audit</a:t>
            </a:r>
            <a:r>
              <a:rPr lang="ru-RU" sz="3300" dirty="0">
                <a:solidFill>
                  <a:schemeClr val="bg1"/>
                </a:solidFill>
                <a:latin typeface="Trebuchet MS" pitchFamily="34" charset="0"/>
                <a:cs typeface="Lato Regular"/>
              </a:rPr>
              <a:t> </a:t>
            </a:r>
            <a:r>
              <a:rPr lang="ru-RU" sz="3300" dirty="0" err="1">
                <a:solidFill>
                  <a:schemeClr val="bg1"/>
                </a:solidFill>
                <a:latin typeface="Trebuchet MS" pitchFamily="34" charset="0"/>
                <a:cs typeface="Lato Regular"/>
              </a:rPr>
              <a:t>Data</a:t>
            </a:r>
            <a:r>
              <a:rPr lang="ru-RU" sz="3300" dirty="0">
                <a:solidFill>
                  <a:schemeClr val="bg1"/>
                </a:solidFill>
                <a:latin typeface="Trebuchet MS" pitchFamily="34" charset="0"/>
                <a:cs typeface="Lato Regular"/>
              </a:rPr>
              <a:t> </a:t>
            </a:r>
            <a:r>
              <a:rPr lang="en-US" sz="3300" dirty="0">
                <a:solidFill>
                  <a:schemeClr val="bg1"/>
                </a:solidFill>
                <a:latin typeface="Trebuchet MS" pitchFamily="34" charset="0"/>
                <a:cs typeface="Lato Regular"/>
              </a:rPr>
              <a:t>A</a:t>
            </a:r>
            <a:r>
              <a:rPr lang="ru-RU" sz="3300" dirty="0" err="1">
                <a:solidFill>
                  <a:schemeClr val="bg1"/>
                </a:solidFill>
                <a:latin typeface="Trebuchet MS" pitchFamily="34" charset="0"/>
                <a:cs typeface="Lato Regular"/>
              </a:rPr>
              <a:t>nalytics</a:t>
            </a:r>
            <a:endParaRPr lang="ru-RU" sz="3300" dirty="0">
              <a:solidFill>
                <a:schemeClr val="bg1"/>
              </a:solidFill>
              <a:latin typeface="Trebuchet MS" pitchFamily="34" charset="0"/>
              <a:cs typeface="Lato Regular"/>
            </a:endParaRPr>
          </a:p>
          <a:p>
            <a:r>
              <a:rPr lang="ru-RU" sz="2000" dirty="0">
                <a:solidFill>
                  <a:schemeClr val="bg1"/>
                </a:solidFill>
                <a:latin typeface="Trebuchet MS" pitchFamily="34" charset="0"/>
                <a:cs typeface="Lato Regular"/>
              </a:rPr>
              <a:t>Сложности и тактики внедрения</a:t>
            </a:r>
            <a:endParaRPr lang="id-ID" sz="2000" dirty="0">
              <a:solidFill>
                <a:schemeClr val="bg1"/>
              </a:solidFill>
              <a:latin typeface="Trebuchet MS" pitchFamily="34" charset="0"/>
              <a:cs typeface="Lato Regular"/>
            </a:endParaRPr>
          </a:p>
        </p:txBody>
      </p:sp>
      <p:sp>
        <p:nvSpPr>
          <p:cNvPr id="28" name="Rectangle 15"/>
          <p:cNvSpPr/>
          <p:nvPr/>
        </p:nvSpPr>
        <p:spPr>
          <a:xfrm>
            <a:off x="4462541" y="421226"/>
            <a:ext cx="4530988" cy="24724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ru-RU" sz="1600" b="1" dirty="0">
                <a:solidFill>
                  <a:schemeClr val="accent1"/>
                </a:solidFill>
                <a:latin typeface="Trebuchet MS" pitchFamily="34" charset="0"/>
              </a:rPr>
              <a:t>Крупные аудиторские сети</a:t>
            </a:r>
            <a:endParaRPr lang="en-US" sz="1600" b="1" dirty="0">
              <a:solidFill>
                <a:schemeClr val="accent1"/>
              </a:solidFill>
              <a:latin typeface="Trebuchet MS" pitchFamily="34" charset="0"/>
            </a:endParaRPr>
          </a:p>
          <a:p>
            <a:pPr marL="180975" indent="-180975">
              <a:spcBef>
                <a:spcPts val="800"/>
              </a:spcBef>
              <a:buClr>
                <a:schemeClr val="accent1"/>
              </a:buClr>
              <a:buSzPct val="80000"/>
              <a:buFont typeface="Trebuchet MS" pitchFamily="34" charset="0"/>
              <a:buChar char="—"/>
            </a:pPr>
            <a:r>
              <a:rPr lang="en-US" sz="1600" dirty="0">
                <a:solidFill>
                  <a:srgbClr val="404040"/>
                </a:solidFill>
                <a:latin typeface="Trebuchet MS" pitchFamily="34" charset="0"/>
                <a:cs typeface="Lato Regular"/>
              </a:rPr>
              <a:t>IT</a:t>
            </a:r>
            <a:r>
              <a:rPr lang="ru-RU" sz="1600" dirty="0">
                <a:solidFill>
                  <a:srgbClr val="404040"/>
                </a:solidFill>
                <a:latin typeface="Trebuchet MS" pitchFamily="34" charset="0"/>
                <a:cs typeface="Lato Regular"/>
              </a:rPr>
              <a:t>-стратегии, включающие </a:t>
            </a:r>
            <a:br>
              <a:rPr lang="en-US" sz="1600" dirty="0">
                <a:solidFill>
                  <a:srgbClr val="404040"/>
                </a:solidFill>
                <a:latin typeface="Trebuchet MS" pitchFamily="34" charset="0"/>
                <a:cs typeface="Lato Regular"/>
              </a:rPr>
            </a:br>
            <a:r>
              <a:rPr lang="ru-RU" sz="1600" dirty="0" err="1">
                <a:solidFill>
                  <a:srgbClr val="404040"/>
                </a:solidFill>
                <a:latin typeface="Trebuchet MS" pitchFamily="34" charset="0"/>
                <a:cs typeface="Lato Regular"/>
              </a:rPr>
              <a:t>Data</a:t>
            </a:r>
            <a:r>
              <a:rPr lang="ru-RU" sz="1600" dirty="0">
                <a:solidFill>
                  <a:srgbClr val="404040"/>
                </a:solidFill>
                <a:latin typeface="Trebuchet MS" pitchFamily="34" charset="0"/>
                <a:cs typeface="Lato Regular"/>
              </a:rPr>
              <a:t> </a:t>
            </a:r>
            <a:r>
              <a:rPr lang="ru-RU" sz="1600" dirty="0" err="1">
                <a:solidFill>
                  <a:srgbClr val="404040"/>
                </a:solidFill>
                <a:latin typeface="Trebuchet MS" pitchFamily="34" charset="0"/>
                <a:cs typeface="Lato Regular"/>
              </a:rPr>
              <a:t>Analytics</a:t>
            </a:r>
            <a:r>
              <a:rPr lang="en-US" sz="1600" dirty="0">
                <a:solidFill>
                  <a:srgbClr val="404040"/>
                </a:solidFill>
                <a:latin typeface="Trebuchet MS" pitchFamily="34" charset="0"/>
                <a:cs typeface="Lato Regular"/>
              </a:rPr>
              <a:t> </a:t>
            </a:r>
            <a:r>
              <a:rPr lang="ru-RU" sz="1600" dirty="0">
                <a:solidFill>
                  <a:srgbClr val="404040"/>
                </a:solidFill>
                <a:latin typeface="Trebuchet MS" pitchFamily="34" charset="0"/>
                <a:cs typeface="Lato Regular"/>
              </a:rPr>
              <a:t>решения</a:t>
            </a:r>
          </a:p>
          <a:p>
            <a:pPr marL="180975" indent="-180975">
              <a:spcBef>
                <a:spcPts val="800"/>
              </a:spcBef>
              <a:buClr>
                <a:schemeClr val="accent1"/>
              </a:buClr>
              <a:buSzPct val="80000"/>
              <a:buFont typeface="Trebuchet MS" pitchFamily="34" charset="0"/>
              <a:buChar char="—"/>
            </a:pPr>
            <a:r>
              <a:rPr lang="ru-RU" sz="1600" dirty="0">
                <a:solidFill>
                  <a:srgbClr val="404040"/>
                </a:solidFill>
                <a:latin typeface="Trebuchet MS" pitchFamily="34" charset="0"/>
                <a:cs typeface="Lato Regular"/>
              </a:rPr>
              <a:t>Соглашения с крупнейшими разработчиками </a:t>
            </a:r>
            <a:r>
              <a:rPr lang="en-US" sz="1600" dirty="0">
                <a:solidFill>
                  <a:srgbClr val="404040"/>
                </a:solidFill>
                <a:latin typeface="Trebuchet MS" pitchFamily="34" charset="0"/>
                <a:cs typeface="Lato Regular"/>
              </a:rPr>
              <a:t>IT</a:t>
            </a:r>
            <a:r>
              <a:rPr lang="ru-RU" sz="1600" dirty="0">
                <a:solidFill>
                  <a:srgbClr val="404040"/>
                </a:solidFill>
                <a:latin typeface="Trebuchet MS" pitchFamily="34" charset="0"/>
                <a:cs typeface="Lato Regular"/>
              </a:rPr>
              <a:t>-платформ</a:t>
            </a:r>
          </a:p>
          <a:p>
            <a:pPr marL="180975" indent="-180975">
              <a:spcBef>
                <a:spcPts val="800"/>
              </a:spcBef>
              <a:buClr>
                <a:schemeClr val="accent1"/>
              </a:buClr>
              <a:buSzPct val="80000"/>
              <a:buFont typeface="Trebuchet MS" pitchFamily="34" charset="0"/>
              <a:buChar char="—"/>
            </a:pPr>
            <a:r>
              <a:rPr lang="ru-RU" sz="1600" dirty="0">
                <a:solidFill>
                  <a:srgbClr val="404040"/>
                </a:solidFill>
                <a:latin typeface="Trebuchet MS" pitchFamily="34" charset="0"/>
                <a:cs typeface="Lato Regular"/>
              </a:rPr>
              <a:t>Разработка </a:t>
            </a:r>
            <a:r>
              <a:rPr lang="en-US" sz="1600" dirty="0">
                <a:solidFill>
                  <a:srgbClr val="404040"/>
                </a:solidFill>
                <a:latin typeface="Trebuchet MS" pitchFamily="34" charset="0"/>
                <a:cs typeface="Lato Regular"/>
              </a:rPr>
              <a:t>IT</a:t>
            </a:r>
            <a:r>
              <a:rPr lang="ru-RU" sz="1600" dirty="0">
                <a:solidFill>
                  <a:srgbClr val="404040"/>
                </a:solidFill>
                <a:latin typeface="Trebuchet MS" pitchFamily="34" charset="0"/>
                <a:cs typeface="Lato Regular"/>
              </a:rPr>
              <a:t>-решений под заказ</a:t>
            </a:r>
          </a:p>
          <a:p>
            <a:pPr marL="180975" indent="-180975">
              <a:spcBef>
                <a:spcPts val="800"/>
              </a:spcBef>
              <a:buClr>
                <a:schemeClr val="accent1"/>
              </a:buClr>
              <a:buSzPct val="80000"/>
              <a:buFont typeface="Trebuchet MS" pitchFamily="34" charset="0"/>
              <a:buChar char="—"/>
            </a:pPr>
            <a:r>
              <a:rPr lang="ru-RU" sz="1600" dirty="0">
                <a:solidFill>
                  <a:srgbClr val="404040"/>
                </a:solidFill>
                <a:latin typeface="Trebuchet MS" pitchFamily="34" charset="0"/>
                <a:cs typeface="Lato Regular"/>
              </a:rPr>
              <a:t>Встраивание применения </a:t>
            </a:r>
            <a:r>
              <a:rPr lang="en-US" sz="1600" dirty="0">
                <a:solidFill>
                  <a:srgbClr val="404040"/>
                </a:solidFill>
                <a:latin typeface="Trebuchet MS" pitchFamily="34" charset="0"/>
                <a:cs typeface="Lato Regular"/>
              </a:rPr>
              <a:t>IT</a:t>
            </a:r>
            <a:r>
              <a:rPr lang="ru-RU" sz="1600" dirty="0">
                <a:solidFill>
                  <a:srgbClr val="404040"/>
                </a:solidFill>
                <a:latin typeface="Trebuchet MS" pitchFamily="34" charset="0"/>
                <a:cs typeface="Lato Regular"/>
              </a:rPr>
              <a:t>-решений</a:t>
            </a:r>
            <a:br>
              <a:rPr lang="en-US" sz="1600" dirty="0">
                <a:solidFill>
                  <a:srgbClr val="404040"/>
                </a:solidFill>
                <a:latin typeface="Trebuchet MS" pitchFamily="34" charset="0"/>
                <a:cs typeface="Lato Regular"/>
              </a:rPr>
            </a:br>
            <a:r>
              <a:rPr lang="ru-RU" sz="1600" dirty="0">
                <a:solidFill>
                  <a:srgbClr val="404040"/>
                </a:solidFill>
                <a:latin typeface="Trebuchet MS" pitchFamily="34" charset="0"/>
                <a:cs typeface="Lato Regular"/>
              </a:rPr>
              <a:t>в текущий бизнес</a:t>
            </a:r>
          </a:p>
        </p:txBody>
      </p:sp>
      <p:sp>
        <p:nvSpPr>
          <p:cNvPr id="29" name="Rectangle 15"/>
          <p:cNvSpPr/>
          <p:nvPr/>
        </p:nvSpPr>
        <p:spPr>
          <a:xfrm>
            <a:off x="4462541" y="3092250"/>
            <a:ext cx="4530988" cy="1774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ru-RU" sz="1600" b="1" dirty="0">
                <a:solidFill>
                  <a:schemeClr val="accent1"/>
                </a:solidFill>
                <a:latin typeface="Trebuchet MS" pitchFamily="34" charset="0"/>
              </a:rPr>
              <a:t>Средние и небольшие аудиторские компании</a:t>
            </a:r>
          </a:p>
          <a:p>
            <a:pPr marL="180975" indent="-180975">
              <a:spcBef>
                <a:spcPts val="800"/>
              </a:spcBef>
              <a:buClr>
                <a:schemeClr val="accent1"/>
              </a:buClr>
              <a:buSzPct val="80000"/>
              <a:buFont typeface="Trebuchet MS" pitchFamily="34" charset="0"/>
              <a:buChar char="—"/>
            </a:pPr>
            <a:r>
              <a:rPr lang="ru-RU" sz="1600" dirty="0">
                <a:solidFill>
                  <a:srgbClr val="404040"/>
                </a:solidFill>
                <a:latin typeface="Trebuchet MS" pitchFamily="34" charset="0"/>
                <a:cs typeface="Lato Regular"/>
              </a:rPr>
              <a:t>Ограниченные знания и опыт в сфере </a:t>
            </a:r>
            <a:br>
              <a:rPr lang="en-US" sz="1600" dirty="0">
                <a:solidFill>
                  <a:srgbClr val="404040"/>
                </a:solidFill>
                <a:latin typeface="Trebuchet MS" pitchFamily="34" charset="0"/>
                <a:cs typeface="Lato Regular"/>
              </a:rPr>
            </a:br>
            <a:r>
              <a:rPr lang="ru-RU" sz="1600" dirty="0" err="1">
                <a:solidFill>
                  <a:srgbClr val="404040"/>
                </a:solidFill>
                <a:latin typeface="Trebuchet MS" pitchFamily="34" charset="0"/>
                <a:cs typeface="Lato Regular"/>
              </a:rPr>
              <a:t>Data</a:t>
            </a:r>
            <a:r>
              <a:rPr lang="ru-RU" sz="1600" dirty="0">
                <a:solidFill>
                  <a:srgbClr val="404040"/>
                </a:solidFill>
                <a:latin typeface="Trebuchet MS" pitchFamily="34" charset="0"/>
                <a:cs typeface="Lato Regular"/>
              </a:rPr>
              <a:t> </a:t>
            </a:r>
            <a:r>
              <a:rPr lang="ru-RU" sz="1600" dirty="0" err="1">
                <a:solidFill>
                  <a:srgbClr val="404040"/>
                </a:solidFill>
                <a:latin typeface="Trebuchet MS" pitchFamily="34" charset="0"/>
                <a:cs typeface="Lato Regular"/>
              </a:rPr>
              <a:t>Analytics</a:t>
            </a:r>
            <a:endParaRPr lang="ru-RU" sz="1600" dirty="0">
              <a:solidFill>
                <a:srgbClr val="404040"/>
              </a:solidFill>
              <a:latin typeface="Trebuchet MS" pitchFamily="34" charset="0"/>
              <a:cs typeface="Lato Regular"/>
            </a:endParaRPr>
          </a:p>
          <a:p>
            <a:pPr marL="180975" indent="-180975">
              <a:spcBef>
                <a:spcPts val="800"/>
              </a:spcBef>
              <a:buClr>
                <a:schemeClr val="accent1"/>
              </a:buClr>
              <a:buSzPct val="80000"/>
              <a:buFont typeface="Trebuchet MS" pitchFamily="34" charset="0"/>
              <a:buChar char="—"/>
            </a:pPr>
            <a:r>
              <a:rPr lang="ru-RU" sz="1600" dirty="0">
                <a:solidFill>
                  <a:srgbClr val="404040"/>
                </a:solidFill>
                <a:latin typeface="Trebuchet MS" pitchFamily="34" charset="0"/>
                <a:cs typeface="Lato Regular"/>
              </a:rPr>
              <a:t>объективные сложности с разработкой технологических решений</a:t>
            </a:r>
          </a:p>
        </p:txBody>
      </p:sp>
      <p:grpSp>
        <p:nvGrpSpPr>
          <p:cNvPr id="30" name="Group 15"/>
          <p:cNvGrpSpPr/>
          <p:nvPr/>
        </p:nvGrpSpPr>
        <p:grpSpPr>
          <a:xfrm>
            <a:off x="4058486" y="417853"/>
            <a:ext cx="323827" cy="323827"/>
            <a:chOff x="5558170" y="2418400"/>
            <a:chExt cx="1096251" cy="1096251"/>
          </a:xfrm>
        </p:grpSpPr>
        <p:sp>
          <p:nvSpPr>
            <p:cNvPr id="31" name="Oval 5"/>
            <p:cNvSpPr/>
            <p:nvPr/>
          </p:nvSpPr>
          <p:spPr>
            <a:xfrm>
              <a:off x="5558170" y="2418400"/>
              <a:ext cx="1096251" cy="1096251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2" name="Freeform 6"/>
            <p:cNvSpPr>
              <a:spLocks noEditPoints="1"/>
            </p:cNvSpPr>
            <p:nvPr/>
          </p:nvSpPr>
          <p:spPr bwMode="auto">
            <a:xfrm>
              <a:off x="5825370" y="2895145"/>
              <a:ext cx="561851" cy="263806"/>
            </a:xfrm>
            <a:custGeom>
              <a:avLst/>
              <a:gdLst>
                <a:gd name="T0" fmla="*/ 722 w 722"/>
                <a:gd name="T1" fmla="*/ 12 h 339"/>
                <a:gd name="T2" fmla="*/ 360 w 722"/>
                <a:gd name="T3" fmla="*/ 339 h 339"/>
                <a:gd name="T4" fmla="*/ 0 w 722"/>
                <a:gd name="T5" fmla="*/ 12 h 339"/>
                <a:gd name="T6" fmla="*/ 10 w 722"/>
                <a:gd name="T7" fmla="*/ 0 h 339"/>
                <a:gd name="T8" fmla="*/ 360 w 722"/>
                <a:gd name="T9" fmla="*/ 318 h 339"/>
                <a:gd name="T10" fmla="*/ 713 w 722"/>
                <a:gd name="T11" fmla="*/ 0 h 339"/>
                <a:gd name="T12" fmla="*/ 722 w 722"/>
                <a:gd name="T13" fmla="*/ 12 h 339"/>
                <a:gd name="T14" fmla="*/ 722 w 722"/>
                <a:gd name="T15" fmla="*/ 12 h 339"/>
                <a:gd name="T16" fmla="*/ 722 w 722"/>
                <a:gd name="T17" fmla="*/ 12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2" h="339">
                  <a:moveTo>
                    <a:pt x="722" y="12"/>
                  </a:moveTo>
                  <a:lnTo>
                    <a:pt x="360" y="339"/>
                  </a:lnTo>
                  <a:lnTo>
                    <a:pt x="0" y="12"/>
                  </a:lnTo>
                  <a:lnTo>
                    <a:pt x="10" y="0"/>
                  </a:lnTo>
                  <a:lnTo>
                    <a:pt x="360" y="318"/>
                  </a:lnTo>
                  <a:lnTo>
                    <a:pt x="713" y="0"/>
                  </a:lnTo>
                  <a:lnTo>
                    <a:pt x="722" y="12"/>
                  </a:lnTo>
                  <a:moveTo>
                    <a:pt x="722" y="12"/>
                  </a:moveTo>
                  <a:lnTo>
                    <a:pt x="722" y="12"/>
                  </a:lnTo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6" name="Group 15"/>
          <p:cNvGrpSpPr/>
          <p:nvPr/>
        </p:nvGrpSpPr>
        <p:grpSpPr>
          <a:xfrm>
            <a:off x="4058486" y="3150124"/>
            <a:ext cx="323827" cy="323827"/>
            <a:chOff x="5558170" y="2418400"/>
            <a:chExt cx="1096251" cy="1096251"/>
          </a:xfrm>
        </p:grpSpPr>
        <p:sp>
          <p:nvSpPr>
            <p:cNvPr id="39" name="Oval 5"/>
            <p:cNvSpPr/>
            <p:nvPr/>
          </p:nvSpPr>
          <p:spPr>
            <a:xfrm>
              <a:off x="5558170" y="2418400"/>
              <a:ext cx="1096251" cy="1096251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2" name="Freeform 6"/>
            <p:cNvSpPr>
              <a:spLocks noEditPoints="1"/>
            </p:cNvSpPr>
            <p:nvPr/>
          </p:nvSpPr>
          <p:spPr bwMode="auto">
            <a:xfrm>
              <a:off x="5825370" y="2895145"/>
              <a:ext cx="561851" cy="263806"/>
            </a:xfrm>
            <a:custGeom>
              <a:avLst/>
              <a:gdLst>
                <a:gd name="T0" fmla="*/ 722 w 722"/>
                <a:gd name="T1" fmla="*/ 12 h 339"/>
                <a:gd name="T2" fmla="*/ 360 w 722"/>
                <a:gd name="T3" fmla="*/ 339 h 339"/>
                <a:gd name="T4" fmla="*/ 0 w 722"/>
                <a:gd name="T5" fmla="*/ 12 h 339"/>
                <a:gd name="T6" fmla="*/ 10 w 722"/>
                <a:gd name="T7" fmla="*/ 0 h 339"/>
                <a:gd name="T8" fmla="*/ 360 w 722"/>
                <a:gd name="T9" fmla="*/ 318 h 339"/>
                <a:gd name="T10" fmla="*/ 713 w 722"/>
                <a:gd name="T11" fmla="*/ 0 h 339"/>
                <a:gd name="T12" fmla="*/ 722 w 722"/>
                <a:gd name="T13" fmla="*/ 12 h 339"/>
                <a:gd name="T14" fmla="*/ 722 w 722"/>
                <a:gd name="T15" fmla="*/ 12 h 339"/>
                <a:gd name="T16" fmla="*/ 722 w 722"/>
                <a:gd name="T17" fmla="*/ 12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2" h="339">
                  <a:moveTo>
                    <a:pt x="722" y="12"/>
                  </a:moveTo>
                  <a:lnTo>
                    <a:pt x="360" y="339"/>
                  </a:lnTo>
                  <a:lnTo>
                    <a:pt x="0" y="12"/>
                  </a:lnTo>
                  <a:lnTo>
                    <a:pt x="10" y="0"/>
                  </a:lnTo>
                  <a:lnTo>
                    <a:pt x="360" y="318"/>
                  </a:lnTo>
                  <a:lnTo>
                    <a:pt x="713" y="0"/>
                  </a:lnTo>
                  <a:lnTo>
                    <a:pt x="722" y="12"/>
                  </a:lnTo>
                  <a:moveTo>
                    <a:pt x="722" y="12"/>
                  </a:moveTo>
                  <a:lnTo>
                    <a:pt x="722" y="12"/>
                  </a:lnTo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4000007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>
            <a:off x="4572000" y="1867386"/>
            <a:ext cx="0" cy="2829074"/>
          </a:xfrm>
          <a:prstGeom prst="line">
            <a:avLst/>
          </a:prstGeom>
          <a:ln w="19050">
            <a:solidFill>
              <a:schemeClr val="bg2">
                <a:lumMod val="9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150"/>
          <p:cNvGrpSpPr/>
          <p:nvPr/>
        </p:nvGrpSpPr>
        <p:grpSpPr>
          <a:xfrm>
            <a:off x="461727" y="699538"/>
            <a:ext cx="8320133" cy="793981"/>
            <a:chOff x="5988387" y="483017"/>
            <a:chExt cx="12359700" cy="1990933"/>
          </a:xfrm>
        </p:grpSpPr>
        <p:sp>
          <p:nvSpPr>
            <p:cNvPr id="33" name="TextBox 32"/>
            <p:cNvSpPr txBox="1"/>
            <p:nvPr/>
          </p:nvSpPr>
          <p:spPr>
            <a:xfrm>
              <a:off x="5988387" y="483017"/>
              <a:ext cx="12359700" cy="1360211"/>
            </a:xfrm>
            <a:prstGeom prst="rect">
              <a:avLst/>
            </a:prstGeom>
            <a:noFill/>
          </p:spPr>
          <p:txBody>
            <a:bodyPr wrap="square" lIns="34283" tIns="17142" rIns="34283" bIns="17142" rtlCol="0">
              <a:spAutoFit/>
            </a:bodyPr>
            <a:lstStyle/>
            <a:p>
              <a:pPr algn="ctr"/>
              <a:r>
                <a:rPr lang="ru-RU" sz="3300" dirty="0">
                  <a:solidFill>
                    <a:srgbClr val="404040"/>
                  </a:solidFill>
                  <a:latin typeface="Trebuchet MS" pitchFamily="34" charset="0"/>
                  <a:cs typeface="Lato Regular"/>
                </a:rPr>
                <a:t>Взгляд со стороны регуляторов</a:t>
              </a:r>
              <a:r>
                <a:rPr lang="en-US" sz="3300" dirty="0">
                  <a:solidFill>
                    <a:srgbClr val="404040"/>
                  </a:solidFill>
                  <a:latin typeface="Trebuchet MS" pitchFamily="34" charset="0"/>
                  <a:cs typeface="Lato Regular"/>
                </a:rPr>
                <a:t>—</a:t>
              </a:r>
              <a:r>
                <a:rPr lang="ru-RU" sz="3300" dirty="0">
                  <a:solidFill>
                    <a:srgbClr val="404040"/>
                  </a:solidFill>
                  <a:latin typeface="Trebuchet MS" pitchFamily="34" charset="0"/>
                  <a:cs typeface="Lato Regular"/>
                </a:rPr>
                <a:t> </a:t>
              </a:r>
              <a:endParaRPr lang="id-ID" sz="3300" dirty="0">
                <a:solidFill>
                  <a:srgbClr val="404040"/>
                </a:solidFill>
                <a:latin typeface="Trebuchet MS" pitchFamily="34" charset="0"/>
                <a:cs typeface="Lato Regular"/>
              </a:endParaRPr>
            </a:p>
          </p:txBody>
        </p:sp>
        <p:sp>
          <p:nvSpPr>
            <p:cNvPr id="36" name="Subtitle 2"/>
            <p:cNvSpPr txBox="1">
              <a:spLocks/>
            </p:cNvSpPr>
            <p:nvPr/>
          </p:nvSpPr>
          <p:spPr>
            <a:xfrm>
              <a:off x="6361236" y="1634834"/>
              <a:ext cx="11655185" cy="839116"/>
            </a:xfrm>
            <a:prstGeom prst="rect">
              <a:avLst/>
            </a:prstGeom>
          </p:spPr>
          <p:txBody>
            <a:bodyPr vert="horz" lIns="81559" tIns="40780" rIns="81559" bIns="40780" rtlCol="0">
              <a:no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2000" dirty="0">
                  <a:solidFill>
                    <a:srgbClr val="404040"/>
                  </a:solidFill>
                  <a:latin typeface="Trebuchet MS" pitchFamily="34" charset="0"/>
                  <a:cs typeface="Lato Regular"/>
                </a:rPr>
                <a:t>выжидательная позиция</a:t>
              </a:r>
              <a:endParaRPr lang="id-ID" sz="2000" dirty="0">
                <a:solidFill>
                  <a:srgbClr val="404040"/>
                </a:solidFill>
                <a:latin typeface="Trebuchet MS" pitchFamily="34" charset="0"/>
                <a:cs typeface="Lato Regular"/>
              </a:endParaRPr>
            </a:p>
          </p:txBody>
        </p:sp>
      </p:grpSp>
      <p:sp>
        <p:nvSpPr>
          <p:cNvPr id="60" name="Title 20"/>
          <p:cNvSpPr txBox="1">
            <a:spLocks/>
          </p:cNvSpPr>
          <p:nvPr/>
        </p:nvSpPr>
        <p:spPr>
          <a:xfrm>
            <a:off x="497840" y="1953622"/>
            <a:ext cx="3346865" cy="2400657"/>
          </a:xfrm>
          <a:prstGeom prst="rect">
            <a:avLst/>
          </a:prstGeom>
        </p:spPr>
        <p:txBody>
          <a:bodyPr vert="horz" wrap="square" lIns="91420" tIns="0" rIns="91420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 defTabSz="442913">
              <a:spcBef>
                <a:spcPts val="1200"/>
              </a:spcBef>
              <a:buClr>
                <a:srgbClr val="C00000"/>
              </a:buClr>
            </a:pPr>
            <a:r>
              <a:rPr lang="ru-RU" sz="1400" dirty="0">
                <a:solidFill>
                  <a:srgbClr val="404040"/>
                </a:solidFill>
                <a:latin typeface="Trebuchet MS" pitchFamily="34" charset="0"/>
              </a:rPr>
              <a:t>Применение в РФ МСА </a:t>
            </a:r>
            <a:br>
              <a:rPr lang="en-US" sz="1400" dirty="0">
                <a:solidFill>
                  <a:srgbClr val="404040"/>
                </a:solidFill>
                <a:latin typeface="Trebuchet MS" pitchFamily="34" charset="0"/>
              </a:rPr>
            </a:br>
            <a:r>
              <a:rPr lang="ru-RU" sz="1400" dirty="0">
                <a:solidFill>
                  <a:srgbClr val="404040"/>
                </a:solidFill>
                <a:latin typeface="Trebuchet MS" pitchFamily="34" charset="0"/>
              </a:rPr>
              <a:t>в качестве национальных стандартов</a:t>
            </a:r>
          </a:p>
          <a:p>
            <a:pPr algn="r" defTabSz="442913">
              <a:spcBef>
                <a:spcPts val="1200"/>
              </a:spcBef>
              <a:buClr>
                <a:srgbClr val="C00000"/>
              </a:buClr>
            </a:pPr>
            <a:r>
              <a:rPr lang="ru-RU" sz="1400" dirty="0">
                <a:solidFill>
                  <a:srgbClr val="404040"/>
                </a:solidFill>
                <a:latin typeface="Trebuchet MS" pitchFamily="34" charset="0"/>
              </a:rPr>
              <a:t>Создание в структуре </a:t>
            </a:r>
            <a:r>
              <a:rPr lang="en-US" sz="1400" dirty="0">
                <a:solidFill>
                  <a:srgbClr val="404040"/>
                </a:solidFill>
                <a:latin typeface="Trebuchet MS" pitchFamily="34" charset="0"/>
              </a:rPr>
              <a:t>IAASB</a:t>
            </a:r>
            <a:r>
              <a:rPr lang="ru-RU" sz="1400" dirty="0">
                <a:solidFill>
                  <a:srgbClr val="404040"/>
                </a:solidFill>
                <a:latin typeface="Trebuchet MS" pitchFamily="34" charset="0"/>
              </a:rPr>
              <a:t> </a:t>
            </a:r>
            <a:r>
              <a:rPr lang="en-US" sz="1400" dirty="0">
                <a:solidFill>
                  <a:srgbClr val="404040"/>
                </a:solidFill>
                <a:latin typeface="Trebuchet MS" pitchFamily="34" charset="0"/>
              </a:rPr>
              <a:t>Technology Working Group</a:t>
            </a:r>
            <a:endParaRPr lang="ru-RU" sz="1400" dirty="0">
              <a:solidFill>
                <a:srgbClr val="404040"/>
              </a:solidFill>
              <a:latin typeface="Trebuchet MS" pitchFamily="34" charset="0"/>
            </a:endParaRPr>
          </a:p>
          <a:p>
            <a:pPr algn="r" defTabSz="442913">
              <a:spcBef>
                <a:spcPts val="1200"/>
              </a:spcBef>
              <a:buClr>
                <a:srgbClr val="C00000"/>
              </a:buClr>
            </a:pPr>
            <a:r>
              <a:rPr lang="ru-RU" sz="1400" dirty="0">
                <a:solidFill>
                  <a:srgbClr val="404040"/>
                </a:solidFill>
                <a:latin typeface="Trebuchet MS" pitchFamily="34" charset="0"/>
              </a:rPr>
              <a:t>Признание технологий </a:t>
            </a:r>
            <a:r>
              <a:rPr lang="en-US" sz="1400" dirty="0">
                <a:solidFill>
                  <a:srgbClr val="404040"/>
                </a:solidFill>
                <a:latin typeface="Trebuchet MS" pitchFamily="34" charset="0"/>
              </a:rPr>
              <a:t>Data Analytics </a:t>
            </a:r>
            <a:r>
              <a:rPr lang="ru-RU" sz="1400" dirty="0">
                <a:solidFill>
                  <a:srgbClr val="404040"/>
                </a:solidFill>
                <a:latin typeface="Trebuchet MS" pitchFamily="34" charset="0"/>
              </a:rPr>
              <a:t>способом максимизации ценности ручного компонента аудита</a:t>
            </a:r>
          </a:p>
          <a:p>
            <a:pPr algn="r" defTabSz="442913">
              <a:spcBef>
                <a:spcPts val="1200"/>
              </a:spcBef>
              <a:buClr>
                <a:srgbClr val="C00000"/>
              </a:buClr>
            </a:pPr>
            <a:r>
              <a:rPr lang="ru-RU" sz="1400" dirty="0">
                <a:solidFill>
                  <a:srgbClr val="404040"/>
                </a:solidFill>
                <a:latin typeface="Trebuchet MS" pitchFamily="34" charset="0"/>
              </a:rPr>
              <a:t>Осторожность в принятии решений</a:t>
            </a:r>
            <a:r>
              <a:rPr lang="en-US" sz="1400" dirty="0">
                <a:solidFill>
                  <a:srgbClr val="404040"/>
                </a:solidFill>
                <a:latin typeface="Trebuchet MS" pitchFamily="34" charset="0"/>
              </a:rPr>
              <a:t> </a:t>
            </a:r>
            <a:r>
              <a:rPr lang="ru-RU" sz="1400" dirty="0">
                <a:solidFill>
                  <a:srgbClr val="404040"/>
                </a:solidFill>
                <a:latin typeface="Trebuchet MS" pitchFamily="34" charset="0"/>
              </a:rPr>
              <a:t>о пересмотре МСА</a:t>
            </a:r>
          </a:p>
        </p:txBody>
      </p:sp>
      <p:sp>
        <p:nvSpPr>
          <p:cNvPr id="76" name="Title 20"/>
          <p:cNvSpPr txBox="1">
            <a:spLocks/>
          </p:cNvSpPr>
          <p:nvPr/>
        </p:nvSpPr>
        <p:spPr>
          <a:xfrm>
            <a:off x="5218009" y="1619510"/>
            <a:ext cx="3722791" cy="1908215"/>
          </a:xfrm>
          <a:prstGeom prst="rect">
            <a:avLst/>
          </a:prstGeom>
        </p:spPr>
        <p:txBody>
          <a:bodyPr vert="horz" wrap="square" lIns="91420" tIns="0" rIns="91420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 defTabSz="442913">
              <a:spcBef>
                <a:spcPts val="1200"/>
              </a:spcBef>
              <a:buClr>
                <a:srgbClr val="C00000"/>
              </a:buClr>
            </a:pPr>
            <a:r>
              <a:rPr lang="ru-RU" sz="1400" dirty="0">
                <a:solidFill>
                  <a:schemeClr val="accent1"/>
                </a:solidFill>
                <a:latin typeface="Trebuchet MS" pitchFamily="34" charset="0"/>
              </a:rPr>
              <a:t>Наиболее вероятные направления изменений МСА</a:t>
            </a:r>
          </a:p>
          <a:p>
            <a:pPr marL="182563" indent="-182563" algn="l" defTabSz="442913">
              <a:spcBef>
                <a:spcPts val="1200"/>
              </a:spcBef>
              <a:buClr>
                <a:schemeClr val="accent1"/>
              </a:buClr>
              <a:buSzPct val="80000"/>
              <a:buFont typeface="Trebuchet MS" pitchFamily="34" charset="0"/>
              <a:buChar char="—"/>
            </a:pPr>
            <a:r>
              <a:rPr lang="en-US" sz="1400" dirty="0">
                <a:solidFill>
                  <a:srgbClr val="404040"/>
                </a:solidFill>
                <a:latin typeface="Trebuchet MS" pitchFamily="34" charset="0"/>
              </a:rPr>
              <a:t>ISA 315 (Revised)</a:t>
            </a:r>
          </a:p>
          <a:p>
            <a:pPr marL="182563" indent="-182563" algn="l" defTabSz="442913">
              <a:spcBef>
                <a:spcPts val="1200"/>
              </a:spcBef>
              <a:buClr>
                <a:schemeClr val="accent1"/>
              </a:buClr>
              <a:buSzPct val="80000"/>
              <a:buFont typeface="Trebuchet MS" pitchFamily="34" charset="0"/>
              <a:buChar char="—"/>
            </a:pPr>
            <a:r>
              <a:rPr lang="en-US" sz="1400" dirty="0">
                <a:solidFill>
                  <a:srgbClr val="404040"/>
                </a:solidFill>
                <a:latin typeface="Trebuchet MS" pitchFamily="34" charset="0"/>
              </a:rPr>
              <a:t>ISA 220 (Revised)</a:t>
            </a:r>
          </a:p>
          <a:p>
            <a:pPr marL="182563" indent="-182563" algn="l" defTabSz="442913">
              <a:spcBef>
                <a:spcPts val="1200"/>
              </a:spcBef>
              <a:buClr>
                <a:schemeClr val="accent1"/>
              </a:buClr>
              <a:buSzPct val="80000"/>
              <a:buFont typeface="Trebuchet MS" pitchFamily="34" charset="0"/>
              <a:buChar char="—"/>
            </a:pPr>
            <a:r>
              <a:rPr lang="ru-RU" sz="1400" dirty="0">
                <a:solidFill>
                  <a:srgbClr val="404040"/>
                </a:solidFill>
                <a:latin typeface="Trebuchet MS" pitchFamily="34" charset="0"/>
              </a:rPr>
              <a:t>Действующий проект «</a:t>
            </a:r>
            <a:r>
              <a:rPr lang="ru-RU" sz="1400" dirty="0" err="1">
                <a:solidFill>
                  <a:srgbClr val="404040"/>
                </a:solidFill>
                <a:latin typeface="Trebuchet MS" pitchFamily="34" charset="0"/>
              </a:rPr>
              <a:t>Data</a:t>
            </a:r>
            <a:r>
              <a:rPr lang="ru-RU" sz="1400" dirty="0">
                <a:solidFill>
                  <a:srgbClr val="404040"/>
                </a:solidFill>
                <a:latin typeface="Trebuchet MS" pitchFamily="34" charset="0"/>
              </a:rPr>
              <a:t> </a:t>
            </a:r>
            <a:r>
              <a:rPr lang="ru-RU" sz="1400" dirty="0" err="1">
                <a:solidFill>
                  <a:srgbClr val="404040"/>
                </a:solidFill>
                <a:latin typeface="Trebuchet MS" pitchFamily="34" charset="0"/>
              </a:rPr>
              <a:t>Analytics</a:t>
            </a:r>
            <a:r>
              <a:rPr lang="ru-RU" sz="1400" dirty="0">
                <a:solidFill>
                  <a:srgbClr val="404040"/>
                </a:solidFill>
                <a:latin typeface="Trebuchet MS" pitchFamily="34" charset="0"/>
              </a:rPr>
              <a:t>»:</a:t>
            </a:r>
          </a:p>
          <a:p>
            <a:pPr marL="182563" indent="-182563" algn="l" defTabSz="442913">
              <a:spcBef>
                <a:spcPts val="1200"/>
              </a:spcBef>
              <a:buClr>
                <a:schemeClr val="accent1"/>
              </a:buClr>
              <a:buSzPct val="80000"/>
              <a:buFont typeface="Trebuchet MS" pitchFamily="34" charset="0"/>
              <a:buChar char="—"/>
            </a:pPr>
            <a:r>
              <a:rPr lang="ru-RU" sz="1400" dirty="0">
                <a:solidFill>
                  <a:srgbClr val="404040"/>
                </a:solidFill>
                <a:latin typeface="Trebuchet MS" pitchFamily="34" charset="0"/>
              </a:rPr>
              <a:t>Новый проект «</a:t>
            </a:r>
            <a:r>
              <a:rPr lang="ru-RU" sz="1400" dirty="0" err="1">
                <a:solidFill>
                  <a:srgbClr val="404040"/>
                </a:solidFill>
                <a:latin typeface="Trebuchet MS" pitchFamily="34" charset="0"/>
              </a:rPr>
              <a:t>Audit</a:t>
            </a:r>
            <a:r>
              <a:rPr lang="ru-RU" sz="1400" dirty="0">
                <a:solidFill>
                  <a:srgbClr val="404040"/>
                </a:solidFill>
                <a:latin typeface="Trebuchet MS" pitchFamily="34" charset="0"/>
              </a:rPr>
              <a:t> </a:t>
            </a:r>
            <a:r>
              <a:rPr lang="ru-RU" sz="1400" dirty="0" err="1">
                <a:solidFill>
                  <a:srgbClr val="404040"/>
                </a:solidFill>
                <a:latin typeface="Trebuchet MS" pitchFamily="34" charset="0"/>
              </a:rPr>
              <a:t>Evidence</a:t>
            </a:r>
            <a:r>
              <a:rPr lang="ru-RU" sz="1400" dirty="0">
                <a:solidFill>
                  <a:srgbClr val="404040"/>
                </a:solidFill>
                <a:latin typeface="Trebuchet MS" pitchFamily="34" charset="0"/>
              </a:rPr>
              <a:t>»</a:t>
            </a:r>
          </a:p>
        </p:txBody>
      </p:sp>
      <p:grpSp>
        <p:nvGrpSpPr>
          <p:cNvPr id="89" name="Group 23"/>
          <p:cNvGrpSpPr/>
          <p:nvPr/>
        </p:nvGrpSpPr>
        <p:grpSpPr>
          <a:xfrm>
            <a:off x="3975675" y="2560915"/>
            <a:ext cx="417404" cy="417512"/>
            <a:chOff x="1902178" y="2964436"/>
            <a:chExt cx="556538" cy="556683"/>
          </a:xfrm>
        </p:grpSpPr>
        <p:sp>
          <p:nvSpPr>
            <p:cNvPr id="90" name="Round Diagonal Corner Rectangle 43"/>
            <p:cNvSpPr/>
            <p:nvPr/>
          </p:nvSpPr>
          <p:spPr bwMode="auto">
            <a:xfrm>
              <a:off x="1902178" y="2964436"/>
              <a:ext cx="556538" cy="556683"/>
            </a:xfrm>
            <a:prstGeom prst="round2DiagRect">
              <a:avLst>
                <a:gd name="adj1" fmla="val 33570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19" tIns="22859" rIns="45719" bIns="22859" anchor="ctr"/>
            <a:lstStyle/>
            <a:p>
              <a:pPr algn="ctr">
                <a:defRPr/>
              </a:pPr>
              <a:endParaRPr lang="en-US" sz="675" dirty="0">
                <a:solidFill>
                  <a:schemeClr val="tx2"/>
                </a:solidFill>
              </a:endParaRPr>
            </a:p>
          </p:txBody>
        </p:sp>
        <p:grpSp>
          <p:nvGrpSpPr>
            <p:cNvPr id="91" name="Group 46"/>
            <p:cNvGrpSpPr/>
            <p:nvPr/>
          </p:nvGrpSpPr>
          <p:grpSpPr>
            <a:xfrm>
              <a:off x="2053271" y="3094345"/>
              <a:ext cx="254350" cy="291212"/>
              <a:chOff x="9953626" y="3624263"/>
              <a:chExt cx="328613" cy="376238"/>
            </a:xfrm>
            <a:solidFill>
              <a:schemeClr val="bg1"/>
            </a:solidFill>
          </p:grpSpPr>
          <p:sp>
            <p:nvSpPr>
              <p:cNvPr id="92" name="Freeform 98"/>
              <p:cNvSpPr>
                <a:spLocks noEditPoints="1"/>
              </p:cNvSpPr>
              <p:nvPr/>
            </p:nvSpPr>
            <p:spPr bwMode="auto">
              <a:xfrm>
                <a:off x="10023476" y="3624263"/>
                <a:ext cx="188913" cy="93663"/>
              </a:xfrm>
              <a:custGeom>
                <a:avLst/>
                <a:gdLst>
                  <a:gd name="T0" fmla="*/ 32 w 32"/>
                  <a:gd name="T1" fmla="*/ 8 h 16"/>
                  <a:gd name="T2" fmla="*/ 24 w 32"/>
                  <a:gd name="T3" fmla="*/ 8 h 16"/>
                  <a:gd name="T4" fmla="*/ 16 w 32"/>
                  <a:gd name="T5" fmla="*/ 0 h 16"/>
                  <a:gd name="T6" fmla="*/ 8 w 32"/>
                  <a:gd name="T7" fmla="*/ 8 h 16"/>
                  <a:gd name="T8" fmla="*/ 0 w 32"/>
                  <a:gd name="T9" fmla="*/ 8 h 16"/>
                  <a:gd name="T10" fmla="*/ 0 w 32"/>
                  <a:gd name="T11" fmla="*/ 16 h 16"/>
                  <a:gd name="T12" fmla="*/ 32 w 32"/>
                  <a:gd name="T13" fmla="*/ 16 h 16"/>
                  <a:gd name="T14" fmla="*/ 32 w 32"/>
                  <a:gd name="T15" fmla="*/ 8 h 16"/>
                  <a:gd name="T16" fmla="*/ 16 w 32"/>
                  <a:gd name="T17" fmla="*/ 12 h 16"/>
                  <a:gd name="T18" fmla="*/ 12 w 32"/>
                  <a:gd name="T19" fmla="*/ 8 h 16"/>
                  <a:gd name="T20" fmla="*/ 16 w 32"/>
                  <a:gd name="T21" fmla="*/ 4 h 16"/>
                  <a:gd name="T22" fmla="*/ 20 w 32"/>
                  <a:gd name="T23" fmla="*/ 8 h 16"/>
                  <a:gd name="T24" fmla="*/ 16 w 32"/>
                  <a:gd name="T25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" h="16">
                    <a:moveTo>
                      <a:pt x="32" y="8"/>
                    </a:moveTo>
                    <a:cubicBezTo>
                      <a:pt x="24" y="8"/>
                      <a:pt x="24" y="8"/>
                      <a:pt x="24" y="8"/>
                    </a:cubicBezTo>
                    <a:cubicBezTo>
                      <a:pt x="24" y="4"/>
                      <a:pt x="20" y="0"/>
                      <a:pt x="16" y="0"/>
                    </a:cubicBezTo>
                    <a:cubicBezTo>
                      <a:pt x="12" y="0"/>
                      <a:pt x="8" y="4"/>
                      <a:pt x="8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32" y="16"/>
                      <a:pt x="32" y="16"/>
                      <a:pt x="32" y="16"/>
                    </a:cubicBezTo>
                    <a:lnTo>
                      <a:pt x="32" y="8"/>
                    </a:lnTo>
                    <a:close/>
                    <a:moveTo>
                      <a:pt x="16" y="12"/>
                    </a:moveTo>
                    <a:cubicBezTo>
                      <a:pt x="14" y="12"/>
                      <a:pt x="12" y="10"/>
                      <a:pt x="12" y="8"/>
                    </a:cubicBezTo>
                    <a:cubicBezTo>
                      <a:pt x="12" y="6"/>
                      <a:pt x="14" y="4"/>
                      <a:pt x="16" y="4"/>
                    </a:cubicBezTo>
                    <a:cubicBezTo>
                      <a:pt x="18" y="4"/>
                      <a:pt x="20" y="6"/>
                      <a:pt x="20" y="8"/>
                    </a:cubicBezTo>
                    <a:cubicBezTo>
                      <a:pt x="20" y="10"/>
                      <a:pt x="18" y="12"/>
                      <a:pt x="1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93" name="Freeform 99"/>
              <p:cNvSpPr>
                <a:spLocks noEditPoints="1"/>
              </p:cNvSpPr>
              <p:nvPr/>
            </p:nvSpPr>
            <p:spPr bwMode="auto">
              <a:xfrm>
                <a:off x="9953626" y="3671888"/>
                <a:ext cx="328613" cy="328613"/>
              </a:xfrm>
              <a:custGeom>
                <a:avLst/>
                <a:gdLst>
                  <a:gd name="T0" fmla="*/ 178 w 207"/>
                  <a:gd name="T1" fmla="*/ 0 h 207"/>
                  <a:gd name="T2" fmla="*/ 178 w 207"/>
                  <a:gd name="T3" fmla="*/ 44 h 207"/>
                  <a:gd name="T4" fmla="*/ 29 w 207"/>
                  <a:gd name="T5" fmla="*/ 44 h 207"/>
                  <a:gd name="T6" fmla="*/ 29 w 207"/>
                  <a:gd name="T7" fmla="*/ 0 h 207"/>
                  <a:gd name="T8" fmla="*/ 0 w 207"/>
                  <a:gd name="T9" fmla="*/ 0 h 207"/>
                  <a:gd name="T10" fmla="*/ 0 w 207"/>
                  <a:gd name="T11" fmla="*/ 207 h 207"/>
                  <a:gd name="T12" fmla="*/ 207 w 207"/>
                  <a:gd name="T13" fmla="*/ 207 h 207"/>
                  <a:gd name="T14" fmla="*/ 207 w 207"/>
                  <a:gd name="T15" fmla="*/ 0 h 207"/>
                  <a:gd name="T16" fmla="*/ 178 w 207"/>
                  <a:gd name="T17" fmla="*/ 0 h 207"/>
                  <a:gd name="T18" fmla="*/ 96 w 207"/>
                  <a:gd name="T19" fmla="*/ 174 h 207"/>
                  <a:gd name="T20" fmla="*/ 85 w 207"/>
                  <a:gd name="T21" fmla="*/ 166 h 207"/>
                  <a:gd name="T22" fmla="*/ 44 w 207"/>
                  <a:gd name="T23" fmla="*/ 122 h 207"/>
                  <a:gd name="T24" fmla="*/ 67 w 207"/>
                  <a:gd name="T25" fmla="*/ 103 h 207"/>
                  <a:gd name="T26" fmla="*/ 96 w 207"/>
                  <a:gd name="T27" fmla="*/ 133 h 207"/>
                  <a:gd name="T28" fmla="*/ 155 w 207"/>
                  <a:gd name="T29" fmla="*/ 74 h 207"/>
                  <a:gd name="T30" fmla="*/ 178 w 207"/>
                  <a:gd name="T31" fmla="*/ 96 h 207"/>
                  <a:gd name="T32" fmla="*/ 96 w 207"/>
                  <a:gd name="T33" fmla="*/ 174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7" h="207">
                    <a:moveTo>
                      <a:pt x="178" y="0"/>
                    </a:moveTo>
                    <a:lnTo>
                      <a:pt x="178" y="44"/>
                    </a:lnTo>
                    <a:lnTo>
                      <a:pt x="29" y="44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0" y="207"/>
                    </a:lnTo>
                    <a:lnTo>
                      <a:pt x="207" y="207"/>
                    </a:lnTo>
                    <a:lnTo>
                      <a:pt x="207" y="0"/>
                    </a:lnTo>
                    <a:lnTo>
                      <a:pt x="178" y="0"/>
                    </a:lnTo>
                    <a:close/>
                    <a:moveTo>
                      <a:pt x="96" y="174"/>
                    </a:moveTo>
                    <a:lnTo>
                      <a:pt x="85" y="166"/>
                    </a:lnTo>
                    <a:lnTo>
                      <a:pt x="44" y="122"/>
                    </a:lnTo>
                    <a:lnTo>
                      <a:pt x="67" y="103"/>
                    </a:lnTo>
                    <a:lnTo>
                      <a:pt x="96" y="133"/>
                    </a:lnTo>
                    <a:lnTo>
                      <a:pt x="155" y="74"/>
                    </a:lnTo>
                    <a:lnTo>
                      <a:pt x="178" y="96"/>
                    </a:lnTo>
                    <a:lnTo>
                      <a:pt x="96" y="1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</p:grpSp>
      </p:grpSp>
      <p:grpSp>
        <p:nvGrpSpPr>
          <p:cNvPr id="94" name="Group 25"/>
          <p:cNvGrpSpPr/>
          <p:nvPr/>
        </p:nvGrpSpPr>
        <p:grpSpPr>
          <a:xfrm>
            <a:off x="3975675" y="3217514"/>
            <a:ext cx="417404" cy="417512"/>
            <a:chOff x="1902178" y="4835466"/>
            <a:chExt cx="556538" cy="556683"/>
          </a:xfrm>
        </p:grpSpPr>
        <p:sp>
          <p:nvSpPr>
            <p:cNvPr id="95" name="Round Diagonal Corner Rectangle 37"/>
            <p:cNvSpPr/>
            <p:nvPr/>
          </p:nvSpPr>
          <p:spPr bwMode="auto">
            <a:xfrm>
              <a:off x="1902178" y="4835466"/>
              <a:ext cx="556538" cy="556683"/>
            </a:xfrm>
            <a:prstGeom prst="round2DiagRect">
              <a:avLst>
                <a:gd name="adj1" fmla="val 30831"/>
                <a:gd name="adj2" fmla="val 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19" tIns="22859" rIns="45719" bIns="22859" anchor="ctr"/>
            <a:lstStyle/>
            <a:p>
              <a:pPr algn="ctr">
                <a:defRPr/>
              </a:pPr>
              <a:endParaRPr lang="en-US" sz="675" dirty="0">
                <a:solidFill>
                  <a:schemeClr val="tx2"/>
                </a:solidFill>
              </a:endParaRPr>
            </a:p>
          </p:txBody>
        </p:sp>
        <p:grpSp>
          <p:nvGrpSpPr>
            <p:cNvPr id="96" name="Group 49"/>
            <p:cNvGrpSpPr/>
            <p:nvPr/>
          </p:nvGrpSpPr>
          <p:grpSpPr>
            <a:xfrm>
              <a:off x="2037277" y="4946384"/>
              <a:ext cx="288408" cy="330021"/>
              <a:chOff x="1833563" y="2932113"/>
              <a:chExt cx="319087" cy="365126"/>
            </a:xfrm>
            <a:solidFill>
              <a:schemeClr val="bg1"/>
            </a:solidFill>
          </p:grpSpPr>
          <p:sp>
            <p:nvSpPr>
              <p:cNvPr id="97" name="Freeform 34"/>
              <p:cNvSpPr>
                <a:spLocks noEditPoints="1"/>
              </p:cNvSpPr>
              <p:nvPr/>
            </p:nvSpPr>
            <p:spPr bwMode="auto">
              <a:xfrm>
                <a:off x="1833563" y="2932113"/>
                <a:ext cx="319087" cy="182563"/>
              </a:xfrm>
              <a:custGeom>
                <a:avLst/>
                <a:gdLst>
                  <a:gd name="T0" fmla="*/ 4 w 56"/>
                  <a:gd name="T1" fmla="*/ 32 h 32"/>
                  <a:gd name="T2" fmla="*/ 52 w 56"/>
                  <a:gd name="T3" fmla="*/ 32 h 32"/>
                  <a:gd name="T4" fmla="*/ 56 w 56"/>
                  <a:gd name="T5" fmla="*/ 28 h 32"/>
                  <a:gd name="T6" fmla="*/ 52 w 56"/>
                  <a:gd name="T7" fmla="*/ 24 h 32"/>
                  <a:gd name="T8" fmla="*/ 40 w 56"/>
                  <a:gd name="T9" fmla="*/ 24 h 32"/>
                  <a:gd name="T10" fmla="*/ 36 w 56"/>
                  <a:gd name="T11" fmla="*/ 20 h 32"/>
                  <a:gd name="T12" fmla="*/ 36 w 56"/>
                  <a:gd name="T13" fmla="*/ 4 h 32"/>
                  <a:gd name="T14" fmla="*/ 32 w 56"/>
                  <a:gd name="T15" fmla="*/ 0 h 32"/>
                  <a:gd name="T16" fmla="*/ 24 w 56"/>
                  <a:gd name="T17" fmla="*/ 0 h 32"/>
                  <a:gd name="T18" fmla="*/ 20 w 56"/>
                  <a:gd name="T19" fmla="*/ 4 h 32"/>
                  <a:gd name="T20" fmla="*/ 20 w 56"/>
                  <a:gd name="T21" fmla="*/ 20 h 32"/>
                  <a:gd name="T22" fmla="*/ 16 w 56"/>
                  <a:gd name="T23" fmla="*/ 24 h 32"/>
                  <a:gd name="T24" fmla="*/ 4 w 56"/>
                  <a:gd name="T25" fmla="*/ 24 h 32"/>
                  <a:gd name="T26" fmla="*/ 0 w 56"/>
                  <a:gd name="T27" fmla="*/ 28 h 32"/>
                  <a:gd name="T28" fmla="*/ 4 w 56"/>
                  <a:gd name="T29" fmla="*/ 32 h 32"/>
                  <a:gd name="T30" fmla="*/ 26 w 56"/>
                  <a:gd name="T31" fmla="*/ 4 h 32"/>
                  <a:gd name="T32" fmla="*/ 30 w 56"/>
                  <a:gd name="T33" fmla="*/ 4 h 32"/>
                  <a:gd name="T34" fmla="*/ 32 w 56"/>
                  <a:gd name="T35" fmla="*/ 6 h 32"/>
                  <a:gd name="T36" fmla="*/ 30 w 56"/>
                  <a:gd name="T37" fmla="*/ 8 h 32"/>
                  <a:gd name="T38" fmla="*/ 26 w 56"/>
                  <a:gd name="T39" fmla="*/ 8 h 32"/>
                  <a:gd name="T40" fmla="*/ 24 w 56"/>
                  <a:gd name="T41" fmla="*/ 6 h 32"/>
                  <a:gd name="T42" fmla="*/ 26 w 56"/>
                  <a:gd name="T43" fmla="*/ 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6" h="32">
                    <a:moveTo>
                      <a:pt x="4" y="32"/>
                    </a:moveTo>
                    <a:cubicBezTo>
                      <a:pt x="52" y="32"/>
                      <a:pt x="52" y="32"/>
                      <a:pt x="52" y="32"/>
                    </a:cubicBezTo>
                    <a:cubicBezTo>
                      <a:pt x="54" y="32"/>
                      <a:pt x="56" y="30"/>
                      <a:pt x="56" y="28"/>
                    </a:cubicBezTo>
                    <a:cubicBezTo>
                      <a:pt x="56" y="26"/>
                      <a:pt x="54" y="24"/>
                      <a:pt x="52" y="24"/>
                    </a:cubicBezTo>
                    <a:cubicBezTo>
                      <a:pt x="40" y="24"/>
                      <a:pt x="40" y="24"/>
                      <a:pt x="40" y="24"/>
                    </a:cubicBezTo>
                    <a:cubicBezTo>
                      <a:pt x="38" y="24"/>
                      <a:pt x="36" y="22"/>
                      <a:pt x="36" y="20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2"/>
                      <a:pt x="34" y="0"/>
                      <a:pt x="32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2" y="0"/>
                      <a:pt x="20" y="2"/>
                      <a:pt x="20" y="4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22"/>
                      <a:pt x="18" y="24"/>
                      <a:pt x="16" y="24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2" y="24"/>
                      <a:pt x="0" y="26"/>
                      <a:pt x="0" y="28"/>
                    </a:cubicBezTo>
                    <a:cubicBezTo>
                      <a:pt x="0" y="30"/>
                      <a:pt x="2" y="32"/>
                      <a:pt x="4" y="32"/>
                    </a:cubicBezTo>
                    <a:close/>
                    <a:moveTo>
                      <a:pt x="26" y="4"/>
                    </a:moveTo>
                    <a:cubicBezTo>
                      <a:pt x="30" y="4"/>
                      <a:pt x="30" y="4"/>
                      <a:pt x="30" y="4"/>
                    </a:cubicBezTo>
                    <a:cubicBezTo>
                      <a:pt x="31" y="4"/>
                      <a:pt x="32" y="5"/>
                      <a:pt x="32" y="6"/>
                    </a:cubicBezTo>
                    <a:cubicBezTo>
                      <a:pt x="32" y="7"/>
                      <a:pt x="31" y="8"/>
                      <a:pt x="30" y="8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5" y="8"/>
                      <a:pt x="24" y="7"/>
                      <a:pt x="24" y="6"/>
                    </a:cubicBezTo>
                    <a:cubicBezTo>
                      <a:pt x="24" y="5"/>
                      <a:pt x="25" y="4"/>
                      <a:pt x="2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98" name="Freeform 35"/>
              <p:cNvSpPr>
                <a:spLocks/>
              </p:cNvSpPr>
              <p:nvPr/>
            </p:nvSpPr>
            <p:spPr bwMode="auto">
              <a:xfrm>
                <a:off x="1833563" y="3136901"/>
                <a:ext cx="319087" cy="160338"/>
              </a:xfrm>
              <a:custGeom>
                <a:avLst/>
                <a:gdLst>
                  <a:gd name="T0" fmla="*/ 50 w 56"/>
                  <a:gd name="T1" fmla="*/ 0 h 28"/>
                  <a:gd name="T2" fmla="*/ 6 w 56"/>
                  <a:gd name="T3" fmla="*/ 0 h 28"/>
                  <a:gd name="T4" fmla="*/ 4 w 56"/>
                  <a:gd name="T5" fmla="*/ 2 h 28"/>
                  <a:gd name="T6" fmla="*/ 0 w 56"/>
                  <a:gd name="T7" fmla="*/ 28 h 28"/>
                  <a:gd name="T8" fmla="*/ 12 w 56"/>
                  <a:gd name="T9" fmla="*/ 28 h 28"/>
                  <a:gd name="T10" fmla="*/ 16 w 56"/>
                  <a:gd name="T11" fmla="*/ 16 h 28"/>
                  <a:gd name="T12" fmla="*/ 16 w 56"/>
                  <a:gd name="T13" fmla="*/ 28 h 28"/>
                  <a:gd name="T14" fmla="*/ 40 w 56"/>
                  <a:gd name="T15" fmla="*/ 28 h 28"/>
                  <a:gd name="T16" fmla="*/ 40 w 56"/>
                  <a:gd name="T17" fmla="*/ 16 h 28"/>
                  <a:gd name="T18" fmla="*/ 44 w 56"/>
                  <a:gd name="T19" fmla="*/ 28 h 28"/>
                  <a:gd name="T20" fmla="*/ 56 w 56"/>
                  <a:gd name="T21" fmla="*/ 28 h 28"/>
                  <a:gd name="T22" fmla="*/ 52 w 56"/>
                  <a:gd name="T23" fmla="*/ 2 h 28"/>
                  <a:gd name="T24" fmla="*/ 50 w 56"/>
                  <a:gd name="T2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6" h="28">
                    <a:moveTo>
                      <a:pt x="50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4" y="1"/>
                      <a:pt x="4" y="2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40" y="28"/>
                      <a:pt x="40" y="28"/>
                      <a:pt x="40" y="28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2" y="2"/>
                      <a:pt x="52" y="2"/>
                      <a:pt x="52" y="2"/>
                    </a:cubicBezTo>
                    <a:cubicBezTo>
                      <a:pt x="52" y="1"/>
                      <a:pt x="51" y="0"/>
                      <a:pt x="5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</p:grpSp>
      </p:grpSp>
      <p:grpSp>
        <p:nvGrpSpPr>
          <p:cNvPr id="99" name="Group 2"/>
          <p:cNvGrpSpPr/>
          <p:nvPr/>
        </p:nvGrpSpPr>
        <p:grpSpPr>
          <a:xfrm>
            <a:off x="4747835" y="1966353"/>
            <a:ext cx="417404" cy="417512"/>
            <a:chOff x="1902181" y="1162345"/>
            <a:chExt cx="556538" cy="556683"/>
          </a:xfrm>
        </p:grpSpPr>
        <p:sp>
          <p:nvSpPr>
            <p:cNvPr id="100" name="Round Diagonal Corner Rectangle 26"/>
            <p:cNvSpPr/>
            <p:nvPr/>
          </p:nvSpPr>
          <p:spPr bwMode="auto">
            <a:xfrm>
              <a:off x="1902181" y="1162345"/>
              <a:ext cx="556538" cy="556683"/>
            </a:xfrm>
            <a:prstGeom prst="round2DiagRect">
              <a:avLst>
                <a:gd name="adj1" fmla="val 30831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675" dirty="0">
                <a:solidFill>
                  <a:schemeClr val="tx2"/>
                </a:solidFill>
              </a:endParaRPr>
            </a:p>
          </p:txBody>
        </p:sp>
        <p:sp>
          <p:nvSpPr>
            <p:cNvPr id="101" name="Freeform 93"/>
            <p:cNvSpPr>
              <a:spLocks noEditPoints="1"/>
            </p:cNvSpPr>
            <p:nvPr/>
          </p:nvSpPr>
          <p:spPr bwMode="auto">
            <a:xfrm>
              <a:off x="2022628" y="1282867"/>
              <a:ext cx="315637" cy="315637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2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47 w 64"/>
                <a:gd name="T11" fmla="*/ 53 h 64"/>
                <a:gd name="T12" fmla="*/ 32 w 64"/>
                <a:gd name="T13" fmla="*/ 42 h 64"/>
                <a:gd name="T14" fmla="*/ 17 w 64"/>
                <a:gd name="T15" fmla="*/ 53 h 64"/>
                <a:gd name="T16" fmla="*/ 23 w 64"/>
                <a:gd name="T17" fmla="*/ 35 h 64"/>
                <a:gd name="T18" fmla="*/ 8 w 64"/>
                <a:gd name="T19" fmla="*/ 24 h 64"/>
                <a:gd name="T20" fmla="*/ 26 w 64"/>
                <a:gd name="T21" fmla="*/ 24 h 64"/>
                <a:gd name="T22" fmla="*/ 32 w 64"/>
                <a:gd name="T23" fmla="*/ 7 h 64"/>
                <a:gd name="T24" fmla="*/ 38 w 64"/>
                <a:gd name="T25" fmla="*/ 24 h 64"/>
                <a:gd name="T26" fmla="*/ 56 w 64"/>
                <a:gd name="T27" fmla="*/ 24 h 64"/>
                <a:gd name="T28" fmla="*/ 41 w 64"/>
                <a:gd name="T29" fmla="*/ 35 h 64"/>
                <a:gd name="T30" fmla="*/ 47 w 64"/>
                <a:gd name="T31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47" y="53"/>
                  </a:moveTo>
                  <a:cubicBezTo>
                    <a:pt x="32" y="42"/>
                    <a:pt x="32" y="42"/>
                    <a:pt x="32" y="42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41" y="35"/>
                    <a:pt x="41" y="35"/>
                    <a:pt x="41" y="35"/>
                  </a:cubicBezTo>
                  <a:lnTo>
                    <a:pt x="47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grpSp>
        <p:nvGrpSpPr>
          <p:cNvPr id="102" name="Group 3"/>
          <p:cNvGrpSpPr/>
          <p:nvPr/>
        </p:nvGrpSpPr>
        <p:grpSpPr>
          <a:xfrm>
            <a:off x="4005038" y="1966353"/>
            <a:ext cx="417404" cy="417512"/>
            <a:chOff x="9851091" y="1168740"/>
            <a:chExt cx="556538" cy="556683"/>
          </a:xfrm>
        </p:grpSpPr>
        <p:sp>
          <p:nvSpPr>
            <p:cNvPr id="103" name="Round Diagonal Corner Rectangle 33"/>
            <p:cNvSpPr/>
            <p:nvPr/>
          </p:nvSpPr>
          <p:spPr bwMode="auto">
            <a:xfrm>
              <a:off x="9851091" y="1168740"/>
              <a:ext cx="556538" cy="556683"/>
            </a:xfrm>
            <a:prstGeom prst="round2DiagRect">
              <a:avLst>
                <a:gd name="adj1" fmla="val 33570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19" tIns="22859" rIns="45719" bIns="22859" anchor="ctr"/>
            <a:lstStyle/>
            <a:p>
              <a:pPr algn="ctr">
                <a:defRPr/>
              </a:pPr>
              <a:endParaRPr lang="en-US" sz="675" dirty="0">
                <a:solidFill>
                  <a:schemeClr val="tx2"/>
                </a:solidFill>
              </a:endParaRPr>
            </a:p>
          </p:txBody>
        </p:sp>
        <p:sp>
          <p:nvSpPr>
            <p:cNvPr id="104" name="AutoShape 19"/>
            <p:cNvSpPr>
              <a:spLocks noChangeAspect="1"/>
            </p:cNvSpPr>
            <p:nvPr/>
          </p:nvSpPr>
          <p:spPr bwMode="auto">
            <a:xfrm>
              <a:off x="9955324" y="1279309"/>
              <a:ext cx="343134" cy="343223"/>
            </a:xfrm>
            <a:custGeom>
              <a:avLst/>
              <a:gdLst>
                <a:gd name="T0" fmla="*/ 10800 w 21600"/>
                <a:gd name="T1" fmla="*/ 10789 h 21579"/>
                <a:gd name="T2" fmla="*/ 10800 w 21600"/>
                <a:gd name="T3" fmla="*/ 10789 h 21579"/>
                <a:gd name="T4" fmla="*/ 10800 w 21600"/>
                <a:gd name="T5" fmla="*/ 10789 h 21579"/>
                <a:gd name="T6" fmla="*/ 10800 w 21600"/>
                <a:gd name="T7" fmla="*/ 10789 h 21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79">
                  <a:moveTo>
                    <a:pt x="21599" y="9391"/>
                  </a:moveTo>
                  <a:cubicBezTo>
                    <a:pt x="21599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599" y="8895"/>
                    <a:pt x="21599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0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092" tIns="38092" rIns="38092" bIns="38092" anchor="ctr"/>
            <a:lstStyle/>
            <a:p>
              <a:pPr defTabSz="342824">
                <a:defRPr/>
              </a:pPr>
              <a:endParaRPr lang="es-ES" sz="27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ato Regular"/>
                <a:cs typeface="Lato Regular"/>
                <a:sym typeface="Gill Sans" charset="0"/>
              </a:endParaRPr>
            </a:p>
          </p:txBody>
        </p:sp>
      </p:grpSp>
      <p:grpSp>
        <p:nvGrpSpPr>
          <p:cNvPr id="105" name="Group 21"/>
          <p:cNvGrpSpPr/>
          <p:nvPr/>
        </p:nvGrpSpPr>
        <p:grpSpPr>
          <a:xfrm>
            <a:off x="3975675" y="3906828"/>
            <a:ext cx="417404" cy="417512"/>
            <a:chOff x="9851091" y="2970827"/>
            <a:chExt cx="556538" cy="556683"/>
          </a:xfrm>
        </p:grpSpPr>
        <p:sp>
          <p:nvSpPr>
            <p:cNvPr id="106" name="Round Diagonal Corner Rectangle 51"/>
            <p:cNvSpPr/>
            <p:nvPr/>
          </p:nvSpPr>
          <p:spPr bwMode="auto">
            <a:xfrm>
              <a:off x="9851091" y="2970827"/>
              <a:ext cx="556538" cy="556683"/>
            </a:xfrm>
            <a:prstGeom prst="round2DiagRect">
              <a:avLst>
                <a:gd name="adj1" fmla="val 36308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19" tIns="22859" rIns="45719" bIns="22859" anchor="ctr"/>
            <a:lstStyle/>
            <a:p>
              <a:pPr algn="ctr">
                <a:defRPr/>
              </a:pPr>
              <a:endParaRPr lang="en-US" sz="675" dirty="0">
                <a:solidFill>
                  <a:schemeClr val="tx2"/>
                </a:solidFill>
              </a:endParaRPr>
            </a:p>
          </p:txBody>
        </p:sp>
        <p:sp>
          <p:nvSpPr>
            <p:cNvPr id="107" name="Freeform 106"/>
            <p:cNvSpPr>
              <a:spLocks noChangeAspect="1" noChangeArrowheads="1"/>
            </p:cNvSpPr>
            <p:nvPr/>
          </p:nvSpPr>
          <p:spPr bwMode="auto">
            <a:xfrm>
              <a:off x="9947998" y="3087582"/>
              <a:ext cx="373309" cy="323076"/>
            </a:xfrm>
            <a:custGeom>
              <a:avLst/>
              <a:gdLst>
                <a:gd name="T0" fmla="*/ 502 w 1013"/>
                <a:gd name="T1" fmla="*/ 0 h 879"/>
                <a:gd name="T2" fmla="*/ 0 w 1013"/>
                <a:gd name="T3" fmla="*/ 351 h 879"/>
                <a:gd name="T4" fmla="*/ 193 w 1013"/>
                <a:gd name="T5" fmla="*/ 636 h 879"/>
                <a:gd name="T6" fmla="*/ 92 w 1013"/>
                <a:gd name="T7" fmla="*/ 862 h 879"/>
                <a:gd name="T8" fmla="*/ 92 w 1013"/>
                <a:gd name="T9" fmla="*/ 878 h 879"/>
                <a:gd name="T10" fmla="*/ 101 w 1013"/>
                <a:gd name="T11" fmla="*/ 878 h 879"/>
                <a:gd name="T12" fmla="*/ 109 w 1013"/>
                <a:gd name="T13" fmla="*/ 878 h 879"/>
                <a:gd name="T14" fmla="*/ 485 w 1013"/>
                <a:gd name="T15" fmla="*/ 711 h 879"/>
                <a:gd name="T16" fmla="*/ 502 w 1013"/>
                <a:gd name="T17" fmla="*/ 711 h 879"/>
                <a:gd name="T18" fmla="*/ 1012 w 1013"/>
                <a:gd name="T19" fmla="*/ 351 h 879"/>
                <a:gd name="T20" fmla="*/ 502 w 1013"/>
                <a:gd name="T21" fmla="*/ 0 h 879"/>
                <a:gd name="T22" fmla="*/ 502 w 1013"/>
                <a:gd name="T23" fmla="*/ 0 h 879"/>
                <a:gd name="T24" fmla="*/ 502 w 1013"/>
                <a:gd name="T25" fmla="*/ 0 h 8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13" h="879">
                  <a:moveTo>
                    <a:pt x="502" y="0"/>
                  </a:moveTo>
                  <a:cubicBezTo>
                    <a:pt x="226" y="0"/>
                    <a:pt x="0" y="159"/>
                    <a:pt x="0" y="351"/>
                  </a:cubicBezTo>
                  <a:cubicBezTo>
                    <a:pt x="0" y="469"/>
                    <a:pt x="67" y="569"/>
                    <a:pt x="193" y="636"/>
                  </a:cubicBezTo>
                  <a:cubicBezTo>
                    <a:pt x="176" y="711"/>
                    <a:pt x="142" y="811"/>
                    <a:pt x="92" y="862"/>
                  </a:cubicBezTo>
                  <a:cubicBezTo>
                    <a:pt x="92" y="870"/>
                    <a:pt x="92" y="870"/>
                    <a:pt x="92" y="878"/>
                  </a:cubicBezTo>
                  <a:lnTo>
                    <a:pt x="101" y="878"/>
                  </a:lnTo>
                  <a:lnTo>
                    <a:pt x="109" y="878"/>
                  </a:lnTo>
                  <a:cubicBezTo>
                    <a:pt x="118" y="878"/>
                    <a:pt x="335" y="862"/>
                    <a:pt x="485" y="711"/>
                  </a:cubicBezTo>
                  <a:cubicBezTo>
                    <a:pt x="485" y="711"/>
                    <a:pt x="494" y="711"/>
                    <a:pt x="502" y="711"/>
                  </a:cubicBezTo>
                  <a:cubicBezTo>
                    <a:pt x="786" y="711"/>
                    <a:pt x="1012" y="552"/>
                    <a:pt x="1012" y="351"/>
                  </a:cubicBezTo>
                  <a:cubicBezTo>
                    <a:pt x="1012" y="159"/>
                    <a:pt x="786" y="0"/>
                    <a:pt x="502" y="0"/>
                  </a:cubicBezTo>
                  <a:close/>
                  <a:moveTo>
                    <a:pt x="502" y="0"/>
                  </a:moveTo>
                  <a:lnTo>
                    <a:pt x="50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182839" tIns="91419" rIns="182839" bIns="91419" anchor="ctr"/>
            <a:lstStyle/>
            <a:p>
              <a:pPr>
                <a:defRPr/>
              </a:pP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67926146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0"/>
          <p:cNvGrpSpPr/>
          <p:nvPr/>
        </p:nvGrpSpPr>
        <p:grpSpPr>
          <a:xfrm>
            <a:off x="461727" y="679218"/>
            <a:ext cx="8320133" cy="783821"/>
            <a:chOff x="5988387" y="483017"/>
            <a:chExt cx="12359700" cy="1990933"/>
          </a:xfrm>
        </p:grpSpPr>
        <p:sp>
          <p:nvSpPr>
            <p:cNvPr id="33" name="TextBox 32"/>
            <p:cNvSpPr txBox="1"/>
            <p:nvPr/>
          </p:nvSpPr>
          <p:spPr>
            <a:xfrm>
              <a:off x="5988387" y="483017"/>
              <a:ext cx="12359700" cy="1377842"/>
            </a:xfrm>
            <a:prstGeom prst="rect">
              <a:avLst/>
            </a:prstGeom>
            <a:noFill/>
          </p:spPr>
          <p:txBody>
            <a:bodyPr wrap="square" lIns="34283" tIns="17142" rIns="34283" bIns="17142" rtlCol="0">
              <a:spAutoFit/>
            </a:bodyPr>
            <a:lstStyle/>
            <a:p>
              <a:pPr algn="ctr"/>
              <a:r>
                <a:rPr lang="ru-RU" sz="3300" dirty="0">
                  <a:solidFill>
                    <a:srgbClr val="42332C"/>
                  </a:solidFill>
                  <a:latin typeface="Trebuchet MS" pitchFamily="34" charset="0"/>
                  <a:cs typeface="Lato Regular"/>
                </a:rPr>
                <a:t>Эволюция современной модели аудита</a:t>
              </a:r>
              <a:endParaRPr lang="id-ID" sz="3300" dirty="0">
                <a:solidFill>
                  <a:srgbClr val="42332C"/>
                </a:solidFill>
                <a:latin typeface="Trebuchet MS" pitchFamily="34" charset="0"/>
                <a:cs typeface="Lato Regular"/>
              </a:endParaRPr>
            </a:p>
          </p:txBody>
        </p:sp>
        <p:sp>
          <p:nvSpPr>
            <p:cNvPr id="36" name="Subtitle 2"/>
            <p:cNvSpPr txBox="1">
              <a:spLocks/>
            </p:cNvSpPr>
            <p:nvPr/>
          </p:nvSpPr>
          <p:spPr>
            <a:xfrm>
              <a:off x="6361236" y="1634834"/>
              <a:ext cx="11655185" cy="839116"/>
            </a:xfrm>
            <a:prstGeom prst="rect">
              <a:avLst/>
            </a:prstGeom>
          </p:spPr>
          <p:txBody>
            <a:bodyPr vert="horz" lIns="81559" tIns="40780" rIns="81559" bIns="40780" rtlCol="0">
              <a:no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2000" dirty="0">
                  <a:solidFill>
                    <a:srgbClr val="42332C"/>
                  </a:solidFill>
                  <a:latin typeface="Trebuchet MS" pitchFamily="34" charset="0"/>
                  <a:cs typeface="Lato Regular"/>
                </a:rPr>
                <a:t>2 вектора</a:t>
              </a:r>
              <a:endParaRPr lang="id-ID" sz="2000" dirty="0">
                <a:solidFill>
                  <a:srgbClr val="42332C"/>
                </a:solidFill>
                <a:latin typeface="Trebuchet MS" pitchFamily="34" charset="0"/>
                <a:cs typeface="Lato Regular"/>
              </a:endParaRPr>
            </a:p>
          </p:txBody>
        </p:sp>
      </p:grpSp>
      <p:grpSp>
        <p:nvGrpSpPr>
          <p:cNvPr id="46" name="Group 58"/>
          <p:cNvGrpSpPr>
            <a:grpSpLocks/>
          </p:cNvGrpSpPr>
          <p:nvPr/>
        </p:nvGrpSpPr>
        <p:grpSpPr bwMode="auto">
          <a:xfrm>
            <a:off x="6049964" y="2703517"/>
            <a:ext cx="2274887" cy="680829"/>
            <a:chOff x="7174424" y="1405361"/>
            <a:chExt cx="2276195" cy="612384"/>
          </a:xfrm>
        </p:grpSpPr>
        <p:sp>
          <p:nvSpPr>
            <p:cNvPr id="47" name="TextBox 46"/>
            <p:cNvSpPr txBox="1"/>
            <p:nvPr/>
          </p:nvSpPr>
          <p:spPr>
            <a:xfrm>
              <a:off x="7174424" y="1865487"/>
              <a:ext cx="2276195" cy="152258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20000"/>
                </a:spcBef>
                <a:defRPr/>
              </a:pPr>
              <a:r>
                <a:rPr lang="ru-RU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rebuchet MS" pitchFamily="34" charset="0"/>
                </a:rPr>
                <a:t>со стороны регуляторов</a:t>
              </a:r>
            </a:p>
          </p:txBody>
        </p:sp>
        <p:sp>
          <p:nvSpPr>
            <p:cNvPr id="48" name="Rectangle 126"/>
            <p:cNvSpPr>
              <a:spLocks noChangeArrowheads="1"/>
            </p:cNvSpPr>
            <p:nvPr/>
          </p:nvSpPr>
          <p:spPr bwMode="auto">
            <a:xfrm>
              <a:off x="7174425" y="1405361"/>
              <a:ext cx="2048733" cy="442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r>
                <a:rPr lang="ru-RU" sz="1600" b="1" dirty="0">
                  <a:solidFill>
                    <a:schemeClr val="accent3"/>
                  </a:solidFill>
                  <a:latin typeface="Trebuchet MS" pitchFamily="34" charset="0"/>
                  <a:ea typeface="FontAwesome" pitchFamily="2" charset="0"/>
                  <a:cs typeface="FontAwesome" pitchFamily="2" charset="0"/>
                </a:rPr>
                <a:t>Осторожное наблюдение</a:t>
              </a:r>
              <a:endParaRPr lang="en-US" sz="1600" b="1" dirty="0">
                <a:solidFill>
                  <a:schemeClr val="accent3"/>
                </a:solidFill>
                <a:latin typeface="Trebuchet MS" pitchFamily="34" charset="0"/>
                <a:ea typeface="FontAwesome" pitchFamily="2" charset="0"/>
                <a:cs typeface="FontAwesome" pitchFamily="2" charset="0"/>
              </a:endParaRPr>
            </a:p>
          </p:txBody>
        </p:sp>
      </p:grpSp>
      <p:grpSp>
        <p:nvGrpSpPr>
          <p:cNvPr id="49" name="Group 56"/>
          <p:cNvGrpSpPr>
            <a:grpSpLocks/>
          </p:cNvGrpSpPr>
          <p:nvPr/>
        </p:nvGrpSpPr>
        <p:grpSpPr bwMode="auto">
          <a:xfrm>
            <a:off x="274320" y="2477297"/>
            <a:ext cx="2240280" cy="859783"/>
            <a:chOff x="-260866" y="1425363"/>
            <a:chExt cx="2240552" cy="704666"/>
          </a:xfrm>
        </p:grpSpPr>
        <p:sp>
          <p:nvSpPr>
            <p:cNvPr id="50" name="TextBox 49"/>
            <p:cNvSpPr txBox="1"/>
            <p:nvPr/>
          </p:nvSpPr>
          <p:spPr>
            <a:xfrm>
              <a:off x="4596" y="1852555"/>
              <a:ext cx="1975090" cy="27747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r">
                <a:spcBef>
                  <a:spcPct val="20000"/>
                </a:spcBef>
                <a:defRPr/>
              </a:pPr>
              <a:r>
                <a:rPr lang="ru-RU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rebuchet MS" pitchFamily="34" charset="0"/>
                </a:rPr>
                <a:t>Крупные аудиторские компании</a:t>
              </a:r>
            </a:p>
          </p:txBody>
        </p:sp>
        <p:sp>
          <p:nvSpPr>
            <p:cNvPr id="51" name="Rectangle 129"/>
            <p:cNvSpPr>
              <a:spLocks noChangeArrowheads="1"/>
            </p:cNvSpPr>
            <p:nvPr/>
          </p:nvSpPr>
          <p:spPr bwMode="auto">
            <a:xfrm>
              <a:off x="-260866" y="1425363"/>
              <a:ext cx="2240551" cy="403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r"/>
              <a:r>
                <a:rPr lang="ru-RU" sz="1600" b="1" dirty="0">
                  <a:solidFill>
                    <a:schemeClr val="accent1"/>
                  </a:solidFill>
                  <a:latin typeface="Trebuchet MS" pitchFamily="34" charset="0"/>
                  <a:ea typeface="FontAwesome" pitchFamily="2" charset="0"/>
                  <a:cs typeface="FontAwesome" pitchFamily="2" charset="0"/>
                </a:rPr>
                <a:t>Инициативная адаптация</a:t>
              </a:r>
              <a:endParaRPr lang="en-US" sz="1600" b="1" dirty="0">
                <a:solidFill>
                  <a:schemeClr val="accent1"/>
                </a:solidFill>
                <a:latin typeface="Trebuchet MS" pitchFamily="34" charset="0"/>
                <a:ea typeface="FontAwesome" pitchFamily="2" charset="0"/>
                <a:cs typeface="FontAwesome" pitchFamily="2" charset="0"/>
              </a:endParaRPr>
            </a:p>
          </p:txBody>
        </p:sp>
      </p:grpSp>
      <p:grpSp>
        <p:nvGrpSpPr>
          <p:cNvPr id="81" name="Group 59"/>
          <p:cNvGrpSpPr>
            <a:grpSpLocks/>
          </p:cNvGrpSpPr>
          <p:nvPr/>
        </p:nvGrpSpPr>
        <p:grpSpPr bwMode="auto">
          <a:xfrm>
            <a:off x="4551363" y="2600325"/>
            <a:ext cx="1401762" cy="995363"/>
            <a:chOff x="4550915" y="1512632"/>
            <a:chExt cx="1402210" cy="994985"/>
          </a:xfrm>
          <a:solidFill>
            <a:schemeClr val="accent3"/>
          </a:solidFill>
        </p:grpSpPr>
        <p:sp>
          <p:nvSpPr>
            <p:cNvPr id="83" name="Round Diagonal Corner Rectangle 60"/>
            <p:cNvSpPr/>
            <p:nvPr/>
          </p:nvSpPr>
          <p:spPr>
            <a:xfrm rot="10800000">
              <a:off x="4550915" y="1531675"/>
              <a:ext cx="1402210" cy="975942"/>
            </a:xfrm>
            <a:prstGeom prst="round2DiagRect">
              <a:avLst>
                <a:gd name="adj1" fmla="val 39154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316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84" name="Round Diagonal Corner Rectangle 61"/>
            <p:cNvSpPr/>
            <p:nvPr/>
          </p:nvSpPr>
          <p:spPr>
            <a:xfrm rot="10800000">
              <a:off x="4550915" y="1512632"/>
              <a:ext cx="1402210" cy="975942"/>
            </a:xfrm>
            <a:prstGeom prst="round2DiagRect">
              <a:avLst>
                <a:gd name="adj1" fmla="val 39154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316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grpSp>
        <p:nvGrpSpPr>
          <p:cNvPr id="85" name="Group 63"/>
          <p:cNvGrpSpPr>
            <a:grpSpLocks/>
          </p:cNvGrpSpPr>
          <p:nvPr/>
        </p:nvGrpSpPr>
        <p:grpSpPr bwMode="auto">
          <a:xfrm>
            <a:off x="2608263" y="2147888"/>
            <a:ext cx="1839912" cy="1360487"/>
            <a:chOff x="2607467" y="1060892"/>
            <a:chExt cx="1841153" cy="1359852"/>
          </a:xfrm>
        </p:grpSpPr>
        <p:sp>
          <p:nvSpPr>
            <p:cNvPr id="86" name="Round Diagonal Corner Rectangle 64"/>
            <p:cNvSpPr/>
            <p:nvPr/>
          </p:nvSpPr>
          <p:spPr>
            <a:xfrm rot="10800000" flipH="1">
              <a:off x="2609055" y="1083107"/>
              <a:ext cx="1839565" cy="1337637"/>
            </a:xfrm>
            <a:prstGeom prst="round2DiagRect">
              <a:avLst>
                <a:gd name="adj1" fmla="val 39154"/>
                <a:gd name="adj2" fmla="val 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316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87" name="Round Diagonal Corner Rectangle 65"/>
            <p:cNvSpPr/>
            <p:nvPr/>
          </p:nvSpPr>
          <p:spPr>
            <a:xfrm rot="10800000" flipH="1">
              <a:off x="2607467" y="1060892"/>
              <a:ext cx="1839565" cy="1337637"/>
            </a:xfrm>
            <a:prstGeom prst="round2DiagRect">
              <a:avLst>
                <a:gd name="adj1" fmla="val 39154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316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88" name="Oval 66"/>
          <p:cNvSpPr/>
          <p:nvPr/>
        </p:nvSpPr>
        <p:spPr>
          <a:xfrm>
            <a:off x="4113213" y="3148013"/>
            <a:ext cx="874712" cy="873125"/>
          </a:xfrm>
          <a:prstGeom prst="ellipse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3162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9" name="Freeform 5"/>
          <p:cNvSpPr>
            <a:spLocks/>
          </p:cNvSpPr>
          <p:nvPr/>
        </p:nvSpPr>
        <p:spPr bwMode="auto">
          <a:xfrm>
            <a:off x="4156075" y="3576639"/>
            <a:ext cx="831850" cy="721042"/>
          </a:xfrm>
          <a:custGeom>
            <a:avLst/>
            <a:gdLst/>
            <a:ahLst/>
            <a:cxnLst>
              <a:cxn ang="0">
                <a:pos x="109" y="0"/>
              </a:cxn>
              <a:cxn ang="0">
                <a:pos x="110" y="585"/>
              </a:cxn>
              <a:cxn ang="0">
                <a:pos x="110" y="586"/>
              </a:cxn>
              <a:cxn ang="0">
                <a:pos x="116" y="619"/>
              </a:cxn>
              <a:cxn ang="0">
                <a:pos x="121" y="629"/>
              </a:cxn>
              <a:cxn ang="0">
                <a:pos x="147" y="656"/>
              </a:cxn>
              <a:cxn ang="0">
                <a:pos x="203" y="676"/>
              </a:cxn>
              <a:cxn ang="0">
                <a:pos x="0" y="676"/>
              </a:cxn>
              <a:cxn ang="0">
                <a:pos x="62" y="650"/>
              </a:cxn>
              <a:cxn ang="0">
                <a:pos x="78" y="629"/>
              </a:cxn>
              <a:cxn ang="0">
                <a:pos x="82" y="619"/>
              </a:cxn>
              <a:cxn ang="0">
                <a:pos x="88" y="586"/>
              </a:cxn>
              <a:cxn ang="0">
                <a:pos x="88" y="585"/>
              </a:cxn>
              <a:cxn ang="0">
                <a:pos x="88" y="0"/>
              </a:cxn>
              <a:cxn ang="0">
                <a:pos x="109" y="0"/>
              </a:cxn>
            </a:cxnLst>
            <a:rect l="0" t="0" r="r" b="b"/>
            <a:pathLst>
              <a:path w="203" h="676">
                <a:moveTo>
                  <a:pt x="109" y="0"/>
                </a:moveTo>
                <a:cubicBezTo>
                  <a:pt x="110" y="585"/>
                  <a:pt x="110" y="585"/>
                  <a:pt x="110" y="585"/>
                </a:cubicBezTo>
                <a:cubicBezTo>
                  <a:pt x="110" y="586"/>
                  <a:pt x="110" y="586"/>
                  <a:pt x="110" y="586"/>
                </a:cubicBezTo>
                <a:cubicBezTo>
                  <a:pt x="110" y="598"/>
                  <a:pt x="112" y="609"/>
                  <a:pt x="116" y="619"/>
                </a:cubicBezTo>
                <a:cubicBezTo>
                  <a:pt x="117" y="622"/>
                  <a:pt x="119" y="626"/>
                  <a:pt x="121" y="629"/>
                </a:cubicBezTo>
                <a:cubicBezTo>
                  <a:pt x="127" y="637"/>
                  <a:pt x="136" y="646"/>
                  <a:pt x="147" y="656"/>
                </a:cubicBezTo>
                <a:cubicBezTo>
                  <a:pt x="164" y="669"/>
                  <a:pt x="182" y="676"/>
                  <a:pt x="203" y="676"/>
                </a:cubicBezTo>
                <a:cubicBezTo>
                  <a:pt x="0" y="676"/>
                  <a:pt x="0" y="676"/>
                  <a:pt x="0" y="676"/>
                </a:cubicBezTo>
                <a:cubicBezTo>
                  <a:pt x="24" y="676"/>
                  <a:pt x="45" y="667"/>
                  <a:pt x="62" y="650"/>
                </a:cubicBezTo>
                <a:cubicBezTo>
                  <a:pt x="68" y="643"/>
                  <a:pt x="74" y="636"/>
                  <a:pt x="78" y="629"/>
                </a:cubicBezTo>
                <a:cubicBezTo>
                  <a:pt x="79" y="626"/>
                  <a:pt x="81" y="622"/>
                  <a:pt x="82" y="619"/>
                </a:cubicBezTo>
                <a:cubicBezTo>
                  <a:pt x="86" y="609"/>
                  <a:pt x="88" y="598"/>
                  <a:pt x="88" y="586"/>
                </a:cubicBezTo>
                <a:cubicBezTo>
                  <a:pt x="88" y="586"/>
                  <a:pt x="88" y="586"/>
                  <a:pt x="88" y="585"/>
                </a:cubicBezTo>
                <a:cubicBezTo>
                  <a:pt x="88" y="0"/>
                  <a:pt x="88" y="0"/>
                  <a:pt x="88" y="0"/>
                </a:cubicBezTo>
                <a:lnTo>
                  <a:pt x="109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defTabSz="1031626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0" name="Oval 72"/>
          <p:cNvSpPr/>
          <p:nvPr/>
        </p:nvSpPr>
        <p:spPr>
          <a:xfrm>
            <a:off x="4414838" y="3432175"/>
            <a:ext cx="288925" cy="287338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3162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1" name="Rectangle 73"/>
          <p:cNvSpPr/>
          <p:nvPr/>
        </p:nvSpPr>
        <p:spPr>
          <a:xfrm>
            <a:off x="0" y="4280535"/>
            <a:ext cx="9144000" cy="8413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3162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92" name="Group 136"/>
          <p:cNvGrpSpPr/>
          <p:nvPr/>
        </p:nvGrpSpPr>
        <p:grpSpPr>
          <a:xfrm>
            <a:off x="3190676" y="2363506"/>
            <a:ext cx="663056" cy="911703"/>
            <a:chOff x="8597901" y="2862263"/>
            <a:chExt cx="571500" cy="785813"/>
          </a:xfrm>
          <a:solidFill>
            <a:schemeClr val="bg1"/>
          </a:solidFill>
        </p:grpSpPr>
        <p:sp>
          <p:nvSpPr>
            <p:cNvPr id="93" name="Freeform 105"/>
            <p:cNvSpPr>
              <a:spLocks noEditPoints="1"/>
            </p:cNvSpPr>
            <p:nvPr/>
          </p:nvSpPr>
          <p:spPr bwMode="auto">
            <a:xfrm>
              <a:off x="8832851" y="3132138"/>
              <a:ext cx="98425" cy="96838"/>
            </a:xfrm>
            <a:custGeom>
              <a:avLst/>
              <a:gdLst/>
              <a:ahLst/>
              <a:cxnLst>
                <a:cxn ang="0">
                  <a:pos x="34" y="16"/>
                </a:cxn>
                <a:cxn ang="0">
                  <a:pos x="17" y="33"/>
                </a:cxn>
                <a:cxn ang="0">
                  <a:pos x="0" y="16"/>
                </a:cxn>
                <a:cxn ang="0">
                  <a:pos x="17" y="0"/>
                </a:cxn>
                <a:cxn ang="0">
                  <a:pos x="34" y="16"/>
                </a:cxn>
                <a:cxn ang="0">
                  <a:pos x="34" y="16"/>
                </a:cxn>
                <a:cxn ang="0">
                  <a:pos x="34" y="16"/>
                </a:cxn>
              </a:cxnLst>
              <a:rect l="0" t="0" r="r" b="b"/>
              <a:pathLst>
                <a:path w="34" h="33">
                  <a:moveTo>
                    <a:pt x="34" y="16"/>
                  </a:moveTo>
                  <a:cubicBezTo>
                    <a:pt x="34" y="26"/>
                    <a:pt x="27" y="33"/>
                    <a:pt x="17" y="33"/>
                  </a:cubicBezTo>
                  <a:cubicBezTo>
                    <a:pt x="8" y="33"/>
                    <a:pt x="0" y="26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7" y="0"/>
                    <a:pt x="34" y="7"/>
                    <a:pt x="34" y="16"/>
                  </a:cubicBezTo>
                  <a:close/>
                  <a:moveTo>
                    <a:pt x="34" y="16"/>
                  </a:moveTo>
                  <a:cubicBezTo>
                    <a:pt x="34" y="16"/>
                    <a:pt x="34" y="16"/>
                    <a:pt x="34" y="1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0316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94" name="Freeform 106"/>
            <p:cNvSpPr>
              <a:spLocks noEditPoints="1"/>
            </p:cNvSpPr>
            <p:nvPr/>
          </p:nvSpPr>
          <p:spPr bwMode="auto">
            <a:xfrm>
              <a:off x="8836026" y="2862263"/>
              <a:ext cx="92075" cy="261938"/>
            </a:xfrm>
            <a:custGeom>
              <a:avLst/>
              <a:gdLst/>
              <a:ahLst/>
              <a:cxnLst>
                <a:cxn ang="0">
                  <a:pos x="32" y="90"/>
                </a:cxn>
                <a:cxn ang="0">
                  <a:pos x="16" y="0"/>
                </a:cxn>
                <a:cxn ang="0">
                  <a:pos x="0" y="90"/>
                </a:cxn>
                <a:cxn ang="0">
                  <a:pos x="16" y="84"/>
                </a:cxn>
                <a:cxn ang="0">
                  <a:pos x="32" y="90"/>
                </a:cxn>
                <a:cxn ang="0">
                  <a:pos x="32" y="90"/>
                </a:cxn>
                <a:cxn ang="0">
                  <a:pos x="32" y="90"/>
                </a:cxn>
              </a:cxnLst>
              <a:rect l="0" t="0" r="r" b="b"/>
              <a:pathLst>
                <a:path w="32" h="90">
                  <a:moveTo>
                    <a:pt x="32" y="90"/>
                  </a:moveTo>
                  <a:cubicBezTo>
                    <a:pt x="30" y="63"/>
                    <a:pt x="23" y="0"/>
                    <a:pt x="16" y="0"/>
                  </a:cubicBezTo>
                  <a:cubicBezTo>
                    <a:pt x="10" y="0"/>
                    <a:pt x="3" y="63"/>
                    <a:pt x="0" y="90"/>
                  </a:cubicBezTo>
                  <a:cubicBezTo>
                    <a:pt x="5" y="86"/>
                    <a:pt x="10" y="84"/>
                    <a:pt x="16" y="84"/>
                  </a:cubicBezTo>
                  <a:cubicBezTo>
                    <a:pt x="22" y="84"/>
                    <a:pt x="28" y="86"/>
                    <a:pt x="32" y="90"/>
                  </a:cubicBezTo>
                  <a:close/>
                  <a:moveTo>
                    <a:pt x="32" y="90"/>
                  </a:moveTo>
                  <a:cubicBezTo>
                    <a:pt x="32" y="90"/>
                    <a:pt x="32" y="90"/>
                    <a:pt x="32" y="9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0316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95" name="Freeform 107"/>
            <p:cNvSpPr>
              <a:spLocks noEditPoints="1"/>
            </p:cNvSpPr>
            <p:nvPr/>
          </p:nvSpPr>
          <p:spPr bwMode="auto">
            <a:xfrm>
              <a:off x="8597901" y="3170238"/>
              <a:ext cx="571500" cy="477838"/>
            </a:xfrm>
            <a:custGeom>
              <a:avLst/>
              <a:gdLst/>
              <a:ahLst/>
              <a:cxnLst>
                <a:cxn ang="0">
                  <a:pos x="123" y="0"/>
                </a:cxn>
                <a:cxn ang="0">
                  <a:pos x="124" y="3"/>
                </a:cxn>
                <a:cxn ang="0">
                  <a:pos x="98" y="29"/>
                </a:cxn>
                <a:cxn ang="0">
                  <a:pos x="73" y="3"/>
                </a:cxn>
                <a:cxn ang="0">
                  <a:pos x="73" y="0"/>
                </a:cxn>
                <a:cxn ang="0">
                  <a:pos x="3" y="58"/>
                </a:cxn>
                <a:cxn ang="0">
                  <a:pos x="89" y="27"/>
                </a:cxn>
                <a:cxn ang="0">
                  <a:pos x="81" y="155"/>
                </a:cxn>
                <a:cxn ang="0">
                  <a:pos x="98" y="164"/>
                </a:cxn>
                <a:cxn ang="0">
                  <a:pos x="115" y="155"/>
                </a:cxn>
                <a:cxn ang="0">
                  <a:pos x="108" y="27"/>
                </a:cxn>
                <a:cxn ang="0">
                  <a:pos x="193" y="58"/>
                </a:cxn>
                <a:cxn ang="0">
                  <a:pos x="123" y="0"/>
                </a:cxn>
                <a:cxn ang="0">
                  <a:pos x="123" y="0"/>
                </a:cxn>
                <a:cxn ang="0">
                  <a:pos x="123" y="0"/>
                </a:cxn>
              </a:cxnLst>
              <a:rect l="0" t="0" r="r" b="b"/>
              <a:pathLst>
                <a:path w="197" h="164">
                  <a:moveTo>
                    <a:pt x="123" y="0"/>
                  </a:moveTo>
                  <a:cubicBezTo>
                    <a:pt x="124" y="1"/>
                    <a:pt x="124" y="2"/>
                    <a:pt x="124" y="3"/>
                  </a:cubicBezTo>
                  <a:cubicBezTo>
                    <a:pt x="124" y="17"/>
                    <a:pt x="112" y="29"/>
                    <a:pt x="98" y="29"/>
                  </a:cubicBezTo>
                  <a:cubicBezTo>
                    <a:pt x="84" y="29"/>
                    <a:pt x="73" y="17"/>
                    <a:pt x="73" y="3"/>
                  </a:cubicBezTo>
                  <a:cubicBezTo>
                    <a:pt x="73" y="2"/>
                    <a:pt x="73" y="1"/>
                    <a:pt x="73" y="0"/>
                  </a:cubicBezTo>
                  <a:cubicBezTo>
                    <a:pt x="52" y="15"/>
                    <a:pt x="0" y="53"/>
                    <a:pt x="3" y="58"/>
                  </a:cubicBezTo>
                  <a:cubicBezTo>
                    <a:pt x="7" y="64"/>
                    <a:pt x="65" y="38"/>
                    <a:pt x="89" y="27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5"/>
                    <a:pt x="86" y="164"/>
                    <a:pt x="98" y="164"/>
                  </a:cubicBezTo>
                  <a:cubicBezTo>
                    <a:pt x="111" y="164"/>
                    <a:pt x="115" y="155"/>
                    <a:pt x="115" y="155"/>
                  </a:cubicBezTo>
                  <a:cubicBezTo>
                    <a:pt x="108" y="27"/>
                    <a:pt x="108" y="27"/>
                    <a:pt x="108" y="27"/>
                  </a:cubicBezTo>
                  <a:cubicBezTo>
                    <a:pt x="132" y="38"/>
                    <a:pt x="190" y="64"/>
                    <a:pt x="193" y="58"/>
                  </a:cubicBezTo>
                  <a:cubicBezTo>
                    <a:pt x="197" y="53"/>
                    <a:pt x="145" y="15"/>
                    <a:pt x="123" y="0"/>
                  </a:cubicBezTo>
                  <a:close/>
                  <a:moveTo>
                    <a:pt x="123" y="0"/>
                  </a:moveTo>
                  <a:cubicBezTo>
                    <a:pt x="123" y="0"/>
                    <a:pt x="123" y="0"/>
                    <a:pt x="123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0316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grpSp>
        <p:nvGrpSpPr>
          <p:cNvPr id="96" name="Group 140"/>
          <p:cNvGrpSpPr/>
          <p:nvPr/>
        </p:nvGrpSpPr>
        <p:grpSpPr>
          <a:xfrm>
            <a:off x="4998869" y="2819909"/>
            <a:ext cx="552450" cy="552451"/>
            <a:chOff x="3119438" y="3767138"/>
            <a:chExt cx="552450" cy="552450"/>
          </a:xfrm>
          <a:solidFill>
            <a:schemeClr val="bg1"/>
          </a:solidFill>
        </p:grpSpPr>
        <p:sp>
          <p:nvSpPr>
            <p:cNvPr id="97" name="Freeform 82"/>
            <p:cNvSpPr>
              <a:spLocks noEditPoints="1"/>
            </p:cNvSpPr>
            <p:nvPr/>
          </p:nvSpPr>
          <p:spPr bwMode="auto">
            <a:xfrm>
              <a:off x="3119438" y="3767138"/>
              <a:ext cx="552450" cy="552450"/>
            </a:xfrm>
            <a:custGeom>
              <a:avLst/>
              <a:gdLst/>
              <a:ahLst/>
              <a:cxnLst>
                <a:cxn ang="0">
                  <a:pos x="30" y="162"/>
                </a:cxn>
                <a:cxn ang="0">
                  <a:pos x="72" y="150"/>
                </a:cxn>
                <a:cxn ang="0">
                  <a:pos x="95" y="190"/>
                </a:cxn>
                <a:cxn ang="0">
                  <a:pos x="117" y="152"/>
                </a:cxn>
                <a:cxn ang="0">
                  <a:pos x="161" y="164"/>
                </a:cxn>
                <a:cxn ang="0">
                  <a:pos x="150" y="121"/>
                </a:cxn>
                <a:cxn ang="0">
                  <a:pos x="190" y="98"/>
                </a:cxn>
                <a:cxn ang="0">
                  <a:pos x="151" y="75"/>
                </a:cxn>
                <a:cxn ang="0">
                  <a:pos x="164" y="30"/>
                </a:cxn>
                <a:cxn ang="0">
                  <a:pos x="120" y="41"/>
                </a:cxn>
                <a:cxn ang="0">
                  <a:pos x="96" y="0"/>
                </a:cxn>
                <a:cxn ang="0">
                  <a:pos x="72" y="41"/>
                </a:cxn>
                <a:cxn ang="0">
                  <a:pos x="29" y="30"/>
                </a:cxn>
                <a:cxn ang="0">
                  <a:pos x="41" y="73"/>
                </a:cxn>
                <a:cxn ang="0">
                  <a:pos x="0" y="96"/>
                </a:cxn>
                <a:cxn ang="0">
                  <a:pos x="41" y="120"/>
                </a:cxn>
                <a:cxn ang="0">
                  <a:pos x="30" y="162"/>
                </a:cxn>
                <a:cxn ang="0">
                  <a:pos x="96" y="43"/>
                </a:cxn>
                <a:cxn ang="0">
                  <a:pos x="150" y="97"/>
                </a:cxn>
                <a:cxn ang="0">
                  <a:pos x="96" y="151"/>
                </a:cxn>
                <a:cxn ang="0">
                  <a:pos x="41" y="97"/>
                </a:cxn>
                <a:cxn ang="0">
                  <a:pos x="96" y="43"/>
                </a:cxn>
                <a:cxn ang="0">
                  <a:pos x="96" y="43"/>
                </a:cxn>
                <a:cxn ang="0">
                  <a:pos x="96" y="43"/>
                </a:cxn>
              </a:cxnLst>
              <a:rect l="0" t="0" r="r" b="b"/>
              <a:pathLst>
                <a:path w="190" h="190">
                  <a:moveTo>
                    <a:pt x="30" y="162"/>
                  </a:moveTo>
                  <a:cubicBezTo>
                    <a:pt x="72" y="150"/>
                    <a:pt x="72" y="150"/>
                    <a:pt x="72" y="150"/>
                  </a:cubicBezTo>
                  <a:cubicBezTo>
                    <a:pt x="95" y="190"/>
                    <a:pt x="95" y="190"/>
                    <a:pt x="95" y="190"/>
                  </a:cubicBezTo>
                  <a:cubicBezTo>
                    <a:pt x="117" y="152"/>
                    <a:pt x="117" y="152"/>
                    <a:pt x="117" y="152"/>
                  </a:cubicBezTo>
                  <a:cubicBezTo>
                    <a:pt x="161" y="164"/>
                    <a:pt x="161" y="164"/>
                    <a:pt x="161" y="164"/>
                  </a:cubicBezTo>
                  <a:cubicBezTo>
                    <a:pt x="150" y="121"/>
                    <a:pt x="150" y="121"/>
                    <a:pt x="150" y="121"/>
                  </a:cubicBezTo>
                  <a:cubicBezTo>
                    <a:pt x="190" y="98"/>
                    <a:pt x="190" y="98"/>
                    <a:pt x="190" y="98"/>
                  </a:cubicBezTo>
                  <a:cubicBezTo>
                    <a:pt x="151" y="75"/>
                    <a:pt x="151" y="75"/>
                    <a:pt x="151" y="75"/>
                  </a:cubicBezTo>
                  <a:cubicBezTo>
                    <a:pt x="164" y="30"/>
                    <a:pt x="164" y="30"/>
                    <a:pt x="164" y="30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72" y="41"/>
                    <a:pt x="72" y="41"/>
                    <a:pt x="72" y="41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41" y="73"/>
                    <a:pt x="41" y="73"/>
                    <a:pt x="41" y="73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41" y="120"/>
                    <a:pt x="41" y="120"/>
                    <a:pt x="41" y="120"/>
                  </a:cubicBezTo>
                  <a:lnTo>
                    <a:pt x="30" y="162"/>
                  </a:lnTo>
                  <a:close/>
                  <a:moveTo>
                    <a:pt x="96" y="43"/>
                  </a:moveTo>
                  <a:cubicBezTo>
                    <a:pt x="125" y="43"/>
                    <a:pt x="150" y="67"/>
                    <a:pt x="150" y="97"/>
                  </a:cubicBezTo>
                  <a:cubicBezTo>
                    <a:pt x="150" y="127"/>
                    <a:pt x="125" y="151"/>
                    <a:pt x="96" y="151"/>
                  </a:cubicBezTo>
                  <a:cubicBezTo>
                    <a:pt x="66" y="151"/>
                    <a:pt x="41" y="127"/>
                    <a:pt x="41" y="97"/>
                  </a:cubicBezTo>
                  <a:cubicBezTo>
                    <a:pt x="41" y="67"/>
                    <a:pt x="66" y="43"/>
                    <a:pt x="96" y="43"/>
                  </a:cubicBezTo>
                  <a:close/>
                  <a:moveTo>
                    <a:pt x="96" y="43"/>
                  </a:moveTo>
                  <a:cubicBezTo>
                    <a:pt x="96" y="43"/>
                    <a:pt x="96" y="43"/>
                    <a:pt x="96" y="4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0316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98" name="Freeform 83"/>
            <p:cNvSpPr>
              <a:spLocks noEditPoints="1"/>
            </p:cNvSpPr>
            <p:nvPr/>
          </p:nvSpPr>
          <p:spPr bwMode="auto">
            <a:xfrm>
              <a:off x="3259138" y="3910013"/>
              <a:ext cx="276225" cy="279400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95" y="48"/>
                </a:cxn>
                <a:cxn ang="0">
                  <a:pos x="48" y="0"/>
                </a:cxn>
                <a:cxn ang="0">
                  <a:pos x="0" y="48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96"/>
                </a:cxn>
              </a:cxnLst>
              <a:rect l="0" t="0" r="r" b="b"/>
              <a:pathLst>
                <a:path w="95" h="96">
                  <a:moveTo>
                    <a:pt x="48" y="96"/>
                  </a:moveTo>
                  <a:cubicBezTo>
                    <a:pt x="74" y="96"/>
                    <a:pt x="95" y="74"/>
                    <a:pt x="95" y="48"/>
                  </a:cubicBezTo>
                  <a:cubicBezTo>
                    <a:pt x="95" y="22"/>
                    <a:pt x="74" y="0"/>
                    <a:pt x="48" y="0"/>
                  </a:cubicBezTo>
                  <a:cubicBezTo>
                    <a:pt x="21" y="0"/>
                    <a:pt x="0" y="22"/>
                    <a:pt x="0" y="48"/>
                  </a:cubicBezTo>
                  <a:cubicBezTo>
                    <a:pt x="0" y="74"/>
                    <a:pt x="21" y="96"/>
                    <a:pt x="48" y="96"/>
                  </a:cubicBezTo>
                  <a:close/>
                  <a:moveTo>
                    <a:pt x="48" y="96"/>
                  </a:moveTo>
                  <a:cubicBezTo>
                    <a:pt x="48" y="96"/>
                    <a:pt x="48" y="96"/>
                    <a:pt x="48" y="9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0316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926146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" y="0"/>
            <a:ext cx="9143999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TextBox 29"/>
          <p:cNvSpPr txBox="1"/>
          <p:nvPr/>
        </p:nvSpPr>
        <p:spPr>
          <a:xfrm>
            <a:off x="1757774" y="559870"/>
            <a:ext cx="5628454" cy="78483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500" b="1" dirty="0">
                <a:solidFill>
                  <a:schemeClr val="bg1"/>
                </a:solidFill>
                <a:latin typeface="Trebuchet MS" pitchFamily="34" charset="0"/>
              </a:rPr>
              <a:t>Вопросы</a:t>
            </a:r>
            <a:endParaRPr lang="en-US" sz="4500" b="1" dirty="0">
              <a:solidFill>
                <a:schemeClr val="bg1"/>
              </a:solidFill>
              <a:latin typeface="Trebuchet MS" pitchFamily="34" charset="0"/>
            </a:endParaRPr>
          </a:p>
        </p:txBody>
      </p:sp>
      <p:grpSp>
        <p:nvGrpSpPr>
          <p:cNvPr id="31" name="Group 50"/>
          <p:cNvGrpSpPr/>
          <p:nvPr/>
        </p:nvGrpSpPr>
        <p:grpSpPr>
          <a:xfrm>
            <a:off x="4021936" y="2021685"/>
            <a:ext cx="1100130" cy="1100130"/>
            <a:chOff x="4199870" y="4303919"/>
            <a:chExt cx="782853" cy="782853"/>
          </a:xfrm>
          <a:solidFill>
            <a:schemeClr val="bg1"/>
          </a:solidFill>
        </p:grpSpPr>
        <p:sp>
          <p:nvSpPr>
            <p:cNvPr id="32" name="Freeform 51"/>
            <p:cNvSpPr>
              <a:spLocks noEditPoints="1"/>
            </p:cNvSpPr>
            <p:nvPr/>
          </p:nvSpPr>
          <p:spPr bwMode="auto">
            <a:xfrm>
              <a:off x="4199870" y="4303919"/>
              <a:ext cx="782853" cy="782853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33" name="AutoShape 66"/>
            <p:cNvSpPr>
              <a:spLocks noChangeAspect="1"/>
            </p:cNvSpPr>
            <p:nvPr/>
          </p:nvSpPr>
          <p:spPr bwMode="auto">
            <a:xfrm>
              <a:off x="4435166" y="4521842"/>
              <a:ext cx="348736" cy="348826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17537" y="12697"/>
                  </a:moveTo>
                  <a:lnTo>
                    <a:pt x="19798" y="9997"/>
                  </a:lnTo>
                  <a:lnTo>
                    <a:pt x="19798" y="17284"/>
                  </a:lnTo>
                  <a:cubicBezTo>
                    <a:pt x="19798" y="17874"/>
                    <a:pt x="19700" y="18429"/>
                    <a:pt x="19505" y="18949"/>
                  </a:cubicBezTo>
                  <a:cubicBezTo>
                    <a:pt x="19309" y="19469"/>
                    <a:pt x="19049" y="19928"/>
                    <a:pt x="18721" y="20321"/>
                  </a:cubicBezTo>
                  <a:cubicBezTo>
                    <a:pt x="18394" y="20715"/>
                    <a:pt x="18014" y="21027"/>
                    <a:pt x="17583" y="21256"/>
                  </a:cubicBezTo>
                  <a:cubicBezTo>
                    <a:pt x="17153" y="21485"/>
                    <a:pt x="16690" y="21599"/>
                    <a:pt x="16188" y="21599"/>
                  </a:cubicBezTo>
                  <a:lnTo>
                    <a:pt x="3595" y="21599"/>
                  </a:lnTo>
                  <a:cubicBezTo>
                    <a:pt x="3103" y="21599"/>
                    <a:pt x="2635" y="21485"/>
                    <a:pt x="2195" y="21256"/>
                  </a:cubicBezTo>
                  <a:cubicBezTo>
                    <a:pt x="1754" y="21027"/>
                    <a:pt x="1372" y="20715"/>
                    <a:pt x="1052" y="20321"/>
                  </a:cubicBezTo>
                  <a:cubicBezTo>
                    <a:pt x="734" y="19928"/>
                    <a:pt x="477" y="19469"/>
                    <a:pt x="286" y="18949"/>
                  </a:cubicBezTo>
                  <a:cubicBezTo>
                    <a:pt x="95" y="18429"/>
                    <a:pt x="0" y="17874"/>
                    <a:pt x="0" y="17284"/>
                  </a:cubicBezTo>
                  <a:lnTo>
                    <a:pt x="0" y="4315"/>
                  </a:lnTo>
                  <a:cubicBezTo>
                    <a:pt x="0" y="3722"/>
                    <a:pt x="95" y="3164"/>
                    <a:pt x="286" y="2632"/>
                  </a:cubicBezTo>
                  <a:cubicBezTo>
                    <a:pt x="477" y="2106"/>
                    <a:pt x="734" y="1645"/>
                    <a:pt x="1052" y="1263"/>
                  </a:cubicBezTo>
                  <a:cubicBezTo>
                    <a:pt x="1372" y="878"/>
                    <a:pt x="1754" y="572"/>
                    <a:pt x="2195" y="343"/>
                  </a:cubicBezTo>
                  <a:cubicBezTo>
                    <a:pt x="2635" y="114"/>
                    <a:pt x="3103" y="0"/>
                    <a:pt x="3595" y="0"/>
                  </a:cubicBezTo>
                  <a:lnTo>
                    <a:pt x="16188" y="0"/>
                  </a:lnTo>
                  <a:cubicBezTo>
                    <a:pt x="16401" y="0"/>
                    <a:pt x="16605" y="26"/>
                    <a:pt x="16798" y="82"/>
                  </a:cubicBezTo>
                  <a:lnTo>
                    <a:pt x="14608" y="2714"/>
                  </a:lnTo>
                  <a:lnTo>
                    <a:pt x="3595" y="2714"/>
                  </a:lnTo>
                  <a:cubicBezTo>
                    <a:pt x="3228" y="2714"/>
                    <a:pt x="2914" y="2867"/>
                    <a:pt x="2652" y="3184"/>
                  </a:cubicBezTo>
                  <a:cubicBezTo>
                    <a:pt x="2391" y="3496"/>
                    <a:pt x="2261" y="3875"/>
                    <a:pt x="2261" y="4315"/>
                  </a:cubicBezTo>
                  <a:lnTo>
                    <a:pt x="2261" y="17284"/>
                  </a:lnTo>
                  <a:cubicBezTo>
                    <a:pt x="2261" y="17724"/>
                    <a:pt x="2391" y="18101"/>
                    <a:pt x="2652" y="18412"/>
                  </a:cubicBezTo>
                  <a:cubicBezTo>
                    <a:pt x="2914" y="18729"/>
                    <a:pt x="3228" y="18888"/>
                    <a:pt x="3595" y="18888"/>
                  </a:cubicBezTo>
                  <a:lnTo>
                    <a:pt x="16188" y="18888"/>
                  </a:lnTo>
                  <a:cubicBezTo>
                    <a:pt x="16556" y="18888"/>
                    <a:pt x="16874" y="18729"/>
                    <a:pt x="17138" y="18412"/>
                  </a:cubicBezTo>
                  <a:cubicBezTo>
                    <a:pt x="17405" y="18101"/>
                    <a:pt x="17537" y="17724"/>
                    <a:pt x="17537" y="17284"/>
                  </a:cubicBezTo>
                  <a:lnTo>
                    <a:pt x="17537" y="12697"/>
                  </a:lnTo>
                  <a:close/>
                  <a:moveTo>
                    <a:pt x="21333" y="2796"/>
                  </a:moveTo>
                  <a:cubicBezTo>
                    <a:pt x="21514" y="3011"/>
                    <a:pt x="21599" y="3272"/>
                    <a:pt x="21597" y="3578"/>
                  </a:cubicBezTo>
                  <a:cubicBezTo>
                    <a:pt x="21592" y="3881"/>
                    <a:pt x="21504" y="4136"/>
                    <a:pt x="21333" y="4342"/>
                  </a:cubicBezTo>
                  <a:lnTo>
                    <a:pt x="13005" y="14346"/>
                  </a:lnTo>
                  <a:lnTo>
                    <a:pt x="11854" y="15721"/>
                  </a:lnTo>
                  <a:cubicBezTo>
                    <a:pt x="11676" y="15938"/>
                    <a:pt x="11458" y="16044"/>
                    <a:pt x="11206" y="16044"/>
                  </a:cubicBezTo>
                  <a:cubicBezTo>
                    <a:pt x="10951" y="16044"/>
                    <a:pt x="10733" y="15938"/>
                    <a:pt x="10555" y="15721"/>
                  </a:cubicBezTo>
                  <a:lnTo>
                    <a:pt x="9383" y="14346"/>
                  </a:lnTo>
                  <a:lnTo>
                    <a:pt x="4779" y="8787"/>
                  </a:lnTo>
                  <a:cubicBezTo>
                    <a:pt x="4600" y="8573"/>
                    <a:pt x="4507" y="8314"/>
                    <a:pt x="4507" y="8006"/>
                  </a:cubicBezTo>
                  <a:cubicBezTo>
                    <a:pt x="4507" y="7703"/>
                    <a:pt x="4600" y="7441"/>
                    <a:pt x="4779" y="7227"/>
                  </a:cubicBezTo>
                  <a:lnTo>
                    <a:pt x="5927" y="5846"/>
                  </a:lnTo>
                  <a:cubicBezTo>
                    <a:pt x="6106" y="5635"/>
                    <a:pt x="6323" y="5526"/>
                    <a:pt x="6578" y="5526"/>
                  </a:cubicBezTo>
                  <a:cubicBezTo>
                    <a:pt x="6830" y="5526"/>
                    <a:pt x="7043" y="5634"/>
                    <a:pt x="7214" y="5846"/>
                  </a:cubicBezTo>
                  <a:lnTo>
                    <a:pt x="11198" y="10632"/>
                  </a:lnTo>
                  <a:lnTo>
                    <a:pt x="18861" y="1404"/>
                  </a:lnTo>
                  <a:cubicBezTo>
                    <a:pt x="19040" y="1186"/>
                    <a:pt x="19262" y="1084"/>
                    <a:pt x="19524" y="1087"/>
                  </a:cubicBezTo>
                  <a:cubicBezTo>
                    <a:pt x="19786" y="1092"/>
                    <a:pt x="20001" y="1198"/>
                    <a:pt x="20173" y="1404"/>
                  </a:cubicBezTo>
                  <a:lnTo>
                    <a:pt x="21333" y="279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38092" tIns="38092" rIns="38092" bIns="38092" anchor="ctr"/>
            <a:lstStyle/>
            <a:p>
              <a:pPr defTabSz="342824">
                <a:defRPr/>
              </a:pPr>
              <a:endParaRPr lang="es-ES" sz="27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32730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" y="0"/>
            <a:ext cx="9143999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TextBox 8"/>
          <p:cNvSpPr txBox="1"/>
          <p:nvPr/>
        </p:nvSpPr>
        <p:spPr>
          <a:xfrm>
            <a:off x="1757774" y="559870"/>
            <a:ext cx="5628454" cy="78483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500" b="1" dirty="0">
                <a:solidFill>
                  <a:schemeClr val="bg1"/>
                </a:solidFill>
                <a:latin typeface="Trebuchet MS" pitchFamily="34" charset="0"/>
              </a:rPr>
              <a:t>Контакты</a:t>
            </a:r>
            <a:endParaRPr lang="en-US" sz="4500" b="1" dirty="0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287338" y="3970116"/>
            <a:ext cx="8569325" cy="833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>
              <a:defRPr/>
            </a:pPr>
            <a:r>
              <a:rPr lang="ru-RU" sz="600" b="0" dirty="0">
                <a:solidFill>
                  <a:schemeClr val="bg1"/>
                </a:solidFill>
                <a:cs typeface="+mn-cs"/>
              </a:rPr>
              <a:t>Несмотря на то, что данная публикация была тщательно подготовлена специалистами компании, она может быть использована только для получения общего представления об обсуждаемом в ней предмете. Не рекомендуется использовать представленную в публикации информацию в качестве профессиональной консультации по конкретному вопросу. Прежде чем предпринять какие-либо действия или воздержаться от принятия каких-либо действий на основании данной публикации, необходимо получить профессиональную консультацию специалиста. Группа компаний BDO, ее партнеры, сотрудники и агенты не несут никакой ответственности за любые убытки, понесенные в связи с принятием или отказом от принятия каких-либо действий или решений на основе информации, содержащейся в данной публикации. </a:t>
            </a:r>
          </a:p>
          <a:p>
            <a:pPr>
              <a:defRPr/>
            </a:pPr>
            <a:endParaRPr lang="ru-RU" sz="600" b="0" dirty="0">
              <a:solidFill>
                <a:schemeClr val="bg1"/>
              </a:solidFill>
              <a:cs typeface="+mn-cs"/>
            </a:endParaRPr>
          </a:p>
          <a:p>
            <a:pPr>
              <a:defRPr/>
            </a:pPr>
            <a:r>
              <a:rPr lang="ru-RU" sz="600" b="0" dirty="0">
                <a:solidFill>
                  <a:schemeClr val="bg1"/>
                </a:solidFill>
                <a:cs typeface="+mn-cs"/>
              </a:rPr>
              <a:t>АО «БДО </a:t>
            </a:r>
            <a:r>
              <a:rPr lang="ru-RU" sz="600" b="0" dirty="0" err="1">
                <a:solidFill>
                  <a:schemeClr val="bg1"/>
                </a:solidFill>
                <a:cs typeface="+mn-cs"/>
              </a:rPr>
              <a:t>Юникон</a:t>
            </a:r>
            <a:r>
              <a:rPr lang="ru-RU" sz="600" b="0" dirty="0">
                <a:solidFill>
                  <a:schemeClr val="bg1"/>
                </a:solidFill>
                <a:cs typeface="+mn-cs"/>
              </a:rPr>
              <a:t>», ООО «БДО </a:t>
            </a:r>
            <a:r>
              <a:rPr lang="ru-RU" sz="600" b="0" dirty="0" err="1">
                <a:solidFill>
                  <a:schemeClr val="bg1"/>
                </a:solidFill>
                <a:cs typeface="+mn-cs"/>
              </a:rPr>
              <a:t>Юникон</a:t>
            </a:r>
            <a:r>
              <a:rPr lang="ru-RU" sz="600" b="0" dirty="0">
                <a:solidFill>
                  <a:schemeClr val="bg1"/>
                </a:solidFill>
                <a:cs typeface="+mn-cs"/>
              </a:rPr>
              <a:t> Консалтинг», АО «БДО </a:t>
            </a:r>
            <a:r>
              <a:rPr lang="ru-RU" sz="600" b="0" dirty="0" err="1">
                <a:solidFill>
                  <a:schemeClr val="bg1"/>
                </a:solidFill>
                <a:cs typeface="+mn-cs"/>
              </a:rPr>
              <a:t>Юникон</a:t>
            </a:r>
            <a:r>
              <a:rPr lang="ru-RU" sz="600" b="0" dirty="0">
                <a:solidFill>
                  <a:schemeClr val="bg1"/>
                </a:solidFill>
                <a:cs typeface="+mn-cs"/>
              </a:rPr>
              <a:t> Бизнес </a:t>
            </a:r>
            <a:r>
              <a:rPr lang="ru-RU" sz="600" b="0" dirty="0" err="1">
                <a:solidFill>
                  <a:schemeClr val="bg1"/>
                </a:solidFill>
                <a:cs typeface="+mn-cs"/>
              </a:rPr>
              <a:t>Солюшнс</a:t>
            </a:r>
            <a:r>
              <a:rPr lang="ru-RU" sz="600" b="0" dirty="0">
                <a:solidFill>
                  <a:schemeClr val="bg1"/>
                </a:solidFill>
                <a:cs typeface="+mn-cs"/>
              </a:rPr>
              <a:t>», АО «БДО </a:t>
            </a:r>
            <a:r>
              <a:rPr lang="ru-RU" sz="600" b="0" dirty="0" err="1">
                <a:solidFill>
                  <a:schemeClr val="bg1"/>
                </a:solidFill>
                <a:cs typeface="+mn-cs"/>
              </a:rPr>
              <a:t>Юникон</a:t>
            </a:r>
            <a:r>
              <a:rPr lang="ru-RU" sz="600" b="0" dirty="0">
                <a:solidFill>
                  <a:schemeClr val="bg1"/>
                </a:solidFill>
                <a:cs typeface="+mn-cs"/>
              </a:rPr>
              <a:t> Аутсорсинг Приложений», ЗАО БДО </a:t>
            </a:r>
            <a:r>
              <a:rPr lang="ru-RU" sz="600" b="0" dirty="0" err="1">
                <a:solidFill>
                  <a:schemeClr val="bg1"/>
                </a:solidFill>
                <a:cs typeface="+mn-cs"/>
              </a:rPr>
              <a:t>Юникон</a:t>
            </a:r>
            <a:r>
              <a:rPr lang="ru-RU" sz="600" b="0" dirty="0">
                <a:solidFill>
                  <a:schemeClr val="bg1"/>
                </a:solidFill>
                <a:cs typeface="+mn-cs"/>
              </a:rPr>
              <a:t> Бизнес Сервис, зарегистрированные в соответствии с законодательством Российской Федерации, являются членами BDO </a:t>
            </a:r>
            <a:r>
              <a:rPr lang="ru-RU" sz="600" b="0" dirty="0" err="1">
                <a:solidFill>
                  <a:schemeClr val="bg1"/>
                </a:solidFill>
                <a:cs typeface="+mn-cs"/>
              </a:rPr>
              <a:t>International</a:t>
            </a:r>
            <a:r>
              <a:rPr lang="ru-RU" sz="600" b="0" dirty="0">
                <a:solidFill>
                  <a:schemeClr val="bg1"/>
                </a:solidFill>
                <a:cs typeface="+mn-cs"/>
              </a:rPr>
              <a:t>, сети независимых компаний. BDO — торговая марка сети BDO и каждой компании — члена сети BDO.</a:t>
            </a:r>
          </a:p>
          <a:p>
            <a:pPr>
              <a:defRPr/>
            </a:pPr>
            <a:endParaRPr lang="ru-RU" sz="600" b="0" dirty="0">
              <a:solidFill>
                <a:schemeClr val="bg1"/>
              </a:solidFill>
              <a:cs typeface="+mn-cs"/>
            </a:endParaRPr>
          </a:p>
          <a:p>
            <a:pPr>
              <a:defRPr/>
            </a:pPr>
            <a:r>
              <a:rPr lang="ru-RU" sz="600" b="0" dirty="0">
                <a:solidFill>
                  <a:schemeClr val="bg1"/>
                </a:solidFill>
                <a:cs typeface="+mn-cs"/>
              </a:rPr>
              <a:t>© 201</a:t>
            </a:r>
            <a:r>
              <a:rPr lang="en-US" sz="600" b="0" dirty="0">
                <a:solidFill>
                  <a:schemeClr val="bg1"/>
                </a:solidFill>
                <a:cs typeface="+mn-cs"/>
              </a:rPr>
              <a:t>7</a:t>
            </a:r>
            <a:r>
              <a:rPr lang="en-US" sz="600" b="0" baseline="0" dirty="0">
                <a:solidFill>
                  <a:schemeClr val="bg1"/>
                </a:solidFill>
                <a:cs typeface="+mn-cs"/>
              </a:rPr>
              <a:t> </a:t>
            </a:r>
            <a:r>
              <a:rPr lang="ru-RU" sz="600" b="0" dirty="0">
                <a:solidFill>
                  <a:schemeClr val="bg1"/>
                </a:solidFill>
                <a:cs typeface="+mn-cs"/>
              </a:rPr>
              <a:t>АО «БДО </a:t>
            </a:r>
            <a:r>
              <a:rPr lang="ru-RU" sz="600" b="0" dirty="0" err="1">
                <a:solidFill>
                  <a:schemeClr val="bg1"/>
                </a:solidFill>
                <a:cs typeface="+mn-cs"/>
              </a:rPr>
              <a:t>Юникон</a:t>
            </a:r>
            <a:r>
              <a:rPr lang="ru-RU" sz="600" b="0" dirty="0">
                <a:solidFill>
                  <a:schemeClr val="bg1"/>
                </a:solidFill>
                <a:cs typeface="+mn-cs"/>
              </a:rPr>
              <a:t>». Все права защищены.</a:t>
            </a:r>
          </a:p>
        </p:txBody>
      </p:sp>
      <p:sp>
        <p:nvSpPr>
          <p:cNvPr id="29" name="Rectangle 3"/>
          <p:cNvSpPr>
            <a:spLocks noChangeArrowheads="1"/>
          </p:cNvSpPr>
          <p:nvPr/>
        </p:nvSpPr>
        <p:spPr bwMode="auto">
          <a:xfrm>
            <a:off x="292100" y="2002420"/>
            <a:ext cx="8569325" cy="1055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spcBef>
                <a:spcPts val="600"/>
              </a:spcBef>
              <a:defRPr/>
            </a:pPr>
            <a:r>
              <a:rPr lang="ru-RU" sz="1400" b="0" kern="0" dirty="0">
                <a:solidFill>
                  <a:schemeClr val="bg1"/>
                </a:solidFill>
                <a:latin typeface="Trebuchet MS"/>
                <a:cs typeface="+mn-cs"/>
              </a:rPr>
              <a:t>Россия, 107061, Москва, </a:t>
            </a:r>
          </a:p>
          <a:p>
            <a:pPr algn="ctr">
              <a:spcBef>
                <a:spcPts val="600"/>
              </a:spcBef>
              <a:defRPr/>
            </a:pPr>
            <a:r>
              <a:rPr lang="ru-RU" sz="1400" b="0" kern="0" dirty="0">
                <a:solidFill>
                  <a:schemeClr val="bg1"/>
                </a:solidFill>
                <a:latin typeface="Trebuchet MS"/>
                <a:cs typeface="+mn-cs"/>
              </a:rPr>
              <a:t>Преображенская площадь, д. 8, БЦ «Прео-8»</a:t>
            </a:r>
            <a:endParaRPr lang="en-US" sz="1400" b="0" kern="0" dirty="0">
              <a:solidFill>
                <a:schemeClr val="bg1"/>
              </a:solidFill>
              <a:latin typeface="Trebuchet MS"/>
              <a:cs typeface="+mn-cs"/>
            </a:endParaRPr>
          </a:p>
          <a:p>
            <a:pPr algn="ctr">
              <a:spcBef>
                <a:spcPts val="600"/>
              </a:spcBef>
              <a:defRPr/>
            </a:pPr>
            <a:r>
              <a:rPr lang="ru-RU" sz="1400" b="0" kern="0" dirty="0">
                <a:solidFill>
                  <a:schemeClr val="bg1"/>
                </a:solidFill>
                <a:latin typeface="Trebuchet MS"/>
                <a:cs typeface="+mn-cs"/>
              </a:rPr>
              <a:t>Тел.: +7 (495) 797 5665</a:t>
            </a:r>
          </a:p>
          <a:p>
            <a:pPr algn="ctr">
              <a:spcBef>
                <a:spcPts val="600"/>
              </a:spcBef>
              <a:defRPr/>
            </a:pPr>
            <a:r>
              <a:rPr lang="ru-RU" sz="1400" b="0" kern="0" dirty="0">
                <a:solidFill>
                  <a:schemeClr val="bg1"/>
                </a:solidFill>
                <a:latin typeface="Trebuchet MS"/>
                <a:cs typeface="+mn-cs"/>
              </a:rPr>
              <a:t>Факс: +7 (495) 797 5660</a:t>
            </a:r>
          </a:p>
          <a:p>
            <a:pPr algn="ctr">
              <a:spcBef>
                <a:spcPts val="600"/>
              </a:spcBef>
              <a:defRPr/>
            </a:pPr>
            <a:r>
              <a:rPr lang="ru-RU" sz="1400" b="0" kern="0" dirty="0" err="1">
                <a:solidFill>
                  <a:schemeClr val="bg1"/>
                </a:solidFill>
                <a:latin typeface="Trebuchet MS"/>
                <a:cs typeface="+mn-cs"/>
              </a:rPr>
              <a:t>www.bdo.ru</a:t>
            </a:r>
            <a:endParaRPr lang="ru-RU" sz="1400" b="0" kern="0" dirty="0">
              <a:solidFill>
                <a:schemeClr val="bg1"/>
              </a:solidFill>
              <a:latin typeface="Trebuchet MS"/>
              <a:cs typeface="+mn-cs"/>
            </a:endParaRPr>
          </a:p>
          <a:p>
            <a:pPr marL="342900" indent="-342900" algn="ctr" eaLnBrk="0" hangingPunct="0">
              <a:spcBef>
                <a:spcPts val="600"/>
              </a:spcBef>
              <a:defRPr/>
            </a:pPr>
            <a:endParaRPr lang="en-GB" sz="1400" b="0" dirty="0">
              <a:solidFill>
                <a:schemeClr val="bg1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3273018"/>
      </p:ext>
    </p:extLst>
  </p:cSld>
  <p:clrMapOvr>
    <a:masterClrMapping/>
  </p:clrMapOvr>
  <p:transition spd="slow" advClick="0"/>
</p:sld>
</file>

<file path=ppt/theme/theme1.xml><?xml version="1.0" encoding="utf-8"?>
<a:theme xmlns:a="http://schemas.openxmlformats.org/drawingml/2006/main" name="Cloud">
  <a:themeElements>
    <a:clrScheme name="BDO">
      <a:dk1>
        <a:srgbClr val="404040"/>
      </a:dk1>
      <a:lt1>
        <a:srgbClr val="FFFFFF"/>
      </a:lt1>
      <a:dk2>
        <a:srgbClr val="657C91"/>
      </a:dk2>
      <a:lt2>
        <a:srgbClr val="E7E7E7"/>
      </a:lt2>
      <a:accent1>
        <a:srgbClr val="ED1A3B"/>
      </a:accent1>
      <a:accent2>
        <a:srgbClr val="218F8B"/>
      </a:accent2>
      <a:accent3>
        <a:srgbClr val="02A5E2"/>
      </a:accent3>
      <a:accent4>
        <a:srgbClr val="98002E"/>
      </a:accent4>
      <a:accent5>
        <a:srgbClr val="DF8639"/>
      </a:accent5>
      <a:accent6>
        <a:srgbClr val="218F8B"/>
      </a:accent6>
      <a:hlink>
        <a:srgbClr val="ED1A3B"/>
      </a:hlink>
      <a:folHlink>
        <a:srgbClr val="98002E"/>
      </a:folHlink>
    </a:clrScheme>
    <a:fontScheme name="Lato">
      <a:majorFont>
        <a:latin typeface="Lato Regular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Cloud</Template>
  <TotalTime>28824</TotalTime>
  <Words>511</Words>
  <Application>Microsoft Office PowerPoint</Application>
  <PresentationFormat>Экран (16:9)</PresentationFormat>
  <Paragraphs>109</Paragraphs>
  <Slides>15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Calibri</vt:lpstr>
      <vt:lpstr>Gill Sans</vt:lpstr>
      <vt:lpstr>Lato Light</vt:lpstr>
      <vt:lpstr>Lato Regular</vt:lpstr>
      <vt:lpstr>Trebuchet MS</vt:lpstr>
      <vt:lpstr>Wingdings</vt:lpstr>
      <vt:lpstr>Cloud</vt:lpstr>
      <vt:lpstr>Применение технологий  Audit Data Analytics в современном аудите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fpt</dc:creator>
  <cp:lastModifiedBy>Погуляев Владислав Юрьевич</cp:lastModifiedBy>
  <cp:revision>1546</cp:revision>
  <dcterms:created xsi:type="dcterms:W3CDTF">2014-11-26T08:06:19Z</dcterms:created>
  <dcterms:modified xsi:type="dcterms:W3CDTF">2019-07-25T14:40:52Z</dcterms:modified>
</cp:coreProperties>
</file>