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07" r:id="rId3"/>
    <p:sldId id="309" r:id="rId4"/>
    <p:sldId id="315" r:id="rId5"/>
    <p:sldId id="316" r:id="rId6"/>
    <p:sldId id="311" r:id="rId7"/>
    <p:sldId id="324" r:id="rId8"/>
    <p:sldId id="320" r:id="rId9"/>
    <p:sldId id="319" r:id="rId10"/>
    <p:sldId id="318" r:id="rId11"/>
    <p:sldId id="325" r:id="rId12"/>
    <p:sldId id="321" r:id="rId13"/>
    <p:sldId id="322" r:id="rId14"/>
    <p:sldId id="323" r:id="rId15"/>
  </p:sldIdLst>
  <p:sldSz cx="12192000" cy="6858000"/>
  <p:notesSz cx="6797675" cy="9926638"/>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FFFFCC"/>
    <a:srgbClr val="00CC66"/>
    <a:srgbClr val="33CC33"/>
    <a:srgbClr val="CCFFCC"/>
    <a:srgbClr val="FF3300"/>
    <a:srgbClr val="FF7C80"/>
    <a:srgbClr val="CCFFFF"/>
    <a:srgbClr val="66FF66"/>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Средний стиль 1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24" autoAdjust="0"/>
    <p:restoredTop sz="99879" autoAdjust="0"/>
  </p:normalViewPr>
  <p:slideViewPr>
    <p:cSldViewPr snapToGrid="0">
      <p:cViewPr varScale="1">
        <p:scale>
          <a:sx n="88" d="100"/>
          <a:sy n="88" d="100"/>
        </p:scale>
        <p:origin x="-523"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2BE00D-09AC-4693-8449-164F96B29FEA}" type="doc">
      <dgm:prSet loTypeId="urn:microsoft.com/office/officeart/2008/layout/VerticalCurvedList" loCatId="list" qsTypeId="urn:microsoft.com/office/officeart/2005/8/quickstyle/3d4" qsCatId="3D" csTypeId="urn:microsoft.com/office/officeart/2005/8/colors/accent1_2" csCatId="accent1" phldr="1"/>
      <dgm:spPr/>
      <dgm:t>
        <a:bodyPr/>
        <a:lstStyle/>
        <a:p>
          <a:endParaRPr lang="ru-RU"/>
        </a:p>
      </dgm:t>
    </dgm:pt>
    <dgm:pt modelId="{DBF2BD01-CB14-4F73-960C-570CF1133B85}">
      <dgm:prSet phldrT="[Текст]" custT="1"/>
      <dgm:spPr/>
      <dgm:t>
        <a:bodyPr/>
        <a:lstStyle/>
        <a:p>
          <a:pPr algn="ctr"/>
          <a:r>
            <a:rPr lang="ru-RU" sz="1600" dirty="0" smtClean="0">
              <a:solidFill>
                <a:srgbClr val="002060"/>
              </a:solidFill>
              <a:latin typeface="Cambria" panose="02040503050406030204" pitchFamily="18" charset="0"/>
              <a:cs typeface="Times New Roman" panose="02020603050405020304" pitchFamily="18" charset="0"/>
            </a:rPr>
            <a:t>Усиление контроля за использованием средств,  предоставленных из федерального бюджета </a:t>
          </a:r>
          <a:endParaRPr lang="ru-RU" sz="1600" dirty="0">
            <a:solidFill>
              <a:srgbClr val="002060"/>
            </a:solidFill>
            <a:latin typeface="Cambria" panose="02040503050406030204" pitchFamily="18" charset="0"/>
            <a:cs typeface="Times New Roman" panose="02020603050405020304" pitchFamily="18" charset="0"/>
          </a:endParaRPr>
        </a:p>
      </dgm:t>
    </dgm:pt>
    <dgm:pt modelId="{CA079662-44C0-44EA-A4FA-6F5E2F8DBA14}" type="parTrans" cxnId="{F141CC2A-368D-48D4-A9AE-F7A169A2031F}">
      <dgm:prSet/>
      <dgm:spPr/>
      <dgm:t>
        <a:bodyPr/>
        <a:lstStyle/>
        <a:p>
          <a:endParaRPr lang="ru-RU"/>
        </a:p>
      </dgm:t>
    </dgm:pt>
    <dgm:pt modelId="{B33D1D72-FFDD-4486-BE9B-D48E0513821C}" type="sibTrans" cxnId="{F141CC2A-368D-48D4-A9AE-F7A169A2031F}">
      <dgm:prSet/>
      <dgm:spPr/>
      <dgm:t>
        <a:bodyPr/>
        <a:lstStyle/>
        <a:p>
          <a:endParaRPr lang="ru-RU"/>
        </a:p>
      </dgm:t>
    </dgm:pt>
    <dgm:pt modelId="{719FC343-DDF0-4066-AAB1-32E3BE2F5AA1}">
      <dgm:prSet phldrT="[Текст]" custT="1"/>
      <dgm:spPr/>
      <dgm:t>
        <a:bodyPr/>
        <a:lstStyle/>
        <a:p>
          <a:pPr algn="ctr"/>
          <a:r>
            <a:rPr lang="ru-RU" sz="1600" dirty="0" smtClean="0">
              <a:solidFill>
                <a:srgbClr val="002060"/>
              </a:solidFill>
              <a:latin typeface="Cambria" panose="02040503050406030204" pitchFamily="18" charset="0"/>
              <a:cs typeface="Times New Roman" panose="02020603050405020304" pitchFamily="18" charset="0"/>
            </a:rPr>
            <a:t>Минимизация дебиторской задолженности федерального бюджета по расходам </a:t>
          </a:r>
          <a:endParaRPr lang="ru-RU" sz="1600" dirty="0">
            <a:solidFill>
              <a:srgbClr val="002060"/>
            </a:solidFill>
            <a:latin typeface="Cambria" panose="02040503050406030204" pitchFamily="18" charset="0"/>
            <a:cs typeface="Times New Roman" panose="02020603050405020304" pitchFamily="18" charset="0"/>
          </a:endParaRPr>
        </a:p>
      </dgm:t>
    </dgm:pt>
    <dgm:pt modelId="{09C8A0E2-3B3B-4AE8-895E-14D8D0CBF0EA}" type="parTrans" cxnId="{40E628E3-35C0-4DD9-9F42-7643073B072D}">
      <dgm:prSet/>
      <dgm:spPr/>
      <dgm:t>
        <a:bodyPr/>
        <a:lstStyle/>
        <a:p>
          <a:endParaRPr lang="ru-RU"/>
        </a:p>
      </dgm:t>
    </dgm:pt>
    <dgm:pt modelId="{1DB6ECDD-32E1-48C7-B8B9-FB3B4A1EB15E}" type="sibTrans" cxnId="{40E628E3-35C0-4DD9-9F42-7643073B072D}">
      <dgm:prSet/>
      <dgm:spPr/>
      <dgm:t>
        <a:bodyPr/>
        <a:lstStyle/>
        <a:p>
          <a:endParaRPr lang="ru-RU"/>
        </a:p>
      </dgm:t>
    </dgm:pt>
    <dgm:pt modelId="{103581FA-3751-4733-ACC9-3A04E6800D74}">
      <dgm:prSet phldrT="[Текст]"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400" dirty="0" smtClean="0">
              <a:solidFill>
                <a:srgbClr val="002060"/>
              </a:solidFill>
              <a:latin typeface="Cambria" panose="02040503050406030204" pitchFamily="18" charset="0"/>
              <a:cs typeface="Times New Roman" panose="02020603050405020304" pitchFamily="18" charset="0"/>
            </a:rPr>
            <a:t>Совершенствование системы управления временно свободными денежными средствами, находящимися на счетах, открытых в органах Федерального казначейства </a:t>
          </a:r>
        </a:p>
        <a:p>
          <a:pPr algn="ctr" defTabSz="622300">
            <a:lnSpc>
              <a:spcPct val="90000"/>
            </a:lnSpc>
            <a:spcBef>
              <a:spcPct val="0"/>
            </a:spcBef>
            <a:spcAft>
              <a:spcPct val="35000"/>
            </a:spcAft>
          </a:pPr>
          <a:endParaRPr lang="ru-RU" sz="1300" dirty="0"/>
        </a:p>
      </dgm:t>
    </dgm:pt>
    <dgm:pt modelId="{35F27159-F8DE-46D4-AA11-F1EDB46F13BA}" type="parTrans" cxnId="{09EE09D2-0A92-4F10-931E-91874928B03E}">
      <dgm:prSet/>
      <dgm:spPr/>
      <dgm:t>
        <a:bodyPr/>
        <a:lstStyle/>
        <a:p>
          <a:endParaRPr lang="ru-RU"/>
        </a:p>
      </dgm:t>
    </dgm:pt>
    <dgm:pt modelId="{2798BCD8-C25C-41AB-84E5-90B57D28B864}" type="sibTrans" cxnId="{09EE09D2-0A92-4F10-931E-91874928B03E}">
      <dgm:prSet/>
      <dgm:spPr/>
      <dgm:t>
        <a:bodyPr/>
        <a:lstStyle/>
        <a:p>
          <a:endParaRPr lang="ru-RU"/>
        </a:p>
      </dgm:t>
    </dgm:pt>
    <dgm:pt modelId="{7D67446F-C191-4235-8F77-FD2C872C95BE}" type="pres">
      <dgm:prSet presAssocID="{C52BE00D-09AC-4693-8449-164F96B29FEA}" presName="Name0" presStyleCnt="0">
        <dgm:presLayoutVars>
          <dgm:chMax val="7"/>
          <dgm:chPref val="7"/>
          <dgm:dir/>
        </dgm:presLayoutVars>
      </dgm:prSet>
      <dgm:spPr/>
      <dgm:t>
        <a:bodyPr/>
        <a:lstStyle/>
        <a:p>
          <a:endParaRPr lang="ru-RU"/>
        </a:p>
      </dgm:t>
    </dgm:pt>
    <dgm:pt modelId="{DA208ACD-A162-45B5-B554-FA31D2E871D9}" type="pres">
      <dgm:prSet presAssocID="{C52BE00D-09AC-4693-8449-164F96B29FEA}" presName="Name1" presStyleCnt="0"/>
      <dgm:spPr/>
    </dgm:pt>
    <dgm:pt modelId="{7F0AFEA3-2082-46BE-A916-7DC70B0C3BD7}" type="pres">
      <dgm:prSet presAssocID="{C52BE00D-09AC-4693-8449-164F96B29FEA}" presName="cycle" presStyleCnt="0"/>
      <dgm:spPr/>
    </dgm:pt>
    <dgm:pt modelId="{46E56B88-5AAB-4CF4-8B3F-0E06BED54363}" type="pres">
      <dgm:prSet presAssocID="{C52BE00D-09AC-4693-8449-164F96B29FEA}" presName="srcNode" presStyleLbl="node1" presStyleIdx="0" presStyleCnt="3"/>
      <dgm:spPr/>
    </dgm:pt>
    <dgm:pt modelId="{8B957D29-C7B4-412C-B0A3-3A3A6E244DC7}" type="pres">
      <dgm:prSet presAssocID="{C52BE00D-09AC-4693-8449-164F96B29FEA}" presName="conn" presStyleLbl="parChTrans1D2" presStyleIdx="0" presStyleCnt="1"/>
      <dgm:spPr/>
      <dgm:t>
        <a:bodyPr/>
        <a:lstStyle/>
        <a:p>
          <a:endParaRPr lang="ru-RU"/>
        </a:p>
      </dgm:t>
    </dgm:pt>
    <dgm:pt modelId="{B4FCCDBF-5A82-4981-A21A-D251E04EEC1B}" type="pres">
      <dgm:prSet presAssocID="{C52BE00D-09AC-4693-8449-164F96B29FEA}" presName="extraNode" presStyleLbl="node1" presStyleIdx="0" presStyleCnt="3"/>
      <dgm:spPr/>
    </dgm:pt>
    <dgm:pt modelId="{E310E8B3-5AEA-438D-9B9C-FAD12CEA8D3F}" type="pres">
      <dgm:prSet presAssocID="{C52BE00D-09AC-4693-8449-164F96B29FEA}" presName="dstNode" presStyleLbl="node1" presStyleIdx="0" presStyleCnt="3"/>
      <dgm:spPr/>
    </dgm:pt>
    <dgm:pt modelId="{0317D366-A305-409A-B35C-316D2AFA53DA}" type="pres">
      <dgm:prSet presAssocID="{DBF2BD01-CB14-4F73-960C-570CF1133B85}" presName="text_1" presStyleLbl="node1" presStyleIdx="0" presStyleCnt="3">
        <dgm:presLayoutVars>
          <dgm:bulletEnabled val="1"/>
        </dgm:presLayoutVars>
      </dgm:prSet>
      <dgm:spPr/>
      <dgm:t>
        <a:bodyPr/>
        <a:lstStyle/>
        <a:p>
          <a:endParaRPr lang="ru-RU"/>
        </a:p>
      </dgm:t>
    </dgm:pt>
    <dgm:pt modelId="{9C16FDED-90B8-4BF2-B304-661923CD2CDC}" type="pres">
      <dgm:prSet presAssocID="{DBF2BD01-CB14-4F73-960C-570CF1133B85}" presName="accent_1" presStyleCnt="0"/>
      <dgm:spPr/>
    </dgm:pt>
    <dgm:pt modelId="{CECB1E37-C515-457D-9495-89E55768C546}" type="pres">
      <dgm:prSet presAssocID="{DBF2BD01-CB14-4F73-960C-570CF1133B85}" presName="accentRepeatNode" presStyleLbl="solidFgAcc1" presStyleIdx="0" presStyleCnt="3" custLinFactNeighborX="-3319" custLinFactNeighborY="1660"/>
      <dgm:spPr>
        <a:blipFill rotWithShape="0">
          <a:blip xmlns:r="http://schemas.openxmlformats.org/officeDocument/2006/relationships" r:embed="rId1"/>
          <a:stretch>
            <a:fillRect/>
          </a:stretch>
        </a:blipFill>
      </dgm:spPr>
      <dgm:t>
        <a:bodyPr/>
        <a:lstStyle/>
        <a:p>
          <a:endParaRPr lang="ru-RU"/>
        </a:p>
      </dgm:t>
    </dgm:pt>
    <dgm:pt modelId="{4CB7D2E8-ABDC-49E5-90B0-B9D8FF080762}" type="pres">
      <dgm:prSet presAssocID="{719FC343-DDF0-4066-AAB1-32E3BE2F5AA1}" presName="text_2" presStyleLbl="node1" presStyleIdx="1" presStyleCnt="3" custLinFactNeighborX="-146" custLinFactNeighborY="3112">
        <dgm:presLayoutVars>
          <dgm:bulletEnabled val="1"/>
        </dgm:presLayoutVars>
      </dgm:prSet>
      <dgm:spPr/>
      <dgm:t>
        <a:bodyPr/>
        <a:lstStyle/>
        <a:p>
          <a:endParaRPr lang="ru-RU"/>
        </a:p>
      </dgm:t>
    </dgm:pt>
    <dgm:pt modelId="{78A822B8-6D4C-4495-8446-388BB6CA5F6C}" type="pres">
      <dgm:prSet presAssocID="{719FC343-DDF0-4066-AAB1-32E3BE2F5AA1}" presName="accent_2" presStyleCnt="0"/>
      <dgm:spPr/>
    </dgm:pt>
    <dgm:pt modelId="{66087987-02EE-4ABD-BA94-A900E95FD407}" type="pres">
      <dgm:prSet presAssocID="{719FC343-DDF0-4066-AAB1-32E3BE2F5AA1}" presName="accentRepeatNode" presStyleLbl="solidFgAcc1" presStyleIdx="1" presStyleCnt="3" custLinFactNeighborX="2489" custLinFactNeighborY="-2489"/>
      <dgm:spPr>
        <a:blipFill rotWithShape="0">
          <a:blip xmlns:r="http://schemas.openxmlformats.org/officeDocument/2006/relationships" r:embed="rId2"/>
          <a:stretch>
            <a:fillRect/>
          </a:stretch>
        </a:blipFill>
      </dgm:spPr>
      <dgm:t>
        <a:bodyPr/>
        <a:lstStyle/>
        <a:p>
          <a:endParaRPr lang="ru-RU"/>
        </a:p>
      </dgm:t>
    </dgm:pt>
    <dgm:pt modelId="{A26BA315-4A9B-4598-8305-DA38BC241E06}" type="pres">
      <dgm:prSet presAssocID="{103581FA-3751-4733-ACC9-3A04E6800D74}" presName="text_3" presStyleLbl="node1" presStyleIdx="2" presStyleCnt="3" custScaleY="127286">
        <dgm:presLayoutVars>
          <dgm:bulletEnabled val="1"/>
        </dgm:presLayoutVars>
      </dgm:prSet>
      <dgm:spPr/>
      <dgm:t>
        <a:bodyPr/>
        <a:lstStyle/>
        <a:p>
          <a:endParaRPr lang="ru-RU"/>
        </a:p>
      </dgm:t>
    </dgm:pt>
    <dgm:pt modelId="{95D31129-4193-47CB-9112-B1353BFB72E4}" type="pres">
      <dgm:prSet presAssocID="{103581FA-3751-4733-ACC9-3A04E6800D74}" presName="accent_3" presStyleCnt="0"/>
      <dgm:spPr/>
    </dgm:pt>
    <dgm:pt modelId="{510BAC64-86B8-4E82-86C0-89C42EC9057C}" type="pres">
      <dgm:prSet presAssocID="{103581FA-3751-4733-ACC9-3A04E6800D74}" presName="accentRepeatNode" presStyleLbl="solidFgAcc1" presStyleIdx="2" presStyleCnt="3"/>
      <dgm:spPr>
        <a:blipFill rotWithShape="0">
          <a:blip xmlns:r="http://schemas.openxmlformats.org/officeDocument/2006/relationships" r:embed="rId3"/>
          <a:stretch>
            <a:fillRect/>
          </a:stretch>
        </a:blipFill>
      </dgm:spPr>
      <dgm:t>
        <a:bodyPr/>
        <a:lstStyle/>
        <a:p>
          <a:endParaRPr lang="ru-RU"/>
        </a:p>
      </dgm:t>
    </dgm:pt>
  </dgm:ptLst>
  <dgm:cxnLst>
    <dgm:cxn modelId="{617DA0D1-2A3B-48A3-81BB-0E1E0F043A54}" type="presOf" srcId="{DBF2BD01-CB14-4F73-960C-570CF1133B85}" destId="{0317D366-A305-409A-B35C-316D2AFA53DA}" srcOrd="0" destOrd="0" presId="urn:microsoft.com/office/officeart/2008/layout/VerticalCurvedList"/>
    <dgm:cxn modelId="{0AF76BA8-2146-49A5-AB7E-30DC61E0DB59}" type="presOf" srcId="{C52BE00D-09AC-4693-8449-164F96B29FEA}" destId="{7D67446F-C191-4235-8F77-FD2C872C95BE}" srcOrd="0" destOrd="0" presId="urn:microsoft.com/office/officeart/2008/layout/VerticalCurvedList"/>
    <dgm:cxn modelId="{58BB8C22-9A67-4927-A361-24260FC3F2C8}" type="presOf" srcId="{103581FA-3751-4733-ACC9-3A04E6800D74}" destId="{A26BA315-4A9B-4598-8305-DA38BC241E06}" srcOrd="0" destOrd="0" presId="urn:microsoft.com/office/officeart/2008/layout/VerticalCurvedList"/>
    <dgm:cxn modelId="{8E0BF081-4502-44A6-8A30-F3A62FD496F4}" type="presOf" srcId="{B33D1D72-FFDD-4486-BE9B-D48E0513821C}" destId="{8B957D29-C7B4-412C-B0A3-3A3A6E244DC7}" srcOrd="0" destOrd="0" presId="urn:microsoft.com/office/officeart/2008/layout/VerticalCurvedList"/>
    <dgm:cxn modelId="{F93F5754-81BC-417C-9721-4983396B3C9E}" type="presOf" srcId="{719FC343-DDF0-4066-AAB1-32E3BE2F5AA1}" destId="{4CB7D2E8-ABDC-49E5-90B0-B9D8FF080762}" srcOrd="0" destOrd="0" presId="urn:microsoft.com/office/officeart/2008/layout/VerticalCurvedList"/>
    <dgm:cxn modelId="{F141CC2A-368D-48D4-A9AE-F7A169A2031F}" srcId="{C52BE00D-09AC-4693-8449-164F96B29FEA}" destId="{DBF2BD01-CB14-4F73-960C-570CF1133B85}" srcOrd="0" destOrd="0" parTransId="{CA079662-44C0-44EA-A4FA-6F5E2F8DBA14}" sibTransId="{B33D1D72-FFDD-4486-BE9B-D48E0513821C}"/>
    <dgm:cxn modelId="{40E628E3-35C0-4DD9-9F42-7643073B072D}" srcId="{C52BE00D-09AC-4693-8449-164F96B29FEA}" destId="{719FC343-DDF0-4066-AAB1-32E3BE2F5AA1}" srcOrd="1" destOrd="0" parTransId="{09C8A0E2-3B3B-4AE8-895E-14D8D0CBF0EA}" sibTransId="{1DB6ECDD-32E1-48C7-B8B9-FB3B4A1EB15E}"/>
    <dgm:cxn modelId="{09EE09D2-0A92-4F10-931E-91874928B03E}" srcId="{C52BE00D-09AC-4693-8449-164F96B29FEA}" destId="{103581FA-3751-4733-ACC9-3A04E6800D74}" srcOrd="2" destOrd="0" parTransId="{35F27159-F8DE-46D4-AA11-F1EDB46F13BA}" sibTransId="{2798BCD8-C25C-41AB-84E5-90B57D28B864}"/>
    <dgm:cxn modelId="{39D73687-ACA8-4B6B-BAD1-ABB01A9E8120}" type="presParOf" srcId="{7D67446F-C191-4235-8F77-FD2C872C95BE}" destId="{DA208ACD-A162-45B5-B554-FA31D2E871D9}" srcOrd="0" destOrd="0" presId="urn:microsoft.com/office/officeart/2008/layout/VerticalCurvedList"/>
    <dgm:cxn modelId="{6E38A29B-2FBD-46B1-93DA-93391FF86731}" type="presParOf" srcId="{DA208ACD-A162-45B5-B554-FA31D2E871D9}" destId="{7F0AFEA3-2082-46BE-A916-7DC70B0C3BD7}" srcOrd="0" destOrd="0" presId="urn:microsoft.com/office/officeart/2008/layout/VerticalCurvedList"/>
    <dgm:cxn modelId="{DFF75A60-647D-4D9C-B0C0-86A3D2617E8C}" type="presParOf" srcId="{7F0AFEA3-2082-46BE-A916-7DC70B0C3BD7}" destId="{46E56B88-5AAB-4CF4-8B3F-0E06BED54363}" srcOrd="0" destOrd="0" presId="urn:microsoft.com/office/officeart/2008/layout/VerticalCurvedList"/>
    <dgm:cxn modelId="{CD84D7BF-32B8-45B2-B258-BC5C769ACED3}" type="presParOf" srcId="{7F0AFEA3-2082-46BE-A916-7DC70B0C3BD7}" destId="{8B957D29-C7B4-412C-B0A3-3A3A6E244DC7}" srcOrd="1" destOrd="0" presId="urn:microsoft.com/office/officeart/2008/layout/VerticalCurvedList"/>
    <dgm:cxn modelId="{3C540DA5-D9FA-495E-8294-E955B8369DB9}" type="presParOf" srcId="{7F0AFEA3-2082-46BE-A916-7DC70B0C3BD7}" destId="{B4FCCDBF-5A82-4981-A21A-D251E04EEC1B}" srcOrd="2" destOrd="0" presId="urn:microsoft.com/office/officeart/2008/layout/VerticalCurvedList"/>
    <dgm:cxn modelId="{91D6E134-AABD-4F25-82CD-B2C1C19EE3AB}" type="presParOf" srcId="{7F0AFEA3-2082-46BE-A916-7DC70B0C3BD7}" destId="{E310E8B3-5AEA-438D-9B9C-FAD12CEA8D3F}" srcOrd="3" destOrd="0" presId="urn:microsoft.com/office/officeart/2008/layout/VerticalCurvedList"/>
    <dgm:cxn modelId="{ABCEC6ED-8D0E-4DF4-9DAF-A19784744772}" type="presParOf" srcId="{DA208ACD-A162-45B5-B554-FA31D2E871D9}" destId="{0317D366-A305-409A-B35C-316D2AFA53DA}" srcOrd="1" destOrd="0" presId="urn:microsoft.com/office/officeart/2008/layout/VerticalCurvedList"/>
    <dgm:cxn modelId="{381BE28F-3407-40A7-84EA-4989B1BFB134}" type="presParOf" srcId="{DA208ACD-A162-45B5-B554-FA31D2E871D9}" destId="{9C16FDED-90B8-4BF2-B304-661923CD2CDC}" srcOrd="2" destOrd="0" presId="urn:microsoft.com/office/officeart/2008/layout/VerticalCurvedList"/>
    <dgm:cxn modelId="{C2033202-D5B4-473B-BD8C-80EAA920BC75}" type="presParOf" srcId="{9C16FDED-90B8-4BF2-B304-661923CD2CDC}" destId="{CECB1E37-C515-457D-9495-89E55768C546}" srcOrd="0" destOrd="0" presId="urn:microsoft.com/office/officeart/2008/layout/VerticalCurvedList"/>
    <dgm:cxn modelId="{48810321-F73C-4425-A030-5F68A6468B77}" type="presParOf" srcId="{DA208ACD-A162-45B5-B554-FA31D2E871D9}" destId="{4CB7D2E8-ABDC-49E5-90B0-B9D8FF080762}" srcOrd="3" destOrd="0" presId="urn:microsoft.com/office/officeart/2008/layout/VerticalCurvedList"/>
    <dgm:cxn modelId="{9278548F-2251-4E00-AC9E-F9E4F53325AE}" type="presParOf" srcId="{DA208ACD-A162-45B5-B554-FA31D2E871D9}" destId="{78A822B8-6D4C-4495-8446-388BB6CA5F6C}" srcOrd="4" destOrd="0" presId="urn:microsoft.com/office/officeart/2008/layout/VerticalCurvedList"/>
    <dgm:cxn modelId="{FC6F6166-D4B9-44A3-8268-E5EEEDF901C5}" type="presParOf" srcId="{78A822B8-6D4C-4495-8446-388BB6CA5F6C}" destId="{66087987-02EE-4ABD-BA94-A900E95FD407}" srcOrd="0" destOrd="0" presId="urn:microsoft.com/office/officeart/2008/layout/VerticalCurvedList"/>
    <dgm:cxn modelId="{4C80F5EC-F993-4A68-81FF-26228AD3A0CA}" type="presParOf" srcId="{DA208ACD-A162-45B5-B554-FA31D2E871D9}" destId="{A26BA315-4A9B-4598-8305-DA38BC241E06}" srcOrd="5" destOrd="0" presId="urn:microsoft.com/office/officeart/2008/layout/VerticalCurvedList"/>
    <dgm:cxn modelId="{BB1AC498-93DA-4CA4-B960-F4587D1217E6}" type="presParOf" srcId="{DA208ACD-A162-45B5-B554-FA31D2E871D9}" destId="{95D31129-4193-47CB-9112-B1353BFB72E4}" srcOrd="6" destOrd="0" presId="urn:microsoft.com/office/officeart/2008/layout/VerticalCurvedList"/>
    <dgm:cxn modelId="{95D97015-0B42-47FC-AAF8-F81ABC40370A}" type="presParOf" srcId="{95D31129-4193-47CB-9112-B1353BFB72E4}" destId="{510BAC64-86B8-4E82-86C0-89C42EC9057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770D68-4AA8-41B0-8420-FADFD8F2B0F4}"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ru-RU"/>
        </a:p>
      </dgm:t>
    </dgm:pt>
    <dgm:pt modelId="{2622975B-644C-4B86-BE78-8B8C2076D588}">
      <dgm:prSet phldrT="[Текст]" custT="1"/>
      <dgm:spPr>
        <a:solidFill>
          <a:srgbClr val="FFFFCC"/>
        </a:solidFill>
      </dgm:spPr>
      <dgm:t>
        <a:bodyPr/>
        <a:lstStyle/>
        <a:p>
          <a:r>
            <a:rPr lang="ru-RU" sz="1600" dirty="0" smtClean="0">
              <a:solidFill>
                <a:schemeClr val="accent5">
                  <a:lumMod val="50000"/>
                </a:schemeClr>
              </a:solidFill>
              <a:latin typeface="Cambria" panose="02040503050406030204" pitchFamily="18" charset="0"/>
            </a:rPr>
            <a:t>Казначейское обслуживание </a:t>
          </a:r>
          <a:endParaRPr lang="ru-RU" sz="1600" dirty="0">
            <a:solidFill>
              <a:schemeClr val="accent5">
                <a:lumMod val="50000"/>
              </a:schemeClr>
            </a:solidFill>
            <a:latin typeface="Cambria" panose="02040503050406030204" pitchFamily="18" charset="0"/>
          </a:endParaRPr>
        </a:p>
      </dgm:t>
    </dgm:pt>
    <dgm:pt modelId="{24BECCF8-8CE0-4B1E-B824-3BFF6B48FF99}" type="parTrans" cxnId="{6244DB32-659C-4E4F-81F7-19B4A9F101E5}">
      <dgm:prSet/>
      <dgm:spPr/>
      <dgm:t>
        <a:bodyPr/>
        <a:lstStyle/>
        <a:p>
          <a:endParaRPr lang="ru-RU"/>
        </a:p>
      </dgm:t>
    </dgm:pt>
    <dgm:pt modelId="{E2F2F0BF-F2D3-437E-87A3-DDA4CCB9ADDA}" type="sibTrans" cxnId="{6244DB32-659C-4E4F-81F7-19B4A9F101E5}">
      <dgm:prSet/>
      <dgm:spPr/>
      <dgm:t>
        <a:bodyPr/>
        <a:lstStyle/>
        <a:p>
          <a:endParaRPr lang="ru-RU"/>
        </a:p>
      </dgm:t>
    </dgm:pt>
    <dgm:pt modelId="{97D60590-7891-4BC2-A0D3-6F7E3679F664}">
      <dgm:prSet phldrT="[Текст]" custT="1"/>
      <dgm:spPr>
        <a:solidFill>
          <a:schemeClr val="accent1">
            <a:lumMod val="20000"/>
            <a:lumOff val="80000"/>
          </a:schemeClr>
        </a:solidFill>
      </dgm:spPr>
      <dgm:t>
        <a:bodyPr/>
        <a:lstStyle/>
        <a:p>
          <a:r>
            <a:rPr lang="ru-RU" sz="1400" dirty="0" smtClean="0">
              <a:solidFill>
                <a:schemeClr val="accent5">
                  <a:lumMod val="50000"/>
                </a:schemeClr>
              </a:solidFill>
            </a:rPr>
            <a:t>Участники бюджетного процесса </a:t>
          </a:r>
          <a:endParaRPr lang="ru-RU" sz="1400" dirty="0">
            <a:solidFill>
              <a:schemeClr val="accent5">
                <a:lumMod val="50000"/>
              </a:schemeClr>
            </a:solidFill>
          </a:endParaRPr>
        </a:p>
      </dgm:t>
    </dgm:pt>
    <dgm:pt modelId="{9AC4E3E7-B1C7-4677-A05C-44E407C35E42}" type="parTrans" cxnId="{8565723F-81F4-435A-8C36-DA7627FAE6A2}">
      <dgm:prSet/>
      <dgm:spPr/>
      <dgm:t>
        <a:bodyPr/>
        <a:lstStyle/>
        <a:p>
          <a:endParaRPr lang="ru-RU"/>
        </a:p>
      </dgm:t>
    </dgm:pt>
    <dgm:pt modelId="{6DF9829E-8348-4F7E-9443-AECE0543DA1E}" type="sibTrans" cxnId="{8565723F-81F4-435A-8C36-DA7627FAE6A2}">
      <dgm:prSet/>
      <dgm:spPr/>
      <dgm:t>
        <a:bodyPr/>
        <a:lstStyle/>
        <a:p>
          <a:endParaRPr lang="ru-RU"/>
        </a:p>
      </dgm:t>
    </dgm:pt>
    <dgm:pt modelId="{3FC503EC-AFD3-4328-AD32-8A2835A9D919}">
      <dgm:prSet phldrT="[Текст]" custT="1"/>
      <dgm:spPr>
        <a:solidFill>
          <a:schemeClr val="accent6">
            <a:lumMod val="40000"/>
            <a:lumOff val="60000"/>
          </a:schemeClr>
        </a:solidFill>
      </dgm:spPr>
      <dgm:t>
        <a:bodyPr/>
        <a:lstStyle/>
        <a:p>
          <a:r>
            <a:rPr lang="ru-RU" sz="1400" dirty="0" smtClean="0">
              <a:solidFill>
                <a:schemeClr val="accent1">
                  <a:lumMod val="50000"/>
                </a:schemeClr>
              </a:solidFill>
            </a:rPr>
            <a:t>Операций автономных и бюджетных учреждений</a:t>
          </a:r>
          <a:endParaRPr lang="ru-RU" sz="1400" dirty="0">
            <a:solidFill>
              <a:schemeClr val="accent1">
                <a:lumMod val="50000"/>
              </a:schemeClr>
            </a:solidFill>
          </a:endParaRPr>
        </a:p>
      </dgm:t>
    </dgm:pt>
    <dgm:pt modelId="{A93D3DFE-DB8B-4E77-B023-2BA8BB625692}" type="parTrans" cxnId="{7AD4A4D8-48F4-48E5-A846-DD163EDF3D95}">
      <dgm:prSet/>
      <dgm:spPr/>
      <dgm:t>
        <a:bodyPr/>
        <a:lstStyle/>
        <a:p>
          <a:endParaRPr lang="ru-RU"/>
        </a:p>
      </dgm:t>
    </dgm:pt>
    <dgm:pt modelId="{E4DDCD5A-6915-457E-9CD0-78CF398AB418}" type="sibTrans" cxnId="{7AD4A4D8-48F4-48E5-A846-DD163EDF3D95}">
      <dgm:prSet/>
      <dgm:spPr/>
      <dgm:t>
        <a:bodyPr/>
        <a:lstStyle/>
        <a:p>
          <a:endParaRPr lang="ru-RU"/>
        </a:p>
      </dgm:t>
    </dgm:pt>
    <dgm:pt modelId="{00D05B3C-AF82-4B89-9252-B7D9307CD703}">
      <dgm:prSet phldrT="[Текст]" custT="1"/>
      <dgm:spPr>
        <a:solidFill>
          <a:schemeClr val="accent6">
            <a:lumMod val="40000"/>
            <a:lumOff val="60000"/>
          </a:schemeClr>
        </a:solidFill>
      </dgm:spPr>
      <dgm:t>
        <a:bodyPr/>
        <a:lstStyle/>
        <a:p>
          <a:r>
            <a:rPr lang="ru-RU" sz="1200" dirty="0" smtClean="0">
              <a:solidFill>
                <a:schemeClr val="accent1">
                  <a:lumMod val="50000"/>
                </a:schemeClr>
              </a:solidFill>
            </a:rPr>
            <a:t>Операций, связанных  с обеспечением наличными денежными средствами </a:t>
          </a:r>
          <a:endParaRPr lang="ru-RU" sz="1200" dirty="0">
            <a:solidFill>
              <a:schemeClr val="accent1">
                <a:lumMod val="50000"/>
              </a:schemeClr>
            </a:solidFill>
          </a:endParaRPr>
        </a:p>
      </dgm:t>
    </dgm:pt>
    <dgm:pt modelId="{75CA0A09-0825-4ED3-ACBC-2D9D398F5E9A}" type="parTrans" cxnId="{99EFBB81-0C43-4654-A7BA-24E645B37A80}">
      <dgm:prSet/>
      <dgm:spPr/>
      <dgm:t>
        <a:bodyPr/>
        <a:lstStyle/>
        <a:p>
          <a:endParaRPr lang="ru-RU"/>
        </a:p>
      </dgm:t>
    </dgm:pt>
    <dgm:pt modelId="{80D4881B-2D67-467F-818E-6D9F94E4C6C0}" type="sibTrans" cxnId="{99EFBB81-0C43-4654-A7BA-24E645B37A80}">
      <dgm:prSet/>
      <dgm:spPr/>
      <dgm:t>
        <a:bodyPr/>
        <a:lstStyle/>
        <a:p>
          <a:endParaRPr lang="ru-RU"/>
        </a:p>
      </dgm:t>
    </dgm:pt>
    <dgm:pt modelId="{85AA34EB-670D-4A83-BD79-DE23DF166AE2}">
      <dgm:prSet custT="1"/>
      <dgm:spPr>
        <a:solidFill>
          <a:schemeClr val="accent6">
            <a:lumMod val="40000"/>
            <a:lumOff val="60000"/>
          </a:schemeClr>
        </a:solidFill>
      </dgm:spPr>
      <dgm:t>
        <a:bodyPr/>
        <a:lstStyle/>
        <a:p>
          <a:r>
            <a:rPr lang="ru-RU" sz="1400" dirty="0" smtClean="0">
              <a:solidFill>
                <a:schemeClr val="accent1">
                  <a:lumMod val="50000"/>
                </a:schemeClr>
              </a:solidFill>
            </a:rPr>
            <a:t>Операций со средствами во временном распоряжении </a:t>
          </a:r>
          <a:endParaRPr lang="ru-RU" sz="1400" dirty="0">
            <a:solidFill>
              <a:schemeClr val="accent1">
                <a:lumMod val="50000"/>
              </a:schemeClr>
            </a:solidFill>
          </a:endParaRPr>
        </a:p>
      </dgm:t>
    </dgm:pt>
    <dgm:pt modelId="{7F66FCDD-1D01-431D-A144-A27DCCEB296F}" type="parTrans" cxnId="{892819C4-978B-4385-8845-B47D47D6A47D}">
      <dgm:prSet/>
      <dgm:spPr/>
      <dgm:t>
        <a:bodyPr/>
        <a:lstStyle/>
        <a:p>
          <a:endParaRPr lang="ru-RU"/>
        </a:p>
      </dgm:t>
    </dgm:pt>
    <dgm:pt modelId="{AEE25039-563D-43D2-B336-ADF64C7FF749}" type="sibTrans" cxnId="{892819C4-978B-4385-8845-B47D47D6A47D}">
      <dgm:prSet/>
      <dgm:spPr/>
      <dgm:t>
        <a:bodyPr/>
        <a:lstStyle/>
        <a:p>
          <a:endParaRPr lang="ru-RU"/>
        </a:p>
      </dgm:t>
    </dgm:pt>
    <dgm:pt modelId="{85B2D9A3-E3F9-4C8F-8D2C-87EB9EC04F64}">
      <dgm:prSet custT="1"/>
      <dgm:spPr>
        <a:solidFill>
          <a:srgbClr val="00CC66"/>
        </a:solidFill>
      </dgm:spPr>
      <dgm:t>
        <a:bodyPr/>
        <a:lstStyle/>
        <a:p>
          <a:r>
            <a:rPr lang="ru-RU" sz="1200" dirty="0" smtClean="0">
              <a:solidFill>
                <a:schemeClr val="accent1">
                  <a:lumMod val="50000"/>
                </a:schemeClr>
              </a:solidFill>
            </a:rPr>
            <a:t>Операций с целевыми добровольными перечислениями </a:t>
          </a:r>
          <a:endParaRPr lang="ru-RU" sz="1200" dirty="0">
            <a:solidFill>
              <a:schemeClr val="accent1">
                <a:lumMod val="50000"/>
              </a:schemeClr>
            </a:solidFill>
          </a:endParaRPr>
        </a:p>
      </dgm:t>
    </dgm:pt>
    <dgm:pt modelId="{3DE54987-8764-4A27-9380-EDD3130E9EE8}" type="parTrans" cxnId="{E083E223-2E59-417B-8ACC-AAD059401105}">
      <dgm:prSet/>
      <dgm:spPr/>
      <dgm:t>
        <a:bodyPr/>
        <a:lstStyle/>
        <a:p>
          <a:endParaRPr lang="ru-RU"/>
        </a:p>
      </dgm:t>
    </dgm:pt>
    <dgm:pt modelId="{1D504B70-6DF2-4C88-9662-D3193D71F8B3}" type="sibTrans" cxnId="{E083E223-2E59-417B-8ACC-AAD059401105}">
      <dgm:prSet/>
      <dgm:spPr/>
      <dgm:t>
        <a:bodyPr/>
        <a:lstStyle/>
        <a:p>
          <a:endParaRPr lang="ru-RU"/>
        </a:p>
      </dgm:t>
    </dgm:pt>
    <dgm:pt modelId="{D747C6AE-2D27-45BA-ACC7-A21C298907D1}">
      <dgm:prSet custT="1"/>
      <dgm:spPr>
        <a:solidFill>
          <a:srgbClr val="00CC66"/>
        </a:solidFill>
      </dgm:spPr>
      <dgm:t>
        <a:bodyPr/>
        <a:lstStyle/>
        <a:p>
          <a:r>
            <a:rPr lang="ru-RU" sz="1200" dirty="0" smtClean="0">
              <a:solidFill>
                <a:schemeClr val="accent1">
                  <a:lumMod val="50000"/>
                </a:schemeClr>
              </a:solidFill>
            </a:rPr>
            <a:t>Операции со средствами Резервного фонда и ФНБ</a:t>
          </a:r>
          <a:endParaRPr lang="ru-RU" sz="1200" dirty="0">
            <a:solidFill>
              <a:schemeClr val="accent1">
                <a:lumMod val="50000"/>
              </a:schemeClr>
            </a:solidFill>
          </a:endParaRPr>
        </a:p>
      </dgm:t>
    </dgm:pt>
    <dgm:pt modelId="{BAC499F0-B696-4849-B87C-90095614AFED}" type="parTrans" cxnId="{CE3A9F49-14FD-4856-946C-2CE17888EA91}">
      <dgm:prSet/>
      <dgm:spPr/>
      <dgm:t>
        <a:bodyPr/>
        <a:lstStyle/>
        <a:p>
          <a:endParaRPr lang="ru-RU"/>
        </a:p>
      </dgm:t>
    </dgm:pt>
    <dgm:pt modelId="{5F47673C-57C9-44F8-8859-5ACEC7E733A9}" type="sibTrans" cxnId="{CE3A9F49-14FD-4856-946C-2CE17888EA91}">
      <dgm:prSet/>
      <dgm:spPr/>
      <dgm:t>
        <a:bodyPr/>
        <a:lstStyle/>
        <a:p>
          <a:endParaRPr lang="ru-RU"/>
        </a:p>
      </dgm:t>
    </dgm:pt>
    <dgm:pt modelId="{6036E2E4-318C-4347-AEFD-9D04A170A9AB}">
      <dgm:prSet custT="1"/>
      <dgm:spPr>
        <a:solidFill>
          <a:srgbClr val="00CC66"/>
        </a:solidFill>
      </dgm:spPr>
      <dgm:t>
        <a:bodyPr/>
        <a:lstStyle/>
        <a:p>
          <a:r>
            <a:rPr lang="ru-RU" sz="1400" dirty="0" smtClean="0">
              <a:solidFill>
                <a:schemeClr val="accent1">
                  <a:lumMod val="50000"/>
                </a:schemeClr>
              </a:solidFill>
            </a:rPr>
            <a:t>Поступления в систему бюджетных платежей</a:t>
          </a:r>
          <a:endParaRPr lang="ru-RU" sz="1400" dirty="0">
            <a:solidFill>
              <a:schemeClr val="accent1">
                <a:lumMod val="50000"/>
              </a:schemeClr>
            </a:solidFill>
          </a:endParaRPr>
        </a:p>
      </dgm:t>
    </dgm:pt>
    <dgm:pt modelId="{C095963A-CB30-4AA7-B1E0-0E0AF10FF45F}" type="parTrans" cxnId="{1D0066F2-2F49-4A02-AEB9-60B58A37A4EB}">
      <dgm:prSet/>
      <dgm:spPr/>
      <dgm:t>
        <a:bodyPr/>
        <a:lstStyle/>
        <a:p>
          <a:endParaRPr lang="ru-RU"/>
        </a:p>
      </dgm:t>
    </dgm:pt>
    <dgm:pt modelId="{C9BCECE0-891C-46CA-A1EF-008FE62D7985}" type="sibTrans" cxnId="{1D0066F2-2F49-4A02-AEB9-60B58A37A4EB}">
      <dgm:prSet/>
      <dgm:spPr/>
      <dgm:t>
        <a:bodyPr/>
        <a:lstStyle/>
        <a:p>
          <a:endParaRPr lang="ru-RU"/>
        </a:p>
      </dgm:t>
    </dgm:pt>
    <dgm:pt modelId="{B9E22780-B004-441C-BF5B-28861091747B}">
      <dgm:prSet custT="1"/>
      <dgm:spPr>
        <a:solidFill>
          <a:schemeClr val="accent6">
            <a:lumMod val="40000"/>
            <a:lumOff val="60000"/>
          </a:schemeClr>
        </a:solidFill>
      </dgm:spPr>
      <dgm:t>
        <a:bodyPr/>
        <a:lstStyle/>
        <a:p>
          <a:r>
            <a:rPr lang="ru-RU" sz="1400" dirty="0" smtClean="0">
              <a:solidFill>
                <a:schemeClr val="accent1">
                  <a:lumMod val="50000"/>
                </a:schemeClr>
              </a:solidFill>
            </a:rPr>
            <a:t>Операций получателей средств из бюджета </a:t>
          </a:r>
          <a:endParaRPr lang="ru-RU" sz="1400" dirty="0">
            <a:solidFill>
              <a:schemeClr val="accent1">
                <a:lumMod val="50000"/>
              </a:schemeClr>
            </a:solidFill>
          </a:endParaRPr>
        </a:p>
      </dgm:t>
    </dgm:pt>
    <dgm:pt modelId="{B30902AD-0EB3-4432-A7A1-FCF85B72D6FF}" type="parTrans" cxnId="{9AEC6D27-F486-45CA-AF2A-1B10C26F5ABD}">
      <dgm:prSet/>
      <dgm:spPr/>
      <dgm:t>
        <a:bodyPr/>
        <a:lstStyle/>
        <a:p>
          <a:endParaRPr lang="ru-RU"/>
        </a:p>
      </dgm:t>
    </dgm:pt>
    <dgm:pt modelId="{0BF8C3B2-88EA-4F94-BE33-90B06422D3AF}" type="sibTrans" cxnId="{9AEC6D27-F486-45CA-AF2A-1B10C26F5ABD}">
      <dgm:prSet/>
      <dgm:spPr/>
      <dgm:t>
        <a:bodyPr/>
        <a:lstStyle/>
        <a:p>
          <a:endParaRPr lang="ru-RU"/>
        </a:p>
      </dgm:t>
    </dgm:pt>
    <dgm:pt modelId="{EECC5A8F-1113-4541-8CED-69A5AB73064D}" type="pres">
      <dgm:prSet presAssocID="{B5770D68-4AA8-41B0-8420-FADFD8F2B0F4}" presName="cycle" presStyleCnt="0">
        <dgm:presLayoutVars>
          <dgm:chMax val="1"/>
          <dgm:dir/>
          <dgm:animLvl val="ctr"/>
          <dgm:resizeHandles val="exact"/>
        </dgm:presLayoutVars>
      </dgm:prSet>
      <dgm:spPr/>
      <dgm:t>
        <a:bodyPr/>
        <a:lstStyle/>
        <a:p>
          <a:endParaRPr lang="ru-RU"/>
        </a:p>
      </dgm:t>
    </dgm:pt>
    <dgm:pt modelId="{AC2B834F-B680-4501-AB5E-E9A886607432}" type="pres">
      <dgm:prSet presAssocID="{2622975B-644C-4B86-BE78-8B8C2076D588}" presName="centerShape" presStyleLbl="node0" presStyleIdx="0" presStyleCnt="1" custScaleX="116180"/>
      <dgm:spPr/>
      <dgm:t>
        <a:bodyPr/>
        <a:lstStyle/>
        <a:p>
          <a:endParaRPr lang="ru-RU"/>
        </a:p>
      </dgm:t>
    </dgm:pt>
    <dgm:pt modelId="{9C1D0E5B-959C-49E6-8E50-03F130C57D8C}" type="pres">
      <dgm:prSet presAssocID="{9AC4E3E7-B1C7-4677-A05C-44E407C35E42}" presName="parTrans" presStyleLbl="bgSibTrans2D1" presStyleIdx="0" presStyleCnt="8"/>
      <dgm:spPr/>
      <dgm:t>
        <a:bodyPr/>
        <a:lstStyle/>
        <a:p>
          <a:endParaRPr lang="ru-RU"/>
        </a:p>
      </dgm:t>
    </dgm:pt>
    <dgm:pt modelId="{061FFDD4-8D3A-4928-950E-EC7804FCC133}" type="pres">
      <dgm:prSet presAssocID="{97D60590-7891-4BC2-A0D3-6F7E3679F664}" presName="node" presStyleLbl="node1" presStyleIdx="0" presStyleCnt="8">
        <dgm:presLayoutVars>
          <dgm:bulletEnabled val="1"/>
        </dgm:presLayoutVars>
      </dgm:prSet>
      <dgm:spPr/>
      <dgm:t>
        <a:bodyPr/>
        <a:lstStyle/>
        <a:p>
          <a:endParaRPr lang="ru-RU"/>
        </a:p>
      </dgm:t>
    </dgm:pt>
    <dgm:pt modelId="{5D1C9DB9-9A0D-43D7-8A4F-282EB8CF769F}" type="pres">
      <dgm:prSet presAssocID="{B30902AD-0EB3-4432-A7A1-FCF85B72D6FF}" presName="parTrans" presStyleLbl="bgSibTrans2D1" presStyleIdx="1" presStyleCnt="8"/>
      <dgm:spPr/>
      <dgm:t>
        <a:bodyPr/>
        <a:lstStyle/>
        <a:p>
          <a:endParaRPr lang="ru-RU"/>
        </a:p>
      </dgm:t>
    </dgm:pt>
    <dgm:pt modelId="{1BC3844C-8BE5-482D-819F-91D9A59A528B}" type="pres">
      <dgm:prSet presAssocID="{B9E22780-B004-441C-BF5B-28861091747B}" presName="node" presStyleLbl="node1" presStyleIdx="1" presStyleCnt="8">
        <dgm:presLayoutVars>
          <dgm:bulletEnabled val="1"/>
        </dgm:presLayoutVars>
      </dgm:prSet>
      <dgm:spPr/>
      <dgm:t>
        <a:bodyPr/>
        <a:lstStyle/>
        <a:p>
          <a:endParaRPr lang="ru-RU"/>
        </a:p>
      </dgm:t>
    </dgm:pt>
    <dgm:pt modelId="{FE39F84E-701C-4701-8283-EF4DC6769807}" type="pres">
      <dgm:prSet presAssocID="{A93D3DFE-DB8B-4E77-B023-2BA8BB625692}" presName="parTrans" presStyleLbl="bgSibTrans2D1" presStyleIdx="2" presStyleCnt="8"/>
      <dgm:spPr/>
      <dgm:t>
        <a:bodyPr/>
        <a:lstStyle/>
        <a:p>
          <a:endParaRPr lang="ru-RU"/>
        </a:p>
      </dgm:t>
    </dgm:pt>
    <dgm:pt modelId="{FD010D13-D4F5-42FF-B6AC-6A1BAEB91A7F}" type="pres">
      <dgm:prSet presAssocID="{3FC503EC-AFD3-4328-AD32-8A2835A9D919}" presName="node" presStyleLbl="node1" presStyleIdx="2" presStyleCnt="8">
        <dgm:presLayoutVars>
          <dgm:bulletEnabled val="1"/>
        </dgm:presLayoutVars>
      </dgm:prSet>
      <dgm:spPr/>
      <dgm:t>
        <a:bodyPr/>
        <a:lstStyle/>
        <a:p>
          <a:endParaRPr lang="ru-RU"/>
        </a:p>
      </dgm:t>
    </dgm:pt>
    <dgm:pt modelId="{513D0C7B-99C8-4A9F-9E0B-3DB007D2BA09}" type="pres">
      <dgm:prSet presAssocID="{7F66FCDD-1D01-431D-A144-A27DCCEB296F}" presName="parTrans" presStyleLbl="bgSibTrans2D1" presStyleIdx="3" presStyleCnt="8"/>
      <dgm:spPr/>
      <dgm:t>
        <a:bodyPr/>
        <a:lstStyle/>
        <a:p>
          <a:endParaRPr lang="ru-RU"/>
        </a:p>
      </dgm:t>
    </dgm:pt>
    <dgm:pt modelId="{AED63BB2-4F7B-4C7A-8C73-9448AAAFBB01}" type="pres">
      <dgm:prSet presAssocID="{85AA34EB-670D-4A83-BD79-DE23DF166AE2}" presName="node" presStyleLbl="node1" presStyleIdx="3" presStyleCnt="8" custScaleX="114260">
        <dgm:presLayoutVars>
          <dgm:bulletEnabled val="1"/>
        </dgm:presLayoutVars>
      </dgm:prSet>
      <dgm:spPr/>
      <dgm:t>
        <a:bodyPr/>
        <a:lstStyle/>
        <a:p>
          <a:endParaRPr lang="ru-RU"/>
        </a:p>
      </dgm:t>
    </dgm:pt>
    <dgm:pt modelId="{ECF96312-AB85-43A7-86FA-D90F730D2107}" type="pres">
      <dgm:prSet presAssocID="{3DE54987-8764-4A27-9380-EDD3130E9EE8}" presName="parTrans" presStyleLbl="bgSibTrans2D1" presStyleIdx="4" presStyleCnt="8"/>
      <dgm:spPr/>
      <dgm:t>
        <a:bodyPr/>
        <a:lstStyle/>
        <a:p>
          <a:endParaRPr lang="ru-RU"/>
        </a:p>
      </dgm:t>
    </dgm:pt>
    <dgm:pt modelId="{6BC65C45-4DA7-4CD7-BE4A-F95C833125B3}" type="pres">
      <dgm:prSet presAssocID="{85B2D9A3-E3F9-4C8F-8D2C-87EB9EC04F64}" presName="node" presStyleLbl="node1" presStyleIdx="4" presStyleCnt="8" custScaleX="111034">
        <dgm:presLayoutVars>
          <dgm:bulletEnabled val="1"/>
        </dgm:presLayoutVars>
      </dgm:prSet>
      <dgm:spPr/>
      <dgm:t>
        <a:bodyPr/>
        <a:lstStyle/>
        <a:p>
          <a:endParaRPr lang="ru-RU"/>
        </a:p>
      </dgm:t>
    </dgm:pt>
    <dgm:pt modelId="{A65EB594-E635-49F3-87EE-FA012719ED72}" type="pres">
      <dgm:prSet presAssocID="{C095963A-CB30-4AA7-B1E0-0E0AF10FF45F}" presName="parTrans" presStyleLbl="bgSibTrans2D1" presStyleIdx="5" presStyleCnt="8"/>
      <dgm:spPr/>
      <dgm:t>
        <a:bodyPr/>
        <a:lstStyle/>
        <a:p>
          <a:endParaRPr lang="ru-RU"/>
        </a:p>
      </dgm:t>
    </dgm:pt>
    <dgm:pt modelId="{93209E61-0CDF-4BA1-BE0E-60561D940EEA}" type="pres">
      <dgm:prSet presAssocID="{6036E2E4-318C-4347-AEFD-9D04A170A9AB}" presName="node" presStyleLbl="node1" presStyleIdx="5" presStyleCnt="8">
        <dgm:presLayoutVars>
          <dgm:bulletEnabled val="1"/>
        </dgm:presLayoutVars>
      </dgm:prSet>
      <dgm:spPr/>
      <dgm:t>
        <a:bodyPr/>
        <a:lstStyle/>
        <a:p>
          <a:endParaRPr lang="ru-RU"/>
        </a:p>
      </dgm:t>
    </dgm:pt>
    <dgm:pt modelId="{6581D2CA-A35D-471F-BD0A-EF8622920239}" type="pres">
      <dgm:prSet presAssocID="{BAC499F0-B696-4849-B87C-90095614AFED}" presName="parTrans" presStyleLbl="bgSibTrans2D1" presStyleIdx="6" presStyleCnt="8"/>
      <dgm:spPr/>
      <dgm:t>
        <a:bodyPr/>
        <a:lstStyle/>
        <a:p>
          <a:endParaRPr lang="ru-RU"/>
        </a:p>
      </dgm:t>
    </dgm:pt>
    <dgm:pt modelId="{9F1C17D2-9384-45A0-8B4A-D43ACDB50B3E}" type="pres">
      <dgm:prSet presAssocID="{D747C6AE-2D27-45BA-ACC7-A21C298907D1}" presName="node" presStyleLbl="node1" presStyleIdx="6" presStyleCnt="8">
        <dgm:presLayoutVars>
          <dgm:bulletEnabled val="1"/>
        </dgm:presLayoutVars>
      </dgm:prSet>
      <dgm:spPr/>
      <dgm:t>
        <a:bodyPr/>
        <a:lstStyle/>
        <a:p>
          <a:endParaRPr lang="ru-RU"/>
        </a:p>
      </dgm:t>
    </dgm:pt>
    <dgm:pt modelId="{F92D5983-C66C-4EF8-9C5E-9D4D77A1354B}" type="pres">
      <dgm:prSet presAssocID="{75CA0A09-0825-4ED3-ACBC-2D9D398F5E9A}" presName="parTrans" presStyleLbl="bgSibTrans2D1" presStyleIdx="7" presStyleCnt="8"/>
      <dgm:spPr/>
      <dgm:t>
        <a:bodyPr/>
        <a:lstStyle/>
        <a:p>
          <a:endParaRPr lang="ru-RU"/>
        </a:p>
      </dgm:t>
    </dgm:pt>
    <dgm:pt modelId="{993CC3C7-8B2C-4D28-8201-E50DDDB175C3}" type="pres">
      <dgm:prSet presAssocID="{00D05B3C-AF82-4B89-9252-B7D9307CD703}" presName="node" presStyleLbl="node1" presStyleIdx="7" presStyleCnt="8" custScaleX="133017" custScaleY="109604">
        <dgm:presLayoutVars>
          <dgm:bulletEnabled val="1"/>
        </dgm:presLayoutVars>
      </dgm:prSet>
      <dgm:spPr/>
      <dgm:t>
        <a:bodyPr/>
        <a:lstStyle/>
        <a:p>
          <a:endParaRPr lang="ru-RU"/>
        </a:p>
      </dgm:t>
    </dgm:pt>
  </dgm:ptLst>
  <dgm:cxnLst>
    <dgm:cxn modelId="{5ADB62CE-DF40-4C93-A071-8D7C5C1B0977}" type="presOf" srcId="{A93D3DFE-DB8B-4E77-B023-2BA8BB625692}" destId="{FE39F84E-701C-4701-8283-EF4DC6769807}" srcOrd="0" destOrd="0" presId="urn:microsoft.com/office/officeart/2005/8/layout/radial4"/>
    <dgm:cxn modelId="{CE3A9F49-14FD-4856-946C-2CE17888EA91}" srcId="{2622975B-644C-4B86-BE78-8B8C2076D588}" destId="{D747C6AE-2D27-45BA-ACC7-A21C298907D1}" srcOrd="6" destOrd="0" parTransId="{BAC499F0-B696-4849-B87C-90095614AFED}" sibTransId="{5F47673C-57C9-44F8-8859-5ACEC7E733A9}"/>
    <dgm:cxn modelId="{C311B216-F797-4363-814F-A02F34C91EB4}" type="presOf" srcId="{9AC4E3E7-B1C7-4677-A05C-44E407C35E42}" destId="{9C1D0E5B-959C-49E6-8E50-03F130C57D8C}" srcOrd="0" destOrd="0" presId="urn:microsoft.com/office/officeart/2005/8/layout/radial4"/>
    <dgm:cxn modelId="{2B0DE9ED-BB7F-4E41-873E-C377EF906A4E}" type="presOf" srcId="{B9E22780-B004-441C-BF5B-28861091747B}" destId="{1BC3844C-8BE5-482D-819F-91D9A59A528B}" srcOrd="0" destOrd="0" presId="urn:microsoft.com/office/officeart/2005/8/layout/radial4"/>
    <dgm:cxn modelId="{706BDA95-2E0D-4435-A621-F6D96D4E36AB}" type="presOf" srcId="{B5770D68-4AA8-41B0-8420-FADFD8F2B0F4}" destId="{EECC5A8F-1113-4541-8CED-69A5AB73064D}" srcOrd="0" destOrd="0" presId="urn:microsoft.com/office/officeart/2005/8/layout/radial4"/>
    <dgm:cxn modelId="{99EFBB81-0C43-4654-A7BA-24E645B37A80}" srcId="{2622975B-644C-4B86-BE78-8B8C2076D588}" destId="{00D05B3C-AF82-4B89-9252-B7D9307CD703}" srcOrd="7" destOrd="0" parTransId="{75CA0A09-0825-4ED3-ACBC-2D9D398F5E9A}" sibTransId="{80D4881B-2D67-467F-818E-6D9F94E4C6C0}"/>
    <dgm:cxn modelId="{B7450E13-D131-4918-95C9-2FFB69DCD95C}" type="presOf" srcId="{B30902AD-0EB3-4432-A7A1-FCF85B72D6FF}" destId="{5D1C9DB9-9A0D-43D7-8A4F-282EB8CF769F}" srcOrd="0" destOrd="0" presId="urn:microsoft.com/office/officeart/2005/8/layout/radial4"/>
    <dgm:cxn modelId="{4B75450C-8092-4F75-860D-E672B6914357}" type="presOf" srcId="{97D60590-7891-4BC2-A0D3-6F7E3679F664}" destId="{061FFDD4-8D3A-4928-950E-EC7804FCC133}" srcOrd="0" destOrd="0" presId="urn:microsoft.com/office/officeart/2005/8/layout/radial4"/>
    <dgm:cxn modelId="{6244DB32-659C-4E4F-81F7-19B4A9F101E5}" srcId="{B5770D68-4AA8-41B0-8420-FADFD8F2B0F4}" destId="{2622975B-644C-4B86-BE78-8B8C2076D588}" srcOrd="0" destOrd="0" parTransId="{24BECCF8-8CE0-4B1E-B824-3BFF6B48FF99}" sibTransId="{E2F2F0BF-F2D3-437E-87A3-DDA4CCB9ADDA}"/>
    <dgm:cxn modelId="{AC615672-FEBA-4642-BE7E-DB800D2F0C0C}" type="presOf" srcId="{85AA34EB-670D-4A83-BD79-DE23DF166AE2}" destId="{AED63BB2-4F7B-4C7A-8C73-9448AAAFBB01}" srcOrd="0" destOrd="0" presId="urn:microsoft.com/office/officeart/2005/8/layout/radial4"/>
    <dgm:cxn modelId="{82084F43-B7CE-4DD5-A273-0266F0A1E618}" type="presOf" srcId="{2622975B-644C-4B86-BE78-8B8C2076D588}" destId="{AC2B834F-B680-4501-AB5E-E9A886607432}" srcOrd="0" destOrd="0" presId="urn:microsoft.com/office/officeart/2005/8/layout/radial4"/>
    <dgm:cxn modelId="{9AEC6D27-F486-45CA-AF2A-1B10C26F5ABD}" srcId="{2622975B-644C-4B86-BE78-8B8C2076D588}" destId="{B9E22780-B004-441C-BF5B-28861091747B}" srcOrd="1" destOrd="0" parTransId="{B30902AD-0EB3-4432-A7A1-FCF85B72D6FF}" sibTransId="{0BF8C3B2-88EA-4F94-BE33-90B06422D3AF}"/>
    <dgm:cxn modelId="{39479E10-A1BE-4EFE-92EE-B2846DE0CC29}" type="presOf" srcId="{3DE54987-8764-4A27-9380-EDD3130E9EE8}" destId="{ECF96312-AB85-43A7-86FA-D90F730D2107}" srcOrd="0" destOrd="0" presId="urn:microsoft.com/office/officeart/2005/8/layout/radial4"/>
    <dgm:cxn modelId="{5BFA2671-6721-4056-941D-1858F69C33A9}" type="presOf" srcId="{C095963A-CB30-4AA7-B1E0-0E0AF10FF45F}" destId="{A65EB594-E635-49F3-87EE-FA012719ED72}" srcOrd="0" destOrd="0" presId="urn:microsoft.com/office/officeart/2005/8/layout/radial4"/>
    <dgm:cxn modelId="{892819C4-978B-4385-8845-B47D47D6A47D}" srcId="{2622975B-644C-4B86-BE78-8B8C2076D588}" destId="{85AA34EB-670D-4A83-BD79-DE23DF166AE2}" srcOrd="3" destOrd="0" parTransId="{7F66FCDD-1D01-431D-A144-A27DCCEB296F}" sibTransId="{AEE25039-563D-43D2-B336-ADF64C7FF749}"/>
    <dgm:cxn modelId="{48C50E88-309F-4BC6-B7E9-3239BC2711CE}" type="presOf" srcId="{00D05B3C-AF82-4B89-9252-B7D9307CD703}" destId="{993CC3C7-8B2C-4D28-8201-E50DDDB175C3}" srcOrd="0" destOrd="0" presId="urn:microsoft.com/office/officeart/2005/8/layout/radial4"/>
    <dgm:cxn modelId="{BBD01489-44BA-4FBD-84B1-C77E3B8199A8}" type="presOf" srcId="{85B2D9A3-E3F9-4C8F-8D2C-87EB9EC04F64}" destId="{6BC65C45-4DA7-4CD7-BE4A-F95C833125B3}" srcOrd="0" destOrd="0" presId="urn:microsoft.com/office/officeart/2005/8/layout/radial4"/>
    <dgm:cxn modelId="{05F0891F-86E7-44EC-9ABF-E11D1E0FBF57}" type="presOf" srcId="{6036E2E4-318C-4347-AEFD-9D04A170A9AB}" destId="{93209E61-0CDF-4BA1-BE0E-60561D940EEA}" srcOrd="0" destOrd="0" presId="urn:microsoft.com/office/officeart/2005/8/layout/radial4"/>
    <dgm:cxn modelId="{472185C0-A181-441B-8C01-4D8F02A6C049}" type="presOf" srcId="{7F66FCDD-1D01-431D-A144-A27DCCEB296F}" destId="{513D0C7B-99C8-4A9F-9E0B-3DB007D2BA09}" srcOrd="0" destOrd="0" presId="urn:microsoft.com/office/officeart/2005/8/layout/radial4"/>
    <dgm:cxn modelId="{7A845F40-9921-40DE-BA2A-CA5CBD85E919}" type="presOf" srcId="{75CA0A09-0825-4ED3-ACBC-2D9D398F5E9A}" destId="{F92D5983-C66C-4EF8-9C5E-9D4D77A1354B}" srcOrd="0" destOrd="0" presId="urn:microsoft.com/office/officeart/2005/8/layout/radial4"/>
    <dgm:cxn modelId="{D4391E47-1192-438C-ADB0-050C74359964}" type="presOf" srcId="{D747C6AE-2D27-45BA-ACC7-A21C298907D1}" destId="{9F1C17D2-9384-45A0-8B4A-D43ACDB50B3E}" srcOrd="0" destOrd="0" presId="urn:microsoft.com/office/officeart/2005/8/layout/radial4"/>
    <dgm:cxn modelId="{8565723F-81F4-435A-8C36-DA7627FAE6A2}" srcId="{2622975B-644C-4B86-BE78-8B8C2076D588}" destId="{97D60590-7891-4BC2-A0D3-6F7E3679F664}" srcOrd="0" destOrd="0" parTransId="{9AC4E3E7-B1C7-4677-A05C-44E407C35E42}" sibTransId="{6DF9829E-8348-4F7E-9443-AECE0543DA1E}"/>
    <dgm:cxn modelId="{D79B4A3D-5610-4FCF-8A97-54850F7BA6DB}" type="presOf" srcId="{3FC503EC-AFD3-4328-AD32-8A2835A9D919}" destId="{FD010D13-D4F5-42FF-B6AC-6A1BAEB91A7F}" srcOrd="0" destOrd="0" presId="urn:microsoft.com/office/officeart/2005/8/layout/radial4"/>
    <dgm:cxn modelId="{1D0066F2-2F49-4A02-AEB9-60B58A37A4EB}" srcId="{2622975B-644C-4B86-BE78-8B8C2076D588}" destId="{6036E2E4-318C-4347-AEFD-9D04A170A9AB}" srcOrd="5" destOrd="0" parTransId="{C095963A-CB30-4AA7-B1E0-0E0AF10FF45F}" sibTransId="{C9BCECE0-891C-46CA-A1EF-008FE62D7985}"/>
    <dgm:cxn modelId="{E083E223-2E59-417B-8ACC-AAD059401105}" srcId="{2622975B-644C-4B86-BE78-8B8C2076D588}" destId="{85B2D9A3-E3F9-4C8F-8D2C-87EB9EC04F64}" srcOrd="4" destOrd="0" parTransId="{3DE54987-8764-4A27-9380-EDD3130E9EE8}" sibTransId="{1D504B70-6DF2-4C88-9662-D3193D71F8B3}"/>
    <dgm:cxn modelId="{730384CD-81D9-4BF9-8007-F9143CBD19AE}" type="presOf" srcId="{BAC499F0-B696-4849-B87C-90095614AFED}" destId="{6581D2CA-A35D-471F-BD0A-EF8622920239}" srcOrd="0" destOrd="0" presId="urn:microsoft.com/office/officeart/2005/8/layout/radial4"/>
    <dgm:cxn modelId="{7AD4A4D8-48F4-48E5-A846-DD163EDF3D95}" srcId="{2622975B-644C-4B86-BE78-8B8C2076D588}" destId="{3FC503EC-AFD3-4328-AD32-8A2835A9D919}" srcOrd="2" destOrd="0" parTransId="{A93D3DFE-DB8B-4E77-B023-2BA8BB625692}" sibTransId="{E4DDCD5A-6915-457E-9CD0-78CF398AB418}"/>
    <dgm:cxn modelId="{D20924E7-3E35-40B4-8DC8-CC3A46B52593}" type="presParOf" srcId="{EECC5A8F-1113-4541-8CED-69A5AB73064D}" destId="{AC2B834F-B680-4501-AB5E-E9A886607432}" srcOrd="0" destOrd="0" presId="urn:microsoft.com/office/officeart/2005/8/layout/radial4"/>
    <dgm:cxn modelId="{2A3301B0-AB24-4D73-A892-AAD947AFEADE}" type="presParOf" srcId="{EECC5A8F-1113-4541-8CED-69A5AB73064D}" destId="{9C1D0E5B-959C-49E6-8E50-03F130C57D8C}" srcOrd="1" destOrd="0" presId="urn:microsoft.com/office/officeart/2005/8/layout/radial4"/>
    <dgm:cxn modelId="{15DE9C56-8B97-40C5-BBEF-DBAC1A9AE1CD}" type="presParOf" srcId="{EECC5A8F-1113-4541-8CED-69A5AB73064D}" destId="{061FFDD4-8D3A-4928-950E-EC7804FCC133}" srcOrd="2" destOrd="0" presId="urn:microsoft.com/office/officeart/2005/8/layout/radial4"/>
    <dgm:cxn modelId="{C4CA0068-EE94-4313-8309-ACA754DA25A0}" type="presParOf" srcId="{EECC5A8F-1113-4541-8CED-69A5AB73064D}" destId="{5D1C9DB9-9A0D-43D7-8A4F-282EB8CF769F}" srcOrd="3" destOrd="0" presId="urn:microsoft.com/office/officeart/2005/8/layout/radial4"/>
    <dgm:cxn modelId="{3297D1AA-D49B-46A9-89DD-506E523D4117}" type="presParOf" srcId="{EECC5A8F-1113-4541-8CED-69A5AB73064D}" destId="{1BC3844C-8BE5-482D-819F-91D9A59A528B}" srcOrd="4" destOrd="0" presId="urn:microsoft.com/office/officeart/2005/8/layout/radial4"/>
    <dgm:cxn modelId="{DA42651D-06F0-4B29-B92B-2311E41E410E}" type="presParOf" srcId="{EECC5A8F-1113-4541-8CED-69A5AB73064D}" destId="{FE39F84E-701C-4701-8283-EF4DC6769807}" srcOrd="5" destOrd="0" presId="urn:microsoft.com/office/officeart/2005/8/layout/radial4"/>
    <dgm:cxn modelId="{D984C45A-620D-439A-84D8-C2A1AAF46D6A}" type="presParOf" srcId="{EECC5A8F-1113-4541-8CED-69A5AB73064D}" destId="{FD010D13-D4F5-42FF-B6AC-6A1BAEB91A7F}" srcOrd="6" destOrd="0" presId="urn:microsoft.com/office/officeart/2005/8/layout/radial4"/>
    <dgm:cxn modelId="{AFBAA57B-C9B0-41AC-82E3-BE4509E4A94D}" type="presParOf" srcId="{EECC5A8F-1113-4541-8CED-69A5AB73064D}" destId="{513D0C7B-99C8-4A9F-9E0B-3DB007D2BA09}" srcOrd="7" destOrd="0" presId="urn:microsoft.com/office/officeart/2005/8/layout/radial4"/>
    <dgm:cxn modelId="{54DA2AB2-C119-4C8F-ACBB-EEE9823CA149}" type="presParOf" srcId="{EECC5A8F-1113-4541-8CED-69A5AB73064D}" destId="{AED63BB2-4F7B-4C7A-8C73-9448AAAFBB01}" srcOrd="8" destOrd="0" presId="urn:microsoft.com/office/officeart/2005/8/layout/radial4"/>
    <dgm:cxn modelId="{5A1521D0-78B1-40D2-9CAF-A8E28E5AFB4E}" type="presParOf" srcId="{EECC5A8F-1113-4541-8CED-69A5AB73064D}" destId="{ECF96312-AB85-43A7-86FA-D90F730D2107}" srcOrd="9" destOrd="0" presId="urn:microsoft.com/office/officeart/2005/8/layout/radial4"/>
    <dgm:cxn modelId="{591A0DF1-AC75-4367-8B47-0A26D13A22F7}" type="presParOf" srcId="{EECC5A8F-1113-4541-8CED-69A5AB73064D}" destId="{6BC65C45-4DA7-4CD7-BE4A-F95C833125B3}" srcOrd="10" destOrd="0" presId="urn:microsoft.com/office/officeart/2005/8/layout/radial4"/>
    <dgm:cxn modelId="{30480169-4A6F-4A97-A0C6-AEBC8202EFF1}" type="presParOf" srcId="{EECC5A8F-1113-4541-8CED-69A5AB73064D}" destId="{A65EB594-E635-49F3-87EE-FA012719ED72}" srcOrd="11" destOrd="0" presId="urn:microsoft.com/office/officeart/2005/8/layout/radial4"/>
    <dgm:cxn modelId="{B6B6DCAB-214E-4A23-A5AE-14D4ADF5BBBA}" type="presParOf" srcId="{EECC5A8F-1113-4541-8CED-69A5AB73064D}" destId="{93209E61-0CDF-4BA1-BE0E-60561D940EEA}" srcOrd="12" destOrd="0" presId="urn:microsoft.com/office/officeart/2005/8/layout/radial4"/>
    <dgm:cxn modelId="{06C4C4DD-F9AE-4191-8D29-5A42AAEC49E3}" type="presParOf" srcId="{EECC5A8F-1113-4541-8CED-69A5AB73064D}" destId="{6581D2CA-A35D-471F-BD0A-EF8622920239}" srcOrd="13" destOrd="0" presId="urn:microsoft.com/office/officeart/2005/8/layout/radial4"/>
    <dgm:cxn modelId="{F54B29C4-E26D-4336-B5A3-A641548682D1}" type="presParOf" srcId="{EECC5A8F-1113-4541-8CED-69A5AB73064D}" destId="{9F1C17D2-9384-45A0-8B4A-D43ACDB50B3E}" srcOrd="14" destOrd="0" presId="urn:microsoft.com/office/officeart/2005/8/layout/radial4"/>
    <dgm:cxn modelId="{600429FF-BFF2-4FB6-B9B7-ECB3F8C9556D}" type="presParOf" srcId="{EECC5A8F-1113-4541-8CED-69A5AB73064D}" destId="{F92D5983-C66C-4EF8-9C5E-9D4D77A1354B}" srcOrd="15" destOrd="0" presId="urn:microsoft.com/office/officeart/2005/8/layout/radial4"/>
    <dgm:cxn modelId="{7E551F72-5CCE-4642-B418-39FF6C76CEBD}" type="presParOf" srcId="{EECC5A8F-1113-4541-8CED-69A5AB73064D}" destId="{993CC3C7-8B2C-4D28-8201-E50DDDB175C3}" srcOrd="1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957D29-C7B4-412C-B0A3-3A3A6E244DC7}">
      <dsp:nvSpPr>
        <dsp:cNvPr id="0" name=""/>
        <dsp:cNvSpPr/>
      </dsp:nvSpPr>
      <dsp:spPr>
        <a:xfrm>
          <a:off x="-4213127" y="-646454"/>
          <a:ext cx="5019968" cy="5019968"/>
        </a:xfrm>
        <a:prstGeom prst="blockArc">
          <a:avLst>
            <a:gd name="adj1" fmla="val 18900000"/>
            <a:gd name="adj2" fmla="val 2700000"/>
            <a:gd name="adj3" fmla="val 430"/>
          </a:avLst>
        </a:pr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0317D366-A305-409A-B35C-316D2AFA53DA}">
      <dsp:nvSpPr>
        <dsp:cNvPr id="0" name=""/>
        <dsp:cNvSpPr/>
      </dsp:nvSpPr>
      <dsp:spPr>
        <a:xfrm>
          <a:off x="518884" y="372706"/>
          <a:ext cx="4563968" cy="745412"/>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91671" tIns="40640" rIns="40640" bIns="40640" numCol="1" spcCol="1270" anchor="ctr" anchorCtr="0">
          <a:noAutofit/>
        </a:bodyPr>
        <a:lstStyle/>
        <a:p>
          <a:pPr lvl="0" algn="ctr" defTabSz="711200">
            <a:lnSpc>
              <a:spcPct val="90000"/>
            </a:lnSpc>
            <a:spcBef>
              <a:spcPct val="0"/>
            </a:spcBef>
            <a:spcAft>
              <a:spcPct val="35000"/>
            </a:spcAft>
          </a:pPr>
          <a:r>
            <a:rPr lang="ru-RU" sz="1600" kern="1200" dirty="0" smtClean="0">
              <a:solidFill>
                <a:srgbClr val="002060"/>
              </a:solidFill>
              <a:latin typeface="Cambria" panose="02040503050406030204" pitchFamily="18" charset="0"/>
              <a:cs typeface="Times New Roman" panose="02020603050405020304" pitchFamily="18" charset="0"/>
            </a:rPr>
            <a:t>Усиление контроля за использованием средств,  предоставленных из федерального бюджета </a:t>
          </a:r>
          <a:endParaRPr lang="ru-RU" sz="1600" kern="1200" dirty="0">
            <a:solidFill>
              <a:srgbClr val="002060"/>
            </a:solidFill>
            <a:latin typeface="Cambria" panose="02040503050406030204" pitchFamily="18" charset="0"/>
            <a:cs typeface="Times New Roman" panose="02020603050405020304" pitchFamily="18" charset="0"/>
          </a:endParaRPr>
        </a:p>
      </dsp:txBody>
      <dsp:txXfrm>
        <a:off x="518884" y="372706"/>
        <a:ext cx="4563968" cy="745412"/>
      </dsp:txXfrm>
    </dsp:sp>
    <dsp:sp modelId="{CECB1E37-C515-457D-9495-89E55768C546}">
      <dsp:nvSpPr>
        <dsp:cNvPr id="0" name=""/>
        <dsp:cNvSpPr/>
      </dsp:nvSpPr>
      <dsp:spPr>
        <a:xfrm>
          <a:off x="22076" y="294996"/>
          <a:ext cx="931765" cy="931765"/>
        </a:xfrm>
        <a:prstGeom prst="ellipse">
          <a:avLst/>
        </a:prstGeom>
        <a:blipFill rotWithShape="0">
          <a:blip xmlns:r="http://schemas.openxmlformats.org/officeDocument/2006/relationships" r:embed="rId1"/>
          <a:stretch>
            <a:fillRect/>
          </a:stretch>
        </a:blip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4CB7D2E8-ABDC-49E5-90B0-B9D8FF080762}">
      <dsp:nvSpPr>
        <dsp:cNvPr id="0" name=""/>
        <dsp:cNvSpPr/>
      </dsp:nvSpPr>
      <dsp:spPr>
        <a:xfrm>
          <a:off x="783573" y="1514021"/>
          <a:ext cx="4293011" cy="745412"/>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91671" tIns="40640" rIns="40640" bIns="40640" numCol="1" spcCol="1270" anchor="ctr" anchorCtr="0">
          <a:noAutofit/>
        </a:bodyPr>
        <a:lstStyle/>
        <a:p>
          <a:pPr lvl="0" algn="ctr" defTabSz="711200">
            <a:lnSpc>
              <a:spcPct val="90000"/>
            </a:lnSpc>
            <a:spcBef>
              <a:spcPct val="0"/>
            </a:spcBef>
            <a:spcAft>
              <a:spcPct val="35000"/>
            </a:spcAft>
          </a:pPr>
          <a:r>
            <a:rPr lang="ru-RU" sz="1600" kern="1200" dirty="0" smtClean="0">
              <a:solidFill>
                <a:srgbClr val="002060"/>
              </a:solidFill>
              <a:latin typeface="Cambria" panose="02040503050406030204" pitchFamily="18" charset="0"/>
              <a:cs typeface="Times New Roman" panose="02020603050405020304" pitchFamily="18" charset="0"/>
            </a:rPr>
            <a:t>Минимизация дебиторской задолженности федерального бюджета по расходам </a:t>
          </a:r>
          <a:endParaRPr lang="ru-RU" sz="1600" kern="1200" dirty="0">
            <a:solidFill>
              <a:srgbClr val="002060"/>
            </a:solidFill>
            <a:latin typeface="Cambria" panose="02040503050406030204" pitchFamily="18" charset="0"/>
            <a:cs typeface="Times New Roman" panose="02020603050405020304" pitchFamily="18" charset="0"/>
          </a:endParaRPr>
        </a:p>
      </dsp:txBody>
      <dsp:txXfrm>
        <a:off x="783573" y="1514021"/>
        <a:ext cx="4293011" cy="745412"/>
      </dsp:txXfrm>
    </dsp:sp>
    <dsp:sp modelId="{66087987-02EE-4ABD-BA94-A900E95FD407}">
      <dsp:nvSpPr>
        <dsp:cNvPr id="0" name=""/>
        <dsp:cNvSpPr/>
      </dsp:nvSpPr>
      <dsp:spPr>
        <a:xfrm>
          <a:off x="347150" y="1374455"/>
          <a:ext cx="931765" cy="931765"/>
        </a:xfrm>
        <a:prstGeom prst="ellipse">
          <a:avLst/>
        </a:prstGeom>
        <a:blipFill rotWithShape="0">
          <a:blip xmlns:r="http://schemas.openxmlformats.org/officeDocument/2006/relationships" r:embed="rId2"/>
          <a:stretch>
            <a:fillRect/>
          </a:stretch>
        </a:blip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A26BA315-4A9B-4598-8305-DA38BC241E06}">
      <dsp:nvSpPr>
        <dsp:cNvPr id="0" name=""/>
        <dsp:cNvSpPr/>
      </dsp:nvSpPr>
      <dsp:spPr>
        <a:xfrm>
          <a:off x="518884" y="2507245"/>
          <a:ext cx="4563968" cy="94880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91671" tIns="35560" rIns="35560" bIns="355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400" kern="1200" dirty="0" smtClean="0">
              <a:solidFill>
                <a:srgbClr val="002060"/>
              </a:solidFill>
              <a:latin typeface="Cambria" panose="02040503050406030204" pitchFamily="18" charset="0"/>
              <a:cs typeface="Times New Roman" panose="02020603050405020304" pitchFamily="18" charset="0"/>
            </a:rPr>
            <a:t>Совершенствование системы управления временно свободными денежными средствами, находящимися на счетах, открытых в органах Федерального казначейства </a:t>
          </a:r>
        </a:p>
        <a:p>
          <a:pPr lvl="0" algn="ctr" defTabSz="622300">
            <a:lnSpc>
              <a:spcPct val="90000"/>
            </a:lnSpc>
            <a:spcBef>
              <a:spcPct val="0"/>
            </a:spcBef>
            <a:spcAft>
              <a:spcPct val="35000"/>
            </a:spcAft>
          </a:pPr>
          <a:endParaRPr lang="ru-RU" sz="1300" kern="1200" dirty="0"/>
        </a:p>
      </dsp:txBody>
      <dsp:txXfrm>
        <a:off x="518884" y="2507245"/>
        <a:ext cx="4563968" cy="948805"/>
      </dsp:txXfrm>
    </dsp:sp>
    <dsp:sp modelId="{510BAC64-86B8-4E82-86C0-89C42EC9057C}">
      <dsp:nvSpPr>
        <dsp:cNvPr id="0" name=""/>
        <dsp:cNvSpPr/>
      </dsp:nvSpPr>
      <dsp:spPr>
        <a:xfrm>
          <a:off x="53001" y="2515765"/>
          <a:ext cx="931765" cy="931765"/>
        </a:xfrm>
        <a:prstGeom prst="ellipse">
          <a:avLst/>
        </a:prstGeom>
        <a:blipFill rotWithShape="0">
          <a:blip xmlns:r="http://schemas.openxmlformats.org/officeDocument/2006/relationships" r:embed="rId3"/>
          <a:stretch>
            <a:fillRect/>
          </a:stretch>
        </a:blip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B834F-B680-4501-AB5E-E9A886607432}">
      <dsp:nvSpPr>
        <dsp:cNvPr id="0" name=""/>
        <dsp:cNvSpPr/>
      </dsp:nvSpPr>
      <dsp:spPr>
        <a:xfrm>
          <a:off x="2819652" y="2768259"/>
          <a:ext cx="1963657" cy="1690185"/>
        </a:xfrm>
        <a:prstGeom prst="ellipse">
          <a:avLst/>
        </a:prstGeom>
        <a:solidFill>
          <a:srgbClr val="FFFF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accent5">
                  <a:lumMod val="50000"/>
                </a:schemeClr>
              </a:solidFill>
              <a:latin typeface="Cambria" panose="02040503050406030204" pitchFamily="18" charset="0"/>
            </a:rPr>
            <a:t>Казначейское обслуживание </a:t>
          </a:r>
          <a:endParaRPr lang="ru-RU" sz="1600" kern="1200" dirty="0">
            <a:solidFill>
              <a:schemeClr val="accent5">
                <a:lumMod val="50000"/>
              </a:schemeClr>
            </a:solidFill>
            <a:latin typeface="Cambria" panose="02040503050406030204" pitchFamily="18" charset="0"/>
          </a:endParaRPr>
        </a:p>
      </dsp:txBody>
      <dsp:txXfrm>
        <a:off x="3107223" y="3015781"/>
        <a:ext cx="1388515" cy="1195141"/>
      </dsp:txXfrm>
    </dsp:sp>
    <dsp:sp modelId="{9C1D0E5B-959C-49E6-8E50-03F130C57D8C}">
      <dsp:nvSpPr>
        <dsp:cNvPr id="0" name=""/>
        <dsp:cNvSpPr/>
      </dsp:nvSpPr>
      <dsp:spPr>
        <a:xfrm rot="10800000">
          <a:off x="582075" y="3372500"/>
          <a:ext cx="2114509" cy="48170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1FFDD4-8D3A-4928-950E-EC7804FCC133}">
      <dsp:nvSpPr>
        <dsp:cNvPr id="0" name=""/>
        <dsp:cNvSpPr/>
      </dsp:nvSpPr>
      <dsp:spPr>
        <a:xfrm>
          <a:off x="-9488" y="3140100"/>
          <a:ext cx="1183129" cy="946503"/>
        </a:xfrm>
        <a:prstGeom prst="roundRect">
          <a:avLst>
            <a:gd name="adj" fmla="val 1000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accent5">
                  <a:lumMod val="50000"/>
                </a:schemeClr>
              </a:solidFill>
            </a:rPr>
            <a:t>Участники бюджетного процесса </a:t>
          </a:r>
          <a:endParaRPr lang="ru-RU" sz="1400" kern="1200" dirty="0">
            <a:solidFill>
              <a:schemeClr val="accent5">
                <a:lumMod val="50000"/>
              </a:schemeClr>
            </a:solidFill>
          </a:endParaRPr>
        </a:p>
      </dsp:txBody>
      <dsp:txXfrm>
        <a:off x="18234" y="3167822"/>
        <a:ext cx="1127685" cy="891059"/>
      </dsp:txXfrm>
    </dsp:sp>
    <dsp:sp modelId="{5D1C9DB9-9A0D-43D7-8A4F-282EB8CF769F}">
      <dsp:nvSpPr>
        <dsp:cNvPr id="0" name=""/>
        <dsp:cNvSpPr/>
      </dsp:nvSpPr>
      <dsp:spPr>
        <a:xfrm rot="12342857">
          <a:off x="794754" y="2440695"/>
          <a:ext cx="2143626" cy="48170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C3844C-8BE5-482D-819F-91D9A59A528B}">
      <dsp:nvSpPr>
        <dsp:cNvPr id="0" name=""/>
        <dsp:cNvSpPr/>
      </dsp:nvSpPr>
      <dsp:spPr>
        <a:xfrm>
          <a:off x="309332" y="1743252"/>
          <a:ext cx="1183129" cy="946503"/>
        </a:xfrm>
        <a:prstGeom prst="roundRect">
          <a:avLst>
            <a:gd name="adj" fmla="val 1000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accent1">
                  <a:lumMod val="50000"/>
                </a:schemeClr>
              </a:solidFill>
            </a:rPr>
            <a:t>Операций получателей средств из бюджета </a:t>
          </a:r>
          <a:endParaRPr lang="ru-RU" sz="1400" kern="1200" dirty="0">
            <a:solidFill>
              <a:schemeClr val="accent1">
                <a:lumMod val="50000"/>
              </a:schemeClr>
            </a:solidFill>
          </a:endParaRPr>
        </a:p>
      </dsp:txBody>
      <dsp:txXfrm>
        <a:off x="337054" y="1770974"/>
        <a:ext cx="1127685" cy="891059"/>
      </dsp:txXfrm>
    </dsp:sp>
    <dsp:sp modelId="{FE39F84E-701C-4701-8283-EF4DC6769807}">
      <dsp:nvSpPr>
        <dsp:cNvPr id="0" name=""/>
        <dsp:cNvSpPr/>
      </dsp:nvSpPr>
      <dsp:spPr>
        <a:xfrm rot="13885714">
          <a:off x="1380019" y="1715553"/>
          <a:ext cx="2200181" cy="48170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D010D13-D4F5-42FF-B6AC-6A1BAEB91A7F}">
      <dsp:nvSpPr>
        <dsp:cNvPr id="0" name=""/>
        <dsp:cNvSpPr/>
      </dsp:nvSpPr>
      <dsp:spPr>
        <a:xfrm>
          <a:off x="1202649" y="623067"/>
          <a:ext cx="1183129" cy="946503"/>
        </a:xfrm>
        <a:prstGeom prst="roundRect">
          <a:avLst>
            <a:gd name="adj" fmla="val 1000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accent1">
                  <a:lumMod val="50000"/>
                </a:schemeClr>
              </a:solidFill>
            </a:rPr>
            <a:t>Операций автономных и бюджетных учреждений</a:t>
          </a:r>
          <a:endParaRPr lang="ru-RU" sz="1400" kern="1200" dirty="0">
            <a:solidFill>
              <a:schemeClr val="accent1">
                <a:lumMod val="50000"/>
              </a:schemeClr>
            </a:solidFill>
          </a:endParaRPr>
        </a:p>
      </dsp:txBody>
      <dsp:txXfrm>
        <a:off x="1230371" y="650789"/>
        <a:ext cx="1127685" cy="891059"/>
      </dsp:txXfrm>
    </dsp:sp>
    <dsp:sp modelId="{513D0C7B-99C8-4A9F-9E0B-3DB007D2BA09}">
      <dsp:nvSpPr>
        <dsp:cNvPr id="0" name=""/>
        <dsp:cNvSpPr/>
      </dsp:nvSpPr>
      <dsp:spPr>
        <a:xfrm rot="15428571">
          <a:off x="2214882" y="1325025"/>
          <a:ext cx="2238551" cy="48170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ED63BB2-4F7B-4C7A-8C73-9448AAAFBB01}">
      <dsp:nvSpPr>
        <dsp:cNvPr id="0" name=""/>
        <dsp:cNvSpPr/>
      </dsp:nvSpPr>
      <dsp:spPr>
        <a:xfrm>
          <a:off x="2409173" y="1412"/>
          <a:ext cx="1351844" cy="946503"/>
        </a:xfrm>
        <a:prstGeom prst="roundRect">
          <a:avLst>
            <a:gd name="adj" fmla="val 1000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accent1">
                  <a:lumMod val="50000"/>
                </a:schemeClr>
              </a:solidFill>
            </a:rPr>
            <a:t>Операций со средствами во временном распоряжении </a:t>
          </a:r>
          <a:endParaRPr lang="ru-RU" sz="1400" kern="1200" dirty="0">
            <a:solidFill>
              <a:schemeClr val="accent1">
                <a:lumMod val="50000"/>
              </a:schemeClr>
            </a:solidFill>
          </a:endParaRPr>
        </a:p>
      </dsp:txBody>
      <dsp:txXfrm>
        <a:off x="2436895" y="29134"/>
        <a:ext cx="1296400" cy="891059"/>
      </dsp:txXfrm>
    </dsp:sp>
    <dsp:sp modelId="{ECF96312-AB85-43A7-86FA-D90F730D2107}">
      <dsp:nvSpPr>
        <dsp:cNvPr id="0" name=""/>
        <dsp:cNvSpPr/>
      </dsp:nvSpPr>
      <dsp:spPr>
        <a:xfrm rot="16971429">
          <a:off x="3149527" y="1325025"/>
          <a:ext cx="2238551" cy="48170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C65C45-4DA7-4CD7-BE4A-F95C833125B3}">
      <dsp:nvSpPr>
        <dsp:cNvPr id="0" name=""/>
        <dsp:cNvSpPr/>
      </dsp:nvSpPr>
      <dsp:spPr>
        <a:xfrm>
          <a:off x="3861027" y="1412"/>
          <a:ext cx="1313676" cy="946503"/>
        </a:xfrm>
        <a:prstGeom prst="roundRect">
          <a:avLst>
            <a:gd name="adj" fmla="val 10000"/>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accent1">
                  <a:lumMod val="50000"/>
                </a:schemeClr>
              </a:solidFill>
            </a:rPr>
            <a:t>Операций с целевыми добровольными перечислениями </a:t>
          </a:r>
          <a:endParaRPr lang="ru-RU" sz="1200" kern="1200" dirty="0">
            <a:solidFill>
              <a:schemeClr val="accent1">
                <a:lumMod val="50000"/>
              </a:schemeClr>
            </a:solidFill>
          </a:endParaRPr>
        </a:p>
      </dsp:txBody>
      <dsp:txXfrm>
        <a:off x="3888749" y="29134"/>
        <a:ext cx="1258232" cy="891059"/>
      </dsp:txXfrm>
    </dsp:sp>
    <dsp:sp modelId="{A65EB594-E635-49F3-87EE-FA012719ED72}">
      <dsp:nvSpPr>
        <dsp:cNvPr id="0" name=""/>
        <dsp:cNvSpPr/>
      </dsp:nvSpPr>
      <dsp:spPr>
        <a:xfrm rot="18514286">
          <a:off x="4022761" y="1715553"/>
          <a:ext cx="2200181" cy="48170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209E61-0CDF-4BA1-BE0E-60561D940EEA}">
      <dsp:nvSpPr>
        <dsp:cNvPr id="0" name=""/>
        <dsp:cNvSpPr/>
      </dsp:nvSpPr>
      <dsp:spPr>
        <a:xfrm>
          <a:off x="5217182" y="623067"/>
          <a:ext cx="1183129" cy="946503"/>
        </a:xfrm>
        <a:prstGeom prst="roundRect">
          <a:avLst>
            <a:gd name="adj" fmla="val 10000"/>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accent1">
                  <a:lumMod val="50000"/>
                </a:schemeClr>
              </a:solidFill>
            </a:rPr>
            <a:t>Поступления в систему бюджетных платежей</a:t>
          </a:r>
          <a:endParaRPr lang="ru-RU" sz="1400" kern="1200" dirty="0">
            <a:solidFill>
              <a:schemeClr val="accent1">
                <a:lumMod val="50000"/>
              </a:schemeClr>
            </a:solidFill>
          </a:endParaRPr>
        </a:p>
      </dsp:txBody>
      <dsp:txXfrm>
        <a:off x="5244904" y="650789"/>
        <a:ext cx="1127685" cy="891059"/>
      </dsp:txXfrm>
    </dsp:sp>
    <dsp:sp modelId="{6581D2CA-A35D-471F-BD0A-EF8622920239}">
      <dsp:nvSpPr>
        <dsp:cNvPr id="0" name=""/>
        <dsp:cNvSpPr/>
      </dsp:nvSpPr>
      <dsp:spPr>
        <a:xfrm rot="20057143">
          <a:off x="4664580" y="2440695"/>
          <a:ext cx="2143626" cy="48170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F1C17D2-9384-45A0-8B4A-D43ACDB50B3E}">
      <dsp:nvSpPr>
        <dsp:cNvPr id="0" name=""/>
        <dsp:cNvSpPr/>
      </dsp:nvSpPr>
      <dsp:spPr>
        <a:xfrm>
          <a:off x="6110499" y="1743252"/>
          <a:ext cx="1183129" cy="946503"/>
        </a:xfrm>
        <a:prstGeom prst="roundRect">
          <a:avLst>
            <a:gd name="adj" fmla="val 10000"/>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accent1">
                  <a:lumMod val="50000"/>
                </a:schemeClr>
              </a:solidFill>
            </a:rPr>
            <a:t>Операции со средствами Резервного фонда и ФНБ</a:t>
          </a:r>
          <a:endParaRPr lang="ru-RU" sz="1200" kern="1200" dirty="0">
            <a:solidFill>
              <a:schemeClr val="accent1">
                <a:lumMod val="50000"/>
              </a:schemeClr>
            </a:solidFill>
          </a:endParaRPr>
        </a:p>
      </dsp:txBody>
      <dsp:txXfrm>
        <a:off x="6138221" y="1770974"/>
        <a:ext cx="1127685" cy="891059"/>
      </dsp:txXfrm>
    </dsp:sp>
    <dsp:sp modelId="{F92D5983-C66C-4EF8-9C5E-9D4D77A1354B}">
      <dsp:nvSpPr>
        <dsp:cNvPr id="0" name=""/>
        <dsp:cNvSpPr/>
      </dsp:nvSpPr>
      <dsp:spPr>
        <a:xfrm>
          <a:off x="4906376" y="3372500"/>
          <a:ext cx="2114509" cy="48170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93CC3C7-8B2C-4D28-8201-E50DDDB175C3}">
      <dsp:nvSpPr>
        <dsp:cNvPr id="0" name=""/>
        <dsp:cNvSpPr/>
      </dsp:nvSpPr>
      <dsp:spPr>
        <a:xfrm>
          <a:off x="6234004" y="3094648"/>
          <a:ext cx="1573763" cy="1037406"/>
        </a:xfrm>
        <a:prstGeom prst="roundRect">
          <a:avLst>
            <a:gd name="adj" fmla="val 1000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accent1">
                  <a:lumMod val="50000"/>
                </a:schemeClr>
              </a:solidFill>
            </a:rPr>
            <a:t>Операций, связанных  с обеспечением наличными денежными средствами </a:t>
          </a:r>
          <a:endParaRPr lang="ru-RU" sz="1200" kern="1200" dirty="0">
            <a:solidFill>
              <a:schemeClr val="accent1">
                <a:lumMod val="50000"/>
              </a:schemeClr>
            </a:solidFill>
          </a:endParaRPr>
        </a:p>
      </dsp:txBody>
      <dsp:txXfrm>
        <a:off x="6264389" y="3125033"/>
        <a:ext cx="1512993" cy="976636"/>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5371CEF1-54A4-4BFD-A9CE-208A64CD03C5}" type="datetimeFigureOut">
              <a:rPr lang="ru-RU"/>
              <a:pPr>
                <a:defRPr/>
              </a:pPr>
              <a:t>20.10.2015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BF228ED-B2EE-4F15-A0C7-6C0A4540E08A}" type="slidenum">
              <a:rPr lang="ru-RU"/>
              <a:pPr>
                <a:defRPr/>
              </a:pPr>
              <a:t>‹#›</a:t>
            </a:fld>
            <a:endParaRPr lang="ru-RU"/>
          </a:p>
        </p:txBody>
      </p:sp>
    </p:spTree>
    <p:extLst>
      <p:ext uri="{BB962C8B-B14F-4D97-AF65-F5344CB8AC3E}">
        <p14:creationId xmlns:p14="http://schemas.microsoft.com/office/powerpoint/2010/main" val="985873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17D1F0C0-6257-49B1-8516-A2ABA55BC7E0}" type="datetimeFigureOut">
              <a:rPr lang="ru-RU"/>
              <a:pPr>
                <a:defRPr/>
              </a:pPr>
              <a:t>20.10.2015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71FCD68-0AFD-4048-852E-53B764BC6EED}" type="slidenum">
              <a:rPr lang="ru-RU"/>
              <a:pPr>
                <a:defRPr/>
              </a:pPr>
              <a:t>‹#›</a:t>
            </a:fld>
            <a:endParaRPr lang="ru-RU"/>
          </a:p>
        </p:txBody>
      </p:sp>
    </p:spTree>
    <p:extLst>
      <p:ext uri="{BB962C8B-B14F-4D97-AF65-F5344CB8AC3E}">
        <p14:creationId xmlns:p14="http://schemas.microsoft.com/office/powerpoint/2010/main" val="1891189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E4CCE359-164C-447C-B0FA-328FEA65E95C}" type="datetimeFigureOut">
              <a:rPr lang="ru-RU"/>
              <a:pPr>
                <a:defRPr/>
              </a:pPr>
              <a:t>20.10.2015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A22171C-80CF-4EB9-A959-3CDAA13E4B70}" type="slidenum">
              <a:rPr lang="ru-RU"/>
              <a:pPr>
                <a:defRPr/>
              </a:pPr>
              <a:t>‹#›</a:t>
            </a:fld>
            <a:endParaRPr lang="ru-RU"/>
          </a:p>
        </p:txBody>
      </p:sp>
    </p:spTree>
    <p:extLst>
      <p:ext uri="{BB962C8B-B14F-4D97-AF65-F5344CB8AC3E}">
        <p14:creationId xmlns:p14="http://schemas.microsoft.com/office/powerpoint/2010/main" val="1835377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2B70C83F-DE21-4CE3-8286-9AD11DB42161}" type="datetimeFigureOut">
              <a:rPr lang="ru-RU"/>
              <a:pPr>
                <a:defRPr/>
              </a:pPr>
              <a:t>20.10.2015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00B7E1EA-8D70-4860-BF45-409C57149FC5}" type="slidenum">
              <a:rPr lang="ru-RU"/>
              <a:pPr>
                <a:defRPr/>
              </a:pPr>
              <a:t>‹#›</a:t>
            </a:fld>
            <a:endParaRPr lang="ru-RU"/>
          </a:p>
        </p:txBody>
      </p:sp>
    </p:spTree>
    <p:extLst>
      <p:ext uri="{BB962C8B-B14F-4D97-AF65-F5344CB8AC3E}">
        <p14:creationId xmlns:p14="http://schemas.microsoft.com/office/powerpoint/2010/main" val="655932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03F011B1-D2F8-47D4-87BE-C3C03422F1C7}" type="datetimeFigureOut">
              <a:rPr lang="ru-RU"/>
              <a:pPr>
                <a:defRPr/>
              </a:pPr>
              <a:t>20.10.2015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D9AC3CE3-15E3-41B9-AE14-EA2B846D9B63}" type="slidenum">
              <a:rPr lang="ru-RU"/>
              <a:pPr>
                <a:defRPr/>
              </a:pPr>
              <a:t>‹#›</a:t>
            </a:fld>
            <a:endParaRPr lang="ru-RU"/>
          </a:p>
        </p:txBody>
      </p:sp>
    </p:spTree>
    <p:extLst>
      <p:ext uri="{BB962C8B-B14F-4D97-AF65-F5344CB8AC3E}">
        <p14:creationId xmlns:p14="http://schemas.microsoft.com/office/powerpoint/2010/main" val="1278066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082F9E83-7934-484F-893E-955309F48F0E}" type="datetimeFigureOut">
              <a:rPr lang="ru-RU"/>
              <a:pPr>
                <a:defRPr/>
              </a:pPr>
              <a:t>20.10.2015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7DDD3E9E-ECEF-4AC7-BCA9-85B732FA39F3}" type="slidenum">
              <a:rPr lang="ru-RU"/>
              <a:pPr>
                <a:defRPr/>
              </a:pPr>
              <a:t>‹#›</a:t>
            </a:fld>
            <a:endParaRPr lang="ru-RU"/>
          </a:p>
        </p:txBody>
      </p:sp>
    </p:spTree>
    <p:extLst>
      <p:ext uri="{BB962C8B-B14F-4D97-AF65-F5344CB8AC3E}">
        <p14:creationId xmlns:p14="http://schemas.microsoft.com/office/powerpoint/2010/main" val="2122313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8DE053B0-7F9F-47C4-A219-A8705BF3A4FB}" type="datetimeFigureOut">
              <a:rPr lang="ru-RU"/>
              <a:pPr>
                <a:defRPr/>
              </a:pPr>
              <a:t>20.10.2015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47EA9584-6FC9-446B-89E9-C9D48C4D1663}" type="slidenum">
              <a:rPr lang="ru-RU"/>
              <a:pPr>
                <a:defRPr/>
              </a:pPr>
              <a:t>‹#›</a:t>
            </a:fld>
            <a:endParaRPr lang="ru-RU"/>
          </a:p>
        </p:txBody>
      </p:sp>
    </p:spTree>
    <p:extLst>
      <p:ext uri="{BB962C8B-B14F-4D97-AF65-F5344CB8AC3E}">
        <p14:creationId xmlns:p14="http://schemas.microsoft.com/office/powerpoint/2010/main" val="1994262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0CD101B-92AD-4C83-83E7-1D3E3ED2055B}" type="datetimeFigureOut">
              <a:rPr lang="ru-RU"/>
              <a:pPr>
                <a:defRPr/>
              </a:pPr>
              <a:t>20.10.2015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060EB9F3-39CE-44E7-B9F9-66414ECE5524}" type="slidenum">
              <a:rPr lang="ru-RU"/>
              <a:pPr>
                <a:defRPr/>
              </a:pPr>
              <a:t>‹#›</a:t>
            </a:fld>
            <a:endParaRPr lang="ru-RU"/>
          </a:p>
        </p:txBody>
      </p:sp>
    </p:spTree>
    <p:extLst>
      <p:ext uri="{BB962C8B-B14F-4D97-AF65-F5344CB8AC3E}">
        <p14:creationId xmlns:p14="http://schemas.microsoft.com/office/powerpoint/2010/main" val="3205878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69AE86F-C728-4F8E-AA80-77263059910C}" type="datetimeFigureOut">
              <a:rPr lang="ru-RU"/>
              <a:pPr>
                <a:defRPr/>
              </a:pPr>
              <a:t>20.10.2015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B2B362C-59B7-4224-B209-68A5E34A71CF}" type="slidenum">
              <a:rPr lang="ru-RU"/>
              <a:pPr>
                <a:defRPr/>
              </a:pPr>
              <a:t>‹#›</a:t>
            </a:fld>
            <a:endParaRPr lang="ru-RU"/>
          </a:p>
        </p:txBody>
      </p:sp>
    </p:spTree>
    <p:extLst>
      <p:ext uri="{BB962C8B-B14F-4D97-AF65-F5344CB8AC3E}">
        <p14:creationId xmlns:p14="http://schemas.microsoft.com/office/powerpoint/2010/main" val="2291016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6B7588B-F629-4679-B3BF-633FB6B23ED2}" type="datetimeFigureOut">
              <a:rPr lang="ru-RU"/>
              <a:pPr>
                <a:defRPr/>
              </a:pPr>
              <a:t>20.10.2015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18EBDE8-C4F5-46D8-A81D-B6AF711C3B2B}" type="slidenum">
              <a:rPr lang="ru-RU"/>
              <a:pPr>
                <a:defRPr/>
              </a:pPr>
              <a:t>‹#›</a:t>
            </a:fld>
            <a:endParaRPr lang="ru-RU"/>
          </a:p>
        </p:txBody>
      </p:sp>
    </p:spTree>
    <p:extLst>
      <p:ext uri="{BB962C8B-B14F-4D97-AF65-F5344CB8AC3E}">
        <p14:creationId xmlns:p14="http://schemas.microsoft.com/office/powerpoint/2010/main" val="804636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045AFE4D-73DF-468E-A439-A22EE9DE71B4}" type="datetimeFigureOut">
              <a:rPr lang="ru-RU"/>
              <a:pPr>
                <a:defRPr/>
              </a:pPr>
              <a:t>20.10.2015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499F1A9-CE99-4E9B-9B96-ACE372EA209C}" type="slidenum">
              <a:rPr lang="ru-RU"/>
              <a:pPr>
                <a:defRPr/>
              </a:pPr>
              <a:t>‹#›</a:t>
            </a:fld>
            <a:endParaRPr lang="ru-RU"/>
          </a:p>
        </p:txBody>
      </p:sp>
    </p:spTree>
    <p:extLst>
      <p:ext uri="{BB962C8B-B14F-4D97-AF65-F5344CB8AC3E}">
        <p14:creationId xmlns:p14="http://schemas.microsoft.com/office/powerpoint/2010/main" val="1923424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818497C-94A6-4D24-9C60-94C6965EAA5F}" type="datetimeFigureOut">
              <a:rPr lang="ru-RU"/>
              <a:pPr>
                <a:defRPr/>
              </a:pPr>
              <a:t>20.10.2015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AF6D111-74A9-45D9-ADCC-62D41ADA5A71}"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jpe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jpeg"/><Relationship Id="rId4" Type="http://schemas.openxmlformats.org/officeDocument/2006/relationships/image" Target="../media/image5.png"/><Relationship Id="rId9" Type="http://schemas.openxmlformats.org/officeDocument/2006/relationships/image" Target="../media/image10.jpeg"/><Relationship Id="rId1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55853" y="1250065"/>
            <a:ext cx="9931079" cy="2308324"/>
          </a:xfrm>
          <a:prstGeom prst="rect">
            <a:avLst/>
          </a:prstGeom>
          <a:noFill/>
        </p:spPr>
        <p:txBody>
          <a:bodyPr wrap="square" rtlCol="0">
            <a:spAutoFit/>
          </a:bodyPr>
          <a:lstStyle/>
          <a:p>
            <a:pPr algn="ctr"/>
            <a:r>
              <a:rPr lang="ru-RU" sz="3600" dirty="0" smtClean="0">
                <a:solidFill>
                  <a:schemeClr val="accent5">
                    <a:lumMod val="75000"/>
                  </a:schemeClr>
                </a:solidFill>
                <a:latin typeface="Times New Roman" panose="02020603050405020304" pitchFamily="18" charset="0"/>
                <a:cs typeface="Times New Roman" panose="02020603050405020304" pitchFamily="18" charset="0"/>
              </a:rPr>
              <a:t>Новая редакция Бюджетного кодекса Российской Федерации:</a:t>
            </a:r>
          </a:p>
          <a:p>
            <a:pPr algn="ctr"/>
            <a:r>
              <a:rPr lang="ru-RU" sz="3600" dirty="0" smtClean="0">
                <a:solidFill>
                  <a:schemeClr val="accent5">
                    <a:lumMod val="75000"/>
                  </a:schemeClr>
                </a:solidFill>
                <a:latin typeface="Times New Roman" panose="02020603050405020304" pitchFamily="18" charset="0"/>
                <a:cs typeface="Times New Roman" panose="02020603050405020304" pitchFamily="18" charset="0"/>
              </a:rPr>
              <a:t>Казначейское обслуживание.</a:t>
            </a:r>
          </a:p>
          <a:p>
            <a:pPr algn="ctr"/>
            <a:r>
              <a:rPr lang="ru-RU" sz="3600" dirty="0" smtClean="0">
                <a:solidFill>
                  <a:schemeClr val="accent5">
                    <a:lumMod val="75000"/>
                  </a:schemeClr>
                </a:solidFill>
                <a:latin typeface="Times New Roman" panose="02020603050405020304" pitchFamily="18" charset="0"/>
                <a:cs typeface="Times New Roman" panose="02020603050405020304" pitchFamily="18" charset="0"/>
              </a:rPr>
              <a:t>Казначейское сопровождение</a:t>
            </a:r>
          </a:p>
        </p:txBody>
      </p:sp>
      <p:sp>
        <p:nvSpPr>
          <p:cNvPr id="5" name="TextBox 4"/>
          <p:cNvSpPr txBox="1"/>
          <p:nvPr/>
        </p:nvSpPr>
        <p:spPr>
          <a:xfrm>
            <a:off x="6528122" y="5314102"/>
            <a:ext cx="4606724" cy="923330"/>
          </a:xfrm>
          <a:prstGeom prst="rect">
            <a:avLst/>
          </a:prstGeom>
          <a:noFill/>
        </p:spPr>
        <p:txBody>
          <a:bodyPr wrap="square" rtlCol="0">
            <a:spAutoFit/>
          </a:bodyPr>
          <a:lstStyle/>
          <a:p>
            <a:pPr algn="r"/>
            <a:r>
              <a:rPr lang="ru-RU" dirty="0" smtClean="0">
                <a:latin typeface="Times New Roman" panose="02020603050405020304" pitchFamily="18" charset="0"/>
                <a:cs typeface="Times New Roman" panose="02020603050405020304" pitchFamily="18" charset="0"/>
              </a:rPr>
              <a:t>Заместитель начальника Юридического управления </a:t>
            </a:r>
          </a:p>
          <a:p>
            <a:pPr algn="r"/>
            <a:r>
              <a:rPr lang="ru-RU" dirty="0" smtClean="0">
                <a:latin typeface="Times New Roman" panose="02020603050405020304" pitchFamily="18" charset="0"/>
                <a:cs typeface="Times New Roman" panose="02020603050405020304" pitchFamily="18" charset="0"/>
              </a:rPr>
              <a:t>О.А. Лекарева-</a:t>
            </a:r>
            <a:r>
              <a:rPr lang="ru-RU" dirty="0" err="1" smtClean="0">
                <a:latin typeface="Times New Roman" panose="02020603050405020304" pitchFamily="18" charset="0"/>
                <a:cs typeface="Times New Roman" panose="02020603050405020304" pitchFamily="18" charset="0"/>
              </a:rPr>
              <a:t>Боровкова</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0528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56645" y="2691105"/>
            <a:ext cx="4683118" cy="819904"/>
          </a:xfrm>
          <a:prstGeom prst="rect">
            <a:avLst/>
          </a:prstGeom>
          <a:noFill/>
        </p:spPr>
        <p:txBody>
          <a:bodyPr wrap="square" rtlCol="0">
            <a:spAutoFit/>
          </a:bodyPr>
          <a:lstStyle/>
          <a:p>
            <a:pPr algn="ctr">
              <a:lnSpc>
                <a:spcPct val="115000"/>
              </a:lnSpc>
              <a:spcAft>
                <a:spcPts val="0"/>
              </a:spcAft>
            </a:pPr>
            <a:r>
              <a:rPr lang="ru-RU" sz="1400" b="1" dirty="0" smtClean="0">
                <a:solidFill>
                  <a:srgbClr val="000000"/>
                </a:solidFill>
                <a:latin typeface="Times New Roman"/>
                <a:ea typeface="Calibri"/>
                <a:cs typeface="Times New Roman"/>
              </a:rPr>
              <a:t>Статья 5 «Особенности </a:t>
            </a:r>
            <a:r>
              <a:rPr lang="ru-RU" sz="1400" b="1" dirty="0">
                <a:solidFill>
                  <a:srgbClr val="000000"/>
                </a:solidFill>
                <a:latin typeface="Times New Roman"/>
                <a:ea typeface="Calibri"/>
                <a:cs typeface="Times New Roman"/>
              </a:rPr>
              <a:t>использования в 2015 году средств, получаемых отдельными юридическими лицами из федерального </a:t>
            </a:r>
            <a:r>
              <a:rPr lang="ru-RU" sz="1400" b="1" dirty="0" smtClean="0">
                <a:solidFill>
                  <a:srgbClr val="000000"/>
                </a:solidFill>
                <a:latin typeface="Times New Roman"/>
                <a:ea typeface="Calibri"/>
                <a:cs typeface="Times New Roman"/>
              </a:rPr>
              <a:t>бюджета»</a:t>
            </a:r>
            <a:endParaRPr lang="ru-RU" sz="1400" dirty="0">
              <a:latin typeface="Calibri"/>
              <a:ea typeface="Calibri"/>
              <a:cs typeface="Times New Roman"/>
            </a:endParaRPr>
          </a:p>
        </p:txBody>
      </p:sp>
      <p:grpSp>
        <p:nvGrpSpPr>
          <p:cNvPr id="7" name="Группа 6"/>
          <p:cNvGrpSpPr/>
          <p:nvPr/>
        </p:nvGrpSpPr>
        <p:grpSpPr>
          <a:xfrm>
            <a:off x="4666891" y="1437998"/>
            <a:ext cx="3393982" cy="1201685"/>
            <a:chOff x="507411" y="337817"/>
            <a:chExt cx="4138709" cy="1420887"/>
          </a:xfrm>
          <a:solidFill>
            <a:schemeClr val="accent5">
              <a:lumMod val="20000"/>
              <a:lumOff val="80000"/>
            </a:schemeClr>
          </a:solidFill>
          <a:scene3d>
            <a:camera prst="orthographicFront"/>
            <a:lightRig rig="threePt" dir="t">
              <a:rot lat="0" lon="0" rev="7500000"/>
            </a:lightRig>
          </a:scene3d>
        </p:grpSpPr>
        <p:sp>
          <p:nvSpPr>
            <p:cNvPr id="8" name="Скругленный прямоугольник 7"/>
            <p:cNvSpPr/>
            <p:nvPr/>
          </p:nvSpPr>
          <p:spPr>
            <a:xfrm>
              <a:off x="507411" y="337817"/>
              <a:ext cx="4138709" cy="1420887"/>
            </a:xfrm>
            <a:prstGeom prst="roundRect">
              <a:avLst>
                <a:gd name="adj" fmla="val 10000"/>
              </a:avLst>
            </a:prstGeom>
            <a:grpFill/>
            <a:sp3d prstMaterial="plastic">
              <a:bevelT w="127000" h="25400" prst="relaxedInse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9" name="Скругленный прямоугольник 4"/>
            <p:cNvSpPr/>
            <p:nvPr/>
          </p:nvSpPr>
          <p:spPr>
            <a:xfrm>
              <a:off x="985990" y="572840"/>
              <a:ext cx="3356134" cy="964011"/>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accent5">
                      <a:lumMod val="50000"/>
                    </a:schemeClr>
                  </a:solidFill>
                  <a:latin typeface="Times New Roman" pitchFamily="18" charset="0"/>
                  <a:cs typeface="Times New Roman" pitchFamily="18" charset="0"/>
                </a:rPr>
                <a:t>Проект федерального закона «О федеральном бюджете на 2016 год»   </a:t>
              </a:r>
              <a:endParaRPr lang="ru-RU" sz="1600" kern="1200" dirty="0">
                <a:solidFill>
                  <a:schemeClr val="accent5">
                    <a:lumMod val="50000"/>
                  </a:schemeClr>
                </a:solidFill>
                <a:latin typeface="Times New Roman" pitchFamily="18" charset="0"/>
                <a:cs typeface="Times New Roman" pitchFamily="18" charset="0"/>
              </a:endParaRPr>
            </a:p>
          </p:txBody>
        </p:sp>
      </p:grpSp>
      <p:sp>
        <p:nvSpPr>
          <p:cNvPr id="10" name="Заголовок 1"/>
          <p:cNvSpPr>
            <a:spLocks noGrp="1"/>
          </p:cNvSpPr>
          <p:nvPr>
            <p:ph type="title"/>
          </p:nvPr>
        </p:nvSpPr>
        <p:spPr>
          <a:xfrm>
            <a:off x="3742219" y="160105"/>
            <a:ext cx="7500990" cy="935450"/>
          </a:xfrm>
        </p:spPr>
        <p:txBody>
          <a:bodyPr>
            <a:normAutofit fontScale="90000"/>
          </a:bodyPr>
          <a:lstStyle/>
          <a:p>
            <a:pPr algn="ctr"/>
            <a:r>
              <a:rPr lang="ru-RU" sz="2000" b="1" i="1" dirty="0" smtClean="0">
                <a:solidFill>
                  <a:schemeClr val="accent1">
                    <a:lumMod val="75000"/>
                  </a:schemeClr>
                </a:solidFill>
                <a:latin typeface="Cambria" pitchFamily="18" charset="0"/>
              </a:rPr>
              <a:t>Казначейское сопровождение:</a:t>
            </a:r>
            <a:br>
              <a:rPr lang="ru-RU" sz="2000" b="1" i="1" dirty="0" smtClean="0">
                <a:solidFill>
                  <a:schemeClr val="accent1">
                    <a:lumMod val="75000"/>
                  </a:schemeClr>
                </a:solidFill>
                <a:latin typeface="Cambria" pitchFamily="18" charset="0"/>
              </a:rPr>
            </a:br>
            <a:r>
              <a:rPr lang="ru-RU" sz="2000" b="1" i="1" dirty="0">
                <a:solidFill>
                  <a:schemeClr val="accent1">
                    <a:lumMod val="75000"/>
                  </a:schemeClr>
                </a:solidFill>
                <a:latin typeface="Cambria" pitchFamily="18" charset="0"/>
              </a:rPr>
              <a:t>от статьи Федерального закона о федеральном бюджете до Бюджетного кодекса Российской Федерации </a:t>
            </a:r>
            <a:br>
              <a:rPr lang="ru-RU" sz="2000" b="1" i="1" dirty="0">
                <a:solidFill>
                  <a:schemeClr val="accent1">
                    <a:lumMod val="75000"/>
                  </a:schemeClr>
                </a:solidFill>
                <a:latin typeface="Cambria" pitchFamily="18" charset="0"/>
              </a:rPr>
            </a:br>
            <a:endParaRPr lang="ru-RU" sz="2000" b="1" i="1" dirty="0">
              <a:solidFill>
                <a:schemeClr val="accent1">
                  <a:lumMod val="75000"/>
                </a:schemeClr>
              </a:solidFill>
              <a:latin typeface="Cambria" pitchFamily="18" charset="0"/>
            </a:endParaRPr>
          </a:p>
        </p:txBody>
      </p:sp>
      <p:sp>
        <p:nvSpPr>
          <p:cNvPr id="15" name="Стрелка вправо 14"/>
          <p:cNvSpPr/>
          <p:nvPr/>
        </p:nvSpPr>
        <p:spPr>
          <a:xfrm>
            <a:off x="1613141" y="951280"/>
            <a:ext cx="9842738" cy="426572"/>
          </a:xfrm>
          <a:prstGeom prst="rightArrow">
            <a:avLst/>
          </a:prstGeom>
          <a:gradFill>
            <a:gsLst>
              <a:gs pos="0">
                <a:srgbClr val="5E9EFF"/>
              </a:gs>
              <a:gs pos="39999">
                <a:srgbClr val="85C2FF"/>
              </a:gs>
              <a:gs pos="70000">
                <a:srgbClr val="C4D6EB"/>
              </a:gs>
              <a:gs pos="100000">
                <a:srgbClr val="FFEBFA"/>
              </a:gs>
            </a:gsLst>
            <a:lin ang="2700000" scaled="0"/>
          </a:gradFill>
        </p:spPr>
        <p:style>
          <a:lnRef idx="2">
            <a:schemeClr val="accent5"/>
          </a:lnRef>
          <a:fillRef idx="1">
            <a:schemeClr val="lt1"/>
          </a:fillRef>
          <a:effectRef idx="0">
            <a:schemeClr val="accent5"/>
          </a:effectRef>
          <a:fontRef idx="minor">
            <a:schemeClr val="dk1"/>
          </a:fontRef>
        </p:style>
        <p:txBody>
          <a:bodyPr rtlCol="0" anchor="ctr"/>
          <a:lstStyle/>
          <a:p>
            <a:pPr algn="ctr"/>
            <a:endParaRPr lang="ru-RU"/>
          </a:p>
        </p:txBody>
      </p:sp>
      <p:grpSp>
        <p:nvGrpSpPr>
          <p:cNvPr id="16" name="Группа 15"/>
          <p:cNvGrpSpPr/>
          <p:nvPr/>
        </p:nvGrpSpPr>
        <p:grpSpPr>
          <a:xfrm>
            <a:off x="8434214" y="1425539"/>
            <a:ext cx="3615757" cy="1160131"/>
            <a:chOff x="585650" y="422186"/>
            <a:chExt cx="4642326" cy="1372484"/>
          </a:xfrm>
          <a:solidFill>
            <a:srgbClr val="CCFFCC"/>
          </a:solidFill>
          <a:scene3d>
            <a:camera prst="orthographicFront"/>
            <a:lightRig rig="threePt" dir="t">
              <a:rot lat="0" lon="0" rev="7500000"/>
            </a:lightRig>
          </a:scene3d>
        </p:grpSpPr>
        <p:sp>
          <p:nvSpPr>
            <p:cNvPr id="17" name="Скругленный прямоугольник 16"/>
            <p:cNvSpPr/>
            <p:nvPr/>
          </p:nvSpPr>
          <p:spPr>
            <a:xfrm>
              <a:off x="585650" y="422186"/>
              <a:ext cx="4642326" cy="1372484"/>
            </a:xfrm>
            <a:prstGeom prst="roundRect">
              <a:avLst>
                <a:gd name="adj" fmla="val 10000"/>
              </a:avLst>
            </a:prstGeom>
            <a:grpFill/>
            <a:sp3d prstMaterial="plastic">
              <a:bevelT w="127000" h="25400" prst="relaxedInse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8" name="Скругленный прямоугольник 4"/>
            <p:cNvSpPr/>
            <p:nvPr/>
          </p:nvSpPr>
          <p:spPr>
            <a:xfrm>
              <a:off x="891086" y="474362"/>
              <a:ext cx="4052033" cy="126813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accent5">
                      <a:lumMod val="50000"/>
                    </a:schemeClr>
                  </a:solidFill>
                  <a:latin typeface="Times New Roman" pitchFamily="18" charset="0"/>
                  <a:cs typeface="Times New Roman" pitchFamily="18" charset="0"/>
                </a:rPr>
                <a:t>Бюджетный кодекс Российской Федерации</a:t>
              </a:r>
            </a:p>
            <a:p>
              <a:pPr lvl="0" algn="ctr" defTabSz="711200">
                <a:lnSpc>
                  <a:spcPct val="90000"/>
                </a:lnSpc>
                <a:spcBef>
                  <a:spcPct val="0"/>
                </a:spcBef>
                <a:spcAft>
                  <a:spcPct val="35000"/>
                </a:spcAft>
              </a:pPr>
              <a:r>
                <a:rPr lang="ru-RU" sz="1600" dirty="0" smtClean="0">
                  <a:solidFill>
                    <a:schemeClr val="accent5">
                      <a:lumMod val="50000"/>
                    </a:schemeClr>
                  </a:solidFill>
                  <a:latin typeface="Times New Roman" pitchFamily="18" charset="0"/>
                  <a:cs typeface="Times New Roman" pitchFamily="18" charset="0"/>
                </a:rPr>
                <a:t>(новая редакция)</a:t>
              </a:r>
              <a:endParaRPr lang="ru-RU" sz="1600" kern="1200" dirty="0">
                <a:solidFill>
                  <a:schemeClr val="accent5">
                    <a:lumMod val="50000"/>
                  </a:schemeClr>
                </a:solidFill>
                <a:latin typeface="Times New Roman" pitchFamily="18" charset="0"/>
                <a:cs typeface="Times New Roman" pitchFamily="18" charset="0"/>
              </a:endParaRPr>
            </a:p>
          </p:txBody>
        </p:sp>
      </p:grpSp>
      <p:sp>
        <p:nvSpPr>
          <p:cNvPr id="21" name="TextBox 20"/>
          <p:cNvSpPr txBox="1"/>
          <p:nvPr/>
        </p:nvSpPr>
        <p:spPr>
          <a:xfrm>
            <a:off x="204208" y="3463700"/>
            <a:ext cx="4214807" cy="1384995"/>
          </a:xfrm>
          <a:prstGeom prst="rect">
            <a:avLst/>
          </a:prstGeom>
          <a:solidFill>
            <a:srgbClr val="CCECFF"/>
          </a:solidFill>
        </p:spPr>
        <p:txBody>
          <a:bodyPr wrap="square" rtlCol="0">
            <a:spAutoFit/>
          </a:bodyPr>
          <a:lstStyle/>
          <a:p>
            <a:pPr algn="ctr"/>
            <a:r>
              <a:rPr lang="ru-RU" sz="1400" dirty="0" smtClean="0">
                <a:latin typeface="Cambria" panose="02040503050406030204" pitchFamily="18" charset="0"/>
              </a:rPr>
              <a:t>Распространяется на  государственные контракты, </a:t>
            </a:r>
            <a:r>
              <a:rPr lang="ru-RU" sz="1400" dirty="0" smtClean="0">
                <a:effectLst>
                  <a:outerShdw blurRad="38100" dist="38100" dir="2700000" algn="tl">
                    <a:srgbClr val="000000">
                      <a:alpha val="43137"/>
                    </a:srgbClr>
                  </a:outerShdw>
                </a:effectLst>
                <a:latin typeface="Cambria" panose="02040503050406030204" pitchFamily="18" charset="0"/>
              </a:rPr>
              <a:t>заключенные получателями средств федерального бюджета, </a:t>
            </a:r>
            <a:r>
              <a:rPr lang="ru-RU" sz="1400" dirty="0" smtClean="0">
                <a:latin typeface="Cambria" panose="02040503050406030204" pitchFamily="18" charset="0"/>
              </a:rPr>
              <a:t>а также на юридических лиц, получающих субсидии, бюджетные инвестиции, взносы в уставной капитал из </a:t>
            </a:r>
            <a:r>
              <a:rPr lang="ru-RU" sz="1400" dirty="0" smtClean="0">
                <a:effectLst>
                  <a:outerShdw blurRad="38100" dist="38100" dir="2700000" algn="tl">
                    <a:srgbClr val="000000">
                      <a:alpha val="43137"/>
                    </a:srgbClr>
                  </a:outerShdw>
                </a:effectLst>
                <a:latin typeface="Cambria" panose="02040503050406030204" pitchFamily="18" charset="0"/>
              </a:rPr>
              <a:t>федерального бюджета   </a:t>
            </a:r>
            <a:endParaRPr lang="ru-RU" sz="1400" dirty="0">
              <a:effectLst>
                <a:outerShdw blurRad="38100" dist="38100" dir="2700000" algn="tl">
                  <a:srgbClr val="000000">
                    <a:alpha val="43137"/>
                  </a:srgbClr>
                </a:outerShdw>
              </a:effectLst>
              <a:latin typeface="Cambria" panose="02040503050406030204" pitchFamily="18" charset="0"/>
            </a:endParaRPr>
          </a:p>
        </p:txBody>
      </p:sp>
      <p:sp>
        <p:nvSpPr>
          <p:cNvPr id="22" name="TextBox 21"/>
          <p:cNvSpPr txBox="1"/>
          <p:nvPr/>
        </p:nvSpPr>
        <p:spPr>
          <a:xfrm>
            <a:off x="8334222" y="2807131"/>
            <a:ext cx="3932088" cy="324384"/>
          </a:xfrm>
          <a:prstGeom prst="rect">
            <a:avLst/>
          </a:prstGeom>
          <a:noFill/>
        </p:spPr>
        <p:txBody>
          <a:bodyPr wrap="square" rtlCol="0">
            <a:spAutoFit/>
          </a:bodyPr>
          <a:lstStyle/>
          <a:p>
            <a:pPr algn="ctr">
              <a:lnSpc>
                <a:spcPct val="115000"/>
              </a:lnSpc>
              <a:spcAft>
                <a:spcPts val="0"/>
              </a:spcAft>
            </a:pPr>
            <a:r>
              <a:rPr lang="ru-RU" sz="1400" b="1" dirty="0" smtClean="0">
                <a:solidFill>
                  <a:srgbClr val="000000"/>
                </a:solidFill>
                <a:latin typeface="Times New Roman"/>
                <a:ea typeface="Calibri"/>
                <a:cs typeface="Times New Roman"/>
              </a:rPr>
              <a:t>Статья 245 </a:t>
            </a:r>
            <a:r>
              <a:rPr lang="ru-RU" sz="1400" b="1" dirty="0" smtClean="0">
                <a:solidFill>
                  <a:schemeClr val="accent1">
                    <a:lumMod val="75000"/>
                  </a:schemeClr>
                </a:solidFill>
                <a:latin typeface="Times New Roman"/>
                <a:ea typeface="Calibri"/>
                <a:cs typeface="Times New Roman"/>
              </a:rPr>
              <a:t>«Казначейское сопровождение» </a:t>
            </a:r>
            <a:r>
              <a:rPr lang="ru-RU" sz="1400" dirty="0">
                <a:solidFill>
                  <a:schemeClr val="accent1">
                    <a:lumMod val="75000"/>
                  </a:schemeClr>
                </a:solidFill>
                <a:latin typeface="Times New Roman"/>
                <a:ea typeface="Calibri"/>
                <a:cs typeface="Times New Roman"/>
              </a:rPr>
              <a:t> </a:t>
            </a:r>
            <a:endParaRPr lang="ru-RU" sz="1400" dirty="0">
              <a:solidFill>
                <a:schemeClr val="accent1">
                  <a:lumMod val="75000"/>
                </a:schemeClr>
              </a:solidFill>
              <a:effectLst/>
              <a:latin typeface="Calibri"/>
              <a:ea typeface="Calibri"/>
              <a:cs typeface="Times New Roman"/>
            </a:endParaRPr>
          </a:p>
        </p:txBody>
      </p:sp>
      <p:sp>
        <p:nvSpPr>
          <p:cNvPr id="24" name="Овал 23"/>
          <p:cNvSpPr/>
          <p:nvPr/>
        </p:nvSpPr>
        <p:spPr>
          <a:xfrm>
            <a:off x="8150362" y="2769221"/>
            <a:ext cx="302948" cy="353683"/>
          </a:xfrm>
          <a:prstGeom prst="ellipse">
            <a:avLst/>
          </a:prstGeom>
          <a:blipFill rotWithShape="0">
            <a:blip r:embed="rId2"/>
            <a:stretch>
              <a:fillRect/>
            </a:stretch>
          </a:blipFill>
          <a:ln>
            <a:solidFill>
              <a:schemeClr val="accent2">
                <a:lumMod val="20000"/>
                <a:lumOff val="80000"/>
              </a:schemeClr>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5" name="Овал 24"/>
          <p:cNvSpPr/>
          <p:nvPr/>
        </p:nvSpPr>
        <p:spPr>
          <a:xfrm>
            <a:off x="59582" y="2805233"/>
            <a:ext cx="301924" cy="324384"/>
          </a:xfrm>
          <a:prstGeom prst="ellipse">
            <a:avLst/>
          </a:prstGeom>
          <a:blipFill rotWithShape="0">
            <a:blip r:embed="rId2"/>
            <a:stretch>
              <a:fillRect/>
            </a:stretch>
          </a:blipFill>
          <a:ln>
            <a:solidFill>
              <a:schemeClr val="accent2">
                <a:lumMod val="20000"/>
                <a:lumOff val="80000"/>
              </a:schemeClr>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7" name="TextBox 26"/>
          <p:cNvSpPr txBox="1"/>
          <p:nvPr/>
        </p:nvSpPr>
        <p:spPr>
          <a:xfrm>
            <a:off x="8544575" y="3455132"/>
            <a:ext cx="3395036" cy="1169551"/>
          </a:xfrm>
          <a:prstGeom prst="rect">
            <a:avLst/>
          </a:prstGeom>
          <a:solidFill>
            <a:srgbClr val="CCECFF"/>
          </a:solidFill>
        </p:spPr>
        <p:txBody>
          <a:bodyPr wrap="square" rtlCol="0">
            <a:spAutoFit/>
          </a:bodyPr>
          <a:lstStyle/>
          <a:p>
            <a:pPr algn="ctr"/>
            <a:r>
              <a:rPr lang="ru-RU" sz="1400" dirty="0" smtClean="0">
                <a:latin typeface="Cambria" panose="02040503050406030204" pitchFamily="18" charset="0"/>
              </a:rPr>
              <a:t>Распространяется государственные контракты (контракты, договоры, соглашения), </a:t>
            </a:r>
            <a:r>
              <a:rPr lang="ru-RU" sz="1400" dirty="0" smtClean="0">
                <a:effectLst>
                  <a:outerShdw blurRad="38100" dist="38100" dir="2700000" algn="tl">
                    <a:srgbClr val="000000">
                      <a:alpha val="43137"/>
                    </a:srgbClr>
                  </a:outerShdw>
                </a:effectLst>
                <a:latin typeface="Cambria" panose="02040503050406030204" pitchFamily="18" charset="0"/>
              </a:rPr>
              <a:t>заключенные от имени Российской Федерации, субъекта Российской Федерации </a:t>
            </a:r>
            <a:endParaRPr lang="ru-RU" sz="1400" dirty="0">
              <a:effectLst>
                <a:outerShdw blurRad="38100" dist="38100" dir="2700000" algn="tl">
                  <a:srgbClr val="000000">
                    <a:alpha val="43137"/>
                  </a:srgbClr>
                </a:outerShdw>
              </a:effectLst>
              <a:latin typeface="Cambria" panose="02040503050406030204" pitchFamily="18" charset="0"/>
            </a:endParaRPr>
          </a:p>
        </p:txBody>
      </p:sp>
      <p:sp>
        <p:nvSpPr>
          <p:cNvPr id="30" name="TextBox 29"/>
          <p:cNvSpPr txBox="1"/>
          <p:nvPr/>
        </p:nvSpPr>
        <p:spPr>
          <a:xfrm>
            <a:off x="204208" y="4966478"/>
            <a:ext cx="4208471" cy="1015663"/>
          </a:xfrm>
          <a:prstGeom prst="rect">
            <a:avLst/>
          </a:prstGeom>
          <a:solidFill>
            <a:schemeClr val="accent1">
              <a:lumMod val="20000"/>
              <a:lumOff val="80000"/>
            </a:schemeClr>
          </a:solidFill>
        </p:spPr>
        <p:txBody>
          <a:bodyPr wrap="square" rtlCol="0">
            <a:spAutoFit/>
          </a:bodyPr>
          <a:lstStyle/>
          <a:p>
            <a:pPr algn="ctr"/>
            <a:r>
              <a:rPr lang="ru-RU" sz="1200" dirty="0" smtClean="0">
                <a:effectLst>
                  <a:outerShdw blurRad="38100" dist="38100" dir="2700000" algn="tl">
                    <a:srgbClr val="000000">
                      <a:alpha val="43137"/>
                    </a:srgbClr>
                  </a:outerShdw>
                </a:effectLst>
                <a:latin typeface="Cambria" panose="02040503050406030204" pitchFamily="18" charset="0"/>
              </a:rPr>
              <a:t>Авансы </a:t>
            </a:r>
            <a:r>
              <a:rPr lang="ru-RU" sz="1200" dirty="0" smtClean="0">
                <a:latin typeface="Cambria" panose="02040503050406030204" pitchFamily="18" charset="0"/>
              </a:rPr>
              <a:t>по государственным контрактам,  сумма которых превышает 1 000 000,0 тыс. рублей, субсидии, бюджетные инвестиции , взносы в уставной капитал </a:t>
            </a:r>
            <a:r>
              <a:rPr lang="ru-RU" sz="1200" dirty="0" smtClean="0">
                <a:effectLst>
                  <a:outerShdw blurRad="38100" dist="38100" dir="2700000" algn="tl">
                    <a:srgbClr val="000000">
                      <a:alpha val="43137"/>
                    </a:srgbClr>
                  </a:outerShdw>
                </a:effectLst>
                <a:latin typeface="Cambria" panose="02040503050406030204" pitchFamily="18" charset="0"/>
              </a:rPr>
              <a:t>перечисляются на счета органов Федерального казначейства, открытых в учреждениях Банка России</a:t>
            </a:r>
            <a:endParaRPr lang="ru-RU" sz="1200" dirty="0">
              <a:effectLst>
                <a:outerShdw blurRad="38100" dist="38100" dir="2700000" algn="tl">
                  <a:srgbClr val="000000">
                    <a:alpha val="43137"/>
                  </a:srgbClr>
                </a:outerShdw>
              </a:effectLst>
              <a:latin typeface="Cambria" panose="02040503050406030204" pitchFamily="18" charset="0"/>
            </a:endParaRPr>
          </a:p>
        </p:txBody>
      </p:sp>
      <p:sp>
        <p:nvSpPr>
          <p:cNvPr id="31" name="TextBox 30"/>
          <p:cNvSpPr txBox="1"/>
          <p:nvPr/>
        </p:nvSpPr>
        <p:spPr>
          <a:xfrm>
            <a:off x="361507" y="6163772"/>
            <a:ext cx="11466598" cy="646331"/>
          </a:xfrm>
          <a:prstGeom prst="rect">
            <a:avLst/>
          </a:prstGeom>
          <a:solidFill>
            <a:schemeClr val="accent5">
              <a:lumMod val="20000"/>
              <a:lumOff val="80000"/>
            </a:schemeClr>
          </a:solidFill>
        </p:spPr>
        <p:txBody>
          <a:bodyPr wrap="square" rtlCol="0">
            <a:spAutoFit/>
          </a:bodyPr>
          <a:lstStyle/>
          <a:p>
            <a:pPr algn="ctr"/>
            <a:r>
              <a:rPr lang="ru-RU" sz="1200" dirty="0" smtClean="0">
                <a:effectLst>
                  <a:outerShdw blurRad="38100" dist="38100" dir="2700000" algn="tl">
                    <a:srgbClr val="000000">
                      <a:alpha val="43137"/>
                    </a:srgbClr>
                  </a:outerShdw>
                </a:effectLst>
                <a:latin typeface="Cambria" panose="02040503050406030204" pitchFamily="18" charset="0"/>
              </a:rPr>
              <a:t>Операци</a:t>
            </a:r>
            <a:r>
              <a:rPr lang="ru-RU" sz="1200" dirty="0" smtClean="0">
                <a:latin typeface="Cambria" panose="02040503050406030204" pitchFamily="18" charset="0"/>
              </a:rPr>
              <a:t>и по зачислению и списанию средств авансов (субсидий, инвестиций, взносов) </a:t>
            </a:r>
            <a:r>
              <a:rPr lang="ru-RU" sz="1200" dirty="0" smtClean="0">
                <a:effectLst>
                  <a:outerShdw blurRad="38100" dist="38100" dir="2700000" algn="tl">
                    <a:srgbClr val="000000">
                      <a:alpha val="43137"/>
                    </a:srgbClr>
                  </a:outerShdw>
                </a:effectLst>
                <a:latin typeface="Cambria" panose="02040503050406030204" pitchFamily="18" charset="0"/>
              </a:rPr>
              <a:t>отражаются </a:t>
            </a:r>
            <a:r>
              <a:rPr lang="ru-RU" sz="1200" u="sng" dirty="0">
                <a:solidFill>
                  <a:schemeClr val="accent5">
                    <a:lumMod val="50000"/>
                  </a:schemeClr>
                </a:solidFill>
                <a:latin typeface="Cambria" panose="02040503050406030204" pitchFamily="18" charset="0"/>
              </a:rPr>
              <a:t>на лицевых счетах</a:t>
            </a:r>
            <a:r>
              <a:rPr lang="ru-RU" sz="1200" dirty="0">
                <a:latin typeface="Cambria" panose="02040503050406030204" pitchFamily="18" charset="0"/>
              </a:rPr>
              <a:t>, открытых исполнителям по государственным контрактам </a:t>
            </a:r>
            <a:r>
              <a:rPr lang="ru-RU" sz="1200" dirty="0" smtClean="0">
                <a:latin typeface="Cambria" panose="02040503050406030204" pitchFamily="18" charset="0"/>
              </a:rPr>
              <a:t>(получателям субсидий, инвестиций, взносов) </a:t>
            </a:r>
            <a:r>
              <a:rPr lang="ru-RU" sz="1200" dirty="0">
                <a:latin typeface="Cambria" panose="02040503050406030204" pitchFamily="18" charset="0"/>
              </a:rPr>
              <a:t>в </a:t>
            </a:r>
            <a:r>
              <a:rPr lang="ru-RU" sz="1200" dirty="0" smtClean="0">
                <a:latin typeface="Cambria" panose="02040503050406030204" pitchFamily="18" charset="0"/>
              </a:rPr>
              <a:t>органах </a:t>
            </a:r>
            <a:r>
              <a:rPr lang="ru-RU" sz="1200" dirty="0">
                <a:latin typeface="Cambria" panose="02040503050406030204" pitchFamily="18" charset="0"/>
              </a:rPr>
              <a:t>Федерального казначейства в порядке, установленном Федеральным </a:t>
            </a:r>
            <a:r>
              <a:rPr lang="ru-RU" sz="1200" dirty="0" smtClean="0">
                <a:latin typeface="Cambria" panose="02040503050406030204" pitchFamily="18" charset="0"/>
              </a:rPr>
              <a:t>казначейством</a:t>
            </a:r>
          </a:p>
        </p:txBody>
      </p:sp>
      <p:sp>
        <p:nvSpPr>
          <p:cNvPr id="56" name="TextBox 55"/>
          <p:cNvSpPr txBox="1"/>
          <p:nvPr/>
        </p:nvSpPr>
        <p:spPr>
          <a:xfrm>
            <a:off x="8602748" y="4758427"/>
            <a:ext cx="3395038" cy="1169551"/>
          </a:xfrm>
          <a:prstGeom prst="rect">
            <a:avLst/>
          </a:prstGeom>
          <a:solidFill>
            <a:schemeClr val="accent1">
              <a:lumMod val="20000"/>
              <a:lumOff val="80000"/>
            </a:schemeClr>
          </a:solidFill>
        </p:spPr>
        <p:txBody>
          <a:bodyPr wrap="square" rtlCol="0">
            <a:spAutoFit/>
          </a:bodyPr>
          <a:lstStyle/>
          <a:p>
            <a:pPr algn="ctr"/>
            <a:r>
              <a:rPr lang="ru-RU" sz="1400" dirty="0" smtClean="0">
                <a:effectLst>
                  <a:outerShdw blurRad="38100" dist="38100" dir="2700000" algn="tl">
                    <a:srgbClr val="000000">
                      <a:alpha val="43137"/>
                    </a:srgbClr>
                  </a:outerShdw>
                </a:effectLst>
                <a:latin typeface="Cambria" panose="02040503050406030204" pitchFamily="18" charset="0"/>
              </a:rPr>
              <a:t>Проведение и учет операций </a:t>
            </a:r>
            <a:r>
              <a:rPr lang="ru-RU" sz="1400" dirty="0" smtClean="0">
                <a:latin typeface="Cambria" panose="02040503050406030204" pitchFamily="18" charset="0"/>
              </a:rPr>
              <a:t>при исполнении государственных контрактов (контрактов, договоров, соглашений) </a:t>
            </a:r>
            <a:r>
              <a:rPr lang="ru-RU" sz="1400" dirty="0" smtClean="0">
                <a:effectLst>
                  <a:outerShdw blurRad="38100" dist="38100" dir="2700000" algn="tl">
                    <a:srgbClr val="000000">
                      <a:alpha val="43137"/>
                    </a:srgbClr>
                  </a:outerShdw>
                </a:effectLst>
                <a:latin typeface="Cambria" panose="02040503050406030204" pitchFamily="18" charset="0"/>
              </a:rPr>
              <a:t>осуществляется на казначейских счетах</a:t>
            </a:r>
            <a:endParaRPr lang="ru-RU" sz="1400" dirty="0">
              <a:effectLst>
                <a:outerShdw blurRad="38100" dist="38100" dir="2700000" algn="tl">
                  <a:srgbClr val="000000">
                    <a:alpha val="43137"/>
                  </a:srgbClr>
                </a:outerShdw>
              </a:effectLst>
              <a:latin typeface="Cambria" panose="02040503050406030204" pitchFamily="18" charset="0"/>
            </a:endParaRPr>
          </a:p>
        </p:txBody>
      </p:sp>
      <p:grpSp>
        <p:nvGrpSpPr>
          <p:cNvPr id="59" name="Группа 58"/>
          <p:cNvGrpSpPr/>
          <p:nvPr/>
        </p:nvGrpSpPr>
        <p:grpSpPr>
          <a:xfrm>
            <a:off x="373482" y="1441642"/>
            <a:ext cx="4051870" cy="1327579"/>
            <a:chOff x="507411" y="368678"/>
            <a:chExt cx="4138709" cy="1570582"/>
          </a:xfrm>
          <a:scene3d>
            <a:camera prst="orthographicFront"/>
            <a:lightRig rig="threePt" dir="t">
              <a:rot lat="0" lon="0" rev="7500000"/>
            </a:lightRig>
          </a:scene3d>
        </p:grpSpPr>
        <p:sp>
          <p:nvSpPr>
            <p:cNvPr id="60" name="Скругленный прямоугольник 59"/>
            <p:cNvSpPr/>
            <p:nvPr/>
          </p:nvSpPr>
          <p:spPr>
            <a:xfrm>
              <a:off x="507411" y="368678"/>
              <a:ext cx="4138709" cy="1420887"/>
            </a:xfrm>
            <a:prstGeom prst="roundRect">
              <a:avLst>
                <a:gd name="adj" fmla="val 10000"/>
              </a:avLst>
            </a:prstGeom>
            <a:solidFill>
              <a:schemeClr val="accent1">
                <a:lumMod val="40000"/>
                <a:lumOff val="60000"/>
              </a:schemeClr>
            </a:solidFill>
            <a:sp3d prstMaterial="plastic">
              <a:bevelT w="127000" h="25400" prst="relaxedInse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61" name="Скругленный прямоугольник 4"/>
            <p:cNvSpPr/>
            <p:nvPr/>
          </p:nvSpPr>
          <p:spPr>
            <a:xfrm>
              <a:off x="796660" y="398396"/>
              <a:ext cx="3468398" cy="154086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accent5">
                      <a:lumMod val="50000"/>
                    </a:schemeClr>
                  </a:solidFill>
                  <a:latin typeface="Times New Roman" pitchFamily="18" charset="0"/>
                  <a:cs typeface="Times New Roman" pitchFamily="18" charset="0"/>
                </a:rPr>
                <a:t>Федеральный закон от 01.12.2014 № 384-ФЗ «О федеральном бюджете на 2015 год и плановый период 2016 и 2017 годов»   </a:t>
              </a:r>
              <a:endParaRPr lang="ru-RU" sz="1600" kern="1200" dirty="0">
                <a:solidFill>
                  <a:schemeClr val="accent5">
                    <a:lumMod val="50000"/>
                  </a:schemeClr>
                </a:solidFill>
                <a:latin typeface="Times New Roman" pitchFamily="18" charset="0"/>
                <a:cs typeface="Times New Roman" pitchFamily="18" charset="0"/>
              </a:endParaRPr>
            </a:p>
          </p:txBody>
        </p:sp>
      </p:grpSp>
      <p:sp>
        <p:nvSpPr>
          <p:cNvPr id="62" name="TextBox 61"/>
          <p:cNvSpPr txBox="1"/>
          <p:nvPr/>
        </p:nvSpPr>
        <p:spPr>
          <a:xfrm>
            <a:off x="4627493" y="2691105"/>
            <a:ext cx="3355167" cy="1083374"/>
          </a:xfrm>
          <a:prstGeom prst="rect">
            <a:avLst/>
          </a:prstGeom>
          <a:noFill/>
        </p:spPr>
        <p:txBody>
          <a:bodyPr wrap="square" rtlCol="0">
            <a:spAutoFit/>
          </a:bodyPr>
          <a:lstStyle/>
          <a:p>
            <a:pPr algn="ctr">
              <a:lnSpc>
                <a:spcPct val="115000"/>
              </a:lnSpc>
              <a:spcAft>
                <a:spcPts val="0"/>
              </a:spcAft>
            </a:pPr>
            <a:r>
              <a:rPr lang="ru-RU" sz="1400" b="1" dirty="0" smtClean="0">
                <a:solidFill>
                  <a:srgbClr val="000000"/>
                </a:solidFill>
                <a:latin typeface="Times New Roman"/>
                <a:ea typeface="Calibri"/>
                <a:cs typeface="Times New Roman"/>
              </a:rPr>
              <a:t>Статья 5 «Особенности </a:t>
            </a:r>
            <a:r>
              <a:rPr lang="ru-RU" sz="1400" b="1" dirty="0">
                <a:solidFill>
                  <a:srgbClr val="000000"/>
                </a:solidFill>
                <a:latin typeface="Times New Roman"/>
                <a:ea typeface="Calibri"/>
                <a:cs typeface="Times New Roman"/>
              </a:rPr>
              <a:t>использования в </a:t>
            </a:r>
            <a:r>
              <a:rPr lang="ru-RU" sz="1400" b="1" dirty="0" smtClean="0">
                <a:solidFill>
                  <a:srgbClr val="000000"/>
                </a:solidFill>
                <a:latin typeface="Times New Roman"/>
                <a:ea typeface="Calibri"/>
                <a:cs typeface="Times New Roman"/>
              </a:rPr>
              <a:t>2016 </a:t>
            </a:r>
            <a:r>
              <a:rPr lang="ru-RU" sz="1400" b="1" dirty="0">
                <a:solidFill>
                  <a:srgbClr val="000000"/>
                </a:solidFill>
                <a:latin typeface="Times New Roman"/>
                <a:ea typeface="Calibri"/>
                <a:cs typeface="Times New Roman"/>
              </a:rPr>
              <a:t>году средств, получаемых отдельными юридическими лицами из федерального </a:t>
            </a:r>
            <a:r>
              <a:rPr lang="ru-RU" sz="1400" b="1" dirty="0" smtClean="0">
                <a:solidFill>
                  <a:srgbClr val="000000"/>
                </a:solidFill>
                <a:latin typeface="Times New Roman"/>
                <a:ea typeface="Calibri"/>
                <a:cs typeface="Times New Roman"/>
              </a:rPr>
              <a:t>бюджета»</a:t>
            </a:r>
            <a:endParaRPr lang="ru-RU" sz="1400" dirty="0">
              <a:latin typeface="Calibri"/>
              <a:ea typeface="Calibri"/>
              <a:cs typeface="Times New Roman"/>
            </a:endParaRPr>
          </a:p>
        </p:txBody>
      </p:sp>
      <p:sp>
        <p:nvSpPr>
          <p:cNvPr id="66" name="TextBox 65"/>
          <p:cNvSpPr txBox="1"/>
          <p:nvPr/>
        </p:nvSpPr>
        <p:spPr>
          <a:xfrm>
            <a:off x="4668111" y="3697657"/>
            <a:ext cx="3518357" cy="2031325"/>
          </a:xfrm>
          <a:prstGeom prst="rect">
            <a:avLst/>
          </a:prstGeom>
          <a:noFill/>
        </p:spPr>
        <p:txBody>
          <a:bodyPr wrap="square" rtlCol="0">
            <a:spAutoFit/>
          </a:bodyPr>
          <a:lstStyle/>
          <a:p>
            <a:pPr algn="ctr"/>
            <a:r>
              <a:rPr lang="ru-RU" sz="1400" dirty="0" smtClean="0">
                <a:latin typeface="Times New Roman" panose="02020603050405020304" pitchFamily="18" charset="0"/>
                <a:cs typeface="Times New Roman" panose="02020603050405020304" pitchFamily="18" charset="0"/>
              </a:rPr>
              <a:t>«Установить, что в 2016 году в случаях, предусмотренных настоящим Федеральным законом, территориальными органами Федерального казначейства осуществляется </a:t>
            </a:r>
            <a:r>
              <a:rPr lang="ru-RU" sz="1400"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казначейское сопровождение </a:t>
            </a:r>
            <a:r>
              <a:rPr lang="ru-RU" sz="1400" dirty="0" smtClean="0">
                <a:latin typeface="Times New Roman" panose="02020603050405020304" pitchFamily="18" charset="0"/>
                <a:cs typeface="Times New Roman" panose="02020603050405020304" pitchFamily="18" charset="0"/>
              </a:rPr>
              <a:t>государственных контрактов (контрактов, договоров, соглашений) в порядке установленном Правительством Российской Федерации»</a:t>
            </a:r>
            <a:endParaRPr lang="ru-RU" sz="1400" dirty="0">
              <a:latin typeface="Times New Roman" panose="02020603050405020304" pitchFamily="18" charset="0"/>
              <a:cs typeface="Times New Roman" panose="02020603050405020304" pitchFamily="18" charset="0"/>
            </a:endParaRPr>
          </a:p>
        </p:txBody>
      </p:sp>
      <p:sp>
        <p:nvSpPr>
          <p:cNvPr id="67" name="Штриховая стрелка вправо 66"/>
          <p:cNvSpPr/>
          <p:nvPr/>
        </p:nvSpPr>
        <p:spPr>
          <a:xfrm>
            <a:off x="4568328" y="4537804"/>
            <a:ext cx="483077" cy="439947"/>
          </a:xfrm>
          <a:prstGeom prst="striped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8" name="Штриховая стрелка вправо 67"/>
          <p:cNvSpPr/>
          <p:nvPr/>
        </p:nvSpPr>
        <p:spPr>
          <a:xfrm>
            <a:off x="7985885" y="4525881"/>
            <a:ext cx="483077" cy="439947"/>
          </a:xfrm>
          <a:prstGeom prst="striped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8303197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Прямая со стрелкой 33"/>
          <p:cNvCxnSpPr/>
          <p:nvPr/>
        </p:nvCxnSpPr>
        <p:spPr>
          <a:xfrm flipV="1">
            <a:off x="4821240" y="6064844"/>
            <a:ext cx="414326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5" name="Блок-схема: перфолента 54"/>
          <p:cNvSpPr/>
          <p:nvPr/>
        </p:nvSpPr>
        <p:spPr>
          <a:xfrm>
            <a:off x="2208468" y="3771994"/>
            <a:ext cx="3677343" cy="2514749"/>
          </a:xfrm>
          <a:prstGeom prst="flowChartPunchedTape">
            <a:avLst/>
          </a:prstGeom>
          <a:solidFill>
            <a:srgbClr val="CC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39"/>
          <p:cNvSpPr/>
          <p:nvPr/>
        </p:nvSpPr>
        <p:spPr>
          <a:xfrm>
            <a:off x="5166684" y="6122815"/>
            <a:ext cx="1934753" cy="411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smtClean="0">
                <a:solidFill>
                  <a:schemeClr val="tx1"/>
                </a:solidFill>
              </a:rPr>
              <a:t>Санкционирование расходов</a:t>
            </a:r>
            <a:endParaRPr lang="ru-RU" sz="1000" b="1" dirty="0">
              <a:solidFill>
                <a:schemeClr val="tx1"/>
              </a:solidFill>
            </a:endParaRPr>
          </a:p>
        </p:txBody>
      </p:sp>
      <p:cxnSp>
        <p:nvCxnSpPr>
          <p:cNvPr id="97" name="Прямая со стрелкой 96"/>
          <p:cNvCxnSpPr/>
          <p:nvPr/>
        </p:nvCxnSpPr>
        <p:spPr>
          <a:xfrm flipH="1" flipV="1">
            <a:off x="4554392" y="5793979"/>
            <a:ext cx="3842985" cy="157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 name="Прямая соединительная линия 2"/>
          <p:cNvCxnSpPr/>
          <p:nvPr/>
        </p:nvCxnSpPr>
        <p:spPr>
          <a:xfrm>
            <a:off x="5967313" y="27876"/>
            <a:ext cx="54288" cy="6814868"/>
          </a:xfrm>
          <a:prstGeom prst="line">
            <a:avLst/>
          </a:prstGeom>
          <a:ln w="22225" cmpd="sng">
            <a:solidFill>
              <a:schemeClr val="accent5">
                <a:lumMod val="7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48" name="Минус 47"/>
          <p:cNvSpPr/>
          <p:nvPr/>
        </p:nvSpPr>
        <p:spPr>
          <a:xfrm>
            <a:off x="4121468" y="1974025"/>
            <a:ext cx="3306243" cy="415011"/>
          </a:xfrm>
          <a:prstGeom prst="mathMinus">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p:cNvSpPr txBox="1"/>
          <p:nvPr/>
        </p:nvSpPr>
        <p:spPr>
          <a:xfrm>
            <a:off x="5391471" y="424908"/>
            <a:ext cx="2394156" cy="553998"/>
          </a:xfrm>
          <a:prstGeom prst="rect">
            <a:avLst/>
          </a:prstGeom>
          <a:noFill/>
        </p:spPr>
        <p:txBody>
          <a:bodyPr wrap="square" rtlCol="0">
            <a:spAutoFit/>
          </a:bodyPr>
          <a:lstStyle/>
          <a:p>
            <a:pPr algn="ctr"/>
            <a:r>
              <a:rPr lang="ru-RU" sz="1000" i="1" dirty="0" smtClean="0">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Государственный контракт сумма которого превышает  </a:t>
            </a:r>
            <a:r>
              <a:rPr lang="ru-RU" sz="1000" i="1" dirty="0">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1</a:t>
            </a:r>
            <a:r>
              <a:rPr lang="ru-RU" sz="1000" i="1" dirty="0" smtClean="0">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 000 000 тыс. руб. </a:t>
            </a:r>
            <a:endParaRPr lang="ru-RU" sz="1000" i="1" dirty="0">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endParaRPr>
          </a:p>
        </p:txBody>
      </p:sp>
      <p:pic>
        <p:nvPicPr>
          <p:cNvPr id="9" name="Рисунок 13" descr="взыскатель.bmp"/>
          <p:cNvPicPr>
            <a:picLocks noChangeAspect="1"/>
          </p:cNvPicPr>
          <p:nvPr/>
        </p:nvPicPr>
        <p:blipFill>
          <a:blip r:embed="rId2"/>
          <a:srcRect/>
          <a:stretch>
            <a:fillRect/>
          </a:stretch>
        </p:blipFill>
        <p:spPr bwMode="auto">
          <a:xfrm>
            <a:off x="7689825" y="2573661"/>
            <a:ext cx="665379" cy="717700"/>
          </a:xfrm>
          <a:prstGeom prst="rect">
            <a:avLst/>
          </a:prstGeom>
          <a:noFill/>
          <a:ln w="9525">
            <a:noFill/>
            <a:miter lim="800000"/>
            <a:headEnd/>
            <a:tailEnd/>
          </a:ln>
        </p:spPr>
      </p:pic>
      <p:pic>
        <p:nvPicPr>
          <p:cNvPr id="13" name="Picture 69" descr="C:\Users\Алексей\Dropbox\Управление Закупками\Презентации\Иконки\1381764817_TextDocument.png"/>
          <p:cNvPicPr>
            <a:picLocks noChangeAspect="1" noChangeArrowheads="1"/>
          </p:cNvPicPr>
          <p:nvPr/>
        </p:nvPicPr>
        <p:blipFill>
          <a:blip r:embed="rId3"/>
          <a:srcRect/>
          <a:stretch>
            <a:fillRect/>
          </a:stretch>
        </p:blipFill>
        <p:spPr bwMode="auto">
          <a:xfrm>
            <a:off x="5265845" y="1775628"/>
            <a:ext cx="538776" cy="637861"/>
          </a:xfrm>
          <a:prstGeom prst="rect">
            <a:avLst/>
          </a:prstGeom>
          <a:noFill/>
          <a:ln w="9525">
            <a:solidFill>
              <a:srgbClr val="557628"/>
            </a:solidFill>
            <a:miter lim="800000"/>
            <a:headEnd/>
            <a:tailEnd/>
          </a:ln>
        </p:spPr>
      </p:pic>
      <p:pic>
        <p:nvPicPr>
          <p:cNvPr id="15" name="Рисунок 13" descr="взыскатель.bmp"/>
          <p:cNvPicPr>
            <a:picLocks noChangeAspect="1"/>
          </p:cNvPicPr>
          <p:nvPr/>
        </p:nvPicPr>
        <p:blipFill>
          <a:blip r:embed="rId2"/>
          <a:srcRect/>
          <a:stretch>
            <a:fillRect/>
          </a:stretch>
        </p:blipFill>
        <p:spPr bwMode="auto">
          <a:xfrm>
            <a:off x="7013587" y="1341411"/>
            <a:ext cx="676238" cy="729412"/>
          </a:xfrm>
          <a:prstGeom prst="rect">
            <a:avLst/>
          </a:prstGeom>
          <a:noFill/>
          <a:ln w="9525">
            <a:noFill/>
            <a:miter lim="800000"/>
            <a:headEnd/>
            <a:tailEnd/>
          </a:ln>
        </p:spPr>
      </p:pic>
      <p:pic>
        <p:nvPicPr>
          <p:cNvPr id="20" name="Рисунок 10" descr="agency.png"/>
          <p:cNvPicPr>
            <a:picLocks noChangeAspect="1"/>
          </p:cNvPicPr>
          <p:nvPr/>
        </p:nvPicPr>
        <p:blipFill>
          <a:blip r:embed="rId4" cstate="print"/>
          <a:srcRect/>
          <a:stretch>
            <a:fillRect/>
          </a:stretch>
        </p:blipFill>
        <p:spPr bwMode="auto">
          <a:xfrm>
            <a:off x="9827205" y="1575869"/>
            <a:ext cx="545426" cy="500684"/>
          </a:xfrm>
          <a:prstGeom prst="rect">
            <a:avLst/>
          </a:prstGeom>
          <a:noFill/>
          <a:ln w="9525">
            <a:noFill/>
            <a:miter lim="800000"/>
            <a:headEnd/>
            <a:tailEnd/>
          </a:ln>
        </p:spPr>
      </p:pic>
      <p:pic>
        <p:nvPicPr>
          <p:cNvPr id="21" name="Picture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3997" y="4504358"/>
            <a:ext cx="798171" cy="68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Прямоугольник 23"/>
          <p:cNvSpPr/>
          <p:nvPr/>
        </p:nvSpPr>
        <p:spPr>
          <a:xfrm>
            <a:off x="7445441" y="1525720"/>
            <a:ext cx="1313907" cy="6079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Юр. лицо - исполнитель по государственному контракту</a:t>
            </a:r>
            <a:endParaRPr lang="ru-RU" sz="9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nvGrpSpPr>
          <p:cNvPr id="25" name="Группа 276"/>
          <p:cNvGrpSpPr/>
          <p:nvPr/>
        </p:nvGrpSpPr>
        <p:grpSpPr>
          <a:xfrm>
            <a:off x="3276219" y="1858522"/>
            <a:ext cx="660205" cy="482313"/>
            <a:chOff x="249895" y="1782838"/>
            <a:chExt cx="617929" cy="392459"/>
          </a:xfrm>
        </p:grpSpPr>
        <p:pic>
          <p:nvPicPr>
            <p:cNvPr id="26" name="Picture 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9895" y="1782838"/>
              <a:ext cx="207335" cy="221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2590" y="2019366"/>
              <a:ext cx="204962" cy="14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2671" y="2004061"/>
              <a:ext cx="160534" cy="17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0240" y="1793672"/>
              <a:ext cx="167584" cy="187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6748" y="1791291"/>
              <a:ext cx="206820" cy="21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 name="Прямоугольник 30"/>
          <p:cNvSpPr/>
          <p:nvPr/>
        </p:nvSpPr>
        <p:spPr>
          <a:xfrm>
            <a:off x="3136841" y="2328399"/>
            <a:ext cx="1563493" cy="677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ГРБС федерального бюджета/ ПБС федерального бюджета</a:t>
            </a:r>
            <a:endParaRPr lang="ru-RU" sz="9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3" name="Прямоугольник 42"/>
          <p:cNvSpPr/>
          <p:nvPr/>
        </p:nvSpPr>
        <p:spPr>
          <a:xfrm>
            <a:off x="7390025" y="3093920"/>
            <a:ext cx="1598789" cy="856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Юр. лицо – получатель субсидии, бюджетной инвестиции, взноса в уставной капитал</a:t>
            </a:r>
            <a:endParaRPr lang="ru-RU" sz="9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9" name="TextBox 48"/>
          <p:cNvSpPr txBox="1"/>
          <p:nvPr/>
        </p:nvSpPr>
        <p:spPr>
          <a:xfrm>
            <a:off x="4585778" y="930571"/>
            <a:ext cx="1952472" cy="553998"/>
          </a:xfrm>
          <a:prstGeom prst="rect">
            <a:avLst/>
          </a:prstGeom>
          <a:noFill/>
        </p:spPr>
        <p:txBody>
          <a:bodyPr wrap="square" rtlCol="0">
            <a:spAutoFit/>
          </a:bodyPr>
          <a:lstStyle/>
          <a:p>
            <a:pPr algn="ctr"/>
            <a:r>
              <a:rPr lang="ru-RU" sz="1000" i="1" dirty="0">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Соглашение/договор о предоставлении субсидии, бюджетной </a:t>
            </a:r>
            <a:r>
              <a:rPr lang="ru-RU" sz="1000" i="1" dirty="0" smtClean="0">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инвестиции</a:t>
            </a:r>
            <a:endParaRPr lang="ru-RU" sz="1000" i="1" dirty="0">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endParaRPr>
          </a:p>
        </p:txBody>
      </p:sp>
      <p:sp>
        <p:nvSpPr>
          <p:cNvPr id="65" name="Прямоугольник 64"/>
          <p:cNvSpPr/>
          <p:nvPr/>
        </p:nvSpPr>
        <p:spPr>
          <a:xfrm>
            <a:off x="10085378" y="1688201"/>
            <a:ext cx="1171057" cy="474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latin typeface="Times New Roman" panose="02020603050405020304" pitchFamily="18" charset="0"/>
                <a:cs typeface="Times New Roman" panose="02020603050405020304" pitchFamily="18" charset="0"/>
              </a:rPr>
              <a:t>Банк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66" name="Прямоугольник 65"/>
          <p:cNvSpPr/>
          <p:nvPr/>
        </p:nvSpPr>
        <p:spPr>
          <a:xfrm>
            <a:off x="1712251" y="3999390"/>
            <a:ext cx="1171057" cy="474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Лицевой счет 03</a:t>
            </a:r>
          </a:p>
        </p:txBody>
      </p:sp>
      <p:sp>
        <p:nvSpPr>
          <p:cNvPr id="115" name="Штриховая стрелка вправо 114"/>
          <p:cNvSpPr/>
          <p:nvPr/>
        </p:nvSpPr>
        <p:spPr>
          <a:xfrm rot="7184161">
            <a:off x="6387148" y="1063342"/>
            <a:ext cx="571351" cy="221051"/>
          </a:xfrm>
          <a:prstGeom prst="stripedRightArrow">
            <a:avLst>
              <a:gd name="adj1" fmla="val 73891"/>
              <a:gd name="adj2" fmla="val 5966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6" name="Штриховая стрелка вправо 115"/>
          <p:cNvSpPr/>
          <p:nvPr/>
        </p:nvSpPr>
        <p:spPr>
          <a:xfrm rot="5942478" flipV="1">
            <a:off x="5986703" y="1630125"/>
            <a:ext cx="441926" cy="217878"/>
          </a:xfrm>
          <a:prstGeom prst="stripedRightArrow">
            <a:avLst>
              <a:gd name="adj1" fmla="val 61872"/>
              <a:gd name="adj2" fmla="val 6448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6" name="Picture 17" descr="017"/>
          <p:cNvPicPr>
            <a:picLocks noChangeAspect="1" noChangeArrowheads="1"/>
          </p:cNvPicPr>
          <p:nvPr/>
        </p:nvPicPr>
        <p:blipFill>
          <a:blip r:embed="rId11"/>
          <a:srcRect/>
          <a:stretch>
            <a:fillRect/>
          </a:stretch>
        </p:blipFill>
        <p:spPr bwMode="auto">
          <a:xfrm>
            <a:off x="3967085" y="5620209"/>
            <a:ext cx="347106" cy="345810"/>
          </a:xfrm>
          <a:prstGeom prst="rect">
            <a:avLst/>
          </a:prstGeom>
          <a:noFill/>
          <a:ln w="9525">
            <a:noFill/>
            <a:miter lim="800000"/>
            <a:headEnd/>
            <a:tailEnd/>
          </a:ln>
        </p:spPr>
      </p:pic>
      <p:pic>
        <p:nvPicPr>
          <p:cNvPr id="164" name="Picture 17" descr="017"/>
          <p:cNvPicPr>
            <a:picLocks noChangeAspect="1" noChangeArrowheads="1"/>
          </p:cNvPicPr>
          <p:nvPr/>
        </p:nvPicPr>
        <p:blipFill>
          <a:blip r:embed="rId11"/>
          <a:srcRect/>
          <a:stretch>
            <a:fillRect/>
          </a:stretch>
        </p:blipFill>
        <p:spPr bwMode="auto">
          <a:xfrm>
            <a:off x="2490801" y="3782613"/>
            <a:ext cx="303195" cy="302063"/>
          </a:xfrm>
          <a:prstGeom prst="rect">
            <a:avLst/>
          </a:prstGeom>
          <a:noFill/>
          <a:ln w="9525">
            <a:noFill/>
            <a:miter lim="800000"/>
            <a:headEnd/>
            <a:tailEnd/>
          </a:ln>
        </p:spPr>
      </p:pic>
      <p:sp>
        <p:nvSpPr>
          <p:cNvPr id="174" name="Прямоугольник 173"/>
          <p:cNvSpPr/>
          <p:nvPr/>
        </p:nvSpPr>
        <p:spPr>
          <a:xfrm>
            <a:off x="2208468" y="5020377"/>
            <a:ext cx="1171057" cy="474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ТОФК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75" name="Прямоугольник 174"/>
          <p:cNvSpPr/>
          <p:nvPr/>
        </p:nvSpPr>
        <p:spPr>
          <a:xfrm>
            <a:off x="3999389" y="5922726"/>
            <a:ext cx="959859" cy="3976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Лицевой счет 41</a:t>
            </a:r>
          </a:p>
        </p:txBody>
      </p:sp>
      <p:sp>
        <p:nvSpPr>
          <p:cNvPr id="205" name="Штриховая стрелка вправо 204"/>
          <p:cNvSpPr/>
          <p:nvPr/>
        </p:nvSpPr>
        <p:spPr>
          <a:xfrm>
            <a:off x="6417247" y="2402799"/>
            <a:ext cx="1368380" cy="449165"/>
          </a:xfrm>
          <a:prstGeom prst="stripedRightArrow">
            <a:avLst>
              <a:gd name="adj1" fmla="val 72695"/>
              <a:gd name="adj2" fmla="val 3297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smtClean="0">
                <a:solidFill>
                  <a:schemeClr val="accent5">
                    <a:lumMod val="50000"/>
                  </a:schemeClr>
                </a:solidFill>
                <a:latin typeface="Times New Roman" panose="02020603050405020304" pitchFamily="18" charset="0"/>
                <a:cs typeface="Times New Roman" panose="02020603050405020304" pitchFamily="18" charset="0"/>
              </a:rPr>
              <a:t>Аванс, субсидия, инвестиция</a:t>
            </a:r>
            <a:endParaRPr lang="ru-RU" sz="900"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a:stCxn id="28" idx="2"/>
            <a:endCxn id="28" idx="2"/>
          </p:cNvCxnSpPr>
          <p:nvPr/>
        </p:nvCxnSpPr>
        <p:spPr>
          <a:xfrm>
            <a:off x="3514522" y="234083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flipH="1" flipV="1">
            <a:off x="2700068" y="2648588"/>
            <a:ext cx="552242"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700068" y="2648588"/>
            <a:ext cx="0" cy="1092595"/>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Прямая соединительная линия 32"/>
          <p:cNvCxnSpPr/>
          <p:nvPr/>
        </p:nvCxnSpPr>
        <p:spPr>
          <a:xfrm flipH="1" flipV="1">
            <a:off x="8277387" y="1315601"/>
            <a:ext cx="1" cy="262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a:off x="8277387" y="1313725"/>
            <a:ext cx="1562174"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Прямоугольник 60"/>
          <p:cNvSpPr/>
          <p:nvPr/>
        </p:nvSpPr>
        <p:spPr>
          <a:xfrm>
            <a:off x="8704516" y="970344"/>
            <a:ext cx="1171057" cy="474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Расчетный счет</a:t>
            </a:r>
          </a:p>
        </p:txBody>
      </p:sp>
      <p:cxnSp>
        <p:nvCxnSpPr>
          <p:cNvPr id="39" name="Прямая соединительная линия 38"/>
          <p:cNvCxnSpPr/>
          <p:nvPr/>
        </p:nvCxnSpPr>
        <p:spPr>
          <a:xfrm>
            <a:off x="8759348" y="3532430"/>
            <a:ext cx="1503459" cy="10021"/>
          </a:xfrm>
          <a:prstGeom prst="line">
            <a:avLst/>
          </a:prstGeom>
        </p:spPr>
        <p:style>
          <a:lnRef idx="1">
            <a:schemeClr val="accent1"/>
          </a:lnRef>
          <a:fillRef idx="0">
            <a:schemeClr val="accent1"/>
          </a:fillRef>
          <a:effectRef idx="0">
            <a:schemeClr val="accent1"/>
          </a:effectRef>
          <a:fontRef idx="minor">
            <a:schemeClr val="tx1"/>
          </a:fontRef>
        </p:style>
      </p:cxnSp>
      <p:sp>
        <p:nvSpPr>
          <p:cNvPr id="68" name="Прямоугольник 67"/>
          <p:cNvSpPr/>
          <p:nvPr/>
        </p:nvSpPr>
        <p:spPr>
          <a:xfrm>
            <a:off x="9109333" y="3393140"/>
            <a:ext cx="1171057" cy="474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Расчетный счет</a:t>
            </a:r>
          </a:p>
        </p:txBody>
      </p:sp>
      <p:cxnSp>
        <p:nvCxnSpPr>
          <p:cNvPr id="50" name="Прямая со стрелкой 49"/>
          <p:cNvCxnSpPr/>
          <p:nvPr/>
        </p:nvCxnSpPr>
        <p:spPr>
          <a:xfrm>
            <a:off x="9839561" y="1313725"/>
            <a:ext cx="0" cy="3744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Прямая со стрелкой 51"/>
          <p:cNvCxnSpPr/>
          <p:nvPr/>
        </p:nvCxnSpPr>
        <p:spPr>
          <a:xfrm flipV="1">
            <a:off x="10256728" y="2328399"/>
            <a:ext cx="0" cy="12319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8" name="Прямоугольник 77"/>
          <p:cNvSpPr/>
          <p:nvPr/>
        </p:nvSpPr>
        <p:spPr>
          <a:xfrm>
            <a:off x="139956" y="2379760"/>
            <a:ext cx="2103017" cy="1445565"/>
          </a:xfrm>
          <a:prstGeom prst="rect">
            <a:avLst/>
          </a:prstGeom>
          <a:pattFill prst="openDmnd">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Аванс</a:t>
            </a:r>
          </a:p>
          <a:p>
            <a:pPr algn="ctr"/>
            <a:endParaRPr lang="ru-RU" sz="1200" dirty="0">
              <a:solidFill>
                <a:schemeClr val="tx1"/>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endParaRPr>
          </a:p>
          <a:p>
            <a:pPr algn="ctr"/>
            <a:r>
              <a:rPr lang="ru-RU" sz="1200" dirty="0" smtClean="0">
                <a:solidFill>
                  <a:schemeClr val="tx1"/>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 субсидия </a:t>
            </a:r>
          </a:p>
          <a:p>
            <a:pPr algn="ctr"/>
            <a:endParaRPr lang="ru-RU" sz="1200" dirty="0" smtClean="0">
              <a:solidFill>
                <a:schemeClr val="tx1"/>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endParaRPr>
          </a:p>
          <a:p>
            <a:pPr algn="ctr"/>
            <a:r>
              <a:rPr lang="ru-RU" sz="1200" dirty="0" smtClean="0">
                <a:solidFill>
                  <a:schemeClr val="tx1"/>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     бюджетная инвестиция</a:t>
            </a:r>
          </a:p>
          <a:p>
            <a:pPr algn="ctr"/>
            <a:endParaRPr lang="ru-RU" sz="1200" dirty="0" smtClean="0">
              <a:solidFill>
                <a:schemeClr val="tx1"/>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endParaRPr>
          </a:p>
          <a:p>
            <a:pPr algn="ctr"/>
            <a:r>
              <a:rPr lang="ru-RU" sz="1200" dirty="0" smtClean="0">
                <a:solidFill>
                  <a:schemeClr val="tx1"/>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Взнос в уставной капитал</a:t>
            </a:r>
          </a:p>
          <a:p>
            <a:pPr algn="ctr"/>
            <a:endParaRPr lang="ru-RU" sz="1200" dirty="0">
              <a:solidFill>
                <a:schemeClr val="tx1"/>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endParaRPr>
          </a:p>
        </p:txBody>
      </p:sp>
      <p:pic>
        <p:nvPicPr>
          <p:cNvPr id="79" name="Рисунок 66" descr="coins.png"/>
          <p:cNvPicPr>
            <a:picLocks noChangeAspect="1"/>
          </p:cNvPicPr>
          <p:nvPr/>
        </p:nvPicPr>
        <p:blipFill>
          <a:blip r:embed="rId12"/>
          <a:srcRect/>
          <a:stretch>
            <a:fillRect/>
          </a:stretch>
        </p:blipFill>
        <p:spPr bwMode="auto">
          <a:xfrm>
            <a:off x="9781615" y="2944377"/>
            <a:ext cx="349985" cy="316333"/>
          </a:xfrm>
          <a:prstGeom prst="rect">
            <a:avLst/>
          </a:prstGeom>
          <a:noFill/>
          <a:ln w="9525">
            <a:noFill/>
            <a:miter lim="800000"/>
            <a:headEnd/>
            <a:tailEnd/>
          </a:ln>
        </p:spPr>
      </p:pic>
      <p:sp>
        <p:nvSpPr>
          <p:cNvPr id="80" name="Умножение 79"/>
          <p:cNvSpPr/>
          <p:nvPr/>
        </p:nvSpPr>
        <p:spPr>
          <a:xfrm>
            <a:off x="7822551" y="2141675"/>
            <a:ext cx="578618" cy="514376"/>
          </a:xfrm>
          <a:prstGeom prst="mathMultiply">
            <a:avLst>
              <a:gd name="adj1" fmla="val 5663"/>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2" name="Штриховая стрелка вправо 81"/>
          <p:cNvSpPr/>
          <p:nvPr/>
        </p:nvSpPr>
        <p:spPr>
          <a:xfrm rot="7353148">
            <a:off x="4923485" y="3928154"/>
            <a:ext cx="1337980" cy="383792"/>
          </a:xfrm>
          <a:prstGeom prst="stripedRightArrow">
            <a:avLst>
              <a:gd name="adj1" fmla="val 72695"/>
              <a:gd name="adj2" fmla="val 3297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smtClean="0">
                <a:solidFill>
                  <a:schemeClr val="accent5">
                    <a:lumMod val="50000"/>
                  </a:schemeClr>
                </a:solidFill>
                <a:latin typeface="Times New Roman" panose="02020603050405020304" pitchFamily="18" charset="0"/>
                <a:cs typeface="Times New Roman" panose="02020603050405020304" pitchFamily="18" charset="0"/>
              </a:rPr>
              <a:t>Аванс, субсидия, инвестиция</a:t>
            </a:r>
            <a:endParaRPr lang="ru-RU" sz="900"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83" name="Рисунок 10" descr="agency.png"/>
          <p:cNvPicPr>
            <a:picLocks noChangeAspect="1"/>
          </p:cNvPicPr>
          <p:nvPr/>
        </p:nvPicPr>
        <p:blipFill>
          <a:blip r:embed="rId4" cstate="print"/>
          <a:srcRect/>
          <a:stretch>
            <a:fillRect/>
          </a:stretch>
        </p:blipFill>
        <p:spPr bwMode="auto">
          <a:xfrm>
            <a:off x="4299364" y="4713501"/>
            <a:ext cx="521876" cy="479066"/>
          </a:xfrm>
          <a:prstGeom prst="rect">
            <a:avLst/>
          </a:prstGeom>
          <a:noFill/>
          <a:ln w="9525">
            <a:noFill/>
            <a:miter lim="800000"/>
            <a:headEnd/>
            <a:tailEnd/>
          </a:ln>
        </p:spPr>
      </p:pic>
      <p:sp>
        <p:nvSpPr>
          <p:cNvPr id="84" name="Прямоугольник 83"/>
          <p:cNvSpPr/>
          <p:nvPr/>
        </p:nvSpPr>
        <p:spPr>
          <a:xfrm>
            <a:off x="4718427" y="5302076"/>
            <a:ext cx="1200515" cy="2600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Учреждение Банка России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96" name="Прямоугольник 95"/>
          <p:cNvSpPr/>
          <p:nvPr/>
        </p:nvSpPr>
        <p:spPr>
          <a:xfrm>
            <a:off x="4581156" y="4799573"/>
            <a:ext cx="1171057" cy="474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Счет 40105</a:t>
            </a:r>
          </a:p>
        </p:txBody>
      </p:sp>
      <p:sp>
        <p:nvSpPr>
          <p:cNvPr id="106" name="Прямоугольник 105"/>
          <p:cNvSpPr/>
          <p:nvPr/>
        </p:nvSpPr>
        <p:spPr>
          <a:xfrm>
            <a:off x="2331218" y="3154990"/>
            <a:ext cx="552090" cy="459089"/>
          </a:xfrm>
          <a:prstGeom prst="rect">
            <a:avLst/>
          </a:prstGeom>
          <a:noFill/>
          <a:ln cmpd="dbl">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ЗКР</a:t>
            </a:r>
          </a:p>
        </p:txBody>
      </p:sp>
      <p:cxnSp>
        <p:nvCxnSpPr>
          <p:cNvPr id="93" name="Прямая соединительная линия 92"/>
          <p:cNvCxnSpPr/>
          <p:nvPr/>
        </p:nvCxnSpPr>
        <p:spPr>
          <a:xfrm>
            <a:off x="8397377" y="3900786"/>
            <a:ext cx="3792" cy="1908930"/>
          </a:xfrm>
          <a:prstGeom prst="line">
            <a:avLst/>
          </a:prstGeom>
        </p:spPr>
        <p:style>
          <a:lnRef idx="1">
            <a:schemeClr val="accent1"/>
          </a:lnRef>
          <a:fillRef idx="0">
            <a:schemeClr val="accent1"/>
          </a:fillRef>
          <a:effectRef idx="0">
            <a:schemeClr val="accent1"/>
          </a:effectRef>
          <a:fontRef idx="minor">
            <a:schemeClr val="tx1"/>
          </a:fontRef>
        </p:style>
      </p:cxnSp>
      <p:sp>
        <p:nvSpPr>
          <p:cNvPr id="123" name="Прямоугольник 122"/>
          <p:cNvSpPr/>
          <p:nvPr/>
        </p:nvSpPr>
        <p:spPr>
          <a:xfrm>
            <a:off x="7944928" y="4294107"/>
            <a:ext cx="1113546" cy="459089"/>
          </a:xfrm>
          <a:prstGeom prst="rect">
            <a:avLst/>
          </a:prstGeom>
          <a:noFill/>
          <a:ln cmpd="dbl">
            <a:solidFill>
              <a:schemeClr val="accent1">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Платежный документы</a:t>
            </a:r>
          </a:p>
        </p:txBody>
      </p:sp>
      <p:cxnSp>
        <p:nvCxnSpPr>
          <p:cNvPr id="12" name="Прямая соединительная линия 11"/>
          <p:cNvCxnSpPr/>
          <p:nvPr/>
        </p:nvCxnSpPr>
        <p:spPr>
          <a:xfrm>
            <a:off x="2694761" y="4406616"/>
            <a:ext cx="0" cy="21401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2700068" y="4620633"/>
            <a:ext cx="27612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flipH="1" flipV="1">
            <a:off x="3379525" y="5192567"/>
            <a:ext cx="694800" cy="548011"/>
          </a:xfrm>
          <a:prstGeom prst="line">
            <a:avLst/>
          </a:prstGeom>
        </p:spPr>
        <p:style>
          <a:lnRef idx="1">
            <a:schemeClr val="accent1"/>
          </a:lnRef>
          <a:fillRef idx="0">
            <a:schemeClr val="accent1"/>
          </a:fillRef>
          <a:effectRef idx="0">
            <a:schemeClr val="accent1"/>
          </a:effectRef>
          <a:fontRef idx="minor">
            <a:schemeClr val="tx1"/>
          </a:fontRef>
        </p:style>
      </p:cxnSp>
      <p:pic>
        <p:nvPicPr>
          <p:cNvPr id="77" name="Рисунок 50" descr="эп.jpg"/>
          <p:cNvPicPr>
            <a:picLocks noChangeAspect="1"/>
          </p:cNvPicPr>
          <p:nvPr/>
        </p:nvPicPr>
        <p:blipFill>
          <a:blip r:embed="rId13"/>
          <a:srcRect/>
          <a:stretch>
            <a:fillRect/>
          </a:stretch>
        </p:blipFill>
        <p:spPr bwMode="auto">
          <a:xfrm>
            <a:off x="5918942" y="5741670"/>
            <a:ext cx="390495" cy="390495"/>
          </a:xfrm>
          <a:prstGeom prst="rect">
            <a:avLst/>
          </a:prstGeom>
          <a:noFill/>
          <a:ln w="9525">
            <a:noFill/>
            <a:miter lim="800000"/>
            <a:headEnd/>
            <a:tailEnd/>
          </a:ln>
        </p:spPr>
      </p:pic>
      <p:sp>
        <p:nvSpPr>
          <p:cNvPr id="87" name="Прямоугольник 86"/>
          <p:cNvSpPr/>
          <p:nvPr/>
        </p:nvSpPr>
        <p:spPr>
          <a:xfrm>
            <a:off x="986564" y="930570"/>
            <a:ext cx="1451373" cy="1583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accent5"/>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Область публичного права </a:t>
            </a:r>
          </a:p>
        </p:txBody>
      </p:sp>
      <p:sp>
        <p:nvSpPr>
          <p:cNvPr id="88" name="Прямоугольник 87"/>
          <p:cNvSpPr/>
          <p:nvPr/>
        </p:nvSpPr>
        <p:spPr>
          <a:xfrm>
            <a:off x="10372632" y="2344509"/>
            <a:ext cx="1609490" cy="1976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accent5"/>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Область частного права</a:t>
            </a:r>
            <a:endParaRPr lang="ru-RU" sz="1600" b="1" dirty="0">
              <a:solidFill>
                <a:schemeClr val="accent5"/>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endParaRPr>
          </a:p>
        </p:txBody>
      </p:sp>
      <p:sp>
        <p:nvSpPr>
          <p:cNvPr id="89" name="Прямоугольник 88"/>
          <p:cNvSpPr/>
          <p:nvPr/>
        </p:nvSpPr>
        <p:spPr>
          <a:xfrm>
            <a:off x="9058474" y="4504358"/>
            <a:ext cx="1237007" cy="1976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smtClean="0">
              <a:solidFill>
                <a:schemeClr val="tx1"/>
              </a:solidFill>
              <a:latin typeface="Cambria" panose="02040503050406030204" pitchFamily="18" charset="0"/>
              <a:cs typeface="Times New Roman" panose="02020603050405020304" pitchFamily="18" charset="0"/>
            </a:endParaRPr>
          </a:p>
        </p:txBody>
      </p:sp>
      <p:sp>
        <p:nvSpPr>
          <p:cNvPr id="90" name="Прямоугольник 89"/>
          <p:cNvSpPr/>
          <p:nvPr/>
        </p:nvSpPr>
        <p:spPr>
          <a:xfrm>
            <a:off x="9205046" y="4486713"/>
            <a:ext cx="2604515" cy="2150820"/>
          </a:xfrm>
          <a:prstGeom prst="rect">
            <a:avLst/>
          </a:prstGeom>
          <a:pattFill prst="openDmnd">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latin typeface="Cambria" panose="02040503050406030204" pitchFamily="18" charset="0"/>
                <a:cs typeface="Times New Roman" panose="02020603050405020304" pitchFamily="18" charset="0"/>
              </a:rPr>
              <a:t>Направление аванса  на оплату товаров/работ/услуг необходимых для исполнения государственного контракта </a:t>
            </a:r>
          </a:p>
          <a:p>
            <a:pPr algn="ctr"/>
            <a:endParaRPr lang="ru-RU" sz="1200" dirty="0" smtClean="0">
              <a:solidFill>
                <a:schemeClr val="tx1"/>
              </a:solidFill>
              <a:latin typeface="Cambria" panose="02040503050406030204" pitchFamily="18" charset="0"/>
              <a:cs typeface="Times New Roman" panose="02020603050405020304" pitchFamily="18" charset="0"/>
            </a:endParaRPr>
          </a:p>
          <a:p>
            <a:pPr algn="ctr"/>
            <a:r>
              <a:rPr lang="ru-RU" sz="1200" dirty="0" smtClean="0">
                <a:solidFill>
                  <a:schemeClr val="tx1"/>
                </a:solidFill>
                <a:latin typeface="Cambria" panose="02040503050406030204" pitchFamily="18" charset="0"/>
                <a:cs typeface="Times New Roman" panose="02020603050405020304" pitchFamily="18" charset="0"/>
              </a:rPr>
              <a:t>Увеличение стоимости объекта гос. собственности</a:t>
            </a:r>
          </a:p>
          <a:p>
            <a:pPr algn="ctr"/>
            <a:r>
              <a:rPr lang="ru-RU" sz="1200" dirty="0" smtClean="0">
                <a:solidFill>
                  <a:schemeClr val="tx1"/>
                </a:solidFill>
                <a:latin typeface="Cambria" panose="02040503050406030204" pitchFamily="18" charset="0"/>
                <a:cs typeface="Times New Roman" panose="02020603050405020304" pitchFamily="18" charset="0"/>
              </a:rPr>
              <a:t>Приобретение объекта гос. собственности</a:t>
            </a:r>
          </a:p>
          <a:p>
            <a:pPr algn="ctr"/>
            <a:endParaRPr lang="ru-RU" sz="1200" dirty="0">
              <a:solidFill>
                <a:schemeClr val="tx1"/>
              </a:solidFill>
              <a:latin typeface="Cambria" panose="02040503050406030204" pitchFamily="18" charset="0"/>
              <a:cs typeface="Times New Roman" panose="02020603050405020304" pitchFamily="18" charset="0"/>
            </a:endParaRPr>
          </a:p>
          <a:p>
            <a:pPr algn="ctr"/>
            <a:r>
              <a:rPr lang="ru-RU" sz="1200" dirty="0" smtClean="0">
                <a:solidFill>
                  <a:schemeClr val="tx1"/>
                </a:solidFill>
                <a:latin typeface="Cambria" panose="02040503050406030204" pitchFamily="18" charset="0"/>
                <a:cs typeface="Times New Roman" panose="02020603050405020304" pitchFamily="18" charset="0"/>
              </a:rPr>
              <a:t>Увеличение уставного капитала </a:t>
            </a:r>
          </a:p>
          <a:p>
            <a:pPr algn="ctr"/>
            <a:endParaRPr lang="ru-RU" sz="1200" dirty="0">
              <a:solidFill>
                <a:schemeClr val="tx1"/>
              </a:solidFill>
              <a:latin typeface="Cambria" panose="02040503050406030204" pitchFamily="18" charset="0"/>
              <a:cs typeface="Times New Roman" panose="02020603050405020304" pitchFamily="18" charset="0"/>
            </a:endParaRPr>
          </a:p>
        </p:txBody>
      </p:sp>
      <p:cxnSp>
        <p:nvCxnSpPr>
          <p:cNvPr id="47" name="Прямая со стрелкой 46"/>
          <p:cNvCxnSpPr/>
          <p:nvPr/>
        </p:nvCxnSpPr>
        <p:spPr>
          <a:xfrm>
            <a:off x="3633248" y="4848462"/>
            <a:ext cx="570680"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Прямая со стрелкой 52"/>
          <p:cNvCxnSpPr/>
          <p:nvPr/>
        </p:nvCxnSpPr>
        <p:spPr>
          <a:xfrm flipH="1">
            <a:off x="3633248" y="4970267"/>
            <a:ext cx="58512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9" name="Прямоугольник 98"/>
          <p:cNvSpPr/>
          <p:nvPr/>
        </p:nvSpPr>
        <p:spPr>
          <a:xfrm>
            <a:off x="1068452" y="5752199"/>
            <a:ext cx="1935593" cy="5748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Казначейское сопровождение </a:t>
            </a:r>
            <a:endParaRPr lang="ru-RU" dirty="0">
              <a:solidFill>
                <a:schemeClr val="tx1"/>
              </a:solidFill>
              <a:latin typeface="Times New Roman" panose="02020603050405020304" pitchFamily="18" charset="0"/>
              <a:cs typeface="Times New Roman" panose="02020603050405020304" pitchFamily="18" charset="0"/>
            </a:endParaRPr>
          </a:p>
        </p:txBody>
      </p:sp>
      <p:pic>
        <p:nvPicPr>
          <p:cNvPr id="103" name="Рисунок 66" descr="coins.png"/>
          <p:cNvPicPr>
            <a:picLocks noChangeAspect="1"/>
          </p:cNvPicPr>
          <p:nvPr/>
        </p:nvPicPr>
        <p:blipFill>
          <a:blip r:embed="rId12"/>
          <a:srcRect/>
          <a:stretch>
            <a:fillRect/>
          </a:stretch>
        </p:blipFill>
        <p:spPr bwMode="auto">
          <a:xfrm>
            <a:off x="9058474" y="1342002"/>
            <a:ext cx="349985" cy="316333"/>
          </a:xfrm>
          <a:prstGeom prst="rect">
            <a:avLst/>
          </a:prstGeom>
          <a:noFill/>
          <a:ln w="9525">
            <a:noFill/>
            <a:miter lim="800000"/>
            <a:headEnd/>
            <a:tailEnd/>
          </a:ln>
        </p:spPr>
      </p:pic>
      <p:sp>
        <p:nvSpPr>
          <p:cNvPr id="114" name="Овал 113"/>
          <p:cNvSpPr/>
          <p:nvPr/>
        </p:nvSpPr>
        <p:spPr>
          <a:xfrm>
            <a:off x="8964504" y="4647589"/>
            <a:ext cx="443955" cy="337877"/>
          </a:xfrm>
          <a:prstGeom prst="ellipse">
            <a:avLst/>
          </a:prstGeom>
          <a:blipFill rotWithShape="0">
            <a:blip r:embed="rId14"/>
            <a:stretch>
              <a:fillRect/>
            </a:stretch>
          </a:blipFill>
          <a:ln>
            <a:solidFill>
              <a:schemeClr val="accent2">
                <a:lumMod val="20000"/>
                <a:lumOff val="80000"/>
              </a:schemeClr>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18" name="Овал 117"/>
          <p:cNvSpPr/>
          <p:nvPr/>
        </p:nvSpPr>
        <p:spPr>
          <a:xfrm>
            <a:off x="8943460" y="5584849"/>
            <a:ext cx="443955" cy="337877"/>
          </a:xfrm>
          <a:prstGeom prst="ellipse">
            <a:avLst/>
          </a:prstGeom>
          <a:blipFill rotWithShape="0">
            <a:blip r:embed="rId14"/>
            <a:stretch>
              <a:fillRect/>
            </a:stretch>
          </a:blipFill>
          <a:ln>
            <a:solidFill>
              <a:schemeClr val="accent2">
                <a:lumMod val="20000"/>
                <a:lumOff val="80000"/>
              </a:schemeClr>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21" name="Овал 120"/>
          <p:cNvSpPr/>
          <p:nvPr/>
        </p:nvSpPr>
        <p:spPr>
          <a:xfrm>
            <a:off x="509332" y="2349019"/>
            <a:ext cx="282268" cy="238528"/>
          </a:xfrm>
          <a:prstGeom prst="ellipse">
            <a:avLst/>
          </a:prstGeom>
          <a:blipFill rotWithShape="0">
            <a:blip r:embed="rId14"/>
            <a:stretch>
              <a:fillRect/>
            </a:stretch>
          </a:blipFill>
          <a:ln>
            <a:solidFill>
              <a:schemeClr val="accent2">
                <a:lumMod val="20000"/>
                <a:lumOff val="80000"/>
              </a:schemeClr>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24" name="Овал 123"/>
          <p:cNvSpPr/>
          <p:nvPr/>
        </p:nvSpPr>
        <p:spPr>
          <a:xfrm>
            <a:off x="442962" y="2763563"/>
            <a:ext cx="282268" cy="209117"/>
          </a:xfrm>
          <a:prstGeom prst="ellipse">
            <a:avLst/>
          </a:prstGeom>
          <a:blipFill rotWithShape="0">
            <a:blip r:embed="rId14"/>
            <a:stretch>
              <a:fillRect/>
            </a:stretch>
          </a:blipFill>
          <a:ln>
            <a:solidFill>
              <a:schemeClr val="accent2">
                <a:lumMod val="20000"/>
                <a:lumOff val="80000"/>
              </a:schemeClr>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27" name="Овал 126"/>
          <p:cNvSpPr/>
          <p:nvPr/>
        </p:nvSpPr>
        <p:spPr>
          <a:xfrm>
            <a:off x="131233" y="3090326"/>
            <a:ext cx="282268" cy="209117"/>
          </a:xfrm>
          <a:prstGeom prst="ellipse">
            <a:avLst/>
          </a:prstGeom>
          <a:blipFill rotWithShape="0">
            <a:blip r:embed="rId14"/>
            <a:stretch>
              <a:fillRect/>
            </a:stretch>
          </a:blipFill>
          <a:ln>
            <a:solidFill>
              <a:schemeClr val="accent2">
                <a:lumMod val="20000"/>
                <a:lumOff val="80000"/>
              </a:schemeClr>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pic>
        <p:nvPicPr>
          <p:cNvPr id="81" name="Picture 69" descr="C:\Users\Алексей\Dropbox\Управление Закупками\Презентации\Иконки\1381764817_TextDocument.png"/>
          <p:cNvPicPr>
            <a:picLocks noChangeAspect="1" noChangeArrowheads="1"/>
          </p:cNvPicPr>
          <p:nvPr/>
        </p:nvPicPr>
        <p:blipFill>
          <a:blip r:embed="rId3"/>
          <a:srcRect/>
          <a:stretch>
            <a:fillRect/>
          </a:stretch>
        </p:blipFill>
        <p:spPr bwMode="auto">
          <a:xfrm>
            <a:off x="5550633" y="2003657"/>
            <a:ext cx="583427" cy="690724"/>
          </a:xfrm>
          <a:prstGeom prst="rect">
            <a:avLst/>
          </a:prstGeom>
          <a:noFill/>
          <a:ln w="9525">
            <a:solidFill>
              <a:srgbClr val="557628"/>
            </a:solidFill>
            <a:miter lim="800000"/>
            <a:headEnd/>
            <a:tailEnd/>
          </a:ln>
        </p:spPr>
      </p:pic>
      <p:pic>
        <p:nvPicPr>
          <p:cNvPr id="44" name="Picture 69" descr="C:\Users\Алексей\Dropbox\Управление Закупками\Презентации\Иконки\1381764817_TextDocument.png"/>
          <p:cNvPicPr>
            <a:picLocks noChangeAspect="1" noChangeArrowheads="1"/>
          </p:cNvPicPr>
          <p:nvPr/>
        </p:nvPicPr>
        <p:blipFill>
          <a:blip r:embed="rId3"/>
          <a:srcRect/>
          <a:stretch>
            <a:fillRect/>
          </a:stretch>
        </p:blipFill>
        <p:spPr bwMode="auto">
          <a:xfrm>
            <a:off x="5804621" y="2343556"/>
            <a:ext cx="583427" cy="690724"/>
          </a:xfrm>
          <a:prstGeom prst="rect">
            <a:avLst/>
          </a:prstGeom>
          <a:noFill/>
          <a:ln w="9525">
            <a:solidFill>
              <a:srgbClr val="557628"/>
            </a:solidFill>
            <a:miter lim="800000"/>
            <a:headEnd/>
            <a:tailEnd/>
          </a:ln>
        </p:spPr>
      </p:pic>
      <p:sp>
        <p:nvSpPr>
          <p:cNvPr id="85" name="Овал 84"/>
          <p:cNvSpPr/>
          <p:nvPr/>
        </p:nvSpPr>
        <p:spPr>
          <a:xfrm>
            <a:off x="-1178" y="3424022"/>
            <a:ext cx="282268" cy="209117"/>
          </a:xfrm>
          <a:prstGeom prst="ellipse">
            <a:avLst/>
          </a:prstGeom>
          <a:blipFill rotWithShape="0">
            <a:blip r:embed="rId14"/>
            <a:stretch>
              <a:fillRect/>
            </a:stretch>
          </a:blipFill>
          <a:ln>
            <a:solidFill>
              <a:schemeClr val="accent2">
                <a:lumMod val="20000"/>
                <a:lumOff val="80000"/>
              </a:schemeClr>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86" name="Овал 85"/>
          <p:cNvSpPr/>
          <p:nvPr/>
        </p:nvSpPr>
        <p:spPr>
          <a:xfrm>
            <a:off x="8943459" y="6201442"/>
            <a:ext cx="443955" cy="337877"/>
          </a:xfrm>
          <a:prstGeom prst="ellipse">
            <a:avLst/>
          </a:prstGeom>
          <a:blipFill rotWithShape="0">
            <a:blip r:embed="rId14"/>
            <a:stretch>
              <a:fillRect/>
            </a:stretch>
          </a:blipFill>
          <a:ln>
            <a:solidFill>
              <a:schemeClr val="accent2">
                <a:lumMod val="20000"/>
                <a:lumOff val="80000"/>
              </a:schemeClr>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75" name="Прямоугольник 74"/>
          <p:cNvSpPr/>
          <p:nvPr/>
        </p:nvSpPr>
        <p:spPr>
          <a:xfrm>
            <a:off x="3514056" y="1564576"/>
            <a:ext cx="1425338" cy="5748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a:t>
            </a:r>
            <a:r>
              <a:rPr lang="ru-RU" sz="9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осударственный заказчик </a:t>
            </a:r>
            <a:endParaRPr lang="ru-RU" sz="900" dirty="0">
              <a:solidFill>
                <a:schemeClr val="tx1"/>
              </a:solidFill>
              <a:latin typeface="Times New Roman" panose="02020603050405020304" pitchFamily="18" charset="0"/>
              <a:cs typeface="Times New Roman" panose="02020603050405020304" pitchFamily="18" charset="0"/>
            </a:endParaRPr>
          </a:p>
          <a:p>
            <a:pPr algn="ctr"/>
            <a:r>
              <a:rPr lang="ru-RU" sz="1000" dirty="0" smtClean="0">
                <a:solidFill>
                  <a:schemeClr val="tx1"/>
                </a:solidFill>
                <a:latin typeface="Times New Roman" panose="02020603050405020304" pitchFamily="18" charset="0"/>
                <a:cs typeface="Times New Roman" panose="02020603050405020304" pitchFamily="18" charset="0"/>
              </a:rPr>
              <a:t> </a:t>
            </a:r>
            <a:endParaRPr lang="ru-RU" sz="1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91301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665348582"/>
              </p:ext>
            </p:extLst>
          </p:nvPr>
        </p:nvGraphicFramePr>
        <p:xfrm>
          <a:off x="6909759" y="2096219"/>
          <a:ext cx="5132718" cy="3727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Заголовок 1"/>
          <p:cNvSpPr>
            <a:spLocks noGrp="1"/>
          </p:cNvSpPr>
          <p:nvPr>
            <p:ph type="title"/>
          </p:nvPr>
        </p:nvSpPr>
        <p:spPr>
          <a:xfrm>
            <a:off x="7418718" y="927857"/>
            <a:ext cx="4497352" cy="935450"/>
          </a:xfrm>
        </p:spPr>
        <p:txBody>
          <a:bodyPr>
            <a:normAutofit/>
          </a:bodyPr>
          <a:lstStyle/>
          <a:p>
            <a:pPr algn="ctr"/>
            <a:r>
              <a:rPr lang="ru-RU" sz="2000" b="1" i="1" dirty="0" smtClean="0">
                <a:solidFill>
                  <a:schemeClr val="accent1">
                    <a:lumMod val="75000"/>
                  </a:schemeClr>
                </a:solidFill>
                <a:latin typeface="Cambria" pitchFamily="18" charset="0"/>
              </a:rPr>
              <a:t>Преимущества казначейского сопровождения </a:t>
            </a:r>
            <a:br>
              <a:rPr lang="ru-RU" sz="2000" b="1" i="1" dirty="0" smtClean="0">
                <a:solidFill>
                  <a:schemeClr val="accent1">
                    <a:lumMod val="75000"/>
                  </a:schemeClr>
                </a:solidFill>
                <a:latin typeface="Cambria" pitchFamily="18" charset="0"/>
              </a:rPr>
            </a:br>
            <a:endParaRPr lang="ru-RU" sz="2000" b="1" i="1" dirty="0">
              <a:solidFill>
                <a:schemeClr val="accent1">
                  <a:lumMod val="75000"/>
                </a:schemeClr>
              </a:solidFill>
              <a:latin typeface="Cambria" pitchFamily="18" charset="0"/>
            </a:endParaRPr>
          </a:p>
        </p:txBody>
      </p:sp>
      <p:sp>
        <p:nvSpPr>
          <p:cNvPr id="7" name="Заголовок 1"/>
          <p:cNvSpPr txBox="1">
            <a:spLocks/>
          </p:cNvSpPr>
          <p:nvPr/>
        </p:nvSpPr>
        <p:spPr bwMode="auto">
          <a:xfrm>
            <a:off x="1280777" y="950170"/>
            <a:ext cx="4497352" cy="93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a:lstStyle>
          <a:p>
            <a:pPr algn="ctr"/>
            <a:r>
              <a:rPr lang="ru-RU" sz="2000" b="1" i="1" dirty="0" smtClean="0">
                <a:solidFill>
                  <a:schemeClr val="accent1">
                    <a:lumMod val="75000"/>
                  </a:schemeClr>
                </a:solidFill>
                <a:latin typeface="Cambria" pitchFamily="18" charset="0"/>
              </a:rPr>
              <a:t>Признаки казначейского сопровождения </a:t>
            </a:r>
            <a:br>
              <a:rPr lang="ru-RU" sz="2000" b="1" i="1" dirty="0" smtClean="0">
                <a:solidFill>
                  <a:schemeClr val="accent1">
                    <a:lumMod val="75000"/>
                  </a:schemeClr>
                </a:solidFill>
                <a:latin typeface="Cambria" pitchFamily="18" charset="0"/>
              </a:rPr>
            </a:br>
            <a:endParaRPr lang="ru-RU" sz="2000" b="1" i="1" dirty="0">
              <a:solidFill>
                <a:schemeClr val="accent1">
                  <a:lumMod val="75000"/>
                </a:schemeClr>
              </a:solidFill>
              <a:latin typeface="Cambria" pitchFamily="18" charset="0"/>
            </a:endParaRPr>
          </a:p>
        </p:txBody>
      </p:sp>
      <p:grpSp>
        <p:nvGrpSpPr>
          <p:cNvPr id="16" name="Группа 15"/>
          <p:cNvGrpSpPr/>
          <p:nvPr/>
        </p:nvGrpSpPr>
        <p:grpSpPr>
          <a:xfrm>
            <a:off x="514115" y="1694203"/>
            <a:ext cx="5264014" cy="1293400"/>
            <a:chOff x="238608" y="354335"/>
            <a:chExt cx="5626063" cy="638857"/>
          </a:xfrm>
          <a:scene3d>
            <a:camera prst="orthographicFront">
              <a:rot lat="0" lon="0" rev="0"/>
            </a:camera>
            <a:lightRig rig="brightRoom" dir="t">
              <a:rot lat="0" lon="0" rev="600000"/>
            </a:lightRig>
          </a:scene3d>
        </p:grpSpPr>
        <p:sp>
          <p:nvSpPr>
            <p:cNvPr id="17" name="Прямоугольник 16"/>
            <p:cNvSpPr/>
            <p:nvPr/>
          </p:nvSpPr>
          <p:spPr>
            <a:xfrm>
              <a:off x="566648" y="354335"/>
              <a:ext cx="5298023" cy="613776"/>
            </a:xfrm>
            <a:prstGeom prst="rect">
              <a:avLst/>
            </a:prstGeom>
            <a:noFill/>
            <a:ln>
              <a:solidFill>
                <a:schemeClr val="accent5">
                  <a:lumMod val="20000"/>
                  <a:lumOff val="80000"/>
                </a:schemeClr>
              </a:solidFill>
            </a:ln>
            <a:effectLst>
              <a:outerShdw blurRad="57785" dist="33020" dir="3180000" algn="ctr">
                <a:srgbClr val="000000">
                  <a:alpha val="30000"/>
                </a:srgbClr>
              </a:outerShdw>
            </a:effectLst>
            <a:sp3d prstMaterial="metal">
              <a:bevelT w="38100" h="57150" prst="angle"/>
            </a:sp3d>
          </p:spPr>
          <p:style>
            <a:lnRef idx="1">
              <a:schemeClr val="accent1"/>
            </a:lnRef>
            <a:fillRef idx="2">
              <a:schemeClr val="accent1"/>
            </a:fillRef>
            <a:effectRef idx="1">
              <a:schemeClr val="accent1"/>
            </a:effectRef>
            <a:fontRef idx="minor">
              <a:schemeClr val="dk1">
                <a:hueOff val="0"/>
                <a:satOff val="0"/>
                <a:lumOff val="0"/>
                <a:alphaOff val="0"/>
              </a:schemeClr>
            </a:fontRef>
          </p:style>
        </p:sp>
        <p:sp>
          <p:nvSpPr>
            <p:cNvPr id="18" name="Прямоугольник 17"/>
            <p:cNvSpPr/>
            <p:nvPr/>
          </p:nvSpPr>
          <p:spPr>
            <a:xfrm>
              <a:off x="238608" y="436342"/>
              <a:ext cx="5626063" cy="55685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87185" tIns="40640" rIns="40640" bIns="4064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tab pos="5386388" algn="l"/>
                </a:tabLst>
                <a:defRPr/>
              </a:pPr>
              <a:r>
                <a:rPr lang="ru-RU" sz="1600" kern="1200" dirty="0" smtClean="0">
                  <a:solidFill>
                    <a:srgbClr val="002060"/>
                  </a:solidFill>
                  <a:latin typeface="Cambria" panose="02040503050406030204" pitchFamily="18" charset="0"/>
                  <a:cs typeface="Times New Roman" panose="02020603050405020304" pitchFamily="18" charset="0"/>
                  <a:sym typeface="Arial" pitchFamily="34" charset="0"/>
                </a:rPr>
                <a:t>Суммы аванса, субсидии, бюджетные инвестиции, взносы </a:t>
              </a:r>
              <a:r>
                <a:rPr lang="ru-RU" sz="1600" u="sng" kern="1200" dirty="0" smtClean="0">
                  <a:solidFill>
                    <a:srgbClr val="002060"/>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sym typeface="Arial" pitchFamily="34" charset="0"/>
                </a:rPr>
                <a:t>перечисляются на счета территориальных органов </a:t>
              </a:r>
              <a:r>
                <a:rPr lang="ru-RU" sz="1600" u="sng" dirty="0" smtClean="0">
                  <a:solidFill>
                    <a:srgbClr val="002060"/>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sym typeface="Arial" pitchFamily="34" charset="0"/>
                </a:rPr>
                <a:t>ФК</a:t>
              </a:r>
              <a:r>
                <a:rPr lang="ru-RU" sz="1600" dirty="0" smtClean="0">
                  <a:solidFill>
                    <a:srgbClr val="002060"/>
                  </a:solidFill>
                  <a:latin typeface="Cambria" panose="02040503050406030204" pitchFamily="18" charset="0"/>
                  <a:cs typeface="Times New Roman" panose="02020603050405020304" pitchFamily="18" charset="0"/>
                  <a:sym typeface="Arial" pitchFamily="34" charset="0"/>
                </a:rPr>
                <a:t> открытые в учреждения Банка России (</a:t>
              </a:r>
              <a:r>
                <a:rPr lang="ru-RU" sz="1600" dirty="0" smtClean="0">
                  <a:solidFill>
                    <a:srgbClr val="0070C0"/>
                  </a:solidFill>
                  <a:latin typeface="Cambria" panose="02040503050406030204" pitchFamily="18" charset="0"/>
                  <a:cs typeface="Times New Roman" panose="02020603050405020304" pitchFamily="18" charset="0"/>
                  <a:sym typeface="Arial" pitchFamily="34" charset="0"/>
                </a:rPr>
                <a:t>казначейские счета в НРБК </a:t>
              </a:r>
              <a:r>
                <a:rPr lang="ru-RU" sz="1600" dirty="0" smtClean="0">
                  <a:solidFill>
                    <a:srgbClr val="002060"/>
                  </a:solidFill>
                  <a:latin typeface="Cambria" panose="02040503050406030204" pitchFamily="18" charset="0"/>
                  <a:cs typeface="Times New Roman" panose="02020603050405020304" pitchFamily="18" charset="0"/>
                  <a:sym typeface="Arial" pitchFamily="34" charset="0"/>
                </a:rPr>
                <a:t>) </a:t>
              </a:r>
              <a:r>
                <a:rPr lang="ru-RU" sz="1600" kern="1200" dirty="0" smtClean="0">
                  <a:solidFill>
                    <a:srgbClr val="002060"/>
                  </a:solidFill>
                  <a:latin typeface="Cambria" panose="02040503050406030204" pitchFamily="18" charset="0"/>
                  <a:cs typeface="Times New Roman" panose="02020603050405020304" pitchFamily="18" charset="0"/>
                  <a:sym typeface="Arial" pitchFamily="34" charset="0"/>
                </a:rPr>
                <a:t> </a:t>
              </a:r>
              <a:endParaRPr lang="ru-RU" sz="1600" kern="1200" dirty="0">
                <a:solidFill>
                  <a:srgbClr val="002060"/>
                </a:solidFill>
                <a:latin typeface="Cambria" panose="02040503050406030204" pitchFamily="18" charset="0"/>
                <a:cs typeface="Times New Roman" panose="02020603050405020304" pitchFamily="18" charset="0"/>
                <a:sym typeface="Arial" pitchFamily="34" charset="0"/>
              </a:endParaRPr>
            </a:p>
          </p:txBody>
        </p:sp>
      </p:grpSp>
      <p:grpSp>
        <p:nvGrpSpPr>
          <p:cNvPr id="19" name="Группа 18"/>
          <p:cNvGrpSpPr/>
          <p:nvPr/>
        </p:nvGrpSpPr>
        <p:grpSpPr>
          <a:xfrm>
            <a:off x="867223" y="3159726"/>
            <a:ext cx="4967843" cy="1357723"/>
            <a:chOff x="-407501" y="378480"/>
            <a:chExt cx="5298023" cy="613776"/>
          </a:xfrm>
          <a:scene3d>
            <a:camera prst="orthographicFront">
              <a:rot lat="0" lon="0" rev="0"/>
            </a:camera>
            <a:lightRig rig="brightRoom" dir="t">
              <a:rot lat="0" lon="0" rev="600000"/>
            </a:lightRig>
          </a:scene3d>
        </p:grpSpPr>
        <p:sp>
          <p:nvSpPr>
            <p:cNvPr id="20" name="Прямоугольник 19"/>
            <p:cNvSpPr/>
            <p:nvPr/>
          </p:nvSpPr>
          <p:spPr>
            <a:xfrm>
              <a:off x="-407501" y="378480"/>
              <a:ext cx="5298023" cy="613776"/>
            </a:xfrm>
            <a:prstGeom prst="rect">
              <a:avLst/>
            </a:prstGeom>
            <a:noFill/>
            <a:ln>
              <a:solidFill>
                <a:schemeClr val="accent5">
                  <a:lumMod val="20000"/>
                  <a:lumOff val="80000"/>
                </a:schemeClr>
              </a:solidFill>
            </a:ln>
            <a:effectLst>
              <a:outerShdw blurRad="57785" dist="33020" dir="3180000" algn="ctr">
                <a:srgbClr val="000000">
                  <a:alpha val="30000"/>
                </a:srgbClr>
              </a:outerShdw>
            </a:effectLst>
            <a:sp3d prstMaterial="metal">
              <a:bevelT w="38100" h="57150" prst="angle"/>
            </a:sp3d>
          </p:spPr>
          <p:style>
            <a:lnRef idx="1">
              <a:schemeClr val="accent1"/>
            </a:lnRef>
            <a:fillRef idx="2">
              <a:schemeClr val="accent1"/>
            </a:fillRef>
            <a:effectRef idx="1">
              <a:schemeClr val="accent1"/>
            </a:effectRef>
            <a:fontRef idx="minor">
              <a:schemeClr val="dk1">
                <a:hueOff val="0"/>
                <a:satOff val="0"/>
                <a:lumOff val="0"/>
                <a:alphaOff val="0"/>
              </a:schemeClr>
            </a:fontRef>
          </p:style>
        </p:sp>
        <p:sp>
          <p:nvSpPr>
            <p:cNvPr id="21" name="Прямоугольник 20"/>
            <p:cNvSpPr/>
            <p:nvPr/>
          </p:nvSpPr>
          <p:spPr>
            <a:xfrm>
              <a:off x="-375089" y="426183"/>
              <a:ext cx="5101187" cy="518369"/>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87185" tIns="40640" rIns="40640" bIns="4064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tab pos="5386388" algn="l"/>
                </a:tabLst>
                <a:defRPr/>
              </a:pPr>
              <a:r>
                <a:rPr lang="ru-RU" sz="1400" dirty="0" smtClean="0">
                  <a:solidFill>
                    <a:srgbClr val="002060"/>
                  </a:solidFill>
                  <a:latin typeface="Cambria" panose="02040503050406030204" pitchFamily="18" charset="0"/>
                  <a:cs typeface="Times New Roman" panose="02020603050405020304" pitchFamily="18" charset="0"/>
                  <a:sym typeface="Arial" pitchFamily="34" charset="0"/>
                </a:rPr>
                <a:t>Юридическим лицам: исполнителям по гос. контрактам, получателям субсидий, бюджетных инвестиции, вносов в уставной капитал (включенных в перечень, утвержденный Правительством РФ) открываются </a:t>
              </a:r>
              <a:r>
                <a:rPr lang="ru-RU" sz="1400" u="sng" dirty="0" smtClean="0">
                  <a:solidFill>
                    <a:srgbClr val="002060"/>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sym typeface="Arial" pitchFamily="34" charset="0"/>
                </a:rPr>
                <a:t>лицевые счета в территориальных органах ФК  </a:t>
              </a:r>
              <a:endParaRPr lang="ru-RU" sz="1400" u="sng" kern="1200" dirty="0">
                <a:solidFill>
                  <a:srgbClr val="002060"/>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sym typeface="Arial" pitchFamily="34" charset="0"/>
              </a:endParaRPr>
            </a:p>
          </p:txBody>
        </p:sp>
      </p:grpSp>
      <p:grpSp>
        <p:nvGrpSpPr>
          <p:cNvPr id="14" name="Группа 13"/>
          <p:cNvGrpSpPr/>
          <p:nvPr/>
        </p:nvGrpSpPr>
        <p:grpSpPr>
          <a:xfrm>
            <a:off x="867223" y="4788092"/>
            <a:ext cx="5170265" cy="1526444"/>
            <a:chOff x="-407501" y="378480"/>
            <a:chExt cx="5298023" cy="613776"/>
          </a:xfrm>
          <a:scene3d>
            <a:camera prst="orthographicFront">
              <a:rot lat="0" lon="0" rev="0"/>
            </a:camera>
            <a:lightRig rig="brightRoom" dir="t">
              <a:rot lat="0" lon="0" rev="600000"/>
            </a:lightRig>
          </a:scene3d>
        </p:grpSpPr>
        <p:sp>
          <p:nvSpPr>
            <p:cNvPr id="15" name="Прямоугольник 14"/>
            <p:cNvSpPr/>
            <p:nvPr/>
          </p:nvSpPr>
          <p:spPr>
            <a:xfrm>
              <a:off x="-407501" y="378480"/>
              <a:ext cx="5298023" cy="613776"/>
            </a:xfrm>
            <a:prstGeom prst="rect">
              <a:avLst/>
            </a:prstGeom>
            <a:noFill/>
            <a:ln>
              <a:solidFill>
                <a:schemeClr val="accent5">
                  <a:lumMod val="20000"/>
                  <a:lumOff val="80000"/>
                </a:schemeClr>
              </a:solidFill>
            </a:ln>
            <a:effectLst>
              <a:outerShdw blurRad="57785" dist="33020" dir="3180000" algn="ctr">
                <a:srgbClr val="000000">
                  <a:alpha val="30000"/>
                </a:srgbClr>
              </a:outerShdw>
            </a:effectLst>
            <a:sp3d prstMaterial="metal">
              <a:bevelT w="38100" h="57150" prst="angle"/>
            </a:sp3d>
          </p:spPr>
          <p:style>
            <a:lnRef idx="1">
              <a:schemeClr val="accent1"/>
            </a:lnRef>
            <a:fillRef idx="2">
              <a:schemeClr val="accent1"/>
            </a:fillRef>
            <a:effectRef idx="1">
              <a:schemeClr val="accent1"/>
            </a:effectRef>
            <a:fontRef idx="minor">
              <a:schemeClr val="dk1">
                <a:hueOff val="0"/>
                <a:satOff val="0"/>
                <a:lumOff val="0"/>
                <a:alphaOff val="0"/>
              </a:schemeClr>
            </a:fontRef>
          </p:style>
        </p:sp>
        <p:sp>
          <p:nvSpPr>
            <p:cNvPr id="25" name="Прямоугольник 24"/>
            <p:cNvSpPr/>
            <p:nvPr/>
          </p:nvSpPr>
          <p:spPr>
            <a:xfrm>
              <a:off x="-375089" y="426183"/>
              <a:ext cx="5101187" cy="518369"/>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87185" tIns="40640" rIns="40640" bIns="4064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tab pos="5386388" algn="l"/>
                </a:tabLst>
                <a:defRPr/>
              </a:pPr>
              <a:r>
                <a:rPr lang="ru-RU" sz="1400" kern="1200" dirty="0" smtClean="0">
                  <a:solidFill>
                    <a:srgbClr val="002060"/>
                  </a:solidFill>
                  <a:latin typeface="Cambria" panose="02040503050406030204" pitchFamily="18" charset="0"/>
                  <a:cs typeface="Times New Roman" panose="02020603050405020304" pitchFamily="18" charset="0"/>
                  <a:sym typeface="Arial" pitchFamily="34" charset="0"/>
                </a:rPr>
                <a:t>Операции по перечислению средств, отраженных на лицевых счетах юридических лиц, </a:t>
              </a:r>
              <a:r>
                <a:rPr lang="ru-RU" sz="1400" u="sng" kern="1200" dirty="0" smtClean="0">
                  <a:solidFill>
                    <a:srgbClr val="002060"/>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sym typeface="Arial" pitchFamily="34" charset="0"/>
                </a:rPr>
                <a:t>осуществляются в переделах суммы, необходимой для оплаты обязательств по расходам</a:t>
              </a:r>
              <a:r>
                <a:rPr lang="ru-RU" sz="1400" kern="1200" dirty="0" smtClean="0">
                  <a:solidFill>
                    <a:srgbClr val="002060"/>
                  </a:solidFill>
                  <a:latin typeface="Cambria" panose="02040503050406030204" pitchFamily="18" charset="0"/>
                  <a:cs typeface="Times New Roman" panose="02020603050405020304" pitchFamily="18" charset="0"/>
                  <a:sym typeface="Arial" pitchFamily="34" charset="0"/>
                </a:rPr>
                <a:t>, источником которых являются субсидии, бюджетные инвестиции, суммы аванса по государственным контрактам</a:t>
              </a:r>
              <a:endParaRPr lang="ru-RU" sz="1400" kern="1200" dirty="0">
                <a:solidFill>
                  <a:srgbClr val="002060"/>
                </a:solidFill>
                <a:latin typeface="Cambria" panose="02040503050406030204" pitchFamily="18" charset="0"/>
                <a:cs typeface="Times New Roman" panose="02020603050405020304" pitchFamily="18" charset="0"/>
                <a:sym typeface="Arial" pitchFamily="34" charset="0"/>
              </a:endParaRPr>
            </a:p>
          </p:txBody>
        </p:sp>
      </p:grpSp>
      <p:sp>
        <p:nvSpPr>
          <p:cNvPr id="26" name="Овал 25"/>
          <p:cNvSpPr/>
          <p:nvPr/>
        </p:nvSpPr>
        <p:spPr>
          <a:xfrm>
            <a:off x="165168" y="2042935"/>
            <a:ext cx="552360" cy="545157"/>
          </a:xfrm>
          <a:prstGeom prst="ellipse">
            <a:avLst/>
          </a:prstGeom>
          <a:blipFill rotWithShape="0">
            <a:blip r:embed="rId7"/>
            <a:stretch>
              <a:fillRect/>
            </a:stretch>
          </a:blipFill>
          <a:ln>
            <a:solidFill>
              <a:schemeClr val="accent2">
                <a:lumMod val="20000"/>
                <a:lumOff val="80000"/>
              </a:schemeClr>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7" name="Овал 26"/>
          <p:cNvSpPr/>
          <p:nvPr/>
        </p:nvSpPr>
        <p:spPr>
          <a:xfrm>
            <a:off x="237935" y="3414202"/>
            <a:ext cx="552360" cy="545157"/>
          </a:xfrm>
          <a:prstGeom prst="ellipse">
            <a:avLst/>
          </a:prstGeom>
          <a:blipFill rotWithShape="0">
            <a:blip r:embed="rId7"/>
            <a:stretch>
              <a:fillRect/>
            </a:stretch>
          </a:blipFill>
          <a:ln>
            <a:solidFill>
              <a:schemeClr val="accent2">
                <a:lumMod val="20000"/>
                <a:lumOff val="80000"/>
              </a:schemeClr>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8" name="Овал 27"/>
          <p:cNvSpPr/>
          <p:nvPr/>
        </p:nvSpPr>
        <p:spPr>
          <a:xfrm>
            <a:off x="268685" y="5006157"/>
            <a:ext cx="552360" cy="545157"/>
          </a:xfrm>
          <a:prstGeom prst="ellipse">
            <a:avLst/>
          </a:prstGeom>
          <a:blipFill rotWithShape="0">
            <a:blip r:embed="rId7"/>
            <a:stretch>
              <a:fillRect/>
            </a:stretch>
          </a:blipFill>
          <a:ln>
            <a:solidFill>
              <a:schemeClr val="accent2">
                <a:lumMod val="20000"/>
                <a:lumOff val="80000"/>
              </a:schemeClr>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 name="Прямоугольная выноска 1"/>
          <p:cNvSpPr/>
          <p:nvPr/>
        </p:nvSpPr>
        <p:spPr>
          <a:xfrm>
            <a:off x="6408424" y="6085883"/>
            <a:ext cx="1898814" cy="638355"/>
          </a:xfrm>
          <a:prstGeom prst="wedgeRectCallout">
            <a:avLst>
              <a:gd name="adj1" fmla="val -78669"/>
              <a:gd name="adj2" fmla="val -48311"/>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accent5">
                    <a:lumMod val="75000"/>
                  </a:schemeClr>
                </a:solidFill>
                <a:latin typeface="Cambria" panose="02040503050406030204" pitchFamily="18" charset="0"/>
              </a:rPr>
              <a:t>Предоставление средств по</a:t>
            </a:r>
            <a:r>
              <a:rPr lang="ru-RU" sz="1200" i="1" dirty="0" smtClean="0">
                <a:solidFill>
                  <a:schemeClr val="accent5">
                    <a:lumMod val="75000"/>
                  </a:schemeClr>
                </a:solidFill>
                <a:effectLst>
                  <a:outerShdw blurRad="38100" dist="38100" dir="2700000" algn="tl">
                    <a:srgbClr val="000000">
                      <a:alpha val="43137"/>
                    </a:srgbClr>
                  </a:outerShdw>
                </a:effectLst>
                <a:latin typeface="Cambria" panose="02040503050406030204" pitchFamily="18" charset="0"/>
              </a:rPr>
              <a:t> «фактическую потребность»</a:t>
            </a:r>
            <a:endParaRPr lang="ru-RU" sz="1200" i="1"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ndParaRPr>
          </a:p>
        </p:txBody>
      </p:sp>
    </p:spTree>
    <p:extLst>
      <p:ext uri="{BB962C8B-B14F-4D97-AF65-F5344CB8AC3E}">
        <p14:creationId xmlns:p14="http://schemas.microsoft.com/office/powerpoint/2010/main" val="4215968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3803891" y="177824"/>
            <a:ext cx="7565365" cy="964202"/>
          </a:xfrm>
        </p:spPr>
        <p:txBody>
          <a:bodyPr>
            <a:normAutofit/>
          </a:bodyPr>
          <a:lstStyle/>
          <a:p>
            <a:pPr algn="ctr"/>
            <a:r>
              <a:rPr lang="ru-RU" sz="2000" b="1" i="1" dirty="0" smtClean="0">
                <a:solidFill>
                  <a:schemeClr val="accent1">
                    <a:lumMod val="75000"/>
                  </a:schemeClr>
                </a:solidFill>
                <a:latin typeface="Cambria" pitchFamily="18" charset="0"/>
              </a:rPr>
              <a:t>От кассового обслуживания к казначейскому обслуживанию</a:t>
            </a:r>
            <a:endParaRPr lang="ru-RU" sz="2000" b="1" i="1" dirty="0">
              <a:solidFill>
                <a:schemeClr val="accent1">
                  <a:lumMod val="75000"/>
                </a:schemeClr>
              </a:solidFill>
              <a:latin typeface="Cambria" pitchFamily="18" charset="0"/>
            </a:endParaRPr>
          </a:p>
        </p:txBody>
      </p:sp>
      <p:sp>
        <p:nvSpPr>
          <p:cNvPr id="5" name="Правая фигурная скобка 4"/>
          <p:cNvSpPr/>
          <p:nvPr/>
        </p:nvSpPr>
        <p:spPr>
          <a:xfrm>
            <a:off x="6016268" y="1385249"/>
            <a:ext cx="504056" cy="4896544"/>
          </a:xfrm>
          <a:prstGeom prst="rightBrace">
            <a:avLst>
              <a:gd name="adj1" fmla="val 68802"/>
              <a:gd name="adj2" fmla="val 48349"/>
            </a:avLst>
          </a:prstGeom>
          <a:noFill/>
          <a:ln w="38100">
            <a:solidFill>
              <a:srgbClr val="C0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8" name="Прямоугольник 7"/>
          <p:cNvSpPr/>
          <p:nvPr/>
        </p:nvSpPr>
        <p:spPr>
          <a:xfrm>
            <a:off x="1216325" y="2449902"/>
            <a:ext cx="2700068" cy="4826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b="1" dirty="0" smtClean="0">
              <a:solidFill>
                <a:schemeClr val="accent5"/>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endParaRPr>
          </a:p>
        </p:txBody>
      </p:sp>
      <p:sp>
        <p:nvSpPr>
          <p:cNvPr id="11" name="4-конечная звезда 10"/>
          <p:cNvSpPr/>
          <p:nvPr/>
        </p:nvSpPr>
        <p:spPr>
          <a:xfrm>
            <a:off x="642691" y="2944489"/>
            <a:ext cx="284672" cy="298761"/>
          </a:xfrm>
          <a:prstGeom prst="star4">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1074122" y="2768121"/>
            <a:ext cx="4035998" cy="819509"/>
          </a:xfrm>
          <a:prstGeom prst="rect">
            <a:avLst/>
          </a:prstGeom>
          <a:solidFill>
            <a:schemeClr val="accent5">
              <a:lumMod val="20000"/>
              <a:lumOff val="80000"/>
            </a:schemeClr>
          </a:solidFill>
          <a:ln>
            <a:solidFill>
              <a:schemeClr val="accent5">
                <a:lumMod val="60000"/>
                <a:lumOff val="4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ru-RU" altLang="ru-RU" sz="1200" dirty="0" smtClean="0">
                <a:solidFill>
                  <a:schemeClr val="accent5">
                    <a:lumMod val="50000"/>
                  </a:schemeClr>
                </a:solidFill>
                <a:latin typeface="Times New Roman" pitchFamily="18" charset="0"/>
                <a:cs typeface="Times New Roman" pitchFamily="18" charset="0"/>
              </a:rPr>
              <a:t>Проведение кассовых операций со средствами автономных и бюджетных учреждений </a:t>
            </a:r>
          </a:p>
          <a:p>
            <a:pPr algn="ctr">
              <a:lnSpc>
                <a:spcPct val="80000"/>
              </a:lnSpc>
            </a:pPr>
            <a:r>
              <a:rPr lang="ru-RU" altLang="ru-RU" sz="1200" b="1" dirty="0" smtClean="0">
                <a:solidFill>
                  <a:schemeClr val="accent5">
                    <a:lumMod val="50000"/>
                  </a:schemeClr>
                </a:solidFill>
                <a:latin typeface="Times New Roman" pitchFamily="18" charset="0"/>
                <a:cs typeface="Times New Roman" pitchFamily="18" charset="0"/>
              </a:rPr>
              <a:t>(174-ФЗ, 83-ФЗ, 7-ФЗ)</a:t>
            </a:r>
          </a:p>
        </p:txBody>
      </p:sp>
      <p:sp>
        <p:nvSpPr>
          <p:cNvPr id="14" name="Прямоугольник 13"/>
          <p:cNvSpPr/>
          <p:nvPr/>
        </p:nvSpPr>
        <p:spPr>
          <a:xfrm>
            <a:off x="185351" y="1447555"/>
            <a:ext cx="5511114" cy="1159721"/>
          </a:xfrm>
          <a:prstGeom prst="rect">
            <a:avLst/>
          </a:prstGeom>
          <a:solidFill>
            <a:schemeClr val="accent1">
              <a:lumMod val="20000"/>
              <a:lumOff val="80000"/>
            </a:schemeClr>
          </a:solidFill>
          <a:ln>
            <a:solidFill>
              <a:srgbClr val="CCE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Кассовое обслуживание исполнения бюджетов бюджетной системы </a:t>
            </a:r>
            <a:r>
              <a:rPr lang="ru-RU" sz="1400" i="1" dirty="0">
                <a:solidFill>
                  <a:schemeClr val="accent1">
                    <a:lumMod val="50000"/>
                  </a:schemeClr>
                </a:solidFill>
                <a:latin typeface="Cambria" panose="02040503050406030204" pitchFamily="18" charset="0"/>
                <a:cs typeface="Times New Roman" panose="02020603050405020304" pitchFamily="18" charset="0"/>
              </a:rPr>
              <a:t>:</a:t>
            </a:r>
          </a:p>
          <a:p>
            <a:pPr algn="ctr"/>
            <a:r>
              <a:rPr lang="ru-RU" sz="1400" i="1" dirty="0">
                <a:solidFill>
                  <a:schemeClr val="accent1">
                    <a:lumMod val="50000"/>
                  </a:schemeClr>
                </a:solidFill>
                <a:latin typeface="Cambria" panose="02040503050406030204" pitchFamily="18" charset="0"/>
                <a:cs typeface="Times New Roman" panose="02020603050405020304" pitchFamily="18" charset="0"/>
              </a:rPr>
              <a:t>проведение и учет операций по кассовым </a:t>
            </a:r>
            <a:r>
              <a:rPr lang="ru-RU" sz="1400" i="1" dirty="0" smtClean="0">
                <a:solidFill>
                  <a:schemeClr val="accent1">
                    <a:lumMod val="50000"/>
                  </a:schemeClr>
                </a:solidFill>
                <a:latin typeface="Cambria" panose="02040503050406030204" pitchFamily="18" charset="0"/>
                <a:cs typeface="Times New Roman" panose="02020603050405020304" pitchFamily="18" charset="0"/>
              </a:rPr>
              <a:t>поступлениям в бюджет </a:t>
            </a:r>
            <a:r>
              <a:rPr lang="ru-RU" sz="1400" i="1" dirty="0">
                <a:solidFill>
                  <a:schemeClr val="accent1">
                    <a:lumMod val="50000"/>
                  </a:schemeClr>
                </a:solidFill>
                <a:latin typeface="Cambria" panose="02040503050406030204" pitchFamily="18" charset="0"/>
                <a:cs typeface="Times New Roman" panose="02020603050405020304" pitchFamily="18" charset="0"/>
              </a:rPr>
              <a:t>и </a:t>
            </a:r>
            <a:r>
              <a:rPr lang="ru-RU" sz="1400" i="1" dirty="0" smtClean="0">
                <a:solidFill>
                  <a:schemeClr val="accent1">
                    <a:lumMod val="50000"/>
                  </a:schemeClr>
                </a:solidFill>
                <a:latin typeface="Cambria" panose="02040503050406030204" pitchFamily="18" charset="0"/>
                <a:cs typeface="Times New Roman" panose="02020603050405020304" pitchFamily="18" charset="0"/>
              </a:rPr>
              <a:t>кассовым выплатам из бюджета</a:t>
            </a:r>
            <a:endParaRPr lang="ru-RU" sz="1400" i="1" dirty="0">
              <a:solidFill>
                <a:schemeClr val="accent1">
                  <a:lumMod val="50000"/>
                </a:schemeClr>
              </a:solidFill>
              <a:latin typeface="Cambria" panose="02040503050406030204" pitchFamily="18" charset="0"/>
              <a:cs typeface="Times New Roman" panose="02020603050405020304" pitchFamily="18" charset="0"/>
            </a:endParaRPr>
          </a:p>
          <a:p>
            <a:pPr algn="ctr"/>
            <a:r>
              <a:rPr lang="ru-RU" sz="1400" b="1" dirty="0">
                <a:solidFill>
                  <a:schemeClr val="accent1">
                    <a:lumMod val="50000"/>
                  </a:schemeClr>
                </a:solidFill>
                <a:latin typeface="Times New Roman" panose="02020603050405020304" pitchFamily="18" charset="0"/>
                <a:cs typeface="Times New Roman" panose="02020603050405020304" pitchFamily="18" charset="0"/>
              </a:rPr>
              <a:t>(</a:t>
            </a:r>
            <a:r>
              <a:rPr lang="ru-RU" sz="1200" b="1" dirty="0">
                <a:solidFill>
                  <a:schemeClr val="accent1">
                    <a:lumMod val="50000"/>
                  </a:schemeClr>
                </a:solidFill>
                <a:latin typeface="Times New Roman" panose="02020603050405020304" pitchFamily="18" charset="0"/>
                <a:cs typeface="Times New Roman" panose="02020603050405020304" pitchFamily="18" charset="0"/>
              </a:rPr>
              <a:t>статьи 6, 215.1, 166.1, </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168, 241.1 Бюджетного кодекса Российской Федерации) </a:t>
            </a:r>
            <a:endParaRPr lang="ru-RU" sz="1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5" name="4-конечная звезда 14"/>
          <p:cNvSpPr/>
          <p:nvPr/>
        </p:nvSpPr>
        <p:spPr>
          <a:xfrm>
            <a:off x="619665" y="3808667"/>
            <a:ext cx="284672" cy="298761"/>
          </a:xfrm>
          <a:prstGeom prst="star4">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1074122" y="3587630"/>
            <a:ext cx="4035998" cy="740836"/>
          </a:xfrm>
          <a:prstGeom prst="rect">
            <a:avLst/>
          </a:prstGeom>
          <a:solidFill>
            <a:schemeClr val="accent5">
              <a:lumMod val="20000"/>
              <a:lumOff val="80000"/>
            </a:schemeClr>
          </a:solidFill>
          <a:ln w="15875">
            <a:solidFill>
              <a:schemeClr val="accent5">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ru-RU" altLang="ru-RU" sz="1200" dirty="0" smtClean="0">
                <a:solidFill>
                  <a:schemeClr val="accent5">
                    <a:lumMod val="50000"/>
                  </a:schemeClr>
                </a:solidFill>
                <a:latin typeface="Times New Roman" pitchFamily="18" charset="0"/>
                <a:cs typeface="Times New Roman" pitchFamily="18" charset="0"/>
              </a:rPr>
              <a:t>Открытие и ведение л/с гос. компании «</a:t>
            </a:r>
            <a:r>
              <a:rPr lang="ru-RU" altLang="ru-RU" sz="1200" dirty="0" err="1" smtClean="0">
                <a:solidFill>
                  <a:schemeClr val="accent5">
                    <a:lumMod val="50000"/>
                  </a:schemeClr>
                </a:solidFill>
                <a:latin typeface="Times New Roman" pitchFamily="18" charset="0"/>
                <a:cs typeface="Times New Roman" pitchFamily="18" charset="0"/>
              </a:rPr>
              <a:t>Автодор</a:t>
            </a:r>
            <a:r>
              <a:rPr lang="ru-RU" altLang="ru-RU" sz="1200" dirty="0" smtClean="0">
                <a:solidFill>
                  <a:schemeClr val="accent5">
                    <a:lumMod val="50000"/>
                  </a:schemeClr>
                </a:solidFill>
                <a:latin typeface="Times New Roman" pitchFamily="18" charset="0"/>
                <a:cs typeface="Times New Roman" pitchFamily="18" charset="0"/>
              </a:rPr>
              <a:t>», для отражения субсидий полученных из федерального бюджета </a:t>
            </a:r>
            <a:r>
              <a:rPr lang="ru-RU" altLang="ru-RU" sz="1400" b="1" dirty="0" smtClean="0">
                <a:solidFill>
                  <a:schemeClr val="accent5">
                    <a:lumMod val="50000"/>
                  </a:schemeClr>
                </a:solidFill>
                <a:latin typeface="Times New Roman" pitchFamily="18" charset="0"/>
                <a:cs typeface="Times New Roman" pitchFamily="18" charset="0"/>
              </a:rPr>
              <a:t>(145-ФЗ) </a:t>
            </a:r>
          </a:p>
        </p:txBody>
      </p:sp>
      <p:sp>
        <p:nvSpPr>
          <p:cNvPr id="17" name="Прямоугольник 16"/>
          <p:cNvSpPr/>
          <p:nvPr/>
        </p:nvSpPr>
        <p:spPr>
          <a:xfrm>
            <a:off x="1074122" y="4315267"/>
            <a:ext cx="4035998" cy="740836"/>
          </a:xfrm>
          <a:prstGeom prst="rect">
            <a:avLst/>
          </a:prstGeom>
          <a:solidFill>
            <a:schemeClr val="accent5">
              <a:lumMod val="20000"/>
              <a:lumOff val="80000"/>
            </a:schemeClr>
          </a:solidFill>
          <a:ln>
            <a:solidFill>
              <a:schemeClr val="accent5">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ru-RU" altLang="ru-RU" sz="1200" dirty="0" smtClean="0">
                <a:solidFill>
                  <a:schemeClr val="accent5">
                    <a:lumMod val="50000"/>
                  </a:schemeClr>
                </a:solidFill>
                <a:latin typeface="Times New Roman" pitchFamily="18" charset="0"/>
                <a:cs typeface="Times New Roman" pitchFamily="18" charset="0"/>
              </a:rPr>
              <a:t>Открытие и ведение лицевых счетов, для учета средств, поступающих во временное распоряжение ПСБ </a:t>
            </a:r>
            <a:r>
              <a:rPr lang="ru-RU" altLang="ru-RU" sz="1400" b="1" dirty="0" smtClean="0">
                <a:solidFill>
                  <a:schemeClr val="accent5">
                    <a:lumMod val="50000"/>
                  </a:schemeClr>
                </a:solidFill>
                <a:latin typeface="Times New Roman" pitchFamily="18" charset="0"/>
                <a:cs typeface="Times New Roman" pitchFamily="18" charset="0"/>
              </a:rPr>
              <a:t>(24н, 8н)</a:t>
            </a:r>
          </a:p>
        </p:txBody>
      </p:sp>
      <p:sp>
        <p:nvSpPr>
          <p:cNvPr id="18" name="4-конечная звезда 17"/>
          <p:cNvSpPr/>
          <p:nvPr/>
        </p:nvSpPr>
        <p:spPr>
          <a:xfrm>
            <a:off x="625461" y="4444645"/>
            <a:ext cx="284672" cy="298761"/>
          </a:xfrm>
          <a:prstGeom prst="star4">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a:off x="1074122" y="5056103"/>
            <a:ext cx="4035998" cy="740836"/>
          </a:xfrm>
          <a:prstGeom prst="rect">
            <a:avLst/>
          </a:prstGeom>
          <a:solidFill>
            <a:schemeClr val="accent5">
              <a:lumMod val="20000"/>
              <a:lumOff val="80000"/>
            </a:schemeClr>
          </a:solidFill>
          <a:ln>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ru-RU" altLang="ru-RU" sz="1200" dirty="0" smtClean="0">
                <a:solidFill>
                  <a:schemeClr val="accent5">
                    <a:lumMod val="50000"/>
                  </a:schemeClr>
                </a:solidFill>
                <a:latin typeface="Times New Roman" pitchFamily="18" charset="0"/>
                <a:cs typeface="Times New Roman" pitchFamily="18" charset="0"/>
              </a:rPr>
              <a:t>Открытие и ведение лицевых счетов юр. лицам – получателям субсидий, авансов по </a:t>
            </a:r>
            <a:r>
              <a:rPr lang="ru-RU" altLang="ru-RU" sz="1200" dirty="0" err="1" smtClean="0">
                <a:solidFill>
                  <a:schemeClr val="accent5">
                    <a:lumMod val="50000"/>
                  </a:schemeClr>
                </a:solidFill>
                <a:latin typeface="Times New Roman" pitchFamily="18" charset="0"/>
                <a:cs typeface="Times New Roman" pitchFamily="18" charset="0"/>
              </a:rPr>
              <a:t>гос.контрактам</a:t>
            </a:r>
            <a:r>
              <a:rPr lang="ru-RU" altLang="ru-RU" sz="1200" dirty="0" smtClean="0">
                <a:solidFill>
                  <a:schemeClr val="accent5">
                    <a:lumMod val="50000"/>
                  </a:schemeClr>
                </a:solidFill>
                <a:latin typeface="Times New Roman" pitchFamily="18" charset="0"/>
                <a:cs typeface="Times New Roman" pitchFamily="18" charset="0"/>
              </a:rPr>
              <a:t>, санкционирование операций по расходам </a:t>
            </a:r>
            <a:r>
              <a:rPr lang="ru-RU" altLang="ru-RU" sz="1400" b="1" dirty="0" smtClean="0">
                <a:solidFill>
                  <a:schemeClr val="accent5">
                    <a:lumMod val="50000"/>
                  </a:schemeClr>
                </a:solidFill>
                <a:latin typeface="Times New Roman" pitchFamily="18" charset="0"/>
                <a:cs typeface="Times New Roman" pitchFamily="18" charset="0"/>
              </a:rPr>
              <a:t>(</a:t>
            </a:r>
            <a:r>
              <a:rPr lang="ru-RU" altLang="ru-RU" sz="1200" b="1" dirty="0" smtClean="0">
                <a:solidFill>
                  <a:schemeClr val="accent5">
                    <a:lumMod val="50000"/>
                  </a:schemeClr>
                </a:solidFill>
                <a:latin typeface="Times New Roman" pitchFamily="18" charset="0"/>
                <a:cs typeface="Times New Roman" pitchFamily="18" charset="0"/>
              </a:rPr>
              <a:t>ФЗ о федеральном бюджете) </a:t>
            </a:r>
          </a:p>
        </p:txBody>
      </p:sp>
      <p:sp>
        <p:nvSpPr>
          <p:cNvPr id="20" name="4-конечная звезда 19"/>
          <p:cNvSpPr/>
          <p:nvPr/>
        </p:nvSpPr>
        <p:spPr>
          <a:xfrm>
            <a:off x="642691" y="5334308"/>
            <a:ext cx="284672" cy="298761"/>
          </a:xfrm>
          <a:prstGeom prst="star4">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1074122" y="5801046"/>
            <a:ext cx="4035998" cy="740836"/>
          </a:xfrm>
          <a:prstGeom prst="rect">
            <a:avLst/>
          </a:prstGeom>
          <a:solidFill>
            <a:schemeClr val="accent5">
              <a:lumMod val="20000"/>
              <a:lumOff val="80000"/>
            </a:schemeClr>
          </a:solid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ru-RU" altLang="ru-RU" sz="1200" dirty="0">
                <a:solidFill>
                  <a:schemeClr val="accent5">
                    <a:lumMod val="50000"/>
                  </a:schemeClr>
                </a:solidFill>
                <a:latin typeface="Times New Roman" pitchFamily="18" charset="0"/>
                <a:cs typeface="Times New Roman" pitchFamily="18" charset="0"/>
              </a:rPr>
              <a:t>Обеспечение наличными денежными средствами организаций, лицевые счета, которых открыты в органах ФК </a:t>
            </a:r>
            <a:r>
              <a:rPr lang="ru-RU" altLang="ru-RU" sz="1200" b="1" dirty="0">
                <a:solidFill>
                  <a:schemeClr val="accent5">
                    <a:lumMod val="50000"/>
                  </a:schemeClr>
                </a:solidFill>
                <a:latin typeface="Times New Roman" pitchFamily="18" charset="0"/>
                <a:cs typeface="Times New Roman" pitchFamily="18" charset="0"/>
              </a:rPr>
              <a:t>(статья 214.1 БК РФ, 83-ФЗ, ) </a:t>
            </a:r>
          </a:p>
        </p:txBody>
      </p:sp>
      <p:sp>
        <p:nvSpPr>
          <p:cNvPr id="22" name="Прямоугольник с двумя скругленными противолежащими углами 21"/>
          <p:cNvSpPr/>
          <p:nvPr/>
        </p:nvSpPr>
        <p:spPr>
          <a:xfrm>
            <a:off x="7057186" y="1142026"/>
            <a:ext cx="3950899" cy="1280314"/>
          </a:xfrm>
          <a:prstGeom prst="round2Diag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2">
                    <a:lumMod val="75000"/>
                  </a:schemeClr>
                </a:solidFill>
                <a:latin typeface="Cambria" panose="02040503050406030204" pitchFamily="18" charset="0"/>
              </a:rPr>
              <a:t>Глава 26 «Казначейское обслуживание»</a:t>
            </a:r>
            <a:endParaRPr lang="ru-RU" sz="1600" dirty="0">
              <a:solidFill>
                <a:schemeClr val="tx2">
                  <a:lumMod val="75000"/>
                </a:schemeClr>
              </a:solidFill>
              <a:latin typeface="Cambria" panose="02040503050406030204" pitchFamily="18" charset="0"/>
            </a:endParaRPr>
          </a:p>
        </p:txBody>
      </p:sp>
      <p:sp>
        <p:nvSpPr>
          <p:cNvPr id="24" name="TextBox 23"/>
          <p:cNvSpPr txBox="1"/>
          <p:nvPr/>
        </p:nvSpPr>
        <p:spPr>
          <a:xfrm>
            <a:off x="7047781" y="2427001"/>
            <a:ext cx="3932088" cy="276999"/>
          </a:xfrm>
          <a:prstGeom prst="rect">
            <a:avLst/>
          </a:prstGeom>
          <a:noFill/>
        </p:spPr>
        <p:txBody>
          <a:bodyPr wrap="square" rtlCol="0">
            <a:spAutoFit/>
          </a:bodyPr>
          <a:lstStyle/>
          <a:p>
            <a:pPr lvl="0" algn="ctr"/>
            <a:r>
              <a:rPr lang="ru-RU" sz="1200" b="1" dirty="0" smtClean="0">
                <a:latin typeface="Times New Roman" pitchFamily="18" charset="0"/>
                <a:cs typeface="Times New Roman" pitchFamily="18" charset="0"/>
              </a:rPr>
              <a:t>Статья 256 Основы </a:t>
            </a:r>
            <a:r>
              <a:rPr lang="ru-RU" sz="1200" b="1" dirty="0">
                <a:latin typeface="Times New Roman" pitchFamily="18" charset="0"/>
                <a:cs typeface="Times New Roman" pitchFamily="18" charset="0"/>
              </a:rPr>
              <a:t>казначейского обслуживания.</a:t>
            </a:r>
          </a:p>
        </p:txBody>
      </p:sp>
      <p:sp>
        <p:nvSpPr>
          <p:cNvPr id="25" name="TextBox 24"/>
          <p:cNvSpPr txBox="1"/>
          <p:nvPr/>
        </p:nvSpPr>
        <p:spPr>
          <a:xfrm>
            <a:off x="7031307" y="2664300"/>
            <a:ext cx="4007389" cy="461665"/>
          </a:xfrm>
          <a:prstGeom prst="rect">
            <a:avLst/>
          </a:prstGeom>
          <a:noFill/>
        </p:spPr>
        <p:txBody>
          <a:bodyPr wrap="square" rtlCol="0">
            <a:spAutoFit/>
          </a:bodyPr>
          <a:lstStyle/>
          <a:p>
            <a:pPr lvl="0" algn="ctr"/>
            <a:r>
              <a:rPr lang="ru-RU" sz="1200" b="1" dirty="0" smtClean="0">
                <a:latin typeface="Times New Roman" pitchFamily="18" charset="0"/>
                <a:cs typeface="Times New Roman" pitchFamily="18" charset="0"/>
              </a:rPr>
              <a:t>Статья 257 Казначейское обслуживание исполнения бюджетов.</a:t>
            </a:r>
            <a:endParaRPr lang="ru-RU" sz="1200" b="1" dirty="0">
              <a:latin typeface="Times New Roman" pitchFamily="18" charset="0"/>
              <a:cs typeface="Times New Roman" pitchFamily="18" charset="0"/>
            </a:endParaRPr>
          </a:p>
        </p:txBody>
      </p:sp>
      <p:sp>
        <p:nvSpPr>
          <p:cNvPr id="26" name="TextBox 25"/>
          <p:cNvSpPr txBox="1"/>
          <p:nvPr/>
        </p:nvSpPr>
        <p:spPr>
          <a:xfrm>
            <a:off x="6979969" y="3012417"/>
            <a:ext cx="4058728" cy="461665"/>
          </a:xfrm>
          <a:prstGeom prst="rect">
            <a:avLst/>
          </a:prstGeom>
          <a:noFill/>
        </p:spPr>
        <p:txBody>
          <a:bodyPr wrap="square" rtlCol="0">
            <a:spAutoFit/>
          </a:bodyPr>
          <a:lstStyle/>
          <a:p>
            <a:pPr lvl="0" algn="ctr"/>
            <a:r>
              <a:rPr lang="ru-RU" sz="1200" b="1" dirty="0" smtClean="0">
                <a:latin typeface="Times New Roman" pitchFamily="18" charset="0"/>
                <a:cs typeface="Times New Roman" pitchFamily="18" charset="0"/>
              </a:rPr>
              <a:t>Статья 258 Казначейское обслуживание поступлений в систему казначейских платежей.</a:t>
            </a:r>
            <a:endParaRPr lang="ru-RU" sz="1200" b="1" dirty="0">
              <a:latin typeface="Times New Roman" pitchFamily="18" charset="0"/>
              <a:cs typeface="Times New Roman" pitchFamily="18" charset="0"/>
            </a:endParaRPr>
          </a:p>
        </p:txBody>
      </p:sp>
      <p:sp>
        <p:nvSpPr>
          <p:cNvPr id="27" name="TextBox 26"/>
          <p:cNvSpPr txBox="1"/>
          <p:nvPr/>
        </p:nvSpPr>
        <p:spPr>
          <a:xfrm>
            <a:off x="6867826" y="3447130"/>
            <a:ext cx="4409654" cy="461665"/>
          </a:xfrm>
          <a:prstGeom prst="rect">
            <a:avLst/>
          </a:prstGeom>
          <a:noFill/>
        </p:spPr>
        <p:txBody>
          <a:bodyPr wrap="square" rtlCol="0">
            <a:spAutoFit/>
          </a:bodyPr>
          <a:lstStyle/>
          <a:p>
            <a:pPr lvl="0" algn="ctr"/>
            <a:r>
              <a:rPr lang="ru-RU" sz="1200" b="1" dirty="0" smtClean="0">
                <a:latin typeface="Times New Roman" pitchFamily="18" charset="0"/>
                <a:cs typeface="Times New Roman" pitchFamily="18" charset="0"/>
              </a:rPr>
              <a:t>Статья 259 Казначейское обслуживание операций со средствами, поступающими во временное распоряжение.</a:t>
            </a:r>
            <a:endParaRPr lang="ru-RU" sz="1200" b="1" dirty="0">
              <a:latin typeface="Times New Roman" pitchFamily="18" charset="0"/>
              <a:cs typeface="Times New Roman" pitchFamily="18" charset="0"/>
            </a:endParaRPr>
          </a:p>
        </p:txBody>
      </p:sp>
      <p:sp>
        <p:nvSpPr>
          <p:cNvPr id="28" name="TextBox 27"/>
          <p:cNvSpPr txBox="1"/>
          <p:nvPr/>
        </p:nvSpPr>
        <p:spPr>
          <a:xfrm>
            <a:off x="7106609" y="3900464"/>
            <a:ext cx="3932088" cy="461665"/>
          </a:xfrm>
          <a:prstGeom prst="rect">
            <a:avLst/>
          </a:prstGeom>
          <a:noFill/>
        </p:spPr>
        <p:txBody>
          <a:bodyPr wrap="square" rtlCol="0">
            <a:spAutoFit/>
          </a:bodyPr>
          <a:lstStyle/>
          <a:p>
            <a:pPr lvl="0" algn="ctr"/>
            <a:r>
              <a:rPr lang="ru-RU" sz="1200" b="1" dirty="0" smtClean="0">
                <a:latin typeface="Times New Roman" pitchFamily="18" charset="0"/>
                <a:cs typeface="Times New Roman" pitchFamily="18" charset="0"/>
              </a:rPr>
              <a:t>Статья 260 Казначейское обслуживание операций с целевыми добровольными перечислениями.</a:t>
            </a:r>
            <a:endParaRPr lang="ru-RU" sz="1200" b="1" dirty="0">
              <a:latin typeface="Times New Roman" pitchFamily="18" charset="0"/>
              <a:cs typeface="Times New Roman" pitchFamily="18" charset="0"/>
            </a:endParaRPr>
          </a:p>
        </p:txBody>
      </p:sp>
      <p:sp>
        <p:nvSpPr>
          <p:cNvPr id="29" name="TextBox 28"/>
          <p:cNvSpPr txBox="1"/>
          <p:nvPr/>
        </p:nvSpPr>
        <p:spPr>
          <a:xfrm>
            <a:off x="7116169" y="4330507"/>
            <a:ext cx="3932088" cy="461665"/>
          </a:xfrm>
          <a:prstGeom prst="rect">
            <a:avLst/>
          </a:prstGeom>
          <a:noFill/>
        </p:spPr>
        <p:txBody>
          <a:bodyPr wrap="square" rtlCol="0">
            <a:spAutoFit/>
          </a:bodyPr>
          <a:lstStyle/>
          <a:p>
            <a:pPr lvl="0" algn="ctr"/>
            <a:r>
              <a:rPr lang="ru-RU" sz="1200" b="1" dirty="0" smtClean="0">
                <a:latin typeface="Times New Roman" pitchFamily="18" charset="0"/>
                <a:cs typeface="Times New Roman" pitchFamily="18" charset="0"/>
              </a:rPr>
              <a:t>Статья 261 Казначейское обслуживание операций со средствами бюджетных и автономных учреждений.</a:t>
            </a:r>
            <a:endParaRPr lang="ru-RU" sz="1200" b="1" dirty="0">
              <a:latin typeface="Times New Roman" pitchFamily="18" charset="0"/>
              <a:cs typeface="Times New Roman" pitchFamily="18" charset="0"/>
            </a:endParaRPr>
          </a:p>
        </p:txBody>
      </p:sp>
      <p:sp>
        <p:nvSpPr>
          <p:cNvPr id="30" name="TextBox 29"/>
          <p:cNvSpPr txBox="1"/>
          <p:nvPr/>
        </p:nvSpPr>
        <p:spPr>
          <a:xfrm>
            <a:off x="6979969" y="4773840"/>
            <a:ext cx="4389287" cy="461665"/>
          </a:xfrm>
          <a:prstGeom prst="rect">
            <a:avLst/>
          </a:prstGeom>
          <a:noFill/>
        </p:spPr>
        <p:txBody>
          <a:bodyPr wrap="square" rtlCol="0">
            <a:spAutoFit/>
          </a:bodyPr>
          <a:lstStyle/>
          <a:p>
            <a:pPr lvl="0" algn="ctr"/>
            <a:r>
              <a:rPr lang="ru-RU" sz="1200" b="1" dirty="0" smtClean="0">
                <a:latin typeface="Times New Roman" pitchFamily="18" charset="0"/>
                <a:cs typeface="Times New Roman" pitchFamily="18" charset="0"/>
              </a:rPr>
              <a:t>Статья 262 Казначейское обслуживание операций со Резервного фонда и Фонда национального благосостояния.</a:t>
            </a:r>
            <a:endParaRPr lang="ru-RU" sz="1200" b="1" dirty="0">
              <a:latin typeface="Times New Roman" pitchFamily="18" charset="0"/>
              <a:cs typeface="Times New Roman" pitchFamily="18" charset="0"/>
            </a:endParaRPr>
          </a:p>
        </p:txBody>
      </p:sp>
      <p:sp>
        <p:nvSpPr>
          <p:cNvPr id="31" name="TextBox 30"/>
          <p:cNvSpPr txBox="1"/>
          <p:nvPr/>
        </p:nvSpPr>
        <p:spPr>
          <a:xfrm>
            <a:off x="7116169" y="5252855"/>
            <a:ext cx="3932088" cy="461665"/>
          </a:xfrm>
          <a:prstGeom prst="rect">
            <a:avLst/>
          </a:prstGeom>
          <a:noFill/>
        </p:spPr>
        <p:txBody>
          <a:bodyPr wrap="square" rtlCol="0">
            <a:spAutoFit/>
          </a:bodyPr>
          <a:lstStyle/>
          <a:p>
            <a:pPr lvl="0" algn="ctr"/>
            <a:r>
              <a:rPr lang="ru-RU" sz="1200" b="1" dirty="0" smtClean="0">
                <a:latin typeface="Times New Roman" pitchFamily="18" charset="0"/>
                <a:cs typeface="Times New Roman" pitchFamily="18" charset="0"/>
              </a:rPr>
              <a:t>Статья 263 Казначейское обслуживание операций со получателей средств из бюджета.</a:t>
            </a:r>
            <a:endParaRPr lang="ru-RU" sz="1200" b="1" dirty="0">
              <a:latin typeface="Times New Roman" pitchFamily="18" charset="0"/>
              <a:cs typeface="Times New Roman" pitchFamily="18" charset="0"/>
            </a:endParaRPr>
          </a:p>
        </p:txBody>
      </p:sp>
      <p:sp>
        <p:nvSpPr>
          <p:cNvPr id="32" name="TextBox 31"/>
          <p:cNvSpPr txBox="1"/>
          <p:nvPr/>
        </p:nvSpPr>
        <p:spPr>
          <a:xfrm>
            <a:off x="7031307" y="5682513"/>
            <a:ext cx="4537494" cy="461665"/>
          </a:xfrm>
          <a:prstGeom prst="rect">
            <a:avLst/>
          </a:prstGeom>
          <a:noFill/>
        </p:spPr>
        <p:txBody>
          <a:bodyPr wrap="square" rtlCol="0">
            <a:spAutoFit/>
          </a:bodyPr>
          <a:lstStyle/>
          <a:p>
            <a:pPr lvl="0" algn="ctr"/>
            <a:r>
              <a:rPr lang="ru-RU" sz="1200" b="1" dirty="0" smtClean="0">
                <a:latin typeface="Times New Roman" pitchFamily="18" charset="0"/>
                <a:cs typeface="Times New Roman" pitchFamily="18" charset="0"/>
              </a:rPr>
              <a:t>Статья 264 Кредитные организации, осуществляющие отдельные операции со средствами бюджета.</a:t>
            </a:r>
            <a:endParaRPr lang="ru-RU" sz="1200" b="1" dirty="0">
              <a:latin typeface="Times New Roman" pitchFamily="18" charset="0"/>
              <a:cs typeface="Times New Roman" pitchFamily="18" charset="0"/>
            </a:endParaRPr>
          </a:p>
        </p:txBody>
      </p:sp>
      <p:sp>
        <p:nvSpPr>
          <p:cNvPr id="33" name="TextBox 32"/>
          <p:cNvSpPr txBox="1"/>
          <p:nvPr/>
        </p:nvSpPr>
        <p:spPr>
          <a:xfrm>
            <a:off x="6473111" y="6126383"/>
            <a:ext cx="5448595" cy="646331"/>
          </a:xfrm>
          <a:prstGeom prst="rect">
            <a:avLst/>
          </a:prstGeom>
          <a:noFill/>
        </p:spPr>
        <p:txBody>
          <a:bodyPr wrap="square" rtlCol="0">
            <a:spAutoFit/>
          </a:bodyPr>
          <a:lstStyle/>
          <a:p>
            <a:pPr lvl="0" algn="ctr"/>
            <a:r>
              <a:rPr lang="ru-RU" sz="1200" b="1" dirty="0" smtClean="0">
                <a:latin typeface="Times New Roman" pitchFamily="18" charset="0"/>
                <a:cs typeface="Times New Roman" pitchFamily="18" charset="0"/>
              </a:rPr>
              <a:t>Статья 265 Обеспечение наличными денежными средствами и денежными средствами, предназначенными для осуществления расчетов по операциям, совершаемым с использованием платежных карт.</a:t>
            </a:r>
            <a:endParaRPr lang="ru-RU" sz="1200" b="1" dirty="0">
              <a:latin typeface="Times New Roman" pitchFamily="18" charset="0"/>
              <a:cs typeface="Times New Roman" pitchFamily="18" charset="0"/>
            </a:endParaRPr>
          </a:p>
        </p:txBody>
      </p:sp>
    </p:spTree>
    <p:extLst>
      <p:ext uri="{BB962C8B-B14F-4D97-AF65-F5344CB8AC3E}">
        <p14:creationId xmlns:p14="http://schemas.microsoft.com/office/powerpoint/2010/main" val="1909743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19201" y="991734"/>
            <a:ext cx="6510068" cy="923330"/>
          </a:xfrm>
          <a:prstGeom prst="rect">
            <a:avLst/>
          </a:prstGeom>
        </p:spPr>
        <p:txBody>
          <a:bodyPr wrap="square">
            <a:spAutoFit/>
          </a:bodyPr>
          <a:lstStyle/>
          <a:p>
            <a:pPr lvl="0"/>
            <a:r>
              <a:rPr lang="ru-RU" dirty="0">
                <a:solidFill>
                  <a:schemeClr val="accent5">
                    <a:lumMod val="50000"/>
                  </a:schemeClr>
                </a:solidFill>
                <a:effectLst>
                  <a:outerShdw blurRad="38100" dist="38100" dir="2700000" algn="tl">
                    <a:srgbClr val="000000">
                      <a:alpha val="43137"/>
                    </a:srgbClr>
                  </a:outerShdw>
                </a:effectLst>
                <a:latin typeface="Cambria" panose="02040503050406030204" pitchFamily="18" charset="0"/>
              </a:rPr>
              <a:t>К</a:t>
            </a:r>
            <a:r>
              <a:rPr lang="ru-RU" dirty="0" smtClean="0">
                <a:solidFill>
                  <a:schemeClr val="accent5">
                    <a:lumMod val="50000"/>
                  </a:schemeClr>
                </a:solidFill>
                <a:effectLst>
                  <a:outerShdw blurRad="38100" dist="38100" dir="2700000" algn="tl">
                    <a:srgbClr val="000000">
                      <a:alpha val="43137"/>
                    </a:srgbClr>
                  </a:outerShdw>
                </a:effectLst>
                <a:latin typeface="Cambria" panose="02040503050406030204" pitchFamily="18" charset="0"/>
              </a:rPr>
              <a:t>азначейское обслуживание</a:t>
            </a:r>
            <a:r>
              <a:rPr lang="ru-RU" dirty="0">
                <a:solidFill>
                  <a:schemeClr val="accent5">
                    <a:lumMod val="50000"/>
                  </a:schemeClr>
                </a:solidFill>
              </a:rPr>
              <a:t> </a:t>
            </a:r>
            <a:r>
              <a:rPr lang="ru-RU" dirty="0" smtClean="0">
                <a:solidFill>
                  <a:schemeClr val="accent5">
                    <a:lumMod val="50000"/>
                  </a:schemeClr>
                </a:solidFill>
              </a:rPr>
              <a:t>-</a:t>
            </a:r>
            <a:r>
              <a:rPr lang="ru-RU" dirty="0" smtClean="0"/>
              <a:t>  </a:t>
            </a:r>
            <a:r>
              <a:rPr lang="ru-RU" dirty="0">
                <a:solidFill>
                  <a:schemeClr val="accent5">
                    <a:lumMod val="75000"/>
                  </a:schemeClr>
                </a:solidFill>
                <a:latin typeface="Cambria" panose="02040503050406030204" pitchFamily="18" charset="0"/>
              </a:rPr>
              <a:t>проведение операций по поступлениям и перечислениям денежных средств с отражением на казначейских </a:t>
            </a:r>
            <a:r>
              <a:rPr lang="ru-RU" dirty="0" smtClean="0">
                <a:solidFill>
                  <a:schemeClr val="accent5">
                    <a:lumMod val="75000"/>
                  </a:schemeClr>
                </a:solidFill>
                <a:latin typeface="Cambria" panose="02040503050406030204" pitchFamily="18" charset="0"/>
              </a:rPr>
              <a:t>счетах:</a:t>
            </a:r>
            <a:endParaRPr lang="ru-RU" dirty="0">
              <a:solidFill>
                <a:schemeClr val="accent5">
                  <a:lumMod val="75000"/>
                </a:schemeClr>
              </a:solidFill>
              <a:latin typeface="Cambria" panose="02040503050406030204" pitchFamily="18" charset="0"/>
            </a:endParaRPr>
          </a:p>
        </p:txBody>
      </p:sp>
      <p:sp>
        <p:nvSpPr>
          <p:cNvPr id="7" name="Заголовок 1"/>
          <p:cNvSpPr>
            <a:spLocks noGrp="1"/>
          </p:cNvSpPr>
          <p:nvPr>
            <p:ph type="title"/>
          </p:nvPr>
        </p:nvSpPr>
        <p:spPr>
          <a:xfrm>
            <a:off x="3803891" y="177824"/>
            <a:ext cx="7565365" cy="964202"/>
          </a:xfrm>
        </p:spPr>
        <p:txBody>
          <a:bodyPr>
            <a:normAutofit/>
          </a:bodyPr>
          <a:lstStyle/>
          <a:p>
            <a:pPr algn="ctr"/>
            <a:r>
              <a:rPr lang="ru-RU" sz="2000" b="1" i="1" dirty="0" smtClean="0">
                <a:solidFill>
                  <a:schemeClr val="accent1">
                    <a:lumMod val="75000"/>
                  </a:schemeClr>
                </a:solidFill>
                <a:latin typeface="Cambria" pitchFamily="18" charset="0"/>
              </a:rPr>
              <a:t> Казначейское обслуживание: основы, субъекты, границы</a:t>
            </a:r>
            <a:endParaRPr lang="ru-RU" sz="2000" b="1" i="1" dirty="0">
              <a:solidFill>
                <a:schemeClr val="accent1">
                  <a:lumMod val="75000"/>
                </a:schemeClr>
              </a:solidFill>
              <a:latin typeface="Cambria" pitchFamily="18" charset="0"/>
            </a:endParaRPr>
          </a:p>
        </p:txBody>
      </p:sp>
      <p:graphicFrame>
        <p:nvGraphicFramePr>
          <p:cNvPr id="5" name="Схема 4"/>
          <p:cNvGraphicFramePr/>
          <p:nvPr>
            <p:extLst>
              <p:ext uri="{D42A27DB-BD31-4B8C-83A1-F6EECF244321}">
                <p14:modId xmlns:p14="http://schemas.microsoft.com/office/powerpoint/2010/main" val="1487297244"/>
              </p:ext>
            </p:extLst>
          </p:nvPr>
        </p:nvGraphicFramePr>
        <p:xfrm>
          <a:off x="224286" y="2130725"/>
          <a:ext cx="7798279" cy="44598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Прямоугольник 7"/>
          <p:cNvSpPr/>
          <p:nvPr/>
        </p:nvSpPr>
        <p:spPr>
          <a:xfrm>
            <a:off x="7936301" y="983107"/>
            <a:ext cx="3890514" cy="5632311"/>
          </a:xfrm>
          <a:prstGeom prst="rect">
            <a:avLst/>
          </a:prstGeom>
        </p:spPr>
        <p:txBody>
          <a:bodyPr wrap="square">
            <a:spAutoFit/>
          </a:bodyPr>
          <a:lstStyle/>
          <a:p>
            <a:pPr marL="285750" lvl="0" indent="-285750" algn="just">
              <a:spcAft>
                <a:spcPts val="0"/>
              </a:spcAft>
              <a:buFont typeface="Wingdings" panose="05000000000000000000" pitchFamily="2" charset="2"/>
              <a:buChar char="ü"/>
              <a:tabLst>
                <a:tab pos="810260" algn="l"/>
              </a:tabLst>
            </a:pPr>
            <a:r>
              <a:rPr lang="ru-RU" sz="1600" dirty="0" smtClean="0">
                <a:solidFill>
                  <a:schemeClr val="accent5">
                    <a:lumMod val="50000"/>
                  </a:schemeClr>
                </a:solidFill>
                <a:latin typeface="Cambria" panose="02040503050406030204" pitchFamily="18" charset="0"/>
                <a:ea typeface="Calibri"/>
                <a:cs typeface="Times New Roman"/>
              </a:rPr>
              <a:t>Казначейское </a:t>
            </a:r>
            <a:r>
              <a:rPr lang="ru-RU" sz="1600" dirty="0">
                <a:solidFill>
                  <a:schemeClr val="accent5">
                    <a:lumMod val="50000"/>
                  </a:schemeClr>
                </a:solidFill>
                <a:latin typeface="Cambria" panose="02040503050406030204" pitchFamily="18" charset="0"/>
                <a:ea typeface="Calibri"/>
                <a:cs typeface="Times New Roman"/>
              </a:rPr>
              <a:t>обслуживание осуществляется Федеральным </a:t>
            </a:r>
            <a:r>
              <a:rPr lang="ru-RU" sz="1600" dirty="0" smtClean="0">
                <a:solidFill>
                  <a:schemeClr val="accent5">
                    <a:lumMod val="50000"/>
                  </a:schemeClr>
                </a:solidFill>
                <a:latin typeface="Cambria" panose="02040503050406030204" pitchFamily="18" charset="0"/>
                <a:ea typeface="Calibri"/>
                <a:cs typeface="Times New Roman"/>
              </a:rPr>
              <a:t>казначейством</a:t>
            </a:r>
          </a:p>
          <a:p>
            <a:pPr lvl="0" algn="just">
              <a:spcAft>
                <a:spcPts val="0"/>
              </a:spcAft>
              <a:tabLst>
                <a:tab pos="810260" algn="l"/>
              </a:tabLst>
            </a:pPr>
            <a:endParaRPr lang="ru-RU" sz="1600" dirty="0" smtClean="0">
              <a:solidFill>
                <a:schemeClr val="accent5">
                  <a:lumMod val="50000"/>
                </a:schemeClr>
              </a:solidFill>
              <a:latin typeface="Cambria" panose="02040503050406030204" pitchFamily="18" charset="0"/>
              <a:ea typeface="Calibri"/>
              <a:cs typeface="Times New Roman"/>
            </a:endParaRPr>
          </a:p>
          <a:p>
            <a:pPr marL="285750" lvl="0" indent="-285750" algn="just">
              <a:spcAft>
                <a:spcPts val="0"/>
              </a:spcAft>
              <a:buFont typeface="Wingdings" panose="05000000000000000000" pitchFamily="2" charset="2"/>
              <a:buChar char="ü"/>
              <a:tabLst>
                <a:tab pos="810260" algn="l"/>
              </a:tabLst>
            </a:pPr>
            <a:r>
              <a:rPr lang="ru-RU" sz="1600" dirty="0" smtClean="0">
                <a:solidFill>
                  <a:schemeClr val="accent5">
                    <a:lumMod val="50000"/>
                  </a:schemeClr>
                </a:solidFill>
                <a:latin typeface="Cambria" panose="02040503050406030204" pitchFamily="18" charset="0"/>
                <a:ea typeface="Calibri"/>
                <a:cs typeface="Times New Roman"/>
              </a:rPr>
              <a:t>Казначейское </a:t>
            </a:r>
            <a:r>
              <a:rPr lang="ru-RU" sz="1600" dirty="0">
                <a:solidFill>
                  <a:schemeClr val="accent5">
                    <a:lumMod val="50000"/>
                  </a:schemeClr>
                </a:solidFill>
                <a:latin typeface="Cambria" panose="02040503050406030204" pitchFamily="18" charset="0"/>
                <a:ea typeface="Calibri"/>
                <a:cs typeface="Times New Roman"/>
              </a:rPr>
              <a:t>обслуживание осуществляется в </a:t>
            </a:r>
            <a:r>
              <a:rPr lang="ru-RU" sz="1600" dirty="0">
                <a:solidFill>
                  <a:schemeClr val="accent5">
                    <a:lumMod val="50000"/>
                  </a:schemeClr>
                </a:solidFill>
                <a:effectLst>
                  <a:outerShdw blurRad="38100" dist="38100" dir="2700000" algn="tl">
                    <a:srgbClr val="000000">
                      <a:alpha val="43137"/>
                    </a:srgbClr>
                  </a:outerShdw>
                </a:effectLst>
                <a:latin typeface="Cambria" panose="02040503050406030204" pitchFamily="18" charset="0"/>
                <a:ea typeface="Calibri"/>
                <a:cs typeface="Times New Roman"/>
              </a:rPr>
              <a:t>системе бюджетных </a:t>
            </a:r>
            <a:r>
              <a:rPr lang="ru-RU" sz="1600" dirty="0" smtClean="0">
                <a:solidFill>
                  <a:schemeClr val="accent5">
                    <a:lumMod val="50000"/>
                  </a:schemeClr>
                </a:solidFill>
                <a:effectLst>
                  <a:outerShdw blurRad="38100" dist="38100" dir="2700000" algn="tl">
                    <a:srgbClr val="000000">
                      <a:alpha val="43137"/>
                    </a:srgbClr>
                  </a:outerShdw>
                </a:effectLst>
                <a:latin typeface="Cambria" panose="02040503050406030204" pitchFamily="18" charset="0"/>
                <a:ea typeface="Calibri"/>
                <a:cs typeface="Times New Roman"/>
              </a:rPr>
              <a:t>платежей</a:t>
            </a:r>
          </a:p>
          <a:p>
            <a:pPr marL="285750" lvl="0" indent="-285750" algn="just">
              <a:spcAft>
                <a:spcPts val="0"/>
              </a:spcAft>
              <a:buFont typeface="Wingdings" panose="05000000000000000000" pitchFamily="2" charset="2"/>
              <a:buChar char="ü"/>
              <a:tabLst>
                <a:tab pos="810260" algn="l"/>
              </a:tabLst>
            </a:pPr>
            <a:endParaRPr lang="ru-RU" sz="1600" dirty="0" smtClean="0">
              <a:solidFill>
                <a:schemeClr val="accent5">
                  <a:lumMod val="50000"/>
                </a:schemeClr>
              </a:solidFill>
              <a:effectLst>
                <a:outerShdw blurRad="38100" dist="38100" dir="2700000" algn="tl">
                  <a:srgbClr val="000000">
                    <a:alpha val="43137"/>
                  </a:srgbClr>
                </a:outerShdw>
              </a:effectLst>
              <a:latin typeface="Cambria" panose="02040503050406030204" pitchFamily="18" charset="0"/>
              <a:ea typeface="Calibri"/>
              <a:cs typeface="Times New Roman"/>
            </a:endParaRPr>
          </a:p>
          <a:p>
            <a:pPr marL="285750" indent="-285750" algn="just">
              <a:spcAft>
                <a:spcPts val="0"/>
              </a:spcAft>
              <a:buFont typeface="Wingdings" panose="05000000000000000000" pitchFamily="2" charset="2"/>
              <a:buChar char="ü"/>
              <a:tabLst>
                <a:tab pos="810260" algn="l"/>
              </a:tabLst>
            </a:pPr>
            <a:r>
              <a:rPr lang="ru-RU" sz="1600" dirty="0" smtClean="0">
                <a:solidFill>
                  <a:schemeClr val="accent5">
                    <a:lumMod val="50000"/>
                  </a:schemeClr>
                </a:solidFill>
                <a:latin typeface="Cambria" panose="02040503050406030204" pitchFamily="18" charset="0"/>
                <a:ea typeface="Calibri"/>
                <a:cs typeface="Times New Roman"/>
              </a:rPr>
              <a:t>Казначейское </a:t>
            </a:r>
            <a:r>
              <a:rPr lang="ru-RU" sz="1600" dirty="0">
                <a:solidFill>
                  <a:schemeClr val="accent5">
                    <a:lumMod val="50000"/>
                  </a:schemeClr>
                </a:solidFill>
                <a:latin typeface="Cambria" panose="02040503050406030204" pitchFamily="18" charset="0"/>
                <a:ea typeface="Calibri"/>
                <a:cs typeface="Times New Roman"/>
              </a:rPr>
              <a:t>обслуживание осуществляется с открытием соответственно единых счетов </a:t>
            </a:r>
            <a:r>
              <a:rPr lang="ru-RU" sz="1600" dirty="0" smtClean="0">
                <a:solidFill>
                  <a:schemeClr val="accent5">
                    <a:lumMod val="50000"/>
                  </a:schemeClr>
                </a:solidFill>
                <a:latin typeface="Cambria" panose="02040503050406030204" pitchFamily="18" charset="0"/>
                <a:ea typeface="Calibri"/>
                <a:cs typeface="Times New Roman"/>
              </a:rPr>
              <a:t>бюджетов</a:t>
            </a:r>
            <a:endParaRPr lang="ru-RU" sz="1400" dirty="0">
              <a:solidFill>
                <a:schemeClr val="accent5">
                  <a:lumMod val="50000"/>
                </a:schemeClr>
              </a:solidFill>
              <a:latin typeface="Cambria" panose="02040503050406030204" pitchFamily="18" charset="0"/>
              <a:ea typeface="Calibri"/>
              <a:cs typeface="Times New Roman"/>
            </a:endParaRPr>
          </a:p>
          <a:p>
            <a:pPr marL="285750" lvl="0" indent="-285750" algn="just">
              <a:spcAft>
                <a:spcPts val="0"/>
              </a:spcAft>
              <a:buFont typeface="Wingdings" panose="05000000000000000000" pitchFamily="2" charset="2"/>
              <a:buChar char="ü"/>
              <a:tabLst>
                <a:tab pos="810260" algn="l"/>
              </a:tabLst>
            </a:pPr>
            <a:r>
              <a:rPr lang="ru-RU" sz="1400" b="1" dirty="0" smtClean="0">
                <a:solidFill>
                  <a:schemeClr val="accent5">
                    <a:lumMod val="50000"/>
                  </a:schemeClr>
                </a:solidFill>
                <a:latin typeface="Cambria" panose="02040503050406030204" pitchFamily="18" charset="0"/>
                <a:ea typeface="Calibri"/>
                <a:cs typeface="Times New Roman"/>
              </a:rPr>
              <a:t>Денежные </a:t>
            </a:r>
            <a:r>
              <a:rPr lang="ru-RU" sz="1400" b="1" dirty="0">
                <a:solidFill>
                  <a:schemeClr val="accent5">
                    <a:lumMod val="50000"/>
                  </a:schemeClr>
                </a:solidFill>
                <a:latin typeface="Cambria" panose="02040503050406030204" pitchFamily="18" charset="0"/>
                <a:ea typeface="Calibri"/>
                <a:cs typeface="Times New Roman"/>
              </a:rPr>
              <a:t>средства </a:t>
            </a:r>
            <a:r>
              <a:rPr lang="ru-RU" sz="1400" dirty="0">
                <a:solidFill>
                  <a:schemeClr val="accent5">
                    <a:lumMod val="50000"/>
                  </a:schemeClr>
                </a:solidFill>
                <a:latin typeface="Cambria" panose="02040503050406030204" pitchFamily="18" charset="0"/>
                <a:ea typeface="Calibri"/>
                <a:cs typeface="Times New Roman"/>
              </a:rPr>
              <a:t>бюджетов, бюджетных, автономных учреждений и получателей средств из бюджета, лицевые счета которым открыты в Федеральном казначействе в случаях, установленных федеральными законами, а также денежные средства, поступающие во временное распоряжение, денежные средства от пожертвований </a:t>
            </a:r>
            <a:r>
              <a:rPr lang="ru-RU" sz="1400" b="1" dirty="0">
                <a:solidFill>
                  <a:schemeClr val="accent5">
                    <a:lumMod val="50000"/>
                  </a:schemeClr>
                </a:solidFill>
                <a:latin typeface="Cambria" panose="02040503050406030204" pitchFamily="18" charset="0"/>
                <a:ea typeface="Calibri"/>
                <a:cs typeface="Times New Roman"/>
              </a:rPr>
              <a:t>учитываются на казначейских счетах</a:t>
            </a:r>
            <a:r>
              <a:rPr lang="ru-RU" sz="1400" dirty="0">
                <a:solidFill>
                  <a:schemeClr val="accent5">
                    <a:lumMod val="50000"/>
                  </a:schemeClr>
                </a:solidFill>
                <a:latin typeface="Cambria" panose="02040503050406030204" pitchFamily="18" charset="0"/>
                <a:ea typeface="Calibri"/>
                <a:cs typeface="Times New Roman"/>
              </a:rPr>
              <a:t>.</a:t>
            </a:r>
          </a:p>
          <a:p>
            <a:pPr lvl="0" indent="357188" algn="just">
              <a:spcAft>
                <a:spcPts val="0"/>
              </a:spcAft>
              <a:tabLst>
                <a:tab pos="810260" algn="l"/>
              </a:tabLst>
            </a:pPr>
            <a:endParaRPr lang="ru-RU" sz="1400" dirty="0" smtClean="0">
              <a:solidFill>
                <a:schemeClr val="accent5">
                  <a:lumMod val="50000"/>
                </a:schemeClr>
              </a:solidFill>
              <a:latin typeface="Cambria" panose="02040503050406030204" pitchFamily="18" charset="0"/>
              <a:ea typeface="Calibri"/>
              <a:cs typeface="Times New Roman"/>
            </a:endParaRPr>
          </a:p>
        </p:txBody>
      </p:sp>
    </p:spTree>
    <p:extLst>
      <p:ext uri="{BB962C8B-B14F-4D97-AF65-F5344CB8AC3E}">
        <p14:creationId xmlns:p14="http://schemas.microsoft.com/office/powerpoint/2010/main" val="2331916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3803891" y="177824"/>
            <a:ext cx="7565365" cy="964202"/>
          </a:xfrm>
        </p:spPr>
        <p:txBody>
          <a:bodyPr>
            <a:normAutofit/>
          </a:bodyPr>
          <a:lstStyle/>
          <a:p>
            <a:pPr algn="ctr"/>
            <a:r>
              <a:rPr lang="ru-RU" sz="2000" b="1" i="1" dirty="0" smtClean="0">
                <a:solidFill>
                  <a:schemeClr val="accent1">
                    <a:lumMod val="75000"/>
                  </a:schemeClr>
                </a:solidFill>
                <a:latin typeface="Cambria" pitchFamily="18" charset="0"/>
              </a:rPr>
              <a:t> Казначейское обслуживание: основы, субъекты, границы</a:t>
            </a:r>
            <a:endParaRPr lang="ru-RU" sz="2000" b="1" i="1" dirty="0">
              <a:solidFill>
                <a:schemeClr val="accent1">
                  <a:lumMod val="75000"/>
                </a:schemeClr>
              </a:solidFill>
              <a:latin typeface="Cambria" pitchFamily="18" charset="0"/>
            </a:endParaRPr>
          </a:p>
        </p:txBody>
      </p:sp>
      <p:sp>
        <p:nvSpPr>
          <p:cNvPr id="6" name="Прямоугольник 5"/>
          <p:cNvSpPr/>
          <p:nvPr/>
        </p:nvSpPr>
        <p:spPr>
          <a:xfrm>
            <a:off x="1075039" y="1675086"/>
            <a:ext cx="8601701" cy="4493538"/>
          </a:xfrm>
          <a:prstGeom prst="rect">
            <a:avLst/>
          </a:prstGeom>
        </p:spPr>
        <p:txBody>
          <a:bodyPr wrap="square">
            <a:spAutoFit/>
          </a:bodyPr>
          <a:lstStyle/>
          <a:p>
            <a:pPr marL="285750" lvl="0" indent="-285750" algn="just">
              <a:spcAft>
                <a:spcPts val="0"/>
              </a:spcAft>
              <a:buFont typeface="Wingdings" panose="05000000000000000000" pitchFamily="2" charset="2"/>
              <a:buChar char="ü"/>
              <a:tabLst>
                <a:tab pos="810260" algn="l"/>
              </a:tabLst>
            </a:pPr>
            <a:r>
              <a:rPr lang="ru-RU" sz="1600" dirty="0" smtClean="0">
                <a:solidFill>
                  <a:schemeClr val="accent5">
                    <a:lumMod val="50000"/>
                  </a:schemeClr>
                </a:solidFill>
                <a:latin typeface="Cambria" panose="02040503050406030204" pitchFamily="18" charset="0"/>
                <a:ea typeface="Calibri"/>
                <a:cs typeface="Times New Roman"/>
              </a:rPr>
              <a:t>Для казначейского обслуживания в Федеральном казначействе открываются следующие виды </a:t>
            </a:r>
            <a:r>
              <a:rPr lang="ru-RU" sz="1600" dirty="0" smtClean="0">
                <a:solidFill>
                  <a:schemeClr val="accent5">
                    <a:lumMod val="50000"/>
                  </a:schemeClr>
                </a:solidFill>
                <a:effectLst>
                  <a:outerShdw blurRad="38100" dist="38100" dir="2700000" algn="tl">
                    <a:srgbClr val="000000">
                      <a:alpha val="43137"/>
                    </a:srgbClr>
                  </a:outerShdw>
                </a:effectLst>
                <a:latin typeface="Cambria" panose="02040503050406030204" pitchFamily="18" charset="0"/>
                <a:ea typeface="Calibri"/>
                <a:cs typeface="Times New Roman"/>
              </a:rPr>
              <a:t>казначейских счетов</a:t>
            </a:r>
            <a:r>
              <a:rPr lang="ru-RU" sz="1600" dirty="0" smtClean="0">
                <a:solidFill>
                  <a:schemeClr val="accent5">
                    <a:lumMod val="50000"/>
                  </a:schemeClr>
                </a:solidFill>
                <a:latin typeface="Cambria" panose="02040503050406030204" pitchFamily="18" charset="0"/>
                <a:ea typeface="Calibri"/>
                <a:cs typeface="Times New Roman"/>
              </a:rPr>
              <a:t>:</a:t>
            </a:r>
          </a:p>
          <a:p>
            <a:pPr lvl="0" algn="just">
              <a:spcAft>
                <a:spcPts val="0"/>
              </a:spcAft>
              <a:tabLst>
                <a:tab pos="810260" algn="l"/>
              </a:tabLst>
            </a:pPr>
            <a:r>
              <a:rPr lang="ru-RU" sz="1600" dirty="0" smtClean="0">
                <a:solidFill>
                  <a:schemeClr val="accent5">
                    <a:lumMod val="50000"/>
                  </a:schemeClr>
                </a:solidFill>
                <a:latin typeface="Cambria" panose="02040503050406030204" pitchFamily="18" charset="0"/>
                <a:ea typeface="Calibri"/>
                <a:cs typeface="Times New Roman"/>
              </a:rPr>
              <a:t>               единый счет бюджета;</a:t>
            </a:r>
          </a:p>
          <a:p>
            <a:pPr lvl="0" algn="just">
              <a:spcAft>
                <a:spcPts val="0"/>
              </a:spcAft>
              <a:tabLst>
                <a:tab pos="810260" algn="l"/>
              </a:tabLst>
            </a:pPr>
            <a:r>
              <a:rPr lang="ru-RU" sz="1600" dirty="0">
                <a:solidFill>
                  <a:schemeClr val="accent5">
                    <a:lumMod val="50000"/>
                  </a:schemeClr>
                </a:solidFill>
                <a:latin typeface="Cambria" panose="02040503050406030204" pitchFamily="18" charset="0"/>
                <a:ea typeface="Calibri"/>
                <a:cs typeface="Times New Roman"/>
              </a:rPr>
              <a:t> </a:t>
            </a:r>
            <a:r>
              <a:rPr lang="ru-RU" sz="1600" dirty="0" smtClean="0">
                <a:solidFill>
                  <a:schemeClr val="accent5">
                    <a:lumMod val="50000"/>
                  </a:schemeClr>
                </a:solidFill>
                <a:latin typeface="Cambria" panose="02040503050406030204" pitchFamily="18" charset="0"/>
                <a:ea typeface="Calibri"/>
                <a:cs typeface="Times New Roman"/>
              </a:rPr>
              <a:t>              казначейский счет по учету и распределению доходов;</a:t>
            </a:r>
          </a:p>
          <a:p>
            <a:pPr lvl="0" algn="just">
              <a:spcAft>
                <a:spcPts val="0"/>
              </a:spcAft>
              <a:tabLst>
                <a:tab pos="810260" algn="l"/>
              </a:tabLst>
            </a:pPr>
            <a:r>
              <a:rPr lang="ru-RU" sz="1600" dirty="0">
                <a:solidFill>
                  <a:schemeClr val="accent5">
                    <a:lumMod val="50000"/>
                  </a:schemeClr>
                </a:solidFill>
                <a:latin typeface="Cambria" panose="02040503050406030204" pitchFamily="18" charset="0"/>
                <a:ea typeface="Calibri"/>
                <a:cs typeface="Times New Roman"/>
              </a:rPr>
              <a:t> </a:t>
            </a:r>
            <a:r>
              <a:rPr lang="ru-RU" sz="1600" dirty="0" smtClean="0">
                <a:solidFill>
                  <a:schemeClr val="accent5">
                    <a:lumMod val="50000"/>
                  </a:schemeClr>
                </a:solidFill>
                <a:latin typeface="Cambria" panose="02040503050406030204" pitchFamily="18" charset="0"/>
                <a:ea typeface="Calibri"/>
                <a:cs typeface="Times New Roman"/>
              </a:rPr>
              <a:t>              казначейский счет для учета операций со средствами, поступающими во временное распоряжение;</a:t>
            </a:r>
          </a:p>
          <a:p>
            <a:pPr lvl="0" algn="just">
              <a:spcAft>
                <a:spcPts val="0"/>
              </a:spcAft>
              <a:tabLst>
                <a:tab pos="810260" algn="l"/>
              </a:tabLst>
            </a:pPr>
            <a:r>
              <a:rPr lang="ru-RU" sz="1600" dirty="0">
                <a:solidFill>
                  <a:schemeClr val="accent5">
                    <a:lumMod val="50000"/>
                  </a:schemeClr>
                </a:solidFill>
                <a:latin typeface="Cambria" panose="02040503050406030204" pitchFamily="18" charset="0"/>
                <a:ea typeface="Calibri"/>
                <a:cs typeface="Times New Roman"/>
              </a:rPr>
              <a:t> </a:t>
            </a:r>
            <a:r>
              <a:rPr lang="ru-RU" sz="1600" dirty="0" smtClean="0">
                <a:solidFill>
                  <a:schemeClr val="accent5">
                    <a:lumMod val="50000"/>
                  </a:schemeClr>
                </a:solidFill>
                <a:latin typeface="Cambria" panose="02040503050406030204" pitchFamily="18" charset="0"/>
                <a:ea typeface="Calibri"/>
                <a:cs typeface="Times New Roman"/>
              </a:rPr>
              <a:t>              казначейский счет для учета операций с целевыми добровольными перечислениями;</a:t>
            </a:r>
          </a:p>
          <a:p>
            <a:pPr lvl="0" algn="just">
              <a:spcAft>
                <a:spcPts val="0"/>
              </a:spcAft>
              <a:tabLst>
                <a:tab pos="810260" algn="l"/>
              </a:tabLst>
            </a:pPr>
            <a:r>
              <a:rPr lang="ru-RU" sz="1600" dirty="0">
                <a:solidFill>
                  <a:schemeClr val="accent5">
                    <a:lumMod val="50000"/>
                  </a:schemeClr>
                </a:solidFill>
                <a:latin typeface="Cambria" panose="02040503050406030204" pitchFamily="18" charset="0"/>
                <a:ea typeface="Calibri"/>
                <a:cs typeface="Times New Roman"/>
              </a:rPr>
              <a:t> </a:t>
            </a:r>
            <a:r>
              <a:rPr lang="ru-RU" sz="1600" dirty="0" smtClean="0">
                <a:solidFill>
                  <a:schemeClr val="accent5">
                    <a:lumMod val="50000"/>
                  </a:schemeClr>
                </a:solidFill>
                <a:latin typeface="Cambria" panose="02040503050406030204" pitchFamily="18" charset="0"/>
                <a:ea typeface="Calibri"/>
                <a:cs typeface="Times New Roman"/>
              </a:rPr>
              <a:t>              казначейский счет для учета операций со средствами юридических лиц;</a:t>
            </a:r>
          </a:p>
          <a:p>
            <a:pPr lvl="0" algn="just">
              <a:spcAft>
                <a:spcPts val="0"/>
              </a:spcAft>
              <a:tabLst>
                <a:tab pos="810260" algn="l"/>
              </a:tabLst>
            </a:pPr>
            <a:r>
              <a:rPr lang="ru-RU" sz="1600" dirty="0">
                <a:solidFill>
                  <a:schemeClr val="accent5">
                    <a:lumMod val="50000"/>
                  </a:schemeClr>
                </a:solidFill>
                <a:latin typeface="Cambria" panose="02040503050406030204" pitchFamily="18" charset="0"/>
                <a:ea typeface="Calibri"/>
                <a:cs typeface="Times New Roman"/>
              </a:rPr>
              <a:t> </a:t>
            </a:r>
            <a:r>
              <a:rPr lang="ru-RU" sz="1600" dirty="0" smtClean="0">
                <a:solidFill>
                  <a:schemeClr val="accent5">
                    <a:lumMod val="50000"/>
                  </a:schemeClr>
                </a:solidFill>
                <a:latin typeface="Cambria" panose="02040503050406030204" pitchFamily="18" charset="0"/>
                <a:ea typeface="Calibri"/>
                <a:cs typeface="Times New Roman"/>
              </a:rPr>
              <a:t>              казначейский счет для учета операций со средствами Резервного фонда;</a:t>
            </a:r>
          </a:p>
          <a:p>
            <a:pPr lvl="0" algn="just">
              <a:spcAft>
                <a:spcPts val="0"/>
              </a:spcAft>
              <a:tabLst>
                <a:tab pos="810260" algn="l"/>
              </a:tabLst>
            </a:pPr>
            <a:r>
              <a:rPr lang="ru-RU" sz="1600" dirty="0">
                <a:solidFill>
                  <a:schemeClr val="accent5">
                    <a:lumMod val="50000"/>
                  </a:schemeClr>
                </a:solidFill>
                <a:latin typeface="Cambria" panose="02040503050406030204" pitchFamily="18" charset="0"/>
                <a:ea typeface="Calibri"/>
                <a:cs typeface="Times New Roman"/>
              </a:rPr>
              <a:t> </a:t>
            </a:r>
            <a:r>
              <a:rPr lang="ru-RU" sz="1600" dirty="0" smtClean="0">
                <a:solidFill>
                  <a:schemeClr val="accent5">
                    <a:lumMod val="50000"/>
                  </a:schemeClr>
                </a:solidFill>
                <a:latin typeface="Cambria" panose="02040503050406030204" pitchFamily="18" charset="0"/>
                <a:ea typeface="Calibri"/>
                <a:cs typeface="Times New Roman"/>
              </a:rPr>
              <a:t>              казначейский счет для учета операций со средствами Фонда национального благосостояния;</a:t>
            </a:r>
          </a:p>
          <a:p>
            <a:pPr lvl="0" algn="just">
              <a:spcAft>
                <a:spcPts val="0"/>
              </a:spcAft>
              <a:tabLst>
                <a:tab pos="810260" algn="l"/>
              </a:tabLst>
            </a:pPr>
            <a:r>
              <a:rPr lang="ru-RU" sz="1600" dirty="0">
                <a:solidFill>
                  <a:schemeClr val="accent5">
                    <a:lumMod val="50000"/>
                  </a:schemeClr>
                </a:solidFill>
                <a:latin typeface="Cambria" panose="02040503050406030204" pitchFamily="18" charset="0"/>
                <a:ea typeface="Calibri"/>
                <a:cs typeface="Times New Roman"/>
              </a:rPr>
              <a:t> </a:t>
            </a:r>
            <a:r>
              <a:rPr lang="ru-RU" sz="1600" dirty="0" smtClean="0">
                <a:solidFill>
                  <a:schemeClr val="accent5">
                    <a:lumMod val="50000"/>
                  </a:schemeClr>
                </a:solidFill>
                <a:latin typeface="Cambria" panose="02040503050406030204" pitchFamily="18" charset="0"/>
                <a:ea typeface="Calibri"/>
                <a:cs typeface="Times New Roman"/>
              </a:rPr>
              <a:t>              иные казначейские счета.</a:t>
            </a:r>
          </a:p>
          <a:p>
            <a:pPr lvl="0" algn="just">
              <a:spcAft>
                <a:spcPts val="0"/>
              </a:spcAft>
              <a:tabLst>
                <a:tab pos="810260" algn="l"/>
              </a:tabLst>
            </a:pPr>
            <a:endParaRPr lang="ru-RU" sz="1600" dirty="0" smtClean="0">
              <a:solidFill>
                <a:schemeClr val="accent5">
                  <a:lumMod val="50000"/>
                </a:schemeClr>
              </a:solidFill>
              <a:effectLst>
                <a:outerShdw blurRad="38100" dist="38100" dir="2700000" algn="tl">
                  <a:srgbClr val="000000">
                    <a:alpha val="43137"/>
                  </a:srgbClr>
                </a:outerShdw>
              </a:effectLst>
              <a:latin typeface="Cambria" panose="02040503050406030204" pitchFamily="18" charset="0"/>
              <a:ea typeface="Calibri"/>
              <a:cs typeface="Times New Roman"/>
            </a:endParaRPr>
          </a:p>
          <a:p>
            <a:pPr marL="285750" indent="-285750" algn="just">
              <a:spcAft>
                <a:spcPts val="0"/>
              </a:spcAft>
              <a:buFont typeface="Wingdings" panose="05000000000000000000" pitchFamily="2" charset="2"/>
              <a:buChar char="ü"/>
              <a:tabLst>
                <a:tab pos="810260" algn="l"/>
              </a:tabLst>
            </a:pPr>
            <a:r>
              <a:rPr lang="ru-RU" sz="1600" dirty="0" smtClean="0">
                <a:solidFill>
                  <a:schemeClr val="accent5">
                    <a:lumMod val="50000"/>
                  </a:schemeClr>
                </a:solidFill>
                <a:latin typeface="Cambria" panose="02040503050406030204" pitchFamily="18" charset="0"/>
                <a:ea typeface="Calibri"/>
                <a:cs typeface="Times New Roman"/>
              </a:rPr>
              <a:t>Прямые участники системы казначейских платежей </a:t>
            </a:r>
            <a:r>
              <a:rPr lang="ru-RU" sz="1600" u="sng" dirty="0" smtClean="0">
                <a:solidFill>
                  <a:schemeClr val="accent5">
                    <a:lumMod val="50000"/>
                  </a:schemeClr>
                </a:solidFill>
                <a:latin typeface="Cambria" panose="02040503050406030204" pitchFamily="18" charset="0"/>
                <a:ea typeface="Calibri"/>
                <a:cs typeface="Times New Roman"/>
              </a:rPr>
              <a:t>осуществляют перечисление </a:t>
            </a:r>
            <a:r>
              <a:rPr lang="ru-RU" sz="1600" dirty="0" smtClean="0">
                <a:solidFill>
                  <a:schemeClr val="accent5">
                    <a:lumMod val="50000"/>
                  </a:schemeClr>
                </a:solidFill>
                <a:latin typeface="Cambria" panose="02040503050406030204" pitchFamily="18" charset="0"/>
                <a:ea typeface="Calibri"/>
                <a:cs typeface="Times New Roman"/>
              </a:rPr>
              <a:t>денежных средств </a:t>
            </a:r>
            <a:r>
              <a:rPr lang="ru-RU" sz="1600" dirty="0" smtClean="0">
                <a:solidFill>
                  <a:schemeClr val="accent5">
                    <a:lumMod val="50000"/>
                  </a:schemeClr>
                </a:solidFill>
                <a:effectLst>
                  <a:outerShdw blurRad="38100" dist="38100" dir="2700000" algn="tl">
                    <a:srgbClr val="000000">
                      <a:alpha val="43137"/>
                    </a:srgbClr>
                  </a:outerShdw>
                </a:effectLst>
                <a:latin typeface="Cambria" panose="02040503050406030204" pitchFamily="18" charset="0"/>
                <a:ea typeface="Calibri"/>
                <a:cs typeface="Times New Roman"/>
              </a:rPr>
              <a:t>в пределах фактического наличия остатка денежных средств на </a:t>
            </a:r>
            <a:r>
              <a:rPr lang="ru-RU" sz="1600" dirty="0" smtClean="0">
                <a:solidFill>
                  <a:schemeClr val="accent5">
                    <a:lumMod val="50000"/>
                  </a:schemeClr>
                </a:solidFill>
                <a:latin typeface="Cambria" panose="02040503050406030204" pitchFamily="18" charset="0"/>
                <a:ea typeface="Calibri"/>
                <a:cs typeface="Times New Roman"/>
              </a:rPr>
              <a:t>соответствующем </a:t>
            </a:r>
            <a:r>
              <a:rPr lang="ru-RU" sz="1600" dirty="0" smtClean="0">
                <a:solidFill>
                  <a:schemeClr val="accent5">
                    <a:lumMod val="50000"/>
                  </a:schemeClr>
                </a:solidFill>
                <a:effectLst>
                  <a:outerShdw blurRad="38100" dist="38100" dir="2700000" algn="tl">
                    <a:srgbClr val="000000">
                      <a:alpha val="43137"/>
                    </a:srgbClr>
                  </a:outerShdw>
                </a:effectLst>
                <a:latin typeface="Cambria" panose="02040503050406030204" pitchFamily="18" charset="0"/>
                <a:ea typeface="Calibri"/>
                <a:cs typeface="Times New Roman"/>
              </a:rPr>
              <a:t>казначейском счете .</a:t>
            </a:r>
            <a:endParaRPr lang="ru-RU" sz="1600" dirty="0">
              <a:solidFill>
                <a:schemeClr val="accent5">
                  <a:lumMod val="50000"/>
                </a:schemeClr>
              </a:solidFill>
              <a:effectLst>
                <a:outerShdw blurRad="38100" dist="38100" dir="2700000" algn="tl">
                  <a:srgbClr val="000000">
                    <a:alpha val="43137"/>
                  </a:srgbClr>
                </a:outerShdw>
              </a:effectLst>
              <a:latin typeface="Cambria" panose="02040503050406030204" pitchFamily="18" charset="0"/>
              <a:ea typeface="Calibri"/>
              <a:cs typeface="Times New Roman"/>
            </a:endParaRPr>
          </a:p>
          <a:p>
            <a:pPr lvl="0" indent="357188" algn="just">
              <a:spcAft>
                <a:spcPts val="0"/>
              </a:spcAft>
              <a:tabLst>
                <a:tab pos="810260" algn="l"/>
              </a:tabLst>
            </a:pPr>
            <a:endParaRPr lang="ru-RU" sz="1400" dirty="0" smtClean="0">
              <a:solidFill>
                <a:schemeClr val="accent5">
                  <a:lumMod val="50000"/>
                </a:schemeClr>
              </a:solidFill>
              <a:latin typeface="Cambria" panose="02040503050406030204" pitchFamily="18" charset="0"/>
              <a:ea typeface="Calibri"/>
              <a:cs typeface="Times New Roman"/>
            </a:endParaRPr>
          </a:p>
        </p:txBody>
      </p:sp>
    </p:spTree>
    <p:extLst>
      <p:ext uri="{BB962C8B-B14F-4D97-AF65-F5344CB8AC3E}">
        <p14:creationId xmlns:p14="http://schemas.microsoft.com/office/powerpoint/2010/main" val="744354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Группа 6"/>
          <p:cNvGrpSpPr/>
          <p:nvPr/>
        </p:nvGrpSpPr>
        <p:grpSpPr>
          <a:xfrm>
            <a:off x="92949" y="2898332"/>
            <a:ext cx="11603101" cy="2077900"/>
            <a:chOff x="-1675133" y="579427"/>
            <a:chExt cx="5656562" cy="2415647"/>
          </a:xfrm>
          <a:scene3d>
            <a:camera prst="orthographicFront">
              <a:rot lat="0" lon="0" rev="0"/>
            </a:camera>
            <a:lightRig rig="contrasting" dir="t">
              <a:rot lat="0" lon="0" rev="1200000"/>
            </a:lightRig>
          </a:scene3d>
        </p:grpSpPr>
        <p:sp>
          <p:nvSpPr>
            <p:cNvPr id="8" name="Прямоугольник 7"/>
            <p:cNvSpPr/>
            <p:nvPr/>
          </p:nvSpPr>
          <p:spPr>
            <a:xfrm>
              <a:off x="-1675133" y="579427"/>
              <a:ext cx="2633444" cy="2415647"/>
            </a:xfrm>
            <a:prstGeom prst="rect">
              <a:avLst/>
            </a:prstGeom>
          </p:spPr>
          <p:style>
            <a:lnRef idx="1">
              <a:schemeClr val="accent1"/>
            </a:lnRef>
            <a:fillRef idx="2">
              <a:schemeClr val="accent1"/>
            </a:fillRef>
            <a:effectRef idx="1">
              <a:schemeClr val="accent1"/>
            </a:effectRef>
            <a:fontRef idx="minor">
              <a:schemeClr val="dk1"/>
            </a:fontRef>
          </p:style>
          <p:txBody>
            <a:bodyPr/>
            <a:lstStyle/>
            <a:p>
              <a:pPr algn="ctr"/>
              <a:r>
                <a:rPr lang="ru-RU" sz="1400" dirty="0" smtClean="0">
                  <a:latin typeface="Times New Roman" panose="02020603050405020304" pitchFamily="18" charset="0"/>
                  <a:cs typeface="Times New Roman" panose="02020603050405020304" pitchFamily="18" charset="0"/>
                </a:rPr>
                <a:t>Учет операций со средствами бюджетов осуществляется на единых счетах бюджетов, открытых в соответствии с настоящим Кодексом органам Федерального казначейства отдельно для каждого бюджета в учреждениях Центрального банка Российской Федерации;</a:t>
              </a:r>
            </a:p>
            <a:p>
              <a:pPr algn="ctr"/>
              <a:endParaRPr lang="ru-RU" sz="1400" dirty="0" smtClean="0">
                <a:latin typeface="Times New Roman" panose="02020603050405020304" pitchFamily="18" charset="0"/>
                <a:cs typeface="Times New Roman" panose="02020603050405020304" pitchFamily="18" charset="0"/>
              </a:endParaRPr>
            </a:p>
            <a:p>
              <a:pPr algn="ctr"/>
              <a:r>
                <a:rPr lang="ru-RU" sz="1400" dirty="0" smtClean="0">
                  <a:latin typeface="Times New Roman" panose="02020603050405020304" pitchFamily="18" charset="0"/>
                  <a:cs typeface="Times New Roman" panose="02020603050405020304" pitchFamily="18" charset="0"/>
                </a:rPr>
                <a:t>Все операции по кассовым поступлениям в бюджет и кассовым выплатам из бюджета на едином счете бюджета проводятся и учитываются органом Федерального казначейства оп кодам бюджетной классификации Российской Федерации </a:t>
              </a:r>
            </a:p>
            <a:p>
              <a:pPr algn="ctr"/>
              <a:r>
                <a:rPr lang="ru-RU" sz="1400" dirty="0" smtClean="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656391" y="579427"/>
              <a:ext cx="2325038" cy="1395022"/>
            </a:xfrm>
            <a:prstGeom prst="rect">
              <a:avLst/>
            </a:prstGeom>
          </p:spPr>
          <p:style>
            <a:lnRef idx="1">
              <a:schemeClr val="accent1"/>
            </a:lnRef>
            <a:fillRef idx="2">
              <a:schemeClr val="accent1"/>
            </a:fillRef>
            <a:effectRef idx="1">
              <a:schemeClr val="accent1"/>
            </a:effectRef>
            <a:fontRef idx="minor">
              <a:schemeClr val="dk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dirty="0">
                  <a:solidFill>
                    <a:srgbClr val="000000"/>
                  </a:solidFill>
                  <a:latin typeface="Times New Roman" panose="02020603050405020304" pitchFamily="18" charset="0"/>
                  <a:ea typeface="Calibri"/>
                  <a:cs typeface="Times New Roman" panose="02020603050405020304" pitchFamily="18" charset="0"/>
                </a:rPr>
                <a:t>О</a:t>
              </a:r>
              <a:r>
                <a:rPr lang="ru-RU" sz="1400" kern="1200" dirty="0" smtClean="0">
                  <a:solidFill>
                    <a:srgbClr val="000000"/>
                  </a:solidFill>
                  <a:latin typeface="Times New Roman" panose="02020603050405020304" pitchFamily="18" charset="0"/>
                  <a:ea typeface="Calibri"/>
                  <a:cs typeface="Times New Roman" panose="02020603050405020304" pitchFamily="18" charset="0"/>
                </a:rPr>
                <a:t>перации со средствами бюджета осуществляются на </a:t>
              </a:r>
              <a:r>
                <a:rPr lang="ru-RU" sz="1400" kern="1200" dirty="0" smtClean="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ea typeface="Calibri"/>
                  <a:cs typeface="Times New Roman" panose="02020603050405020304" pitchFamily="18" charset="0"/>
                </a:rPr>
                <a:t>единых счетах бюджета; </a:t>
              </a:r>
            </a:p>
            <a:p>
              <a:pPr lvl="0" algn="ctr" defTabSz="622300">
                <a:lnSpc>
                  <a:spcPct val="90000"/>
                </a:lnSpc>
                <a:spcBef>
                  <a:spcPct val="0"/>
                </a:spcBef>
                <a:spcAft>
                  <a:spcPct val="35000"/>
                </a:spcAft>
              </a:pPr>
              <a:r>
                <a:rPr lang="ru-RU" sz="1400" dirty="0" smtClean="0">
                  <a:solidFill>
                    <a:schemeClr val="tx1"/>
                  </a:solidFill>
                  <a:latin typeface="Times New Roman" panose="02020603050405020304" pitchFamily="18" charset="0"/>
                  <a:ea typeface="Calibri"/>
                  <a:cs typeface="Times New Roman" panose="02020603050405020304" pitchFamily="18" charset="0"/>
                </a:rPr>
                <a:t>Операции по поступлениям в бюджет и выплатам из бюджета проводятся и учитываются по кодам бюджетной классификации Российской Федерации </a:t>
              </a:r>
              <a:endParaRPr lang="ru-RU" sz="1400" kern="1200" dirty="0">
                <a:solidFill>
                  <a:schemeClr val="tx1"/>
                </a:solidFill>
                <a:latin typeface="Times New Roman" panose="02020603050405020304" pitchFamily="18" charset="0"/>
                <a:ea typeface="Calibri"/>
                <a:cs typeface="Times New Roman" panose="02020603050405020304" pitchFamily="18" charset="0"/>
              </a:endParaRPr>
            </a:p>
          </p:txBody>
        </p:sp>
      </p:grpSp>
      <p:sp>
        <p:nvSpPr>
          <p:cNvPr id="20" name="Прямоугольник 19"/>
          <p:cNvSpPr/>
          <p:nvPr/>
        </p:nvSpPr>
        <p:spPr>
          <a:xfrm>
            <a:off x="6209650" y="4241284"/>
            <a:ext cx="5486400" cy="249299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spcAft>
                <a:spcPts val="0"/>
              </a:spcAft>
            </a:pPr>
            <a:r>
              <a:rPr lang="ru-RU" sz="1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Администраторы расходов федерального бюджета</a:t>
            </a:r>
            <a:r>
              <a:rPr lang="ru-RU" sz="1200" dirty="0">
                <a:solidFill>
                  <a:prstClr val="black"/>
                </a:solidFill>
                <a:latin typeface="Times New Roman" panose="02020603050405020304" pitchFamily="18" charset="0"/>
                <a:cs typeface="Times New Roman" panose="02020603050405020304" pitchFamily="18" charset="0"/>
              </a:rPr>
              <a:t>, администраторы источников обеспечения сбалансированности федерального бюджета, а также финансовые органы субъекта Российской Федерации (муниципального образования), администраторы расходов регионального бюджета (местного бюджета), администраторы источников обеспечения сбалансированности регионального бюджета (местного бюджета), органы управления государственных внебюджетных фондов, администраторы расходов бюджета государственного внебюджетного фонда, администраторы источников обеспечения сбалансированности бюджета государственного внебюджетного фонда в случае, </a:t>
            </a:r>
            <a:r>
              <a:rPr lang="ru-RU" sz="1200" b="1" dirty="0">
                <a:solidFill>
                  <a:prstClr val="black"/>
                </a:solidFill>
                <a:latin typeface="Times New Roman" panose="02020603050405020304" pitchFamily="18" charset="0"/>
                <a:cs typeface="Times New Roman" panose="02020603050405020304" pitchFamily="18" charset="0"/>
              </a:rPr>
              <a:t>если они являются прямыми участниками </a:t>
            </a:r>
            <a:r>
              <a:rPr lang="ru-RU" sz="1200" dirty="0">
                <a:solidFill>
                  <a:prstClr val="black"/>
                </a:solidFill>
                <a:latin typeface="Times New Roman" panose="02020603050405020304" pitchFamily="18" charset="0"/>
                <a:cs typeface="Times New Roman" panose="02020603050405020304" pitchFamily="18" charset="0"/>
              </a:rPr>
              <a:t>системы казначейских платежей, </a:t>
            </a:r>
            <a:r>
              <a:rPr lang="ru-RU" sz="1200" b="1" dirty="0">
                <a:solidFill>
                  <a:schemeClr val="accent5">
                    <a:lumMod val="75000"/>
                  </a:schemeClr>
                </a:solidFill>
                <a:latin typeface="Times New Roman" panose="02020603050405020304" pitchFamily="18" charset="0"/>
                <a:cs typeface="Times New Roman" panose="02020603050405020304" pitchFamily="18" charset="0"/>
              </a:rPr>
              <a:t>распоряжаются денежными средствами на едином счете соответствующего бюджета</a:t>
            </a:r>
            <a:r>
              <a:rPr lang="ru-RU" sz="1200" dirty="0">
                <a:solidFill>
                  <a:schemeClr val="accent5">
                    <a:lumMod val="75000"/>
                  </a:schemeClr>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за исключением случаев, установленных настоящим Кодексом.</a:t>
            </a:r>
          </a:p>
        </p:txBody>
      </p:sp>
      <p:sp>
        <p:nvSpPr>
          <p:cNvPr id="21" name="Заголовок 1"/>
          <p:cNvSpPr>
            <a:spLocks noGrp="1"/>
          </p:cNvSpPr>
          <p:nvPr>
            <p:ph type="title"/>
          </p:nvPr>
        </p:nvSpPr>
        <p:spPr>
          <a:xfrm>
            <a:off x="3855649" y="445243"/>
            <a:ext cx="7565365" cy="964202"/>
          </a:xfrm>
        </p:spPr>
        <p:txBody>
          <a:bodyPr>
            <a:normAutofit/>
          </a:bodyPr>
          <a:lstStyle/>
          <a:p>
            <a:pPr algn="ctr"/>
            <a:r>
              <a:rPr lang="ru-RU" sz="1800" b="1" i="1" dirty="0" smtClean="0">
                <a:solidFill>
                  <a:schemeClr val="accent1">
                    <a:lumMod val="75000"/>
                  </a:schemeClr>
                </a:solidFill>
                <a:latin typeface="Cambria" pitchFamily="18" charset="0"/>
              </a:rPr>
              <a:t>Казначейское обслуживание исполнения бюджетов</a:t>
            </a:r>
            <a:endParaRPr lang="ru-RU" sz="1800" b="1" i="1" dirty="0">
              <a:solidFill>
                <a:schemeClr val="accent1">
                  <a:lumMod val="75000"/>
                </a:schemeClr>
              </a:solidFill>
              <a:latin typeface="Cambria" pitchFamily="18" charset="0"/>
            </a:endParaRPr>
          </a:p>
        </p:txBody>
      </p:sp>
      <p:sp>
        <p:nvSpPr>
          <p:cNvPr id="22" name="Прямоугольник 21"/>
          <p:cNvSpPr/>
          <p:nvPr/>
        </p:nvSpPr>
        <p:spPr>
          <a:xfrm>
            <a:off x="7115999" y="2362563"/>
            <a:ext cx="3801393" cy="804836"/>
          </a:xfrm>
          <a:prstGeom prst="rect">
            <a:avLst/>
          </a:prstGeom>
        </p:spPr>
        <p:txBody>
          <a:bodyPr wrap="square">
            <a:spAutoFit/>
          </a:bodyPr>
          <a:lstStyle/>
          <a:p>
            <a:pPr lvl="0" algn="ctr" defTabSz="622300" fontAlgn="auto">
              <a:lnSpc>
                <a:spcPct val="90000"/>
              </a:lnSpc>
              <a:spcAft>
                <a:spcPct val="35000"/>
              </a:spcAft>
              <a:defRPr/>
            </a:pPr>
            <a:r>
              <a:rPr lang="ru-RU" sz="1400" dirty="0">
                <a:solidFill>
                  <a:schemeClr val="accent5">
                    <a:lumMod val="50000"/>
                  </a:schemeClr>
                </a:solidFill>
                <a:effectLst>
                  <a:outerShdw blurRad="38100" dist="38100" dir="2700000" algn="tl">
                    <a:srgbClr val="000000">
                      <a:alpha val="43137"/>
                    </a:srgbClr>
                  </a:outerShdw>
                </a:effectLst>
                <a:latin typeface="Cambria" panose="02040503050406030204" pitchFamily="18" charset="0"/>
                <a:ea typeface="Calibri"/>
                <a:cs typeface="Times New Roman" panose="02020603050405020304" pitchFamily="18" charset="0"/>
              </a:rPr>
              <a:t>При казначейском обслуживании исполнения бюджетов:</a:t>
            </a:r>
          </a:p>
          <a:p>
            <a:pPr lvl="0" algn="ctr" defTabSz="622300">
              <a:lnSpc>
                <a:spcPct val="90000"/>
              </a:lnSpc>
              <a:spcAft>
                <a:spcPct val="35000"/>
              </a:spcAft>
            </a:pPr>
            <a:endParaRPr lang="ru-RU" dirty="0">
              <a:latin typeface="Cambria" panose="02040503050406030204" pitchFamily="18" charset="0"/>
            </a:endParaRPr>
          </a:p>
        </p:txBody>
      </p:sp>
      <p:sp>
        <p:nvSpPr>
          <p:cNvPr id="3" name="TextBox 2"/>
          <p:cNvSpPr txBox="1"/>
          <p:nvPr/>
        </p:nvSpPr>
        <p:spPr>
          <a:xfrm>
            <a:off x="74040" y="1516672"/>
            <a:ext cx="4880919" cy="738664"/>
          </a:xfrm>
          <a:prstGeom prst="rect">
            <a:avLst/>
          </a:prstGeom>
          <a:noFill/>
        </p:spPr>
        <p:txBody>
          <a:bodyPr wrap="square" rtlCol="0">
            <a:spAutoFit/>
          </a:bodyPr>
          <a:lstStyle/>
          <a:p>
            <a:r>
              <a:rPr lang="ru-RU" sz="1400" dirty="0" smtClean="0">
                <a:solidFill>
                  <a:schemeClr val="accent3">
                    <a:lumMod val="50000"/>
                  </a:schemeClr>
                </a:solidFill>
                <a:effectLst>
                  <a:outerShdw blurRad="38100" dist="38100" dir="2700000" algn="tl">
                    <a:srgbClr val="000000">
                      <a:alpha val="43137"/>
                    </a:srgbClr>
                  </a:outerShdw>
                </a:effectLst>
              </a:rPr>
              <a:t>Статья 241.1. Бюджетного кодекса Российской Федерации «Основы кассового обслуживания исполнения бюджетов бюджетной системы Российской Федерации»</a:t>
            </a:r>
            <a:endParaRPr lang="ru-RU" sz="1400" dirty="0">
              <a:solidFill>
                <a:schemeClr val="accent3">
                  <a:lumMod val="50000"/>
                </a:schemeClr>
              </a:solidFill>
              <a:effectLst>
                <a:outerShdw blurRad="38100" dist="38100" dir="2700000" algn="tl">
                  <a:srgbClr val="000000">
                    <a:alpha val="43137"/>
                  </a:srgbClr>
                </a:outerShdw>
              </a:effectLst>
            </a:endParaRPr>
          </a:p>
        </p:txBody>
      </p:sp>
      <p:sp>
        <p:nvSpPr>
          <p:cNvPr id="4" name="TextBox 3"/>
          <p:cNvSpPr txBox="1"/>
          <p:nvPr/>
        </p:nvSpPr>
        <p:spPr>
          <a:xfrm>
            <a:off x="7115999" y="1455611"/>
            <a:ext cx="4683957" cy="800219"/>
          </a:xfrm>
          <a:prstGeom prst="rect">
            <a:avLst/>
          </a:prstGeom>
          <a:noFill/>
        </p:spPr>
        <p:txBody>
          <a:bodyPr wrap="square" rtlCol="0">
            <a:spAutoFit/>
          </a:bodyPr>
          <a:lstStyle/>
          <a:p>
            <a:r>
              <a:rPr lang="ru-RU" sz="1400" dirty="0" smtClean="0">
                <a:solidFill>
                  <a:schemeClr val="accent3">
                    <a:lumMod val="50000"/>
                  </a:schemeClr>
                </a:solidFill>
                <a:effectLst>
                  <a:outerShdw blurRad="38100" dist="38100" dir="2700000" algn="tl">
                    <a:srgbClr val="000000">
                      <a:alpha val="43137"/>
                    </a:srgbClr>
                  </a:outerShdw>
                </a:effectLst>
              </a:rPr>
              <a:t>Статья</a:t>
            </a:r>
            <a:r>
              <a:rPr lang="ru-RU" dirty="0" smtClean="0">
                <a:solidFill>
                  <a:schemeClr val="accent3">
                    <a:lumMod val="50000"/>
                  </a:schemeClr>
                </a:solidFill>
                <a:effectLst>
                  <a:outerShdw blurRad="38100" dist="38100" dir="2700000" algn="tl">
                    <a:srgbClr val="000000">
                      <a:alpha val="43137"/>
                    </a:srgbClr>
                  </a:outerShdw>
                </a:effectLst>
              </a:rPr>
              <a:t> </a:t>
            </a:r>
            <a:r>
              <a:rPr lang="ru-RU" sz="1400" dirty="0" smtClean="0">
                <a:solidFill>
                  <a:schemeClr val="accent3">
                    <a:lumMod val="50000"/>
                  </a:schemeClr>
                </a:solidFill>
                <a:effectLst>
                  <a:outerShdw blurRad="38100" dist="38100" dir="2700000" algn="tl">
                    <a:srgbClr val="000000">
                      <a:alpha val="43137"/>
                    </a:srgbClr>
                  </a:outerShdw>
                </a:effectLst>
              </a:rPr>
              <a:t>257 Бюджетного кодекса Российской Федерации (новая редакция) «Казначейское обслуживание исполнения бюджетов»</a:t>
            </a:r>
            <a:endParaRPr lang="ru-RU" sz="1400" dirty="0">
              <a:solidFill>
                <a:schemeClr val="accent3">
                  <a:lumMod val="50000"/>
                </a:schemeClr>
              </a:solidFill>
              <a:effectLst>
                <a:outerShdw blurRad="38100" dist="38100" dir="2700000" algn="tl">
                  <a:srgbClr val="000000">
                    <a:alpha val="43137"/>
                  </a:srgbClr>
                </a:outerShdw>
              </a:effectLst>
            </a:endParaRPr>
          </a:p>
        </p:txBody>
      </p:sp>
      <p:sp>
        <p:nvSpPr>
          <p:cNvPr id="5" name="TextBox 4"/>
          <p:cNvSpPr txBox="1"/>
          <p:nvPr/>
        </p:nvSpPr>
        <p:spPr>
          <a:xfrm>
            <a:off x="92948" y="2306022"/>
            <a:ext cx="3669957" cy="480131"/>
          </a:xfrm>
          <a:prstGeom prst="rect">
            <a:avLst/>
          </a:prstGeom>
          <a:noFill/>
        </p:spPr>
        <p:txBody>
          <a:bodyPr wrap="square" rtlCol="0">
            <a:spAutoFit/>
          </a:bodyPr>
          <a:lstStyle/>
          <a:p>
            <a:pPr algn="ctr" defTabSz="622300">
              <a:lnSpc>
                <a:spcPct val="90000"/>
              </a:lnSpc>
              <a:spcAft>
                <a:spcPct val="35000"/>
              </a:spcAft>
            </a:pPr>
            <a:r>
              <a:rPr lang="ru-RU" sz="1400" dirty="0" smtClean="0">
                <a:solidFill>
                  <a:schemeClr val="accent5">
                    <a:lumMod val="50000"/>
                  </a:schemeClr>
                </a:solidFill>
                <a:effectLst>
                  <a:outerShdw blurRad="38100" dist="38100" dir="2700000" algn="tl">
                    <a:srgbClr val="000000">
                      <a:alpha val="43137"/>
                    </a:srgbClr>
                  </a:outerShdw>
                </a:effectLst>
                <a:latin typeface="Cambria" panose="02040503050406030204" pitchFamily="18" charset="0"/>
                <a:ea typeface="Calibri"/>
                <a:cs typeface="Times New Roman" panose="02020603050405020304" pitchFamily="18" charset="0"/>
              </a:rPr>
              <a:t>При </a:t>
            </a:r>
            <a:r>
              <a:rPr lang="ru-RU" sz="1400" dirty="0">
                <a:solidFill>
                  <a:schemeClr val="accent5">
                    <a:lumMod val="50000"/>
                  </a:schemeClr>
                </a:solidFill>
                <a:effectLst>
                  <a:outerShdw blurRad="38100" dist="38100" dir="2700000" algn="tl">
                    <a:srgbClr val="000000">
                      <a:alpha val="43137"/>
                    </a:srgbClr>
                  </a:outerShdw>
                </a:effectLst>
                <a:latin typeface="Cambria" panose="02040503050406030204" pitchFamily="18" charset="0"/>
                <a:ea typeface="Calibri"/>
                <a:cs typeface="Times New Roman" panose="02020603050405020304" pitchFamily="18" charset="0"/>
              </a:rPr>
              <a:t>кассовом обслуживании исполнения бюджетов:</a:t>
            </a:r>
          </a:p>
        </p:txBody>
      </p:sp>
    </p:spTree>
    <p:extLst>
      <p:ext uri="{BB962C8B-B14F-4D97-AF65-F5344CB8AC3E}">
        <p14:creationId xmlns:p14="http://schemas.microsoft.com/office/powerpoint/2010/main" val="2578456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Documents"/>
          <p:cNvSpPr>
            <a:spLocks noEditPoints="1" noChangeArrowheads="1"/>
          </p:cNvSpPr>
          <p:nvPr/>
        </p:nvSpPr>
        <p:spPr bwMode="auto">
          <a:xfrm>
            <a:off x="5077718" y="3839530"/>
            <a:ext cx="2857520" cy="1143008"/>
          </a:xfrm>
          <a:custGeom>
            <a:avLst/>
            <a:gdLst>
              <a:gd name="T0" fmla="*/ 0 w 21600"/>
              <a:gd name="T1" fmla="*/ 93222 h 21600"/>
              <a:gd name="T2" fmla="*/ 138911 w 21600"/>
              <a:gd name="T3" fmla="*/ 0 h 21600"/>
              <a:gd name="T4" fmla="*/ 867310 w 21600"/>
              <a:gd name="T5" fmla="*/ 626849 h 21600"/>
              <a:gd name="T6" fmla="*/ 799257 w 21600"/>
              <a:gd name="T7" fmla="*/ 672993 h 21600"/>
              <a:gd name="T8" fmla="*/ 731243 w 21600"/>
              <a:gd name="T9" fmla="*/ 720070 h 21600"/>
              <a:gd name="T10" fmla="*/ 799257 w 21600"/>
              <a:gd name="T11" fmla="*/ 47543 h 21600"/>
              <a:gd name="T12" fmla="*/ 731243 w 21600"/>
              <a:gd name="T13" fmla="*/ 93222 h 21600"/>
              <a:gd name="T14" fmla="*/ 65890 w 21600"/>
              <a:gd name="T15" fmla="*/ 47543 h 21600"/>
              <a:gd name="T16" fmla="*/ 865187 w 21600"/>
              <a:gd name="T17" fmla="*/ 0 h 21600"/>
              <a:gd name="T18" fmla="*/ 432594 w 21600"/>
              <a:gd name="T19" fmla="*/ 0 h 21600"/>
              <a:gd name="T20" fmla="*/ 0 w 21600"/>
              <a:gd name="T21" fmla="*/ 359569 h 21600"/>
              <a:gd name="T22" fmla="*/ 865187 w 21600"/>
              <a:gd name="T23" fmla="*/ 359569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chemeClr val="accent1">
              <a:lumMod val="40000"/>
              <a:lumOff val="60000"/>
            </a:schemeClr>
          </a:solidFill>
          <a:ln w="9525">
            <a:solidFill>
              <a:schemeClr val="tx1"/>
            </a:solidFill>
            <a:miter lim="800000"/>
            <a:headEnd/>
            <a:tailEnd/>
          </a:ln>
          <a:effectLst>
            <a:outerShdw dist="107763" dir="2700000" algn="ctr" rotWithShape="0">
              <a:srgbClr val="808080"/>
            </a:outerShdw>
          </a:effectLst>
        </p:spPr>
        <p:txBody>
          <a:bodyPr/>
          <a:lstStyle/>
          <a:p>
            <a:pPr>
              <a:defRPr/>
            </a:pPr>
            <a:endParaRPr lang="ru-RU">
              <a:solidFill>
                <a:prstClr val="black"/>
              </a:solidFill>
            </a:endParaRPr>
          </a:p>
        </p:txBody>
      </p:sp>
      <p:sp>
        <p:nvSpPr>
          <p:cNvPr id="9" name="Скругленный прямоугольник 8"/>
          <p:cNvSpPr/>
          <p:nvPr/>
        </p:nvSpPr>
        <p:spPr>
          <a:xfrm>
            <a:off x="642910" y="1475117"/>
            <a:ext cx="2821801" cy="5188704"/>
          </a:xfrm>
          <a:prstGeom prst="round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dirty="0">
              <a:solidFill>
                <a:prstClr val="black"/>
              </a:solidFill>
            </a:endParaRPr>
          </a:p>
        </p:txBody>
      </p:sp>
      <p:sp>
        <p:nvSpPr>
          <p:cNvPr id="10" name="Прямоугольник 9"/>
          <p:cNvSpPr/>
          <p:nvPr/>
        </p:nvSpPr>
        <p:spPr>
          <a:xfrm>
            <a:off x="1011501" y="1715234"/>
            <a:ext cx="2428892" cy="523220"/>
          </a:xfrm>
          <a:prstGeom prst="rect">
            <a:avLst/>
          </a:prstGeom>
          <a:solidFill>
            <a:schemeClr val="accent1">
              <a:lumMod val="20000"/>
              <a:lumOff val="80000"/>
            </a:schemeClr>
          </a:solidFill>
        </p:spPr>
        <p:txBody>
          <a:bodyPr wrap="square">
            <a:spAutoFit/>
          </a:bodyPr>
          <a:lstStyle/>
          <a:p>
            <a:pPr algn="ctr"/>
            <a:r>
              <a:rPr lang="ru-RU" sz="1400" b="1" dirty="0" smtClean="0">
                <a:solidFill>
                  <a:prstClr val="black"/>
                </a:solidFill>
                <a:latin typeface="Cambria" panose="02040503050406030204" pitchFamily="18" charset="0"/>
                <a:cs typeface="Times New Roman" pitchFamily="18" charset="0"/>
              </a:rPr>
              <a:t>Орган Федерального казначейства</a:t>
            </a:r>
            <a:endParaRPr lang="ru-RU" sz="1400" b="1" dirty="0">
              <a:solidFill>
                <a:prstClr val="black"/>
              </a:solidFill>
              <a:latin typeface="Cambria" panose="02040503050406030204" pitchFamily="18" charset="0"/>
              <a:cs typeface="Times New Roman" pitchFamily="18" charset="0"/>
            </a:endParaRPr>
          </a:p>
        </p:txBody>
      </p:sp>
      <p:sp>
        <p:nvSpPr>
          <p:cNvPr id="11" name="Прямоугольник 10"/>
          <p:cNvSpPr/>
          <p:nvPr/>
        </p:nvSpPr>
        <p:spPr>
          <a:xfrm>
            <a:off x="1035560" y="2625671"/>
            <a:ext cx="2195681" cy="1269578"/>
          </a:xfrm>
          <a:prstGeom prst="rect">
            <a:avLst/>
          </a:prstGeom>
        </p:spPr>
        <p:txBody>
          <a:bodyPr wrap="square">
            <a:spAutoFit/>
          </a:bodyPr>
          <a:lstStyle/>
          <a:p>
            <a:r>
              <a:rPr lang="ru-RU" sz="1200" b="1" dirty="0" smtClean="0">
                <a:solidFill>
                  <a:schemeClr val="accent5">
                    <a:lumMod val="75000"/>
                  </a:schemeClr>
                </a:solidFill>
                <a:latin typeface="Cambria" panose="02040503050406030204" pitchFamily="18" charset="0"/>
                <a:cs typeface="Times New Roman" pitchFamily="18" charset="0"/>
              </a:rPr>
              <a:t>Казначейское обслуживание:</a:t>
            </a:r>
          </a:p>
          <a:p>
            <a:pPr indent="176213" algn="just">
              <a:buFont typeface="Wingdings" pitchFamily="2" charset="2"/>
              <a:buChar char="ü"/>
            </a:pPr>
            <a:r>
              <a:rPr lang="ru-RU" sz="1050" b="1" dirty="0" smtClean="0">
                <a:solidFill>
                  <a:prstClr val="black"/>
                </a:solidFill>
                <a:latin typeface="Cambria" panose="02040503050406030204" pitchFamily="18" charset="0"/>
                <a:cs typeface="Times New Roman" pitchFamily="18" charset="0"/>
              </a:rPr>
              <a:t>проведение выплат;</a:t>
            </a:r>
          </a:p>
          <a:p>
            <a:pPr indent="176213" algn="just">
              <a:buFont typeface="Wingdings" pitchFamily="2" charset="2"/>
              <a:buChar char="ü"/>
            </a:pPr>
            <a:r>
              <a:rPr lang="ru-RU" sz="1050" b="1" dirty="0" smtClean="0">
                <a:solidFill>
                  <a:prstClr val="black"/>
                </a:solidFill>
                <a:latin typeface="Cambria" panose="02040503050406030204" pitchFamily="18" charset="0"/>
                <a:cs typeface="Times New Roman" pitchFamily="18" charset="0"/>
              </a:rPr>
              <a:t>учет поступлений в бюджеты бюджетной системы Российской Федерации и их распределение</a:t>
            </a:r>
            <a:endParaRPr lang="ru-RU" sz="1050" b="1" dirty="0">
              <a:solidFill>
                <a:prstClr val="black"/>
              </a:solidFill>
              <a:latin typeface="Cambria" panose="02040503050406030204" pitchFamily="18" charset="0"/>
              <a:cs typeface="Times New Roman" pitchFamily="18" charset="0"/>
            </a:endParaRPr>
          </a:p>
        </p:txBody>
      </p:sp>
      <p:sp>
        <p:nvSpPr>
          <p:cNvPr id="12" name="Прямоугольник 11"/>
          <p:cNvSpPr/>
          <p:nvPr/>
        </p:nvSpPr>
        <p:spPr>
          <a:xfrm>
            <a:off x="1011501" y="4207168"/>
            <a:ext cx="2084618" cy="1915909"/>
          </a:xfrm>
          <a:prstGeom prst="rect">
            <a:avLst/>
          </a:prstGeom>
        </p:spPr>
        <p:txBody>
          <a:bodyPr wrap="square">
            <a:spAutoFit/>
          </a:bodyPr>
          <a:lstStyle/>
          <a:p>
            <a:r>
              <a:rPr lang="ru-RU" sz="1200" b="1" dirty="0" smtClean="0">
                <a:solidFill>
                  <a:schemeClr val="accent5">
                    <a:lumMod val="50000"/>
                  </a:schemeClr>
                </a:solidFill>
                <a:latin typeface="Cambria" panose="02040503050406030204" pitchFamily="18" charset="0"/>
                <a:cs typeface="Times New Roman" pitchFamily="18" charset="0"/>
              </a:rPr>
              <a:t>Отдельные функции  по  исполнению бюджета:</a:t>
            </a:r>
          </a:p>
          <a:p>
            <a:pPr indent="176213" algn="just">
              <a:buFont typeface="Wingdings" pitchFamily="2" charset="2"/>
              <a:buChar char="ü"/>
              <a:tabLst>
                <a:tab pos="176213" algn="l"/>
              </a:tabLst>
            </a:pPr>
            <a:r>
              <a:rPr lang="ru-RU" sz="1050" b="1" dirty="0" smtClean="0">
                <a:solidFill>
                  <a:prstClr val="black"/>
                </a:solidFill>
                <a:latin typeface="Cambria" panose="02040503050406030204" pitchFamily="18" charset="0"/>
                <a:cs typeface="Times New Roman" pitchFamily="18" charset="0"/>
              </a:rPr>
              <a:t>открытие и ведение лицевых счетов;</a:t>
            </a:r>
          </a:p>
          <a:p>
            <a:pPr indent="176213" algn="just">
              <a:buFont typeface="Wingdings" pitchFamily="2" charset="2"/>
              <a:buChar char="ü"/>
              <a:tabLst>
                <a:tab pos="176213" algn="l"/>
              </a:tabLst>
            </a:pPr>
            <a:r>
              <a:rPr lang="ru-RU" sz="1050" b="1" dirty="0" smtClean="0">
                <a:solidFill>
                  <a:prstClr val="black"/>
                </a:solidFill>
                <a:latin typeface="Cambria" panose="02040503050406030204" pitchFamily="18" charset="0"/>
                <a:cs typeface="Times New Roman" pitchFamily="18" charset="0"/>
              </a:rPr>
              <a:t>доведение бюджетных данных;</a:t>
            </a:r>
          </a:p>
          <a:p>
            <a:pPr indent="176213" algn="just">
              <a:buFont typeface="Wingdings" pitchFamily="2" charset="2"/>
              <a:buChar char="ü"/>
              <a:tabLst>
                <a:tab pos="176213" algn="l"/>
              </a:tabLst>
            </a:pPr>
            <a:r>
              <a:rPr lang="ru-RU" sz="1050" b="1" dirty="0" smtClean="0">
                <a:solidFill>
                  <a:prstClr val="black"/>
                </a:solidFill>
                <a:latin typeface="Cambria" panose="02040503050406030204" pitchFamily="18" charset="0"/>
                <a:cs typeface="Times New Roman" pitchFamily="18" charset="0"/>
              </a:rPr>
              <a:t>учет бюджетных обязательств;</a:t>
            </a:r>
          </a:p>
          <a:p>
            <a:pPr indent="176213" algn="just">
              <a:buFont typeface="Wingdings" pitchFamily="2" charset="2"/>
              <a:buChar char="ü"/>
              <a:tabLst>
                <a:tab pos="176213" algn="l"/>
              </a:tabLst>
            </a:pPr>
            <a:r>
              <a:rPr lang="ru-RU" sz="1050" b="1" dirty="0" smtClean="0">
                <a:solidFill>
                  <a:prstClr val="black"/>
                </a:solidFill>
                <a:latin typeface="Cambria" panose="02040503050406030204" pitchFamily="18" charset="0"/>
                <a:cs typeface="Times New Roman" pitchFamily="18" charset="0"/>
              </a:rPr>
              <a:t>санкционирование оплаты денежных    обязательств.</a:t>
            </a:r>
          </a:p>
        </p:txBody>
      </p:sp>
      <p:sp>
        <p:nvSpPr>
          <p:cNvPr id="13" name="Скругленный прямоугольник 12"/>
          <p:cNvSpPr/>
          <p:nvPr/>
        </p:nvSpPr>
        <p:spPr>
          <a:xfrm>
            <a:off x="9039915" y="1785902"/>
            <a:ext cx="2000264" cy="5072098"/>
          </a:xfrm>
          <a:prstGeom prst="roundRect">
            <a:avLst/>
          </a:prstGeom>
          <a:solidFill>
            <a:schemeClr val="bg1"/>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dirty="0">
              <a:solidFill>
                <a:prstClr val="black"/>
              </a:solidFill>
            </a:endParaRPr>
          </a:p>
        </p:txBody>
      </p:sp>
      <p:sp>
        <p:nvSpPr>
          <p:cNvPr id="14" name="Прямоугольник 13"/>
          <p:cNvSpPr/>
          <p:nvPr/>
        </p:nvSpPr>
        <p:spPr>
          <a:xfrm>
            <a:off x="8893835" y="1394564"/>
            <a:ext cx="2432648" cy="1384995"/>
          </a:xfrm>
          <a:prstGeom prst="rect">
            <a:avLst/>
          </a:prstGeom>
          <a:solidFill>
            <a:schemeClr val="accent1">
              <a:lumMod val="20000"/>
              <a:lumOff val="80000"/>
            </a:schemeClr>
          </a:solidFill>
        </p:spPr>
        <p:txBody>
          <a:bodyPr wrap="square">
            <a:spAutoFit/>
          </a:bodyPr>
          <a:lstStyle/>
          <a:p>
            <a:pPr algn="ctr"/>
            <a:r>
              <a:rPr lang="ru-RU" sz="1400" b="1" dirty="0" smtClean="0">
                <a:solidFill>
                  <a:prstClr val="black"/>
                </a:solidFill>
                <a:latin typeface="Cambria" panose="02040503050406030204" pitchFamily="18" charset="0"/>
                <a:cs typeface="Times New Roman" pitchFamily="18" charset="0"/>
              </a:rPr>
              <a:t>Финансовый орган субъекта Российской Федерации (муниципального образования), орган управления ГВФ РФ</a:t>
            </a:r>
            <a:endParaRPr lang="ru-RU" sz="1400" b="1" dirty="0">
              <a:solidFill>
                <a:prstClr val="black"/>
              </a:solidFill>
              <a:latin typeface="Cambria" panose="02040503050406030204" pitchFamily="18" charset="0"/>
              <a:cs typeface="Times New Roman" pitchFamily="18" charset="0"/>
            </a:endParaRPr>
          </a:p>
        </p:txBody>
      </p:sp>
      <p:sp>
        <p:nvSpPr>
          <p:cNvPr id="15" name="Прямоугольник 14"/>
          <p:cNvSpPr/>
          <p:nvPr/>
        </p:nvSpPr>
        <p:spPr>
          <a:xfrm>
            <a:off x="9110027" y="4069469"/>
            <a:ext cx="2000264" cy="1731243"/>
          </a:xfrm>
          <a:prstGeom prst="rect">
            <a:avLst/>
          </a:prstGeom>
        </p:spPr>
        <p:txBody>
          <a:bodyPr wrap="square">
            <a:spAutoFit/>
          </a:bodyPr>
          <a:lstStyle/>
          <a:p>
            <a:pPr algn="just"/>
            <a:r>
              <a:rPr lang="ru-RU" sz="1200" b="1" dirty="0" smtClean="0">
                <a:solidFill>
                  <a:schemeClr val="accent5">
                    <a:lumMod val="50000"/>
                  </a:schemeClr>
                </a:solidFill>
                <a:latin typeface="Cambria" panose="02040503050406030204" pitchFamily="18" charset="0"/>
                <a:cs typeface="Times New Roman" pitchFamily="18" charset="0"/>
              </a:rPr>
              <a:t>Исполнение бюджета:</a:t>
            </a:r>
          </a:p>
          <a:p>
            <a:pPr indent="269875" algn="just">
              <a:buFont typeface="Wingdings" pitchFamily="2" charset="2"/>
              <a:buChar char="ü"/>
            </a:pPr>
            <a:r>
              <a:rPr lang="ru-RU" sz="1050" b="1" dirty="0" smtClean="0">
                <a:solidFill>
                  <a:prstClr val="black"/>
                </a:solidFill>
                <a:latin typeface="Cambria" panose="02040503050406030204" pitchFamily="18" charset="0"/>
                <a:cs typeface="Times New Roman" pitchFamily="18" charset="0"/>
              </a:rPr>
              <a:t>открытие и ведение лицевых счетов;</a:t>
            </a:r>
          </a:p>
          <a:p>
            <a:pPr indent="269875" algn="just">
              <a:buFont typeface="Wingdings" pitchFamily="2" charset="2"/>
              <a:buChar char="ü"/>
            </a:pPr>
            <a:r>
              <a:rPr lang="ru-RU" sz="1050" b="1" dirty="0" smtClean="0">
                <a:solidFill>
                  <a:prstClr val="black"/>
                </a:solidFill>
                <a:latin typeface="Cambria" panose="02040503050406030204" pitchFamily="18" charset="0"/>
                <a:cs typeface="Times New Roman" pitchFamily="18" charset="0"/>
              </a:rPr>
              <a:t>доведение бюджетных данных;</a:t>
            </a:r>
          </a:p>
          <a:p>
            <a:pPr indent="269875" algn="just">
              <a:buFont typeface="Wingdings" pitchFamily="2" charset="2"/>
              <a:buChar char="ü"/>
            </a:pPr>
            <a:r>
              <a:rPr lang="ru-RU" sz="1050" b="1" dirty="0" smtClean="0">
                <a:solidFill>
                  <a:prstClr val="black"/>
                </a:solidFill>
                <a:latin typeface="Cambria" panose="02040503050406030204" pitchFamily="18" charset="0"/>
                <a:cs typeface="Times New Roman" pitchFamily="18" charset="0"/>
              </a:rPr>
              <a:t>учет бюджетных обязательств;</a:t>
            </a:r>
          </a:p>
          <a:p>
            <a:pPr indent="269875" algn="just">
              <a:buFont typeface="Wingdings" pitchFamily="2" charset="2"/>
              <a:buChar char="ü"/>
            </a:pPr>
            <a:r>
              <a:rPr lang="ru-RU" sz="1050" b="1" dirty="0" smtClean="0">
                <a:solidFill>
                  <a:prstClr val="black"/>
                </a:solidFill>
                <a:latin typeface="Cambria" panose="02040503050406030204" pitchFamily="18" charset="0"/>
                <a:cs typeface="Times New Roman" pitchFamily="18" charset="0"/>
              </a:rPr>
              <a:t>санкционирование оплаты денежных обязательств</a:t>
            </a:r>
          </a:p>
        </p:txBody>
      </p:sp>
      <p:sp>
        <p:nvSpPr>
          <p:cNvPr id="16" name="Стрелка вправо 15"/>
          <p:cNvSpPr/>
          <p:nvPr/>
        </p:nvSpPr>
        <p:spPr>
          <a:xfrm rot="10800000" flipV="1">
            <a:off x="4360335" y="5020786"/>
            <a:ext cx="3643338" cy="1285884"/>
          </a:xfrm>
          <a:prstGeom prst="rightArrow">
            <a:avLst/>
          </a:prstGeom>
          <a:solidFill>
            <a:schemeClr val="accent1">
              <a:lumMod val="20000"/>
              <a:lumOff val="8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7" name="Прямоугольник 16"/>
          <p:cNvSpPr/>
          <p:nvPr/>
        </p:nvSpPr>
        <p:spPr>
          <a:xfrm>
            <a:off x="5073899" y="5340563"/>
            <a:ext cx="2714644" cy="646331"/>
          </a:xfrm>
          <a:prstGeom prst="rect">
            <a:avLst/>
          </a:prstGeom>
        </p:spPr>
        <p:txBody>
          <a:bodyPr wrap="square">
            <a:spAutoFit/>
          </a:bodyPr>
          <a:lstStyle/>
          <a:p>
            <a:pPr algn="just"/>
            <a:r>
              <a:rPr lang="ru-RU" sz="1200" b="1" dirty="0" smtClean="0">
                <a:solidFill>
                  <a:schemeClr val="accent5">
                    <a:lumMod val="50000"/>
                  </a:schemeClr>
                </a:solidFill>
                <a:latin typeface="Times New Roman" pitchFamily="18" charset="0"/>
                <a:cs typeface="Times New Roman" pitchFamily="18" charset="0"/>
              </a:rPr>
              <a:t>Осуществление Федеральным казначейством отдельных функции по исполнению бюджета</a:t>
            </a:r>
          </a:p>
        </p:txBody>
      </p:sp>
      <p:sp>
        <p:nvSpPr>
          <p:cNvPr id="18" name="Прямоугольник 17"/>
          <p:cNvSpPr/>
          <p:nvPr/>
        </p:nvSpPr>
        <p:spPr>
          <a:xfrm>
            <a:off x="5289235" y="3895604"/>
            <a:ext cx="2283972" cy="1061829"/>
          </a:xfrm>
          <a:prstGeom prst="rect">
            <a:avLst/>
          </a:prstGeom>
        </p:spPr>
        <p:txBody>
          <a:bodyPr wrap="square">
            <a:spAutoFit/>
          </a:bodyPr>
          <a:lstStyle/>
          <a:p>
            <a:pPr algn="just"/>
            <a:endParaRPr lang="ru-RU" sz="900" dirty="0" smtClean="0">
              <a:solidFill>
                <a:prstClr val="black"/>
              </a:solidFill>
              <a:latin typeface="Times New Roman" pitchFamily="18" charset="0"/>
              <a:cs typeface="Times New Roman" pitchFamily="18" charset="0"/>
            </a:endParaRPr>
          </a:p>
          <a:p>
            <a:pPr algn="just"/>
            <a:r>
              <a:rPr lang="ru-RU" sz="900" dirty="0" smtClean="0">
                <a:solidFill>
                  <a:prstClr val="black"/>
                </a:solidFill>
                <a:latin typeface="Times New Roman" pitchFamily="18" charset="0"/>
                <a:cs typeface="Times New Roman" pitchFamily="18" charset="0"/>
              </a:rPr>
              <a:t>Приказ Минфина России об утверждении порядка направления обращений и рассмотрения Федеральным казначейством указанных обращений в целях принятия решения  об осуществлении операций</a:t>
            </a:r>
            <a:endParaRPr lang="ru-RU" sz="900" b="1" dirty="0" smtClean="0">
              <a:solidFill>
                <a:prstClr val="black"/>
              </a:solidFill>
              <a:latin typeface="Times New Roman" pitchFamily="18" charset="0"/>
              <a:cs typeface="Times New Roman" pitchFamily="18" charset="0"/>
            </a:endParaRPr>
          </a:p>
        </p:txBody>
      </p:sp>
      <p:sp>
        <p:nvSpPr>
          <p:cNvPr id="20" name="Прямоугольник 19"/>
          <p:cNvSpPr/>
          <p:nvPr/>
        </p:nvSpPr>
        <p:spPr>
          <a:xfrm>
            <a:off x="4556360" y="1345846"/>
            <a:ext cx="3251286" cy="2354491"/>
          </a:xfrm>
          <a:prstGeom prst="rect">
            <a:avLst/>
          </a:prstGeom>
        </p:spPr>
        <p:txBody>
          <a:bodyPr wrap="square">
            <a:spAutoFit/>
          </a:bodyPr>
          <a:lstStyle/>
          <a:p>
            <a:pPr indent="265113" algn="just"/>
            <a:r>
              <a:rPr lang="ru-RU" sz="1050" b="1" dirty="0" smtClean="0">
                <a:solidFill>
                  <a:schemeClr val="tx2">
                    <a:lumMod val="75000"/>
                  </a:schemeClr>
                </a:solidFill>
                <a:latin typeface="Cambria" panose="02040503050406030204" pitchFamily="18" charset="0"/>
                <a:cs typeface="Times New Roman" panose="02020603050405020304" pitchFamily="18" charset="0"/>
              </a:rPr>
              <a:t>В случае </a:t>
            </a:r>
            <a:r>
              <a:rPr lang="ru-RU" sz="1050" b="1" u="sng" dirty="0">
                <a:solidFill>
                  <a:schemeClr val="tx2">
                    <a:lumMod val="75000"/>
                  </a:schemeClr>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обращения</a:t>
            </a:r>
            <a:r>
              <a:rPr lang="ru-RU" sz="1050" b="1" dirty="0">
                <a:solidFill>
                  <a:schemeClr val="tx2">
                    <a:lumMod val="75000"/>
                  </a:schemeClr>
                </a:solidFill>
                <a:latin typeface="Cambria" panose="02040503050406030204" pitchFamily="18" charset="0"/>
                <a:cs typeface="Times New Roman" panose="02020603050405020304" pitchFamily="18" charset="0"/>
              </a:rPr>
              <a:t> высшего исполнительного органа государственной власти субъекта Российской Федерации (местной администрации муниципального образования), органа управления государственного внебюджетного фонда Российской Федерации </a:t>
            </a:r>
            <a:r>
              <a:rPr lang="ru-RU" sz="1050" b="1" dirty="0" smtClean="0">
                <a:solidFill>
                  <a:schemeClr val="tx2">
                    <a:lumMod val="75000"/>
                  </a:schemeClr>
                </a:solidFill>
                <a:latin typeface="Cambria" panose="02040503050406030204" pitchFamily="18" charset="0"/>
                <a:cs typeface="Times New Roman" panose="02020603050405020304" pitchFamily="18" charset="0"/>
              </a:rPr>
              <a:t> </a:t>
            </a:r>
            <a:r>
              <a:rPr lang="ru-RU" sz="1050" b="1" dirty="0" smtClean="0">
                <a:solidFill>
                  <a:schemeClr val="accent5">
                    <a:lumMod val="75000"/>
                  </a:schemeClr>
                </a:solidFill>
                <a:latin typeface="Cambria" panose="02040503050406030204" pitchFamily="18" charset="0"/>
                <a:cs typeface="Times New Roman" panose="02020603050405020304" pitchFamily="18" charset="0"/>
              </a:rPr>
              <a:t>ФК осуществляет </a:t>
            </a:r>
            <a:r>
              <a:rPr lang="ru-RU" sz="1050" b="1" dirty="0">
                <a:solidFill>
                  <a:schemeClr val="accent5">
                    <a:lumMod val="75000"/>
                  </a:schemeClr>
                </a:solidFill>
                <a:latin typeface="Cambria" panose="02040503050406030204" pitchFamily="18" charset="0"/>
                <a:cs typeface="Times New Roman" panose="02020603050405020304" pitchFamily="18" charset="0"/>
              </a:rPr>
              <a:t>в порядке, установленном </a:t>
            </a:r>
            <a:r>
              <a:rPr lang="ru-RU" sz="1050" b="1" dirty="0" smtClean="0">
                <a:solidFill>
                  <a:schemeClr val="accent5">
                    <a:lumMod val="75000"/>
                  </a:schemeClr>
                </a:solidFill>
                <a:latin typeface="Cambria" panose="02040503050406030204" pitchFamily="18" charset="0"/>
                <a:cs typeface="Times New Roman" panose="02020603050405020304" pitchFamily="18" charset="0"/>
              </a:rPr>
              <a:t> ФК,</a:t>
            </a:r>
            <a:r>
              <a:rPr lang="ru-RU" sz="1050" b="1" dirty="0" smtClean="0">
                <a:solidFill>
                  <a:schemeClr val="tx2">
                    <a:lumMod val="75000"/>
                  </a:schemeClr>
                </a:solidFill>
                <a:latin typeface="Cambria" panose="02040503050406030204" pitchFamily="18" charset="0"/>
                <a:cs typeface="Times New Roman" panose="02020603050405020304" pitchFamily="18" charset="0"/>
              </a:rPr>
              <a:t> </a:t>
            </a:r>
            <a:r>
              <a:rPr lang="ru-RU" sz="1050" b="1" dirty="0">
                <a:solidFill>
                  <a:schemeClr val="tx2">
                    <a:lumMod val="75000"/>
                  </a:schemeClr>
                </a:solidFill>
                <a:latin typeface="Cambria" panose="02040503050406030204" pitchFamily="18" charset="0"/>
                <a:cs typeface="Times New Roman" panose="02020603050405020304" pitchFamily="18" charset="0"/>
              </a:rPr>
              <a:t>операции, связанные с: </a:t>
            </a:r>
            <a:endParaRPr lang="ru-RU" sz="1050" dirty="0">
              <a:latin typeface="Times New Roman" panose="02020603050405020304" pitchFamily="18" charset="0"/>
              <a:cs typeface="Times New Roman" panose="02020603050405020304" pitchFamily="18" charset="0"/>
            </a:endParaRPr>
          </a:p>
          <a:p>
            <a:pPr marL="228600" indent="-228600" algn="just">
              <a:buAutoNum type="arabicParenR"/>
            </a:pPr>
            <a:r>
              <a:rPr lang="ru-RU" sz="1050" dirty="0" smtClean="0">
                <a:latin typeface="Times New Roman" panose="02020603050405020304" pitchFamily="18" charset="0"/>
                <a:cs typeface="Times New Roman" panose="02020603050405020304" pitchFamily="18" charset="0"/>
              </a:rPr>
              <a:t>    открытием </a:t>
            </a:r>
            <a:r>
              <a:rPr lang="ru-RU" sz="1050" dirty="0">
                <a:latin typeface="Times New Roman" panose="02020603050405020304" pitchFamily="18" charset="0"/>
                <a:cs typeface="Times New Roman" panose="02020603050405020304" pitchFamily="18" charset="0"/>
              </a:rPr>
              <a:t>и ведением лицевых </a:t>
            </a:r>
            <a:r>
              <a:rPr lang="ru-RU" sz="1050" dirty="0" smtClean="0">
                <a:latin typeface="Times New Roman" panose="02020603050405020304" pitchFamily="18" charset="0"/>
                <a:cs typeface="Times New Roman" panose="02020603050405020304" pitchFamily="18" charset="0"/>
              </a:rPr>
              <a:t>счетов;</a:t>
            </a:r>
            <a:endParaRPr lang="ru-RU" sz="1050" dirty="0">
              <a:latin typeface="Times New Roman" panose="02020603050405020304" pitchFamily="18" charset="0"/>
              <a:cs typeface="Times New Roman" panose="02020603050405020304" pitchFamily="18" charset="0"/>
            </a:endParaRPr>
          </a:p>
          <a:p>
            <a:pPr algn="just"/>
            <a:r>
              <a:rPr lang="ru-RU" sz="1050" dirty="0">
                <a:latin typeface="Times New Roman" panose="02020603050405020304" pitchFamily="18" charset="0"/>
                <a:cs typeface="Times New Roman" panose="02020603050405020304" pitchFamily="18" charset="0"/>
              </a:rPr>
              <a:t>2) </a:t>
            </a:r>
            <a:r>
              <a:rPr lang="ru-RU" sz="1050" dirty="0" smtClean="0">
                <a:latin typeface="Times New Roman" panose="02020603050405020304" pitchFamily="18" charset="0"/>
                <a:cs typeface="Times New Roman" panose="02020603050405020304" pitchFamily="18" charset="0"/>
              </a:rPr>
              <a:t>       доведением </a:t>
            </a:r>
            <a:r>
              <a:rPr lang="ru-RU" sz="1050" dirty="0">
                <a:latin typeface="Times New Roman" panose="02020603050405020304" pitchFamily="18" charset="0"/>
                <a:cs typeface="Times New Roman" panose="02020603050405020304" pitchFamily="18" charset="0"/>
              </a:rPr>
              <a:t>бюджетных </a:t>
            </a:r>
            <a:r>
              <a:rPr lang="ru-RU" sz="1050" dirty="0" smtClean="0">
                <a:latin typeface="Times New Roman" panose="02020603050405020304" pitchFamily="18" charset="0"/>
                <a:cs typeface="Times New Roman" panose="02020603050405020304" pitchFamily="18" charset="0"/>
              </a:rPr>
              <a:t>данных;</a:t>
            </a:r>
            <a:endParaRPr lang="ru-RU" sz="1050" dirty="0">
              <a:latin typeface="Times New Roman" panose="02020603050405020304" pitchFamily="18" charset="0"/>
              <a:cs typeface="Times New Roman" panose="02020603050405020304" pitchFamily="18" charset="0"/>
            </a:endParaRPr>
          </a:p>
          <a:p>
            <a:pPr algn="just"/>
            <a:r>
              <a:rPr lang="ru-RU" sz="1050" dirty="0">
                <a:latin typeface="Times New Roman" panose="02020603050405020304" pitchFamily="18" charset="0"/>
                <a:cs typeface="Times New Roman" panose="02020603050405020304" pitchFamily="18" charset="0"/>
              </a:rPr>
              <a:t>3) </a:t>
            </a:r>
            <a:r>
              <a:rPr lang="ru-RU" sz="1050" dirty="0" smtClean="0">
                <a:latin typeface="Times New Roman" panose="02020603050405020304" pitchFamily="18" charset="0"/>
                <a:cs typeface="Times New Roman" panose="02020603050405020304" pitchFamily="18" charset="0"/>
              </a:rPr>
              <a:t>       учетом </a:t>
            </a:r>
            <a:r>
              <a:rPr lang="ru-RU" sz="1050" dirty="0">
                <a:latin typeface="Times New Roman" panose="02020603050405020304" pitchFamily="18" charset="0"/>
                <a:cs typeface="Times New Roman" panose="02020603050405020304" pitchFamily="18" charset="0"/>
              </a:rPr>
              <a:t>бюджетных </a:t>
            </a:r>
            <a:r>
              <a:rPr lang="ru-RU" sz="1050" dirty="0" smtClean="0">
                <a:latin typeface="Times New Roman" panose="02020603050405020304" pitchFamily="18" charset="0"/>
                <a:cs typeface="Times New Roman" panose="02020603050405020304" pitchFamily="18" charset="0"/>
              </a:rPr>
              <a:t>обязательств;</a:t>
            </a:r>
            <a:endParaRPr lang="ru-RU" sz="1050" dirty="0">
              <a:latin typeface="Times New Roman" panose="02020603050405020304" pitchFamily="18" charset="0"/>
              <a:cs typeface="Times New Roman" panose="02020603050405020304" pitchFamily="18" charset="0"/>
            </a:endParaRPr>
          </a:p>
          <a:p>
            <a:pPr algn="just"/>
            <a:r>
              <a:rPr lang="ru-RU" sz="1050" dirty="0">
                <a:latin typeface="Times New Roman" panose="02020603050405020304" pitchFamily="18" charset="0"/>
                <a:cs typeface="Times New Roman" panose="02020603050405020304" pitchFamily="18" charset="0"/>
              </a:rPr>
              <a:t>4) санкционированием оплаты денежных </a:t>
            </a:r>
            <a:r>
              <a:rPr lang="ru-RU" sz="1050" dirty="0" smtClean="0">
                <a:latin typeface="Times New Roman" panose="02020603050405020304" pitchFamily="18" charset="0"/>
                <a:cs typeface="Times New Roman" panose="02020603050405020304" pitchFamily="18" charset="0"/>
              </a:rPr>
              <a:t>обязательств.</a:t>
            </a:r>
            <a:endParaRPr lang="ru-RU" sz="1050" dirty="0">
              <a:latin typeface="Times New Roman" panose="02020603050405020304" pitchFamily="18" charset="0"/>
              <a:cs typeface="Times New Roman" panose="02020603050405020304" pitchFamily="18" charset="0"/>
            </a:endParaRPr>
          </a:p>
        </p:txBody>
      </p:sp>
      <p:sp>
        <p:nvSpPr>
          <p:cNvPr id="21" name="Заголовок 1"/>
          <p:cNvSpPr>
            <a:spLocks noGrp="1"/>
          </p:cNvSpPr>
          <p:nvPr>
            <p:ph type="title"/>
          </p:nvPr>
        </p:nvSpPr>
        <p:spPr>
          <a:xfrm>
            <a:off x="4252464" y="65680"/>
            <a:ext cx="7565365" cy="964202"/>
          </a:xfrm>
        </p:spPr>
        <p:txBody>
          <a:bodyPr>
            <a:normAutofit/>
          </a:bodyPr>
          <a:lstStyle/>
          <a:p>
            <a:pPr algn="ctr"/>
            <a:r>
              <a:rPr lang="ru-RU" sz="1800" b="1" i="1" dirty="0" smtClean="0">
                <a:solidFill>
                  <a:schemeClr val="accent1">
                    <a:lumMod val="75000"/>
                  </a:schemeClr>
                </a:solidFill>
                <a:latin typeface="Cambria" pitchFamily="18" charset="0"/>
              </a:rPr>
              <a:t>Новое в  казначейском обслуживании исполнения бюджетов субъектов РФ (местных бюджетов), бюджетов государственных внебюджетных фондов РФ </a:t>
            </a:r>
            <a:endParaRPr lang="ru-RU" sz="1800" b="1" i="1" dirty="0">
              <a:solidFill>
                <a:schemeClr val="accent1">
                  <a:lumMod val="75000"/>
                </a:schemeClr>
              </a:solidFill>
              <a:latin typeface="Cambria" pitchFamily="18" charset="0"/>
            </a:endParaRPr>
          </a:p>
        </p:txBody>
      </p:sp>
    </p:spTree>
    <p:extLst>
      <p:ext uri="{BB962C8B-B14F-4D97-AF65-F5344CB8AC3E}">
        <p14:creationId xmlns:p14="http://schemas.microsoft.com/office/powerpoint/2010/main" val="158866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3795264" y="264088"/>
            <a:ext cx="7565365" cy="964202"/>
          </a:xfrm>
        </p:spPr>
        <p:txBody>
          <a:bodyPr>
            <a:normAutofit/>
          </a:bodyPr>
          <a:lstStyle/>
          <a:p>
            <a:pPr algn="ctr"/>
            <a:r>
              <a:rPr lang="ru-RU" sz="1800" b="1" i="1" dirty="0" smtClean="0">
                <a:solidFill>
                  <a:schemeClr val="accent1">
                    <a:lumMod val="75000"/>
                  </a:schemeClr>
                </a:solidFill>
                <a:latin typeface="Cambria" pitchFamily="18" charset="0"/>
              </a:rPr>
              <a:t>Казначейское обслуживание исполнения поступлений в систему бюджетных платежей</a:t>
            </a:r>
            <a:endParaRPr lang="ru-RU" sz="1800" b="1" i="1" dirty="0">
              <a:solidFill>
                <a:schemeClr val="accent1">
                  <a:lumMod val="75000"/>
                </a:schemeClr>
              </a:solidFill>
              <a:latin typeface="Cambria" pitchFamily="18" charset="0"/>
            </a:endParaRPr>
          </a:p>
        </p:txBody>
      </p:sp>
      <p:sp>
        <p:nvSpPr>
          <p:cNvPr id="19" name="Равнобедренный треугольник 18"/>
          <p:cNvSpPr/>
          <p:nvPr/>
        </p:nvSpPr>
        <p:spPr>
          <a:xfrm>
            <a:off x="996350" y="2789484"/>
            <a:ext cx="211837" cy="211837"/>
          </a:xfrm>
          <a:prstGeom prst="triangle">
            <a:avLst>
              <a:gd name="adj" fmla="val 100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Равнобедренный треугольник 19"/>
          <p:cNvSpPr/>
          <p:nvPr/>
        </p:nvSpPr>
        <p:spPr>
          <a:xfrm>
            <a:off x="996350" y="3508553"/>
            <a:ext cx="211837" cy="211837"/>
          </a:xfrm>
          <a:prstGeom prst="triangle">
            <a:avLst>
              <a:gd name="adj" fmla="val 100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Прямоугольник 20"/>
          <p:cNvSpPr/>
          <p:nvPr/>
        </p:nvSpPr>
        <p:spPr>
          <a:xfrm>
            <a:off x="1391728" y="1616388"/>
            <a:ext cx="6354792" cy="867930"/>
          </a:xfrm>
          <a:prstGeom prst="rect">
            <a:avLst/>
          </a:prstGeom>
        </p:spPr>
        <p:txBody>
          <a:bodyPr wrap="square">
            <a:spAutoFit/>
          </a:bodyPr>
          <a:lstStyle/>
          <a:p>
            <a:pPr algn="just" defTabSz="622300">
              <a:lnSpc>
                <a:spcPct val="90000"/>
              </a:lnSpc>
              <a:spcAft>
                <a:spcPct val="35000"/>
              </a:spcAft>
            </a:pPr>
            <a:r>
              <a:rPr lang="ru-RU" sz="1400" dirty="0" smtClean="0">
                <a:solidFill>
                  <a:schemeClr val="accent5">
                    <a:lumMod val="75000"/>
                  </a:schemeClr>
                </a:solidFill>
                <a:latin typeface="Times New Roman" panose="02020603050405020304" pitchFamily="18" charset="0"/>
                <a:cs typeface="Times New Roman" panose="02020603050405020304" pitchFamily="18" charset="0"/>
              </a:rPr>
              <a:t>Поступления </a:t>
            </a:r>
            <a:r>
              <a:rPr lang="ru-RU" sz="1400" dirty="0">
                <a:solidFill>
                  <a:schemeClr val="accent5">
                    <a:lumMod val="75000"/>
                  </a:schemeClr>
                </a:solidFill>
                <a:latin typeface="Times New Roman" panose="02020603050405020304" pitchFamily="18" charset="0"/>
                <a:cs typeface="Times New Roman" panose="02020603050405020304" pitchFamily="18" charset="0"/>
              </a:rPr>
              <a:t>в систему казначейских платежей, являющиеся источниками формирования доходов бюджетов, зачисляются на казначейские счета по учету и распределению доходов</a:t>
            </a:r>
            <a:r>
              <a:rPr lang="en-US" sz="1400" dirty="0">
                <a:solidFill>
                  <a:schemeClr val="accent5">
                    <a:lumMod val="75000"/>
                  </a:schemeClr>
                </a:solidFill>
                <a:latin typeface="Times New Roman" panose="02020603050405020304" pitchFamily="18" charset="0"/>
                <a:cs typeface="Times New Roman" panose="02020603050405020304" pitchFamily="18" charset="0"/>
              </a:rPr>
              <a:t> (86 </a:t>
            </a:r>
            <a:r>
              <a:rPr lang="ru-RU" sz="1400" dirty="0">
                <a:solidFill>
                  <a:schemeClr val="accent5">
                    <a:lumMod val="75000"/>
                  </a:schemeClr>
                </a:solidFill>
                <a:latin typeface="Times New Roman" panose="02020603050405020304" pitchFamily="18" charset="0"/>
                <a:cs typeface="Times New Roman" panose="02020603050405020304" pitchFamily="18" charset="0"/>
              </a:rPr>
              <a:t>казначейских счетов – по количеству субъектов Российской Федерации).</a:t>
            </a:r>
          </a:p>
        </p:txBody>
      </p:sp>
      <p:sp>
        <p:nvSpPr>
          <p:cNvPr id="22" name="Прямоугольник 21"/>
          <p:cNvSpPr/>
          <p:nvPr/>
        </p:nvSpPr>
        <p:spPr>
          <a:xfrm>
            <a:off x="994438" y="2863279"/>
            <a:ext cx="6096000" cy="307777"/>
          </a:xfrm>
          <a:prstGeom prst="rect">
            <a:avLst/>
          </a:prstGeom>
        </p:spPr>
        <p:txBody>
          <a:bodyPr>
            <a:spAutoFit/>
          </a:bodyPr>
          <a:lstStyle/>
          <a:p>
            <a:endParaRPr lang="ru-RU" sz="1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23" name="Прямоугольник 22"/>
          <p:cNvSpPr/>
          <p:nvPr/>
        </p:nvSpPr>
        <p:spPr>
          <a:xfrm>
            <a:off x="1391728" y="2680151"/>
            <a:ext cx="6386898" cy="674031"/>
          </a:xfrm>
          <a:prstGeom prst="rect">
            <a:avLst/>
          </a:prstGeom>
        </p:spPr>
        <p:txBody>
          <a:bodyPr wrap="square">
            <a:spAutoFit/>
          </a:bodyPr>
          <a:lstStyle/>
          <a:p>
            <a:pPr algn="just" defTabSz="622300">
              <a:lnSpc>
                <a:spcPct val="90000"/>
              </a:lnSpc>
              <a:spcAft>
                <a:spcPct val="35000"/>
              </a:spcAft>
            </a:pPr>
            <a:r>
              <a:rPr lang="ru-RU" sz="1400" dirty="0">
                <a:solidFill>
                  <a:schemeClr val="tx2">
                    <a:lumMod val="75000"/>
                  </a:schemeClr>
                </a:solidFill>
                <a:latin typeface="Times New Roman" panose="02020603050405020304" pitchFamily="18" charset="0"/>
                <a:cs typeface="Times New Roman" panose="02020603050405020304" pitchFamily="18" charset="0"/>
              </a:rPr>
              <a:t>Распределение Федеральным казначейством поступлений осуществляется в соответствии с распоряжениями администраторов доходов бюджетов о возврате (зачете, уточнении) поступлений</a:t>
            </a:r>
            <a:r>
              <a:rPr lang="ru-RU" sz="1400" dirty="0" smtClean="0">
                <a:solidFill>
                  <a:schemeClr val="tx2">
                    <a:lumMod val="75000"/>
                  </a:schemeClr>
                </a:solidFill>
                <a:latin typeface="Times New Roman" panose="02020603050405020304" pitchFamily="18" charset="0"/>
                <a:cs typeface="Times New Roman" panose="02020603050405020304" pitchFamily="18" charset="0"/>
              </a:rPr>
              <a:t>.</a:t>
            </a:r>
            <a:endParaRPr lang="ru-RU" sz="14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4" name="Равнобедренный треугольник 23"/>
          <p:cNvSpPr/>
          <p:nvPr/>
        </p:nvSpPr>
        <p:spPr>
          <a:xfrm>
            <a:off x="1078773" y="1771631"/>
            <a:ext cx="211837" cy="211837"/>
          </a:xfrm>
          <a:prstGeom prst="triangle">
            <a:avLst>
              <a:gd name="adj" fmla="val 100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Прямоугольник 24"/>
          <p:cNvSpPr/>
          <p:nvPr/>
        </p:nvSpPr>
        <p:spPr>
          <a:xfrm>
            <a:off x="1423834" y="3454162"/>
            <a:ext cx="6354792" cy="1137234"/>
          </a:xfrm>
          <a:prstGeom prst="rect">
            <a:avLst/>
          </a:prstGeom>
        </p:spPr>
        <p:txBody>
          <a:bodyPr wrap="square">
            <a:spAutoFit/>
          </a:bodyPr>
          <a:lstStyle/>
          <a:p>
            <a:pPr algn="just" defTabSz="622300">
              <a:lnSpc>
                <a:spcPct val="90000"/>
              </a:lnSpc>
              <a:spcAft>
                <a:spcPct val="35000"/>
              </a:spcAft>
            </a:pPr>
            <a:r>
              <a:rPr lang="ru-RU" sz="1400" dirty="0" smtClean="0">
                <a:solidFill>
                  <a:schemeClr val="tx2">
                    <a:lumMod val="75000"/>
                  </a:schemeClr>
                </a:solidFill>
                <a:latin typeface="Times New Roman" panose="02020603050405020304" pitchFamily="18" charset="0"/>
                <a:cs typeface="Times New Roman" panose="02020603050405020304" pitchFamily="18" charset="0"/>
              </a:rPr>
              <a:t>Распределенные </a:t>
            </a:r>
            <a:r>
              <a:rPr lang="ru-RU" sz="1400" dirty="0">
                <a:solidFill>
                  <a:schemeClr val="tx2">
                    <a:lumMod val="75000"/>
                  </a:schemeClr>
                </a:solidFill>
                <a:latin typeface="Times New Roman" panose="02020603050405020304" pitchFamily="18" charset="0"/>
                <a:cs typeface="Times New Roman" panose="02020603050405020304" pitchFamily="18" charset="0"/>
              </a:rPr>
              <a:t>поступления не позднее следующего рабочего дня после их зачисления на казначейский счет по учету и распределению доходов перечисляются Федеральным казначейством на единые счета соответствующих бюджетов.</a:t>
            </a:r>
          </a:p>
          <a:p>
            <a:pPr algn="just" defTabSz="622300">
              <a:lnSpc>
                <a:spcPct val="90000"/>
              </a:lnSpc>
              <a:spcAft>
                <a:spcPct val="35000"/>
              </a:spcAft>
            </a:pPr>
            <a:endParaRPr lang="ru-RU" sz="1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26" name="Прямоугольник 25"/>
          <p:cNvSpPr/>
          <p:nvPr/>
        </p:nvSpPr>
        <p:spPr>
          <a:xfrm>
            <a:off x="1391728" y="4331565"/>
            <a:ext cx="6354792" cy="943335"/>
          </a:xfrm>
          <a:prstGeom prst="rect">
            <a:avLst/>
          </a:prstGeom>
        </p:spPr>
        <p:txBody>
          <a:bodyPr wrap="square">
            <a:spAutoFit/>
          </a:bodyPr>
          <a:lstStyle/>
          <a:p>
            <a:pPr algn="just"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 </a:t>
            </a:r>
            <a:r>
              <a:rPr lang="ru-RU" sz="1400" dirty="0">
                <a:solidFill>
                  <a:schemeClr val="tx2">
                    <a:lumMod val="75000"/>
                  </a:schemeClr>
                </a:solidFill>
                <a:latin typeface="Times New Roman" panose="02020603050405020304" pitchFamily="18" charset="0"/>
                <a:cs typeface="Times New Roman" panose="02020603050405020304" pitchFamily="18" charset="0"/>
              </a:rPr>
              <a:t>Учет поступлений в бюджетную систему и их распределение между бюджетами осуществляется в порядке, установленном Министерством финансов Российской Федерации</a:t>
            </a:r>
          </a:p>
          <a:p>
            <a:pPr algn="just" defTabSz="622300">
              <a:lnSpc>
                <a:spcPct val="90000"/>
              </a:lnSpc>
              <a:spcAft>
                <a:spcPct val="35000"/>
              </a:spcAft>
            </a:pPr>
            <a:endParaRPr lang="ru-RU" sz="1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27" name="Равнобедренный треугольник 26"/>
          <p:cNvSpPr/>
          <p:nvPr/>
        </p:nvSpPr>
        <p:spPr>
          <a:xfrm>
            <a:off x="996350" y="4399827"/>
            <a:ext cx="211837" cy="211837"/>
          </a:xfrm>
          <a:prstGeom prst="triangle">
            <a:avLst>
              <a:gd name="adj" fmla="val 100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Прямоугольник 28"/>
          <p:cNvSpPr/>
          <p:nvPr/>
        </p:nvSpPr>
        <p:spPr>
          <a:xfrm>
            <a:off x="1184692" y="5055080"/>
            <a:ext cx="10262561" cy="2095958"/>
          </a:xfrm>
          <a:prstGeom prst="rect">
            <a:avLst/>
          </a:prstGeom>
        </p:spPr>
        <p:txBody>
          <a:bodyPr wrap="square">
            <a:spAutoFit/>
          </a:bodyPr>
          <a:lstStyle/>
          <a:p>
            <a:pPr algn="just" defTabSz="622300">
              <a:lnSpc>
                <a:spcPct val="90000"/>
              </a:lnSpc>
              <a:spcAft>
                <a:spcPct val="35000"/>
              </a:spcAft>
            </a:pPr>
            <a:r>
              <a:rPr lang="ru-RU" sz="1400" dirty="0">
                <a:solidFill>
                  <a:schemeClr val="accent5">
                    <a:lumMod val="75000"/>
                  </a:schemeClr>
                </a:solidFill>
                <a:latin typeface="Times New Roman" panose="02020603050405020304" pitchFamily="18" charset="0"/>
                <a:cs typeface="Times New Roman" panose="02020603050405020304" pitchFamily="18" charset="0"/>
              </a:rPr>
              <a:t>Поступления в систему казначейских платежей, не являющиеся источниками формирования доходов бюджетов, зачисляются на соответствующий казначейский счет, указанный в распоряжении о перечислении (переводе):</a:t>
            </a:r>
          </a:p>
          <a:p>
            <a:pPr marL="285750" indent="285750" algn="just" defTabSz="622300">
              <a:lnSpc>
                <a:spcPct val="90000"/>
              </a:lnSpc>
              <a:spcAft>
                <a:spcPct val="35000"/>
              </a:spcAft>
              <a:buFont typeface="Wingdings" pitchFamily="2" charset="2"/>
              <a:buChar char="Ø"/>
              <a:tabLst>
                <a:tab pos="360000" algn="l"/>
              </a:tabLst>
            </a:pPr>
            <a:r>
              <a:rPr lang="ru-RU" sz="1400" dirty="0">
                <a:solidFill>
                  <a:schemeClr val="accent5">
                    <a:lumMod val="75000"/>
                  </a:schemeClr>
                </a:solidFill>
                <a:latin typeface="Times New Roman" panose="02020603050405020304" pitchFamily="18" charset="0"/>
                <a:cs typeface="Times New Roman" panose="02020603050405020304" pitchFamily="18" charset="0"/>
              </a:rPr>
              <a:t>казначейский счет для учета операций со средствами, поступающими во временное распоряжение;</a:t>
            </a:r>
          </a:p>
          <a:p>
            <a:pPr marL="285750" indent="285750" algn="just" defTabSz="622300">
              <a:lnSpc>
                <a:spcPct val="90000"/>
              </a:lnSpc>
              <a:spcAft>
                <a:spcPct val="35000"/>
              </a:spcAft>
              <a:buFont typeface="Wingdings" pitchFamily="2" charset="2"/>
              <a:buChar char="Ø"/>
              <a:tabLst>
                <a:tab pos="360000" algn="l"/>
              </a:tabLst>
            </a:pPr>
            <a:r>
              <a:rPr lang="ru-RU" sz="1400" dirty="0">
                <a:solidFill>
                  <a:schemeClr val="accent5">
                    <a:lumMod val="75000"/>
                  </a:schemeClr>
                </a:solidFill>
                <a:latin typeface="Times New Roman" panose="02020603050405020304" pitchFamily="18" charset="0"/>
                <a:cs typeface="Times New Roman" panose="02020603050405020304" pitchFamily="18" charset="0"/>
              </a:rPr>
              <a:t>казначейский счет для учета операций со средствами от для учета операций с целевыми добровольными перечислениями;</a:t>
            </a:r>
          </a:p>
          <a:p>
            <a:pPr marL="285750" indent="285750" algn="just" defTabSz="622300">
              <a:lnSpc>
                <a:spcPct val="90000"/>
              </a:lnSpc>
              <a:spcAft>
                <a:spcPct val="35000"/>
              </a:spcAft>
              <a:buFont typeface="Wingdings" pitchFamily="2" charset="2"/>
              <a:buChar char="Ø"/>
              <a:tabLst>
                <a:tab pos="360000" algn="l"/>
              </a:tabLst>
            </a:pPr>
            <a:r>
              <a:rPr lang="ru-RU" sz="1400" dirty="0">
                <a:solidFill>
                  <a:schemeClr val="accent5">
                    <a:lumMod val="75000"/>
                  </a:schemeClr>
                </a:solidFill>
                <a:latin typeface="Times New Roman" panose="02020603050405020304" pitchFamily="18" charset="0"/>
                <a:cs typeface="Times New Roman" panose="02020603050405020304" pitchFamily="18" charset="0"/>
              </a:rPr>
              <a:t>казначейский счет для учета операций со средствами юридических лиц;</a:t>
            </a:r>
          </a:p>
          <a:p>
            <a:pPr marL="285750" indent="285750" algn="just" defTabSz="622300">
              <a:lnSpc>
                <a:spcPct val="90000"/>
              </a:lnSpc>
              <a:spcAft>
                <a:spcPct val="35000"/>
              </a:spcAft>
              <a:buFont typeface="Wingdings" pitchFamily="2" charset="2"/>
              <a:buChar char="Ø"/>
              <a:tabLst>
                <a:tab pos="360000" algn="l"/>
              </a:tabLst>
            </a:pPr>
            <a:r>
              <a:rPr lang="ru-RU" sz="1400" dirty="0">
                <a:solidFill>
                  <a:schemeClr val="accent5">
                    <a:lumMod val="75000"/>
                  </a:schemeClr>
                </a:solidFill>
                <a:latin typeface="Times New Roman" panose="02020603050405020304" pitchFamily="18" charset="0"/>
                <a:cs typeface="Times New Roman" panose="02020603050405020304" pitchFamily="18" charset="0"/>
              </a:rPr>
              <a:t>иные казначейские счета.</a:t>
            </a:r>
          </a:p>
          <a:p>
            <a:pPr algn="just" defTabSz="622300">
              <a:lnSpc>
                <a:spcPct val="90000"/>
              </a:lnSpc>
              <a:spcAft>
                <a:spcPct val="35000"/>
              </a:spcAft>
            </a:pPr>
            <a:endParaRPr lang="ru-RU" sz="1400" dirty="0">
              <a:solidFill>
                <a:schemeClr val="tx2">
                  <a:lumMod val="75000"/>
                </a:schemeClr>
              </a:solidFill>
              <a:latin typeface="Times New Roman" panose="02020603050405020304" pitchFamily="18" charset="0"/>
              <a:cs typeface="Times New Roman" panose="02020603050405020304" pitchFamily="18" charset="0"/>
            </a:endParaRPr>
          </a:p>
          <a:p>
            <a:pPr algn="just" defTabSz="622300">
              <a:lnSpc>
                <a:spcPct val="90000"/>
              </a:lnSpc>
              <a:spcAft>
                <a:spcPct val="35000"/>
              </a:spcAft>
            </a:pPr>
            <a:endParaRPr lang="ru-RU" sz="1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0" name="Равнобедренный треугольник 29"/>
          <p:cNvSpPr/>
          <p:nvPr/>
        </p:nvSpPr>
        <p:spPr>
          <a:xfrm>
            <a:off x="773484" y="5168981"/>
            <a:ext cx="211837" cy="211837"/>
          </a:xfrm>
          <a:prstGeom prst="triangle">
            <a:avLst>
              <a:gd name="adj" fmla="val 100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1169507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3795264" y="264088"/>
            <a:ext cx="7565365" cy="964202"/>
          </a:xfrm>
        </p:spPr>
        <p:txBody>
          <a:bodyPr>
            <a:normAutofit/>
          </a:bodyPr>
          <a:lstStyle/>
          <a:p>
            <a:pPr algn="ctr"/>
            <a:r>
              <a:rPr lang="ru-RU" sz="1800" b="1" i="1" dirty="0" smtClean="0">
                <a:solidFill>
                  <a:schemeClr val="accent1">
                    <a:lumMod val="75000"/>
                  </a:schemeClr>
                </a:solidFill>
                <a:latin typeface="Cambria" pitchFamily="18" charset="0"/>
              </a:rPr>
              <a:t>Казначейское обслуживание исполнения операций со средствами</a:t>
            </a:r>
            <a:r>
              <a:rPr lang="ru-RU" sz="1800" b="1" i="1" dirty="0">
                <a:solidFill>
                  <a:schemeClr val="accent1">
                    <a:lumMod val="75000"/>
                  </a:schemeClr>
                </a:solidFill>
                <a:latin typeface="Cambria" pitchFamily="18" charset="0"/>
              </a:rPr>
              <a:t> </a:t>
            </a:r>
            <a:r>
              <a:rPr lang="ru-RU" sz="1800" b="1" i="1" dirty="0" smtClean="0">
                <a:solidFill>
                  <a:schemeClr val="accent1">
                    <a:lumMod val="75000"/>
                  </a:schemeClr>
                </a:solidFill>
                <a:latin typeface="Cambria" pitchFamily="18" charset="0"/>
              </a:rPr>
              <a:t>бюджетных и автономных учреждений</a:t>
            </a:r>
            <a:endParaRPr lang="ru-RU" sz="1800" b="1" i="1" dirty="0">
              <a:solidFill>
                <a:schemeClr val="accent1">
                  <a:lumMod val="75000"/>
                </a:schemeClr>
              </a:solidFill>
              <a:latin typeface="Cambria" pitchFamily="18" charset="0"/>
            </a:endParaRPr>
          </a:p>
        </p:txBody>
      </p:sp>
      <p:sp>
        <p:nvSpPr>
          <p:cNvPr id="5" name="Прямоугольник 4"/>
          <p:cNvSpPr/>
          <p:nvPr/>
        </p:nvSpPr>
        <p:spPr>
          <a:xfrm>
            <a:off x="2313044" y="1822869"/>
            <a:ext cx="2493034" cy="740788"/>
          </a:xfrm>
          <a:prstGeom prst="rect">
            <a:avLst/>
          </a:prstGeom>
          <a:gradFill>
            <a:gsLst>
              <a:gs pos="0">
                <a:schemeClr val="accent1">
                  <a:lumMod val="40000"/>
                  <a:lumOff val="60000"/>
                </a:schemeClr>
              </a:gs>
              <a:gs pos="50000">
                <a:schemeClr val="accent1">
                  <a:lumMod val="105000"/>
                  <a:satMod val="103000"/>
                  <a:tint val="73000"/>
                </a:schemeClr>
              </a:gs>
              <a:gs pos="100000">
                <a:schemeClr val="accent1">
                  <a:lumMod val="105000"/>
                  <a:satMod val="109000"/>
                  <a:tint val="81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Times New Roman" panose="02020603050405020304" pitchFamily="18" charset="0"/>
                <a:cs typeface="Times New Roman" panose="02020603050405020304" pitchFamily="18" charset="0"/>
              </a:rPr>
              <a:t>Казначейский счет для учета операций со средствами юридического лица </a:t>
            </a:r>
            <a:endParaRPr lang="ru-RU" sz="1400" dirty="0">
              <a:solidFill>
                <a:schemeClr val="tx1"/>
              </a:solidFill>
              <a:latin typeface="Times New Roman" panose="02020603050405020304" pitchFamily="18" charset="0"/>
              <a:cs typeface="Times New Roman" panose="02020603050405020304" pitchFamily="18" charset="0"/>
            </a:endParaRPr>
          </a:p>
        </p:txBody>
      </p:sp>
      <p:pic>
        <p:nvPicPr>
          <p:cNvPr id="6" name="Picture 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7351" y="2842986"/>
            <a:ext cx="798171" cy="68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Прямая со стрелкой 6"/>
          <p:cNvCxnSpPr/>
          <p:nvPr/>
        </p:nvCxnSpPr>
        <p:spPr>
          <a:xfrm>
            <a:off x="2481259" y="2592441"/>
            <a:ext cx="8626" cy="5010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2575819" y="3206302"/>
            <a:ext cx="336430" cy="1412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232848" y="3456847"/>
            <a:ext cx="1171057" cy="474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ТОФК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3479071" y="3270817"/>
            <a:ext cx="1549444" cy="474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err="1" smtClean="0">
                <a:solidFill>
                  <a:schemeClr val="tx1"/>
                </a:solidFill>
                <a:latin typeface="Times New Roman" panose="02020603050405020304" pitchFamily="18" charset="0"/>
                <a:cs typeface="Times New Roman" panose="02020603050405020304" pitchFamily="18" charset="0"/>
              </a:rPr>
              <a:t>Фин.орган</a:t>
            </a:r>
            <a:r>
              <a:rPr lang="ru-RU" sz="1100" dirty="0" smtClean="0">
                <a:solidFill>
                  <a:schemeClr val="tx1"/>
                </a:solidFill>
                <a:latin typeface="Times New Roman" panose="02020603050405020304" pitchFamily="18" charset="0"/>
                <a:cs typeface="Times New Roman" panose="02020603050405020304" pitchFamily="18" charset="0"/>
              </a:rPr>
              <a:t> субъекта (муниципального образования</a:t>
            </a:r>
            <a:r>
              <a:rPr lang="ru-RU" sz="1100" dirty="0">
                <a:solidFill>
                  <a:schemeClr val="tx1"/>
                </a:solidFill>
                <a:latin typeface="Times New Roman" panose="02020603050405020304" pitchFamily="18" charset="0"/>
                <a:cs typeface="Times New Roman" panose="02020603050405020304" pitchFamily="18" charset="0"/>
              </a:rPr>
              <a:t>)</a:t>
            </a:r>
          </a:p>
        </p:txBody>
      </p:sp>
      <p:cxnSp>
        <p:nvCxnSpPr>
          <p:cNvPr id="11" name="Прямая со стрелкой 10"/>
          <p:cNvCxnSpPr/>
          <p:nvPr/>
        </p:nvCxnSpPr>
        <p:spPr>
          <a:xfrm flipH="1" flipV="1">
            <a:off x="4953349" y="2281448"/>
            <a:ext cx="1811548" cy="1026543"/>
          </a:xfrm>
          <a:prstGeom prst="straightConnector1">
            <a:avLst/>
          </a:prstGeom>
          <a:ln>
            <a:prstDash val="lgDash"/>
            <a:tailEnd type="arrow"/>
          </a:ln>
        </p:spPr>
        <p:style>
          <a:lnRef idx="1">
            <a:schemeClr val="accent1"/>
          </a:lnRef>
          <a:fillRef idx="0">
            <a:schemeClr val="accent1"/>
          </a:fillRef>
          <a:effectRef idx="0">
            <a:schemeClr val="accent1"/>
          </a:effectRef>
          <a:fontRef idx="minor">
            <a:schemeClr val="tx1"/>
          </a:fontRef>
        </p:style>
      </p:cxnSp>
      <p:pic>
        <p:nvPicPr>
          <p:cNvPr id="12" name="Рисунок 13" descr="взыскатель.bmp"/>
          <p:cNvPicPr>
            <a:picLocks noChangeAspect="1"/>
          </p:cNvPicPr>
          <p:nvPr/>
        </p:nvPicPr>
        <p:blipFill>
          <a:blip r:embed="rId3"/>
          <a:srcRect/>
          <a:stretch>
            <a:fillRect/>
          </a:stretch>
        </p:blipFill>
        <p:spPr bwMode="auto">
          <a:xfrm>
            <a:off x="6746341" y="3027261"/>
            <a:ext cx="676238" cy="729412"/>
          </a:xfrm>
          <a:prstGeom prst="rect">
            <a:avLst/>
          </a:prstGeom>
          <a:noFill/>
          <a:ln w="9525">
            <a:noFill/>
            <a:miter lim="800000"/>
            <a:headEnd/>
            <a:tailEnd/>
          </a:ln>
        </p:spPr>
      </p:pic>
      <p:sp>
        <p:nvSpPr>
          <p:cNvPr id="14" name="Прямоугольник 13"/>
          <p:cNvSpPr/>
          <p:nvPr/>
        </p:nvSpPr>
        <p:spPr>
          <a:xfrm>
            <a:off x="3019945" y="4040607"/>
            <a:ext cx="2493034" cy="740788"/>
          </a:xfrm>
          <a:prstGeom prst="rect">
            <a:avLst/>
          </a:prstGeom>
          <a:pattFill prst="pct5">
            <a:fgClr>
              <a:schemeClr val="accent5">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Times New Roman" panose="02020603050405020304" pitchFamily="18" charset="0"/>
                <a:cs typeface="Times New Roman" panose="02020603050405020304" pitchFamily="18" charset="0"/>
              </a:rPr>
              <a:t>Лицевой счет бюджетного (автономного) учреждения</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5859123" y="3694073"/>
            <a:ext cx="2713007" cy="897147"/>
          </a:xfrm>
          <a:prstGeom prst="rect">
            <a:avLst/>
          </a:prstGeom>
          <a:scene3d>
            <a:camera prst="orthographicFront">
              <a:rot lat="0" lon="0" rev="0"/>
            </a:camera>
            <a:lightRig rig="brightRoom" dir="t">
              <a:rot lat="0" lon="0" rev="6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87185" tIns="40640" rIns="40640" bIns="4064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tab pos="5386388" algn="l"/>
              </a:tabLst>
              <a:defRPr/>
            </a:pPr>
            <a:r>
              <a:rPr lang="ru-RU" sz="1200" dirty="0" smtClean="0">
                <a:solidFill>
                  <a:srgbClr val="002060"/>
                </a:solidFill>
                <a:latin typeface="Cambria" panose="02040503050406030204" pitchFamily="18" charset="0"/>
                <a:cs typeface="Times New Roman" panose="02020603050405020304" pitchFamily="18" charset="0"/>
                <a:sym typeface="Arial" pitchFamily="34" charset="0"/>
              </a:rPr>
              <a:t>Бюджетное (автономное) учреждение</a:t>
            </a:r>
            <a:endParaRPr lang="ru-RU" sz="1200" kern="1200" dirty="0">
              <a:solidFill>
                <a:srgbClr val="002060"/>
              </a:solidFill>
              <a:latin typeface="Cambria" panose="02040503050406030204" pitchFamily="18" charset="0"/>
              <a:cs typeface="Times New Roman" panose="02020603050405020304" pitchFamily="18" charset="0"/>
              <a:sym typeface="Arial" pitchFamily="34" charset="0"/>
            </a:endParaRPr>
          </a:p>
        </p:txBody>
      </p:sp>
      <p:pic>
        <p:nvPicPr>
          <p:cNvPr id="16" name="Рисунок 15"/>
          <p:cNvPicPr>
            <a:picLocks noChangeAspect="1"/>
          </p:cNvPicPr>
          <p:nvPr/>
        </p:nvPicPr>
        <p:blipFill>
          <a:blip r:embed="rId4"/>
          <a:stretch>
            <a:fillRect/>
          </a:stretch>
        </p:blipFill>
        <p:spPr>
          <a:xfrm>
            <a:off x="5644693" y="4176671"/>
            <a:ext cx="877900" cy="128027"/>
          </a:xfrm>
          <a:prstGeom prst="rect">
            <a:avLst/>
          </a:prstGeom>
        </p:spPr>
      </p:pic>
      <p:sp>
        <p:nvSpPr>
          <p:cNvPr id="17" name="Прямоугольник 16"/>
          <p:cNvSpPr/>
          <p:nvPr/>
        </p:nvSpPr>
        <p:spPr>
          <a:xfrm>
            <a:off x="4253793" y="5323836"/>
            <a:ext cx="6917415" cy="900246"/>
          </a:xfrm>
          <a:prstGeom prst="rect">
            <a:avLst/>
          </a:prstGeom>
        </p:spPr>
        <p:txBody>
          <a:bodyPr wrap="square">
            <a:spAutoFit/>
          </a:bodyPr>
          <a:lstStyle/>
          <a:p>
            <a:pPr indent="265113" algn="just"/>
            <a:r>
              <a:rPr lang="ru-RU" sz="1050" b="1" dirty="0" smtClean="0">
                <a:solidFill>
                  <a:schemeClr val="tx2">
                    <a:lumMod val="75000"/>
                  </a:schemeClr>
                </a:solidFill>
                <a:latin typeface="Cambria" panose="02040503050406030204" pitchFamily="18" charset="0"/>
                <a:cs typeface="Times New Roman" panose="02020603050405020304" pitchFamily="18" charset="0"/>
              </a:rPr>
              <a:t>В случае </a:t>
            </a:r>
            <a:r>
              <a:rPr lang="ru-RU" sz="1050" b="1" u="sng" dirty="0">
                <a:solidFill>
                  <a:schemeClr val="tx2">
                    <a:lumMod val="75000"/>
                  </a:schemeClr>
                </a:solidFill>
                <a:latin typeface="Cambria" panose="02040503050406030204" pitchFamily="18" charset="0"/>
                <a:cs typeface="Times New Roman" panose="02020603050405020304" pitchFamily="18" charset="0"/>
              </a:rPr>
              <a:t>обращения</a:t>
            </a:r>
            <a:r>
              <a:rPr lang="ru-RU" sz="1050" b="1" dirty="0">
                <a:solidFill>
                  <a:schemeClr val="tx2">
                    <a:lumMod val="75000"/>
                  </a:schemeClr>
                </a:solidFill>
                <a:latin typeface="Cambria" panose="02040503050406030204" pitchFamily="18" charset="0"/>
                <a:cs typeface="Times New Roman" panose="02020603050405020304" pitchFamily="18" charset="0"/>
              </a:rPr>
              <a:t> высшего исполнительного органа государственной власти субъекта Российской Федерации (местной администрации муниципального образования</a:t>
            </a:r>
            <a:r>
              <a:rPr lang="ru-RU" sz="1050" b="1" dirty="0" smtClean="0">
                <a:solidFill>
                  <a:schemeClr val="tx2">
                    <a:lumMod val="75000"/>
                  </a:schemeClr>
                </a:solidFill>
                <a:latin typeface="Cambria" panose="02040503050406030204" pitchFamily="18" charset="0"/>
                <a:cs typeface="Times New Roman" panose="02020603050405020304" pitchFamily="18" charset="0"/>
              </a:rPr>
              <a:t>)  </a:t>
            </a:r>
            <a:r>
              <a:rPr lang="ru-RU" sz="1050" b="1" dirty="0" smtClean="0">
                <a:solidFill>
                  <a:schemeClr val="accent5">
                    <a:lumMod val="75000"/>
                  </a:schemeClr>
                </a:solidFill>
                <a:latin typeface="Cambria" panose="02040503050406030204" pitchFamily="18" charset="0"/>
                <a:cs typeface="Times New Roman" panose="02020603050405020304" pitchFamily="18" charset="0"/>
              </a:rPr>
              <a:t>ФК осуществляет </a:t>
            </a:r>
            <a:r>
              <a:rPr lang="ru-RU" sz="1050" b="1" dirty="0">
                <a:solidFill>
                  <a:schemeClr val="accent5">
                    <a:lumMod val="75000"/>
                  </a:schemeClr>
                </a:solidFill>
                <a:latin typeface="Cambria" panose="02040503050406030204" pitchFamily="18" charset="0"/>
                <a:cs typeface="Times New Roman" panose="02020603050405020304" pitchFamily="18" charset="0"/>
              </a:rPr>
              <a:t>в порядке, установленном </a:t>
            </a:r>
            <a:r>
              <a:rPr lang="ru-RU" sz="1050" b="1" dirty="0" smtClean="0">
                <a:solidFill>
                  <a:schemeClr val="accent5">
                    <a:lumMod val="75000"/>
                  </a:schemeClr>
                </a:solidFill>
                <a:latin typeface="Cambria" panose="02040503050406030204" pitchFamily="18" charset="0"/>
                <a:cs typeface="Times New Roman" panose="02020603050405020304" pitchFamily="18" charset="0"/>
              </a:rPr>
              <a:t> ФК,</a:t>
            </a:r>
            <a:r>
              <a:rPr lang="ru-RU" sz="1050" b="1" dirty="0" smtClean="0">
                <a:solidFill>
                  <a:schemeClr val="tx2">
                    <a:lumMod val="75000"/>
                  </a:schemeClr>
                </a:solidFill>
                <a:latin typeface="Cambria" panose="02040503050406030204" pitchFamily="18" charset="0"/>
                <a:cs typeface="Times New Roman" panose="02020603050405020304" pitchFamily="18" charset="0"/>
              </a:rPr>
              <a:t> </a:t>
            </a:r>
            <a:r>
              <a:rPr lang="ru-RU" sz="1050" b="1" dirty="0">
                <a:solidFill>
                  <a:schemeClr val="tx2">
                    <a:lumMod val="75000"/>
                  </a:schemeClr>
                </a:solidFill>
                <a:latin typeface="Cambria" panose="02040503050406030204" pitchFamily="18" charset="0"/>
                <a:cs typeface="Times New Roman" panose="02020603050405020304" pitchFamily="18" charset="0"/>
              </a:rPr>
              <a:t>операции, связанные с: </a:t>
            </a:r>
            <a:endParaRPr lang="ru-RU" sz="1050" dirty="0">
              <a:latin typeface="Times New Roman" panose="02020603050405020304" pitchFamily="18" charset="0"/>
              <a:cs typeface="Times New Roman" panose="02020603050405020304" pitchFamily="18" charset="0"/>
            </a:endParaRPr>
          </a:p>
          <a:p>
            <a:pPr marL="228600" indent="-228600" algn="just">
              <a:buAutoNum type="arabicParenR"/>
            </a:pPr>
            <a:r>
              <a:rPr lang="ru-RU" sz="1050" dirty="0" smtClean="0">
                <a:latin typeface="Times New Roman" panose="02020603050405020304" pitchFamily="18" charset="0"/>
                <a:cs typeface="Times New Roman" panose="02020603050405020304" pitchFamily="18" charset="0"/>
              </a:rPr>
              <a:t>    открытием </a:t>
            </a:r>
            <a:r>
              <a:rPr lang="ru-RU" sz="1050" dirty="0">
                <a:latin typeface="Times New Roman" panose="02020603050405020304" pitchFamily="18" charset="0"/>
                <a:cs typeface="Times New Roman" panose="02020603050405020304" pitchFamily="18" charset="0"/>
              </a:rPr>
              <a:t>и ведением лицевых </a:t>
            </a:r>
            <a:r>
              <a:rPr lang="ru-RU" sz="1050" dirty="0" smtClean="0">
                <a:latin typeface="Times New Roman" panose="02020603050405020304" pitchFamily="18" charset="0"/>
                <a:cs typeface="Times New Roman" panose="02020603050405020304" pitchFamily="18" charset="0"/>
              </a:rPr>
              <a:t>счетов;</a:t>
            </a:r>
            <a:endParaRPr lang="ru-RU" sz="1050" dirty="0">
              <a:latin typeface="Times New Roman" panose="02020603050405020304" pitchFamily="18" charset="0"/>
              <a:cs typeface="Times New Roman" panose="02020603050405020304" pitchFamily="18" charset="0"/>
            </a:endParaRPr>
          </a:p>
          <a:p>
            <a:pPr algn="just"/>
            <a:r>
              <a:rPr lang="ru-RU" sz="1050" dirty="0">
                <a:latin typeface="Times New Roman" panose="02020603050405020304" pitchFamily="18" charset="0"/>
                <a:cs typeface="Times New Roman" panose="02020603050405020304" pitchFamily="18" charset="0"/>
              </a:rPr>
              <a:t>2) </a:t>
            </a:r>
            <a:r>
              <a:rPr lang="ru-RU" sz="1050" dirty="0" smtClean="0">
                <a:latin typeface="Times New Roman" panose="02020603050405020304" pitchFamily="18" charset="0"/>
                <a:cs typeface="Times New Roman" panose="02020603050405020304" pitchFamily="18" charset="0"/>
              </a:rPr>
              <a:t>      санкционированием операций по расходам.</a:t>
            </a:r>
            <a:endParaRPr lang="ru-RU" sz="1050" dirty="0">
              <a:latin typeface="Times New Roman" panose="02020603050405020304" pitchFamily="18" charset="0"/>
              <a:cs typeface="Times New Roman" panose="02020603050405020304" pitchFamily="18" charset="0"/>
            </a:endParaRPr>
          </a:p>
        </p:txBody>
      </p:sp>
      <p:sp>
        <p:nvSpPr>
          <p:cNvPr id="18" name="Прямоугольник 17"/>
          <p:cNvSpPr/>
          <p:nvPr/>
        </p:nvSpPr>
        <p:spPr>
          <a:xfrm>
            <a:off x="5764932" y="2180530"/>
            <a:ext cx="6096000" cy="646331"/>
          </a:xfrm>
          <a:prstGeom prst="rect">
            <a:avLst/>
          </a:prstGeom>
        </p:spPr>
        <p:txBody>
          <a:bodyPr>
            <a:spAutoFit/>
          </a:bodyPr>
          <a:lstStyle/>
          <a:p>
            <a:pPr indent="268288" algn="just"/>
            <a:r>
              <a:rPr lang="ru-RU" sz="1200" dirty="0" smtClean="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Федеральные бюджетные и автономные учреждения</a:t>
            </a:r>
            <a:r>
              <a:rPr lang="ru-RU" sz="1200" dirty="0" smtClean="0">
                <a:latin typeface="Times New Roman" panose="02020603050405020304" pitchFamily="18" charset="0"/>
                <a:cs typeface="Times New Roman" panose="02020603050405020304" pitchFamily="18" charset="0"/>
              </a:rPr>
              <a:t> </a:t>
            </a:r>
            <a:r>
              <a:rPr lang="ru-RU" sz="1200" b="1" dirty="0">
                <a:latin typeface="Times New Roman" panose="02020603050405020304" pitchFamily="18" charset="0"/>
                <a:cs typeface="Times New Roman" panose="02020603050405020304" pitchFamily="18" charset="0"/>
              </a:rPr>
              <a:t>распоряжаются денежными средствами </a:t>
            </a:r>
            <a:r>
              <a:rPr lang="ru-RU" sz="1200" dirty="0">
                <a:latin typeface="Times New Roman" panose="02020603050405020304" pitchFamily="18" charset="0"/>
                <a:cs typeface="Times New Roman" panose="02020603050405020304" pitchFamily="18" charset="0"/>
              </a:rPr>
              <a:t>на казначейском счете для учета </a:t>
            </a:r>
            <a:r>
              <a:rPr lang="ru-RU" sz="1200" dirty="0" smtClean="0">
                <a:latin typeface="Times New Roman" panose="02020603050405020304" pitchFamily="18" charset="0"/>
                <a:cs typeface="Times New Roman" panose="02020603050405020304" pitchFamily="18" charset="0"/>
              </a:rPr>
              <a:t>операций со средствами юридических лиц</a:t>
            </a:r>
          </a:p>
          <a:p>
            <a:pPr indent="268288" algn="just"/>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(для прямых участников системы бюджетных платежей)</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1278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3795264" y="264088"/>
            <a:ext cx="7565365" cy="964202"/>
          </a:xfrm>
        </p:spPr>
        <p:txBody>
          <a:bodyPr>
            <a:normAutofit/>
          </a:bodyPr>
          <a:lstStyle/>
          <a:p>
            <a:pPr algn="ctr"/>
            <a:r>
              <a:rPr lang="ru-RU" sz="1800" b="1" i="1" dirty="0" smtClean="0">
                <a:solidFill>
                  <a:schemeClr val="accent1">
                    <a:lumMod val="75000"/>
                  </a:schemeClr>
                </a:solidFill>
                <a:latin typeface="Cambria" pitchFamily="18" charset="0"/>
              </a:rPr>
              <a:t>Казначейское обслуживание исполнения операций со средствами, поступающими во временное распоряжение</a:t>
            </a:r>
            <a:endParaRPr lang="ru-RU" sz="1800" b="1" i="1" dirty="0">
              <a:solidFill>
                <a:schemeClr val="accent1">
                  <a:lumMod val="75000"/>
                </a:schemeClr>
              </a:solidFill>
              <a:latin typeface="Cambria" pitchFamily="18" charset="0"/>
            </a:endParaRPr>
          </a:p>
        </p:txBody>
      </p:sp>
      <p:sp>
        <p:nvSpPr>
          <p:cNvPr id="13" name="Прямоугольник 12"/>
          <p:cNvSpPr/>
          <p:nvPr/>
        </p:nvSpPr>
        <p:spPr>
          <a:xfrm>
            <a:off x="8893462" y="3532626"/>
            <a:ext cx="2713007" cy="897147"/>
          </a:xfrm>
          <a:prstGeom prst="rect">
            <a:avLst/>
          </a:prstGeom>
          <a:scene3d>
            <a:camera prst="orthographicFront">
              <a:rot lat="0" lon="0" rev="0"/>
            </a:camera>
            <a:lightRig rig="brightRoom" dir="t">
              <a:rot lat="0" lon="0" rev="6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87185" tIns="40640" rIns="40640" bIns="4064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tab pos="5386388" algn="l"/>
              </a:tabLst>
              <a:defRPr/>
            </a:pPr>
            <a:r>
              <a:rPr lang="ru-RU" sz="1200" dirty="0" smtClean="0">
                <a:solidFill>
                  <a:srgbClr val="002060"/>
                </a:solidFill>
                <a:latin typeface="Cambria" panose="02040503050406030204" pitchFamily="18" charset="0"/>
                <a:cs typeface="Times New Roman" panose="02020603050405020304" pitchFamily="18" charset="0"/>
                <a:sym typeface="Arial" pitchFamily="34" charset="0"/>
              </a:rPr>
              <a:t>Администратор расходов бюджета </a:t>
            </a:r>
            <a:endParaRPr lang="ru-RU" sz="1200" kern="1200" dirty="0">
              <a:solidFill>
                <a:srgbClr val="002060"/>
              </a:solidFill>
              <a:latin typeface="Cambria" panose="02040503050406030204" pitchFamily="18" charset="0"/>
              <a:cs typeface="Times New Roman" panose="02020603050405020304" pitchFamily="18" charset="0"/>
              <a:sym typeface="Arial" pitchFamily="34" charset="0"/>
            </a:endParaRPr>
          </a:p>
        </p:txBody>
      </p:sp>
      <p:cxnSp>
        <p:nvCxnSpPr>
          <p:cNvPr id="16" name="Прямая со стрелкой 15"/>
          <p:cNvCxnSpPr/>
          <p:nvPr/>
        </p:nvCxnSpPr>
        <p:spPr>
          <a:xfrm flipV="1">
            <a:off x="4330460" y="2081178"/>
            <a:ext cx="1613140" cy="4159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H="1">
            <a:off x="8815825" y="4083328"/>
            <a:ext cx="810883" cy="0"/>
          </a:xfrm>
          <a:prstGeom prst="straightConnector1">
            <a:avLst/>
          </a:prstGeom>
          <a:ln>
            <a:prstDash val="solid"/>
            <a:tailEnd type="arrow"/>
          </a:ln>
        </p:spPr>
        <p:style>
          <a:lnRef idx="1">
            <a:schemeClr val="accent1"/>
          </a:lnRef>
          <a:fillRef idx="0">
            <a:schemeClr val="accent1"/>
          </a:fillRef>
          <a:effectRef idx="0">
            <a:schemeClr val="accent1"/>
          </a:effectRef>
          <a:fontRef idx="minor">
            <a:schemeClr val="tx1"/>
          </a:fontRef>
        </p:style>
      </p:cxnSp>
      <p:grpSp>
        <p:nvGrpSpPr>
          <p:cNvPr id="20" name="Группа 19"/>
          <p:cNvGrpSpPr/>
          <p:nvPr/>
        </p:nvGrpSpPr>
        <p:grpSpPr>
          <a:xfrm>
            <a:off x="431322" y="1918740"/>
            <a:ext cx="3657599" cy="1167441"/>
            <a:chOff x="566648" y="354335"/>
            <a:chExt cx="5298023" cy="613776"/>
          </a:xfrm>
          <a:scene3d>
            <a:camera prst="orthographicFront">
              <a:rot lat="0" lon="0" rev="0"/>
            </a:camera>
            <a:lightRig rig="brightRoom" dir="t">
              <a:rot lat="0" lon="0" rev="600000"/>
            </a:lightRig>
          </a:scene3d>
        </p:grpSpPr>
        <p:sp>
          <p:nvSpPr>
            <p:cNvPr id="21" name="Прямоугольник 20"/>
            <p:cNvSpPr/>
            <p:nvPr/>
          </p:nvSpPr>
          <p:spPr>
            <a:xfrm>
              <a:off x="566648" y="354335"/>
              <a:ext cx="5298023" cy="613776"/>
            </a:xfrm>
            <a:prstGeom prst="rect">
              <a:avLst/>
            </a:prstGeom>
            <a:noFill/>
            <a:ln>
              <a:solidFill>
                <a:schemeClr val="accent5">
                  <a:lumMod val="20000"/>
                  <a:lumOff val="80000"/>
                </a:schemeClr>
              </a:solidFill>
            </a:ln>
            <a:effectLst>
              <a:outerShdw blurRad="57785" dist="33020" dir="3180000" algn="ctr">
                <a:srgbClr val="000000">
                  <a:alpha val="30000"/>
                </a:srgbClr>
              </a:outerShdw>
            </a:effectLst>
            <a:sp3d prstMaterial="metal">
              <a:bevelT w="38100" h="57150" prst="angle"/>
            </a:sp3d>
          </p:spPr>
          <p:style>
            <a:lnRef idx="1">
              <a:schemeClr val="accent1"/>
            </a:lnRef>
            <a:fillRef idx="2">
              <a:schemeClr val="accent1"/>
            </a:fillRef>
            <a:effectRef idx="1">
              <a:schemeClr val="accent1"/>
            </a:effectRef>
            <a:fontRef idx="minor">
              <a:schemeClr val="dk1">
                <a:hueOff val="0"/>
                <a:satOff val="0"/>
                <a:lumOff val="0"/>
                <a:alphaOff val="0"/>
              </a:schemeClr>
            </a:fontRef>
          </p:style>
        </p:sp>
        <p:sp>
          <p:nvSpPr>
            <p:cNvPr id="22" name="Прямоугольник 21"/>
            <p:cNvSpPr/>
            <p:nvPr/>
          </p:nvSpPr>
          <p:spPr>
            <a:xfrm>
              <a:off x="842084" y="400601"/>
              <a:ext cx="4444200" cy="521244"/>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87185" tIns="40640" rIns="40640" bIns="4064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tab pos="5386388" algn="l"/>
                </a:tabLst>
                <a:defRPr/>
              </a:pPr>
              <a:r>
                <a:rPr lang="ru-RU" sz="1600" kern="1200" dirty="0" smtClean="0">
                  <a:solidFill>
                    <a:srgbClr val="002060"/>
                  </a:solidFill>
                  <a:latin typeface="Cambria" panose="02040503050406030204" pitchFamily="18" charset="0"/>
                  <a:cs typeface="Times New Roman" panose="02020603050405020304" pitchFamily="18" charset="0"/>
                  <a:sym typeface="Arial" pitchFamily="34" charset="0"/>
                </a:rPr>
                <a:t>Средства, поступающие во временное распоряжение в соответствии с актом Правительства РФ </a:t>
              </a:r>
              <a:endParaRPr lang="ru-RU" sz="1600" kern="1200" dirty="0">
                <a:solidFill>
                  <a:srgbClr val="002060"/>
                </a:solidFill>
                <a:latin typeface="Cambria" panose="02040503050406030204" pitchFamily="18" charset="0"/>
                <a:cs typeface="Times New Roman" panose="02020603050405020304" pitchFamily="18" charset="0"/>
                <a:sym typeface="Arial" pitchFamily="34" charset="0"/>
              </a:endParaRPr>
            </a:p>
          </p:txBody>
        </p:sp>
      </p:grpSp>
      <p:sp>
        <p:nvSpPr>
          <p:cNvPr id="23" name="Прямоугольник 22"/>
          <p:cNvSpPr/>
          <p:nvPr/>
        </p:nvSpPr>
        <p:spPr>
          <a:xfrm>
            <a:off x="6116128" y="1636347"/>
            <a:ext cx="2493034" cy="740788"/>
          </a:xfrm>
          <a:prstGeom prst="rect">
            <a:avLst/>
          </a:prstGeom>
          <a:gradFill>
            <a:gsLst>
              <a:gs pos="0">
                <a:schemeClr val="accent1">
                  <a:lumMod val="40000"/>
                  <a:lumOff val="60000"/>
                </a:schemeClr>
              </a:gs>
              <a:gs pos="50000">
                <a:schemeClr val="accent1">
                  <a:lumMod val="105000"/>
                  <a:satMod val="103000"/>
                  <a:tint val="73000"/>
                </a:schemeClr>
              </a:gs>
              <a:gs pos="100000">
                <a:schemeClr val="accent1">
                  <a:lumMod val="105000"/>
                  <a:satMod val="109000"/>
                  <a:tint val="81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Times New Roman" panose="02020603050405020304" pitchFamily="18" charset="0"/>
                <a:cs typeface="Times New Roman" panose="02020603050405020304" pitchFamily="18" charset="0"/>
              </a:rPr>
              <a:t>Казначейский счет для учета средств, поступающих во временное распоряжение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26" name="Прямоугольник 25"/>
          <p:cNvSpPr/>
          <p:nvPr/>
        </p:nvSpPr>
        <p:spPr>
          <a:xfrm>
            <a:off x="6202392" y="3641148"/>
            <a:ext cx="2493034" cy="740788"/>
          </a:xfrm>
          <a:prstGeom prst="rect">
            <a:avLst/>
          </a:prstGeom>
          <a:pattFill prst="pct5">
            <a:fgClr>
              <a:schemeClr val="accent5">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Times New Roman" panose="02020603050405020304" pitchFamily="18" charset="0"/>
                <a:cs typeface="Times New Roman" panose="02020603050405020304" pitchFamily="18" charset="0"/>
              </a:rPr>
              <a:t>Лицевой счет администратора расходов бюджета </a:t>
            </a:r>
            <a:endParaRPr lang="ru-RU" sz="1400" dirty="0">
              <a:solidFill>
                <a:schemeClr val="tx1"/>
              </a:solidFill>
              <a:latin typeface="Times New Roman" panose="02020603050405020304" pitchFamily="18" charset="0"/>
              <a:cs typeface="Times New Roman" panose="02020603050405020304" pitchFamily="18" charset="0"/>
            </a:endParaRPr>
          </a:p>
        </p:txBody>
      </p:sp>
      <p:pic>
        <p:nvPicPr>
          <p:cNvPr id="30" name="Picture 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9823" y="2582545"/>
            <a:ext cx="798171" cy="68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Прямоугольник 30"/>
          <p:cNvSpPr/>
          <p:nvPr/>
        </p:nvSpPr>
        <p:spPr>
          <a:xfrm>
            <a:off x="5943600" y="3095365"/>
            <a:ext cx="1171057" cy="474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ТОФК</a:t>
            </a:r>
            <a:endParaRPr lang="ru-RU" sz="1100" dirty="0">
              <a:solidFill>
                <a:schemeClr val="tx1"/>
              </a:solidFill>
              <a:latin typeface="Times New Roman" panose="02020603050405020304" pitchFamily="18" charset="0"/>
              <a:cs typeface="Times New Roman" panose="02020603050405020304" pitchFamily="18" charset="0"/>
            </a:endParaRPr>
          </a:p>
        </p:txBody>
      </p:sp>
      <p:cxnSp>
        <p:nvCxnSpPr>
          <p:cNvPr id="36" name="Прямая со стрелкой 35"/>
          <p:cNvCxnSpPr/>
          <p:nvPr/>
        </p:nvCxnSpPr>
        <p:spPr>
          <a:xfrm flipH="1" flipV="1">
            <a:off x="8307238" y="2377135"/>
            <a:ext cx="8626" cy="1264013"/>
          </a:xfrm>
          <a:prstGeom prst="straightConnector1">
            <a:avLst/>
          </a:prstGeom>
          <a:ln cmpd="dbl">
            <a:prstDash val="solid"/>
            <a:tailEnd type="arrow"/>
          </a:ln>
        </p:spPr>
        <p:style>
          <a:lnRef idx="1">
            <a:schemeClr val="accent1"/>
          </a:lnRef>
          <a:fillRef idx="0">
            <a:schemeClr val="accent1"/>
          </a:fillRef>
          <a:effectRef idx="0">
            <a:schemeClr val="accent1"/>
          </a:effectRef>
          <a:fontRef idx="minor">
            <a:schemeClr val="tx1"/>
          </a:fontRef>
        </p:style>
      </p:cxnSp>
      <p:cxnSp>
        <p:nvCxnSpPr>
          <p:cNvPr id="38" name="Прямая со стрелкой 37"/>
          <p:cNvCxnSpPr/>
          <p:nvPr/>
        </p:nvCxnSpPr>
        <p:spPr>
          <a:xfrm flipH="1" flipV="1">
            <a:off x="8695426" y="2081178"/>
            <a:ext cx="1811548" cy="1026543"/>
          </a:xfrm>
          <a:prstGeom prst="straightConnector1">
            <a:avLst/>
          </a:prstGeom>
          <a:ln>
            <a:prstDash val="lgDash"/>
            <a:tailEnd type="arrow"/>
          </a:ln>
        </p:spPr>
        <p:style>
          <a:lnRef idx="1">
            <a:schemeClr val="accent1"/>
          </a:lnRef>
          <a:fillRef idx="0">
            <a:schemeClr val="accent1"/>
          </a:fillRef>
          <a:effectRef idx="0">
            <a:schemeClr val="accent1"/>
          </a:effectRef>
          <a:fontRef idx="minor">
            <a:schemeClr val="tx1"/>
          </a:fontRef>
        </p:style>
      </p:cxnSp>
      <p:sp>
        <p:nvSpPr>
          <p:cNvPr id="39" name="Прямоугольник 38"/>
          <p:cNvSpPr/>
          <p:nvPr/>
        </p:nvSpPr>
        <p:spPr>
          <a:xfrm>
            <a:off x="641620" y="4763165"/>
            <a:ext cx="6096000" cy="1015663"/>
          </a:xfrm>
          <a:prstGeom prst="rect">
            <a:avLst/>
          </a:prstGeom>
        </p:spPr>
        <p:txBody>
          <a:bodyPr>
            <a:spAutoFit/>
          </a:bodyPr>
          <a:lstStyle/>
          <a:p>
            <a:pPr indent="268288" algn="just"/>
            <a:r>
              <a:rPr lang="ru-RU" sz="1200" b="1" dirty="0">
                <a:solidFill>
                  <a:schemeClr val="bg2">
                    <a:lumMod val="10000"/>
                  </a:schemeClr>
                </a:solidFill>
                <a:latin typeface="Times New Roman" panose="02020603050405020304" pitchFamily="18" charset="0"/>
                <a:cs typeface="Times New Roman" panose="02020603050405020304" pitchFamily="18" charset="0"/>
              </a:rPr>
              <a:t>Казначейское обслуживание операций со средствами, поступающими во временное распоряжение </a:t>
            </a:r>
            <a:r>
              <a:rPr lang="ru-RU" sz="1200" dirty="0">
                <a:latin typeface="Times New Roman" panose="02020603050405020304" pitchFamily="18" charset="0"/>
                <a:cs typeface="Times New Roman" panose="02020603050405020304" pitchFamily="18" charset="0"/>
              </a:rPr>
              <a:t>администраторов расходов бюджетов в соответствии с законодательными и иными нормативными правовыми актами Российской Федерации, осуществляется с </a:t>
            </a:r>
            <a:r>
              <a:rPr lang="ru-RU" sz="12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открытием в Федеральном казначействе казначейского счета для учета средств, поступающих во временное распоряжение</a:t>
            </a:r>
          </a:p>
        </p:txBody>
      </p:sp>
      <p:sp>
        <p:nvSpPr>
          <p:cNvPr id="40" name="Прямоугольник 39"/>
          <p:cNvSpPr/>
          <p:nvPr/>
        </p:nvSpPr>
        <p:spPr>
          <a:xfrm>
            <a:off x="3318295" y="5853604"/>
            <a:ext cx="6096000" cy="830997"/>
          </a:xfrm>
          <a:prstGeom prst="rect">
            <a:avLst/>
          </a:prstGeom>
        </p:spPr>
        <p:txBody>
          <a:bodyPr>
            <a:spAutoFit/>
          </a:bodyPr>
          <a:lstStyle/>
          <a:p>
            <a:pPr indent="268288" algn="just"/>
            <a:r>
              <a:rPr lang="ru-RU" sz="12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Администраторы расходов бюджетов</a:t>
            </a:r>
            <a:r>
              <a:rPr lang="ru-RU" sz="1200" dirty="0">
                <a:latin typeface="Times New Roman" panose="02020603050405020304" pitchFamily="18" charset="0"/>
                <a:cs typeface="Times New Roman" panose="02020603050405020304" pitchFamily="18" charset="0"/>
              </a:rPr>
              <a:t> в случае если они являются прямыми участниками системы бюджетных платежей, </a:t>
            </a:r>
            <a:r>
              <a:rPr lang="ru-RU" sz="1200" b="1" dirty="0">
                <a:latin typeface="Times New Roman" panose="02020603050405020304" pitchFamily="18" charset="0"/>
                <a:cs typeface="Times New Roman" panose="02020603050405020304" pitchFamily="18" charset="0"/>
              </a:rPr>
              <a:t>распоряжаются денежными средствами </a:t>
            </a:r>
            <a:r>
              <a:rPr lang="ru-RU" sz="1200" dirty="0">
                <a:latin typeface="Times New Roman" panose="02020603050405020304" pitchFamily="18" charset="0"/>
                <a:cs typeface="Times New Roman" panose="02020603050405020304" pitchFamily="18" charset="0"/>
              </a:rPr>
              <a:t>на казначейском счете для учета средств, поступающих во временное распоряжение, за исключением случаев, установленных кодексом</a:t>
            </a:r>
          </a:p>
        </p:txBody>
      </p:sp>
      <p:sp>
        <p:nvSpPr>
          <p:cNvPr id="41" name="Прямоугольник 40"/>
          <p:cNvSpPr/>
          <p:nvPr/>
        </p:nvSpPr>
        <p:spPr>
          <a:xfrm>
            <a:off x="87897" y="3262928"/>
            <a:ext cx="3234904" cy="1277273"/>
          </a:xfrm>
          <a:prstGeom prst="rect">
            <a:avLst/>
          </a:prstGeom>
        </p:spPr>
        <p:txBody>
          <a:bodyPr wrap="square">
            <a:spAutoFit/>
          </a:bodyPr>
          <a:lstStyle/>
          <a:p>
            <a:r>
              <a:rPr lang="ru-RU" sz="1100" dirty="0" smtClean="0"/>
              <a:t>«Средствами</a:t>
            </a:r>
            <a:r>
              <a:rPr lang="ru-RU" sz="1100" dirty="0"/>
              <a:t>, поступающими во временное распоряжение, признаются денежные средства, поступающие во временное распоряжение администраторов расходов бюджета, и подлежащие возврату </a:t>
            </a:r>
            <a:r>
              <a:rPr lang="ru-RU" sz="1100" dirty="0" err="1"/>
              <a:t>вносителям</a:t>
            </a:r>
            <a:r>
              <a:rPr lang="ru-RU" sz="1100" dirty="0"/>
              <a:t> или переводу по принадлежности </a:t>
            </a:r>
            <a:r>
              <a:rPr lang="ru-RU" sz="1100" dirty="0">
                <a:effectLst>
                  <a:outerShdw blurRad="38100" dist="38100" dir="2700000" algn="tl">
                    <a:srgbClr val="000000">
                      <a:alpha val="43137"/>
                    </a:srgbClr>
                  </a:outerShdw>
                </a:effectLst>
              </a:rPr>
              <a:t>в порядке, установленном Правительством Российской Федерации</a:t>
            </a:r>
            <a:r>
              <a:rPr lang="ru-RU" sz="1100" dirty="0" smtClean="0"/>
              <a:t>.»</a:t>
            </a:r>
            <a:endParaRPr lang="ru-RU" sz="1100" dirty="0"/>
          </a:p>
        </p:txBody>
      </p:sp>
      <p:sp>
        <p:nvSpPr>
          <p:cNvPr id="43" name="Прямоугольник 42"/>
          <p:cNvSpPr/>
          <p:nvPr/>
        </p:nvSpPr>
        <p:spPr>
          <a:xfrm>
            <a:off x="8144403" y="4606506"/>
            <a:ext cx="3906700" cy="938719"/>
          </a:xfrm>
          <a:prstGeom prst="rect">
            <a:avLst/>
          </a:prstGeom>
        </p:spPr>
        <p:txBody>
          <a:bodyPr wrap="square">
            <a:spAutoFit/>
          </a:bodyPr>
          <a:lstStyle/>
          <a:p>
            <a:r>
              <a:rPr lang="ru-RU" sz="1100" dirty="0" smtClean="0"/>
              <a:t>«Средства</a:t>
            </a:r>
            <a:r>
              <a:rPr lang="ru-RU" sz="1100" dirty="0"/>
              <a:t>, поступающие во временное распоряжение администраторов расходов бюджета </a:t>
            </a:r>
            <a:r>
              <a:rPr lang="ru-RU" sz="1100" dirty="0" smtClean="0"/>
              <a:t>учитываются, </a:t>
            </a:r>
            <a:r>
              <a:rPr lang="ru-RU" sz="1100" dirty="0"/>
              <a:t>на казначейских счетах, открытых в Федеральном казначействе </a:t>
            </a:r>
            <a:r>
              <a:rPr lang="ru-RU" sz="1100" dirty="0" smtClean="0"/>
              <a:t>с </a:t>
            </a:r>
            <a:r>
              <a:rPr lang="ru-RU" sz="1100" dirty="0"/>
              <a:t>отражением соответствующих операций на лицевых счетах, открытых администраторам расходов </a:t>
            </a:r>
            <a:r>
              <a:rPr lang="ru-RU" sz="1100" dirty="0" smtClean="0"/>
              <a:t>бюджетов»</a:t>
            </a:r>
            <a:endParaRPr lang="ru-RU" sz="1100" dirty="0"/>
          </a:p>
        </p:txBody>
      </p:sp>
      <p:cxnSp>
        <p:nvCxnSpPr>
          <p:cNvPr id="45" name="Прямая со стрелкой 44"/>
          <p:cNvCxnSpPr/>
          <p:nvPr/>
        </p:nvCxnSpPr>
        <p:spPr>
          <a:xfrm>
            <a:off x="6901132" y="2497090"/>
            <a:ext cx="8626" cy="5010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Прямая со стрелкой 46"/>
          <p:cNvCxnSpPr/>
          <p:nvPr/>
        </p:nvCxnSpPr>
        <p:spPr>
          <a:xfrm>
            <a:off x="6901132" y="3033284"/>
            <a:ext cx="336430" cy="1412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Прямоугольник 23"/>
          <p:cNvSpPr/>
          <p:nvPr/>
        </p:nvSpPr>
        <p:spPr>
          <a:xfrm>
            <a:off x="8218596" y="2845722"/>
            <a:ext cx="1549444" cy="474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err="1" smtClean="0">
                <a:solidFill>
                  <a:schemeClr val="tx1"/>
                </a:solidFill>
                <a:latin typeface="Times New Roman" panose="02020603050405020304" pitchFamily="18" charset="0"/>
                <a:cs typeface="Times New Roman" panose="02020603050405020304" pitchFamily="18" charset="0"/>
              </a:rPr>
              <a:t>Фин.орган</a:t>
            </a:r>
            <a:r>
              <a:rPr lang="ru-RU" sz="1100" dirty="0" smtClean="0">
                <a:solidFill>
                  <a:schemeClr val="tx1"/>
                </a:solidFill>
                <a:latin typeface="Times New Roman" panose="02020603050405020304" pitchFamily="18" charset="0"/>
                <a:cs typeface="Times New Roman" panose="02020603050405020304" pitchFamily="18" charset="0"/>
              </a:rPr>
              <a:t> субъекта (муниципального образования</a:t>
            </a:r>
            <a:r>
              <a:rPr lang="ru-RU" sz="1100" dirty="0">
                <a:solidFill>
                  <a:schemeClr val="tx1"/>
                </a:solidFill>
                <a:latin typeface="Times New Roman" panose="02020603050405020304" pitchFamily="18" charset="0"/>
                <a:cs typeface="Times New Roman" panose="02020603050405020304" pitchFamily="18" charset="0"/>
              </a:rPr>
              <a:t>)</a:t>
            </a:r>
          </a:p>
        </p:txBody>
      </p:sp>
      <p:pic>
        <p:nvPicPr>
          <p:cNvPr id="25" name="Рисунок 13" descr="взыскатель.bmp"/>
          <p:cNvPicPr>
            <a:picLocks noChangeAspect="1"/>
          </p:cNvPicPr>
          <p:nvPr/>
        </p:nvPicPr>
        <p:blipFill>
          <a:blip r:embed="rId3"/>
          <a:srcRect/>
          <a:stretch>
            <a:fillRect/>
          </a:stretch>
        </p:blipFill>
        <p:spPr bwMode="auto">
          <a:xfrm>
            <a:off x="10454125" y="3058448"/>
            <a:ext cx="676238" cy="729412"/>
          </a:xfrm>
          <a:prstGeom prst="rect">
            <a:avLst/>
          </a:prstGeom>
          <a:noFill/>
          <a:ln w="9525">
            <a:noFill/>
            <a:miter lim="800000"/>
            <a:headEnd/>
            <a:tailEnd/>
          </a:ln>
        </p:spPr>
      </p:pic>
    </p:spTree>
    <p:extLst>
      <p:ext uri="{BB962C8B-B14F-4D97-AF65-F5344CB8AC3E}">
        <p14:creationId xmlns:p14="http://schemas.microsoft.com/office/powerpoint/2010/main" val="3832631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3795264" y="264088"/>
            <a:ext cx="7565365" cy="964202"/>
          </a:xfrm>
        </p:spPr>
        <p:txBody>
          <a:bodyPr>
            <a:normAutofit/>
          </a:bodyPr>
          <a:lstStyle/>
          <a:p>
            <a:pPr algn="ctr"/>
            <a:r>
              <a:rPr lang="ru-RU" sz="1800" b="1" i="1" dirty="0" smtClean="0">
                <a:solidFill>
                  <a:schemeClr val="accent1">
                    <a:lumMod val="75000"/>
                  </a:schemeClr>
                </a:solidFill>
                <a:latin typeface="Cambria" pitchFamily="18" charset="0"/>
              </a:rPr>
              <a:t>Казначейское обслуживание исполнения операций с целевыми добровольными перечислениями</a:t>
            </a:r>
            <a:endParaRPr lang="ru-RU" sz="1800" b="1" i="1" dirty="0">
              <a:solidFill>
                <a:schemeClr val="accent1">
                  <a:lumMod val="75000"/>
                </a:schemeClr>
              </a:solidFill>
              <a:latin typeface="Cambria" pitchFamily="18" charset="0"/>
            </a:endParaRPr>
          </a:p>
        </p:txBody>
      </p:sp>
      <p:grpSp>
        <p:nvGrpSpPr>
          <p:cNvPr id="5" name="Группа 4"/>
          <p:cNvGrpSpPr/>
          <p:nvPr/>
        </p:nvGrpSpPr>
        <p:grpSpPr>
          <a:xfrm>
            <a:off x="431322" y="1918740"/>
            <a:ext cx="3657599" cy="1167441"/>
            <a:chOff x="566648" y="354335"/>
            <a:chExt cx="5298023" cy="613776"/>
          </a:xfrm>
          <a:scene3d>
            <a:camera prst="orthographicFront">
              <a:rot lat="0" lon="0" rev="0"/>
            </a:camera>
            <a:lightRig rig="brightRoom" dir="t">
              <a:rot lat="0" lon="0" rev="600000"/>
            </a:lightRig>
          </a:scene3d>
        </p:grpSpPr>
        <p:sp>
          <p:nvSpPr>
            <p:cNvPr id="6" name="Прямоугольник 5"/>
            <p:cNvSpPr/>
            <p:nvPr/>
          </p:nvSpPr>
          <p:spPr>
            <a:xfrm>
              <a:off x="566648" y="354335"/>
              <a:ext cx="5298023" cy="613776"/>
            </a:xfrm>
            <a:prstGeom prst="rect">
              <a:avLst/>
            </a:prstGeom>
            <a:noFill/>
            <a:ln>
              <a:solidFill>
                <a:schemeClr val="accent5">
                  <a:lumMod val="20000"/>
                  <a:lumOff val="80000"/>
                </a:schemeClr>
              </a:solidFill>
            </a:ln>
            <a:effectLst>
              <a:outerShdw blurRad="57785" dist="33020" dir="3180000" algn="ctr">
                <a:srgbClr val="000000">
                  <a:alpha val="30000"/>
                </a:srgbClr>
              </a:outerShdw>
            </a:effectLst>
            <a:sp3d prstMaterial="metal">
              <a:bevelT w="38100" h="57150" prst="angle"/>
            </a:sp3d>
          </p:spPr>
          <p:style>
            <a:lnRef idx="1">
              <a:schemeClr val="accent1"/>
            </a:lnRef>
            <a:fillRef idx="2">
              <a:schemeClr val="accent1"/>
            </a:fillRef>
            <a:effectRef idx="1">
              <a:schemeClr val="accent1"/>
            </a:effectRef>
            <a:fontRef idx="minor">
              <a:schemeClr val="dk1">
                <a:hueOff val="0"/>
                <a:satOff val="0"/>
                <a:lumOff val="0"/>
                <a:alphaOff val="0"/>
              </a:schemeClr>
            </a:fontRef>
          </p:style>
        </p:sp>
        <p:sp>
          <p:nvSpPr>
            <p:cNvPr id="7" name="Прямоугольник 6"/>
            <p:cNvSpPr/>
            <p:nvPr/>
          </p:nvSpPr>
          <p:spPr>
            <a:xfrm>
              <a:off x="842084" y="400601"/>
              <a:ext cx="4444200" cy="521244"/>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87185" tIns="40640" rIns="40640" bIns="4064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tab pos="5386388" algn="l"/>
                </a:tabLst>
                <a:defRPr/>
              </a:pPr>
              <a:r>
                <a:rPr lang="ru-RU" sz="1600" kern="1200" dirty="0" smtClean="0">
                  <a:solidFill>
                    <a:srgbClr val="002060"/>
                  </a:solidFill>
                  <a:latin typeface="Cambria" panose="02040503050406030204" pitchFamily="18" charset="0"/>
                  <a:cs typeface="Times New Roman" panose="02020603050405020304" pitchFamily="18" charset="0"/>
                  <a:sym typeface="Arial" pitchFamily="34" charset="0"/>
                </a:rPr>
                <a:t>Целевые добровольные перечисления </a:t>
              </a:r>
              <a:endParaRPr lang="ru-RU" sz="1600" kern="1200" dirty="0">
                <a:solidFill>
                  <a:srgbClr val="002060"/>
                </a:solidFill>
                <a:latin typeface="Cambria" panose="02040503050406030204" pitchFamily="18" charset="0"/>
                <a:cs typeface="Times New Roman" panose="02020603050405020304" pitchFamily="18" charset="0"/>
                <a:sym typeface="Arial" pitchFamily="34" charset="0"/>
              </a:endParaRPr>
            </a:p>
          </p:txBody>
        </p:sp>
      </p:grpSp>
      <p:sp>
        <p:nvSpPr>
          <p:cNvPr id="8" name="Прямоугольник 7"/>
          <p:cNvSpPr/>
          <p:nvPr/>
        </p:nvSpPr>
        <p:spPr>
          <a:xfrm>
            <a:off x="330679" y="3560651"/>
            <a:ext cx="4353464" cy="1107996"/>
          </a:xfrm>
          <a:prstGeom prst="rect">
            <a:avLst/>
          </a:prstGeom>
        </p:spPr>
        <p:txBody>
          <a:bodyPr wrap="square">
            <a:spAutoFit/>
          </a:bodyPr>
          <a:lstStyle/>
          <a:p>
            <a:r>
              <a:rPr lang="ru-RU" sz="1100" dirty="0" smtClean="0"/>
              <a:t>«Целевыми </a:t>
            </a:r>
            <a:r>
              <a:rPr lang="ru-RU" sz="1100" dirty="0"/>
              <a:t>добровольными перечислениями признаются денежные средства, добровольно перечисленные (внесенные) на казначейские счета для учета операций с целевыми добровольными </a:t>
            </a:r>
            <a:r>
              <a:rPr lang="ru-RU" sz="1100" dirty="0" smtClean="0"/>
              <a:t>перечислениями </a:t>
            </a:r>
            <a:r>
              <a:rPr lang="ru-RU" sz="1100" dirty="0"/>
              <a:t>физическими, юридическими лицами, для предоставления и использования </a:t>
            </a:r>
            <a:r>
              <a:rPr lang="ru-RU" sz="1100" dirty="0">
                <a:effectLst>
                  <a:outerShdw blurRad="38100" dist="38100" dir="2700000" algn="tl">
                    <a:srgbClr val="000000">
                      <a:alpha val="43137"/>
                    </a:srgbClr>
                  </a:outerShdw>
                </a:effectLst>
              </a:rPr>
              <a:t>в порядке, установленном Правительством Российской Федерации</a:t>
            </a:r>
            <a:r>
              <a:rPr lang="ru-RU" sz="1100" dirty="0" smtClean="0">
                <a:effectLst>
                  <a:outerShdw blurRad="38100" dist="38100" dir="2700000" algn="tl">
                    <a:srgbClr val="000000">
                      <a:alpha val="43137"/>
                    </a:srgbClr>
                  </a:outerShdw>
                </a:effectLst>
              </a:rPr>
              <a:t>.»</a:t>
            </a:r>
            <a:endParaRPr lang="ru-RU" sz="1100" dirty="0">
              <a:effectLst>
                <a:outerShdw blurRad="38100" dist="38100" dir="2700000" algn="tl">
                  <a:srgbClr val="000000">
                    <a:alpha val="43137"/>
                  </a:srgbClr>
                </a:outerShdw>
              </a:effectLst>
            </a:endParaRPr>
          </a:p>
        </p:txBody>
      </p:sp>
      <p:cxnSp>
        <p:nvCxnSpPr>
          <p:cNvPr id="9" name="Прямая со стрелкой 8"/>
          <p:cNvCxnSpPr/>
          <p:nvPr/>
        </p:nvCxnSpPr>
        <p:spPr>
          <a:xfrm flipV="1">
            <a:off x="4330460" y="2081178"/>
            <a:ext cx="1613140" cy="4159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5943600" y="1483743"/>
            <a:ext cx="2924354" cy="862562"/>
          </a:xfrm>
          <a:prstGeom prst="rect">
            <a:avLst/>
          </a:prstGeom>
          <a:gradFill>
            <a:gsLst>
              <a:gs pos="0">
                <a:schemeClr val="accent1">
                  <a:lumMod val="40000"/>
                  <a:lumOff val="60000"/>
                </a:schemeClr>
              </a:gs>
              <a:gs pos="50000">
                <a:schemeClr val="accent1">
                  <a:lumMod val="105000"/>
                  <a:satMod val="103000"/>
                  <a:tint val="73000"/>
                </a:schemeClr>
              </a:gs>
              <a:gs pos="100000">
                <a:schemeClr val="accent1">
                  <a:lumMod val="105000"/>
                  <a:satMod val="109000"/>
                  <a:tint val="81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Times New Roman" panose="02020603050405020304" pitchFamily="18" charset="0"/>
                <a:cs typeface="Times New Roman" panose="02020603050405020304" pitchFamily="18" charset="0"/>
              </a:rPr>
              <a:t>Казначейский счет для учета операций с целевыми добровольными перечислениями </a:t>
            </a:r>
            <a:endParaRPr lang="ru-RU" sz="1400" dirty="0">
              <a:solidFill>
                <a:schemeClr val="tx1"/>
              </a:solidFill>
              <a:latin typeface="Times New Roman" panose="02020603050405020304" pitchFamily="18" charset="0"/>
              <a:cs typeface="Times New Roman" panose="02020603050405020304" pitchFamily="18" charset="0"/>
            </a:endParaRPr>
          </a:p>
        </p:txBody>
      </p:sp>
      <p:pic>
        <p:nvPicPr>
          <p:cNvPr id="11" name="Picture 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9823" y="2582545"/>
            <a:ext cx="798171" cy="68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Прямая со стрелкой 11"/>
          <p:cNvCxnSpPr/>
          <p:nvPr/>
        </p:nvCxnSpPr>
        <p:spPr>
          <a:xfrm>
            <a:off x="6901132" y="2497090"/>
            <a:ext cx="8626" cy="5010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Прямоугольник 12"/>
          <p:cNvSpPr/>
          <p:nvPr/>
        </p:nvSpPr>
        <p:spPr>
          <a:xfrm>
            <a:off x="6324229" y="3198882"/>
            <a:ext cx="1171057" cy="474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solidFill>
                <a:latin typeface="Times New Roman" panose="02020603050405020304" pitchFamily="18" charset="0"/>
                <a:cs typeface="Times New Roman" panose="02020603050405020304" pitchFamily="18" charset="0"/>
              </a:rPr>
              <a:t>ТОФК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8376684" y="3102832"/>
            <a:ext cx="1549444" cy="474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err="1" smtClean="0">
                <a:solidFill>
                  <a:schemeClr val="tx1"/>
                </a:solidFill>
                <a:latin typeface="Times New Roman" panose="02020603050405020304" pitchFamily="18" charset="0"/>
                <a:cs typeface="Times New Roman" panose="02020603050405020304" pitchFamily="18" charset="0"/>
              </a:rPr>
              <a:t>Фин.орган</a:t>
            </a:r>
            <a:r>
              <a:rPr lang="ru-RU" sz="1100" dirty="0" smtClean="0">
                <a:solidFill>
                  <a:schemeClr val="tx1"/>
                </a:solidFill>
                <a:latin typeface="Times New Roman" panose="02020603050405020304" pitchFamily="18" charset="0"/>
                <a:cs typeface="Times New Roman" panose="02020603050405020304" pitchFamily="18" charset="0"/>
              </a:rPr>
              <a:t> субъекта (муниципального образования</a:t>
            </a:r>
            <a:r>
              <a:rPr lang="ru-RU" sz="1100" dirty="0">
                <a:solidFill>
                  <a:schemeClr val="tx1"/>
                </a:solidFill>
                <a:latin typeface="Times New Roman" panose="02020603050405020304" pitchFamily="18" charset="0"/>
                <a:cs typeface="Times New Roman" panose="02020603050405020304" pitchFamily="18" charset="0"/>
              </a:rPr>
              <a:t>)</a:t>
            </a:r>
          </a:p>
        </p:txBody>
      </p:sp>
      <p:cxnSp>
        <p:nvCxnSpPr>
          <p:cNvPr id="18" name="Прямая со стрелкой 17"/>
          <p:cNvCxnSpPr/>
          <p:nvPr/>
        </p:nvCxnSpPr>
        <p:spPr>
          <a:xfrm>
            <a:off x="8867954" y="2406770"/>
            <a:ext cx="0" cy="5914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Прямоугольник 19"/>
          <p:cNvSpPr/>
          <p:nvPr/>
        </p:nvSpPr>
        <p:spPr>
          <a:xfrm>
            <a:off x="6324229" y="4030834"/>
            <a:ext cx="2827177" cy="740788"/>
          </a:xfrm>
          <a:prstGeom prst="rect">
            <a:avLst/>
          </a:prstGeom>
          <a:pattFill prst="pct5">
            <a:fgClr>
              <a:schemeClr val="accent5">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Times New Roman" panose="02020603050405020304" pitchFamily="18" charset="0"/>
                <a:cs typeface="Times New Roman" panose="02020603050405020304" pitchFamily="18" charset="0"/>
              </a:rPr>
              <a:t>Лицевой счет для учета операций</a:t>
            </a:r>
            <a:r>
              <a:rPr lang="ru-RU" sz="1400" dirty="0">
                <a:solidFill>
                  <a:schemeClr val="tx1"/>
                </a:solidFill>
                <a:latin typeface="Times New Roman" panose="02020603050405020304" pitchFamily="18" charset="0"/>
                <a:cs typeface="Times New Roman" panose="02020603050405020304" pitchFamily="18" charset="0"/>
              </a:rPr>
              <a:t> с целевыми добровольными перечислениями</a:t>
            </a:r>
            <a:r>
              <a:rPr lang="ru-RU" sz="1400" dirty="0" smtClean="0">
                <a:solidFill>
                  <a:schemeClr val="tx1"/>
                </a:solidFill>
                <a:latin typeface="Times New Roman" panose="02020603050405020304" pitchFamily="18" charset="0"/>
                <a:cs typeface="Times New Roman" panose="02020603050405020304" pitchFamily="18" charset="0"/>
              </a:rPr>
              <a:t>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21" name="Прямоугольник 20"/>
          <p:cNvSpPr/>
          <p:nvPr/>
        </p:nvSpPr>
        <p:spPr>
          <a:xfrm>
            <a:off x="9410198" y="4534396"/>
            <a:ext cx="1171057" cy="474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ru-RU" sz="32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3893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72110" y="2582114"/>
            <a:ext cx="7218872" cy="1325563"/>
          </a:xfrm>
        </p:spPr>
        <p:txBody>
          <a:bodyPr/>
          <a:lstStyle/>
          <a:p>
            <a:r>
              <a:rPr lang="ru-RU" smtClean="0">
                <a:solidFill>
                  <a:schemeClr val="accent5">
                    <a:lumMod val="50000"/>
                  </a:schemeClr>
                </a:solidFill>
              </a:rPr>
              <a:t>   Спасибо </a:t>
            </a:r>
            <a:r>
              <a:rPr lang="ru-RU" dirty="0" smtClean="0">
                <a:solidFill>
                  <a:schemeClr val="accent5">
                    <a:lumMod val="50000"/>
                  </a:schemeClr>
                </a:solidFill>
              </a:rPr>
              <a:t>за внимание!</a:t>
            </a:r>
            <a:endParaRPr lang="ru-RU" dirty="0">
              <a:solidFill>
                <a:schemeClr val="accent5">
                  <a:lumMod val="50000"/>
                </a:schemeClr>
              </a:solidFill>
            </a:endParaRPr>
          </a:p>
        </p:txBody>
      </p:sp>
    </p:spTree>
    <p:extLst>
      <p:ext uri="{BB962C8B-B14F-4D97-AF65-F5344CB8AC3E}">
        <p14:creationId xmlns:p14="http://schemas.microsoft.com/office/powerpoint/2010/main" val="44831472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7400</TotalTime>
  <Words>2035</Words>
  <Application>Microsoft Office PowerPoint</Application>
  <PresentationFormat>Произвольный</PresentationFormat>
  <Paragraphs>191</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Презентация PowerPoint</vt:lpstr>
      <vt:lpstr>Казначейское сопровождение: от статьи Федерального закона о федеральном бюджете до Бюджетного кодекса Российской Федерации  </vt:lpstr>
      <vt:lpstr>Презентация PowerPoint</vt:lpstr>
      <vt:lpstr>Преимущества казначейского сопровождения  </vt:lpstr>
      <vt:lpstr>От кассового обслуживания к казначейскому обслуживанию</vt:lpstr>
      <vt:lpstr> Казначейское обслуживание: основы, субъекты, границы</vt:lpstr>
      <vt:lpstr> Казначейское обслуживание: основы, субъекты, границы</vt:lpstr>
      <vt:lpstr>Казначейское обслуживание исполнения бюджетов</vt:lpstr>
      <vt:lpstr>Новое в  казначейском обслуживании исполнения бюджетов субъектов РФ (местных бюджетов), бюджетов государственных внебюджетных фондов РФ </vt:lpstr>
      <vt:lpstr>Казначейское обслуживание исполнения поступлений в систему бюджетных платежей</vt:lpstr>
      <vt:lpstr>Казначейское обслуживание исполнения операций со средствами бюджетных и автономных учреждений</vt:lpstr>
      <vt:lpstr>Казначейское обслуживание исполнения операций со средствами, поступающими во временное распоряжение</vt:lpstr>
      <vt:lpstr>Казначейское обслуживание исполнения операций с целевыми добровольными перечислениями</vt:lpstr>
      <vt:lpstr>   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Mazur Nataliya</dc:creator>
  <cp:lastModifiedBy>Лекарева-Боровкова Олеся Алексеевна</cp:lastModifiedBy>
  <cp:revision>438</cp:revision>
  <cp:lastPrinted>2015-09-25T08:20:42Z</cp:lastPrinted>
  <dcterms:created xsi:type="dcterms:W3CDTF">2015-03-03T16:27:21Z</dcterms:created>
  <dcterms:modified xsi:type="dcterms:W3CDTF">2015-10-20T13:02:22Z</dcterms:modified>
</cp:coreProperties>
</file>