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52" r:id="rId1"/>
  </p:sldMasterIdLst>
  <p:notesMasterIdLst>
    <p:notesMasterId r:id="rId8"/>
  </p:notesMasterIdLst>
  <p:sldIdLst>
    <p:sldId id="340" r:id="rId2"/>
    <p:sldId id="372" r:id="rId3"/>
    <p:sldId id="368" r:id="rId4"/>
    <p:sldId id="370" r:id="rId5"/>
    <p:sldId id="373" r:id="rId6"/>
    <p:sldId id="351" r:id="rId7"/>
  </p:sldIdLst>
  <p:sldSz cx="9144000" cy="6858000" type="screen4x3"/>
  <p:notesSz cx="6807200" cy="9939338"/>
  <p:defaultTextStyle>
    <a:defPPr>
      <a:defRPr lang="ru-RU"/>
    </a:defPPr>
    <a:lvl1pPr algn="ctr" rtl="0" fontAlgn="base">
      <a:spcBef>
        <a:spcPct val="0"/>
      </a:spcBef>
      <a:spcAft>
        <a:spcPct val="0"/>
      </a:spcAft>
      <a:defRPr b="1" kern="1200">
        <a:solidFill>
          <a:srgbClr val="003864"/>
        </a:solidFill>
        <a:latin typeface="Arial" charset="0"/>
        <a:ea typeface="+mn-ea"/>
        <a:cs typeface="Arial" charset="0"/>
      </a:defRPr>
    </a:lvl1pPr>
    <a:lvl2pPr marL="457200" algn="ctr" rtl="0" fontAlgn="base">
      <a:spcBef>
        <a:spcPct val="0"/>
      </a:spcBef>
      <a:spcAft>
        <a:spcPct val="0"/>
      </a:spcAft>
      <a:defRPr b="1" kern="1200">
        <a:solidFill>
          <a:srgbClr val="003864"/>
        </a:solidFill>
        <a:latin typeface="Arial" charset="0"/>
        <a:ea typeface="+mn-ea"/>
        <a:cs typeface="Arial" charset="0"/>
      </a:defRPr>
    </a:lvl2pPr>
    <a:lvl3pPr marL="914400" algn="ctr" rtl="0" fontAlgn="base">
      <a:spcBef>
        <a:spcPct val="0"/>
      </a:spcBef>
      <a:spcAft>
        <a:spcPct val="0"/>
      </a:spcAft>
      <a:defRPr b="1" kern="1200">
        <a:solidFill>
          <a:srgbClr val="003864"/>
        </a:solidFill>
        <a:latin typeface="Arial" charset="0"/>
        <a:ea typeface="+mn-ea"/>
        <a:cs typeface="Arial" charset="0"/>
      </a:defRPr>
    </a:lvl3pPr>
    <a:lvl4pPr marL="1371600" algn="ctr" rtl="0" fontAlgn="base">
      <a:spcBef>
        <a:spcPct val="0"/>
      </a:spcBef>
      <a:spcAft>
        <a:spcPct val="0"/>
      </a:spcAft>
      <a:defRPr b="1" kern="1200">
        <a:solidFill>
          <a:srgbClr val="003864"/>
        </a:solidFill>
        <a:latin typeface="Arial" charset="0"/>
        <a:ea typeface="+mn-ea"/>
        <a:cs typeface="Arial" charset="0"/>
      </a:defRPr>
    </a:lvl4pPr>
    <a:lvl5pPr marL="1828800" algn="ctr" rtl="0" fontAlgn="base">
      <a:spcBef>
        <a:spcPct val="0"/>
      </a:spcBef>
      <a:spcAft>
        <a:spcPct val="0"/>
      </a:spcAft>
      <a:defRPr b="1" kern="1200">
        <a:solidFill>
          <a:srgbClr val="003864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b="1" kern="1200">
        <a:solidFill>
          <a:srgbClr val="003864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b="1" kern="1200">
        <a:solidFill>
          <a:srgbClr val="003864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b="1" kern="1200">
        <a:solidFill>
          <a:srgbClr val="003864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b="1" kern="1200">
        <a:solidFill>
          <a:srgbClr val="003864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49F572"/>
    <a:srgbClr val="00FFCC"/>
    <a:srgbClr val="0000FF"/>
    <a:srgbClr val="D3CC3D"/>
    <a:srgbClr val="CD3529"/>
    <a:srgbClr val="4B3977"/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8227" autoAdjust="0"/>
  </p:normalViewPr>
  <p:slideViewPr>
    <p:cSldViewPr>
      <p:cViewPr varScale="1">
        <p:scale>
          <a:sx n="115" d="100"/>
          <a:sy n="115" d="100"/>
        </p:scale>
        <p:origin x="-1530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5116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541" tIns="45770" rIns="91541" bIns="45770" numCol="1" anchor="t" anchorCtr="0" compatLnSpc="1">
            <a:prstTxWarp prst="textNoShape">
              <a:avLst/>
            </a:prstTxWarp>
          </a:bodyPr>
          <a:lstStyle>
            <a:lvl1pPr algn="l" defTabSz="915988">
              <a:defRPr sz="12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4450" y="0"/>
            <a:ext cx="295116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541" tIns="45770" rIns="91541" bIns="45770" numCol="1" anchor="t" anchorCtr="0" compatLnSpc="1">
            <a:prstTxWarp prst="textNoShape">
              <a:avLst/>
            </a:prstTxWarp>
          </a:bodyPr>
          <a:lstStyle>
            <a:lvl1pPr algn="r" defTabSz="915988">
              <a:defRPr sz="12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0750" y="746125"/>
            <a:ext cx="4967288" cy="37258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1038" y="4721225"/>
            <a:ext cx="5445125" cy="4471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541" tIns="45770" rIns="91541" bIns="4577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583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0863"/>
            <a:ext cx="295116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541" tIns="45770" rIns="91541" bIns="45770" numCol="1" anchor="b" anchorCtr="0" compatLnSpc="1">
            <a:prstTxWarp prst="textNoShape">
              <a:avLst/>
            </a:prstTxWarp>
          </a:bodyPr>
          <a:lstStyle>
            <a:lvl1pPr algn="l" defTabSz="915988">
              <a:defRPr sz="12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83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4450" y="9440863"/>
            <a:ext cx="295116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541" tIns="45770" rIns="91541" bIns="45770" numCol="1" anchor="b" anchorCtr="0" compatLnSpc="1">
            <a:prstTxWarp prst="textNoShape">
              <a:avLst/>
            </a:prstTxWarp>
          </a:bodyPr>
          <a:lstStyle>
            <a:lvl1pPr algn="r" defTabSz="915988">
              <a:defRPr sz="12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193027BB-AF0D-4631-937D-46F0DB7978E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3043183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8"/>
            <a:ext cx="7772400" cy="1470025"/>
          </a:xfrm>
        </p:spPr>
        <p:txBody>
          <a:bodyPr/>
          <a:lstStyle>
            <a:lvl1pPr algn="ctr">
              <a:defRPr sz="4800">
                <a:latin typeface="Times New Roman" pitchFamily="18" charset="0"/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>
                <a:latin typeface="Times New Roman" pitchFamily="18" charset="0"/>
              </a:defRPr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28D99C-6E9F-4618-81A1-07B547793AF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87ADCC-E3BF-471B-A51C-409BB8DD895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E63802-D2B9-48E8-9674-D076C41D5C4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C8C99B-2F57-414B-9A16-19D13312FB8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2D21E8-2285-46AE-8E52-C54443993C2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2725A8-E584-45E2-B7B2-15D9627D521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974630-735C-4029-B441-52FAF39EAB1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47A193-3463-4014-B72E-1BA56D6EF96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D8D1FE-2650-407A-9693-4F29A6619C9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E9CF5C-98BC-46C1-B782-DF81E23BE0E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717551"/>
            <a:ext cx="2057400" cy="540861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717551"/>
            <a:ext cx="6019800" cy="540861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4ACBEC-3F88-4AA7-A7AC-C90200846F7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Заголовок и текст над объек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6725" y="717549"/>
            <a:ext cx="8208963" cy="71913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2"/>
            <a:ext cx="8229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3938591"/>
            <a:ext cx="8229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7B5AD9-41EF-4148-A657-F02A9E86C86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717551"/>
            <a:ext cx="8229600" cy="540861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02D6AE-0356-421B-B698-0823B2F7FAB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6725" y="717549"/>
            <a:ext cx="8208963" cy="71913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57200" y="1600201"/>
            <a:ext cx="8229600" cy="4525963"/>
          </a:xfrm>
        </p:spPr>
        <p:txBody>
          <a:bodyPr/>
          <a:lstStyle/>
          <a:p>
            <a:pPr lvl="0"/>
            <a:endParaRPr lang="ru-RU" noProof="0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A77CA9-CD25-458D-9670-0E3A053504C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6725" y="717549"/>
            <a:ext cx="8208963" cy="71913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1"/>
            <a:ext cx="8229600" cy="4525963"/>
          </a:xfrm>
        </p:spPr>
        <p:txBody>
          <a:bodyPr/>
          <a:lstStyle/>
          <a:p>
            <a:pPr lvl="0"/>
            <a:endParaRPr lang="ru-RU" noProof="0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3F96E0-71E1-441D-8E83-5A1F888D4E8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6725" y="717549"/>
            <a:ext cx="8208963" cy="71913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457200" y="1600201"/>
            <a:ext cx="8229600" cy="4525963"/>
          </a:xfrm>
        </p:spPr>
        <p:txBody>
          <a:bodyPr/>
          <a:lstStyle/>
          <a:p>
            <a:pPr lvl="0"/>
            <a:endParaRPr lang="ru-RU" noProof="0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DD6F53-F1C9-4796-9D29-6591FF6D5D3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6725" y="717550"/>
            <a:ext cx="8208963" cy="7191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5716" tIns="47859" rIns="95716" bIns="4785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716" tIns="47859" rIns="95716" bIns="4785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716" tIns="47859" rIns="95716" bIns="47859" numCol="1" anchor="t" anchorCtr="0" compatLnSpc="1">
            <a:prstTxWarp prst="textNoShape">
              <a:avLst/>
            </a:prstTxWarp>
          </a:bodyPr>
          <a:lstStyle>
            <a:lvl1pPr algn="l">
              <a:defRPr sz="1500" b="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716" tIns="47859" rIns="95716" bIns="47859" numCol="1" anchor="t" anchorCtr="0" compatLnSpc="1">
            <a:prstTxWarp prst="textNoShape">
              <a:avLst/>
            </a:prstTxWarp>
          </a:bodyPr>
          <a:lstStyle>
            <a:lvl1pPr algn="ctr">
              <a:defRPr sz="1500" b="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04250" y="6545263"/>
            <a:ext cx="468313" cy="268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716" tIns="47859" rIns="95716" bIns="47859" numCol="1" anchor="ctr" anchorCtr="0" compatLnSpc="1">
            <a:prstTxWarp prst="textNoShape">
              <a:avLst/>
            </a:prstTxWarp>
          </a:bodyPr>
          <a:lstStyle>
            <a:lvl1pPr algn="r">
              <a:defRPr sz="1500" b="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EDB605F7-B35D-49E7-95E6-61E85538DCD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  <p:grpSp>
        <p:nvGrpSpPr>
          <p:cNvPr id="1031" name="Group 12"/>
          <p:cNvGrpSpPr>
            <a:grpSpLocks/>
          </p:cNvGrpSpPr>
          <p:nvPr/>
        </p:nvGrpSpPr>
        <p:grpSpPr bwMode="auto">
          <a:xfrm>
            <a:off x="0" y="0"/>
            <a:ext cx="9144000" cy="685800"/>
            <a:chOff x="657" y="1797"/>
            <a:chExt cx="5760" cy="432"/>
          </a:xfrm>
        </p:grpSpPr>
        <p:sp>
          <p:nvSpPr>
            <p:cNvPr id="1033" name="Rectangle 9"/>
            <p:cNvSpPr>
              <a:spLocks noChangeArrowheads="1"/>
            </p:cNvSpPr>
            <p:nvPr userDrawn="1"/>
          </p:nvSpPr>
          <p:spPr bwMode="auto">
            <a:xfrm>
              <a:off x="657" y="1797"/>
              <a:ext cx="5760" cy="432"/>
            </a:xfrm>
            <a:prstGeom prst="rect">
              <a:avLst/>
            </a:prstGeom>
            <a:solidFill>
              <a:srgbClr val="03055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tIns="298800" anchor="ctr" anchorCtr="1"/>
            <a:lstStyle/>
            <a:p>
              <a:pPr marL="90488" indent="14288" algn="l" eaLnBrk="0" hangingPunct="0">
                <a:lnSpc>
                  <a:spcPct val="10000"/>
                </a:lnSpc>
                <a:spcBef>
                  <a:spcPct val="10000"/>
                </a:spcBef>
                <a:defRPr/>
              </a:pPr>
              <a:r>
                <a:rPr lang="ru-RU" sz="2400" dirty="0">
                  <a:solidFill>
                    <a:schemeClr val="tx1"/>
                  </a:solidFill>
                  <a:latin typeface="Times New Roman" pitchFamily="18" charset="0"/>
                </a:rPr>
                <a:t>УФК по Оренбургской области</a:t>
              </a:r>
              <a:r>
                <a:rPr lang="en-US" b="0" dirty="0">
                  <a:solidFill>
                    <a:schemeClr val="tx1"/>
                  </a:solidFill>
                  <a:latin typeface="Calibri" pitchFamily="34" charset="0"/>
                </a:rPr>
                <a:t> </a:t>
              </a:r>
              <a:r>
                <a:rPr lang="ru-RU" b="0" dirty="0">
                  <a:solidFill>
                    <a:schemeClr val="tx1"/>
                  </a:solidFill>
                  <a:latin typeface="Calibri" pitchFamily="34" charset="0"/>
                </a:rPr>
                <a:t>    </a:t>
              </a:r>
              <a:r>
                <a:rPr lang="en-US" b="0" dirty="0">
                  <a:solidFill>
                    <a:schemeClr val="tx1"/>
                  </a:solidFill>
                  <a:latin typeface="Calibri" pitchFamily="34" charset="0"/>
                </a:rPr>
                <a:t>   </a:t>
              </a:r>
              <a:r>
                <a:rPr lang="ru-RU" b="0" dirty="0">
                  <a:solidFill>
                    <a:schemeClr val="tx1"/>
                  </a:solidFill>
                  <a:latin typeface="Calibri" pitchFamily="34" charset="0"/>
                </a:rPr>
                <a:t>    </a:t>
              </a:r>
              <a:r>
                <a:rPr lang="en-US" sz="1600" dirty="0">
                  <a:solidFill>
                    <a:schemeClr val="tx1"/>
                  </a:solidFill>
                  <a:latin typeface="Times New Roman" pitchFamily="18" charset="0"/>
                </a:rPr>
                <a:t>http://orenburg.roskazna.ru</a:t>
              </a:r>
              <a:endParaRPr lang="ru-RU" sz="1600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pic>
          <p:nvPicPr>
            <p:cNvPr id="2" name="Picture 10" descr="4"/>
            <p:cNvPicPr>
              <a:picLocks noChangeAspect="1" noChangeArrowheads="1"/>
            </p:cNvPicPr>
            <p:nvPr userDrawn="1"/>
          </p:nvPicPr>
          <p:blipFill>
            <a:blip r:embed="rId18" cstate="print"/>
            <a:srcRect/>
            <a:stretch>
              <a:fillRect/>
            </a:stretch>
          </p:blipFill>
          <p:spPr bwMode="auto">
            <a:xfrm>
              <a:off x="703" y="1797"/>
              <a:ext cx="352" cy="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 bg1="dk2" tx1="lt1" bg2="dk1" tx2="lt2" accent1="accent1" accent2="accent2" accent3="accent3" accent4="accent4" accent5="accent5" accent6="accent6" hlink="hlink" folHlink="folHlink"/>
  <p:sldLayoutIdLst>
    <p:sldLayoutId id="2147484780" r:id="rId1"/>
    <p:sldLayoutId id="2147484765" r:id="rId2"/>
    <p:sldLayoutId id="2147484766" r:id="rId3"/>
    <p:sldLayoutId id="2147484767" r:id="rId4"/>
    <p:sldLayoutId id="2147484768" r:id="rId5"/>
    <p:sldLayoutId id="2147484769" r:id="rId6"/>
    <p:sldLayoutId id="2147484770" r:id="rId7"/>
    <p:sldLayoutId id="2147484771" r:id="rId8"/>
    <p:sldLayoutId id="2147484772" r:id="rId9"/>
    <p:sldLayoutId id="2147484773" r:id="rId10"/>
    <p:sldLayoutId id="2147484774" r:id="rId11"/>
    <p:sldLayoutId id="2147484775" r:id="rId12"/>
    <p:sldLayoutId id="2147484776" r:id="rId13"/>
    <p:sldLayoutId id="2147484777" r:id="rId14"/>
    <p:sldLayoutId id="2147484778" r:id="rId15"/>
    <p:sldLayoutId id="2147484779" r:id="rId16"/>
  </p:sldLayoutIdLst>
  <p:hf hdr="0" ftr="0" dt="0"/>
  <p:txStyles>
    <p:titleStyle>
      <a:lvl1pPr algn="l" defTabSz="957263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+mj-lt"/>
          <a:ea typeface="+mj-ea"/>
          <a:cs typeface="+mj-cs"/>
        </a:defRPr>
      </a:lvl1pPr>
      <a:lvl2pPr algn="l" defTabSz="957263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Calibri" pitchFamily="34" charset="0"/>
        </a:defRPr>
      </a:lvl2pPr>
      <a:lvl3pPr algn="l" defTabSz="957263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Calibri" pitchFamily="34" charset="0"/>
        </a:defRPr>
      </a:lvl3pPr>
      <a:lvl4pPr algn="l" defTabSz="957263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Calibri" pitchFamily="34" charset="0"/>
        </a:defRPr>
      </a:lvl4pPr>
      <a:lvl5pPr algn="l" defTabSz="957263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Calibri" pitchFamily="34" charset="0"/>
        </a:defRPr>
      </a:lvl5pPr>
      <a:lvl6pPr marL="457200" algn="l" defTabSz="957263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Calibri" pitchFamily="34" charset="0"/>
        </a:defRPr>
      </a:lvl6pPr>
      <a:lvl7pPr marL="914400" algn="l" defTabSz="957263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Calibri" pitchFamily="34" charset="0"/>
        </a:defRPr>
      </a:lvl7pPr>
      <a:lvl8pPr marL="1371600" algn="l" defTabSz="957263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Calibri" pitchFamily="34" charset="0"/>
        </a:defRPr>
      </a:lvl8pPr>
      <a:lvl9pPr marL="1828800" algn="l" defTabSz="957263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Calibri" pitchFamily="34" charset="0"/>
        </a:defRPr>
      </a:lvl9pPr>
    </p:titleStyle>
    <p:bodyStyle>
      <a:lvl1pPr marL="358775" indent="-358775" algn="l" defTabSz="957263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77875" indent="-298450" algn="l" defTabSz="957263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96975" indent="-239713" algn="l" defTabSz="957263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76400" indent="-239713" algn="l" defTabSz="957263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4pPr>
      <a:lvl5pPr marL="2152650" indent="-236538" algn="l" defTabSz="957263" rtl="0" eaLnBrk="0" fontAlgn="base" hangingPunct="0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5pPr>
      <a:lvl6pPr marL="2609850" indent="-236538" algn="l" defTabSz="957263" rtl="0" fontAlgn="base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6pPr>
      <a:lvl7pPr marL="3067050" indent="-236538" algn="l" defTabSz="957263" rtl="0" fontAlgn="base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7pPr>
      <a:lvl8pPr marL="3524250" indent="-236538" algn="l" defTabSz="957263" rtl="0" fontAlgn="base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8pPr>
      <a:lvl9pPr marL="3981450" indent="-236538" algn="l" defTabSz="957263" rtl="0" fontAlgn="base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251520" y="2924944"/>
            <a:ext cx="8642350" cy="12218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 anchorCtr="1"/>
          <a:lstStyle/>
          <a:p>
            <a:pPr defTabSz="957263" eaLnBrk="0" hangingPunct="0"/>
            <a:r>
              <a:rPr lang="ru-RU" sz="2000" dirty="0" smtClean="0"/>
              <a:t>Совершенствование документов при определении поставщика (подрядчика, исполнителя) в целях минимизации рисков для </a:t>
            </a:r>
            <a:r>
              <a:rPr lang="ru-RU" sz="2000" dirty="0" err="1" smtClean="0"/>
              <a:t>госзаказчиков</a:t>
            </a:r>
            <a:r>
              <a:rPr lang="ru-RU" sz="2000" dirty="0" smtClean="0"/>
              <a:t> (на примере рекомендуемой формы документации об электронном аукционе)</a:t>
            </a:r>
            <a:endParaRPr lang="ru-RU" sz="2000" dirty="0">
              <a:solidFill>
                <a:srgbClr val="000000"/>
              </a:solidFill>
            </a:endParaRPr>
          </a:p>
        </p:txBody>
      </p:sp>
      <p:sp>
        <p:nvSpPr>
          <p:cNvPr id="3075" name="Rectangle 12"/>
          <p:cNvSpPr>
            <a:spLocks noChangeArrowheads="1"/>
          </p:cNvSpPr>
          <p:nvPr/>
        </p:nvSpPr>
        <p:spPr bwMode="auto">
          <a:xfrm>
            <a:off x="5715000" y="5000625"/>
            <a:ext cx="2735263" cy="1295400"/>
          </a:xfrm>
          <a:prstGeom prst="rect">
            <a:avLst/>
          </a:prstGeom>
          <a:noFill/>
          <a:ln w="28575" algn="ctr">
            <a:noFill/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l" defTabSz="957263"/>
            <a:r>
              <a:rPr lang="ru-RU" sz="1600" b="0">
                <a:solidFill>
                  <a:srgbClr val="000000"/>
                </a:solidFill>
              </a:rPr>
              <a:t>Начальник юридического отдела </a:t>
            </a:r>
            <a:endParaRPr lang="en-US" sz="1600" b="0">
              <a:solidFill>
                <a:srgbClr val="000000"/>
              </a:solidFill>
            </a:endParaRPr>
          </a:p>
          <a:p>
            <a:pPr algn="l" defTabSz="957263"/>
            <a:r>
              <a:rPr lang="ru-RU" sz="1600" b="0">
                <a:solidFill>
                  <a:srgbClr val="000000"/>
                </a:solidFill>
              </a:rPr>
              <a:t>УФК</a:t>
            </a:r>
            <a:r>
              <a:rPr lang="en-US" sz="1600" b="0">
                <a:solidFill>
                  <a:srgbClr val="000000"/>
                </a:solidFill>
              </a:rPr>
              <a:t> </a:t>
            </a:r>
            <a:r>
              <a:rPr lang="ru-RU" sz="1600" b="0">
                <a:solidFill>
                  <a:srgbClr val="000000"/>
                </a:solidFill>
              </a:rPr>
              <a:t>по Оренбургской области</a:t>
            </a:r>
            <a:endParaRPr lang="en-US" sz="1600" b="0">
              <a:solidFill>
                <a:srgbClr val="000000"/>
              </a:solidFill>
            </a:endParaRPr>
          </a:p>
          <a:p>
            <a:pPr algn="l" defTabSz="957263"/>
            <a:r>
              <a:rPr lang="ru-RU" sz="1600" b="0">
                <a:solidFill>
                  <a:srgbClr val="000000"/>
                </a:solidFill>
              </a:rPr>
              <a:t>Д.А. Квасов</a:t>
            </a:r>
          </a:p>
        </p:txBody>
      </p:sp>
      <p:pic>
        <p:nvPicPr>
          <p:cNvPr id="3076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625" y="4143375"/>
            <a:ext cx="2428875" cy="242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58125" y="857250"/>
            <a:ext cx="1042988" cy="1900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466725" y="717550"/>
            <a:ext cx="8208963" cy="719138"/>
          </a:xfrm>
        </p:spPr>
        <p:txBody>
          <a:bodyPr/>
          <a:lstStyle/>
          <a:p>
            <a:pPr algn="ctr"/>
            <a:r>
              <a:rPr lang="ru-RU" sz="1800" dirty="0" smtClean="0">
                <a:solidFill>
                  <a:srgbClr val="000000"/>
                </a:solidFill>
                <a:latin typeface="Arial" charset="0"/>
              </a:rPr>
              <a:t>Обеспечение исполнения контрактов, заключенных управлениями Федерального казначейства по субъектам РФ, входящим в Приволжский и Северо-западный федеральные округа</a:t>
            </a:r>
          </a:p>
        </p:txBody>
      </p:sp>
      <p:sp>
        <p:nvSpPr>
          <p:cNvPr id="5123" name="Rectangle 65"/>
          <p:cNvSpPr>
            <a:spLocks noChangeArrowheads="1"/>
          </p:cNvSpPr>
          <p:nvPr/>
        </p:nvSpPr>
        <p:spPr bwMode="auto">
          <a:xfrm>
            <a:off x="3929063" y="5572125"/>
            <a:ext cx="1785937" cy="285750"/>
          </a:xfrm>
          <a:prstGeom prst="rect">
            <a:avLst/>
          </a:prstGeom>
          <a:noFill/>
          <a:ln w="28575" algn="ctr">
            <a:noFill/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defTabSz="957263"/>
            <a:r>
              <a:rPr lang="ru-RU" sz="2800" b="0">
                <a:solidFill>
                  <a:srgbClr val="000000"/>
                </a:solidFill>
              </a:rPr>
              <a:t>2196 – 273 = 1923</a:t>
            </a:r>
          </a:p>
        </p:txBody>
      </p:sp>
      <p:pic>
        <p:nvPicPr>
          <p:cNvPr id="5124" name="Picture 10" descr="http://player.myshared.ru/326190/data/images/img9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00438" y="3214688"/>
            <a:ext cx="2433637" cy="222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5" name="Rectangle 70"/>
          <p:cNvSpPr>
            <a:spLocks noChangeArrowheads="1"/>
          </p:cNvSpPr>
          <p:nvPr/>
        </p:nvSpPr>
        <p:spPr bwMode="auto">
          <a:xfrm>
            <a:off x="714375" y="1714500"/>
            <a:ext cx="7704138" cy="936625"/>
          </a:xfrm>
          <a:prstGeom prst="rect">
            <a:avLst/>
          </a:prstGeom>
          <a:solidFill>
            <a:srgbClr val="00FFFF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00FFFF"/>
            </a:extrusionClr>
          </a:sp3d>
        </p:spPr>
        <p:txBody>
          <a:bodyPr wrap="none" anchor="ctr">
            <a:flatTx/>
          </a:bodyPr>
          <a:lstStyle/>
          <a:p>
            <a:pPr defTabSz="957263"/>
            <a:r>
              <a:rPr lang="ru-RU" sz="1600" b="0" dirty="0">
                <a:solidFill>
                  <a:srgbClr val="000000"/>
                </a:solidFill>
              </a:rPr>
              <a:t>Государственные </a:t>
            </a:r>
            <a:r>
              <a:rPr lang="ru-RU" sz="1600" b="0" dirty="0" smtClean="0">
                <a:solidFill>
                  <a:srgbClr val="000000"/>
                </a:solidFill>
              </a:rPr>
              <a:t>контракты, </a:t>
            </a:r>
            <a:r>
              <a:rPr lang="ru-RU" sz="1600" b="0" dirty="0">
                <a:solidFill>
                  <a:srgbClr val="000000"/>
                </a:solidFill>
              </a:rPr>
              <a:t>заключенные по результатам электронного </a:t>
            </a:r>
          </a:p>
          <a:p>
            <a:pPr defTabSz="957263"/>
            <a:r>
              <a:rPr lang="ru-RU" sz="1600" b="0" dirty="0">
                <a:solidFill>
                  <a:srgbClr val="000000"/>
                </a:solidFill>
              </a:rPr>
              <a:t>аукциона в 2014 году и январе – сентябре 2015 года</a:t>
            </a:r>
          </a:p>
        </p:txBody>
      </p:sp>
      <p:sp>
        <p:nvSpPr>
          <p:cNvPr id="5126" name="Rectangle 72"/>
          <p:cNvSpPr>
            <a:spLocks noChangeArrowheads="1"/>
          </p:cNvSpPr>
          <p:nvPr/>
        </p:nvSpPr>
        <p:spPr bwMode="auto">
          <a:xfrm>
            <a:off x="755650" y="2924175"/>
            <a:ext cx="2089150" cy="865188"/>
          </a:xfrm>
          <a:prstGeom prst="rect">
            <a:avLst/>
          </a:prstGeom>
          <a:solidFill>
            <a:srgbClr val="CCFFCC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CCFFCC"/>
            </a:extrusionClr>
          </a:sp3d>
        </p:spPr>
        <p:txBody>
          <a:bodyPr wrap="none" anchor="ctr">
            <a:flatTx/>
          </a:bodyPr>
          <a:lstStyle/>
          <a:p>
            <a:pPr defTabSz="957263"/>
            <a:r>
              <a:rPr lang="ru-RU" sz="1400" b="0">
                <a:solidFill>
                  <a:srgbClr val="000000"/>
                </a:solidFill>
              </a:rPr>
              <a:t>Контракт обеспечен </a:t>
            </a:r>
          </a:p>
          <a:p>
            <a:pPr defTabSz="957263"/>
            <a:r>
              <a:rPr lang="ru-RU" sz="1400" b="0">
                <a:solidFill>
                  <a:srgbClr val="000000"/>
                </a:solidFill>
              </a:rPr>
              <a:t>банковской гарантией</a:t>
            </a:r>
          </a:p>
        </p:txBody>
      </p:sp>
      <p:sp>
        <p:nvSpPr>
          <p:cNvPr id="5127" name="Rectangle 74"/>
          <p:cNvSpPr>
            <a:spLocks noChangeArrowheads="1"/>
          </p:cNvSpPr>
          <p:nvPr/>
        </p:nvSpPr>
        <p:spPr bwMode="auto">
          <a:xfrm>
            <a:off x="6227763" y="2924175"/>
            <a:ext cx="2160587" cy="865188"/>
          </a:xfrm>
          <a:prstGeom prst="rect">
            <a:avLst/>
          </a:prstGeom>
          <a:solidFill>
            <a:srgbClr val="CCFFCC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CCFFCC"/>
            </a:extrusionClr>
          </a:sp3d>
        </p:spPr>
        <p:txBody>
          <a:bodyPr wrap="none" anchor="ctr">
            <a:flatTx/>
          </a:bodyPr>
          <a:lstStyle/>
          <a:p>
            <a:pPr defTabSz="957263"/>
            <a:r>
              <a:rPr lang="ru-RU" sz="1400" b="0">
                <a:solidFill>
                  <a:srgbClr val="000000"/>
                </a:solidFill>
              </a:rPr>
              <a:t>Контракт обеспечен</a:t>
            </a:r>
          </a:p>
          <a:p>
            <a:pPr defTabSz="957263"/>
            <a:r>
              <a:rPr lang="ru-RU" sz="1400" b="0">
                <a:solidFill>
                  <a:srgbClr val="000000"/>
                </a:solidFill>
              </a:rPr>
              <a:t>внесением денежных </a:t>
            </a:r>
          </a:p>
          <a:p>
            <a:pPr defTabSz="957263"/>
            <a:r>
              <a:rPr lang="ru-RU" sz="1400" b="0">
                <a:solidFill>
                  <a:srgbClr val="000000"/>
                </a:solidFill>
              </a:rPr>
              <a:t>средств на указанный</a:t>
            </a:r>
          </a:p>
          <a:p>
            <a:pPr defTabSz="957263"/>
            <a:r>
              <a:rPr lang="ru-RU" sz="1400" b="0">
                <a:solidFill>
                  <a:srgbClr val="000000"/>
                </a:solidFill>
              </a:rPr>
              <a:t> заказчиком счет</a:t>
            </a:r>
          </a:p>
        </p:txBody>
      </p:sp>
      <p:sp>
        <p:nvSpPr>
          <p:cNvPr id="5128" name="Line 80"/>
          <p:cNvSpPr>
            <a:spLocks noChangeShapeType="1"/>
          </p:cNvSpPr>
          <p:nvPr/>
        </p:nvSpPr>
        <p:spPr bwMode="auto">
          <a:xfrm flipH="1">
            <a:off x="3059113" y="2636838"/>
            <a:ext cx="433387" cy="4318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 type="none" w="sm" len="sm"/>
            <a:tailEnd type="arrow" w="sm" len="sm"/>
          </a:ln>
        </p:spPr>
        <p:txBody>
          <a:bodyPr/>
          <a:lstStyle/>
          <a:p>
            <a:endParaRPr lang="ru-RU"/>
          </a:p>
        </p:txBody>
      </p:sp>
      <p:sp>
        <p:nvSpPr>
          <p:cNvPr id="5129" name="Line 81"/>
          <p:cNvSpPr>
            <a:spLocks noChangeShapeType="1"/>
          </p:cNvSpPr>
          <p:nvPr/>
        </p:nvSpPr>
        <p:spPr bwMode="auto">
          <a:xfrm>
            <a:off x="5651500" y="2636838"/>
            <a:ext cx="504825" cy="431800"/>
          </a:xfrm>
          <a:prstGeom prst="line">
            <a:avLst/>
          </a:prstGeom>
          <a:noFill/>
          <a:ln w="28575">
            <a:solidFill>
              <a:srgbClr val="0066FF"/>
            </a:solidFill>
            <a:round/>
            <a:headEnd type="none" w="sm" len="sm"/>
            <a:tailEnd type="arrow" w="sm" len="sm"/>
          </a:ln>
        </p:spPr>
        <p:txBody>
          <a:bodyPr/>
          <a:lstStyle/>
          <a:p>
            <a:endParaRPr lang="ru-RU"/>
          </a:p>
        </p:txBody>
      </p:sp>
      <p:pic>
        <p:nvPicPr>
          <p:cNvPr id="6" name="Picture 8" descr="MC90044038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4000504"/>
            <a:ext cx="2571768" cy="2006915"/>
          </a:xfrm>
          <a:prstGeom prst="rect">
            <a:avLst/>
          </a:prstGeom>
          <a:solidFill>
            <a:schemeClr val="bg2">
              <a:lumMod val="75000"/>
              <a:alpha val="20000"/>
            </a:schemeClr>
          </a:solidFill>
          <a:ln>
            <a:noFill/>
          </a:ln>
          <a:effectLst>
            <a:softEdge rad="112500"/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</p:pic>
      <p:pic>
        <p:nvPicPr>
          <p:cNvPr id="5131" name="Рисунок 21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86500" y="3786188"/>
            <a:ext cx="2214563" cy="202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32" name="Rectangle 41"/>
          <p:cNvSpPr>
            <a:spLocks noChangeArrowheads="1"/>
          </p:cNvSpPr>
          <p:nvPr/>
        </p:nvSpPr>
        <p:spPr bwMode="auto">
          <a:xfrm>
            <a:off x="1428750" y="6000750"/>
            <a:ext cx="936625" cy="323850"/>
          </a:xfrm>
          <a:prstGeom prst="rect">
            <a:avLst/>
          </a:prstGeom>
          <a:noFill/>
          <a:ln w="28575" algn="ctr">
            <a:noFill/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defTabSz="957263"/>
            <a:r>
              <a:rPr lang="ru-RU" sz="3200"/>
              <a:t>273</a:t>
            </a:r>
          </a:p>
        </p:txBody>
      </p:sp>
      <p:sp>
        <p:nvSpPr>
          <p:cNvPr id="5133" name="Rectangle 41"/>
          <p:cNvSpPr>
            <a:spLocks noChangeArrowheads="1"/>
          </p:cNvSpPr>
          <p:nvPr/>
        </p:nvSpPr>
        <p:spPr bwMode="auto">
          <a:xfrm>
            <a:off x="7072313" y="6000750"/>
            <a:ext cx="936625" cy="323850"/>
          </a:xfrm>
          <a:prstGeom prst="rect">
            <a:avLst/>
          </a:prstGeom>
          <a:noFill/>
          <a:ln w="28575" algn="ctr">
            <a:noFill/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defTabSz="957263"/>
            <a:r>
              <a:rPr lang="ru-RU" sz="3200"/>
              <a:t>2196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E:\Документы\Работа\ЭБ\mini_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21550" y="4143375"/>
            <a:ext cx="1822450" cy="1357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0" name="TextBox 7"/>
          <p:cNvSpPr txBox="1">
            <a:spLocks noChangeArrowheads="1"/>
          </p:cNvSpPr>
          <p:nvPr/>
        </p:nvSpPr>
        <p:spPr bwMode="auto">
          <a:xfrm>
            <a:off x="0" y="3143250"/>
            <a:ext cx="200025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solidFill>
                  <a:schemeClr val="accent1"/>
                </a:solidFill>
              </a:rPr>
              <a:t>Неустойка </a:t>
            </a:r>
          </a:p>
          <a:p>
            <a:r>
              <a:rPr lang="ru-RU" sz="2400">
                <a:solidFill>
                  <a:schemeClr val="accent1"/>
                </a:solidFill>
              </a:rPr>
              <a:t>(штраф,</a:t>
            </a:r>
          </a:p>
          <a:p>
            <a:r>
              <a:rPr lang="ru-RU" sz="2400">
                <a:solidFill>
                  <a:schemeClr val="accent1"/>
                </a:solidFill>
              </a:rPr>
              <a:t> пеня)</a:t>
            </a:r>
          </a:p>
        </p:txBody>
      </p:sp>
      <p:sp>
        <p:nvSpPr>
          <p:cNvPr id="4101" name="TextBox 10"/>
          <p:cNvSpPr txBox="1">
            <a:spLocks noChangeArrowheads="1"/>
          </p:cNvSpPr>
          <p:nvPr/>
        </p:nvSpPr>
        <p:spPr bwMode="auto">
          <a:xfrm rot="-1270844">
            <a:off x="2079625" y="2233613"/>
            <a:ext cx="2571750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>
                <a:solidFill>
                  <a:srgbClr val="FF0000"/>
                </a:solidFill>
              </a:rPr>
              <a:t>Гражданский кодекс</a:t>
            </a:r>
          </a:p>
          <a:p>
            <a:r>
              <a:rPr lang="ru-RU" sz="1400">
                <a:solidFill>
                  <a:srgbClr val="FF0000"/>
                </a:solidFill>
              </a:rPr>
              <a:t>Российской Федерации</a:t>
            </a:r>
          </a:p>
        </p:txBody>
      </p:sp>
      <p:sp>
        <p:nvSpPr>
          <p:cNvPr id="4102" name="Rectangle 4"/>
          <p:cNvSpPr>
            <a:spLocks noChangeArrowheads="1"/>
          </p:cNvSpPr>
          <p:nvPr/>
        </p:nvSpPr>
        <p:spPr bwMode="auto">
          <a:xfrm>
            <a:off x="0" y="0"/>
            <a:ext cx="184150" cy="369888"/>
          </a:xfrm>
          <a:prstGeom prst="rect">
            <a:avLst/>
          </a:prstGeom>
          <a:noFill/>
          <a:ln w="28575" algn="ctr">
            <a:noFill/>
            <a:miter lim="800000"/>
            <a:headEnd type="none" w="sm" len="sm"/>
            <a:tailEnd type="none" w="sm" len="sm"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4103" name="Rectangle 6"/>
          <p:cNvSpPr>
            <a:spLocks noChangeArrowheads="1"/>
          </p:cNvSpPr>
          <p:nvPr/>
        </p:nvSpPr>
        <p:spPr bwMode="auto">
          <a:xfrm>
            <a:off x="0" y="0"/>
            <a:ext cx="184150" cy="369888"/>
          </a:xfrm>
          <a:prstGeom prst="rect">
            <a:avLst/>
          </a:prstGeom>
          <a:noFill/>
          <a:ln w="28575" algn="ctr">
            <a:noFill/>
            <a:miter lim="800000"/>
            <a:headEnd type="none" w="sm" len="sm"/>
            <a:tailEnd type="none" w="sm" len="sm"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9" name="Месяц 18"/>
          <p:cNvSpPr/>
          <p:nvPr/>
        </p:nvSpPr>
        <p:spPr>
          <a:xfrm rot="10800000">
            <a:off x="1571604" y="2428868"/>
            <a:ext cx="857256" cy="2500331"/>
          </a:xfrm>
          <a:prstGeom prst="moon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524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ru-RU" dirty="0"/>
          </a:p>
        </p:txBody>
      </p:sp>
      <p:sp>
        <p:nvSpPr>
          <p:cNvPr id="20" name="Нашивка 19"/>
          <p:cNvSpPr/>
          <p:nvPr/>
        </p:nvSpPr>
        <p:spPr>
          <a:xfrm rot="20360665">
            <a:off x="2876103" y="2755350"/>
            <a:ext cx="1462968" cy="372140"/>
          </a:xfrm>
          <a:prstGeom prst="chevron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1" name="Нашивка 20"/>
          <p:cNvSpPr/>
          <p:nvPr/>
        </p:nvSpPr>
        <p:spPr>
          <a:xfrm rot="1142004">
            <a:off x="2805122" y="4014004"/>
            <a:ext cx="1604935" cy="386007"/>
          </a:xfrm>
          <a:prstGeom prst="chevron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113" name="TextBox 10"/>
          <p:cNvSpPr txBox="1">
            <a:spLocks noChangeArrowheads="1"/>
          </p:cNvSpPr>
          <p:nvPr/>
        </p:nvSpPr>
        <p:spPr bwMode="auto">
          <a:xfrm rot="1210113">
            <a:off x="2309813" y="4425950"/>
            <a:ext cx="2143125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>
                <a:solidFill>
                  <a:srgbClr val="FF0000"/>
                </a:solidFill>
              </a:rPr>
              <a:t>Закон о контрактной системе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4786314" y="2000241"/>
            <a:ext cx="2643206" cy="1071571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dirty="0">
                <a:solidFill>
                  <a:schemeClr val="accent1"/>
                </a:solidFill>
              </a:rPr>
              <a:t>Обеспечительная мера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4786314" y="4143381"/>
            <a:ext cx="2643206" cy="1071571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dirty="0">
                <a:solidFill>
                  <a:schemeClr val="accent1"/>
                </a:solidFill>
              </a:rPr>
              <a:t>Мера ответственности</a:t>
            </a:r>
          </a:p>
        </p:txBody>
      </p:sp>
      <p:pic>
        <p:nvPicPr>
          <p:cNvPr id="4120" name="Picture 2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29500" y="1857375"/>
            <a:ext cx="1600200" cy="131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21" name="Picture 2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313" y="5286375"/>
            <a:ext cx="39751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Прямоугольник 22"/>
          <p:cNvSpPr/>
          <p:nvPr/>
        </p:nvSpPr>
        <p:spPr>
          <a:xfrm>
            <a:off x="3027542" y="836712"/>
            <a:ext cx="3068404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Неустойка</a:t>
            </a:r>
            <a:endParaRPr lang="ru-RU" sz="44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63" y="5072063"/>
            <a:ext cx="1277937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1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00938" y="5000625"/>
            <a:ext cx="1143000" cy="134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2" name="TextBox 7"/>
          <p:cNvSpPr txBox="1">
            <a:spLocks noChangeArrowheads="1"/>
          </p:cNvSpPr>
          <p:nvPr/>
        </p:nvSpPr>
        <p:spPr bwMode="auto">
          <a:xfrm>
            <a:off x="0" y="764704"/>
            <a:ext cx="8892480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400" dirty="0" smtClean="0"/>
              <a:t>Обеспечение исполнения контракта в виде банковской гарантии или обеспечительного платежа</a:t>
            </a:r>
          </a:p>
          <a:p>
            <a:r>
              <a:rPr lang="ru-RU" sz="1400" dirty="0" smtClean="0"/>
              <a:t>предоставляется в целях обеспечения исполнения поставщиком (подрядчиком, исполнителем)</a:t>
            </a:r>
          </a:p>
          <a:p>
            <a:r>
              <a:rPr lang="ru-RU" sz="1400" u="sng" dirty="0" smtClean="0"/>
              <a:t>денежного обязательства</a:t>
            </a:r>
            <a:r>
              <a:rPr lang="ru-RU" sz="1400" dirty="0" smtClean="0"/>
              <a:t> по уплате неустойки (пени, штрафа) и (или) возмещению убытков</a:t>
            </a:r>
            <a:endParaRPr lang="ru-RU" sz="1400" u="sng" dirty="0"/>
          </a:p>
        </p:txBody>
      </p:sp>
      <p:sp>
        <p:nvSpPr>
          <p:cNvPr id="7173" name="Rectangle 16"/>
          <p:cNvSpPr>
            <a:spLocks noChangeArrowheads="1"/>
          </p:cNvSpPr>
          <p:nvPr/>
        </p:nvSpPr>
        <p:spPr bwMode="auto">
          <a:xfrm>
            <a:off x="571500" y="6286500"/>
            <a:ext cx="108108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r>
              <a:rPr lang="ru-RU" altLang="ru-RU" sz="1200">
                <a:solidFill>
                  <a:srgbClr val="000000"/>
                </a:solidFill>
                <a:latin typeface="Times New Roman" pitchFamily="18" charset="0"/>
              </a:rPr>
              <a:t>Поставщик </a:t>
            </a:r>
          </a:p>
          <a:p>
            <a:r>
              <a:rPr lang="ru-RU" altLang="ru-RU" sz="1200">
                <a:solidFill>
                  <a:srgbClr val="000000"/>
                </a:solidFill>
                <a:latin typeface="Times New Roman" pitchFamily="18" charset="0"/>
              </a:rPr>
              <a:t>(подрядчик, исполнитель)</a:t>
            </a:r>
          </a:p>
        </p:txBody>
      </p:sp>
      <p:sp>
        <p:nvSpPr>
          <p:cNvPr id="7174" name="Rectangle 16"/>
          <p:cNvSpPr>
            <a:spLocks noChangeArrowheads="1"/>
          </p:cNvSpPr>
          <p:nvPr/>
        </p:nvSpPr>
        <p:spPr bwMode="auto">
          <a:xfrm>
            <a:off x="7500938" y="6286500"/>
            <a:ext cx="928687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r>
              <a:rPr lang="ru-RU" altLang="ru-RU" sz="1400">
                <a:solidFill>
                  <a:srgbClr val="000000"/>
                </a:solidFill>
                <a:latin typeface="Times New Roman" pitchFamily="18" charset="0"/>
              </a:rPr>
              <a:t>Заказчик</a:t>
            </a:r>
          </a:p>
        </p:txBody>
      </p:sp>
      <p:sp>
        <p:nvSpPr>
          <p:cNvPr id="138" name="Скругленный прямоугольник 137"/>
          <p:cNvSpPr/>
          <p:nvPr/>
        </p:nvSpPr>
        <p:spPr>
          <a:xfrm>
            <a:off x="214282" y="1571612"/>
            <a:ext cx="1785950" cy="1785950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  <a:scene3d>
            <a:camera prst="orthographicFront"/>
            <a:lightRig rig="threePt" dir="t"/>
          </a:scene3d>
          <a:sp3d>
            <a:bevelT w="2286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1600" dirty="0">
                <a:solidFill>
                  <a:srgbClr val="000000"/>
                </a:solidFill>
              </a:rPr>
              <a:t>Неисполнение,</a:t>
            </a:r>
          </a:p>
          <a:p>
            <a:pPr>
              <a:defRPr/>
            </a:pPr>
            <a:r>
              <a:rPr lang="ru-RU" sz="1600" dirty="0">
                <a:solidFill>
                  <a:srgbClr val="000000"/>
                </a:solidFill>
              </a:rPr>
              <a:t>ненадлежащее исполнение контракта</a:t>
            </a:r>
          </a:p>
        </p:txBody>
      </p:sp>
      <p:sp>
        <p:nvSpPr>
          <p:cNvPr id="139" name="Стрелка вниз 138"/>
          <p:cNvSpPr/>
          <p:nvPr/>
        </p:nvSpPr>
        <p:spPr>
          <a:xfrm rot="16200000">
            <a:off x="6983033" y="4446992"/>
            <a:ext cx="428628" cy="535785"/>
          </a:xfrm>
          <a:prstGeom prst="downArrow">
            <a:avLst/>
          </a:prstGeom>
          <a:solidFill>
            <a:srgbClr val="FFC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w="2286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ru-RU"/>
          </a:p>
        </p:txBody>
      </p:sp>
      <p:sp>
        <p:nvSpPr>
          <p:cNvPr id="140" name="Скругленный прямоугольник 139"/>
          <p:cNvSpPr/>
          <p:nvPr/>
        </p:nvSpPr>
        <p:spPr>
          <a:xfrm>
            <a:off x="2928926" y="4429132"/>
            <a:ext cx="3857652" cy="1928826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  <a:scene3d>
            <a:camera prst="orthographicFront"/>
            <a:lightRig rig="threePt" dir="t"/>
          </a:scene3d>
          <a:sp3d>
            <a:bevelT w="2286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>
              <a:defRPr/>
            </a:pPr>
            <a:r>
              <a:rPr lang="ru-RU" sz="1400" dirty="0">
                <a:solidFill>
                  <a:srgbClr val="000000"/>
                </a:solidFill>
                <a:latin typeface="Times New Roman" pitchFamily="18" charset="0"/>
              </a:rPr>
              <a:t>Обеспечение </a:t>
            </a:r>
            <a:r>
              <a:rPr lang="ru-RU" sz="1400" dirty="0" smtClean="0">
                <a:solidFill>
                  <a:srgbClr val="000000"/>
                </a:solidFill>
                <a:latin typeface="Times New Roman" pitchFamily="18" charset="0"/>
              </a:rPr>
              <a:t>исполнения </a:t>
            </a:r>
            <a:r>
              <a:rPr lang="ru-RU" sz="1400" dirty="0">
                <a:solidFill>
                  <a:srgbClr val="000000"/>
                </a:solidFill>
                <a:latin typeface="Times New Roman" pitchFamily="18" charset="0"/>
              </a:rPr>
              <a:t>денежного обязательства </a:t>
            </a:r>
            <a:r>
              <a:rPr lang="ru-RU" sz="1400" dirty="0" smtClean="0">
                <a:solidFill>
                  <a:srgbClr val="000000"/>
                </a:solidFill>
                <a:latin typeface="Times New Roman" pitchFamily="18" charset="0"/>
              </a:rPr>
              <a:t>поставщика по уплате неустойки, возмещению убытков:</a:t>
            </a:r>
            <a:endParaRPr lang="ru-RU" sz="1400" dirty="0">
              <a:solidFill>
                <a:srgbClr val="000000"/>
              </a:solidFill>
              <a:latin typeface="Times New Roman" pitchFamily="18" charset="0"/>
            </a:endParaRPr>
          </a:p>
          <a:p>
            <a:pPr marL="342900" indent="-342900" algn="l">
              <a:buFontTx/>
              <a:buAutoNum type="arabicPeriod"/>
              <a:defRPr/>
            </a:pPr>
            <a:r>
              <a:rPr lang="ru-RU" sz="1400" dirty="0">
                <a:solidFill>
                  <a:srgbClr val="000000"/>
                </a:solidFill>
                <a:latin typeface="Times New Roman" pitchFamily="18" charset="0"/>
              </a:rPr>
              <a:t>Банковская гарантия</a:t>
            </a:r>
          </a:p>
          <a:p>
            <a:pPr marL="342900" indent="-342900" algn="l">
              <a:buFontTx/>
              <a:buAutoNum type="arabicPeriod"/>
              <a:defRPr/>
            </a:pPr>
            <a:r>
              <a:rPr lang="ru-RU" sz="1400" dirty="0">
                <a:solidFill>
                  <a:srgbClr val="000000"/>
                </a:solidFill>
                <a:latin typeface="Times New Roman" pitchFamily="18" charset="0"/>
              </a:rPr>
              <a:t>Обеспечительный платеж</a:t>
            </a:r>
          </a:p>
        </p:txBody>
      </p:sp>
      <p:sp>
        <p:nvSpPr>
          <p:cNvPr id="143" name="Скругленный прямоугольник 142"/>
          <p:cNvSpPr/>
          <p:nvPr/>
        </p:nvSpPr>
        <p:spPr>
          <a:xfrm>
            <a:off x="2857488" y="1643050"/>
            <a:ext cx="4000528" cy="1714512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  <a:scene3d>
            <a:camera prst="orthographicFront"/>
            <a:lightRig rig="threePt" dir="t"/>
          </a:scene3d>
          <a:sp3d>
            <a:bevelT w="2286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>
              <a:defRPr/>
            </a:pPr>
            <a:r>
              <a:rPr lang="ru-RU" sz="1400" dirty="0">
                <a:solidFill>
                  <a:srgbClr val="000000"/>
                </a:solidFill>
                <a:latin typeface="Times New Roman" pitchFamily="18" charset="0"/>
              </a:rPr>
              <a:t>Обеспечение </a:t>
            </a:r>
            <a:r>
              <a:rPr lang="ru-RU" sz="1400" dirty="0" smtClean="0">
                <a:solidFill>
                  <a:srgbClr val="000000"/>
                </a:solidFill>
                <a:latin typeface="Times New Roman" pitchFamily="18" charset="0"/>
              </a:rPr>
              <a:t>исполнения </a:t>
            </a:r>
            <a:r>
              <a:rPr lang="ru-RU" sz="1400" dirty="0">
                <a:solidFill>
                  <a:srgbClr val="000000"/>
                </a:solidFill>
                <a:latin typeface="Times New Roman" pitchFamily="18" charset="0"/>
              </a:rPr>
              <a:t>предмета контракта </a:t>
            </a:r>
            <a:r>
              <a:rPr lang="ru-RU" sz="1400" dirty="0" smtClean="0">
                <a:solidFill>
                  <a:srgbClr val="000000"/>
                </a:solidFill>
                <a:latin typeface="Times New Roman" pitchFamily="18" charset="0"/>
              </a:rPr>
              <a:t>поставщиком путем предъявления заказчиком требований об уплате неустойки, о возмещении убытков</a:t>
            </a:r>
            <a:endParaRPr lang="ru-RU" sz="1400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44" name="Стрелка вниз 143"/>
          <p:cNvSpPr/>
          <p:nvPr/>
        </p:nvSpPr>
        <p:spPr>
          <a:xfrm>
            <a:off x="4716016" y="3501008"/>
            <a:ext cx="428628" cy="792088"/>
          </a:xfrm>
          <a:prstGeom prst="downArrow">
            <a:avLst/>
          </a:prstGeom>
          <a:solidFill>
            <a:srgbClr val="FFC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w="2286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ru-RU"/>
          </a:p>
        </p:txBody>
      </p:sp>
      <p:sp>
        <p:nvSpPr>
          <p:cNvPr id="145" name="Rectangle 16"/>
          <p:cNvSpPr>
            <a:spLocks noChangeArrowheads="1"/>
          </p:cNvSpPr>
          <p:nvPr/>
        </p:nvSpPr>
        <p:spPr bwMode="auto">
          <a:xfrm>
            <a:off x="3131840" y="3501008"/>
            <a:ext cx="1656184" cy="720080"/>
          </a:xfrm>
          <a:prstGeom prst="rect">
            <a:avLst/>
          </a:prstGeom>
          <a:ln w="19050">
            <a:noFill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ru-RU" altLang="ru-RU" sz="1400" dirty="0" smtClean="0">
                <a:solidFill>
                  <a:srgbClr val="002060"/>
                </a:solidFill>
                <a:latin typeface="Times New Roman" pitchFamily="18" charset="0"/>
              </a:rPr>
              <a:t>Требование</a:t>
            </a:r>
          </a:p>
          <a:p>
            <a:pPr eaLnBrk="1" hangingPunct="1">
              <a:defRPr/>
            </a:pPr>
            <a:r>
              <a:rPr lang="ru-RU" altLang="ru-RU" sz="1400" dirty="0" smtClean="0">
                <a:solidFill>
                  <a:srgbClr val="002060"/>
                </a:solidFill>
                <a:latin typeface="Times New Roman" pitchFamily="18" charset="0"/>
              </a:rPr>
              <a:t>к банку-гаранту, </a:t>
            </a:r>
          </a:p>
          <a:p>
            <a:pPr eaLnBrk="1" hangingPunct="1">
              <a:defRPr/>
            </a:pPr>
            <a:r>
              <a:rPr lang="ru-RU" altLang="ru-RU" sz="1400" dirty="0" smtClean="0">
                <a:solidFill>
                  <a:srgbClr val="002060"/>
                </a:solidFill>
                <a:latin typeface="Times New Roman" pitchFamily="18" charset="0"/>
              </a:rPr>
              <a:t>удержание</a:t>
            </a:r>
            <a:endParaRPr lang="ru-RU" altLang="ru-RU" sz="1400" dirty="0">
              <a:solidFill>
                <a:srgbClr val="002060"/>
              </a:solidFill>
              <a:latin typeface="Times New Roman" pitchFamily="18" charset="0"/>
            </a:endParaRPr>
          </a:p>
        </p:txBody>
      </p:sp>
      <p:sp>
        <p:nvSpPr>
          <p:cNvPr id="147" name="Стрелка углом 146"/>
          <p:cNvSpPr/>
          <p:nvPr/>
        </p:nvSpPr>
        <p:spPr>
          <a:xfrm rot="5400000">
            <a:off x="6679421" y="2750339"/>
            <a:ext cx="2000264" cy="1214446"/>
          </a:xfrm>
          <a:prstGeom prst="bentArrow">
            <a:avLst/>
          </a:prstGeom>
          <a:solidFill>
            <a:srgbClr val="FFC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49" name="Стрелка вниз 148"/>
          <p:cNvSpPr/>
          <p:nvPr/>
        </p:nvSpPr>
        <p:spPr>
          <a:xfrm rot="16200000">
            <a:off x="2196687" y="2160975"/>
            <a:ext cx="428628" cy="535785"/>
          </a:xfrm>
          <a:prstGeom prst="downArrow">
            <a:avLst/>
          </a:prstGeom>
          <a:solidFill>
            <a:srgbClr val="FFC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w="2286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ru-RU"/>
          </a:p>
        </p:txBody>
      </p:sp>
      <p:sp>
        <p:nvSpPr>
          <p:cNvPr id="150" name="Rectangle 16"/>
          <p:cNvSpPr>
            <a:spLocks noChangeArrowheads="1"/>
          </p:cNvSpPr>
          <p:nvPr/>
        </p:nvSpPr>
        <p:spPr bwMode="auto">
          <a:xfrm>
            <a:off x="7429500" y="4357688"/>
            <a:ext cx="1428750" cy="571500"/>
          </a:xfrm>
          <a:prstGeom prst="rect">
            <a:avLst/>
          </a:prstGeom>
          <a:ln w="19050">
            <a:noFill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ru-RU" altLang="ru-RU" sz="1600" dirty="0" smtClean="0">
                <a:solidFill>
                  <a:srgbClr val="002060"/>
                </a:solidFill>
                <a:latin typeface="Times New Roman" pitchFamily="18" charset="0"/>
              </a:rPr>
              <a:t>Исполнение </a:t>
            </a:r>
          </a:p>
          <a:p>
            <a:pPr eaLnBrk="1" hangingPunct="1">
              <a:defRPr/>
            </a:pPr>
            <a:r>
              <a:rPr lang="ru-RU" altLang="ru-RU" sz="1600" dirty="0" smtClean="0">
                <a:solidFill>
                  <a:srgbClr val="002060"/>
                </a:solidFill>
                <a:latin typeface="Times New Roman" pitchFamily="18" charset="0"/>
              </a:rPr>
              <a:t>контракта</a:t>
            </a:r>
            <a:endParaRPr lang="ru-RU" altLang="ru-RU" sz="1600" dirty="0">
              <a:solidFill>
                <a:srgbClr val="002060"/>
              </a:solidFill>
              <a:latin typeface="Times New Roman" pitchFamily="18" charset="0"/>
            </a:endParaRPr>
          </a:p>
        </p:txBody>
      </p:sp>
      <p:sp>
        <p:nvSpPr>
          <p:cNvPr id="16" name="Rectangle 16"/>
          <p:cNvSpPr>
            <a:spLocks noChangeArrowheads="1"/>
          </p:cNvSpPr>
          <p:nvPr/>
        </p:nvSpPr>
        <p:spPr bwMode="auto">
          <a:xfrm>
            <a:off x="7596336" y="1772816"/>
            <a:ext cx="1428750" cy="571500"/>
          </a:xfrm>
          <a:prstGeom prst="rect">
            <a:avLst/>
          </a:prstGeom>
          <a:ln w="19050">
            <a:noFill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ru-RU" altLang="ru-RU" sz="1400" dirty="0" smtClean="0">
                <a:solidFill>
                  <a:srgbClr val="002060"/>
                </a:solidFill>
                <a:latin typeface="Times New Roman" pitchFamily="18" charset="0"/>
              </a:rPr>
              <a:t>Добровольное</a:t>
            </a:r>
          </a:p>
          <a:p>
            <a:pPr eaLnBrk="1" hangingPunct="1">
              <a:defRPr/>
            </a:pPr>
            <a:r>
              <a:rPr lang="ru-RU" altLang="ru-RU" sz="1400" dirty="0" smtClean="0">
                <a:solidFill>
                  <a:srgbClr val="002060"/>
                </a:solidFill>
                <a:latin typeface="Times New Roman" pitchFamily="18" charset="0"/>
              </a:rPr>
              <a:t>исполнение</a:t>
            </a:r>
          </a:p>
          <a:p>
            <a:pPr eaLnBrk="1" hangingPunct="1">
              <a:defRPr/>
            </a:pPr>
            <a:r>
              <a:rPr lang="ru-RU" altLang="ru-RU" sz="1400" dirty="0" smtClean="0">
                <a:solidFill>
                  <a:srgbClr val="002060"/>
                </a:solidFill>
                <a:latin typeface="Times New Roman" pitchFamily="18" charset="0"/>
              </a:rPr>
              <a:t>требования</a:t>
            </a:r>
            <a:endParaRPr lang="ru-RU" altLang="ru-RU" sz="1400" dirty="0">
              <a:solidFill>
                <a:srgbClr val="00206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3" name="Rectangle 16"/>
          <p:cNvSpPr>
            <a:spLocks noChangeArrowheads="1"/>
          </p:cNvSpPr>
          <p:nvPr/>
        </p:nvSpPr>
        <p:spPr bwMode="auto">
          <a:xfrm>
            <a:off x="571500" y="6286500"/>
            <a:ext cx="108108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 altLang="ru-RU" sz="1200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7174" name="Rectangle 16"/>
          <p:cNvSpPr>
            <a:spLocks noChangeArrowheads="1"/>
          </p:cNvSpPr>
          <p:nvPr/>
        </p:nvSpPr>
        <p:spPr bwMode="auto">
          <a:xfrm>
            <a:off x="7500938" y="6286500"/>
            <a:ext cx="928687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 altLang="ru-RU" sz="1400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45" name="Rectangle 16"/>
          <p:cNvSpPr>
            <a:spLocks noChangeArrowheads="1"/>
          </p:cNvSpPr>
          <p:nvPr/>
        </p:nvSpPr>
        <p:spPr bwMode="auto">
          <a:xfrm>
            <a:off x="3131840" y="3501008"/>
            <a:ext cx="1656184" cy="720080"/>
          </a:xfrm>
          <a:prstGeom prst="rect">
            <a:avLst/>
          </a:prstGeom>
          <a:ln w="19050">
            <a:noFill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ru-RU" altLang="ru-RU" sz="1400" dirty="0">
              <a:solidFill>
                <a:srgbClr val="002060"/>
              </a:solidFill>
              <a:latin typeface="Times New Roman" pitchFamily="18" charset="0"/>
            </a:endParaRPr>
          </a:p>
        </p:txBody>
      </p:sp>
      <p:sp>
        <p:nvSpPr>
          <p:cNvPr id="150" name="Rectangle 16"/>
          <p:cNvSpPr>
            <a:spLocks noChangeArrowheads="1"/>
          </p:cNvSpPr>
          <p:nvPr/>
        </p:nvSpPr>
        <p:spPr bwMode="auto">
          <a:xfrm>
            <a:off x="7429500" y="4357688"/>
            <a:ext cx="1428750" cy="571500"/>
          </a:xfrm>
          <a:prstGeom prst="rect">
            <a:avLst/>
          </a:prstGeom>
          <a:ln w="19050">
            <a:noFill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ru-RU" altLang="ru-RU" sz="1600" dirty="0">
              <a:solidFill>
                <a:srgbClr val="002060"/>
              </a:solidFill>
              <a:latin typeface="Times New Roman" pitchFamily="18" charset="0"/>
            </a:endParaRPr>
          </a:p>
        </p:txBody>
      </p:sp>
      <p:sp>
        <p:nvSpPr>
          <p:cNvPr id="16" name="Rectangle 16"/>
          <p:cNvSpPr>
            <a:spLocks noChangeArrowheads="1"/>
          </p:cNvSpPr>
          <p:nvPr/>
        </p:nvSpPr>
        <p:spPr bwMode="auto">
          <a:xfrm>
            <a:off x="7596336" y="1772816"/>
            <a:ext cx="1428750" cy="571500"/>
          </a:xfrm>
          <a:prstGeom prst="rect">
            <a:avLst/>
          </a:prstGeom>
          <a:ln w="19050">
            <a:noFill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ru-RU" altLang="ru-RU" sz="1400" dirty="0">
              <a:solidFill>
                <a:srgbClr val="002060"/>
              </a:solidFill>
              <a:latin typeface="Times New Roman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 l="29528" t="700" r="29528" b="31846"/>
          <a:stretch>
            <a:fillRect/>
          </a:stretch>
        </p:blipFill>
        <p:spPr bwMode="auto">
          <a:xfrm>
            <a:off x="2289177" y="1268760"/>
            <a:ext cx="4464754" cy="5010388"/>
          </a:xfrm>
          <a:prstGeom prst="rect">
            <a:avLst/>
          </a:prstGeom>
          <a:noFill/>
          <a:ln w="9525" cmpd="sng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323850" y="2565400"/>
            <a:ext cx="8642350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 anchorCtr="1"/>
          <a:lstStyle/>
          <a:p>
            <a:pPr defTabSz="957263" eaLnBrk="0" hangingPunct="0"/>
            <a:r>
              <a:rPr lang="ru-RU" sz="4400">
                <a:solidFill>
                  <a:srgbClr val="000000"/>
                </a:solidFill>
              </a:rPr>
              <a:t>Спасибо за внимание!</a:t>
            </a:r>
          </a:p>
        </p:txBody>
      </p:sp>
      <p:pic>
        <p:nvPicPr>
          <p:cNvPr id="9219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86125" y="3571875"/>
            <a:ext cx="2643188" cy="278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УФК">
  <a:themeElements>
    <a:clrScheme name="УФК 14">
      <a:dk1>
        <a:srgbClr val="005A58"/>
      </a:dk1>
      <a:lt1>
        <a:srgbClr val="FFFFFF"/>
      </a:lt1>
      <a:dk2>
        <a:srgbClr val="339966"/>
      </a:dk2>
      <a:lt2>
        <a:srgbClr val="FFFF99"/>
      </a:lt2>
      <a:accent1>
        <a:srgbClr val="006462"/>
      </a:accent1>
      <a:accent2>
        <a:srgbClr val="6D6FC7"/>
      </a:accent2>
      <a:accent3>
        <a:srgbClr val="ADCAB8"/>
      </a:accent3>
      <a:accent4>
        <a:srgbClr val="DADADA"/>
      </a:accent4>
      <a:accent5>
        <a:srgbClr val="AAB8B7"/>
      </a:accent5>
      <a:accent6>
        <a:srgbClr val="6264B4"/>
      </a:accent6>
      <a:hlink>
        <a:srgbClr val="00FFFF"/>
      </a:hlink>
      <a:folHlink>
        <a:srgbClr val="00FF00"/>
      </a:folHlink>
    </a:clrScheme>
    <a:fontScheme name="1_Оформление по умолчанию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13">
        <a:dk1>
          <a:srgbClr val="003864"/>
        </a:dk1>
        <a:lt1>
          <a:srgbClr val="FFFFFF"/>
        </a:lt1>
        <a:dk2>
          <a:srgbClr val="000066"/>
        </a:dk2>
        <a:lt2>
          <a:srgbClr val="C8C8C8"/>
        </a:lt2>
        <a:accent1>
          <a:srgbClr val="003864"/>
        </a:accent1>
        <a:accent2>
          <a:srgbClr val="333399"/>
        </a:accent2>
        <a:accent3>
          <a:srgbClr val="FFFFFF"/>
        </a:accent3>
        <a:accent4>
          <a:srgbClr val="002E54"/>
        </a:accent4>
        <a:accent5>
          <a:srgbClr val="AAAEB8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УФК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УФК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УФК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УФК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УФК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УФК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УФК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УФК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УФК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УФК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УФК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УФК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УФК 13">
        <a:dk1>
          <a:srgbClr val="003864"/>
        </a:dk1>
        <a:lt1>
          <a:srgbClr val="FFFFFF"/>
        </a:lt1>
        <a:dk2>
          <a:srgbClr val="000066"/>
        </a:dk2>
        <a:lt2>
          <a:srgbClr val="C8C8C8"/>
        </a:lt2>
        <a:accent1>
          <a:srgbClr val="003864"/>
        </a:accent1>
        <a:accent2>
          <a:srgbClr val="333399"/>
        </a:accent2>
        <a:accent3>
          <a:srgbClr val="FFFFFF"/>
        </a:accent3>
        <a:accent4>
          <a:srgbClr val="002E54"/>
        </a:accent4>
        <a:accent5>
          <a:srgbClr val="AAAEB8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УФК 14">
        <a:dk1>
          <a:srgbClr val="005A58"/>
        </a:dk1>
        <a:lt1>
          <a:srgbClr val="FFFFFF"/>
        </a:lt1>
        <a:dk2>
          <a:srgbClr val="339966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DCAB8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УФК 15">
        <a:dk1>
          <a:srgbClr val="005A58"/>
        </a:dk1>
        <a:lt1>
          <a:srgbClr val="FFFFFF"/>
        </a:lt1>
        <a:dk2>
          <a:srgbClr val="339966"/>
        </a:dk2>
        <a:lt2>
          <a:srgbClr val="FFFF66"/>
        </a:lt2>
        <a:accent1>
          <a:srgbClr val="006462"/>
        </a:accent1>
        <a:accent2>
          <a:srgbClr val="6D6FC7"/>
        </a:accent2>
        <a:accent3>
          <a:srgbClr val="ADCAB8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1_Оформление по умолчанию 13">
    <a:dk1>
      <a:srgbClr val="003864"/>
    </a:dk1>
    <a:lt1>
      <a:srgbClr val="FFFFFF"/>
    </a:lt1>
    <a:dk2>
      <a:srgbClr val="000066"/>
    </a:dk2>
    <a:lt2>
      <a:srgbClr val="C8C8C8"/>
    </a:lt2>
    <a:accent1>
      <a:srgbClr val="003864"/>
    </a:accent1>
    <a:accent2>
      <a:srgbClr val="333399"/>
    </a:accent2>
    <a:accent3>
      <a:srgbClr val="FFFFFF"/>
    </a:accent3>
    <a:accent4>
      <a:srgbClr val="002E54"/>
    </a:accent4>
    <a:accent5>
      <a:srgbClr val="AAAEB8"/>
    </a:accent5>
    <a:accent6>
      <a:srgbClr val="2D2D8A"/>
    </a:accent6>
    <a:hlink>
      <a:srgbClr val="009999"/>
    </a:hlink>
    <a:folHlink>
      <a:srgbClr val="99CC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УФК</Template>
  <TotalTime>0</TotalTime>
  <Words>208</Words>
  <Application>Microsoft Office PowerPoint</Application>
  <PresentationFormat>Экран (4:3)</PresentationFormat>
  <Paragraphs>46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УФК</vt:lpstr>
      <vt:lpstr>Презентация PowerPoint</vt:lpstr>
      <vt:lpstr>Обеспечение исполнения контрактов, заключенных управлениями Федерального казначейства по субъектам РФ, входящим в Приволжский и Северо-западный федеральные округа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Еремина Галина Федоровна</dc:title>
  <dc:creator/>
  <cp:lastModifiedBy/>
  <cp:revision>136</cp:revision>
  <dcterms:created xsi:type="dcterms:W3CDTF">2011-11-29T10:19:13Z</dcterms:created>
  <dcterms:modified xsi:type="dcterms:W3CDTF">2015-10-21T06:40:09Z</dcterms:modified>
</cp:coreProperties>
</file>