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90" r:id="rId1"/>
  </p:sldMasterIdLst>
  <p:notesMasterIdLst>
    <p:notesMasterId r:id="rId29"/>
  </p:notesMasterIdLst>
  <p:handoutMasterIdLst>
    <p:handoutMasterId r:id="rId30"/>
  </p:handoutMasterIdLst>
  <p:sldIdLst>
    <p:sldId id="1440" r:id="rId2"/>
    <p:sldId id="1538" r:id="rId3"/>
    <p:sldId id="1493" r:id="rId4"/>
    <p:sldId id="1609" r:id="rId5"/>
    <p:sldId id="1610" r:id="rId6"/>
    <p:sldId id="1611" r:id="rId7"/>
    <p:sldId id="1612" r:id="rId8"/>
    <p:sldId id="1564" r:id="rId9"/>
    <p:sldId id="1525" r:id="rId10"/>
    <p:sldId id="1622" r:id="rId11"/>
    <p:sldId id="1552" r:id="rId12"/>
    <p:sldId id="1547" r:id="rId13"/>
    <p:sldId id="1613" r:id="rId14"/>
    <p:sldId id="1617" r:id="rId15"/>
    <p:sldId id="1618" r:id="rId16"/>
    <p:sldId id="1619" r:id="rId17"/>
    <p:sldId id="1623" r:id="rId18"/>
    <p:sldId id="1608" r:id="rId19"/>
    <p:sldId id="1624" r:id="rId20"/>
    <p:sldId id="1625" r:id="rId21"/>
    <p:sldId id="1626" r:id="rId22"/>
    <p:sldId id="1627" r:id="rId23"/>
    <p:sldId id="1620" r:id="rId24"/>
    <p:sldId id="1621" r:id="rId25"/>
    <p:sldId id="1540" r:id="rId26"/>
    <p:sldId id="1541" r:id="rId27"/>
    <p:sldId id="1486" r:id="rId28"/>
  </p:sldIdLst>
  <p:sldSz cx="9144000" cy="6858000" type="screen4x3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86B5"/>
    <a:srgbClr val="FF0066"/>
    <a:srgbClr val="08D621"/>
    <a:srgbClr val="00B01D"/>
    <a:srgbClr val="008080"/>
    <a:srgbClr val="639BF7"/>
    <a:srgbClr val="948CF8"/>
    <a:srgbClr val="6699FF"/>
    <a:srgbClr val="2E826C"/>
    <a:srgbClr val="8A8B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66" autoAdjust="0"/>
    <p:restoredTop sz="87254" autoAdjust="0"/>
  </p:normalViewPr>
  <p:slideViewPr>
    <p:cSldViewPr snapToGrid="0">
      <p:cViewPr>
        <p:scale>
          <a:sx n="125" d="100"/>
          <a:sy n="125" d="100"/>
        </p:scale>
        <p:origin x="-1362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66" y="-102"/>
      </p:cViewPr>
      <p:guideLst>
        <p:guide orient="horz" pos="311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Принятые законы</c:v>
                </c:pt>
              </c:strCache>
            </c:strRef>
          </c:tx>
          <c:invertIfNegative val="0"/>
          <c:dPt>
            <c:idx val="1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Лист1!$A$2:$A$16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2</c:v>
                </c:pt>
                <c:pt idx="1">
                  <c:v>2</c:v>
                </c:pt>
                <c:pt idx="2">
                  <c:v>5</c:v>
                </c:pt>
                <c:pt idx="3">
                  <c:v>7</c:v>
                </c:pt>
                <c:pt idx="4">
                  <c:v>6</c:v>
                </c:pt>
                <c:pt idx="5">
                  <c:v>8</c:v>
                </c:pt>
                <c:pt idx="6">
                  <c:v>8</c:v>
                </c:pt>
                <c:pt idx="7">
                  <c:v>6</c:v>
                </c:pt>
                <c:pt idx="8">
                  <c:v>7</c:v>
                </c:pt>
                <c:pt idx="9">
                  <c:v>11</c:v>
                </c:pt>
                <c:pt idx="10">
                  <c:v>12</c:v>
                </c:pt>
                <c:pt idx="11">
                  <c:v>7</c:v>
                </c:pt>
                <c:pt idx="12">
                  <c:v>7</c:v>
                </c:pt>
                <c:pt idx="13">
                  <c:v>7</c:v>
                </c:pt>
                <c:pt idx="14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40135680"/>
        <c:axId val="40157952"/>
      </c:barChart>
      <c:lineChart>
        <c:grouping val="standard"/>
        <c:varyColors val="0"/>
        <c:ser>
          <c:idx val="3"/>
          <c:order val="1"/>
          <c:tx>
            <c:strRef>
              <c:f>Лист1!$D$1</c:f>
              <c:strCache>
                <c:ptCount val="1"/>
                <c:pt idx="0">
                  <c:v>Количество изменяемых статей</c:v>
                </c:pt>
              </c:strCache>
            </c:strRef>
          </c:tx>
          <c:marker>
            <c:symbol val="none"/>
          </c:marker>
          <c:dPt>
            <c:idx val="4"/>
            <c:bubble3D val="0"/>
          </c:dPt>
          <c:dLbls>
            <c:spPr>
              <a:solidFill>
                <a:schemeClr val="accent4">
                  <a:lumMod val="20000"/>
                  <a:lumOff val="80000"/>
                </a:schemeClr>
              </a:solidFill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Лист1!$A$2:$A$16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Лист1!$D$2:$D$16</c:f>
              <c:numCache>
                <c:formatCode>General</c:formatCode>
                <c:ptCount val="15"/>
                <c:pt idx="0">
                  <c:v>90</c:v>
                </c:pt>
                <c:pt idx="1">
                  <c:v>1</c:v>
                </c:pt>
                <c:pt idx="2">
                  <c:v>9</c:v>
                </c:pt>
                <c:pt idx="3">
                  <c:v>14</c:v>
                </c:pt>
                <c:pt idx="4">
                  <c:v>117</c:v>
                </c:pt>
                <c:pt idx="5">
                  <c:v>36</c:v>
                </c:pt>
                <c:pt idx="6">
                  <c:v>24</c:v>
                </c:pt>
                <c:pt idx="7">
                  <c:v>350</c:v>
                </c:pt>
                <c:pt idx="8">
                  <c:v>45</c:v>
                </c:pt>
                <c:pt idx="9">
                  <c:v>44</c:v>
                </c:pt>
                <c:pt idx="10">
                  <c:v>69</c:v>
                </c:pt>
                <c:pt idx="11">
                  <c:v>21</c:v>
                </c:pt>
                <c:pt idx="12">
                  <c:v>61</c:v>
                </c:pt>
                <c:pt idx="13">
                  <c:v>185</c:v>
                </c:pt>
                <c:pt idx="14">
                  <c:v>139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161280"/>
        <c:axId val="40159488"/>
      </c:lineChart>
      <c:catAx>
        <c:axId val="4013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40157952"/>
        <c:crosses val="autoZero"/>
        <c:auto val="1"/>
        <c:lblAlgn val="ctr"/>
        <c:lblOffset val="100"/>
        <c:noMultiLvlLbl val="0"/>
      </c:catAx>
      <c:valAx>
        <c:axId val="4015795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40135680"/>
        <c:crosses val="autoZero"/>
        <c:crossBetween val="between"/>
      </c:valAx>
      <c:valAx>
        <c:axId val="40159488"/>
        <c:scaling>
          <c:orientation val="minMax"/>
          <c:max val="200"/>
        </c:scaling>
        <c:delete val="0"/>
        <c:axPos val="r"/>
        <c:numFmt formatCode="General" sourceLinked="1"/>
        <c:majorTickMark val="out"/>
        <c:minorTickMark val="none"/>
        <c:tickLblPos val="nextTo"/>
        <c:crossAx val="40161280"/>
        <c:crosses val="max"/>
        <c:crossBetween val="between"/>
      </c:valAx>
      <c:catAx>
        <c:axId val="401612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0159488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731FA9-371D-45D9-A2B9-753675ACEC3E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BE2CB1E-0BA3-4699-AE6F-479A07A336AD}">
      <dgm:prSet/>
      <dgm:spPr/>
      <dgm:t>
        <a:bodyPr/>
        <a:lstStyle/>
        <a:p>
          <a:pPr rtl="0"/>
          <a:r>
            <a:rPr lang="ru-RU" b="1" dirty="0" smtClean="0"/>
            <a:t>Стабильного</a:t>
          </a:r>
          <a:endParaRPr lang="ru-RU" b="1" dirty="0"/>
        </a:p>
      </dgm:t>
    </dgm:pt>
    <dgm:pt modelId="{8454EE58-D36E-4D2D-9C51-47EC1B27479F}" type="parTrans" cxnId="{025CE331-8270-40ED-8F2A-3FE0B97C40F6}">
      <dgm:prSet/>
      <dgm:spPr/>
      <dgm:t>
        <a:bodyPr/>
        <a:lstStyle/>
        <a:p>
          <a:endParaRPr lang="ru-RU" b="1"/>
        </a:p>
      </dgm:t>
    </dgm:pt>
    <dgm:pt modelId="{0F6EA701-CC37-41CD-952E-30D1B1DC24E6}" type="sibTrans" cxnId="{025CE331-8270-40ED-8F2A-3FE0B97C40F6}">
      <dgm:prSet/>
      <dgm:spPr/>
      <dgm:t>
        <a:bodyPr/>
        <a:lstStyle/>
        <a:p>
          <a:endParaRPr lang="ru-RU" b="1"/>
        </a:p>
      </dgm:t>
    </dgm:pt>
    <dgm:pt modelId="{FE74D765-97B4-44C4-898F-2F81B006B8F0}">
      <dgm:prSet/>
      <dgm:spPr/>
      <dgm:t>
        <a:bodyPr/>
        <a:lstStyle/>
        <a:p>
          <a:pPr rtl="0"/>
          <a:r>
            <a:rPr lang="ru-RU" b="1" dirty="0" smtClean="0"/>
            <a:t>понятного</a:t>
          </a:r>
        </a:p>
        <a:p>
          <a:pPr rtl="0"/>
          <a:r>
            <a:rPr lang="ru-RU" b="1" dirty="0" smtClean="0"/>
            <a:t>(ясного)</a:t>
          </a:r>
          <a:endParaRPr lang="ru-RU" b="1" dirty="0"/>
        </a:p>
      </dgm:t>
    </dgm:pt>
    <dgm:pt modelId="{E6B3DC56-D385-493C-A7F9-91CB33E69B56}" type="parTrans" cxnId="{638A11BB-EFCC-44EF-8359-3C13A44BBDCF}">
      <dgm:prSet/>
      <dgm:spPr/>
      <dgm:t>
        <a:bodyPr/>
        <a:lstStyle/>
        <a:p>
          <a:endParaRPr lang="ru-RU" b="1"/>
        </a:p>
      </dgm:t>
    </dgm:pt>
    <dgm:pt modelId="{391F3584-C910-4816-8D5D-294221E9BF55}" type="sibTrans" cxnId="{638A11BB-EFCC-44EF-8359-3C13A44BBDCF}">
      <dgm:prSet/>
      <dgm:spPr/>
      <dgm:t>
        <a:bodyPr/>
        <a:lstStyle/>
        <a:p>
          <a:endParaRPr lang="ru-RU" b="1"/>
        </a:p>
      </dgm:t>
    </dgm:pt>
    <dgm:pt modelId="{4A43B67D-3D78-41D3-86B4-F427BC324BB1}">
      <dgm:prSet/>
      <dgm:spPr/>
      <dgm:t>
        <a:bodyPr/>
        <a:lstStyle/>
        <a:p>
          <a:pPr rtl="0"/>
          <a:r>
            <a:rPr lang="ru-RU" b="1" dirty="0" smtClean="0"/>
            <a:t>удобного</a:t>
          </a:r>
        </a:p>
        <a:p>
          <a:pPr rtl="0"/>
          <a:r>
            <a:rPr lang="ru-RU" b="1" dirty="0" smtClean="0"/>
            <a:t>(читабельного)</a:t>
          </a:r>
        </a:p>
      </dgm:t>
    </dgm:pt>
    <dgm:pt modelId="{2820C84C-87B1-4490-B6FB-B20C50A2B215}" type="parTrans" cxnId="{388B7935-7FB6-40F0-A4BD-E2157757C702}">
      <dgm:prSet/>
      <dgm:spPr/>
      <dgm:t>
        <a:bodyPr/>
        <a:lstStyle/>
        <a:p>
          <a:endParaRPr lang="ru-RU" b="1"/>
        </a:p>
      </dgm:t>
    </dgm:pt>
    <dgm:pt modelId="{CF10FB05-EC8B-4ED6-B10C-A5CFCCAFC6C1}" type="sibTrans" cxnId="{388B7935-7FB6-40F0-A4BD-E2157757C702}">
      <dgm:prSet/>
      <dgm:spPr/>
      <dgm:t>
        <a:bodyPr/>
        <a:lstStyle/>
        <a:p>
          <a:endParaRPr lang="ru-RU" b="1"/>
        </a:p>
      </dgm:t>
    </dgm:pt>
    <dgm:pt modelId="{94008FEA-607F-4F15-83A4-C6B06C84F32C}">
      <dgm:prSet/>
      <dgm:spPr/>
      <dgm:t>
        <a:bodyPr/>
        <a:lstStyle/>
        <a:p>
          <a:pPr rtl="0"/>
          <a:r>
            <a:rPr lang="ru-RU" b="1" dirty="0" smtClean="0"/>
            <a:t>Кодифицированного</a:t>
          </a:r>
          <a:endParaRPr lang="ru-RU" b="1" dirty="0"/>
        </a:p>
      </dgm:t>
    </dgm:pt>
    <dgm:pt modelId="{8C8B9A37-F470-4313-AB30-394EA390D91F}" type="parTrans" cxnId="{0FDAFD4E-48F7-4001-91B3-4F43AA64D99B}">
      <dgm:prSet/>
      <dgm:spPr/>
      <dgm:t>
        <a:bodyPr/>
        <a:lstStyle/>
        <a:p>
          <a:endParaRPr lang="ru-RU" b="1"/>
        </a:p>
      </dgm:t>
    </dgm:pt>
    <dgm:pt modelId="{D8883A31-DCC4-4348-A0F4-52DB99B52B9D}" type="sibTrans" cxnId="{0FDAFD4E-48F7-4001-91B3-4F43AA64D99B}">
      <dgm:prSet/>
      <dgm:spPr/>
      <dgm:t>
        <a:bodyPr/>
        <a:lstStyle/>
        <a:p>
          <a:endParaRPr lang="ru-RU" b="1"/>
        </a:p>
      </dgm:t>
    </dgm:pt>
    <dgm:pt modelId="{FF5FBE56-15E8-455F-86B9-2429F981B3C6}">
      <dgm:prSet/>
      <dgm:spPr/>
      <dgm:t>
        <a:bodyPr/>
        <a:lstStyle/>
        <a:p>
          <a:pPr rtl="0"/>
          <a:r>
            <a:rPr lang="ru-RU" b="1" dirty="0" smtClean="0"/>
            <a:t>Системного</a:t>
          </a:r>
          <a:endParaRPr lang="ru-RU" b="1" dirty="0"/>
        </a:p>
      </dgm:t>
    </dgm:pt>
    <dgm:pt modelId="{E26D81C3-D8F7-4EDE-90F9-F48135BD5859}" type="parTrans" cxnId="{DBA1FD8E-B23F-401B-B4A0-9CB40CB311FC}">
      <dgm:prSet/>
      <dgm:spPr/>
      <dgm:t>
        <a:bodyPr/>
        <a:lstStyle/>
        <a:p>
          <a:endParaRPr lang="ru-RU" b="1"/>
        </a:p>
      </dgm:t>
    </dgm:pt>
    <dgm:pt modelId="{58B14977-C565-425D-8BCE-0E9AC3E31E59}" type="sibTrans" cxnId="{DBA1FD8E-B23F-401B-B4A0-9CB40CB311FC}">
      <dgm:prSet/>
      <dgm:spPr/>
      <dgm:t>
        <a:bodyPr/>
        <a:lstStyle/>
        <a:p>
          <a:endParaRPr lang="ru-RU" b="1"/>
        </a:p>
      </dgm:t>
    </dgm:pt>
    <dgm:pt modelId="{727976B1-DBC9-4D79-9473-C44587063F6A}">
      <dgm:prSet/>
      <dgm:spPr/>
      <dgm:t>
        <a:bodyPr/>
        <a:lstStyle/>
        <a:p>
          <a:pPr rtl="0"/>
          <a:r>
            <a:rPr lang="ru-RU" b="1" dirty="0" smtClean="0"/>
            <a:t>Неизменности норм в среднесрочной перспективе (реформы завершены, встроены специальные нормы)</a:t>
          </a:r>
          <a:endParaRPr lang="ru-RU" b="1" dirty="0"/>
        </a:p>
      </dgm:t>
    </dgm:pt>
    <dgm:pt modelId="{CB1CB571-A845-49BA-BA30-A37F91988434}" type="parTrans" cxnId="{EB10ED10-254A-4406-BEDF-5D3FA626E6E0}">
      <dgm:prSet/>
      <dgm:spPr/>
      <dgm:t>
        <a:bodyPr/>
        <a:lstStyle/>
        <a:p>
          <a:endParaRPr lang="ru-RU"/>
        </a:p>
      </dgm:t>
    </dgm:pt>
    <dgm:pt modelId="{0E9E0C2F-8917-436A-B50F-E1982D27A0BA}" type="sibTrans" cxnId="{EB10ED10-254A-4406-BEDF-5D3FA626E6E0}">
      <dgm:prSet/>
      <dgm:spPr/>
      <dgm:t>
        <a:bodyPr/>
        <a:lstStyle/>
        <a:p>
          <a:endParaRPr lang="ru-RU"/>
        </a:p>
      </dgm:t>
    </dgm:pt>
    <dgm:pt modelId="{9D43CC78-9675-470E-A0AF-EAA76C7AA63B}">
      <dgm:prSet/>
      <dgm:spPr/>
      <dgm:t>
        <a:bodyPr/>
        <a:lstStyle/>
        <a:p>
          <a:pPr rtl="0"/>
          <a:r>
            <a:rPr lang="ru-RU" b="1" dirty="0" smtClean="0"/>
            <a:t>Инвентаризация и упорядочение норм</a:t>
          </a:r>
          <a:endParaRPr lang="ru-RU" b="1" dirty="0"/>
        </a:p>
      </dgm:t>
    </dgm:pt>
    <dgm:pt modelId="{A518EB19-7648-40D8-BCD3-7E47D5E44651}" type="parTrans" cxnId="{E11142F6-D8BE-4CC5-9985-5441FB264418}">
      <dgm:prSet/>
      <dgm:spPr/>
      <dgm:t>
        <a:bodyPr/>
        <a:lstStyle/>
        <a:p>
          <a:endParaRPr lang="ru-RU"/>
        </a:p>
      </dgm:t>
    </dgm:pt>
    <dgm:pt modelId="{69794AD4-CE33-4231-BF89-5AD85219C550}" type="sibTrans" cxnId="{E11142F6-D8BE-4CC5-9985-5441FB264418}">
      <dgm:prSet/>
      <dgm:spPr/>
      <dgm:t>
        <a:bodyPr/>
        <a:lstStyle/>
        <a:p>
          <a:endParaRPr lang="ru-RU"/>
        </a:p>
      </dgm:t>
    </dgm:pt>
    <dgm:pt modelId="{8DDC450E-7A65-43D5-BBCE-A4E3F9179251}">
      <dgm:prSet/>
      <dgm:spPr/>
      <dgm:t>
        <a:bodyPr/>
        <a:lstStyle/>
        <a:p>
          <a:pPr rtl="0"/>
          <a:r>
            <a:rPr lang="ru-RU" b="1" dirty="0" smtClean="0"/>
            <a:t>Перенесены нормы закона об миссии, ряд норм 83-ФЗ  </a:t>
          </a:r>
          <a:r>
            <a:rPr lang="ru-RU" b="1" dirty="0" err="1" smtClean="0"/>
            <a:t>ФЗоФБ</a:t>
          </a:r>
          <a:endParaRPr lang="ru-RU" b="1" dirty="0"/>
        </a:p>
      </dgm:t>
    </dgm:pt>
    <dgm:pt modelId="{DB8D6AD8-34A1-4007-9E4A-A93BC6964F13}" type="parTrans" cxnId="{BC84F024-DB22-4348-A102-9031DC271796}">
      <dgm:prSet/>
      <dgm:spPr/>
      <dgm:t>
        <a:bodyPr/>
        <a:lstStyle/>
        <a:p>
          <a:endParaRPr lang="ru-RU"/>
        </a:p>
      </dgm:t>
    </dgm:pt>
    <dgm:pt modelId="{6EE53938-EF79-48C0-8C51-8255E74B5A6E}" type="sibTrans" cxnId="{BC84F024-DB22-4348-A102-9031DC271796}">
      <dgm:prSet/>
      <dgm:spPr/>
      <dgm:t>
        <a:bodyPr/>
        <a:lstStyle/>
        <a:p>
          <a:endParaRPr lang="ru-RU"/>
        </a:p>
      </dgm:t>
    </dgm:pt>
    <dgm:pt modelId="{6C5A6C6E-1767-4FF5-BAFD-7DDC60AC5055}">
      <dgm:prSet/>
      <dgm:spPr/>
      <dgm:t>
        <a:bodyPr/>
        <a:lstStyle/>
        <a:p>
          <a:pPr rtl="0"/>
          <a:r>
            <a:rPr lang="ru-RU" b="1" dirty="0" smtClean="0"/>
            <a:t>Нумерация структурных единиц</a:t>
          </a:r>
        </a:p>
      </dgm:t>
    </dgm:pt>
    <dgm:pt modelId="{2D360036-8E34-4495-B16C-8BCF7CD72653}" type="parTrans" cxnId="{D9DB03E6-1C91-4FFF-8842-251817FF6E30}">
      <dgm:prSet/>
      <dgm:spPr/>
      <dgm:t>
        <a:bodyPr/>
        <a:lstStyle/>
        <a:p>
          <a:endParaRPr lang="ru-RU"/>
        </a:p>
      </dgm:t>
    </dgm:pt>
    <dgm:pt modelId="{05A1CC4C-6D15-4455-8DF3-C31842F191F2}" type="sibTrans" cxnId="{D9DB03E6-1C91-4FFF-8842-251817FF6E30}">
      <dgm:prSet/>
      <dgm:spPr/>
      <dgm:t>
        <a:bodyPr/>
        <a:lstStyle/>
        <a:p>
          <a:endParaRPr lang="ru-RU"/>
        </a:p>
      </dgm:t>
    </dgm:pt>
    <dgm:pt modelId="{056E9065-3D02-49C2-B898-8DD949AF852A}" type="pres">
      <dgm:prSet presAssocID="{D1731FA9-371D-45D9-A2B9-753675ACEC3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9F92E7-DFB5-49EC-A2F8-58B1820136E2}" type="pres">
      <dgm:prSet presAssocID="{6BE2CB1E-0BA3-4699-AE6F-479A07A336A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318D0D-2100-4552-B437-DABA882479DF}" type="pres">
      <dgm:prSet presAssocID="{0F6EA701-CC37-41CD-952E-30D1B1DC24E6}" presName="sibTrans" presStyleCnt="0"/>
      <dgm:spPr/>
    </dgm:pt>
    <dgm:pt modelId="{A91022B9-4EBD-4D09-B2BF-DBFF66B5932B}" type="pres">
      <dgm:prSet presAssocID="{FF5FBE56-15E8-455F-86B9-2429F981B3C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8F6DB2-CB2B-44DB-A224-E6148446EC6B}" type="pres">
      <dgm:prSet presAssocID="{58B14977-C565-425D-8BCE-0E9AC3E31E59}" presName="sibTrans" presStyleCnt="0"/>
      <dgm:spPr/>
    </dgm:pt>
    <dgm:pt modelId="{BE407593-A1CF-4831-8E17-A960396E5605}" type="pres">
      <dgm:prSet presAssocID="{FE74D765-97B4-44C4-898F-2F81B006B8F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E01C05-4C8D-461A-8798-CC2637A599E8}" type="pres">
      <dgm:prSet presAssocID="{391F3584-C910-4816-8D5D-294221E9BF55}" presName="sibTrans" presStyleCnt="0"/>
      <dgm:spPr/>
    </dgm:pt>
    <dgm:pt modelId="{5C1017D9-41F7-44FE-9F9A-32E22D8E976C}" type="pres">
      <dgm:prSet presAssocID="{4A43B67D-3D78-41D3-86B4-F427BC324BB1}" presName="node" presStyleLbl="node1" presStyleIdx="3" presStyleCnt="5" custLinFactNeighborX="7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711CF-FF21-4721-9F11-CD3C6881C0E1}" type="pres">
      <dgm:prSet presAssocID="{CF10FB05-EC8B-4ED6-B10C-A5CFCCAFC6C1}" presName="sibTrans" presStyleCnt="0"/>
      <dgm:spPr/>
    </dgm:pt>
    <dgm:pt modelId="{F5923F89-7D91-4293-8336-CF47450125C3}" type="pres">
      <dgm:prSet presAssocID="{94008FEA-607F-4F15-83A4-C6B06C84F32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8B7935-7FB6-40F0-A4BD-E2157757C702}" srcId="{D1731FA9-371D-45D9-A2B9-753675ACEC3E}" destId="{4A43B67D-3D78-41D3-86B4-F427BC324BB1}" srcOrd="3" destOrd="0" parTransId="{2820C84C-87B1-4490-B6FB-B20C50A2B215}" sibTransId="{CF10FB05-EC8B-4ED6-B10C-A5CFCCAFC6C1}"/>
    <dgm:cxn modelId="{EB10ED10-254A-4406-BEDF-5D3FA626E6E0}" srcId="{6BE2CB1E-0BA3-4699-AE6F-479A07A336AD}" destId="{727976B1-DBC9-4D79-9473-C44587063F6A}" srcOrd="0" destOrd="0" parTransId="{CB1CB571-A845-49BA-BA30-A37F91988434}" sibTransId="{0E9E0C2F-8917-436A-B50F-E1982D27A0BA}"/>
    <dgm:cxn modelId="{D9DB03E6-1C91-4FFF-8842-251817FF6E30}" srcId="{4A43B67D-3D78-41D3-86B4-F427BC324BB1}" destId="{6C5A6C6E-1767-4FF5-BAFD-7DDC60AC5055}" srcOrd="0" destOrd="0" parTransId="{2D360036-8E34-4495-B16C-8BCF7CD72653}" sibTransId="{05A1CC4C-6D15-4455-8DF3-C31842F191F2}"/>
    <dgm:cxn modelId="{0C62A78B-A92D-466A-AB92-BFAC09F4DEB2}" type="presOf" srcId="{94008FEA-607F-4F15-83A4-C6B06C84F32C}" destId="{F5923F89-7D91-4293-8336-CF47450125C3}" srcOrd="0" destOrd="0" presId="urn:microsoft.com/office/officeart/2005/8/layout/default"/>
    <dgm:cxn modelId="{7B91F404-9386-4EA3-85BC-8A263A742516}" type="presOf" srcId="{FF5FBE56-15E8-455F-86B9-2429F981B3C6}" destId="{A91022B9-4EBD-4D09-B2BF-DBFF66B5932B}" srcOrd="0" destOrd="0" presId="urn:microsoft.com/office/officeart/2005/8/layout/default"/>
    <dgm:cxn modelId="{E11142F6-D8BE-4CC5-9985-5441FB264418}" srcId="{FF5FBE56-15E8-455F-86B9-2429F981B3C6}" destId="{9D43CC78-9675-470E-A0AF-EAA76C7AA63B}" srcOrd="0" destOrd="0" parTransId="{A518EB19-7648-40D8-BCD3-7E47D5E44651}" sibTransId="{69794AD4-CE33-4231-BF89-5AD85219C550}"/>
    <dgm:cxn modelId="{C1AFAD84-EC00-4555-AC1A-ECD1A9322F2A}" type="presOf" srcId="{727976B1-DBC9-4D79-9473-C44587063F6A}" destId="{509F92E7-DFB5-49EC-A2F8-58B1820136E2}" srcOrd="0" destOrd="1" presId="urn:microsoft.com/office/officeart/2005/8/layout/default"/>
    <dgm:cxn modelId="{0FDAFD4E-48F7-4001-91B3-4F43AA64D99B}" srcId="{D1731FA9-371D-45D9-A2B9-753675ACEC3E}" destId="{94008FEA-607F-4F15-83A4-C6B06C84F32C}" srcOrd="4" destOrd="0" parTransId="{8C8B9A37-F470-4313-AB30-394EA390D91F}" sibTransId="{D8883A31-DCC4-4348-A0F4-52DB99B52B9D}"/>
    <dgm:cxn modelId="{4C9597D2-A388-409A-AD06-194AF8FA4EF4}" type="presOf" srcId="{8DDC450E-7A65-43D5-BBCE-A4E3F9179251}" destId="{F5923F89-7D91-4293-8336-CF47450125C3}" srcOrd="0" destOrd="1" presId="urn:microsoft.com/office/officeart/2005/8/layout/default"/>
    <dgm:cxn modelId="{DBA1FD8E-B23F-401B-B4A0-9CB40CB311FC}" srcId="{D1731FA9-371D-45D9-A2B9-753675ACEC3E}" destId="{FF5FBE56-15E8-455F-86B9-2429F981B3C6}" srcOrd="1" destOrd="0" parTransId="{E26D81C3-D8F7-4EDE-90F9-F48135BD5859}" sibTransId="{58B14977-C565-425D-8BCE-0E9AC3E31E59}"/>
    <dgm:cxn modelId="{025CE331-8270-40ED-8F2A-3FE0B97C40F6}" srcId="{D1731FA9-371D-45D9-A2B9-753675ACEC3E}" destId="{6BE2CB1E-0BA3-4699-AE6F-479A07A336AD}" srcOrd="0" destOrd="0" parTransId="{8454EE58-D36E-4D2D-9C51-47EC1B27479F}" sibTransId="{0F6EA701-CC37-41CD-952E-30D1B1DC24E6}"/>
    <dgm:cxn modelId="{E8DC009A-4EE4-4F30-9049-176939F850C4}" type="presOf" srcId="{6BE2CB1E-0BA3-4699-AE6F-479A07A336AD}" destId="{509F92E7-DFB5-49EC-A2F8-58B1820136E2}" srcOrd="0" destOrd="0" presId="urn:microsoft.com/office/officeart/2005/8/layout/default"/>
    <dgm:cxn modelId="{AD287273-857A-4830-83A0-BE97D3FC92BD}" type="presOf" srcId="{6C5A6C6E-1767-4FF5-BAFD-7DDC60AC5055}" destId="{5C1017D9-41F7-44FE-9F9A-32E22D8E976C}" srcOrd="0" destOrd="1" presId="urn:microsoft.com/office/officeart/2005/8/layout/default"/>
    <dgm:cxn modelId="{EC58EB6E-9384-4448-9F59-3EEFC5783667}" type="presOf" srcId="{4A43B67D-3D78-41D3-86B4-F427BC324BB1}" destId="{5C1017D9-41F7-44FE-9F9A-32E22D8E976C}" srcOrd="0" destOrd="0" presId="urn:microsoft.com/office/officeart/2005/8/layout/default"/>
    <dgm:cxn modelId="{1CAB9633-A5BC-4CD0-8BB8-6B9C0B8AA8D6}" type="presOf" srcId="{FE74D765-97B4-44C4-898F-2F81B006B8F0}" destId="{BE407593-A1CF-4831-8E17-A960396E5605}" srcOrd="0" destOrd="0" presId="urn:microsoft.com/office/officeart/2005/8/layout/default"/>
    <dgm:cxn modelId="{374A07C7-7BCF-4445-80FB-E95296E5A28E}" type="presOf" srcId="{D1731FA9-371D-45D9-A2B9-753675ACEC3E}" destId="{056E9065-3D02-49C2-B898-8DD949AF852A}" srcOrd="0" destOrd="0" presId="urn:microsoft.com/office/officeart/2005/8/layout/default"/>
    <dgm:cxn modelId="{5A8FCB50-96E6-423E-BFB4-7029E01DE37D}" type="presOf" srcId="{9D43CC78-9675-470E-A0AF-EAA76C7AA63B}" destId="{A91022B9-4EBD-4D09-B2BF-DBFF66B5932B}" srcOrd="0" destOrd="1" presId="urn:microsoft.com/office/officeart/2005/8/layout/default"/>
    <dgm:cxn modelId="{BC84F024-DB22-4348-A102-9031DC271796}" srcId="{94008FEA-607F-4F15-83A4-C6B06C84F32C}" destId="{8DDC450E-7A65-43D5-BBCE-A4E3F9179251}" srcOrd="0" destOrd="0" parTransId="{DB8D6AD8-34A1-4007-9E4A-A93BC6964F13}" sibTransId="{6EE53938-EF79-48C0-8C51-8255E74B5A6E}"/>
    <dgm:cxn modelId="{638A11BB-EFCC-44EF-8359-3C13A44BBDCF}" srcId="{D1731FA9-371D-45D9-A2B9-753675ACEC3E}" destId="{FE74D765-97B4-44C4-898F-2F81B006B8F0}" srcOrd="2" destOrd="0" parTransId="{E6B3DC56-D385-493C-A7F9-91CB33E69B56}" sibTransId="{391F3584-C910-4816-8D5D-294221E9BF55}"/>
    <dgm:cxn modelId="{01CC3C3A-E577-4CE8-B944-176246506137}" type="presParOf" srcId="{056E9065-3D02-49C2-B898-8DD949AF852A}" destId="{509F92E7-DFB5-49EC-A2F8-58B1820136E2}" srcOrd="0" destOrd="0" presId="urn:microsoft.com/office/officeart/2005/8/layout/default"/>
    <dgm:cxn modelId="{08A9FD1F-1C7A-4A3C-A830-8AD19A914B56}" type="presParOf" srcId="{056E9065-3D02-49C2-B898-8DD949AF852A}" destId="{44318D0D-2100-4552-B437-DABA882479DF}" srcOrd="1" destOrd="0" presId="urn:microsoft.com/office/officeart/2005/8/layout/default"/>
    <dgm:cxn modelId="{0950FEA9-328A-44CE-832F-BF6E0F351D5B}" type="presParOf" srcId="{056E9065-3D02-49C2-B898-8DD949AF852A}" destId="{A91022B9-4EBD-4D09-B2BF-DBFF66B5932B}" srcOrd="2" destOrd="0" presId="urn:microsoft.com/office/officeart/2005/8/layout/default"/>
    <dgm:cxn modelId="{FC3E3EE5-DF42-4520-B26E-FBF4168C17D2}" type="presParOf" srcId="{056E9065-3D02-49C2-B898-8DD949AF852A}" destId="{CF8F6DB2-CB2B-44DB-A224-E6148446EC6B}" srcOrd="3" destOrd="0" presId="urn:microsoft.com/office/officeart/2005/8/layout/default"/>
    <dgm:cxn modelId="{F2973A05-DC85-4412-88DF-B7BC79499B62}" type="presParOf" srcId="{056E9065-3D02-49C2-B898-8DD949AF852A}" destId="{BE407593-A1CF-4831-8E17-A960396E5605}" srcOrd="4" destOrd="0" presId="urn:microsoft.com/office/officeart/2005/8/layout/default"/>
    <dgm:cxn modelId="{AD681F43-9773-471F-86A0-914C3B3F3B63}" type="presParOf" srcId="{056E9065-3D02-49C2-B898-8DD949AF852A}" destId="{5CE01C05-4C8D-461A-8798-CC2637A599E8}" srcOrd="5" destOrd="0" presId="urn:microsoft.com/office/officeart/2005/8/layout/default"/>
    <dgm:cxn modelId="{E82A6262-4CCC-41F1-8A37-AC577AE822BF}" type="presParOf" srcId="{056E9065-3D02-49C2-B898-8DD949AF852A}" destId="{5C1017D9-41F7-44FE-9F9A-32E22D8E976C}" srcOrd="6" destOrd="0" presId="urn:microsoft.com/office/officeart/2005/8/layout/default"/>
    <dgm:cxn modelId="{72009175-C6FE-4B5F-ACD1-643C65084631}" type="presParOf" srcId="{056E9065-3D02-49C2-B898-8DD949AF852A}" destId="{F6C711CF-FF21-4721-9F11-CD3C6881C0E1}" srcOrd="7" destOrd="0" presId="urn:microsoft.com/office/officeart/2005/8/layout/default"/>
    <dgm:cxn modelId="{FE16501F-2D25-4125-9943-5EFD65749238}" type="presParOf" srcId="{056E9065-3D02-49C2-B898-8DD949AF852A}" destId="{F5923F89-7D91-4293-8336-CF47450125C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18B926-44B9-476D-84BB-8CFFC1DEAD33}" type="doc">
      <dgm:prSet loTypeId="urn:microsoft.com/office/officeart/2005/8/layout/vList3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ABEFD81-CF11-45F2-982B-F0325AA85F05}">
      <dgm:prSet custT="1"/>
      <dgm:spPr/>
      <dgm:t>
        <a:bodyPr/>
        <a:lstStyle/>
        <a:p>
          <a:pPr rtl="0"/>
          <a:r>
            <a:rPr lang="ru-RU" sz="1400" b="1" dirty="0" smtClean="0"/>
            <a:t>реалистичные показатели прогноза</a:t>
          </a:r>
          <a:r>
            <a:rPr lang="ru-RU" sz="1400" dirty="0" smtClean="0"/>
            <a:t> социально-экономического развития</a:t>
          </a:r>
          <a:endParaRPr lang="ru-RU" sz="1400" dirty="0"/>
        </a:p>
      </dgm:t>
    </dgm:pt>
    <dgm:pt modelId="{4AB6BAF1-5F3C-4A90-88AA-0E08DC784F89}" type="parTrans" cxnId="{F612661E-B4AF-4705-B969-438CC315D4BC}">
      <dgm:prSet/>
      <dgm:spPr/>
      <dgm:t>
        <a:bodyPr/>
        <a:lstStyle/>
        <a:p>
          <a:endParaRPr lang="ru-RU" sz="1400"/>
        </a:p>
      </dgm:t>
    </dgm:pt>
    <dgm:pt modelId="{E9420D4B-0081-4402-85E9-916C782EF6C5}" type="sibTrans" cxnId="{F612661E-B4AF-4705-B969-438CC315D4BC}">
      <dgm:prSet/>
      <dgm:spPr/>
      <dgm:t>
        <a:bodyPr/>
        <a:lstStyle/>
        <a:p>
          <a:endParaRPr lang="ru-RU" sz="1400"/>
        </a:p>
      </dgm:t>
    </dgm:pt>
    <dgm:pt modelId="{459B8CB4-139F-4AD0-8107-C7D36B2CCC26}">
      <dgm:prSet custT="1"/>
      <dgm:spPr/>
      <dgm:t>
        <a:bodyPr/>
        <a:lstStyle/>
        <a:p>
          <a:pPr rtl="0"/>
          <a:r>
            <a:rPr lang="ru-RU" sz="1400" dirty="0" smtClean="0"/>
            <a:t>планирование в рамках бюджетного прогноза с </a:t>
          </a:r>
          <a:r>
            <a:rPr lang="ru-RU" sz="1400" b="1" dirty="0" smtClean="0"/>
            <a:t>оценкой долгосрочных финансовых последствий </a:t>
          </a:r>
          <a:endParaRPr lang="ru-RU" sz="1400" dirty="0"/>
        </a:p>
      </dgm:t>
    </dgm:pt>
    <dgm:pt modelId="{CEF8B219-0706-4D24-AA34-E35F8FF8744D}" type="parTrans" cxnId="{28C9E8EE-C767-4041-B126-EBED7C78151E}">
      <dgm:prSet/>
      <dgm:spPr/>
      <dgm:t>
        <a:bodyPr/>
        <a:lstStyle/>
        <a:p>
          <a:endParaRPr lang="ru-RU" sz="1400"/>
        </a:p>
      </dgm:t>
    </dgm:pt>
    <dgm:pt modelId="{5893FC8E-750A-4827-BDEE-B970A589D1EC}" type="sibTrans" cxnId="{28C9E8EE-C767-4041-B126-EBED7C78151E}">
      <dgm:prSet/>
      <dgm:spPr/>
      <dgm:t>
        <a:bodyPr/>
        <a:lstStyle/>
        <a:p>
          <a:endParaRPr lang="ru-RU" sz="1400"/>
        </a:p>
      </dgm:t>
    </dgm:pt>
    <dgm:pt modelId="{C2FB6FEB-6D50-4A2E-A97F-9DBEF47B8A2B}">
      <dgm:prSet custT="1"/>
      <dgm:spPr/>
      <dgm:t>
        <a:bodyPr/>
        <a:lstStyle/>
        <a:p>
          <a:pPr rtl="0"/>
          <a:r>
            <a:rPr lang="ru-RU" sz="1400" b="1" dirty="0" smtClean="0"/>
            <a:t>стабильные правила (ограничения) </a:t>
          </a:r>
          <a:r>
            <a:rPr lang="ru-RU" sz="1400" dirty="0" smtClean="0"/>
            <a:t>общего объема расходов и (или) дефицита бюджета</a:t>
          </a:r>
          <a:endParaRPr lang="ru-RU" sz="1400" dirty="0"/>
        </a:p>
      </dgm:t>
    </dgm:pt>
    <dgm:pt modelId="{8C36BB58-0BCF-4A25-95AC-6210240D981D}" type="parTrans" cxnId="{56E17DFD-F880-48FB-8DEC-42BFE28DBD8D}">
      <dgm:prSet/>
      <dgm:spPr/>
      <dgm:t>
        <a:bodyPr/>
        <a:lstStyle/>
        <a:p>
          <a:endParaRPr lang="ru-RU" sz="1400"/>
        </a:p>
      </dgm:t>
    </dgm:pt>
    <dgm:pt modelId="{20BC2765-2E69-460D-8A38-EE86948ADE39}" type="sibTrans" cxnId="{56E17DFD-F880-48FB-8DEC-42BFE28DBD8D}">
      <dgm:prSet/>
      <dgm:spPr/>
      <dgm:t>
        <a:bodyPr/>
        <a:lstStyle/>
        <a:p>
          <a:endParaRPr lang="ru-RU" sz="1400"/>
        </a:p>
      </dgm:t>
    </dgm:pt>
    <dgm:pt modelId="{97106856-5E73-4F6B-9D88-F5785BDB2E20}">
      <dgm:prSet custT="1"/>
      <dgm:spPr/>
      <dgm:t>
        <a:bodyPr/>
        <a:lstStyle/>
        <a:p>
          <a:pPr rtl="0"/>
          <a:r>
            <a:rPr lang="ru-RU" sz="1400" dirty="0" smtClean="0"/>
            <a:t>приоритет </a:t>
          </a:r>
          <a:r>
            <a:rPr lang="ru-RU" sz="1400" b="1" dirty="0" smtClean="0"/>
            <a:t>исполнения действующих </a:t>
          </a:r>
          <a:r>
            <a:rPr lang="ru-RU" sz="1400" dirty="0" smtClean="0"/>
            <a:t>обязательств</a:t>
          </a:r>
          <a:endParaRPr lang="ru-RU" sz="1400" dirty="0"/>
        </a:p>
      </dgm:t>
    </dgm:pt>
    <dgm:pt modelId="{47296BCA-7D27-477F-A711-B1385DE39CEC}" type="parTrans" cxnId="{2FB3851C-5FD1-4D78-9164-88E2DC3D89B8}">
      <dgm:prSet/>
      <dgm:spPr/>
      <dgm:t>
        <a:bodyPr/>
        <a:lstStyle/>
        <a:p>
          <a:endParaRPr lang="ru-RU" sz="1400"/>
        </a:p>
      </dgm:t>
    </dgm:pt>
    <dgm:pt modelId="{B6DAA515-9B14-45C0-8358-157F7B4E0A3D}" type="sibTrans" cxnId="{2FB3851C-5FD1-4D78-9164-88E2DC3D89B8}">
      <dgm:prSet/>
      <dgm:spPr/>
      <dgm:t>
        <a:bodyPr/>
        <a:lstStyle/>
        <a:p>
          <a:endParaRPr lang="ru-RU" sz="1400"/>
        </a:p>
      </dgm:t>
    </dgm:pt>
    <dgm:pt modelId="{64D1AA10-A3D9-4C0F-A174-50501D11082D}">
      <dgm:prSet custT="1"/>
      <dgm:spPr/>
      <dgm:t>
        <a:bodyPr/>
        <a:lstStyle/>
        <a:p>
          <a:pPr rtl="0"/>
          <a:r>
            <a:rPr lang="ru-RU" sz="1400" b="1" dirty="0" smtClean="0"/>
            <a:t>государственный (муниципальный) долг, исключающий неисполнение </a:t>
          </a:r>
          <a:r>
            <a:rPr lang="ru-RU" sz="1400" dirty="0" smtClean="0"/>
            <a:t>обязательств и их реструктуризацию</a:t>
          </a:r>
          <a:endParaRPr lang="ru-RU" sz="1400" dirty="0"/>
        </a:p>
      </dgm:t>
    </dgm:pt>
    <dgm:pt modelId="{606C1F88-6177-4251-9AD9-D90EEB8F28EC}" type="parTrans" cxnId="{569A169E-DE4A-47D0-9BB0-688C871A8573}">
      <dgm:prSet/>
      <dgm:spPr/>
      <dgm:t>
        <a:bodyPr/>
        <a:lstStyle/>
        <a:p>
          <a:endParaRPr lang="ru-RU" sz="1400"/>
        </a:p>
      </dgm:t>
    </dgm:pt>
    <dgm:pt modelId="{F2706415-2D68-4160-A105-8D185A9EE3EF}" type="sibTrans" cxnId="{569A169E-DE4A-47D0-9BB0-688C871A8573}">
      <dgm:prSet/>
      <dgm:spPr/>
      <dgm:t>
        <a:bodyPr/>
        <a:lstStyle/>
        <a:p>
          <a:endParaRPr lang="ru-RU" sz="1400"/>
        </a:p>
      </dgm:t>
    </dgm:pt>
    <dgm:pt modelId="{71882962-6B59-4711-9EAD-7DE7CF298A3C}" type="pres">
      <dgm:prSet presAssocID="{9618B926-44B9-476D-84BB-8CFFC1DEAD3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1EBAD3-B59B-4A8C-BB52-338AEFC9449A}" type="pres">
      <dgm:prSet presAssocID="{3ABEFD81-CF11-45F2-982B-F0325AA85F05}" presName="composite" presStyleCnt="0"/>
      <dgm:spPr/>
      <dgm:t>
        <a:bodyPr/>
        <a:lstStyle/>
        <a:p>
          <a:endParaRPr lang="ru-RU"/>
        </a:p>
      </dgm:t>
    </dgm:pt>
    <dgm:pt modelId="{9FC13D85-B48E-4FF9-ADE0-BF2BCF3371C0}" type="pres">
      <dgm:prSet presAssocID="{3ABEFD81-CF11-45F2-982B-F0325AA85F05}" presName="imgShp" presStyleLbl="fgImgPlace1" presStyleIdx="0" presStyleCnt="5"/>
      <dgm:spPr/>
      <dgm:t>
        <a:bodyPr/>
        <a:lstStyle/>
        <a:p>
          <a:endParaRPr lang="ru-RU"/>
        </a:p>
      </dgm:t>
    </dgm:pt>
    <dgm:pt modelId="{C1B0F08E-4FAB-49FC-909D-531D698AC82A}" type="pres">
      <dgm:prSet presAssocID="{3ABEFD81-CF11-45F2-982B-F0325AA85F05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6DF2C8-0F9F-4B1E-8AFE-6F208DD86FF5}" type="pres">
      <dgm:prSet presAssocID="{E9420D4B-0081-4402-85E9-916C782EF6C5}" presName="spacing" presStyleCnt="0"/>
      <dgm:spPr/>
      <dgm:t>
        <a:bodyPr/>
        <a:lstStyle/>
        <a:p>
          <a:endParaRPr lang="ru-RU"/>
        </a:p>
      </dgm:t>
    </dgm:pt>
    <dgm:pt modelId="{0D6B5FF3-3E23-43CB-BE1E-CFE47CCD867B}" type="pres">
      <dgm:prSet presAssocID="{459B8CB4-139F-4AD0-8107-C7D36B2CCC26}" presName="composite" presStyleCnt="0"/>
      <dgm:spPr/>
      <dgm:t>
        <a:bodyPr/>
        <a:lstStyle/>
        <a:p>
          <a:endParaRPr lang="ru-RU"/>
        </a:p>
      </dgm:t>
    </dgm:pt>
    <dgm:pt modelId="{C3CB29D2-A2E3-439C-AABA-81360F9B5B95}" type="pres">
      <dgm:prSet presAssocID="{459B8CB4-139F-4AD0-8107-C7D36B2CCC26}" presName="imgShp" presStyleLbl="fgImgPlace1" presStyleIdx="1" presStyleCnt="5"/>
      <dgm:spPr/>
      <dgm:t>
        <a:bodyPr/>
        <a:lstStyle/>
        <a:p>
          <a:endParaRPr lang="ru-RU"/>
        </a:p>
      </dgm:t>
    </dgm:pt>
    <dgm:pt modelId="{3DA0889C-D40E-44B6-9DF1-C7823B4CA2B3}" type="pres">
      <dgm:prSet presAssocID="{459B8CB4-139F-4AD0-8107-C7D36B2CCC26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AD699B-4952-406C-896D-2BA410923646}" type="pres">
      <dgm:prSet presAssocID="{5893FC8E-750A-4827-BDEE-B970A589D1EC}" presName="spacing" presStyleCnt="0"/>
      <dgm:spPr/>
      <dgm:t>
        <a:bodyPr/>
        <a:lstStyle/>
        <a:p>
          <a:endParaRPr lang="ru-RU"/>
        </a:p>
      </dgm:t>
    </dgm:pt>
    <dgm:pt modelId="{D53DA86B-5E8C-4870-BA66-CD9EE30F4FF1}" type="pres">
      <dgm:prSet presAssocID="{C2FB6FEB-6D50-4A2E-A97F-9DBEF47B8A2B}" presName="composite" presStyleCnt="0"/>
      <dgm:spPr/>
      <dgm:t>
        <a:bodyPr/>
        <a:lstStyle/>
        <a:p>
          <a:endParaRPr lang="ru-RU"/>
        </a:p>
      </dgm:t>
    </dgm:pt>
    <dgm:pt modelId="{E4989A61-3C56-460C-85E3-343465B89D58}" type="pres">
      <dgm:prSet presAssocID="{C2FB6FEB-6D50-4A2E-A97F-9DBEF47B8A2B}" presName="imgShp" presStyleLbl="fgImgPlace1" presStyleIdx="2" presStyleCnt="5"/>
      <dgm:spPr/>
      <dgm:t>
        <a:bodyPr/>
        <a:lstStyle/>
        <a:p>
          <a:endParaRPr lang="ru-RU"/>
        </a:p>
      </dgm:t>
    </dgm:pt>
    <dgm:pt modelId="{7B135278-6BF3-4035-BBAC-86FDCB5D99F0}" type="pres">
      <dgm:prSet presAssocID="{C2FB6FEB-6D50-4A2E-A97F-9DBEF47B8A2B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5D9903-3C54-4C1D-A542-5E3E107FDBB3}" type="pres">
      <dgm:prSet presAssocID="{20BC2765-2E69-460D-8A38-EE86948ADE39}" presName="spacing" presStyleCnt="0"/>
      <dgm:spPr/>
      <dgm:t>
        <a:bodyPr/>
        <a:lstStyle/>
        <a:p>
          <a:endParaRPr lang="ru-RU"/>
        </a:p>
      </dgm:t>
    </dgm:pt>
    <dgm:pt modelId="{B70E74A9-30A3-43BC-BFC8-9799276219CD}" type="pres">
      <dgm:prSet presAssocID="{97106856-5E73-4F6B-9D88-F5785BDB2E20}" presName="composite" presStyleCnt="0"/>
      <dgm:spPr/>
      <dgm:t>
        <a:bodyPr/>
        <a:lstStyle/>
        <a:p>
          <a:endParaRPr lang="ru-RU"/>
        </a:p>
      </dgm:t>
    </dgm:pt>
    <dgm:pt modelId="{809270A2-5B4C-45FD-8604-223BA7A2432E}" type="pres">
      <dgm:prSet presAssocID="{97106856-5E73-4F6B-9D88-F5785BDB2E20}" presName="imgShp" presStyleLbl="fgImgPlace1" presStyleIdx="3" presStyleCnt="5"/>
      <dgm:spPr/>
      <dgm:t>
        <a:bodyPr/>
        <a:lstStyle/>
        <a:p>
          <a:endParaRPr lang="ru-RU"/>
        </a:p>
      </dgm:t>
    </dgm:pt>
    <dgm:pt modelId="{9CF7173D-10F8-4B23-87DD-9F74E26F7829}" type="pres">
      <dgm:prSet presAssocID="{97106856-5E73-4F6B-9D88-F5785BDB2E20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4AE05A-C7BF-46F8-AAC8-AF8D979A3AC5}" type="pres">
      <dgm:prSet presAssocID="{B6DAA515-9B14-45C0-8358-157F7B4E0A3D}" presName="spacing" presStyleCnt="0"/>
      <dgm:spPr/>
      <dgm:t>
        <a:bodyPr/>
        <a:lstStyle/>
        <a:p>
          <a:endParaRPr lang="ru-RU"/>
        </a:p>
      </dgm:t>
    </dgm:pt>
    <dgm:pt modelId="{EE7F8299-5966-467D-914F-A939BD057D16}" type="pres">
      <dgm:prSet presAssocID="{64D1AA10-A3D9-4C0F-A174-50501D11082D}" presName="composite" presStyleCnt="0"/>
      <dgm:spPr/>
      <dgm:t>
        <a:bodyPr/>
        <a:lstStyle/>
        <a:p>
          <a:endParaRPr lang="ru-RU"/>
        </a:p>
      </dgm:t>
    </dgm:pt>
    <dgm:pt modelId="{35E6DF9D-3733-4497-AB73-E3A531B3957E}" type="pres">
      <dgm:prSet presAssocID="{64D1AA10-A3D9-4C0F-A174-50501D11082D}" presName="imgShp" presStyleLbl="fgImgPlace1" presStyleIdx="4" presStyleCnt="5"/>
      <dgm:spPr/>
      <dgm:t>
        <a:bodyPr/>
        <a:lstStyle/>
        <a:p>
          <a:endParaRPr lang="ru-RU"/>
        </a:p>
      </dgm:t>
    </dgm:pt>
    <dgm:pt modelId="{DCC022BC-D9CE-4D90-9CAF-9713EAD76520}" type="pres">
      <dgm:prSet presAssocID="{64D1AA10-A3D9-4C0F-A174-50501D11082D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C9E8EE-C767-4041-B126-EBED7C78151E}" srcId="{9618B926-44B9-476D-84BB-8CFFC1DEAD33}" destId="{459B8CB4-139F-4AD0-8107-C7D36B2CCC26}" srcOrd="1" destOrd="0" parTransId="{CEF8B219-0706-4D24-AA34-E35F8FF8744D}" sibTransId="{5893FC8E-750A-4827-BDEE-B970A589D1EC}"/>
    <dgm:cxn modelId="{56E17DFD-F880-48FB-8DEC-42BFE28DBD8D}" srcId="{9618B926-44B9-476D-84BB-8CFFC1DEAD33}" destId="{C2FB6FEB-6D50-4A2E-A97F-9DBEF47B8A2B}" srcOrd="2" destOrd="0" parTransId="{8C36BB58-0BCF-4A25-95AC-6210240D981D}" sibTransId="{20BC2765-2E69-460D-8A38-EE86948ADE39}"/>
    <dgm:cxn modelId="{0BABDDC4-C9CA-4C4A-A324-43AC6B575816}" type="presOf" srcId="{3ABEFD81-CF11-45F2-982B-F0325AA85F05}" destId="{C1B0F08E-4FAB-49FC-909D-531D698AC82A}" srcOrd="0" destOrd="0" presId="urn:microsoft.com/office/officeart/2005/8/layout/vList3"/>
    <dgm:cxn modelId="{132E6A0E-0025-4B5B-94B0-A81720ADCCC2}" type="presOf" srcId="{C2FB6FEB-6D50-4A2E-A97F-9DBEF47B8A2B}" destId="{7B135278-6BF3-4035-BBAC-86FDCB5D99F0}" srcOrd="0" destOrd="0" presId="urn:microsoft.com/office/officeart/2005/8/layout/vList3"/>
    <dgm:cxn modelId="{2FB3851C-5FD1-4D78-9164-88E2DC3D89B8}" srcId="{9618B926-44B9-476D-84BB-8CFFC1DEAD33}" destId="{97106856-5E73-4F6B-9D88-F5785BDB2E20}" srcOrd="3" destOrd="0" parTransId="{47296BCA-7D27-477F-A711-B1385DE39CEC}" sibTransId="{B6DAA515-9B14-45C0-8358-157F7B4E0A3D}"/>
    <dgm:cxn modelId="{4C84D712-9F71-4B74-A999-F0780A3F0F16}" type="presOf" srcId="{459B8CB4-139F-4AD0-8107-C7D36B2CCC26}" destId="{3DA0889C-D40E-44B6-9DF1-C7823B4CA2B3}" srcOrd="0" destOrd="0" presId="urn:microsoft.com/office/officeart/2005/8/layout/vList3"/>
    <dgm:cxn modelId="{B4858F13-CAFB-4FBF-9B0D-1DE86CF2B51D}" type="presOf" srcId="{9618B926-44B9-476D-84BB-8CFFC1DEAD33}" destId="{71882962-6B59-4711-9EAD-7DE7CF298A3C}" srcOrd="0" destOrd="0" presId="urn:microsoft.com/office/officeart/2005/8/layout/vList3"/>
    <dgm:cxn modelId="{2B60E493-D1FC-4D24-88F8-27331FA11D4D}" type="presOf" srcId="{64D1AA10-A3D9-4C0F-A174-50501D11082D}" destId="{DCC022BC-D9CE-4D90-9CAF-9713EAD76520}" srcOrd="0" destOrd="0" presId="urn:microsoft.com/office/officeart/2005/8/layout/vList3"/>
    <dgm:cxn modelId="{B0D37ECE-E346-4CED-A854-FD9A1195109E}" type="presOf" srcId="{97106856-5E73-4F6B-9D88-F5785BDB2E20}" destId="{9CF7173D-10F8-4B23-87DD-9F74E26F7829}" srcOrd="0" destOrd="0" presId="urn:microsoft.com/office/officeart/2005/8/layout/vList3"/>
    <dgm:cxn modelId="{F612661E-B4AF-4705-B969-438CC315D4BC}" srcId="{9618B926-44B9-476D-84BB-8CFFC1DEAD33}" destId="{3ABEFD81-CF11-45F2-982B-F0325AA85F05}" srcOrd="0" destOrd="0" parTransId="{4AB6BAF1-5F3C-4A90-88AA-0E08DC784F89}" sibTransId="{E9420D4B-0081-4402-85E9-916C782EF6C5}"/>
    <dgm:cxn modelId="{569A169E-DE4A-47D0-9BB0-688C871A8573}" srcId="{9618B926-44B9-476D-84BB-8CFFC1DEAD33}" destId="{64D1AA10-A3D9-4C0F-A174-50501D11082D}" srcOrd="4" destOrd="0" parTransId="{606C1F88-6177-4251-9AD9-D90EEB8F28EC}" sibTransId="{F2706415-2D68-4160-A105-8D185A9EE3EF}"/>
    <dgm:cxn modelId="{6B9F0CD8-BB4E-4045-8FA3-24A2F1E6A568}" type="presParOf" srcId="{71882962-6B59-4711-9EAD-7DE7CF298A3C}" destId="{6A1EBAD3-B59B-4A8C-BB52-338AEFC9449A}" srcOrd="0" destOrd="0" presId="urn:microsoft.com/office/officeart/2005/8/layout/vList3"/>
    <dgm:cxn modelId="{B3DA9038-9179-476F-9DE2-A16D3A63F08C}" type="presParOf" srcId="{6A1EBAD3-B59B-4A8C-BB52-338AEFC9449A}" destId="{9FC13D85-B48E-4FF9-ADE0-BF2BCF3371C0}" srcOrd="0" destOrd="0" presId="urn:microsoft.com/office/officeart/2005/8/layout/vList3"/>
    <dgm:cxn modelId="{68D7720F-2025-47E6-A137-9D219C0D0A2E}" type="presParOf" srcId="{6A1EBAD3-B59B-4A8C-BB52-338AEFC9449A}" destId="{C1B0F08E-4FAB-49FC-909D-531D698AC82A}" srcOrd="1" destOrd="0" presId="urn:microsoft.com/office/officeart/2005/8/layout/vList3"/>
    <dgm:cxn modelId="{E91C4574-BA53-4246-B58D-35D9817681DE}" type="presParOf" srcId="{71882962-6B59-4711-9EAD-7DE7CF298A3C}" destId="{A36DF2C8-0F9F-4B1E-8AFE-6F208DD86FF5}" srcOrd="1" destOrd="0" presId="urn:microsoft.com/office/officeart/2005/8/layout/vList3"/>
    <dgm:cxn modelId="{62D4E57E-B169-41A5-BCAF-6975C8B127F2}" type="presParOf" srcId="{71882962-6B59-4711-9EAD-7DE7CF298A3C}" destId="{0D6B5FF3-3E23-43CB-BE1E-CFE47CCD867B}" srcOrd="2" destOrd="0" presId="urn:microsoft.com/office/officeart/2005/8/layout/vList3"/>
    <dgm:cxn modelId="{9C53B374-4D4F-435F-8265-56DB543CDF8A}" type="presParOf" srcId="{0D6B5FF3-3E23-43CB-BE1E-CFE47CCD867B}" destId="{C3CB29D2-A2E3-439C-AABA-81360F9B5B95}" srcOrd="0" destOrd="0" presId="urn:microsoft.com/office/officeart/2005/8/layout/vList3"/>
    <dgm:cxn modelId="{4A062CAC-00FF-423F-ABC1-44EFDD357D5F}" type="presParOf" srcId="{0D6B5FF3-3E23-43CB-BE1E-CFE47CCD867B}" destId="{3DA0889C-D40E-44B6-9DF1-C7823B4CA2B3}" srcOrd="1" destOrd="0" presId="urn:microsoft.com/office/officeart/2005/8/layout/vList3"/>
    <dgm:cxn modelId="{9B19158C-5AA1-4D34-BD5F-60E1F469D0C8}" type="presParOf" srcId="{71882962-6B59-4711-9EAD-7DE7CF298A3C}" destId="{45AD699B-4952-406C-896D-2BA410923646}" srcOrd="3" destOrd="0" presId="urn:microsoft.com/office/officeart/2005/8/layout/vList3"/>
    <dgm:cxn modelId="{D39371A0-C278-4EE8-A04A-435BA63F8ADD}" type="presParOf" srcId="{71882962-6B59-4711-9EAD-7DE7CF298A3C}" destId="{D53DA86B-5E8C-4870-BA66-CD9EE30F4FF1}" srcOrd="4" destOrd="0" presId="urn:microsoft.com/office/officeart/2005/8/layout/vList3"/>
    <dgm:cxn modelId="{B6A028A7-29EC-4019-BA3B-7F9A71D3B694}" type="presParOf" srcId="{D53DA86B-5E8C-4870-BA66-CD9EE30F4FF1}" destId="{E4989A61-3C56-460C-85E3-343465B89D58}" srcOrd="0" destOrd="0" presId="urn:microsoft.com/office/officeart/2005/8/layout/vList3"/>
    <dgm:cxn modelId="{6137A106-7706-47B9-A3C3-B262D419E725}" type="presParOf" srcId="{D53DA86B-5E8C-4870-BA66-CD9EE30F4FF1}" destId="{7B135278-6BF3-4035-BBAC-86FDCB5D99F0}" srcOrd="1" destOrd="0" presId="urn:microsoft.com/office/officeart/2005/8/layout/vList3"/>
    <dgm:cxn modelId="{F37DAA85-EF5C-49AB-857A-E8B7D8D315E7}" type="presParOf" srcId="{71882962-6B59-4711-9EAD-7DE7CF298A3C}" destId="{1A5D9903-3C54-4C1D-A542-5E3E107FDBB3}" srcOrd="5" destOrd="0" presId="urn:microsoft.com/office/officeart/2005/8/layout/vList3"/>
    <dgm:cxn modelId="{A0EC37A6-7D5B-4F8E-8EEC-8193D5E42735}" type="presParOf" srcId="{71882962-6B59-4711-9EAD-7DE7CF298A3C}" destId="{B70E74A9-30A3-43BC-BFC8-9799276219CD}" srcOrd="6" destOrd="0" presId="urn:microsoft.com/office/officeart/2005/8/layout/vList3"/>
    <dgm:cxn modelId="{882FDF51-EAB3-4579-B90F-A201557F7FB3}" type="presParOf" srcId="{B70E74A9-30A3-43BC-BFC8-9799276219CD}" destId="{809270A2-5B4C-45FD-8604-223BA7A2432E}" srcOrd="0" destOrd="0" presId="urn:microsoft.com/office/officeart/2005/8/layout/vList3"/>
    <dgm:cxn modelId="{49E5A899-0A26-4117-B2E5-12B3A42AFF69}" type="presParOf" srcId="{B70E74A9-30A3-43BC-BFC8-9799276219CD}" destId="{9CF7173D-10F8-4B23-87DD-9F74E26F7829}" srcOrd="1" destOrd="0" presId="urn:microsoft.com/office/officeart/2005/8/layout/vList3"/>
    <dgm:cxn modelId="{A39205BF-1E2A-4F65-8932-C9C195887B38}" type="presParOf" srcId="{71882962-6B59-4711-9EAD-7DE7CF298A3C}" destId="{C04AE05A-C7BF-46F8-AAC8-AF8D979A3AC5}" srcOrd="7" destOrd="0" presId="urn:microsoft.com/office/officeart/2005/8/layout/vList3"/>
    <dgm:cxn modelId="{0591AA04-6551-481F-BC25-32B69034B42E}" type="presParOf" srcId="{71882962-6B59-4711-9EAD-7DE7CF298A3C}" destId="{EE7F8299-5966-467D-914F-A939BD057D16}" srcOrd="8" destOrd="0" presId="urn:microsoft.com/office/officeart/2005/8/layout/vList3"/>
    <dgm:cxn modelId="{6F49922D-EDFD-4032-9449-ECAF8B7A8868}" type="presParOf" srcId="{EE7F8299-5966-467D-914F-A939BD057D16}" destId="{35E6DF9D-3733-4497-AB73-E3A531B3957E}" srcOrd="0" destOrd="0" presId="urn:microsoft.com/office/officeart/2005/8/layout/vList3"/>
    <dgm:cxn modelId="{A5596274-F2B0-4F84-B9F8-F37E5400108F}" type="presParOf" srcId="{EE7F8299-5966-467D-914F-A939BD057D16}" destId="{DCC022BC-D9CE-4D90-9CAF-9713EAD7652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9C2E18-E450-45C8-91F2-F59CA277F938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DEBDB9E-96CA-4300-87FB-804D9FB799CD}">
      <dgm:prSet/>
      <dgm:spPr/>
      <dgm:t>
        <a:bodyPr/>
        <a:lstStyle/>
        <a:p>
          <a:pPr rtl="0"/>
          <a:r>
            <a:rPr lang="ru-RU" dirty="0" smtClean="0"/>
            <a:t>введение "горизонтальных"  межбюджетных субсидий</a:t>
          </a:r>
          <a:endParaRPr lang="ru-RU" dirty="0"/>
        </a:p>
      </dgm:t>
    </dgm:pt>
    <dgm:pt modelId="{4CFB873F-DBCE-453A-8088-458377560E53}">
      <dgm:prSet/>
      <dgm:spPr/>
      <dgm:t>
        <a:bodyPr/>
        <a:lstStyle/>
        <a:p>
          <a:pPr rtl="0"/>
          <a:r>
            <a:rPr lang="ru-RU" dirty="0" smtClean="0"/>
            <a:t>введение новой формы дотации: дотации на сбалансированность</a:t>
          </a:r>
          <a:endParaRPr lang="ru-RU" dirty="0"/>
        </a:p>
      </dgm:t>
    </dgm:pt>
    <dgm:pt modelId="{5C98E1C8-6C9B-48A6-8993-9FBAF4ECDDC8}">
      <dgm:prSet/>
      <dgm:spPr/>
      <dgm:t>
        <a:bodyPr/>
        <a:lstStyle/>
        <a:p>
          <a:pPr rtl="0"/>
          <a:r>
            <a:rPr lang="ru-RU" dirty="0" smtClean="0"/>
            <a:t>Уточнение форм межбюджетных трансфертов</a:t>
          </a:r>
          <a:endParaRPr lang="ru-RU" dirty="0"/>
        </a:p>
      </dgm:t>
    </dgm:pt>
    <dgm:pt modelId="{B346DF5C-733F-44C9-8DFC-750F260D0463}" type="sibTrans" cxnId="{B5FAF111-C381-4F35-9515-8FE73BB50C6D}">
      <dgm:prSet/>
      <dgm:spPr/>
      <dgm:t>
        <a:bodyPr/>
        <a:lstStyle/>
        <a:p>
          <a:endParaRPr lang="ru-RU"/>
        </a:p>
      </dgm:t>
    </dgm:pt>
    <dgm:pt modelId="{DCB6A121-FB12-450A-961A-45016F0AF8EE}" type="parTrans" cxnId="{B5FAF111-C381-4F35-9515-8FE73BB50C6D}">
      <dgm:prSet/>
      <dgm:spPr/>
      <dgm:t>
        <a:bodyPr/>
        <a:lstStyle/>
        <a:p>
          <a:endParaRPr lang="ru-RU"/>
        </a:p>
      </dgm:t>
    </dgm:pt>
    <dgm:pt modelId="{0D2F70D5-04D1-4C1F-8C55-F38D3E4ABB2D}" type="sibTrans" cxnId="{795E8B9A-0DA2-4FD6-AD42-88B7C961780A}">
      <dgm:prSet/>
      <dgm:spPr/>
      <dgm:t>
        <a:bodyPr/>
        <a:lstStyle/>
        <a:p>
          <a:endParaRPr lang="ru-RU"/>
        </a:p>
      </dgm:t>
    </dgm:pt>
    <dgm:pt modelId="{A90CD1C9-C38A-4D8E-B85C-65CEA203794A}" type="parTrans" cxnId="{795E8B9A-0DA2-4FD6-AD42-88B7C961780A}">
      <dgm:prSet/>
      <dgm:spPr/>
      <dgm:t>
        <a:bodyPr/>
        <a:lstStyle/>
        <a:p>
          <a:endParaRPr lang="ru-RU"/>
        </a:p>
      </dgm:t>
    </dgm:pt>
    <dgm:pt modelId="{75C42891-D73F-4DCA-B2D4-1C7F5766BDF7}" type="sibTrans" cxnId="{67E7D2FA-CB50-40B3-98E6-516C475D592C}">
      <dgm:prSet/>
      <dgm:spPr/>
      <dgm:t>
        <a:bodyPr/>
        <a:lstStyle/>
        <a:p>
          <a:endParaRPr lang="ru-RU"/>
        </a:p>
      </dgm:t>
    </dgm:pt>
    <dgm:pt modelId="{D0201F28-F19B-43FC-98DA-13075AC5664D}" type="parTrans" cxnId="{67E7D2FA-CB50-40B3-98E6-516C475D592C}">
      <dgm:prSet/>
      <dgm:spPr/>
      <dgm:t>
        <a:bodyPr/>
        <a:lstStyle/>
        <a:p>
          <a:endParaRPr lang="ru-RU"/>
        </a:p>
      </dgm:t>
    </dgm:pt>
    <dgm:pt modelId="{5CA617E5-BD38-4404-AEFD-800AC35735E7}">
      <dgm:prSet/>
      <dgm:spPr/>
      <dgm:t>
        <a:bodyPr/>
        <a:lstStyle/>
        <a:p>
          <a:pPr rtl="0"/>
          <a:r>
            <a:rPr lang="ru-RU" dirty="0" smtClean="0"/>
            <a:t>законодательное регулирование формирования единой субвенции</a:t>
          </a:r>
          <a:endParaRPr lang="ru-RU" dirty="0"/>
        </a:p>
      </dgm:t>
    </dgm:pt>
    <dgm:pt modelId="{32CC6AE0-19D7-4F0F-AE81-76372575276F}" type="parTrans" cxnId="{024833AB-26A2-463F-BE70-9C3E43BFCAA0}">
      <dgm:prSet/>
      <dgm:spPr/>
      <dgm:t>
        <a:bodyPr/>
        <a:lstStyle/>
        <a:p>
          <a:endParaRPr lang="ru-RU"/>
        </a:p>
      </dgm:t>
    </dgm:pt>
    <dgm:pt modelId="{17F53DA9-CED8-4667-AB3E-DF06D7977BD3}" type="sibTrans" cxnId="{024833AB-26A2-463F-BE70-9C3E43BFCAA0}">
      <dgm:prSet/>
      <dgm:spPr/>
      <dgm:t>
        <a:bodyPr/>
        <a:lstStyle/>
        <a:p>
          <a:endParaRPr lang="ru-RU"/>
        </a:p>
      </dgm:t>
    </dgm:pt>
    <dgm:pt modelId="{5169E074-D3FF-42C1-8205-1CC6227D835C}">
      <dgm:prSet/>
      <dgm:spPr/>
      <dgm:t>
        <a:bodyPr/>
        <a:lstStyle/>
        <a:p>
          <a:pPr rtl="0"/>
          <a:r>
            <a:rPr lang="ru-RU" dirty="0" smtClean="0"/>
            <a:t>Новации в сфере межбюджетного регулирования</a:t>
          </a:r>
          <a:endParaRPr lang="ru-RU" dirty="0"/>
        </a:p>
      </dgm:t>
    </dgm:pt>
    <dgm:pt modelId="{465871BD-D56C-4B90-A632-A7122F39CAA0}" type="parTrans" cxnId="{7278B2E4-D727-439A-A9DC-0761FB9A8086}">
      <dgm:prSet/>
      <dgm:spPr/>
      <dgm:t>
        <a:bodyPr/>
        <a:lstStyle/>
        <a:p>
          <a:endParaRPr lang="ru-RU"/>
        </a:p>
      </dgm:t>
    </dgm:pt>
    <dgm:pt modelId="{5FA1D808-FBE8-4EDD-AF80-6141AC39A556}" type="sibTrans" cxnId="{7278B2E4-D727-439A-A9DC-0761FB9A8086}">
      <dgm:prSet/>
      <dgm:spPr/>
      <dgm:t>
        <a:bodyPr/>
        <a:lstStyle/>
        <a:p>
          <a:endParaRPr lang="ru-RU"/>
        </a:p>
      </dgm:t>
    </dgm:pt>
    <dgm:pt modelId="{4FB7F18D-760E-4A76-B899-0C8C90CB0AA5}">
      <dgm:prSet/>
      <dgm:spPr/>
      <dgm:t>
        <a:bodyPr/>
        <a:lstStyle/>
        <a:p>
          <a:pPr rtl="0"/>
          <a:r>
            <a:rPr lang="ru-RU" dirty="0" smtClean="0">
              <a:latin typeface="+mj-lt"/>
            </a:rPr>
            <a:t>распределение межбюджетных трансфертов (кроме конкурсных субсидий) только законами (решениями) о бюджете</a:t>
          </a:r>
          <a:endParaRPr lang="ru-RU" dirty="0"/>
        </a:p>
      </dgm:t>
    </dgm:pt>
    <dgm:pt modelId="{2283B0EB-5A44-4889-AE13-9038096813C2}" type="parTrans" cxnId="{EFF1C2E0-9181-4370-817D-3180A28EAD3B}">
      <dgm:prSet/>
      <dgm:spPr/>
      <dgm:t>
        <a:bodyPr/>
        <a:lstStyle/>
        <a:p>
          <a:endParaRPr lang="ru-RU"/>
        </a:p>
      </dgm:t>
    </dgm:pt>
    <dgm:pt modelId="{7236A34E-8605-4698-ABDF-B7F223648A97}" type="sibTrans" cxnId="{EFF1C2E0-9181-4370-817D-3180A28EAD3B}">
      <dgm:prSet/>
      <dgm:spPr/>
      <dgm:t>
        <a:bodyPr/>
        <a:lstStyle/>
        <a:p>
          <a:endParaRPr lang="ru-RU"/>
        </a:p>
      </dgm:t>
    </dgm:pt>
    <dgm:pt modelId="{9B9B2DED-37EF-406A-804D-A222F4092800}">
      <dgm:prSet/>
      <dgm:spPr/>
      <dgm:t>
        <a:bodyPr/>
        <a:lstStyle/>
        <a:p>
          <a:pPr rtl="0"/>
          <a:r>
            <a:rPr lang="ru-RU" dirty="0" smtClean="0">
              <a:latin typeface="+mj-lt"/>
            </a:rPr>
            <a:t>внесение изменений в проект распределения без корректировки методики распределения не допускается (сейчас для дотаций, предлагается распространить на субвенции и субсидии)</a:t>
          </a:r>
          <a:endParaRPr lang="ru-RU" dirty="0"/>
        </a:p>
      </dgm:t>
    </dgm:pt>
    <dgm:pt modelId="{2FAC1D75-A710-43CA-97D3-D2725A6C6C21}" type="parTrans" cxnId="{3984D5D3-FB55-4A8A-972A-B5D762D6F683}">
      <dgm:prSet/>
      <dgm:spPr/>
      <dgm:t>
        <a:bodyPr/>
        <a:lstStyle/>
        <a:p>
          <a:endParaRPr lang="ru-RU"/>
        </a:p>
      </dgm:t>
    </dgm:pt>
    <dgm:pt modelId="{A9797119-2B2D-4486-B648-2779214E917A}" type="sibTrans" cxnId="{3984D5D3-FB55-4A8A-972A-B5D762D6F683}">
      <dgm:prSet/>
      <dgm:spPr/>
      <dgm:t>
        <a:bodyPr/>
        <a:lstStyle/>
        <a:p>
          <a:endParaRPr lang="ru-RU"/>
        </a:p>
      </dgm:t>
    </dgm:pt>
    <dgm:pt modelId="{FFDA87E4-BB47-4B6C-B7E7-630B547E4878}">
      <dgm:prSet/>
      <dgm:spPr/>
      <dgm:t>
        <a:bodyPr/>
        <a:lstStyle/>
        <a:p>
          <a:pPr rtl="0"/>
          <a:r>
            <a:rPr lang="ru-RU" dirty="0" smtClean="0"/>
            <a:t>расчет субвенций местным бюджетам исходя из установленных нормативов </a:t>
          </a:r>
          <a:endParaRPr lang="ru-RU" dirty="0"/>
        </a:p>
      </dgm:t>
    </dgm:pt>
    <dgm:pt modelId="{96EBA618-BC7E-454F-9067-6CAB398705B1}" type="parTrans" cxnId="{92EC30B0-BC47-4DF6-9A29-231091D0F04A}">
      <dgm:prSet/>
      <dgm:spPr/>
      <dgm:t>
        <a:bodyPr/>
        <a:lstStyle/>
        <a:p>
          <a:endParaRPr lang="ru-RU"/>
        </a:p>
      </dgm:t>
    </dgm:pt>
    <dgm:pt modelId="{4333BDE0-4344-4091-83E9-192F067EA1F2}" type="sibTrans" cxnId="{92EC30B0-BC47-4DF6-9A29-231091D0F04A}">
      <dgm:prSet/>
      <dgm:spPr/>
      <dgm:t>
        <a:bodyPr/>
        <a:lstStyle/>
        <a:p>
          <a:endParaRPr lang="ru-RU"/>
        </a:p>
      </dgm:t>
    </dgm:pt>
    <dgm:pt modelId="{E261F8AE-6D9B-4502-B7D8-E6A12B06ACDC}">
      <dgm:prSet/>
      <dgm:spPr/>
      <dgm:t>
        <a:bodyPr/>
        <a:lstStyle/>
        <a:p>
          <a:pPr rtl="0"/>
          <a:r>
            <a:rPr lang="ru-RU" dirty="0" smtClean="0"/>
            <a:t>Право субъектов РФ и ОМСУ передать нижестоящим бюджетам поступления от неналоговых доходов</a:t>
          </a:r>
          <a:endParaRPr lang="ru-RU" dirty="0"/>
        </a:p>
      </dgm:t>
    </dgm:pt>
    <dgm:pt modelId="{93DBD17C-7F23-4C09-AA26-D9D4A551E158}" type="parTrans" cxnId="{AA6002A2-60E4-4F83-8A18-E5CB2C8A9BC2}">
      <dgm:prSet/>
      <dgm:spPr/>
      <dgm:t>
        <a:bodyPr/>
        <a:lstStyle/>
        <a:p>
          <a:endParaRPr lang="ru-RU"/>
        </a:p>
      </dgm:t>
    </dgm:pt>
    <dgm:pt modelId="{7DE63939-2891-46D4-B51D-8A52FAA4E566}" type="sibTrans" cxnId="{AA6002A2-60E4-4F83-8A18-E5CB2C8A9BC2}">
      <dgm:prSet/>
      <dgm:spPr/>
      <dgm:t>
        <a:bodyPr/>
        <a:lstStyle/>
        <a:p>
          <a:endParaRPr lang="ru-RU"/>
        </a:p>
      </dgm:t>
    </dgm:pt>
    <dgm:pt modelId="{7C143071-4A74-4F2C-ADA2-A53A8AB9DBA8}">
      <dgm:prSet/>
      <dgm:spPr/>
      <dgm:t>
        <a:bodyPr/>
        <a:lstStyle/>
        <a:p>
          <a:pPr rtl="0"/>
          <a:r>
            <a:rPr lang="ru-RU" dirty="0" smtClean="0"/>
            <a:t>плата за негативное воздействие на окружающей среды</a:t>
          </a:r>
          <a:endParaRPr lang="ru-RU" dirty="0"/>
        </a:p>
      </dgm:t>
    </dgm:pt>
    <dgm:pt modelId="{A59A5209-8922-41AA-A287-52FC61D7449B}" type="parTrans" cxnId="{06CCE89C-E7FF-4D8E-8AD1-B3A58BCEA84E}">
      <dgm:prSet/>
      <dgm:spPr/>
      <dgm:t>
        <a:bodyPr/>
        <a:lstStyle/>
        <a:p>
          <a:endParaRPr lang="ru-RU"/>
        </a:p>
      </dgm:t>
    </dgm:pt>
    <dgm:pt modelId="{BE241BC0-FA3F-4A99-8C1C-C249A7CECE1E}" type="sibTrans" cxnId="{06CCE89C-E7FF-4D8E-8AD1-B3A58BCEA84E}">
      <dgm:prSet/>
      <dgm:spPr/>
      <dgm:t>
        <a:bodyPr/>
        <a:lstStyle/>
        <a:p>
          <a:endParaRPr lang="ru-RU"/>
        </a:p>
      </dgm:t>
    </dgm:pt>
    <dgm:pt modelId="{95C184E4-A0F9-486D-A609-8917939DAB61}">
      <dgm:prSet/>
      <dgm:spPr/>
      <dgm:t>
        <a:bodyPr/>
        <a:lstStyle/>
        <a:p>
          <a:pPr rtl="0"/>
          <a:r>
            <a:rPr lang="ru-RU" dirty="0" smtClean="0"/>
            <a:t>штрафы за отдельные административные правонарушения</a:t>
          </a:r>
          <a:endParaRPr lang="ru-RU" dirty="0"/>
        </a:p>
      </dgm:t>
    </dgm:pt>
    <dgm:pt modelId="{11BA32B8-4AE8-4A1A-B4C3-B0A4B9B23450}" type="parTrans" cxnId="{911DF871-AE9A-41BA-A1C6-A5738F076D74}">
      <dgm:prSet/>
      <dgm:spPr/>
      <dgm:t>
        <a:bodyPr/>
        <a:lstStyle/>
        <a:p>
          <a:endParaRPr lang="ru-RU"/>
        </a:p>
      </dgm:t>
    </dgm:pt>
    <dgm:pt modelId="{BDA6CFE1-E792-4ACC-9C89-E616BD9A301D}" type="sibTrans" cxnId="{911DF871-AE9A-41BA-A1C6-A5738F076D74}">
      <dgm:prSet/>
      <dgm:spPr/>
      <dgm:t>
        <a:bodyPr/>
        <a:lstStyle/>
        <a:p>
          <a:endParaRPr lang="ru-RU"/>
        </a:p>
      </dgm:t>
    </dgm:pt>
    <dgm:pt modelId="{215BB8A5-BBBD-4A9D-B36D-5114CAC4B45B}">
      <dgm:prSet/>
      <dgm:spPr/>
      <dgm:t>
        <a:bodyPr/>
        <a:lstStyle/>
        <a:p>
          <a:pPr rtl="0"/>
          <a:r>
            <a:rPr lang="ru-RU" dirty="0" smtClean="0"/>
            <a:t>сборы за пользование объектами водных биологических ресурсов (на региональном уровне)</a:t>
          </a:r>
          <a:endParaRPr lang="ru-RU" dirty="0"/>
        </a:p>
      </dgm:t>
    </dgm:pt>
    <dgm:pt modelId="{0DA07C7E-FC9E-4FFF-AC48-597DD338445A}" type="parTrans" cxnId="{2E5D3B1C-BC87-4863-94E4-E2A94EA39590}">
      <dgm:prSet/>
      <dgm:spPr/>
      <dgm:t>
        <a:bodyPr/>
        <a:lstStyle/>
        <a:p>
          <a:endParaRPr lang="ru-RU"/>
        </a:p>
      </dgm:t>
    </dgm:pt>
    <dgm:pt modelId="{2D806DB7-2C98-401C-8A74-CFF691A2156D}" type="sibTrans" cxnId="{2E5D3B1C-BC87-4863-94E4-E2A94EA39590}">
      <dgm:prSet/>
      <dgm:spPr/>
      <dgm:t>
        <a:bodyPr/>
        <a:lstStyle/>
        <a:p>
          <a:endParaRPr lang="ru-RU"/>
        </a:p>
      </dgm:t>
    </dgm:pt>
    <dgm:pt modelId="{0BBF84CD-BFF8-48BB-840C-EB89AC836DB0}">
      <dgm:prSet/>
      <dgm:spPr/>
      <dgm:t>
        <a:bodyPr/>
        <a:lstStyle/>
        <a:p>
          <a:pPr rtl="0"/>
          <a:r>
            <a:rPr lang="ru-RU" dirty="0" smtClean="0"/>
            <a:t>платы за аренду земельного участка, государственная собственность на который не разграничена (на местном уровне)</a:t>
          </a:r>
          <a:endParaRPr lang="ru-RU" dirty="0"/>
        </a:p>
      </dgm:t>
    </dgm:pt>
    <dgm:pt modelId="{683D995A-DEFA-4DF3-930F-9BE40A840C48}" type="parTrans" cxnId="{34F1312A-4B32-4A35-8908-D851A948334E}">
      <dgm:prSet/>
      <dgm:spPr/>
      <dgm:t>
        <a:bodyPr/>
        <a:lstStyle/>
        <a:p>
          <a:endParaRPr lang="ru-RU"/>
        </a:p>
      </dgm:t>
    </dgm:pt>
    <dgm:pt modelId="{F250230D-9603-414B-B51A-13BC4D289D31}" type="sibTrans" cxnId="{34F1312A-4B32-4A35-8908-D851A948334E}">
      <dgm:prSet/>
      <dgm:spPr/>
      <dgm:t>
        <a:bodyPr/>
        <a:lstStyle/>
        <a:p>
          <a:endParaRPr lang="ru-RU"/>
        </a:p>
      </dgm:t>
    </dgm:pt>
    <dgm:pt modelId="{66ECE740-4777-4E89-A45D-476A889C84F5}">
      <dgm:prSet/>
      <dgm:spPr/>
      <dgm:t>
        <a:bodyPr/>
        <a:lstStyle/>
        <a:p>
          <a:pPr rtl="0"/>
          <a:r>
            <a:rPr lang="ru-RU" dirty="0" smtClean="0"/>
            <a:t>установление особенности использования субвенции на обслуживающие расходы (почтовая связь, банковские услуги и обеспечение деятельности ОИВ субъектов РФ)</a:t>
          </a:r>
          <a:endParaRPr lang="ru-RU" dirty="0"/>
        </a:p>
      </dgm:t>
    </dgm:pt>
    <dgm:pt modelId="{A852FCD9-9C7F-492E-B912-6CEF503C3FAF}" type="parTrans" cxnId="{92A8CD66-E637-46C4-83F3-F5262880862C}">
      <dgm:prSet/>
      <dgm:spPr/>
      <dgm:t>
        <a:bodyPr/>
        <a:lstStyle/>
        <a:p>
          <a:endParaRPr lang="ru-RU"/>
        </a:p>
      </dgm:t>
    </dgm:pt>
    <dgm:pt modelId="{42549E5C-84CB-4B69-B6E4-B2CCCFD20C23}" type="sibTrans" cxnId="{92A8CD66-E637-46C4-83F3-F5262880862C}">
      <dgm:prSet/>
      <dgm:spPr/>
      <dgm:t>
        <a:bodyPr/>
        <a:lstStyle/>
        <a:p>
          <a:endParaRPr lang="ru-RU"/>
        </a:p>
      </dgm:t>
    </dgm:pt>
    <dgm:pt modelId="{B1940E93-8540-4AB5-8C6C-949DD1B7B452}" type="pres">
      <dgm:prSet presAssocID="{539C2E18-E450-45C8-91F2-F59CA277F93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24F658-60F2-4CD6-BFC6-7F97A5ADDAA7}" type="pres">
      <dgm:prSet presAssocID="{5C98E1C8-6C9B-48A6-8993-9FBAF4ECDDC8}" presName="parentLin" presStyleCnt="0"/>
      <dgm:spPr/>
      <dgm:t>
        <a:bodyPr/>
        <a:lstStyle/>
        <a:p>
          <a:endParaRPr lang="ru-RU"/>
        </a:p>
      </dgm:t>
    </dgm:pt>
    <dgm:pt modelId="{3CDFFBAB-B52C-4359-84A8-C9950722D273}" type="pres">
      <dgm:prSet presAssocID="{5C98E1C8-6C9B-48A6-8993-9FBAF4ECDDC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88A5B58-91B6-4F61-8689-56E7330C2C82}" type="pres">
      <dgm:prSet presAssocID="{5C98E1C8-6C9B-48A6-8993-9FBAF4ECDDC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A11B1D-71CA-4B06-A0A7-3D5D4014B4FE}" type="pres">
      <dgm:prSet presAssocID="{5C98E1C8-6C9B-48A6-8993-9FBAF4ECDDC8}" presName="negativeSpace" presStyleCnt="0"/>
      <dgm:spPr/>
      <dgm:t>
        <a:bodyPr/>
        <a:lstStyle/>
        <a:p>
          <a:endParaRPr lang="ru-RU"/>
        </a:p>
      </dgm:t>
    </dgm:pt>
    <dgm:pt modelId="{26BB706C-0F98-46EB-8F7A-1742098F5350}" type="pres">
      <dgm:prSet presAssocID="{5C98E1C8-6C9B-48A6-8993-9FBAF4ECDDC8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5812D5-1822-4E64-A063-491A1AFBFD87}" type="pres">
      <dgm:prSet presAssocID="{B346DF5C-733F-44C9-8DFC-750F260D0463}" presName="spaceBetweenRectangles" presStyleCnt="0"/>
      <dgm:spPr/>
      <dgm:t>
        <a:bodyPr/>
        <a:lstStyle/>
        <a:p>
          <a:endParaRPr lang="ru-RU"/>
        </a:p>
      </dgm:t>
    </dgm:pt>
    <dgm:pt modelId="{B5BE2295-E297-4077-9383-296F4E04F956}" type="pres">
      <dgm:prSet presAssocID="{5169E074-D3FF-42C1-8205-1CC6227D835C}" presName="parentLin" presStyleCnt="0"/>
      <dgm:spPr/>
      <dgm:t>
        <a:bodyPr/>
        <a:lstStyle/>
        <a:p>
          <a:endParaRPr lang="ru-RU"/>
        </a:p>
      </dgm:t>
    </dgm:pt>
    <dgm:pt modelId="{3F1270DE-F55C-4504-94A3-A2058A0C9B54}" type="pres">
      <dgm:prSet presAssocID="{5169E074-D3FF-42C1-8205-1CC6227D835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DB52389-E2D3-4C4C-9683-E2E9A62323DA}" type="pres">
      <dgm:prSet presAssocID="{5169E074-D3FF-42C1-8205-1CC6227D835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24630D-BC45-401B-86E1-3B4F1E884315}" type="pres">
      <dgm:prSet presAssocID="{5169E074-D3FF-42C1-8205-1CC6227D835C}" presName="negativeSpace" presStyleCnt="0"/>
      <dgm:spPr/>
      <dgm:t>
        <a:bodyPr/>
        <a:lstStyle/>
        <a:p>
          <a:endParaRPr lang="ru-RU"/>
        </a:p>
      </dgm:t>
    </dgm:pt>
    <dgm:pt modelId="{5A85C412-170D-4A88-A736-064B2C4BBA33}" type="pres">
      <dgm:prSet presAssocID="{5169E074-D3FF-42C1-8205-1CC6227D835C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831422-55C5-4A72-86EA-0175D2A5DEBA}" type="pres">
      <dgm:prSet presAssocID="{5FA1D808-FBE8-4EDD-AF80-6141AC39A556}" presName="spaceBetweenRectangles" presStyleCnt="0"/>
      <dgm:spPr/>
      <dgm:t>
        <a:bodyPr/>
        <a:lstStyle/>
        <a:p>
          <a:endParaRPr lang="ru-RU"/>
        </a:p>
      </dgm:t>
    </dgm:pt>
    <dgm:pt modelId="{DDD16FBB-7A2E-4F06-AD54-744DA22D0126}" type="pres">
      <dgm:prSet presAssocID="{E261F8AE-6D9B-4502-B7D8-E6A12B06ACDC}" presName="parentLin" presStyleCnt="0"/>
      <dgm:spPr/>
      <dgm:t>
        <a:bodyPr/>
        <a:lstStyle/>
        <a:p>
          <a:endParaRPr lang="ru-RU"/>
        </a:p>
      </dgm:t>
    </dgm:pt>
    <dgm:pt modelId="{5C4EBC3D-2B2B-46CD-BF7A-53B2E1B260C4}" type="pres">
      <dgm:prSet presAssocID="{E261F8AE-6D9B-4502-B7D8-E6A12B06ACDC}" presName="parentLeftMargin" presStyleLbl="node1" presStyleIdx="1" presStyleCnt="3" custScaleX="95613" custScaleY="307164"/>
      <dgm:spPr/>
      <dgm:t>
        <a:bodyPr/>
        <a:lstStyle/>
        <a:p>
          <a:endParaRPr lang="ru-RU"/>
        </a:p>
      </dgm:t>
    </dgm:pt>
    <dgm:pt modelId="{65F9596D-1795-41FA-A80D-3B3621A9B942}" type="pres">
      <dgm:prSet presAssocID="{E261F8AE-6D9B-4502-B7D8-E6A12B06ACD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84F782-9E86-4DAA-BB9B-78D3B04F4A31}" type="pres">
      <dgm:prSet presAssocID="{E261F8AE-6D9B-4502-B7D8-E6A12B06ACDC}" presName="negativeSpace" presStyleCnt="0"/>
      <dgm:spPr/>
      <dgm:t>
        <a:bodyPr/>
        <a:lstStyle/>
        <a:p>
          <a:endParaRPr lang="ru-RU"/>
        </a:p>
      </dgm:t>
    </dgm:pt>
    <dgm:pt modelId="{774BA8AA-5041-4DC5-A31C-40A7C51ACC4F}" type="pres">
      <dgm:prSet presAssocID="{E261F8AE-6D9B-4502-B7D8-E6A12B06ACDC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E7D2FA-CB50-40B3-98E6-516C475D592C}" srcId="{5C98E1C8-6C9B-48A6-8993-9FBAF4ECDDC8}" destId="{4CFB873F-DBCE-453A-8088-458377560E53}" srcOrd="0" destOrd="0" parTransId="{D0201F28-F19B-43FC-98DA-13075AC5664D}" sibTransId="{75C42891-D73F-4DCA-B2D4-1C7F5766BDF7}"/>
    <dgm:cxn modelId="{CD7BA847-B575-4ED9-B662-E6D0E807BC1E}" type="presOf" srcId="{7C143071-4A74-4F2C-ADA2-A53A8AB9DBA8}" destId="{774BA8AA-5041-4DC5-A31C-40A7C51ACC4F}" srcOrd="0" destOrd="0" presId="urn:microsoft.com/office/officeart/2005/8/layout/list1"/>
    <dgm:cxn modelId="{024833AB-26A2-463F-BE70-9C3E43BFCAA0}" srcId="{5C98E1C8-6C9B-48A6-8993-9FBAF4ECDDC8}" destId="{5CA617E5-BD38-4404-AEFD-800AC35735E7}" srcOrd="2" destOrd="0" parTransId="{32CC6AE0-19D7-4F0F-AE81-76372575276F}" sibTransId="{17F53DA9-CED8-4667-AB3E-DF06D7977BD3}"/>
    <dgm:cxn modelId="{AA6002A2-60E4-4F83-8A18-E5CB2C8A9BC2}" srcId="{539C2E18-E450-45C8-91F2-F59CA277F938}" destId="{E261F8AE-6D9B-4502-B7D8-E6A12B06ACDC}" srcOrd="2" destOrd="0" parTransId="{93DBD17C-7F23-4C09-AA26-D9D4A551E158}" sibTransId="{7DE63939-2891-46D4-B51D-8A52FAA4E566}"/>
    <dgm:cxn modelId="{428E19E8-8B93-4DF3-A9D5-399944DB9FA0}" type="presOf" srcId="{5DEBDB9E-96CA-4300-87FB-804D9FB799CD}" destId="{26BB706C-0F98-46EB-8F7A-1742098F5350}" srcOrd="0" destOrd="1" presId="urn:microsoft.com/office/officeart/2005/8/layout/list1"/>
    <dgm:cxn modelId="{63A2F52D-4262-410D-A438-B2D2D7EAA5AA}" type="presOf" srcId="{95C184E4-A0F9-486D-A609-8917939DAB61}" destId="{774BA8AA-5041-4DC5-A31C-40A7C51ACC4F}" srcOrd="0" destOrd="1" presId="urn:microsoft.com/office/officeart/2005/8/layout/list1"/>
    <dgm:cxn modelId="{F67CE107-B5FC-43C7-95D9-BAA6F13CF4D2}" type="presOf" srcId="{4CFB873F-DBCE-453A-8088-458377560E53}" destId="{26BB706C-0F98-46EB-8F7A-1742098F5350}" srcOrd="0" destOrd="0" presId="urn:microsoft.com/office/officeart/2005/8/layout/list1"/>
    <dgm:cxn modelId="{C713E7A9-6BF9-400D-B860-FB3C8F10039A}" type="presOf" srcId="{5169E074-D3FF-42C1-8205-1CC6227D835C}" destId="{3F1270DE-F55C-4504-94A3-A2058A0C9B54}" srcOrd="0" destOrd="0" presId="urn:microsoft.com/office/officeart/2005/8/layout/list1"/>
    <dgm:cxn modelId="{92EC30B0-BC47-4DF6-9A29-231091D0F04A}" srcId="{5169E074-D3FF-42C1-8205-1CC6227D835C}" destId="{FFDA87E4-BB47-4B6C-B7E7-630B547E4878}" srcOrd="3" destOrd="0" parTransId="{96EBA618-BC7E-454F-9067-6CAB398705B1}" sibTransId="{4333BDE0-4344-4091-83E9-192F067EA1F2}"/>
    <dgm:cxn modelId="{956FDE5B-754A-43B2-B5DF-F1938BA9BC5B}" type="presOf" srcId="{5169E074-D3FF-42C1-8205-1CC6227D835C}" destId="{EDB52389-E2D3-4C4C-9683-E2E9A62323DA}" srcOrd="1" destOrd="0" presId="urn:microsoft.com/office/officeart/2005/8/layout/list1"/>
    <dgm:cxn modelId="{2E5D3B1C-BC87-4863-94E4-E2A94EA39590}" srcId="{E261F8AE-6D9B-4502-B7D8-E6A12B06ACDC}" destId="{215BB8A5-BBBD-4A9D-B36D-5114CAC4B45B}" srcOrd="2" destOrd="0" parTransId="{0DA07C7E-FC9E-4FFF-AC48-597DD338445A}" sibTransId="{2D806DB7-2C98-401C-8A74-CFF691A2156D}"/>
    <dgm:cxn modelId="{C6CCD4B3-92CD-4805-A8E0-89F6A01FBEC6}" type="presOf" srcId="{539C2E18-E450-45C8-91F2-F59CA277F938}" destId="{B1940E93-8540-4AB5-8C6C-949DD1B7B452}" srcOrd="0" destOrd="0" presId="urn:microsoft.com/office/officeart/2005/8/layout/list1"/>
    <dgm:cxn modelId="{34F1312A-4B32-4A35-8908-D851A948334E}" srcId="{E261F8AE-6D9B-4502-B7D8-E6A12B06ACDC}" destId="{0BBF84CD-BFF8-48BB-840C-EB89AC836DB0}" srcOrd="3" destOrd="0" parTransId="{683D995A-DEFA-4DF3-930F-9BE40A840C48}" sibTransId="{F250230D-9603-414B-B51A-13BC4D289D31}"/>
    <dgm:cxn modelId="{19CEE835-08B5-4500-B182-8ED1FDAC1B37}" type="presOf" srcId="{5CA617E5-BD38-4404-AEFD-800AC35735E7}" destId="{26BB706C-0F98-46EB-8F7A-1742098F5350}" srcOrd="0" destOrd="2" presId="urn:microsoft.com/office/officeart/2005/8/layout/list1"/>
    <dgm:cxn modelId="{D04FA3F2-D3D7-4B1D-9A6E-1E0579CF2539}" type="presOf" srcId="{215BB8A5-BBBD-4A9D-B36D-5114CAC4B45B}" destId="{774BA8AA-5041-4DC5-A31C-40A7C51ACC4F}" srcOrd="0" destOrd="2" presId="urn:microsoft.com/office/officeart/2005/8/layout/list1"/>
    <dgm:cxn modelId="{EFF1C2E0-9181-4370-817D-3180A28EAD3B}" srcId="{5169E074-D3FF-42C1-8205-1CC6227D835C}" destId="{4FB7F18D-760E-4A76-B899-0C8C90CB0AA5}" srcOrd="0" destOrd="0" parTransId="{2283B0EB-5A44-4889-AE13-9038096813C2}" sibTransId="{7236A34E-8605-4698-ABDF-B7F223648A97}"/>
    <dgm:cxn modelId="{92A8CD66-E637-46C4-83F3-F5262880862C}" srcId="{5169E074-D3FF-42C1-8205-1CC6227D835C}" destId="{66ECE740-4777-4E89-A45D-476A889C84F5}" srcOrd="2" destOrd="0" parTransId="{A852FCD9-9C7F-492E-B912-6CEF503C3FAF}" sibTransId="{42549E5C-84CB-4B69-B6E4-B2CCCFD20C23}"/>
    <dgm:cxn modelId="{8C581B82-55AB-4D5B-830A-2134073D604E}" type="presOf" srcId="{5C98E1C8-6C9B-48A6-8993-9FBAF4ECDDC8}" destId="{3CDFFBAB-B52C-4359-84A8-C9950722D273}" srcOrd="0" destOrd="0" presId="urn:microsoft.com/office/officeart/2005/8/layout/list1"/>
    <dgm:cxn modelId="{795E8B9A-0DA2-4FD6-AD42-88B7C961780A}" srcId="{5C98E1C8-6C9B-48A6-8993-9FBAF4ECDDC8}" destId="{5DEBDB9E-96CA-4300-87FB-804D9FB799CD}" srcOrd="1" destOrd="0" parTransId="{A90CD1C9-C38A-4D8E-B85C-65CEA203794A}" sibTransId="{0D2F70D5-04D1-4C1F-8C55-F38D3E4ABB2D}"/>
    <dgm:cxn modelId="{6572B0A9-58C9-4DCA-9673-381528AC29BB}" type="presOf" srcId="{E261F8AE-6D9B-4502-B7D8-E6A12B06ACDC}" destId="{65F9596D-1795-41FA-A80D-3B3621A9B942}" srcOrd="1" destOrd="0" presId="urn:microsoft.com/office/officeart/2005/8/layout/list1"/>
    <dgm:cxn modelId="{B5FAF111-C381-4F35-9515-8FE73BB50C6D}" srcId="{539C2E18-E450-45C8-91F2-F59CA277F938}" destId="{5C98E1C8-6C9B-48A6-8993-9FBAF4ECDDC8}" srcOrd="0" destOrd="0" parTransId="{DCB6A121-FB12-450A-961A-45016F0AF8EE}" sibTransId="{B346DF5C-733F-44C9-8DFC-750F260D0463}"/>
    <dgm:cxn modelId="{13D292FA-E148-4E05-9BC8-AB8F0EDB4B25}" type="presOf" srcId="{0BBF84CD-BFF8-48BB-840C-EB89AC836DB0}" destId="{774BA8AA-5041-4DC5-A31C-40A7C51ACC4F}" srcOrd="0" destOrd="3" presId="urn:microsoft.com/office/officeart/2005/8/layout/list1"/>
    <dgm:cxn modelId="{EE692463-565E-442E-884D-DC63351CC70F}" type="presOf" srcId="{5C98E1C8-6C9B-48A6-8993-9FBAF4ECDDC8}" destId="{188A5B58-91B6-4F61-8689-56E7330C2C82}" srcOrd="1" destOrd="0" presId="urn:microsoft.com/office/officeart/2005/8/layout/list1"/>
    <dgm:cxn modelId="{2949F96B-EBE7-48F3-AB5A-16D2E8915921}" type="presOf" srcId="{E261F8AE-6D9B-4502-B7D8-E6A12B06ACDC}" destId="{5C4EBC3D-2B2B-46CD-BF7A-53B2E1B260C4}" srcOrd="0" destOrd="0" presId="urn:microsoft.com/office/officeart/2005/8/layout/list1"/>
    <dgm:cxn modelId="{CDDA34BB-CAC8-4084-933B-A9F57851371E}" type="presOf" srcId="{FFDA87E4-BB47-4B6C-B7E7-630B547E4878}" destId="{5A85C412-170D-4A88-A736-064B2C4BBA33}" srcOrd="0" destOrd="3" presId="urn:microsoft.com/office/officeart/2005/8/layout/list1"/>
    <dgm:cxn modelId="{7278B2E4-D727-439A-A9DC-0761FB9A8086}" srcId="{539C2E18-E450-45C8-91F2-F59CA277F938}" destId="{5169E074-D3FF-42C1-8205-1CC6227D835C}" srcOrd="1" destOrd="0" parTransId="{465871BD-D56C-4B90-A632-A7122F39CAA0}" sibTransId="{5FA1D808-FBE8-4EDD-AF80-6141AC39A556}"/>
    <dgm:cxn modelId="{61B3A799-6658-4768-8D0E-22C8904535F7}" type="presOf" srcId="{66ECE740-4777-4E89-A45D-476A889C84F5}" destId="{5A85C412-170D-4A88-A736-064B2C4BBA33}" srcOrd="0" destOrd="2" presId="urn:microsoft.com/office/officeart/2005/8/layout/list1"/>
    <dgm:cxn modelId="{911DF871-AE9A-41BA-A1C6-A5738F076D74}" srcId="{E261F8AE-6D9B-4502-B7D8-E6A12B06ACDC}" destId="{95C184E4-A0F9-486D-A609-8917939DAB61}" srcOrd="1" destOrd="0" parTransId="{11BA32B8-4AE8-4A1A-B4C3-B0A4B9B23450}" sibTransId="{BDA6CFE1-E792-4ACC-9C89-E616BD9A301D}"/>
    <dgm:cxn modelId="{BFF2F0FC-495E-4437-B5AE-370B6965B9AC}" type="presOf" srcId="{9B9B2DED-37EF-406A-804D-A222F4092800}" destId="{5A85C412-170D-4A88-A736-064B2C4BBA33}" srcOrd="0" destOrd="1" presId="urn:microsoft.com/office/officeart/2005/8/layout/list1"/>
    <dgm:cxn modelId="{F92269BF-5713-461A-958B-2E822218A299}" type="presOf" srcId="{4FB7F18D-760E-4A76-B899-0C8C90CB0AA5}" destId="{5A85C412-170D-4A88-A736-064B2C4BBA33}" srcOrd="0" destOrd="0" presId="urn:microsoft.com/office/officeart/2005/8/layout/list1"/>
    <dgm:cxn modelId="{06CCE89C-E7FF-4D8E-8AD1-B3A58BCEA84E}" srcId="{E261F8AE-6D9B-4502-B7D8-E6A12B06ACDC}" destId="{7C143071-4A74-4F2C-ADA2-A53A8AB9DBA8}" srcOrd="0" destOrd="0" parTransId="{A59A5209-8922-41AA-A287-52FC61D7449B}" sibTransId="{BE241BC0-FA3F-4A99-8C1C-C249A7CECE1E}"/>
    <dgm:cxn modelId="{3984D5D3-FB55-4A8A-972A-B5D762D6F683}" srcId="{5169E074-D3FF-42C1-8205-1CC6227D835C}" destId="{9B9B2DED-37EF-406A-804D-A222F4092800}" srcOrd="1" destOrd="0" parTransId="{2FAC1D75-A710-43CA-97D3-D2725A6C6C21}" sibTransId="{A9797119-2B2D-4486-B648-2779214E917A}"/>
    <dgm:cxn modelId="{FA3DB4E1-324F-42EC-AFC0-7D1BD78E77FA}" type="presParOf" srcId="{B1940E93-8540-4AB5-8C6C-949DD1B7B452}" destId="{7B24F658-60F2-4CD6-BFC6-7F97A5ADDAA7}" srcOrd="0" destOrd="0" presId="urn:microsoft.com/office/officeart/2005/8/layout/list1"/>
    <dgm:cxn modelId="{103E4B5B-751C-4FBA-8163-2AF65E10D6C4}" type="presParOf" srcId="{7B24F658-60F2-4CD6-BFC6-7F97A5ADDAA7}" destId="{3CDFFBAB-B52C-4359-84A8-C9950722D273}" srcOrd="0" destOrd="0" presId="urn:microsoft.com/office/officeart/2005/8/layout/list1"/>
    <dgm:cxn modelId="{8E558D86-0C8E-48CF-85EE-1817D7B41F4A}" type="presParOf" srcId="{7B24F658-60F2-4CD6-BFC6-7F97A5ADDAA7}" destId="{188A5B58-91B6-4F61-8689-56E7330C2C82}" srcOrd="1" destOrd="0" presId="urn:microsoft.com/office/officeart/2005/8/layout/list1"/>
    <dgm:cxn modelId="{27E668CF-6499-4CAB-BB77-C462AEEF5261}" type="presParOf" srcId="{B1940E93-8540-4AB5-8C6C-949DD1B7B452}" destId="{3FA11B1D-71CA-4B06-A0A7-3D5D4014B4FE}" srcOrd="1" destOrd="0" presId="urn:microsoft.com/office/officeart/2005/8/layout/list1"/>
    <dgm:cxn modelId="{E3240FED-03AD-40D1-8C62-7740EB5BAFE8}" type="presParOf" srcId="{B1940E93-8540-4AB5-8C6C-949DD1B7B452}" destId="{26BB706C-0F98-46EB-8F7A-1742098F5350}" srcOrd="2" destOrd="0" presId="urn:microsoft.com/office/officeart/2005/8/layout/list1"/>
    <dgm:cxn modelId="{DC6498C0-AFE2-4B47-9BE8-935D9B0F36D0}" type="presParOf" srcId="{B1940E93-8540-4AB5-8C6C-949DD1B7B452}" destId="{8C5812D5-1822-4E64-A063-491A1AFBFD87}" srcOrd="3" destOrd="0" presId="urn:microsoft.com/office/officeart/2005/8/layout/list1"/>
    <dgm:cxn modelId="{B83159FE-47E5-4DB6-9208-34103443AEB4}" type="presParOf" srcId="{B1940E93-8540-4AB5-8C6C-949DD1B7B452}" destId="{B5BE2295-E297-4077-9383-296F4E04F956}" srcOrd="4" destOrd="0" presId="urn:microsoft.com/office/officeart/2005/8/layout/list1"/>
    <dgm:cxn modelId="{F9644E90-3918-4E8A-A8CE-727771E26392}" type="presParOf" srcId="{B5BE2295-E297-4077-9383-296F4E04F956}" destId="{3F1270DE-F55C-4504-94A3-A2058A0C9B54}" srcOrd="0" destOrd="0" presId="urn:microsoft.com/office/officeart/2005/8/layout/list1"/>
    <dgm:cxn modelId="{366CFE32-8E1F-464F-81F5-501ABAE92B66}" type="presParOf" srcId="{B5BE2295-E297-4077-9383-296F4E04F956}" destId="{EDB52389-E2D3-4C4C-9683-E2E9A62323DA}" srcOrd="1" destOrd="0" presId="urn:microsoft.com/office/officeart/2005/8/layout/list1"/>
    <dgm:cxn modelId="{68E840AA-D641-4013-9C7F-39DE709C64AF}" type="presParOf" srcId="{B1940E93-8540-4AB5-8C6C-949DD1B7B452}" destId="{9724630D-BC45-401B-86E1-3B4F1E884315}" srcOrd="5" destOrd="0" presId="urn:microsoft.com/office/officeart/2005/8/layout/list1"/>
    <dgm:cxn modelId="{22E3A4FD-E12D-459A-8857-E37336BC3DF3}" type="presParOf" srcId="{B1940E93-8540-4AB5-8C6C-949DD1B7B452}" destId="{5A85C412-170D-4A88-A736-064B2C4BBA33}" srcOrd="6" destOrd="0" presId="urn:microsoft.com/office/officeart/2005/8/layout/list1"/>
    <dgm:cxn modelId="{DB7E35F6-D295-45A5-83F1-AC030B2D4311}" type="presParOf" srcId="{B1940E93-8540-4AB5-8C6C-949DD1B7B452}" destId="{4F831422-55C5-4A72-86EA-0175D2A5DEBA}" srcOrd="7" destOrd="0" presId="urn:microsoft.com/office/officeart/2005/8/layout/list1"/>
    <dgm:cxn modelId="{C5FAF6D2-5E97-4C08-8825-C0DBB8E688E7}" type="presParOf" srcId="{B1940E93-8540-4AB5-8C6C-949DD1B7B452}" destId="{DDD16FBB-7A2E-4F06-AD54-744DA22D0126}" srcOrd="8" destOrd="0" presId="urn:microsoft.com/office/officeart/2005/8/layout/list1"/>
    <dgm:cxn modelId="{EDFC2477-7D76-4ED4-8D80-BDAC0AC1A9A5}" type="presParOf" srcId="{DDD16FBB-7A2E-4F06-AD54-744DA22D0126}" destId="{5C4EBC3D-2B2B-46CD-BF7A-53B2E1B260C4}" srcOrd="0" destOrd="0" presId="urn:microsoft.com/office/officeart/2005/8/layout/list1"/>
    <dgm:cxn modelId="{A1E27249-4C6E-4900-8AFF-F3464EDDEA26}" type="presParOf" srcId="{DDD16FBB-7A2E-4F06-AD54-744DA22D0126}" destId="{65F9596D-1795-41FA-A80D-3B3621A9B942}" srcOrd="1" destOrd="0" presId="urn:microsoft.com/office/officeart/2005/8/layout/list1"/>
    <dgm:cxn modelId="{C19DE108-E6E6-47EA-AED1-1AFB4479587C}" type="presParOf" srcId="{B1940E93-8540-4AB5-8C6C-949DD1B7B452}" destId="{4384F782-9E86-4DAA-BB9B-78D3B04F4A31}" srcOrd="9" destOrd="0" presId="urn:microsoft.com/office/officeart/2005/8/layout/list1"/>
    <dgm:cxn modelId="{61E07A6D-1475-439E-ADA4-90880744A68C}" type="presParOf" srcId="{B1940E93-8540-4AB5-8C6C-949DD1B7B452}" destId="{774BA8AA-5041-4DC5-A31C-40A7C51ACC4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70F023-0BB1-46EE-9042-9CA3F8F83E4C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58EB5-F42C-4ECC-B722-81CCD85E60E6}">
      <dgm:prSet phldrT="[Текст]"/>
      <dgm:spPr/>
      <dgm:t>
        <a:bodyPr/>
        <a:lstStyle/>
        <a:p>
          <a:r>
            <a:rPr lang="ru-RU" dirty="0" smtClean="0"/>
            <a:t>долговой политики</a:t>
          </a:r>
          <a:endParaRPr lang="ru-RU" dirty="0"/>
        </a:p>
      </dgm:t>
    </dgm:pt>
    <dgm:pt modelId="{F323C204-ECF8-4E68-AACF-2B98C5D4FF88}" type="parTrans" cxnId="{5E7BA23F-24A0-44C9-9465-2DF144A58BC6}">
      <dgm:prSet/>
      <dgm:spPr/>
      <dgm:t>
        <a:bodyPr/>
        <a:lstStyle/>
        <a:p>
          <a:endParaRPr lang="ru-RU"/>
        </a:p>
      </dgm:t>
    </dgm:pt>
    <dgm:pt modelId="{B845B389-B7DC-4048-8F42-FE06BBA32E16}" type="sibTrans" cxnId="{5E7BA23F-24A0-44C9-9465-2DF144A58BC6}">
      <dgm:prSet/>
      <dgm:spPr/>
      <dgm:t>
        <a:bodyPr/>
        <a:lstStyle/>
        <a:p>
          <a:endParaRPr lang="ru-RU"/>
        </a:p>
      </dgm:t>
    </dgm:pt>
    <dgm:pt modelId="{F1799DC5-E4D8-40C2-8984-22BA7D3B0638}">
      <dgm:prSet phldrT="[Текст]"/>
      <dgm:spPr/>
      <dgm:t>
        <a:bodyPr/>
        <a:lstStyle/>
        <a:p>
          <a:r>
            <a:rPr lang="ru-RU" dirty="0" smtClean="0"/>
            <a:t>итоги реализации направлений долговой политики;</a:t>
          </a:r>
          <a:endParaRPr lang="ru-RU" dirty="0"/>
        </a:p>
      </dgm:t>
    </dgm:pt>
    <dgm:pt modelId="{D500E820-EC9B-4419-BA15-449C71869F39}" type="parTrans" cxnId="{3A6B2869-D751-449D-A6EF-9E594E2A0267}">
      <dgm:prSet/>
      <dgm:spPr/>
      <dgm:t>
        <a:bodyPr/>
        <a:lstStyle/>
        <a:p>
          <a:endParaRPr lang="ru-RU"/>
        </a:p>
      </dgm:t>
    </dgm:pt>
    <dgm:pt modelId="{26F9B332-C20A-4AC2-878F-065DABAD1A92}" type="sibTrans" cxnId="{3A6B2869-D751-449D-A6EF-9E594E2A0267}">
      <dgm:prSet/>
      <dgm:spPr/>
      <dgm:t>
        <a:bodyPr/>
        <a:lstStyle/>
        <a:p>
          <a:endParaRPr lang="ru-RU"/>
        </a:p>
      </dgm:t>
    </dgm:pt>
    <dgm:pt modelId="{624DB03A-B3B8-4EBA-98BC-8784C3E7EB7D}">
      <dgm:prSet/>
      <dgm:spPr/>
      <dgm:t>
        <a:bodyPr/>
        <a:lstStyle/>
        <a:p>
          <a:r>
            <a:rPr lang="ru-RU" dirty="0" smtClean="0"/>
            <a:t>основные факторы, определяющие характер и направления долговой политики;</a:t>
          </a:r>
          <a:endParaRPr lang="ru-RU" dirty="0"/>
        </a:p>
      </dgm:t>
    </dgm:pt>
    <dgm:pt modelId="{5F596D8D-2FAA-4AED-864F-1AD3D8A6851D}" type="parTrans" cxnId="{6311117C-30E3-4475-BE30-CD653828A23E}">
      <dgm:prSet/>
      <dgm:spPr/>
      <dgm:t>
        <a:bodyPr/>
        <a:lstStyle/>
        <a:p>
          <a:endParaRPr lang="ru-RU"/>
        </a:p>
      </dgm:t>
    </dgm:pt>
    <dgm:pt modelId="{4934E43F-0FD5-429B-9B63-4C8D4D2505BC}" type="sibTrans" cxnId="{6311117C-30E3-4475-BE30-CD653828A23E}">
      <dgm:prSet/>
      <dgm:spPr/>
      <dgm:t>
        <a:bodyPr/>
        <a:lstStyle/>
        <a:p>
          <a:endParaRPr lang="ru-RU"/>
        </a:p>
      </dgm:t>
    </dgm:pt>
    <dgm:pt modelId="{BBFE9DAE-F087-4040-8C05-02D3C30CC057}">
      <dgm:prSet/>
      <dgm:spPr/>
      <dgm:t>
        <a:bodyPr/>
        <a:lstStyle/>
        <a:p>
          <a:r>
            <a:rPr lang="ru-RU" dirty="0" smtClean="0"/>
            <a:t>цели и задачи долговой политики;</a:t>
          </a:r>
          <a:endParaRPr lang="ru-RU" dirty="0"/>
        </a:p>
      </dgm:t>
    </dgm:pt>
    <dgm:pt modelId="{B76C2FCF-B569-4324-BC90-CC5042471A4C}" type="parTrans" cxnId="{52E2D84F-F1B2-47B3-98A0-0350F19BC372}">
      <dgm:prSet/>
      <dgm:spPr/>
      <dgm:t>
        <a:bodyPr/>
        <a:lstStyle/>
        <a:p>
          <a:endParaRPr lang="ru-RU"/>
        </a:p>
      </dgm:t>
    </dgm:pt>
    <dgm:pt modelId="{9471D90F-DC4D-48DE-BDC1-266DDB66AD5B}" type="sibTrans" cxnId="{52E2D84F-F1B2-47B3-98A0-0350F19BC372}">
      <dgm:prSet/>
      <dgm:spPr/>
      <dgm:t>
        <a:bodyPr/>
        <a:lstStyle/>
        <a:p>
          <a:endParaRPr lang="ru-RU"/>
        </a:p>
      </dgm:t>
    </dgm:pt>
    <dgm:pt modelId="{798A9AEA-7920-4A5A-A018-2CE73C93E7EA}">
      <dgm:prSet/>
      <dgm:spPr/>
      <dgm:t>
        <a:bodyPr/>
        <a:lstStyle/>
        <a:p>
          <a:r>
            <a:rPr lang="ru-RU" dirty="0" smtClean="0"/>
            <a:t>инструменты реализации долговой политики;</a:t>
          </a:r>
          <a:endParaRPr lang="ru-RU" dirty="0"/>
        </a:p>
      </dgm:t>
    </dgm:pt>
    <dgm:pt modelId="{CD81BF8B-2E67-4DF8-8393-5288F004DA1F}" type="parTrans" cxnId="{FEAF8647-46C8-48C4-AE61-0E5458B3B7C3}">
      <dgm:prSet/>
      <dgm:spPr/>
      <dgm:t>
        <a:bodyPr/>
        <a:lstStyle/>
        <a:p>
          <a:endParaRPr lang="ru-RU"/>
        </a:p>
      </dgm:t>
    </dgm:pt>
    <dgm:pt modelId="{2399E57E-E4CF-4ABB-AD00-3E246B6A6946}" type="sibTrans" cxnId="{FEAF8647-46C8-48C4-AE61-0E5458B3B7C3}">
      <dgm:prSet/>
      <dgm:spPr/>
      <dgm:t>
        <a:bodyPr/>
        <a:lstStyle/>
        <a:p>
          <a:endParaRPr lang="ru-RU"/>
        </a:p>
      </dgm:t>
    </dgm:pt>
    <dgm:pt modelId="{B5DD9C06-4A6D-4D26-A73F-7FF41C21CF93}">
      <dgm:prSet/>
      <dgm:spPr/>
      <dgm:t>
        <a:bodyPr/>
        <a:lstStyle/>
        <a:p>
          <a:r>
            <a:rPr lang="ru-RU" dirty="0" smtClean="0"/>
            <a:t>анализ рисков для бюджета, возникающих в процессе управления государственным долгом Российской Федерации, субъекта Российской Федерации, муниципальным долгом;</a:t>
          </a:r>
          <a:endParaRPr lang="ru-RU" dirty="0"/>
        </a:p>
      </dgm:t>
    </dgm:pt>
    <dgm:pt modelId="{D5B41312-59EF-4B3A-9352-0302E67C4ED4}" type="parTrans" cxnId="{31888310-1893-405D-84A6-9B88C03CB2A8}">
      <dgm:prSet/>
      <dgm:spPr/>
      <dgm:t>
        <a:bodyPr/>
        <a:lstStyle/>
        <a:p>
          <a:endParaRPr lang="ru-RU"/>
        </a:p>
      </dgm:t>
    </dgm:pt>
    <dgm:pt modelId="{0E0977B4-D88B-464B-ADE7-738503C76526}" type="sibTrans" cxnId="{31888310-1893-405D-84A6-9B88C03CB2A8}">
      <dgm:prSet/>
      <dgm:spPr/>
      <dgm:t>
        <a:bodyPr/>
        <a:lstStyle/>
        <a:p>
          <a:endParaRPr lang="ru-RU"/>
        </a:p>
      </dgm:t>
    </dgm:pt>
    <dgm:pt modelId="{53C0A4AF-72A1-49AF-83EA-CD8C1C74A4CA}">
      <dgm:prSet/>
      <dgm:spPr/>
      <dgm:t>
        <a:bodyPr/>
        <a:lstStyle/>
        <a:p>
          <a:r>
            <a:rPr lang="ru-RU" dirty="0" smtClean="0"/>
            <a:t>иные положения </a:t>
          </a:r>
          <a:endParaRPr lang="ru-RU" dirty="0"/>
        </a:p>
      </dgm:t>
    </dgm:pt>
    <dgm:pt modelId="{C7AE8CA4-95BF-4D6A-B32A-7F0BDDE95ADD}" type="parTrans" cxnId="{8A86CA44-A015-43BF-86A3-917F47830890}">
      <dgm:prSet/>
      <dgm:spPr/>
      <dgm:t>
        <a:bodyPr/>
        <a:lstStyle/>
        <a:p>
          <a:endParaRPr lang="ru-RU"/>
        </a:p>
      </dgm:t>
    </dgm:pt>
    <dgm:pt modelId="{C64DDC06-1834-45A6-B620-D601FCFDD85C}" type="sibTrans" cxnId="{8A86CA44-A015-43BF-86A3-917F47830890}">
      <dgm:prSet/>
      <dgm:spPr/>
      <dgm:t>
        <a:bodyPr/>
        <a:lstStyle/>
        <a:p>
          <a:endParaRPr lang="ru-RU"/>
        </a:p>
      </dgm:t>
    </dgm:pt>
    <dgm:pt modelId="{345A6D68-3EF1-48B1-A1BE-A811C58CE6FD}" type="pres">
      <dgm:prSet presAssocID="{7E70F023-0BB1-46EE-9042-9CA3F8F83E4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147874-F4AB-458B-A4C5-46100CBF1781}" type="pres">
      <dgm:prSet presAssocID="{39058EB5-F42C-4ECC-B722-81CCD85E60E6}" presName="parentLin" presStyleCnt="0"/>
      <dgm:spPr/>
      <dgm:t>
        <a:bodyPr/>
        <a:lstStyle/>
        <a:p>
          <a:endParaRPr lang="ru-RU"/>
        </a:p>
      </dgm:t>
    </dgm:pt>
    <dgm:pt modelId="{A1BE48F3-4C74-4F6D-BCA7-4CED4033F558}" type="pres">
      <dgm:prSet presAssocID="{39058EB5-F42C-4ECC-B722-81CCD85E60E6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32F83AF4-0CED-476D-9ACC-33F4772FC9C3}" type="pres">
      <dgm:prSet presAssocID="{39058EB5-F42C-4ECC-B722-81CCD85E60E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A1E75B-C7F1-4390-86F2-48497650DC50}" type="pres">
      <dgm:prSet presAssocID="{39058EB5-F42C-4ECC-B722-81CCD85E60E6}" presName="negativeSpace" presStyleCnt="0"/>
      <dgm:spPr/>
      <dgm:t>
        <a:bodyPr/>
        <a:lstStyle/>
        <a:p>
          <a:endParaRPr lang="ru-RU"/>
        </a:p>
      </dgm:t>
    </dgm:pt>
    <dgm:pt modelId="{7A858618-AD86-434A-9082-C83E6F1DCBEC}" type="pres">
      <dgm:prSet presAssocID="{39058EB5-F42C-4ECC-B722-81CCD85E60E6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48B31E-B322-4EBF-ACE1-BFF060D00289}" type="presOf" srcId="{53C0A4AF-72A1-49AF-83EA-CD8C1C74A4CA}" destId="{7A858618-AD86-434A-9082-C83E6F1DCBEC}" srcOrd="0" destOrd="5" presId="urn:microsoft.com/office/officeart/2005/8/layout/list1"/>
    <dgm:cxn modelId="{8971272A-9C12-4ED3-B308-4CE28D34D2D1}" type="presOf" srcId="{798A9AEA-7920-4A5A-A018-2CE73C93E7EA}" destId="{7A858618-AD86-434A-9082-C83E6F1DCBEC}" srcOrd="0" destOrd="3" presId="urn:microsoft.com/office/officeart/2005/8/layout/list1"/>
    <dgm:cxn modelId="{FCDF35FA-6F5B-46F0-8558-A1F5B0A3EC5B}" type="presOf" srcId="{BBFE9DAE-F087-4040-8C05-02D3C30CC057}" destId="{7A858618-AD86-434A-9082-C83E6F1DCBEC}" srcOrd="0" destOrd="2" presId="urn:microsoft.com/office/officeart/2005/8/layout/list1"/>
    <dgm:cxn modelId="{6311117C-30E3-4475-BE30-CD653828A23E}" srcId="{39058EB5-F42C-4ECC-B722-81CCD85E60E6}" destId="{624DB03A-B3B8-4EBA-98BC-8784C3E7EB7D}" srcOrd="1" destOrd="0" parTransId="{5F596D8D-2FAA-4AED-864F-1AD3D8A6851D}" sibTransId="{4934E43F-0FD5-429B-9B63-4C8D4D2505BC}"/>
    <dgm:cxn modelId="{A335A361-2533-41E3-BC17-35E4581CAC7C}" type="presOf" srcId="{7E70F023-0BB1-46EE-9042-9CA3F8F83E4C}" destId="{345A6D68-3EF1-48B1-A1BE-A811C58CE6FD}" srcOrd="0" destOrd="0" presId="urn:microsoft.com/office/officeart/2005/8/layout/list1"/>
    <dgm:cxn modelId="{FEAF8647-46C8-48C4-AE61-0E5458B3B7C3}" srcId="{39058EB5-F42C-4ECC-B722-81CCD85E60E6}" destId="{798A9AEA-7920-4A5A-A018-2CE73C93E7EA}" srcOrd="3" destOrd="0" parTransId="{CD81BF8B-2E67-4DF8-8393-5288F004DA1F}" sibTransId="{2399E57E-E4CF-4ABB-AD00-3E246B6A6946}"/>
    <dgm:cxn modelId="{879FA3BD-5483-4556-BB9A-6F3D1F35B651}" type="presOf" srcId="{39058EB5-F42C-4ECC-B722-81CCD85E60E6}" destId="{A1BE48F3-4C74-4F6D-BCA7-4CED4033F558}" srcOrd="0" destOrd="0" presId="urn:microsoft.com/office/officeart/2005/8/layout/list1"/>
    <dgm:cxn modelId="{52E2D84F-F1B2-47B3-98A0-0350F19BC372}" srcId="{39058EB5-F42C-4ECC-B722-81CCD85E60E6}" destId="{BBFE9DAE-F087-4040-8C05-02D3C30CC057}" srcOrd="2" destOrd="0" parTransId="{B76C2FCF-B569-4324-BC90-CC5042471A4C}" sibTransId="{9471D90F-DC4D-48DE-BDC1-266DDB66AD5B}"/>
    <dgm:cxn modelId="{C83E8A3E-9AD0-47B5-9C5D-4A8421D4B283}" type="presOf" srcId="{39058EB5-F42C-4ECC-B722-81CCD85E60E6}" destId="{32F83AF4-0CED-476D-9ACC-33F4772FC9C3}" srcOrd="1" destOrd="0" presId="urn:microsoft.com/office/officeart/2005/8/layout/list1"/>
    <dgm:cxn modelId="{66F79D29-D109-4CF0-BA45-7769C8019885}" type="presOf" srcId="{624DB03A-B3B8-4EBA-98BC-8784C3E7EB7D}" destId="{7A858618-AD86-434A-9082-C83E6F1DCBEC}" srcOrd="0" destOrd="1" presId="urn:microsoft.com/office/officeart/2005/8/layout/list1"/>
    <dgm:cxn modelId="{8EC0F1C1-68F1-4218-A753-3D931432FF82}" type="presOf" srcId="{F1799DC5-E4D8-40C2-8984-22BA7D3B0638}" destId="{7A858618-AD86-434A-9082-C83E6F1DCBEC}" srcOrd="0" destOrd="0" presId="urn:microsoft.com/office/officeart/2005/8/layout/list1"/>
    <dgm:cxn modelId="{3A6B2869-D751-449D-A6EF-9E594E2A0267}" srcId="{39058EB5-F42C-4ECC-B722-81CCD85E60E6}" destId="{F1799DC5-E4D8-40C2-8984-22BA7D3B0638}" srcOrd="0" destOrd="0" parTransId="{D500E820-EC9B-4419-BA15-449C71869F39}" sibTransId="{26F9B332-C20A-4AC2-878F-065DABAD1A92}"/>
    <dgm:cxn modelId="{03375156-16A9-4AD5-B854-A7AD28914E73}" type="presOf" srcId="{B5DD9C06-4A6D-4D26-A73F-7FF41C21CF93}" destId="{7A858618-AD86-434A-9082-C83E6F1DCBEC}" srcOrd="0" destOrd="4" presId="urn:microsoft.com/office/officeart/2005/8/layout/list1"/>
    <dgm:cxn modelId="{31888310-1893-405D-84A6-9B88C03CB2A8}" srcId="{39058EB5-F42C-4ECC-B722-81CCD85E60E6}" destId="{B5DD9C06-4A6D-4D26-A73F-7FF41C21CF93}" srcOrd="4" destOrd="0" parTransId="{D5B41312-59EF-4B3A-9352-0302E67C4ED4}" sibTransId="{0E0977B4-D88B-464B-ADE7-738503C76526}"/>
    <dgm:cxn modelId="{5E7BA23F-24A0-44C9-9465-2DF144A58BC6}" srcId="{7E70F023-0BB1-46EE-9042-9CA3F8F83E4C}" destId="{39058EB5-F42C-4ECC-B722-81CCD85E60E6}" srcOrd="0" destOrd="0" parTransId="{F323C204-ECF8-4E68-AACF-2B98C5D4FF88}" sibTransId="{B845B389-B7DC-4048-8F42-FE06BBA32E16}"/>
    <dgm:cxn modelId="{8A86CA44-A015-43BF-86A3-917F47830890}" srcId="{39058EB5-F42C-4ECC-B722-81CCD85E60E6}" destId="{53C0A4AF-72A1-49AF-83EA-CD8C1C74A4CA}" srcOrd="5" destOrd="0" parTransId="{C7AE8CA4-95BF-4D6A-B32A-7F0BDDE95ADD}" sibTransId="{C64DDC06-1834-45A6-B620-D601FCFDD85C}"/>
    <dgm:cxn modelId="{36E3CB59-0EC9-4D48-B2FF-CD69DE7B31A5}" type="presParOf" srcId="{345A6D68-3EF1-48B1-A1BE-A811C58CE6FD}" destId="{18147874-F4AB-458B-A4C5-46100CBF1781}" srcOrd="0" destOrd="0" presId="urn:microsoft.com/office/officeart/2005/8/layout/list1"/>
    <dgm:cxn modelId="{7F941008-B546-4BD6-817E-36F5A37738ED}" type="presParOf" srcId="{18147874-F4AB-458B-A4C5-46100CBF1781}" destId="{A1BE48F3-4C74-4F6D-BCA7-4CED4033F558}" srcOrd="0" destOrd="0" presId="urn:microsoft.com/office/officeart/2005/8/layout/list1"/>
    <dgm:cxn modelId="{421E47BA-5EA9-4B8B-84F5-299625416AD1}" type="presParOf" srcId="{18147874-F4AB-458B-A4C5-46100CBF1781}" destId="{32F83AF4-0CED-476D-9ACC-33F4772FC9C3}" srcOrd="1" destOrd="0" presId="urn:microsoft.com/office/officeart/2005/8/layout/list1"/>
    <dgm:cxn modelId="{64818B73-46BB-4403-9E68-744223EED98F}" type="presParOf" srcId="{345A6D68-3EF1-48B1-A1BE-A811C58CE6FD}" destId="{6DA1E75B-C7F1-4390-86F2-48497650DC50}" srcOrd="1" destOrd="0" presId="urn:microsoft.com/office/officeart/2005/8/layout/list1"/>
    <dgm:cxn modelId="{2D585CDA-EA65-4F2C-9934-BF6954BA68DA}" type="presParOf" srcId="{345A6D68-3EF1-48B1-A1BE-A811C58CE6FD}" destId="{7A858618-AD86-434A-9082-C83E6F1DCBEC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6E368A-F3DE-41EE-B8BB-221DC715EE52}" type="doc">
      <dgm:prSet loTypeId="urn:microsoft.com/office/officeart/2011/layout/TabList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9BC87673-FFBB-4505-9851-A917D1F0AFBE}">
      <dgm:prSet phldrT="[Текст]" custT="1"/>
      <dgm:spPr/>
      <dgm:t>
        <a:bodyPr/>
        <a:lstStyle/>
        <a:p>
          <a:pPr algn="just"/>
          <a:r>
            <a:rPr lang="ru-RU" sz="1400" dirty="0" smtClean="0"/>
            <a:t>источников доходов </a:t>
          </a:r>
          <a:endParaRPr lang="ru-RU" sz="1400" dirty="0"/>
        </a:p>
      </dgm:t>
    </dgm:pt>
    <dgm:pt modelId="{02052D2E-8C54-48D9-85D2-AD53961CE069}" type="parTrans" cxnId="{B39E1662-AAC7-4007-ABE4-5D37372876B1}">
      <dgm:prSet/>
      <dgm:spPr/>
      <dgm:t>
        <a:bodyPr/>
        <a:lstStyle/>
        <a:p>
          <a:pPr algn="just"/>
          <a:endParaRPr lang="ru-RU" sz="1400"/>
        </a:p>
      </dgm:t>
    </dgm:pt>
    <dgm:pt modelId="{4387DF49-8AB3-40A3-905E-4ED59897B730}" type="sibTrans" cxnId="{B39E1662-AAC7-4007-ABE4-5D37372876B1}">
      <dgm:prSet/>
      <dgm:spPr/>
      <dgm:t>
        <a:bodyPr/>
        <a:lstStyle/>
        <a:p>
          <a:pPr algn="just"/>
          <a:endParaRPr lang="ru-RU" sz="1400"/>
        </a:p>
      </dgm:t>
    </dgm:pt>
    <dgm:pt modelId="{49867DB4-6545-433C-8442-D644A2EEEEDC}">
      <dgm:prSet phldrT="[Текст]" custT="1"/>
      <dgm:spPr/>
      <dgm:t>
        <a:bodyPr/>
        <a:lstStyle/>
        <a:p>
          <a:pPr algn="just"/>
          <a:r>
            <a:rPr lang="ru-RU" sz="1400" dirty="0" smtClean="0"/>
            <a:t>Кто ведет: определяется </a:t>
          </a:r>
          <a:r>
            <a:rPr lang="ru-RU" sz="1400" dirty="0" err="1" smtClean="0"/>
            <a:t>финорганом</a:t>
          </a:r>
          <a:endParaRPr lang="ru-RU" sz="1400" dirty="0"/>
        </a:p>
      </dgm:t>
    </dgm:pt>
    <dgm:pt modelId="{FAE4F53A-F704-42F0-BAF9-949BAAB4934A}" type="parTrans" cxnId="{F5B6228C-9B73-45BA-9437-66608DB6B0A7}">
      <dgm:prSet/>
      <dgm:spPr/>
      <dgm:t>
        <a:bodyPr/>
        <a:lstStyle/>
        <a:p>
          <a:pPr algn="just"/>
          <a:endParaRPr lang="ru-RU" sz="1400"/>
        </a:p>
      </dgm:t>
    </dgm:pt>
    <dgm:pt modelId="{04FB8D83-B923-483F-827A-699F24A1953C}" type="sibTrans" cxnId="{F5B6228C-9B73-45BA-9437-66608DB6B0A7}">
      <dgm:prSet/>
      <dgm:spPr/>
      <dgm:t>
        <a:bodyPr/>
        <a:lstStyle/>
        <a:p>
          <a:pPr algn="just"/>
          <a:endParaRPr lang="ru-RU" sz="1400"/>
        </a:p>
      </dgm:t>
    </dgm:pt>
    <dgm:pt modelId="{8797E41A-797D-4AFC-9A37-D535A694004C}">
      <dgm:prSet phldrT="[Текст]" custT="1"/>
      <dgm:spPr/>
      <dgm:t>
        <a:bodyPr/>
        <a:lstStyle/>
        <a:p>
          <a:pPr algn="just"/>
          <a:r>
            <a:rPr lang="ru-RU" sz="1400" dirty="0" smtClean="0"/>
            <a:t>ЧТО: свод (перечень) сведений об обязательных платежах  и других поступлениях, поступающих в доходы бюджета, с указанием правовых оснований их возникновения, порядка расчета (размеры, ставки, льготы) и </a:t>
          </a:r>
          <a:r>
            <a:rPr lang="ru-RU" sz="1400" b="1" dirty="0" smtClean="0"/>
            <a:t>иных характеристик </a:t>
          </a:r>
          <a:r>
            <a:rPr lang="ru-RU" sz="1400" dirty="0" smtClean="0"/>
            <a:t>источников доходов </a:t>
          </a:r>
          <a:endParaRPr lang="ru-RU" sz="1400" dirty="0"/>
        </a:p>
      </dgm:t>
    </dgm:pt>
    <dgm:pt modelId="{5F816832-A698-49E1-84FE-1892A2593437}" type="parTrans" cxnId="{AB32B258-CFA7-4F48-940A-92E54CA970C1}">
      <dgm:prSet/>
      <dgm:spPr/>
      <dgm:t>
        <a:bodyPr/>
        <a:lstStyle/>
        <a:p>
          <a:pPr algn="just"/>
          <a:endParaRPr lang="ru-RU" sz="1400"/>
        </a:p>
      </dgm:t>
    </dgm:pt>
    <dgm:pt modelId="{37B4243B-F9AF-4AFD-A1FE-C404B3A50475}" type="sibTrans" cxnId="{AB32B258-CFA7-4F48-940A-92E54CA970C1}">
      <dgm:prSet/>
      <dgm:spPr/>
      <dgm:t>
        <a:bodyPr/>
        <a:lstStyle/>
        <a:p>
          <a:pPr algn="just"/>
          <a:endParaRPr lang="ru-RU" sz="1400"/>
        </a:p>
      </dgm:t>
    </dgm:pt>
    <dgm:pt modelId="{E6DB5F29-E543-4CEA-BCED-6A1B90824AD0}">
      <dgm:prSet phldrT="[Текст]" custT="1"/>
      <dgm:spPr/>
      <dgm:t>
        <a:bodyPr/>
        <a:lstStyle/>
        <a:p>
          <a:pPr algn="just"/>
          <a:r>
            <a:rPr lang="ru-RU" sz="1400" dirty="0" smtClean="0"/>
            <a:t>расходов</a:t>
          </a:r>
          <a:endParaRPr lang="ru-RU" sz="1400" dirty="0"/>
        </a:p>
      </dgm:t>
    </dgm:pt>
    <dgm:pt modelId="{41922BFD-8D39-4EA1-8EF5-122F0E995252}" type="parTrans" cxnId="{2EA5481B-77C0-41FF-927E-0761B5B8CCD3}">
      <dgm:prSet/>
      <dgm:spPr/>
      <dgm:t>
        <a:bodyPr/>
        <a:lstStyle/>
        <a:p>
          <a:pPr algn="just"/>
          <a:endParaRPr lang="ru-RU" sz="1400"/>
        </a:p>
      </dgm:t>
    </dgm:pt>
    <dgm:pt modelId="{0CC6835E-5672-4E23-AB33-9115A0D61532}" type="sibTrans" cxnId="{2EA5481B-77C0-41FF-927E-0761B5B8CCD3}">
      <dgm:prSet/>
      <dgm:spPr/>
      <dgm:t>
        <a:bodyPr/>
        <a:lstStyle/>
        <a:p>
          <a:pPr algn="just"/>
          <a:endParaRPr lang="ru-RU" sz="1400"/>
        </a:p>
      </dgm:t>
    </dgm:pt>
    <dgm:pt modelId="{B038BD8C-0825-4D11-B6C2-DDC3D943F38D}">
      <dgm:prSet phldrT="[Текст]" custT="1"/>
      <dgm:spPr/>
      <dgm:t>
        <a:bodyPr/>
        <a:lstStyle/>
        <a:p>
          <a:pPr algn="just"/>
          <a:r>
            <a:rPr lang="ru-RU" sz="1400" dirty="0" smtClean="0"/>
            <a:t>Кто ведет: определяется </a:t>
          </a:r>
          <a:r>
            <a:rPr lang="ru-RU" sz="1400" dirty="0" err="1" smtClean="0"/>
            <a:t>финорганом</a:t>
          </a:r>
          <a:endParaRPr lang="ru-RU" sz="1400" dirty="0"/>
        </a:p>
      </dgm:t>
    </dgm:pt>
    <dgm:pt modelId="{5A74E76A-98FD-4996-999C-5D2F5D3D11A2}" type="parTrans" cxnId="{310174DC-264A-4C70-9782-966A4C7DD1F3}">
      <dgm:prSet/>
      <dgm:spPr/>
      <dgm:t>
        <a:bodyPr/>
        <a:lstStyle/>
        <a:p>
          <a:pPr algn="just"/>
          <a:endParaRPr lang="ru-RU" sz="1400"/>
        </a:p>
      </dgm:t>
    </dgm:pt>
    <dgm:pt modelId="{6648E620-2166-4406-BF89-D0EA202EC4AF}" type="sibTrans" cxnId="{310174DC-264A-4C70-9782-966A4C7DD1F3}">
      <dgm:prSet/>
      <dgm:spPr/>
      <dgm:t>
        <a:bodyPr/>
        <a:lstStyle/>
        <a:p>
          <a:pPr algn="just"/>
          <a:endParaRPr lang="ru-RU" sz="1400"/>
        </a:p>
      </dgm:t>
    </dgm:pt>
    <dgm:pt modelId="{4D31FB37-B0CF-4BE0-A82B-71330070FC47}">
      <dgm:prSet phldrT="[Текст]" custT="1"/>
      <dgm:spPr/>
      <dgm:t>
        <a:bodyPr/>
        <a:lstStyle/>
        <a:p>
          <a:pPr algn="just"/>
          <a:r>
            <a:rPr lang="ru-RU" sz="1400" dirty="0" smtClean="0"/>
            <a:t>ЧТО: свод (перечень) сведений о расходных обязательствах, </a:t>
          </a:r>
          <a:r>
            <a:rPr lang="ru-RU" sz="1400" dirty="0" smtClean="0">
              <a:solidFill>
                <a:srgbClr val="FF0000"/>
              </a:solidFill>
            </a:rPr>
            <a:t>иных расходах, осуществляемых и планируемых к осуществлению из бюджета</a:t>
          </a:r>
          <a:r>
            <a:rPr lang="ru-RU" sz="1400" dirty="0" smtClean="0"/>
            <a:t>, с указанием правовых оснований их возникновения, порядка и показателей расчета объема бюджетных ассигнований, необходимых для их исполнения, и </a:t>
          </a:r>
          <a:r>
            <a:rPr lang="ru-RU" sz="1400" b="1" dirty="0" smtClean="0"/>
            <a:t>иных характеристик </a:t>
          </a:r>
          <a:r>
            <a:rPr lang="ru-RU" sz="1400" dirty="0" smtClean="0"/>
            <a:t>расходов</a:t>
          </a:r>
          <a:endParaRPr lang="ru-RU" sz="1400" dirty="0"/>
        </a:p>
      </dgm:t>
    </dgm:pt>
    <dgm:pt modelId="{09340E6B-5495-4FC6-B1B6-1F23248D476C}" type="parTrans" cxnId="{368988FB-BA06-475B-AFFE-01F98DCB62EF}">
      <dgm:prSet/>
      <dgm:spPr/>
      <dgm:t>
        <a:bodyPr/>
        <a:lstStyle/>
        <a:p>
          <a:pPr algn="just"/>
          <a:endParaRPr lang="ru-RU" sz="1400"/>
        </a:p>
      </dgm:t>
    </dgm:pt>
    <dgm:pt modelId="{DB3150AB-34D0-4D41-BFAD-FE944C6E8CA1}" type="sibTrans" cxnId="{368988FB-BA06-475B-AFFE-01F98DCB62EF}">
      <dgm:prSet/>
      <dgm:spPr/>
      <dgm:t>
        <a:bodyPr/>
        <a:lstStyle/>
        <a:p>
          <a:pPr algn="just"/>
          <a:endParaRPr lang="ru-RU" sz="1400"/>
        </a:p>
      </dgm:t>
    </dgm:pt>
    <dgm:pt modelId="{82DA7CA4-5784-4763-A8AA-EE06119C837F}">
      <dgm:prSet phldrT="[Текст]" custT="1"/>
      <dgm:spPr/>
      <dgm:t>
        <a:bodyPr/>
        <a:lstStyle/>
        <a:p>
          <a:pPr algn="just"/>
          <a:r>
            <a:rPr lang="ru-RU" sz="1400" dirty="0" smtClean="0"/>
            <a:t>источников финансирования </a:t>
          </a:r>
          <a:endParaRPr lang="ru-RU" sz="1400" dirty="0"/>
        </a:p>
      </dgm:t>
    </dgm:pt>
    <dgm:pt modelId="{771D73A7-0CAA-4747-8D1A-16D4656C7C1D}" type="parTrans" cxnId="{2387759F-E704-440B-8E8D-EBACA2CC6F85}">
      <dgm:prSet/>
      <dgm:spPr/>
      <dgm:t>
        <a:bodyPr/>
        <a:lstStyle/>
        <a:p>
          <a:pPr algn="just"/>
          <a:endParaRPr lang="ru-RU" sz="1400"/>
        </a:p>
      </dgm:t>
    </dgm:pt>
    <dgm:pt modelId="{542073C7-42F7-434C-A26D-A50DE136CB69}" type="sibTrans" cxnId="{2387759F-E704-440B-8E8D-EBACA2CC6F85}">
      <dgm:prSet/>
      <dgm:spPr/>
      <dgm:t>
        <a:bodyPr/>
        <a:lstStyle/>
        <a:p>
          <a:pPr algn="just"/>
          <a:endParaRPr lang="ru-RU" sz="1400"/>
        </a:p>
      </dgm:t>
    </dgm:pt>
    <dgm:pt modelId="{D755E740-AE0D-451D-8B23-E933BDA0B382}">
      <dgm:prSet phldrT="[Текст]" custT="1"/>
      <dgm:spPr/>
      <dgm:t>
        <a:bodyPr/>
        <a:lstStyle/>
        <a:p>
          <a:pPr algn="just"/>
          <a:r>
            <a:rPr lang="ru-RU" sz="1400" dirty="0" smtClean="0"/>
            <a:t>Кто ведет: определяется </a:t>
          </a:r>
          <a:r>
            <a:rPr lang="ru-RU" sz="1400" dirty="0" err="1" smtClean="0"/>
            <a:t>финорганом</a:t>
          </a:r>
          <a:endParaRPr lang="ru-RU" sz="1400" dirty="0"/>
        </a:p>
      </dgm:t>
    </dgm:pt>
    <dgm:pt modelId="{8C848D15-29DA-4E57-A03C-BEEAE9A229D9}" type="parTrans" cxnId="{2275E327-B3A0-4C3A-B2A0-68A3D24DE0B5}">
      <dgm:prSet/>
      <dgm:spPr/>
      <dgm:t>
        <a:bodyPr/>
        <a:lstStyle/>
        <a:p>
          <a:pPr algn="just"/>
          <a:endParaRPr lang="ru-RU" sz="1400"/>
        </a:p>
      </dgm:t>
    </dgm:pt>
    <dgm:pt modelId="{4FA01E5B-A6A5-4E4E-BE00-C8ABE5B99F81}" type="sibTrans" cxnId="{2275E327-B3A0-4C3A-B2A0-68A3D24DE0B5}">
      <dgm:prSet/>
      <dgm:spPr/>
      <dgm:t>
        <a:bodyPr/>
        <a:lstStyle/>
        <a:p>
          <a:pPr algn="just"/>
          <a:endParaRPr lang="ru-RU" sz="1400"/>
        </a:p>
      </dgm:t>
    </dgm:pt>
    <dgm:pt modelId="{4A057B23-B42A-4101-BEA8-6EC5693C3F38}">
      <dgm:prSet phldrT="[Текст]" custT="1"/>
      <dgm:spPr/>
      <dgm:t>
        <a:bodyPr/>
        <a:lstStyle/>
        <a:p>
          <a:pPr algn="just"/>
          <a:r>
            <a:rPr lang="ru-RU" sz="1400" dirty="0" smtClean="0"/>
            <a:t>ЧТО: свод (перечень) сведений об источниках финансирования бюджетов, с указанием правовых оснований их возникновения, порядка расчета и </a:t>
          </a:r>
          <a:r>
            <a:rPr lang="ru-RU" sz="1400" b="1" dirty="0" smtClean="0"/>
            <a:t>иные характеристики </a:t>
          </a:r>
          <a:r>
            <a:rPr lang="ru-RU" sz="1400" dirty="0" smtClean="0"/>
            <a:t>источников финансирования</a:t>
          </a:r>
          <a:endParaRPr lang="ru-RU" sz="1400" dirty="0"/>
        </a:p>
      </dgm:t>
    </dgm:pt>
    <dgm:pt modelId="{7F449901-1CE8-4671-8808-7B8018CE28D0}" type="parTrans" cxnId="{81F264B4-AA4B-43E3-8FD4-87D028118BAC}">
      <dgm:prSet/>
      <dgm:spPr/>
      <dgm:t>
        <a:bodyPr/>
        <a:lstStyle/>
        <a:p>
          <a:pPr algn="just"/>
          <a:endParaRPr lang="ru-RU" sz="1400"/>
        </a:p>
      </dgm:t>
    </dgm:pt>
    <dgm:pt modelId="{06FA96F0-EEE1-4DEE-86BB-2AC77836BA5D}" type="sibTrans" cxnId="{81F264B4-AA4B-43E3-8FD4-87D028118BAC}">
      <dgm:prSet/>
      <dgm:spPr/>
      <dgm:t>
        <a:bodyPr/>
        <a:lstStyle/>
        <a:p>
          <a:pPr algn="just"/>
          <a:endParaRPr lang="ru-RU" sz="1400"/>
        </a:p>
      </dgm:t>
    </dgm:pt>
    <dgm:pt modelId="{2251FF89-D748-4A81-A50C-54416CC7737A}">
      <dgm:prSet phldrT="[Текст]" custT="1"/>
      <dgm:spPr/>
      <dgm:t>
        <a:bodyPr/>
        <a:lstStyle/>
        <a:p>
          <a:pPr algn="just"/>
          <a:endParaRPr lang="ru-RU" sz="1400" dirty="0"/>
        </a:p>
      </dgm:t>
    </dgm:pt>
    <dgm:pt modelId="{D410C250-AE7A-4A00-BCB3-041AC868F1E4}" type="parTrans" cxnId="{E62540B3-C078-4747-8915-AA207E5776D9}">
      <dgm:prSet/>
      <dgm:spPr/>
      <dgm:t>
        <a:bodyPr/>
        <a:lstStyle/>
        <a:p>
          <a:endParaRPr lang="ru-RU" sz="1400"/>
        </a:p>
      </dgm:t>
    </dgm:pt>
    <dgm:pt modelId="{4A67A596-C423-4360-BCE2-E344E0CF2A1F}" type="sibTrans" cxnId="{E62540B3-C078-4747-8915-AA207E5776D9}">
      <dgm:prSet/>
      <dgm:spPr/>
      <dgm:t>
        <a:bodyPr/>
        <a:lstStyle/>
        <a:p>
          <a:endParaRPr lang="ru-RU" sz="1400"/>
        </a:p>
      </dgm:t>
    </dgm:pt>
    <dgm:pt modelId="{EA6D42EC-EFCF-419E-BC33-C38BD3729163}" type="pres">
      <dgm:prSet presAssocID="{B56E368A-F3DE-41EE-B8BB-221DC715EE5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35BBABF-A11D-4080-A624-FF81723EB4E9}" type="pres">
      <dgm:prSet presAssocID="{9BC87673-FFBB-4505-9851-A917D1F0AFBE}" presName="composite" presStyleCnt="0"/>
      <dgm:spPr/>
    </dgm:pt>
    <dgm:pt modelId="{FBE9AC66-E684-42E5-B637-72C81D013A1A}" type="pres">
      <dgm:prSet presAssocID="{9BC87673-FFBB-4505-9851-A917D1F0AFBE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815BA2-2672-40FD-8DD8-D808578EC442}" type="pres">
      <dgm:prSet presAssocID="{9BC87673-FFBB-4505-9851-A917D1F0AFBE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8CB70F-AB16-443B-8703-807406C09C39}" type="pres">
      <dgm:prSet presAssocID="{9BC87673-FFBB-4505-9851-A917D1F0AFBE}" presName="Accent" presStyleLbl="parChTrans1D1" presStyleIdx="0" presStyleCnt="3"/>
      <dgm:spPr/>
    </dgm:pt>
    <dgm:pt modelId="{2EA1B970-E0CD-4C9C-B726-266C62C493CE}" type="pres">
      <dgm:prSet presAssocID="{9BC87673-FFBB-4505-9851-A917D1F0AFBE}" presName="Child" presStyleLbl="revTx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6F06EE-B389-49FB-BA45-204650C3CE80}" type="pres">
      <dgm:prSet presAssocID="{4387DF49-8AB3-40A3-905E-4ED59897B730}" presName="sibTrans" presStyleCnt="0"/>
      <dgm:spPr/>
    </dgm:pt>
    <dgm:pt modelId="{5109F834-C62F-4F22-B878-8E4CB94378FC}" type="pres">
      <dgm:prSet presAssocID="{E6DB5F29-E543-4CEA-BCED-6A1B90824AD0}" presName="composite" presStyleCnt="0"/>
      <dgm:spPr/>
    </dgm:pt>
    <dgm:pt modelId="{BD30C2CF-0376-4B51-A96F-1F072A8D4A2C}" type="pres">
      <dgm:prSet presAssocID="{E6DB5F29-E543-4CEA-BCED-6A1B90824AD0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749386-B478-47DF-8041-5B25D658AD32}" type="pres">
      <dgm:prSet presAssocID="{E6DB5F29-E543-4CEA-BCED-6A1B90824AD0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1C9FB-9270-47C0-8799-DDF3ABC5E3A8}" type="pres">
      <dgm:prSet presAssocID="{E6DB5F29-E543-4CEA-BCED-6A1B90824AD0}" presName="Accent" presStyleLbl="parChTrans1D1" presStyleIdx="1" presStyleCnt="3"/>
      <dgm:spPr/>
    </dgm:pt>
    <dgm:pt modelId="{AD67CF26-550D-4FF8-94F7-9FF6BA0425CE}" type="pres">
      <dgm:prSet presAssocID="{E6DB5F29-E543-4CEA-BCED-6A1B90824AD0}" presName="Child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67DFCF-ACA8-487F-8A08-D612E3F972A5}" type="pres">
      <dgm:prSet presAssocID="{0CC6835E-5672-4E23-AB33-9115A0D61532}" presName="sibTrans" presStyleCnt="0"/>
      <dgm:spPr/>
    </dgm:pt>
    <dgm:pt modelId="{04C60147-006F-4EA4-9C64-347744D583C8}" type="pres">
      <dgm:prSet presAssocID="{82DA7CA4-5784-4763-A8AA-EE06119C837F}" presName="composite" presStyleCnt="0"/>
      <dgm:spPr/>
    </dgm:pt>
    <dgm:pt modelId="{F1C932B3-B8C9-473F-802C-EEE1096D10A4}" type="pres">
      <dgm:prSet presAssocID="{82DA7CA4-5784-4763-A8AA-EE06119C837F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36F005-5C13-41E3-AB5F-4D0F917BC100}" type="pres">
      <dgm:prSet presAssocID="{82DA7CA4-5784-4763-A8AA-EE06119C837F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13EE96-78BD-476F-AC1E-2BCD561D2DD6}" type="pres">
      <dgm:prSet presAssocID="{82DA7CA4-5784-4763-A8AA-EE06119C837F}" presName="Accent" presStyleLbl="parChTrans1D1" presStyleIdx="2" presStyleCnt="3"/>
      <dgm:spPr/>
    </dgm:pt>
    <dgm:pt modelId="{11E8A9B3-4C75-4316-B9AF-A062D86CCAA7}" type="pres">
      <dgm:prSet presAssocID="{82DA7CA4-5784-4763-A8AA-EE06119C837F}" presName="Child" presStyleLbl="revTx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0174DC-264A-4C70-9782-966A4C7DD1F3}" srcId="{E6DB5F29-E543-4CEA-BCED-6A1B90824AD0}" destId="{B038BD8C-0825-4D11-B6C2-DDC3D943F38D}" srcOrd="0" destOrd="0" parTransId="{5A74E76A-98FD-4996-999C-5D2F5D3D11A2}" sibTransId="{6648E620-2166-4406-BF89-D0EA202EC4AF}"/>
    <dgm:cxn modelId="{2387759F-E704-440B-8E8D-EBACA2CC6F85}" srcId="{B56E368A-F3DE-41EE-B8BB-221DC715EE52}" destId="{82DA7CA4-5784-4763-A8AA-EE06119C837F}" srcOrd="2" destOrd="0" parTransId="{771D73A7-0CAA-4747-8D1A-16D4656C7C1D}" sibTransId="{542073C7-42F7-434C-A26D-A50DE136CB69}"/>
    <dgm:cxn modelId="{F5B6228C-9B73-45BA-9437-66608DB6B0A7}" srcId="{9BC87673-FFBB-4505-9851-A917D1F0AFBE}" destId="{49867DB4-6545-433C-8442-D644A2EEEEDC}" srcOrd="0" destOrd="0" parTransId="{FAE4F53A-F704-42F0-BAF9-949BAAB4934A}" sibTransId="{04FB8D83-B923-483F-827A-699F24A1953C}"/>
    <dgm:cxn modelId="{8CFFB7DF-8C70-4B50-B395-CCFBE48865F3}" type="presOf" srcId="{8797E41A-797D-4AFC-9A37-D535A694004C}" destId="{2EA1B970-E0CD-4C9C-B726-266C62C493CE}" srcOrd="0" destOrd="0" presId="urn:microsoft.com/office/officeart/2011/layout/TabList"/>
    <dgm:cxn modelId="{DE9882F1-E510-4B3E-BC65-6BC7EAD8C2A3}" type="presOf" srcId="{49867DB4-6545-433C-8442-D644A2EEEEDC}" destId="{FBE9AC66-E684-42E5-B637-72C81D013A1A}" srcOrd="0" destOrd="0" presId="urn:microsoft.com/office/officeart/2011/layout/TabList"/>
    <dgm:cxn modelId="{4AEA8675-ADE1-4F57-B0B4-4D8767B46A92}" type="presOf" srcId="{D755E740-AE0D-451D-8B23-E933BDA0B382}" destId="{F1C932B3-B8C9-473F-802C-EEE1096D10A4}" srcOrd="0" destOrd="0" presId="urn:microsoft.com/office/officeart/2011/layout/TabList"/>
    <dgm:cxn modelId="{368988FB-BA06-475B-AFFE-01F98DCB62EF}" srcId="{E6DB5F29-E543-4CEA-BCED-6A1B90824AD0}" destId="{4D31FB37-B0CF-4BE0-A82B-71330070FC47}" srcOrd="1" destOrd="0" parTransId="{09340E6B-5495-4FC6-B1B6-1F23248D476C}" sibTransId="{DB3150AB-34D0-4D41-BFAD-FE944C6E8CA1}"/>
    <dgm:cxn modelId="{2275E327-B3A0-4C3A-B2A0-68A3D24DE0B5}" srcId="{82DA7CA4-5784-4763-A8AA-EE06119C837F}" destId="{D755E740-AE0D-451D-8B23-E933BDA0B382}" srcOrd="0" destOrd="0" parTransId="{8C848D15-29DA-4E57-A03C-BEEAE9A229D9}" sibTransId="{4FA01E5B-A6A5-4E4E-BE00-C8ABE5B99F81}"/>
    <dgm:cxn modelId="{CD800473-4B2D-428F-A8EC-ECEB65F8A53B}" type="presOf" srcId="{4A057B23-B42A-4101-BEA8-6EC5693C3F38}" destId="{11E8A9B3-4C75-4316-B9AF-A062D86CCAA7}" srcOrd="0" destOrd="0" presId="urn:microsoft.com/office/officeart/2011/layout/TabList"/>
    <dgm:cxn modelId="{E62540B3-C078-4747-8915-AA207E5776D9}" srcId="{82DA7CA4-5784-4763-A8AA-EE06119C837F}" destId="{2251FF89-D748-4A81-A50C-54416CC7737A}" srcOrd="2" destOrd="0" parTransId="{D410C250-AE7A-4A00-BCB3-041AC868F1E4}" sibTransId="{4A67A596-C423-4360-BCE2-E344E0CF2A1F}"/>
    <dgm:cxn modelId="{B39E1662-AAC7-4007-ABE4-5D37372876B1}" srcId="{B56E368A-F3DE-41EE-B8BB-221DC715EE52}" destId="{9BC87673-FFBB-4505-9851-A917D1F0AFBE}" srcOrd="0" destOrd="0" parTransId="{02052D2E-8C54-48D9-85D2-AD53961CE069}" sibTransId="{4387DF49-8AB3-40A3-905E-4ED59897B730}"/>
    <dgm:cxn modelId="{BA7D483A-DA25-4817-ACB7-845041C8FD7F}" type="presOf" srcId="{2251FF89-D748-4A81-A50C-54416CC7737A}" destId="{11E8A9B3-4C75-4316-B9AF-A062D86CCAA7}" srcOrd="0" destOrd="1" presId="urn:microsoft.com/office/officeart/2011/layout/TabList"/>
    <dgm:cxn modelId="{426C9A4D-F778-48A0-A5F4-E485B2854757}" type="presOf" srcId="{E6DB5F29-E543-4CEA-BCED-6A1B90824AD0}" destId="{5A749386-B478-47DF-8041-5B25D658AD32}" srcOrd="0" destOrd="0" presId="urn:microsoft.com/office/officeart/2011/layout/TabList"/>
    <dgm:cxn modelId="{4C43B99F-ED28-4436-B415-6B1C42A8741B}" type="presOf" srcId="{B038BD8C-0825-4D11-B6C2-DDC3D943F38D}" destId="{BD30C2CF-0376-4B51-A96F-1F072A8D4A2C}" srcOrd="0" destOrd="0" presId="urn:microsoft.com/office/officeart/2011/layout/TabList"/>
    <dgm:cxn modelId="{2EA5481B-77C0-41FF-927E-0761B5B8CCD3}" srcId="{B56E368A-F3DE-41EE-B8BB-221DC715EE52}" destId="{E6DB5F29-E543-4CEA-BCED-6A1B90824AD0}" srcOrd="1" destOrd="0" parTransId="{41922BFD-8D39-4EA1-8EF5-122F0E995252}" sibTransId="{0CC6835E-5672-4E23-AB33-9115A0D61532}"/>
    <dgm:cxn modelId="{F0DA45B5-92E0-49F2-A3EF-FC6C9F8B2366}" type="presOf" srcId="{4D31FB37-B0CF-4BE0-A82B-71330070FC47}" destId="{AD67CF26-550D-4FF8-94F7-9FF6BA0425CE}" srcOrd="0" destOrd="0" presId="urn:microsoft.com/office/officeart/2011/layout/TabList"/>
    <dgm:cxn modelId="{AB32B258-CFA7-4F48-940A-92E54CA970C1}" srcId="{9BC87673-FFBB-4505-9851-A917D1F0AFBE}" destId="{8797E41A-797D-4AFC-9A37-D535A694004C}" srcOrd="1" destOrd="0" parTransId="{5F816832-A698-49E1-84FE-1892A2593437}" sibTransId="{37B4243B-F9AF-4AFD-A1FE-C404B3A50475}"/>
    <dgm:cxn modelId="{5FE3B369-B5F6-4D9A-8880-FE1C1C6E0087}" type="presOf" srcId="{82DA7CA4-5784-4763-A8AA-EE06119C837F}" destId="{9F36F005-5C13-41E3-AB5F-4D0F917BC100}" srcOrd="0" destOrd="0" presId="urn:microsoft.com/office/officeart/2011/layout/TabList"/>
    <dgm:cxn modelId="{3A563C81-7959-40AD-BB29-715700BD74DA}" type="presOf" srcId="{9BC87673-FFBB-4505-9851-A917D1F0AFBE}" destId="{92815BA2-2672-40FD-8DD8-D808578EC442}" srcOrd="0" destOrd="0" presId="urn:microsoft.com/office/officeart/2011/layout/TabList"/>
    <dgm:cxn modelId="{81F264B4-AA4B-43E3-8FD4-87D028118BAC}" srcId="{82DA7CA4-5784-4763-A8AA-EE06119C837F}" destId="{4A057B23-B42A-4101-BEA8-6EC5693C3F38}" srcOrd="1" destOrd="0" parTransId="{7F449901-1CE8-4671-8808-7B8018CE28D0}" sibTransId="{06FA96F0-EEE1-4DEE-86BB-2AC77836BA5D}"/>
    <dgm:cxn modelId="{B5226737-C0EF-4253-A2DE-EF3152DFE7E9}" type="presOf" srcId="{B56E368A-F3DE-41EE-B8BB-221DC715EE52}" destId="{EA6D42EC-EFCF-419E-BC33-C38BD3729163}" srcOrd="0" destOrd="0" presId="urn:microsoft.com/office/officeart/2011/layout/TabList"/>
    <dgm:cxn modelId="{25313D5B-0021-4495-9BE9-4476A43FEB4E}" type="presParOf" srcId="{EA6D42EC-EFCF-419E-BC33-C38BD3729163}" destId="{635BBABF-A11D-4080-A624-FF81723EB4E9}" srcOrd="0" destOrd="0" presId="urn:microsoft.com/office/officeart/2011/layout/TabList"/>
    <dgm:cxn modelId="{8898D3D6-664A-42E0-9A8C-809A582033B1}" type="presParOf" srcId="{635BBABF-A11D-4080-A624-FF81723EB4E9}" destId="{FBE9AC66-E684-42E5-B637-72C81D013A1A}" srcOrd="0" destOrd="0" presId="urn:microsoft.com/office/officeart/2011/layout/TabList"/>
    <dgm:cxn modelId="{B82F1A05-3D24-400D-A16F-0D77396C2641}" type="presParOf" srcId="{635BBABF-A11D-4080-A624-FF81723EB4E9}" destId="{92815BA2-2672-40FD-8DD8-D808578EC442}" srcOrd="1" destOrd="0" presId="urn:microsoft.com/office/officeart/2011/layout/TabList"/>
    <dgm:cxn modelId="{C5372BC4-9B0E-4477-B483-6A32543240D5}" type="presParOf" srcId="{635BBABF-A11D-4080-A624-FF81723EB4E9}" destId="{2C8CB70F-AB16-443B-8703-807406C09C39}" srcOrd="2" destOrd="0" presId="urn:microsoft.com/office/officeart/2011/layout/TabList"/>
    <dgm:cxn modelId="{563011E8-AD0E-414F-8283-D181349ABF6E}" type="presParOf" srcId="{EA6D42EC-EFCF-419E-BC33-C38BD3729163}" destId="{2EA1B970-E0CD-4C9C-B726-266C62C493CE}" srcOrd="1" destOrd="0" presId="urn:microsoft.com/office/officeart/2011/layout/TabList"/>
    <dgm:cxn modelId="{15D5F6B0-5E3C-4DFC-886D-036D4B88440C}" type="presParOf" srcId="{EA6D42EC-EFCF-419E-BC33-C38BD3729163}" destId="{D76F06EE-B389-49FB-BA45-204650C3CE80}" srcOrd="2" destOrd="0" presId="urn:microsoft.com/office/officeart/2011/layout/TabList"/>
    <dgm:cxn modelId="{CD946678-3356-4A03-AB1F-CCE8B5E3CCAF}" type="presParOf" srcId="{EA6D42EC-EFCF-419E-BC33-C38BD3729163}" destId="{5109F834-C62F-4F22-B878-8E4CB94378FC}" srcOrd="3" destOrd="0" presId="urn:microsoft.com/office/officeart/2011/layout/TabList"/>
    <dgm:cxn modelId="{1912A220-49BE-4003-A7A2-15C54958309F}" type="presParOf" srcId="{5109F834-C62F-4F22-B878-8E4CB94378FC}" destId="{BD30C2CF-0376-4B51-A96F-1F072A8D4A2C}" srcOrd="0" destOrd="0" presId="urn:microsoft.com/office/officeart/2011/layout/TabList"/>
    <dgm:cxn modelId="{43899841-31FF-4E4F-AC4E-65CB231CBDD9}" type="presParOf" srcId="{5109F834-C62F-4F22-B878-8E4CB94378FC}" destId="{5A749386-B478-47DF-8041-5B25D658AD32}" srcOrd="1" destOrd="0" presId="urn:microsoft.com/office/officeart/2011/layout/TabList"/>
    <dgm:cxn modelId="{BBBE3235-2EE8-4A8F-94ED-7D9257F9829E}" type="presParOf" srcId="{5109F834-C62F-4F22-B878-8E4CB94378FC}" destId="{2961C9FB-9270-47C0-8799-DDF3ABC5E3A8}" srcOrd="2" destOrd="0" presId="urn:microsoft.com/office/officeart/2011/layout/TabList"/>
    <dgm:cxn modelId="{F7C33111-375D-407B-A0B9-D4B876D98D3B}" type="presParOf" srcId="{EA6D42EC-EFCF-419E-BC33-C38BD3729163}" destId="{AD67CF26-550D-4FF8-94F7-9FF6BA0425CE}" srcOrd="4" destOrd="0" presId="urn:microsoft.com/office/officeart/2011/layout/TabList"/>
    <dgm:cxn modelId="{9B2CF0C2-E803-4CD5-8A71-55E764FDBC47}" type="presParOf" srcId="{EA6D42EC-EFCF-419E-BC33-C38BD3729163}" destId="{FB67DFCF-ACA8-487F-8A08-D612E3F972A5}" srcOrd="5" destOrd="0" presId="urn:microsoft.com/office/officeart/2011/layout/TabList"/>
    <dgm:cxn modelId="{204DE95B-BB4D-4A36-94BA-B5234F8852C6}" type="presParOf" srcId="{EA6D42EC-EFCF-419E-BC33-C38BD3729163}" destId="{04C60147-006F-4EA4-9C64-347744D583C8}" srcOrd="6" destOrd="0" presId="urn:microsoft.com/office/officeart/2011/layout/TabList"/>
    <dgm:cxn modelId="{6EBB436A-1F7F-4846-8990-661D158F543D}" type="presParOf" srcId="{04C60147-006F-4EA4-9C64-347744D583C8}" destId="{F1C932B3-B8C9-473F-802C-EEE1096D10A4}" srcOrd="0" destOrd="0" presId="urn:microsoft.com/office/officeart/2011/layout/TabList"/>
    <dgm:cxn modelId="{D1C74E7D-B5B6-4F3F-A0FE-73ED74677E21}" type="presParOf" srcId="{04C60147-006F-4EA4-9C64-347744D583C8}" destId="{9F36F005-5C13-41E3-AB5F-4D0F917BC100}" srcOrd="1" destOrd="0" presId="urn:microsoft.com/office/officeart/2011/layout/TabList"/>
    <dgm:cxn modelId="{A5860A17-E9E3-442B-A2D7-159EC46FB0BC}" type="presParOf" srcId="{04C60147-006F-4EA4-9C64-347744D583C8}" destId="{D513EE96-78BD-476F-AC1E-2BCD561D2DD6}" srcOrd="2" destOrd="0" presId="urn:microsoft.com/office/officeart/2011/layout/TabList"/>
    <dgm:cxn modelId="{ECD52BBE-A949-42A5-B5BF-268C6A7E9B3A}" type="presParOf" srcId="{EA6D42EC-EFCF-419E-BC33-C38BD3729163}" destId="{11E8A9B3-4C75-4316-B9AF-A062D86CCAA7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8A4DDF-FE91-43D2-A482-750EE58F5165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260E464-316D-421A-9003-60A80E3AD1C0}">
      <dgm:prSet phldrT="[Текст]"/>
      <dgm:spPr/>
      <dgm:t>
        <a:bodyPr/>
        <a:lstStyle/>
        <a:p>
          <a:r>
            <a:rPr lang="ru-RU" dirty="0" smtClean="0"/>
            <a:t>Рассматриваются основные характеристики:</a:t>
          </a:r>
          <a:endParaRPr lang="ru-RU" dirty="0"/>
        </a:p>
      </dgm:t>
    </dgm:pt>
    <dgm:pt modelId="{64B7AF38-5B92-4CAB-9995-F7C1E691C9E1}" type="parTrans" cxnId="{05B13E1F-1334-4589-A5E5-43116E464B1C}">
      <dgm:prSet/>
      <dgm:spPr/>
      <dgm:t>
        <a:bodyPr/>
        <a:lstStyle/>
        <a:p>
          <a:endParaRPr lang="ru-RU"/>
        </a:p>
      </dgm:t>
    </dgm:pt>
    <dgm:pt modelId="{EBB434CB-E524-4039-A7CB-16ED4B3453CB}" type="sibTrans" cxnId="{05B13E1F-1334-4589-A5E5-43116E464B1C}">
      <dgm:prSet/>
      <dgm:spPr/>
      <dgm:t>
        <a:bodyPr/>
        <a:lstStyle/>
        <a:p>
          <a:endParaRPr lang="ru-RU"/>
        </a:p>
      </dgm:t>
    </dgm:pt>
    <dgm:pt modelId="{93B775C8-132D-48D5-8169-7AADEAB4FFE3}">
      <dgm:prSet phldrT="[Текст]"/>
      <dgm:spPr/>
      <dgm:t>
        <a:bodyPr/>
        <a:lstStyle/>
        <a:p>
          <a:r>
            <a:rPr lang="ru-RU" dirty="0" smtClean="0"/>
            <a:t>прогнозируемый общий объем доходов с выделением прогнозируемого объема дополнительных нефтегазовых доходов федерального бюджета</a:t>
          </a:r>
          <a:endParaRPr lang="ru-RU" dirty="0"/>
        </a:p>
      </dgm:t>
    </dgm:pt>
    <dgm:pt modelId="{04FF3BE6-673B-45BE-B734-6ED9ACE51D01}" type="parTrans" cxnId="{3AA738CC-0081-4969-A509-CFF25EB0E2AE}">
      <dgm:prSet/>
      <dgm:spPr/>
      <dgm:t>
        <a:bodyPr/>
        <a:lstStyle/>
        <a:p>
          <a:endParaRPr lang="ru-RU"/>
        </a:p>
      </dgm:t>
    </dgm:pt>
    <dgm:pt modelId="{B456AB26-CB7C-4DFC-9BB2-0FCF8F218BE4}" type="sibTrans" cxnId="{3AA738CC-0081-4969-A509-CFF25EB0E2AE}">
      <dgm:prSet/>
      <dgm:spPr/>
      <dgm:t>
        <a:bodyPr/>
        <a:lstStyle/>
        <a:p>
          <a:endParaRPr lang="ru-RU"/>
        </a:p>
      </dgm:t>
    </dgm:pt>
    <dgm:pt modelId="{7D8F5DDD-D9D4-4380-9C31-A6BE4322E027}">
      <dgm:prSet phldrT="[Текст]"/>
      <dgm:spPr/>
      <dgm:t>
        <a:bodyPr/>
        <a:lstStyle/>
        <a:p>
          <a:r>
            <a:rPr lang="ru-RU" dirty="0" smtClean="0"/>
            <a:t>При утверждении основных характеристик указываются:</a:t>
          </a:r>
          <a:endParaRPr lang="ru-RU" dirty="0"/>
        </a:p>
      </dgm:t>
    </dgm:pt>
    <dgm:pt modelId="{E289A2F0-449C-43F3-8B74-D06BBFBB93A5}" type="parTrans" cxnId="{769B03FF-723D-48CC-9AA8-1D9A6256A465}">
      <dgm:prSet/>
      <dgm:spPr/>
      <dgm:t>
        <a:bodyPr/>
        <a:lstStyle/>
        <a:p>
          <a:endParaRPr lang="ru-RU"/>
        </a:p>
      </dgm:t>
    </dgm:pt>
    <dgm:pt modelId="{4F60CAC6-68D7-461F-81A4-A3EAF6BCB38F}" type="sibTrans" cxnId="{769B03FF-723D-48CC-9AA8-1D9A6256A465}">
      <dgm:prSet/>
      <dgm:spPr/>
      <dgm:t>
        <a:bodyPr/>
        <a:lstStyle/>
        <a:p>
          <a:endParaRPr lang="ru-RU"/>
        </a:p>
      </dgm:t>
    </dgm:pt>
    <dgm:pt modelId="{EF1A7085-16A4-4173-926C-7BDF68D3AB52}">
      <dgm:prSet phldrT="[Текст]"/>
      <dgm:spPr/>
      <dgm:t>
        <a:bodyPr/>
        <a:lstStyle/>
        <a:p>
          <a:r>
            <a:rPr lang="ru-RU" strike="sngStrike" dirty="0" smtClean="0">
              <a:solidFill>
                <a:srgbClr val="FF0000"/>
              </a:solidFill>
            </a:rPr>
            <a:t>прогнозируемый  объем валового внутреннего продукта</a:t>
          </a:r>
          <a:endParaRPr lang="ru-RU" strike="sngStrike" dirty="0">
            <a:solidFill>
              <a:srgbClr val="FF0000"/>
            </a:solidFill>
          </a:endParaRPr>
        </a:p>
      </dgm:t>
    </dgm:pt>
    <dgm:pt modelId="{018F7F5C-0538-4FA0-8E29-539B9EDF7F95}" type="parTrans" cxnId="{EDA9FE8C-67AD-457A-A714-A7EA532CF558}">
      <dgm:prSet/>
      <dgm:spPr/>
      <dgm:t>
        <a:bodyPr/>
        <a:lstStyle/>
        <a:p>
          <a:endParaRPr lang="ru-RU"/>
        </a:p>
      </dgm:t>
    </dgm:pt>
    <dgm:pt modelId="{1067183E-8AC0-4812-9474-424C08042DFE}" type="sibTrans" cxnId="{EDA9FE8C-67AD-457A-A714-A7EA532CF558}">
      <dgm:prSet/>
      <dgm:spPr/>
      <dgm:t>
        <a:bodyPr/>
        <a:lstStyle/>
        <a:p>
          <a:endParaRPr lang="ru-RU"/>
        </a:p>
      </dgm:t>
    </dgm:pt>
    <dgm:pt modelId="{8D9CCDA2-9AD8-4F61-A912-598292468F39}">
      <dgm:prSet/>
      <dgm:spPr/>
      <dgm:t>
        <a:bodyPr/>
        <a:lstStyle/>
        <a:p>
          <a:r>
            <a:rPr lang="ru-RU" dirty="0" smtClean="0"/>
            <a:t>приложение, устанавливающее нормативы распределения доходов между бюджетами</a:t>
          </a:r>
          <a:endParaRPr lang="ru-RU" dirty="0"/>
        </a:p>
      </dgm:t>
    </dgm:pt>
    <dgm:pt modelId="{24A2E71A-DE15-4EAD-8346-5F40C6F44B9B}" type="parTrans" cxnId="{A3756DBB-DE0B-4B3A-8200-F4C16493F5D9}">
      <dgm:prSet/>
      <dgm:spPr/>
      <dgm:t>
        <a:bodyPr/>
        <a:lstStyle/>
        <a:p>
          <a:endParaRPr lang="ru-RU"/>
        </a:p>
      </dgm:t>
    </dgm:pt>
    <dgm:pt modelId="{646A421E-D321-441E-A09F-EE5F834A756E}" type="sibTrans" cxnId="{A3756DBB-DE0B-4B3A-8200-F4C16493F5D9}">
      <dgm:prSet/>
      <dgm:spPr/>
      <dgm:t>
        <a:bodyPr/>
        <a:lstStyle/>
        <a:p>
          <a:endParaRPr lang="ru-RU"/>
        </a:p>
      </dgm:t>
    </dgm:pt>
    <dgm:pt modelId="{47016F15-8066-4FF8-AA10-917778B25AF5}">
      <dgm:prSet/>
      <dgm:spPr/>
      <dgm:t>
        <a:bodyPr/>
        <a:lstStyle/>
        <a:p>
          <a:r>
            <a:rPr lang="ru-RU" dirty="0" smtClean="0"/>
            <a:t>общий объем расходов</a:t>
          </a:r>
          <a:endParaRPr lang="ru-RU" dirty="0"/>
        </a:p>
      </dgm:t>
    </dgm:pt>
    <dgm:pt modelId="{F8F320F0-B694-45A2-935E-854EB171BD15}" type="parTrans" cxnId="{6101915A-3FC2-4B14-86C9-6C0796D4E5BE}">
      <dgm:prSet/>
      <dgm:spPr/>
      <dgm:t>
        <a:bodyPr/>
        <a:lstStyle/>
        <a:p>
          <a:endParaRPr lang="ru-RU"/>
        </a:p>
      </dgm:t>
    </dgm:pt>
    <dgm:pt modelId="{358417A1-1702-4392-AFA9-85CBA2BA910C}" type="sibTrans" cxnId="{6101915A-3FC2-4B14-86C9-6C0796D4E5BE}">
      <dgm:prSet/>
      <dgm:spPr/>
      <dgm:t>
        <a:bodyPr/>
        <a:lstStyle/>
        <a:p>
          <a:endParaRPr lang="ru-RU"/>
        </a:p>
      </dgm:t>
    </dgm:pt>
    <dgm:pt modelId="{44C60A02-3083-412C-90AE-224B6E67DCAB}">
      <dgm:prSet/>
      <dgm:spPr/>
      <dgm:t>
        <a:bodyPr/>
        <a:lstStyle/>
        <a:p>
          <a:r>
            <a:rPr lang="ru-RU" dirty="0" smtClean="0"/>
            <a:t>условно утверждаемые расходы</a:t>
          </a:r>
          <a:endParaRPr lang="ru-RU" dirty="0"/>
        </a:p>
      </dgm:t>
    </dgm:pt>
    <dgm:pt modelId="{180C01ED-9C79-4509-A0D2-825878EAAB53}" type="parTrans" cxnId="{27B5B5F6-1F66-413E-A0A5-5C81437E16B2}">
      <dgm:prSet/>
      <dgm:spPr/>
      <dgm:t>
        <a:bodyPr/>
        <a:lstStyle/>
        <a:p>
          <a:endParaRPr lang="ru-RU"/>
        </a:p>
      </dgm:t>
    </dgm:pt>
    <dgm:pt modelId="{1C0FED91-4D10-45F5-ADAE-32D15A3C33F6}" type="sibTrans" cxnId="{27B5B5F6-1F66-413E-A0A5-5C81437E16B2}">
      <dgm:prSet/>
      <dgm:spPr/>
      <dgm:t>
        <a:bodyPr/>
        <a:lstStyle/>
        <a:p>
          <a:endParaRPr lang="ru-RU"/>
        </a:p>
      </dgm:t>
    </dgm:pt>
    <dgm:pt modelId="{C54697F2-CEDA-4B6A-84DB-B4E8B84475F1}">
      <dgm:prSet/>
      <dgm:spPr/>
      <dgm:t>
        <a:bodyPr/>
        <a:lstStyle/>
        <a:p>
          <a:r>
            <a:rPr lang="ru-RU" dirty="0" smtClean="0"/>
            <a:t>верхний предел государственного внутреннего долга и верхний предел государственного внешнего долга</a:t>
          </a:r>
          <a:endParaRPr lang="ru-RU" dirty="0"/>
        </a:p>
      </dgm:t>
    </dgm:pt>
    <dgm:pt modelId="{63168BB8-F47E-4E59-BA9B-43051D9FD5BA}" type="parTrans" cxnId="{ADBE9AE9-2F38-40A9-94D8-C97DD77D9928}">
      <dgm:prSet/>
      <dgm:spPr/>
      <dgm:t>
        <a:bodyPr/>
        <a:lstStyle/>
        <a:p>
          <a:endParaRPr lang="ru-RU"/>
        </a:p>
      </dgm:t>
    </dgm:pt>
    <dgm:pt modelId="{D1024893-6C46-481A-994D-F34B464FB773}" type="sibTrans" cxnId="{ADBE9AE9-2F38-40A9-94D8-C97DD77D9928}">
      <dgm:prSet/>
      <dgm:spPr/>
      <dgm:t>
        <a:bodyPr/>
        <a:lstStyle/>
        <a:p>
          <a:endParaRPr lang="ru-RU"/>
        </a:p>
      </dgm:t>
    </dgm:pt>
    <dgm:pt modelId="{779C72E2-E806-4C10-980F-FD134A45C10E}">
      <dgm:prSet/>
      <dgm:spPr/>
      <dgm:t>
        <a:bodyPr/>
        <a:lstStyle/>
        <a:p>
          <a:r>
            <a:rPr lang="ru-RU" dirty="0" smtClean="0"/>
            <a:t>нормативная величина Резервного фонда</a:t>
          </a:r>
          <a:endParaRPr lang="ru-RU" dirty="0"/>
        </a:p>
      </dgm:t>
    </dgm:pt>
    <dgm:pt modelId="{10253E04-783E-4A58-A190-EE99C00A3CAF}" type="parTrans" cxnId="{1A7ACA59-659F-4B64-A2F6-65EB35D2EEAA}">
      <dgm:prSet/>
      <dgm:spPr/>
      <dgm:t>
        <a:bodyPr/>
        <a:lstStyle/>
        <a:p>
          <a:endParaRPr lang="ru-RU"/>
        </a:p>
      </dgm:t>
    </dgm:pt>
    <dgm:pt modelId="{60DF4D31-06BA-4540-9530-17247A914D46}" type="sibTrans" cxnId="{1A7ACA59-659F-4B64-A2F6-65EB35D2EEAA}">
      <dgm:prSet/>
      <dgm:spPr/>
      <dgm:t>
        <a:bodyPr/>
        <a:lstStyle/>
        <a:p>
          <a:endParaRPr lang="ru-RU"/>
        </a:p>
      </dgm:t>
    </dgm:pt>
    <dgm:pt modelId="{36D8FBF9-8D28-4882-8A2B-1024C229990E}">
      <dgm:prSet/>
      <dgm:spPr/>
      <dgm:t>
        <a:bodyPr/>
        <a:lstStyle/>
        <a:p>
          <a:r>
            <a:rPr lang="ru-RU" dirty="0" smtClean="0"/>
            <a:t>дефицит (профицит) федерального бюджета</a:t>
          </a:r>
          <a:endParaRPr lang="ru-RU" dirty="0"/>
        </a:p>
      </dgm:t>
    </dgm:pt>
    <dgm:pt modelId="{2094F84A-49A4-4A82-9BD5-5CF075E355EC}" type="parTrans" cxnId="{D0193259-4BE2-4D91-93E8-4CF313786711}">
      <dgm:prSet/>
      <dgm:spPr/>
      <dgm:t>
        <a:bodyPr/>
        <a:lstStyle/>
        <a:p>
          <a:endParaRPr lang="ru-RU"/>
        </a:p>
      </dgm:t>
    </dgm:pt>
    <dgm:pt modelId="{347D0260-2CF1-4AD3-A614-509DF1985895}" type="sibTrans" cxnId="{D0193259-4BE2-4D91-93E8-4CF313786711}">
      <dgm:prSet/>
      <dgm:spPr/>
      <dgm:t>
        <a:bodyPr/>
        <a:lstStyle/>
        <a:p>
          <a:endParaRPr lang="ru-RU"/>
        </a:p>
      </dgm:t>
    </dgm:pt>
    <dgm:pt modelId="{BC459404-546A-473C-9D09-C1F40A8A4112}">
      <dgm:prSet phldrT="[Текст]"/>
      <dgm:spPr/>
      <dgm:t>
        <a:bodyPr/>
        <a:lstStyle/>
        <a:p>
          <a:r>
            <a:rPr lang="ru-RU" strike="sngStrike" dirty="0" smtClean="0">
              <a:solidFill>
                <a:srgbClr val="FF0000"/>
              </a:solidFill>
            </a:rPr>
            <a:t>уровень инфляции (потребительских цен)</a:t>
          </a:r>
          <a:endParaRPr lang="ru-RU" strike="sngStrike" dirty="0">
            <a:solidFill>
              <a:srgbClr val="FF0000"/>
            </a:solidFill>
          </a:endParaRPr>
        </a:p>
      </dgm:t>
    </dgm:pt>
    <dgm:pt modelId="{7F66D934-06CE-426C-8907-6466BFC38F1D}" type="parTrans" cxnId="{71BFFC91-D8D3-4E9C-92B9-2F20E719C5FC}">
      <dgm:prSet/>
      <dgm:spPr/>
      <dgm:t>
        <a:bodyPr/>
        <a:lstStyle/>
        <a:p>
          <a:endParaRPr lang="ru-RU"/>
        </a:p>
      </dgm:t>
    </dgm:pt>
    <dgm:pt modelId="{279BD025-6CE4-4434-AF2A-DE98A1AC05C2}" type="sibTrans" cxnId="{71BFFC91-D8D3-4E9C-92B9-2F20E719C5FC}">
      <dgm:prSet/>
      <dgm:spPr/>
      <dgm:t>
        <a:bodyPr/>
        <a:lstStyle/>
        <a:p>
          <a:endParaRPr lang="ru-RU"/>
        </a:p>
      </dgm:t>
    </dgm:pt>
    <dgm:pt modelId="{8A960530-CFCB-4AE9-A09E-8E1A62C84956}">
      <dgm:prSet phldrT="[Текст]"/>
      <dgm:spPr/>
      <dgm:t>
        <a:bodyPr/>
        <a:lstStyle/>
        <a:p>
          <a:r>
            <a:rPr lang="ru-RU" dirty="0" smtClean="0"/>
            <a:t>Обсуждается:</a:t>
          </a:r>
        </a:p>
      </dgm:t>
    </dgm:pt>
    <dgm:pt modelId="{F453AC44-210D-4C07-8CD7-A44E41937353}" type="parTrans" cxnId="{33D7BE11-291C-4387-B573-3B7E61FC663D}">
      <dgm:prSet/>
      <dgm:spPr/>
      <dgm:t>
        <a:bodyPr/>
        <a:lstStyle/>
        <a:p>
          <a:endParaRPr lang="ru-RU"/>
        </a:p>
      </dgm:t>
    </dgm:pt>
    <dgm:pt modelId="{0080E37C-07F5-4BBA-A53C-092D59B58C5A}" type="sibTrans" cxnId="{33D7BE11-291C-4387-B573-3B7E61FC663D}">
      <dgm:prSet/>
      <dgm:spPr/>
      <dgm:t>
        <a:bodyPr/>
        <a:lstStyle/>
        <a:p>
          <a:endParaRPr lang="ru-RU"/>
        </a:p>
      </dgm:t>
    </dgm:pt>
    <dgm:pt modelId="{2D359B59-4EAC-4397-A994-E1F520867447}">
      <dgm:prSet phldrT="[Текст]"/>
      <dgm:spPr/>
      <dgm:t>
        <a:bodyPr/>
        <a:lstStyle/>
        <a:p>
          <a:r>
            <a:rPr lang="ru-RU" b="0" i="0" u="none" strike="noStrike" baseline="0" dirty="0" smtClean="0">
              <a:latin typeface="+mn-lt"/>
              <a:ea typeface="+mn-ea"/>
              <a:cs typeface="+mn-cs"/>
            </a:rPr>
            <a:t>прогноз социально-экономического развития Российской Федерации</a:t>
          </a:r>
          <a:endParaRPr lang="ru-RU" dirty="0" smtClean="0"/>
        </a:p>
      </dgm:t>
    </dgm:pt>
    <dgm:pt modelId="{313CEA36-1577-4A1B-B186-DC04C7D911DF}" type="parTrans" cxnId="{3E4F9AFE-8F7E-4DA5-A612-A74437F86B6B}">
      <dgm:prSet/>
      <dgm:spPr/>
      <dgm:t>
        <a:bodyPr/>
        <a:lstStyle/>
        <a:p>
          <a:endParaRPr lang="ru-RU"/>
        </a:p>
      </dgm:t>
    </dgm:pt>
    <dgm:pt modelId="{6C511842-1678-49D2-9D0C-4F2F4A3E5C68}" type="sibTrans" cxnId="{3E4F9AFE-8F7E-4DA5-A612-A74437F86B6B}">
      <dgm:prSet/>
      <dgm:spPr/>
      <dgm:t>
        <a:bodyPr/>
        <a:lstStyle/>
        <a:p>
          <a:endParaRPr lang="ru-RU"/>
        </a:p>
      </dgm:t>
    </dgm:pt>
    <dgm:pt modelId="{BCBABEFD-B2F1-451D-AB9E-116D6C249CE8}">
      <dgm:prSet phldrT="[Текст]"/>
      <dgm:spPr/>
      <dgm:t>
        <a:bodyPr/>
        <a:lstStyle/>
        <a:p>
          <a:r>
            <a:rPr lang="ru-RU" strike="sngStrike" dirty="0" smtClean="0">
              <a:solidFill>
                <a:srgbClr val="FF0000"/>
              </a:solidFill>
            </a:rPr>
            <a:t>концепция проекта федерального бюджета</a:t>
          </a:r>
        </a:p>
      </dgm:t>
    </dgm:pt>
    <dgm:pt modelId="{23B26C02-9099-4AF5-9BFD-C16984BB6498}" type="parTrans" cxnId="{55D733CF-3CB6-47C8-AAD5-7595837641EF}">
      <dgm:prSet/>
      <dgm:spPr/>
      <dgm:t>
        <a:bodyPr/>
        <a:lstStyle/>
        <a:p>
          <a:endParaRPr lang="ru-RU"/>
        </a:p>
      </dgm:t>
    </dgm:pt>
    <dgm:pt modelId="{C8124827-2C20-4C3B-8597-FA4ABBEA2212}" type="sibTrans" cxnId="{55D733CF-3CB6-47C8-AAD5-7595837641EF}">
      <dgm:prSet/>
      <dgm:spPr/>
      <dgm:t>
        <a:bodyPr/>
        <a:lstStyle/>
        <a:p>
          <a:endParaRPr lang="ru-RU"/>
        </a:p>
      </dgm:t>
    </dgm:pt>
    <dgm:pt modelId="{DFD707FD-8420-4130-ABA2-DA0C81BD5AAA}">
      <dgm:prSet phldrT="[Текст]"/>
      <dgm:spPr/>
      <dgm:t>
        <a:bodyPr/>
        <a:lstStyle/>
        <a:p>
          <a:r>
            <a:rPr lang="ru-RU" b="0" i="0" u="none" strike="sngStrike" baseline="0" dirty="0" smtClean="0">
              <a:solidFill>
                <a:srgbClr val="FF0000"/>
              </a:solidFill>
              <a:latin typeface="+mn-lt"/>
              <a:ea typeface="+mn-ea"/>
              <a:cs typeface="+mn-cs"/>
            </a:rPr>
            <a:t>объем валового внутреннего продукта и уровень инфляции, положенные в основу формирования основных характеристик федерального бюджета</a:t>
          </a:r>
          <a:endParaRPr lang="ru-RU" dirty="0" smtClean="0">
            <a:solidFill>
              <a:srgbClr val="FF0000"/>
            </a:solidFill>
          </a:endParaRPr>
        </a:p>
      </dgm:t>
    </dgm:pt>
    <dgm:pt modelId="{46689123-D73D-4393-A9F9-BEC69D177B72}" type="parTrans" cxnId="{FF642B7B-6CF3-4C1D-89EB-FC0FE1737994}">
      <dgm:prSet/>
      <dgm:spPr/>
      <dgm:t>
        <a:bodyPr/>
        <a:lstStyle/>
        <a:p>
          <a:endParaRPr lang="ru-RU"/>
        </a:p>
      </dgm:t>
    </dgm:pt>
    <dgm:pt modelId="{60C75032-9507-4A9F-B0C4-4C9F699B3E23}" type="sibTrans" cxnId="{FF642B7B-6CF3-4C1D-89EB-FC0FE1737994}">
      <dgm:prSet/>
      <dgm:spPr/>
      <dgm:t>
        <a:bodyPr/>
        <a:lstStyle/>
        <a:p>
          <a:endParaRPr lang="ru-RU"/>
        </a:p>
      </dgm:t>
    </dgm:pt>
    <dgm:pt modelId="{55B893E8-2518-4847-839D-5DF41171FA9B}">
      <dgm:prSet phldrT="[Текст]"/>
      <dgm:spPr/>
      <dgm:t>
        <a:bodyPr/>
        <a:lstStyle/>
        <a:p>
          <a:r>
            <a:rPr lang="ru-RU" b="0" i="0" u="none" strike="noStrike" baseline="0" dirty="0" smtClean="0">
              <a:latin typeface="+mn-lt"/>
              <a:ea typeface="+mn-ea"/>
              <a:cs typeface="+mn-cs"/>
            </a:rPr>
            <a:t>основные направления бюджетной политики, налоговой политики, </a:t>
          </a:r>
          <a:r>
            <a:rPr lang="ru-RU" b="1" i="0" u="none" strike="noStrike" baseline="0" dirty="0" smtClean="0">
              <a:solidFill>
                <a:srgbClr val="0070C0"/>
              </a:solidFill>
              <a:latin typeface="+mn-lt"/>
              <a:ea typeface="+mn-ea"/>
              <a:cs typeface="+mn-cs"/>
            </a:rPr>
            <a:t>основные направления долговой политики (новое) </a:t>
          </a:r>
          <a:r>
            <a:rPr lang="ru-RU" b="0" i="0" u="none" strike="noStrike" baseline="0" dirty="0" smtClean="0">
              <a:latin typeface="+mn-lt"/>
              <a:ea typeface="+mn-ea"/>
              <a:cs typeface="+mn-cs"/>
            </a:rPr>
            <a:t>и основные направления таможенно-тарифной политики</a:t>
          </a:r>
          <a:endParaRPr lang="ru-RU" dirty="0" smtClean="0"/>
        </a:p>
      </dgm:t>
    </dgm:pt>
    <dgm:pt modelId="{5634BAAD-8D2C-4058-AF22-9029212473FF}" type="parTrans" cxnId="{4271F2DC-8A85-4B35-9FF9-9F9C682484CD}">
      <dgm:prSet/>
      <dgm:spPr/>
      <dgm:t>
        <a:bodyPr/>
        <a:lstStyle/>
        <a:p>
          <a:endParaRPr lang="ru-RU"/>
        </a:p>
      </dgm:t>
    </dgm:pt>
    <dgm:pt modelId="{64B6A8B8-7149-4626-B988-EADD506CF701}" type="sibTrans" cxnId="{4271F2DC-8A85-4B35-9FF9-9F9C682484CD}">
      <dgm:prSet/>
      <dgm:spPr/>
      <dgm:t>
        <a:bodyPr/>
        <a:lstStyle/>
        <a:p>
          <a:endParaRPr lang="ru-RU"/>
        </a:p>
      </dgm:t>
    </dgm:pt>
    <dgm:pt modelId="{505D88BE-5E19-4C5E-80F4-8E1E660D3143}">
      <dgm:prSet phldrT="[Текст]"/>
      <dgm:spPr/>
      <dgm:t>
        <a:bodyPr/>
        <a:lstStyle/>
        <a:p>
          <a:r>
            <a:rPr lang="ru-RU" b="1" i="0" u="none" strike="noStrike" baseline="0" dirty="0" smtClean="0">
              <a:solidFill>
                <a:srgbClr val="0070C0"/>
              </a:solidFill>
              <a:latin typeface="+mn-lt"/>
              <a:ea typeface="+mn-ea"/>
              <a:cs typeface="+mn-cs"/>
            </a:rPr>
            <a:t>бюджетный прогноз Российской Федерации на долгосрочный период (новое) </a:t>
          </a:r>
        </a:p>
      </dgm:t>
    </dgm:pt>
    <dgm:pt modelId="{94D567D0-B8FB-4241-9909-CC5601E6A262}" type="parTrans" cxnId="{8427A2F1-2FEC-4565-85AB-4F62A093777E}">
      <dgm:prSet/>
      <dgm:spPr/>
      <dgm:t>
        <a:bodyPr/>
        <a:lstStyle/>
        <a:p>
          <a:endParaRPr lang="ru-RU"/>
        </a:p>
      </dgm:t>
    </dgm:pt>
    <dgm:pt modelId="{A3ABC5C9-24BF-48A5-AB27-7EB1F7AA0454}" type="sibTrans" cxnId="{8427A2F1-2FEC-4565-85AB-4F62A093777E}">
      <dgm:prSet/>
      <dgm:spPr/>
      <dgm:t>
        <a:bodyPr/>
        <a:lstStyle/>
        <a:p>
          <a:endParaRPr lang="ru-RU"/>
        </a:p>
      </dgm:t>
    </dgm:pt>
    <dgm:pt modelId="{C099F099-D90B-4063-81B2-82E269F3A78E}" type="pres">
      <dgm:prSet presAssocID="{1C8A4DDF-FE91-43D2-A482-750EE58F516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AFEB0F-B5CB-4873-BC6C-010964F27AC0}" type="pres">
      <dgm:prSet presAssocID="{8A960530-CFCB-4AE9-A09E-8E1A62C8495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8FF05C-AFB6-4904-9CF8-DFE058E91A31}" type="pres">
      <dgm:prSet presAssocID="{8A960530-CFCB-4AE9-A09E-8E1A62C84956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C1D266-2FE7-4807-B336-645C919A932B}" type="pres">
      <dgm:prSet presAssocID="{C260E464-316D-421A-9003-60A80E3AD1C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B7560-E198-422F-B7C8-DD6E7BA4E9B1}" type="pres">
      <dgm:prSet presAssocID="{C260E464-316D-421A-9003-60A80E3AD1C0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98F2D9-AD30-4C92-A2E3-5B44114E8B34}" type="pres">
      <dgm:prSet presAssocID="{7D8F5DDD-D9D4-4380-9C31-A6BE4322E02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99D51D-D213-40C4-A4C4-8D2707E9C904}" type="pres">
      <dgm:prSet presAssocID="{7D8F5DDD-D9D4-4380-9C31-A6BE4322E027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BEC7A1-A545-42F1-939C-071B3CFE6F97}" type="presOf" srcId="{1C8A4DDF-FE91-43D2-A482-750EE58F5165}" destId="{C099F099-D90B-4063-81B2-82E269F3A78E}" srcOrd="0" destOrd="0" presId="urn:microsoft.com/office/officeart/2005/8/layout/vList2"/>
    <dgm:cxn modelId="{71BFFC91-D8D3-4E9C-92B9-2F20E719C5FC}" srcId="{7D8F5DDD-D9D4-4380-9C31-A6BE4322E027}" destId="{BC459404-546A-473C-9D09-C1F40A8A4112}" srcOrd="1" destOrd="0" parTransId="{7F66D934-06CE-426C-8907-6466BFC38F1D}" sibTransId="{279BD025-6CE4-4434-AF2A-DE98A1AC05C2}"/>
    <dgm:cxn modelId="{33D7BE11-291C-4387-B573-3B7E61FC663D}" srcId="{1C8A4DDF-FE91-43D2-A482-750EE58F5165}" destId="{8A960530-CFCB-4AE9-A09E-8E1A62C84956}" srcOrd="0" destOrd="0" parTransId="{F453AC44-210D-4C07-8CD7-A44E41937353}" sibTransId="{0080E37C-07F5-4BBA-A53C-092D59B58C5A}"/>
    <dgm:cxn modelId="{E1340D54-C2CB-4847-8781-9C9312C5BF26}" type="presOf" srcId="{BC459404-546A-473C-9D09-C1F40A8A4112}" destId="{1799D51D-D213-40C4-A4C4-8D2707E9C904}" srcOrd="0" destOrd="1" presId="urn:microsoft.com/office/officeart/2005/8/layout/vList2"/>
    <dgm:cxn modelId="{F48AD973-279B-42E8-8FF1-BDF04F50C970}" type="presOf" srcId="{8D9CCDA2-9AD8-4F61-A912-598292468F39}" destId="{514B7560-E198-422F-B7C8-DD6E7BA4E9B1}" srcOrd="0" destOrd="1" presId="urn:microsoft.com/office/officeart/2005/8/layout/vList2"/>
    <dgm:cxn modelId="{95996AC8-197D-4E77-9607-F8727EC81DA7}" type="presOf" srcId="{55B893E8-2518-4847-839D-5DF41171FA9B}" destId="{858FF05C-AFB6-4904-9CF8-DFE058E91A31}" srcOrd="0" destOrd="3" presId="urn:microsoft.com/office/officeart/2005/8/layout/vList2"/>
    <dgm:cxn modelId="{3AA738CC-0081-4969-A509-CFF25EB0E2AE}" srcId="{C260E464-316D-421A-9003-60A80E3AD1C0}" destId="{93B775C8-132D-48D5-8169-7AADEAB4FFE3}" srcOrd="0" destOrd="0" parTransId="{04FF3BE6-673B-45BE-B734-6ED9ACE51D01}" sibTransId="{B456AB26-CB7C-4DFC-9BB2-0FCF8F218BE4}"/>
    <dgm:cxn modelId="{4A531E98-BD8D-4921-91AF-9EFC1F5868D8}" type="presOf" srcId="{EF1A7085-16A4-4173-926C-7BDF68D3AB52}" destId="{1799D51D-D213-40C4-A4C4-8D2707E9C904}" srcOrd="0" destOrd="0" presId="urn:microsoft.com/office/officeart/2005/8/layout/vList2"/>
    <dgm:cxn modelId="{FF642B7B-6CF3-4C1D-89EB-FC0FE1737994}" srcId="{8A960530-CFCB-4AE9-A09E-8E1A62C84956}" destId="{DFD707FD-8420-4130-ABA2-DA0C81BD5AAA}" srcOrd="2" destOrd="0" parTransId="{46689123-D73D-4393-A9F9-BEC69D177B72}" sibTransId="{60C75032-9507-4A9F-B0C4-4C9F699B3E23}"/>
    <dgm:cxn modelId="{55D733CF-3CB6-47C8-AAD5-7595837641EF}" srcId="{8A960530-CFCB-4AE9-A09E-8E1A62C84956}" destId="{BCBABEFD-B2F1-451D-AB9E-116D6C249CE8}" srcOrd="0" destOrd="0" parTransId="{23B26C02-9099-4AF5-9BFD-C16984BB6498}" sibTransId="{C8124827-2C20-4C3B-8597-FA4ABBEA2212}"/>
    <dgm:cxn modelId="{4271F2DC-8A85-4B35-9FF9-9F9C682484CD}" srcId="{8A960530-CFCB-4AE9-A09E-8E1A62C84956}" destId="{55B893E8-2518-4847-839D-5DF41171FA9B}" srcOrd="3" destOrd="0" parTransId="{5634BAAD-8D2C-4058-AF22-9029212473FF}" sibTransId="{64B6A8B8-7149-4626-B988-EADD506CF701}"/>
    <dgm:cxn modelId="{769B03FF-723D-48CC-9AA8-1D9A6256A465}" srcId="{1C8A4DDF-FE91-43D2-A482-750EE58F5165}" destId="{7D8F5DDD-D9D4-4380-9C31-A6BE4322E027}" srcOrd="2" destOrd="0" parTransId="{E289A2F0-449C-43F3-8B74-D06BBFBB93A5}" sibTransId="{4F60CAC6-68D7-461F-81A4-A3EAF6BCB38F}"/>
    <dgm:cxn modelId="{6101915A-3FC2-4B14-86C9-6C0796D4E5BE}" srcId="{C260E464-316D-421A-9003-60A80E3AD1C0}" destId="{47016F15-8066-4FF8-AA10-917778B25AF5}" srcOrd="2" destOrd="0" parTransId="{F8F320F0-B694-45A2-935E-854EB171BD15}" sibTransId="{358417A1-1702-4392-AFA9-85CBA2BA910C}"/>
    <dgm:cxn modelId="{A3FDAE9B-2B19-483D-8FA5-04E115497CED}" type="presOf" srcId="{779C72E2-E806-4C10-980F-FD134A45C10E}" destId="{514B7560-E198-422F-B7C8-DD6E7BA4E9B1}" srcOrd="0" destOrd="5" presId="urn:microsoft.com/office/officeart/2005/8/layout/vList2"/>
    <dgm:cxn modelId="{0C2DD57A-2EEF-4F39-8938-98EFB27D4234}" type="presOf" srcId="{93B775C8-132D-48D5-8169-7AADEAB4FFE3}" destId="{514B7560-E198-422F-B7C8-DD6E7BA4E9B1}" srcOrd="0" destOrd="0" presId="urn:microsoft.com/office/officeart/2005/8/layout/vList2"/>
    <dgm:cxn modelId="{D0193259-4BE2-4D91-93E8-4CF313786711}" srcId="{C260E464-316D-421A-9003-60A80E3AD1C0}" destId="{36D8FBF9-8D28-4882-8A2B-1024C229990E}" srcOrd="6" destOrd="0" parTransId="{2094F84A-49A4-4A82-9BD5-5CF075E355EC}" sibTransId="{347D0260-2CF1-4AD3-A614-509DF1985895}"/>
    <dgm:cxn modelId="{EDA9FE8C-67AD-457A-A714-A7EA532CF558}" srcId="{7D8F5DDD-D9D4-4380-9C31-A6BE4322E027}" destId="{EF1A7085-16A4-4173-926C-7BDF68D3AB52}" srcOrd="0" destOrd="0" parTransId="{018F7F5C-0538-4FA0-8E29-539B9EDF7F95}" sibTransId="{1067183E-8AC0-4812-9474-424C08042DFE}"/>
    <dgm:cxn modelId="{05B13E1F-1334-4589-A5E5-43116E464B1C}" srcId="{1C8A4DDF-FE91-43D2-A482-750EE58F5165}" destId="{C260E464-316D-421A-9003-60A80E3AD1C0}" srcOrd="1" destOrd="0" parTransId="{64B7AF38-5B92-4CAB-9995-F7C1E691C9E1}" sibTransId="{EBB434CB-E524-4039-A7CB-16ED4B3453CB}"/>
    <dgm:cxn modelId="{27B5B5F6-1F66-413E-A0A5-5C81437E16B2}" srcId="{C260E464-316D-421A-9003-60A80E3AD1C0}" destId="{44C60A02-3083-412C-90AE-224B6E67DCAB}" srcOrd="3" destOrd="0" parTransId="{180C01ED-9C79-4509-A0D2-825878EAAB53}" sibTransId="{1C0FED91-4D10-45F5-ADAE-32D15A3C33F6}"/>
    <dgm:cxn modelId="{8D017CEA-1405-44A6-B80A-C9884E1A2213}" type="presOf" srcId="{8A960530-CFCB-4AE9-A09E-8E1A62C84956}" destId="{C0AFEB0F-B5CB-4873-BC6C-010964F27AC0}" srcOrd="0" destOrd="0" presId="urn:microsoft.com/office/officeart/2005/8/layout/vList2"/>
    <dgm:cxn modelId="{6D536BA3-216F-43E1-8DC2-A9AE260BA561}" type="presOf" srcId="{2D359B59-4EAC-4397-A994-E1F520867447}" destId="{858FF05C-AFB6-4904-9CF8-DFE058E91A31}" srcOrd="0" destOrd="1" presId="urn:microsoft.com/office/officeart/2005/8/layout/vList2"/>
    <dgm:cxn modelId="{46FABAE7-477B-4E89-AE8A-BAD4108FF823}" type="presOf" srcId="{44C60A02-3083-412C-90AE-224B6E67DCAB}" destId="{514B7560-E198-422F-B7C8-DD6E7BA4E9B1}" srcOrd="0" destOrd="3" presId="urn:microsoft.com/office/officeart/2005/8/layout/vList2"/>
    <dgm:cxn modelId="{D26783F4-9FA1-4250-9446-A9632723FAE9}" type="presOf" srcId="{7D8F5DDD-D9D4-4380-9C31-A6BE4322E027}" destId="{5198F2D9-AD30-4C92-A2E3-5B44114E8B34}" srcOrd="0" destOrd="0" presId="urn:microsoft.com/office/officeart/2005/8/layout/vList2"/>
    <dgm:cxn modelId="{04EBB1E9-3F84-47BC-BF14-AB7F01BA311E}" type="presOf" srcId="{DFD707FD-8420-4130-ABA2-DA0C81BD5AAA}" destId="{858FF05C-AFB6-4904-9CF8-DFE058E91A31}" srcOrd="0" destOrd="2" presId="urn:microsoft.com/office/officeart/2005/8/layout/vList2"/>
    <dgm:cxn modelId="{A3756DBB-DE0B-4B3A-8200-F4C16493F5D9}" srcId="{C260E464-316D-421A-9003-60A80E3AD1C0}" destId="{8D9CCDA2-9AD8-4F61-A912-598292468F39}" srcOrd="1" destOrd="0" parTransId="{24A2E71A-DE15-4EAD-8346-5F40C6F44B9B}" sibTransId="{646A421E-D321-441E-A09F-EE5F834A756E}"/>
    <dgm:cxn modelId="{E0CAAFE7-41F6-41DB-AB30-A425AB2A1D5C}" type="presOf" srcId="{C260E464-316D-421A-9003-60A80E3AD1C0}" destId="{AFC1D266-2FE7-4807-B336-645C919A932B}" srcOrd="0" destOrd="0" presId="urn:microsoft.com/office/officeart/2005/8/layout/vList2"/>
    <dgm:cxn modelId="{EA05C0E2-B373-482B-A7C2-C7FEF2E62B29}" type="presOf" srcId="{C54697F2-CEDA-4B6A-84DB-B4E8B84475F1}" destId="{514B7560-E198-422F-B7C8-DD6E7BA4E9B1}" srcOrd="0" destOrd="4" presId="urn:microsoft.com/office/officeart/2005/8/layout/vList2"/>
    <dgm:cxn modelId="{3E4F9AFE-8F7E-4DA5-A612-A74437F86B6B}" srcId="{8A960530-CFCB-4AE9-A09E-8E1A62C84956}" destId="{2D359B59-4EAC-4397-A994-E1F520867447}" srcOrd="1" destOrd="0" parTransId="{313CEA36-1577-4A1B-B186-DC04C7D911DF}" sibTransId="{6C511842-1678-49D2-9D0C-4F2F4A3E5C68}"/>
    <dgm:cxn modelId="{4CC34A7A-D91A-4335-ADCD-A0FA3787CABB}" type="presOf" srcId="{36D8FBF9-8D28-4882-8A2B-1024C229990E}" destId="{514B7560-E198-422F-B7C8-DD6E7BA4E9B1}" srcOrd="0" destOrd="6" presId="urn:microsoft.com/office/officeart/2005/8/layout/vList2"/>
    <dgm:cxn modelId="{3786EA29-6DE1-4EC6-916B-66ABB98F9752}" type="presOf" srcId="{47016F15-8066-4FF8-AA10-917778B25AF5}" destId="{514B7560-E198-422F-B7C8-DD6E7BA4E9B1}" srcOrd="0" destOrd="2" presId="urn:microsoft.com/office/officeart/2005/8/layout/vList2"/>
    <dgm:cxn modelId="{ADBE9AE9-2F38-40A9-94D8-C97DD77D9928}" srcId="{C260E464-316D-421A-9003-60A80E3AD1C0}" destId="{C54697F2-CEDA-4B6A-84DB-B4E8B84475F1}" srcOrd="4" destOrd="0" parTransId="{63168BB8-F47E-4E59-BA9B-43051D9FD5BA}" sibTransId="{D1024893-6C46-481A-994D-F34B464FB773}"/>
    <dgm:cxn modelId="{01790D97-E425-4BD0-8BC7-EB1AD60757B3}" type="presOf" srcId="{505D88BE-5E19-4C5E-80F4-8E1E660D3143}" destId="{858FF05C-AFB6-4904-9CF8-DFE058E91A31}" srcOrd="0" destOrd="4" presId="urn:microsoft.com/office/officeart/2005/8/layout/vList2"/>
    <dgm:cxn modelId="{8427A2F1-2FEC-4565-85AB-4F62A093777E}" srcId="{8A960530-CFCB-4AE9-A09E-8E1A62C84956}" destId="{505D88BE-5E19-4C5E-80F4-8E1E660D3143}" srcOrd="4" destOrd="0" parTransId="{94D567D0-B8FB-4241-9909-CC5601E6A262}" sibTransId="{A3ABC5C9-24BF-48A5-AB27-7EB1F7AA0454}"/>
    <dgm:cxn modelId="{8FFA6C0E-250D-4FDA-A975-522D6A250058}" type="presOf" srcId="{BCBABEFD-B2F1-451D-AB9E-116D6C249CE8}" destId="{858FF05C-AFB6-4904-9CF8-DFE058E91A31}" srcOrd="0" destOrd="0" presId="urn:microsoft.com/office/officeart/2005/8/layout/vList2"/>
    <dgm:cxn modelId="{1A7ACA59-659F-4B64-A2F6-65EB35D2EEAA}" srcId="{C260E464-316D-421A-9003-60A80E3AD1C0}" destId="{779C72E2-E806-4C10-980F-FD134A45C10E}" srcOrd="5" destOrd="0" parTransId="{10253E04-783E-4A58-A190-EE99C00A3CAF}" sibTransId="{60DF4D31-06BA-4540-9530-17247A914D46}"/>
    <dgm:cxn modelId="{6DA917F6-75B5-4ECB-AA3A-13123F25EE31}" type="presParOf" srcId="{C099F099-D90B-4063-81B2-82E269F3A78E}" destId="{C0AFEB0F-B5CB-4873-BC6C-010964F27AC0}" srcOrd="0" destOrd="0" presId="urn:microsoft.com/office/officeart/2005/8/layout/vList2"/>
    <dgm:cxn modelId="{1E1F36A8-886C-41D2-B69E-93095A835AF9}" type="presParOf" srcId="{C099F099-D90B-4063-81B2-82E269F3A78E}" destId="{858FF05C-AFB6-4904-9CF8-DFE058E91A31}" srcOrd="1" destOrd="0" presId="urn:microsoft.com/office/officeart/2005/8/layout/vList2"/>
    <dgm:cxn modelId="{22E60D52-2CBE-4106-9507-0898B2D258C5}" type="presParOf" srcId="{C099F099-D90B-4063-81B2-82E269F3A78E}" destId="{AFC1D266-2FE7-4807-B336-645C919A932B}" srcOrd="2" destOrd="0" presId="urn:microsoft.com/office/officeart/2005/8/layout/vList2"/>
    <dgm:cxn modelId="{6868BAB7-21F1-4B8B-94A9-96E12BE52A1F}" type="presParOf" srcId="{C099F099-D90B-4063-81B2-82E269F3A78E}" destId="{514B7560-E198-422F-B7C8-DD6E7BA4E9B1}" srcOrd="3" destOrd="0" presId="urn:microsoft.com/office/officeart/2005/8/layout/vList2"/>
    <dgm:cxn modelId="{30883A5A-DB00-42F3-8B0C-0F65EAEBCE12}" type="presParOf" srcId="{C099F099-D90B-4063-81B2-82E269F3A78E}" destId="{5198F2D9-AD30-4C92-A2E3-5B44114E8B34}" srcOrd="4" destOrd="0" presId="urn:microsoft.com/office/officeart/2005/8/layout/vList2"/>
    <dgm:cxn modelId="{3102B69D-3066-4440-BF76-4970DB7B79B5}" type="presParOf" srcId="{C099F099-D90B-4063-81B2-82E269F3A78E}" destId="{1799D51D-D213-40C4-A4C4-8D2707E9C90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9F92E7-DFB5-49EC-A2F8-58B1820136E2}">
      <dsp:nvSpPr>
        <dsp:cNvPr id="0" name=""/>
        <dsp:cNvSpPr/>
      </dsp:nvSpPr>
      <dsp:spPr>
        <a:xfrm>
          <a:off x="31194" y="120"/>
          <a:ext cx="2060128" cy="123607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Стабильного</a:t>
          </a:r>
          <a:endParaRPr lang="ru-RU" sz="1400" b="1" kern="1200" dirty="0"/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Неизменности норм в среднесрочной перспективе (реформы завершены, встроены специальные нормы)</a:t>
          </a:r>
          <a:endParaRPr lang="ru-RU" sz="1100" b="1" kern="1200" dirty="0"/>
        </a:p>
      </dsp:txBody>
      <dsp:txXfrm>
        <a:off x="31194" y="120"/>
        <a:ext cx="2060128" cy="1236077"/>
      </dsp:txXfrm>
    </dsp:sp>
    <dsp:sp modelId="{A91022B9-4EBD-4D09-B2BF-DBFF66B5932B}">
      <dsp:nvSpPr>
        <dsp:cNvPr id="0" name=""/>
        <dsp:cNvSpPr/>
      </dsp:nvSpPr>
      <dsp:spPr>
        <a:xfrm>
          <a:off x="2297335" y="120"/>
          <a:ext cx="2060128" cy="1236077"/>
        </a:xfrm>
        <a:prstGeom prst="rect">
          <a:avLst/>
        </a:prstGeom>
        <a:solidFill>
          <a:schemeClr val="accent5">
            <a:hueOff val="2684729"/>
            <a:satOff val="-361"/>
            <a:lumOff val="357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Системного</a:t>
          </a:r>
          <a:endParaRPr lang="ru-RU" sz="1400" b="1" kern="1200" dirty="0"/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Инвентаризация и упорядочение норм</a:t>
          </a:r>
          <a:endParaRPr lang="ru-RU" sz="1100" b="1" kern="1200" dirty="0"/>
        </a:p>
      </dsp:txBody>
      <dsp:txXfrm>
        <a:off x="2297335" y="120"/>
        <a:ext cx="2060128" cy="1236077"/>
      </dsp:txXfrm>
    </dsp:sp>
    <dsp:sp modelId="{BE407593-A1CF-4831-8E17-A960396E5605}">
      <dsp:nvSpPr>
        <dsp:cNvPr id="0" name=""/>
        <dsp:cNvSpPr/>
      </dsp:nvSpPr>
      <dsp:spPr>
        <a:xfrm>
          <a:off x="4563477" y="120"/>
          <a:ext cx="2060128" cy="1236077"/>
        </a:xfrm>
        <a:prstGeom prst="rect">
          <a:avLst/>
        </a:prstGeom>
        <a:solidFill>
          <a:schemeClr val="accent5">
            <a:hueOff val="5369458"/>
            <a:satOff val="-722"/>
            <a:lumOff val="715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понятного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(ясного)</a:t>
          </a:r>
          <a:endParaRPr lang="ru-RU" sz="1400" b="1" kern="1200" dirty="0"/>
        </a:p>
      </dsp:txBody>
      <dsp:txXfrm>
        <a:off x="4563477" y="120"/>
        <a:ext cx="2060128" cy="1236077"/>
      </dsp:txXfrm>
    </dsp:sp>
    <dsp:sp modelId="{5C1017D9-41F7-44FE-9F9A-32E22D8E976C}">
      <dsp:nvSpPr>
        <dsp:cNvPr id="0" name=""/>
        <dsp:cNvSpPr/>
      </dsp:nvSpPr>
      <dsp:spPr>
        <a:xfrm>
          <a:off x="1180725" y="1442210"/>
          <a:ext cx="2060128" cy="1236077"/>
        </a:xfrm>
        <a:prstGeom prst="rect">
          <a:avLst/>
        </a:prstGeom>
        <a:solidFill>
          <a:schemeClr val="accent5">
            <a:hueOff val="8054187"/>
            <a:satOff val="-1083"/>
            <a:lumOff val="1073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удобного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(читабельного)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Нумерация структурных единиц</a:t>
          </a:r>
        </a:p>
      </dsp:txBody>
      <dsp:txXfrm>
        <a:off x="1180725" y="1442210"/>
        <a:ext cx="2060128" cy="1236077"/>
      </dsp:txXfrm>
    </dsp:sp>
    <dsp:sp modelId="{F5923F89-7D91-4293-8336-CF47450125C3}">
      <dsp:nvSpPr>
        <dsp:cNvPr id="0" name=""/>
        <dsp:cNvSpPr/>
      </dsp:nvSpPr>
      <dsp:spPr>
        <a:xfrm>
          <a:off x="3430406" y="1442210"/>
          <a:ext cx="2060128" cy="1236077"/>
        </a:xfrm>
        <a:prstGeom prst="rect">
          <a:avLst/>
        </a:prstGeom>
        <a:solidFill>
          <a:schemeClr val="accent5">
            <a:hueOff val="10738916"/>
            <a:satOff val="-1444"/>
            <a:lumOff val="1431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Кодифицированного</a:t>
          </a:r>
          <a:endParaRPr lang="ru-RU" sz="1400" b="1" kern="1200" dirty="0"/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Перенесены нормы закона об миссии, ряд норм 83-ФЗ  </a:t>
          </a:r>
          <a:r>
            <a:rPr lang="ru-RU" sz="1100" b="1" kern="1200" dirty="0" err="1" smtClean="0"/>
            <a:t>ФЗоФБ</a:t>
          </a:r>
          <a:endParaRPr lang="ru-RU" sz="1100" b="1" kern="1200" dirty="0"/>
        </a:p>
      </dsp:txBody>
      <dsp:txXfrm>
        <a:off x="3430406" y="1442210"/>
        <a:ext cx="2060128" cy="12360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B0F08E-4FAB-49FC-909D-531D698AC82A}">
      <dsp:nvSpPr>
        <dsp:cNvPr id="0" name=""/>
        <dsp:cNvSpPr/>
      </dsp:nvSpPr>
      <dsp:spPr>
        <a:xfrm rot="10800000">
          <a:off x="1596534" y="2445"/>
          <a:ext cx="5472684" cy="872305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66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реалистичные показатели прогноза</a:t>
          </a:r>
          <a:r>
            <a:rPr lang="ru-RU" sz="1400" kern="1200" dirty="0" smtClean="0"/>
            <a:t> социально-экономического развития</a:t>
          </a:r>
          <a:endParaRPr lang="ru-RU" sz="1400" kern="1200" dirty="0"/>
        </a:p>
      </dsp:txBody>
      <dsp:txXfrm rot="10800000">
        <a:off x="1814610" y="2445"/>
        <a:ext cx="5254608" cy="872305"/>
      </dsp:txXfrm>
    </dsp:sp>
    <dsp:sp modelId="{9FC13D85-B48E-4FF9-ADE0-BF2BCF3371C0}">
      <dsp:nvSpPr>
        <dsp:cNvPr id="0" name=""/>
        <dsp:cNvSpPr/>
      </dsp:nvSpPr>
      <dsp:spPr>
        <a:xfrm>
          <a:off x="1160381" y="2445"/>
          <a:ext cx="872305" cy="872305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DA0889C-D40E-44B6-9DF1-C7823B4CA2B3}">
      <dsp:nvSpPr>
        <dsp:cNvPr id="0" name=""/>
        <dsp:cNvSpPr/>
      </dsp:nvSpPr>
      <dsp:spPr>
        <a:xfrm rot="10800000">
          <a:off x="1596534" y="1135141"/>
          <a:ext cx="5472684" cy="872305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66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планирование в рамках бюджетного прогноза с </a:t>
          </a:r>
          <a:r>
            <a:rPr lang="ru-RU" sz="1400" b="1" kern="1200" dirty="0" smtClean="0"/>
            <a:t>оценкой долгосрочных финансовых последствий </a:t>
          </a:r>
          <a:endParaRPr lang="ru-RU" sz="1400" kern="1200" dirty="0"/>
        </a:p>
      </dsp:txBody>
      <dsp:txXfrm rot="10800000">
        <a:off x="1814610" y="1135141"/>
        <a:ext cx="5254608" cy="872305"/>
      </dsp:txXfrm>
    </dsp:sp>
    <dsp:sp modelId="{C3CB29D2-A2E3-439C-AABA-81360F9B5B95}">
      <dsp:nvSpPr>
        <dsp:cNvPr id="0" name=""/>
        <dsp:cNvSpPr/>
      </dsp:nvSpPr>
      <dsp:spPr>
        <a:xfrm>
          <a:off x="1160381" y="1135141"/>
          <a:ext cx="872305" cy="872305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B135278-6BF3-4035-BBAC-86FDCB5D99F0}">
      <dsp:nvSpPr>
        <dsp:cNvPr id="0" name=""/>
        <dsp:cNvSpPr/>
      </dsp:nvSpPr>
      <dsp:spPr>
        <a:xfrm rot="10800000">
          <a:off x="1596534" y="2267836"/>
          <a:ext cx="5472684" cy="872305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66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стабильные правила (ограничения) </a:t>
          </a:r>
          <a:r>
            <a:rPr lang="ru-RU" sz="1400" kern="1200" dirty="0" smtClean="0"/>
            <a:t>общего объема расходов и (или) дефицита бюджета</a:t>
          </a:r>
          <a:endParaRPr lang="ru-RU" sz="1400" kern="1200" dirty="0"/>
        </a:p>
      </dsp:txBody>
      <dsp:txXfrm rot="10800000">
        <a:off x="1814610" y="2267836"/>
        <a:ext cx="5254608" cy="872305"/>
      </dsp:txXfrm>
    </dsp:sp>
    <dsp:sp modelId="{E4989A61-3C56-460C-85E3-343465B89D58}">
      <dsp:nvSpPr>
        <dsp:cNvPr id="0" name=""/>
        <dsp:cNvSpPr/>
      </dsp:nvSpPr>
      <dsp:spPr>
        <a:xfrm>
          <a:off x="1160381" y="2267836"/>
          <a:ext cx="872305" cy="872305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CF7173D-10F8-4B23-87DD-9F74E26F7829}">
      <dsp:nvSpPr>
        <dsp:cNvPr id="0" name=""/>
        <dsp:cNvSpPr/>
      </dsp:nvSpPr>
      <dsp:spPr>
        <a:xfrm rot="10800000">
          <a:off x="1596534" y="3400531"/>
          <a:ext cx="5472684" cy="87230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66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приоритет </a:t>
          </a:r>
          <a:r>
            <a:rPr lang="ru-RU" sz="1400" b="1" kern="1200" dirty="0" smtClean="0"/>
            <a:t>исполнения действующих </a:t>
          </a:r>
          <a:r>
            <a:rPr lang="ru-RU" sz="1400" kern="1200" dirty="0" smtClean="0"/>
            <a:t>обязательств</a:t>
          </a:r>
          <a:endParaRPr lang="ru-RU" sz="1400" kern="1200" dirty="0"/>
        </a:p>
      </dsp:txBody>
      <dsp:txXfrm rot="10800000">
        <a:off x="1814610" y="3400531"/>
        <a:ext cx="5254608" cy="872305"/>
      </dsp:txXfrm>
    </dsp:sp>
    <dsp:sp modelId="{809270A2-5B4C-45FD-8604-223BA7A2432E}">
      <dsp:nvSpPr>
        <dsp:cNvPr id="0" name=""/>
        <dsp:cNvSpPr/>
      </dsp:nvSpPr>
      <dsp:spPr>
        <a:xfrm>
          <a:off x="1160381" y="3400531"/>
          <a:ext cx="872305" cy="872305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CC022BC-D9CE-4D90-9CAF-9713EAD76520}">
      <dsp:nvSpPr>
        <dsp:cNvPr id="0" name=""/>
        <dsp:cNvSpPr/>
      </dsp:nvSpPr>
      <dsp:spPr>
        <a:xfrm rot="10800000">
          <a:off x="1596534" y="4533226"/>
          <a:ext cx="5472684" cy="872305"/>
        </a:xfrm>
        <a:prstGeom prst="homePlat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466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государственный (муниципальный) долг, исключающий неисполнение </a:t>
          </a:r>
          <a:r>
            <a:rPr lang="ru-RU" sz="1400" kern="1200" dirty="0" smtClean="0"/>
            <a:t>обязательств и их реструктуризацию</a:t>
          </a:r>
          <a:endParaRPr lang="ru-RU" sz="1400" kern="1200" dirty="0"/>
        </a:p>
      </dsp:txBody>
      <dsp:txXfrm rot="10800000">
        <a:off x="1814610" y="4533226"/>
        <a:ext cx="5254608" cy="872305"/>
      </dsp:txXfrm>
    </dsp:sp>
    <dsp:sp modelId="{35E6DF9D-3733-4497-AB73-E3A531B3957E}">
      <dsp:nvSpPr>
        <dsp:cNvPr id="0" name=""/>
        <dsp:cNvSpPr/>
      </dsp:nvSpPr>
      <dsp:spPr>
        <a:xfrm>
          <a:off x="1160381" y="4533226"/>
          <a:ext cx="872305" cy="872305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BB706C-0F98-46EB-8F7A-1742098F5350}">
      <dsp:nvSpPr>
        <dsp:cNvPr id="0" name=""/>
        <dsp:cNvSpPr/>
      </dsp:nvSpPr>
      <dsp:spPr>
        <a:xfrm>
          <a:off x="0" y="304049"/>
          <a:ext cx="9144000" cy="1086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9676" tIns="312420" rIns="709676" bIns="10668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введение новой формы дотации: дотации на сбалансированность</a:t>
          </a: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введение "горизонтальных"  межбюджетных субсидий</a:t>
          </a: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законодательное регулирование формирования единой субвенции</a:t>
          </a:r>
          <a:endParaRPr lang="ru-RU" sz="1500" kern="1200" dirty="0"/>
        </a:p>
      </dsp:txBody>
      <dsp:txXfrm>
        <a:off x="0" y="304049"/>
        <a:ext cx="9144000" cy="1086750"/>
      </dsp:txXfrm>
    </dsp:sp>
    <dsp:sp modelId="{188A5B58-91B6-4F61-8689-56E7330C2C82}">
      <dsp:nvSpPr>
        <dsp:cNvPr id="0" name=""/>
        <dsp:cNvSpPr/>
      </dsp:nvSpPr>
      <dsp:spPr>
        <a:xfrm>
          <a:off x="457200" y="82649"/>
          <a:ext cx="6400800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Уточнение форм межбюджетных трансфертов</a:t>
          </a:r>
          <a:endParaRPr lang="ru-RU" sz="1500" kern="1200" dirty="0"/>
        </a:p>
      </dsp:txBody>
      <dsp:txXfrm>
        <a:off x="478816" y="104265"/>
        <a:ext cx="6357568" cy="399568"/>
      </dsp:txXfrm>
    </dsp:sp>
    <dsp:sp modelId="{5A85C412-170D-4A88-A736-064B2C4BBA33}">
      <dsp:nvSpPr>
        <dsp:cNvPr id="0" name=""/>
        <dsp:cNvSpPr/>
      </dsp:nvSpPr>
      <dsp:spPr>
        <a:xfrm>
          <a:off x="0" y="1693199"/>
          <a:ext cx="9144000" cy="2126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9676" tIns="312420" rIns="709676" bIns="10668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+mj-lt"/>
            </a:rPr>
            <a:t>распределение межбюджетных трансфертов (кроме конкурсных субсидий) только законами (решениями) о бюджете</a:t>
          </a: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+mj-lt"/>
            </a:rPr>
            <a:t>внесение изменений в проект распределения без корректировки методики распределения не допускается (сейчас для дотаций, предлагается распространить на субвенции и субсидии)</a:t>
          </a: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установление особенности использования субвенции на обслуживающие расходы (почтовая связь, банковские услуги и обеспечение деятельности ОИВ субъектов РФ)</a:t>
          </a: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расчет субвенций местным бюджетам исходя из установленных нормативов </a:t>
          </a:r>
          <a:endParaRPr lang="ru-RU" sz="1500" kern="1200" dirty="0"/>
        </a:p>
      </dsp:txBody>
      <dsp:txXfrm>
        <a:off x="0" y="1693199"/>
        <a:ext cx="9144000" cy="2126250"/>
      </dsp:txXfrm>
    </dsp:sp>
    <dsp:sp modelId="{EDB52389-E2D3-4C4C-9683-E2E9A62323DA}">
      <dsp:nvSpPr>
        <dsp:cNvPr id="0" name=""/>
        <dsp:cNvSpPr/>
      </dsp:nvSpPr>
      <dsp:spPr>
        <a:xfrm>
          <a:off x="457200" y="1471799"/>
          <a:ext cx="6400800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Новации в сфере межбюджетного регулирования</a:t>
          </a:r>
          <a:endParaRPr lang="ru-RU" sz="1500" kern="1200" dirty="0"/>
        </a:p>
      </dsp:txBody>
      <dsp:txXfrm>
        <a:off x="478816" y="1493415"/>
        <a:ext cx="6357568" cy="399568"/>
      </dsp:txXfrm>
    </dsp:sp>
    <dsp:sp modelId="{774BA8AA-5041-4DC5-A31C-40A7C51ACC4F}">
      <dsp:nvSpPr>
        <dsp:cNvPr id="0" name=""/>
        <dsp:cNvSpPr/>
      </dsp:nvSpPr>
      <dsp:spPr>
        <a:xfrm>
          <a:off x="0" y="4121849"/>
          <a:ext cx="9144000" cy="170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9676" tIns="312420" rIns="709676" bIns="10668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плата за негативное воздействие на окружающей среды</a:t>
          </a: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штрафы за отдельные административные правонарушения</a:t>
          </a: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сборы за пользование объектами водных биологических ресурсов (на региональном уровне)</a:t>
          </a:r>
          <a:endParaRPr lang="ru-RU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платы за аренду земельного участка, государственная собственность на который не разграничена (на местном уровне)</a:t>
          </a:r>
          <a:endParaRPr lang="ru-RU" sz="1500" kern="1200" dirty="0"/>
        </a:p>
      </dsp:txBody>
      <dsp:txXfrm>
        <a:off x="0" y="4121849"/>
        <a:ext cx="9144000" cy="1701000"/>
      </dsp:txXfrm>
    </dsp:sp>
    <dsp:sp modelId="{65F9596D-1795-41FA-A80D-3B3621A9B942}">
      <dsp:nvSpPr>
        <dsp:cNvPr id="0" name=""/>
        <dsp:cNvSpPr/>
      </dsp:nvSpPr>
      <dsp:spPr>
        <a:xfrm>
          <a:off x="437142" y="3900449"/>
          <a:ext cx="6400800" cy="442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Право субъектов РФ и ОМСУ передать нижестоящим бюджетам поступления от неналоговых доходов</a:t>
          </a:r>
          <a:endParaRPr lang="ru-RU" sz="1500" kern="1200" dirty="0"/>
        </a:p>
      </dsp:txBody>
      <dsp:txXfrm>
        <a:off x="458758" y="3922065"/>
        <a:ext cx="6357568" cy="3995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TabList">
  <dgm:title val="Список вкладок"/>
  <dgm:desc val="Служит для отображения непоследовательных или сгруппированных блоков данных. Рекомендуется использовать для списков с текстом уровня 1 небольшого объема. Первый текст уровня 2 отображается рядом с текстом уровня 1, а остальной текст уровня 2 — под текстом уровня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3" y="1"/>
            <a:ext cx="2946730" cy="49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318" tIns="44660" rIns="89318" bIns="44660" numCol="1" anchor="t" anchorCtr="0" compatLnSpc="1">
            <a:prstTxWarp prst="textNoShape">
              <a:avLst/>
            </a:prstTxWarp>
          </a:bodyPr>
          <a:lstStyle>
            <a:lvl1pPr defTabSz="890588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ru-RU" dirty="0"/>
              <a:t>Слайд 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 bwMode="auto">
          <a:xfrm>
            <a:off x="3849415" y="1"/>
            <a:ext cx="2946730" cy="49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318" tIns="44660" rIns="89318" bIns="44660" numCol="1" anchor="t" anchorCtr="0" compatLnSpc="1">
            <a:prstTxWarp prst="textNoShape">
              <a:avLst/>
            </a:prstTxWarp>
          </a:bodyPr>
          <a:lstStyle>
            <a:lvl1pPr algn="r" defTabSz="890588">
              <a:defRPr sz="1200">
                <a:latin typeface="Arial" charset="0"/>
              </a:defRPr>
            </a:lvl1pPr>
          </a:lstStyle>
          <a:p>
            <a:pPr>
              <a:defRPr/>
            </a:pPr>
            <a:fld id="{D8C61892-2B14-40AF-BC75-1E1A03EE8E06}" type="datetime1">
              <a:rPr lang="ru-RU"/>
              <a:pPr>
                <a:defRPr/>
              </a:pPr>
              <a:t>21.10.2015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 bwMode="auto">
          <a:xfrm>
            <a:off x="3" y="9378361"/>
            <a:ext cx="2946730" cy="49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318" tIns="44660" rIns="89318" bIns="44660" numCol="1" anchor="b" anchorCtr="0" compatLnSpc="1">
            <a:prstTxWarp prst="textNoShape">
              <a:avLst/>
            </a:prstTxWarp>
          </a:bodyPr>
          <a:lstStyle>
            <a:lvl1pPr defTabSz="89058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 bwMode="auto">
          <a:xfrm>
            <a:off x="3849415" y="9378361"/>
            <a:ext cx="2946730" cy="49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318" tIns="44660" rIns="89318" bIns="44660" numCol="1" anchor="b" anchorCtr="0" compatLnSpc="1">
            <a:prstTxWarp prst="textNoShape">
              <a:avLst/>
            </a:prstTxWarp>
          </a:bodyPr>
          <a:lstStyle>
            <a:lvl1pPr algn="r" defTabSz="890588">
              <a:defRPr sz="1200">
                <a:latin typeface="Arial" charset="0"/>
              </a:defRPr>
            </a:lvl1pPr>
          </a:lstStyle>
          <a:p>
            <a:pPr>
              <a:defRPr/>
            </a:pPr>
            <a:fld id="{90C08EFF-A4A4-419C-BF38-53E376FF1AA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57552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3" y="1"/>
            <a:ext cx="2946730" cy="49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52" tIns="44727" rIns="89452" bIns="44727" numCol="1" anchor="t" anchorCtr="0" compatLnSpc="1">
            <a:prstTxWarp prst="textNoShape">
              <a:avLst/>
            </a:prstTxWarp>
          </a:bodyPr>
          <a:lstStyle>
            <a:lvl1pPr defTabSz="8905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dirty="0"/>
              <a:t>Слайд 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49415" y="1"/>
            <a:ext cx="2946730" cy="49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52" tIns="44727" rIns="89452" bIns="44727" numCol="1" anchor="t" anchorCtr="0" compatLnSpc="1">
            <a:prstTxWarp prst="textNoShape">
              <a:avLst/>
            </a:prstTxWarp>
          </a:bodyPr>
          <a:lstStyle>
            <a:lvl1pPr algn="r" defTabSz="8905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8EE31E11-DF99-42BD-B3BA-9546C357095D}" type="datetime1">
              <a:rPr lang="ru-RU"/>
              <a:pPr>
                <a:defRPr/>
              </a:pPr>
              <a:t>21.10.2015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846" tIns="49924" rIns="99846" bIns="49924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0839" y="4689183"/>
            <a:ext cx="5435997" cy="4444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52" tIns="44727" rIns="89452" bIns="447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3" y="9378361"/>
            <a:ext cx="2946730" cy="49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52" tIns="44727" rIns="89452" bIns="44727" numCol="1" anchor="b" anchorCtr="0" compatLnSpc="1">
            <a:prstTxWarp prst="textNoShape">
              <a:avLst/>
            </a:prstTxWarp>
          </a:bodyPr>
          <a:lstStyle>
            <a:lvl1pPr defTabSz="8905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49415" y="9378361"/>
            <a:ext cx="2946730" cy="49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52" tIns="44727" rIns="89452" bIns="44727" numCol="1" anchor="b" anchorCtr="0" compatLnSpc="1">
            <a:prstTxWarp prst="textNoShape">
              <a:avLst/>
            </a:prstTxWarp>
          </a:bodyPr>
          <a:lstStyle>
            <a:lvl1pPr algn="r" defTabSz="8905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342A71F3-84B0-4915-9628-AB10C4428D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2443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33450" y="741363"/>
            <a:ext cx="4941888" cy="3705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5748" y="4690858"/>
            <a:ext cx="4986185" cy="444123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0188" indent="-230188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0188" indent="-230188" eaLnBrk="1" hangingPunct="1">
              <a:lnSpc>
                <a:spcPct val="90000"/>
              </a:lnSpc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48278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  <p:sp>
        <p:nvSpPr>
          <p:cNvPr id="17412" name="Номер слайда 3"/>
          <p:cNvSpPr txBox="1">
            <a:spLocks noGrp="1"/>
          </p:cNvSpPr>
          <p:nvPr/>
        </p:nvSpPr>
        <p:spPr bwMode="auto">
          <a:xfrm>
            <a:off x="3849689" y="9378953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67" tIns="44136" rIns="88267" bIns="44136" anchor="b"/>
          <a:lstStyle>
            <a:lvl1pPr defTabSz="87947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7947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7947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7947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79475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90308E4E-CD7C-4D1C-8D16-64732380B8ED}" type="slidenum">
              <a:rPr lang="ru-RU" sz="1200">
                <a:latin typeface="Calibri" pitchFamily="34" charset="0"/>
              </a:rPr>
              <a:pPr algn="r" eaLnBrk="1" hangingPunct="1"/>
              <a:t>2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994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Расширить слайд. НЕ ПОНЯТНО.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8302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6829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2064C5-40D6-4F76-9D58-455F493BC55F}" type="datetime8">
              <a:rPr lang="en-US" smtClean="0"/>
              <a:pPr/>
              <a:t>10/21/2015 11:55 AM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42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2064C5-40D6-4F76-9D58-455F493BC55F}" type="datetime8">
              <a:rPr lang="en-US" smtClean="0"/>
              <a:pPr/>
              <a:t>10/21/2015 11:55 AM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01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2064C5-40D6-4F76-9D58-455F493BC55F}" type="datetime8">
              <a:rPr lang="en-US" smtClean="0"/>
              <a:pPr/>
              <a:t>10/21/2015 11:55 AM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716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Налоговые и неналоговые расходы и их использование (прогнозирование, распределение по госпрограммам) – отдельный слайд. Общая цифра налоговых льгот для бюджетной системы и ФБ (узнать у налоговиков)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3630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671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7613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168400" indent="0" algn="l">
              <a:defRPr/>
            </a:pPr>
            <a:endParaRPr lang="en-US" sz="1400" dirty="0"/>
          </a:p>
        </p:txBody>
      </p:sp>
      <p:sp>
        <p:nvSpPr>
          <p:cNvPr id="5" name="Прямоугольник 4"/>
          <p:cNvSpPr/>
          <p:nvPr userDrawn="1"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 userDrawn="1"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 userDrawn="1"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Прямоугольник 7"/>
          <p:cNvSpPr/>
          <p:nvPr userDrawn="1"/>
        </p:nvSpPr>
        <p:spPr bwMode="invGray">
          <a:xfrm>
            <a:off x="8977313" y="-1588"/>
            <a:ext cx="25400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Прямоугольник 9"/>
          <p:cNvSpPr/>
          <p:nvPr userDrawn="1"/>
        </p:nvSpPr>
        <p:spPr bwMode="invGray">
          <a:xfrm>
            <a:off x="8875713" y="0"/>
            <a:ext cx="6350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1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0"/>
            <a:ext cx="38735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cs typeface="Times New Roman" pitchFamily="18" charset="0"/>
              </a:rPr>
              <a:t>М</a:t>
            </a:r>
            <a:endParaRPr lang="ru-RU" dirty="0">
              <a:latin typeface="Arial" charset="0"/>
            </a:endParaRPr>
          </a:p>
        </p:txBody>
      </p:sp>
      <p:sp>
        <p:nvSpPr>
          <p:cNvPr id="13" name="Прямоугольник 14"/>
          <p:cNvSpPr>
            <a:spLocks noChangeArrowheads="1"/>
          </p:cNvSpPr>
          <p:nvPr userDrawn="1"/>
        </p:nvSpPr>
        <p:spPr bwMode="auto">
          <a:xfrm>
            <a:off x="963613" y="-20638"/>
            <a:ext cx="2524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DBDBE9"/>
                </a:solidFill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841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schemeClr val="bg1"/>
                </a:solidFill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79413"/>
            <a:ext cx="8229600" cy="498412"/>
          </a:xfrm>
        </p:spPr>
        <p:txBody>
          <a:bodyPr/>
          <a:lstStyle>
            <a:lvl1pPr>
              <a:defRPr sz="2400"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65861"/>
            <a:ext cx="8229600" cy="5407978"/>
          </a:xfrm>
        </p:spPr>
        <p:txBody>
          <a:bodyPr/>
          <a:lstStyle>
            <a:lvl1pPr>
              <a:defRPr sz="14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28"/>
          <p:cNvSpPr>
            <a:spLocks noGrp="1"/>
          </p:cNvSpPr>
          <p:nvPr>
            <p:ph type="sldNum" sz="quarter" idx="4"/>
          </p:nvPr>
        </p:nvSpPr>
        <p:spPr>
          <a:xfrm>
            <a:off x="8216805" y="1587"/>
            <a:ext cx="726376" cy="303212"/>
          </a:xfrm>
          <a:prstGeom prst="rect">
            <a:avLst/>
          </a:prstGeom>
        </p:spPr>
        <p:txBody>
          <a:bodyPr vert="horz" anchor="b"/>
          <a:lstStyle>
            <a:lvl1pPr algn="r">
              <a:defRPr sz="180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3361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31115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1079500" indent="0" eaLnBrk="1" hangingPunct="1">
              <a:defRPr/>
            </a:pPr>
            <a:r>
              <a:rPr lang="ru-RU" altLang="ru-RU" sz="1400" dirty="0" smtClean="0">
                <a:solidFill>
                  <a:srgbClr val="FFFFFF"/>
                </a:solidFill>
                <a:latin typeface="+mj-lt"/>
              </a:rPr>
              <a:t> 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 smtClean="0">
              <a:solidFill>
                <a:srgbClr val="FFFFFF"/>
              </a:solidFill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 smtClean="0">
              <a:solidFill>
                <a:srgbClr val="FFFFFF"/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 smtClean="0">
              <a:solidFill>
                <a:srgbClr val="FFFFFF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invGray">
          <a:xfrm>
            <a:off x="8977313" y="-1588"/>
            <a:ext cx="25400" cy="620713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 smtClean="0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 smtClean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invGray">
          <a:xfrm>
            <a:off x="8875713" y="0"/>
            <a:ext cx="6350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 smtClean="0">
              <a:solidFill>
                <a:srgbClr val="FFFFFF"/>
              </a:solidFill>
            </a:endParaRPr>
          </a:p>
        </p:txBody>
      </p:sp>
      <p:pic>
        <p:nvPicPr>
          <p:cNvPr id="9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0"/>
            <a:ext cx="38735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>
            <a:spLocks noChangeArrowheads="1"/>
          </p:cNvSpPr>
          <p:nvPr userDrawn="1"/>
        </p:nvSpPr>
        <p:spPr bwMode="auto">
          <a:xfrm>
            <a:off x="541338" y="0"/>
            <a:ext cx="46355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sz="2000" dirty="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altLang="ru-RU" dirty="0" smtClean="0">
              <a:latin typeface="Arial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 userDrawn="1"/>
        </p:nvSpPr>
        <p:spPr bwMode="auto">
          <a:xfrm>
            <a:off x="963613" y="-20638"/>
            <a:ext cx="2524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sz="1600" dirty="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841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altLang="ru-RU" sz="2200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Номер слайда 28"/>
          <p:cNvSpPr>
            <a:spLocks noGrp="1"/>
          </p:cNvSpPr>
          <p:nvPr>
            <p:ph type="sldNum" sz="quarter" idx="4"/>
          </p:nvPr>
        </p:nvSpPr>
        <p:spPr>
          <a:xfrm>
            <a:off x="8216805" y="1587"/>
            <a:ext cx="726376" cy="303212"/>
          </a:xfrm>
          <a:prstGeom prst="rect">
            <a:avLst/>
          </a:prstGeom>
        </p:spPr>
        <p:txBody>
          <a:bodyPr vert="horz" anchor="b"/>
          <a:lstStyle>
            <a:lvl1pPr algn="r">
              <a:defRPr sz="180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3771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7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013" y="5151438"/>
            <a:ext cx="65405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Line 4"/>
          <p:cNvSpPr>
            <a:spLocks noChangeShapeType="1"/>
          </p:cNvSpPr>
          <p:nvPr userDrawn="1"/>
        </p:nvSpPr>
        <p:spPr bwMode="auto">
          <a:xfrm>
            <a:off x="6615113" y="5075238"/>
            <a:ext cx="1552575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19" name="Line 5"/>
          <p:cNvSpPr>
            <a:spLocks noChangeShapeType="1"/>
          </p:cNvSpPr>
          <p:nvPr userDrawn="1"/>
        </p:nvSpPr>
        <p:spPr bwMode="auto">
          <a:xfrm>
            <a:off x="6615113" y="6034088"/>
            <a:ext cx="1552575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20" name="Rectangle 6"/>
          <p:cNvSpPr>
            <a:spLocks noChangeArrowheads="1"/>
          </p:cNvSpPr>
          <p:nvPr userDrawn="1"/>
        </p:nvSpPr>
        <p:spPr bwMode="auto">
          <a:xfrm>
            <a:off x="7024688" y="6042025"/>
            <a:ext cx="731837" cy="63500"/>
          </a:xfrm>
          <a:prstGeom prst="rect">
            <a:avLst/>
          </a:prstGeom>
          <a:solidFill>
            <a:srgbClr val="C0C0C0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Georgia" pitchFamily="18" charset="0"/>
            </a:endParaRPr>
          </a:p>
        </p:txBody>
      </p:sp>
      <p:sp>
        <p:nvSpPr>
          <p:cNvPr id="21" name="Rectangle 7"/>
          <p:cNvSpPr>
            <a:spLocks noChangeArrowheads="1"/>
          </p:cNvSpPr>
          <p:nvPr userDrawn="1"/>
        </p:nvSpPr>
        <p:spPr bwMode="auto">
          <a:xfrm>
            <a:off x="7024688" y="5008563"/>
            <a:ext cx="731837" cy="63500"/>
          </a:xfrm>
          <a:prstGeom prst="rect">
            <a:avLst/>
          </a:prstGeom>
          <a:solidFill>
            <a:srgbClr val="C0C0C0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Georgia" pitchFamily="18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 userDrawn="1"/>
        </p:nvSpPr>
        <p:spPr bwMode="auto">
          <a:xfrm>
            <a:off x="6400800" y="4532313"/>
            <a:ext cx="19319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</a:pPr>
            <a:r>
              <a:rPr lang="ru-RU" dirty="0">
                <a:latin typeface="Georgia" pitchFamily="18" charset="0"/>
              </a:rPr>
              <a:t>Минфин России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90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3" name="Дата 27"/>
          <p:cNvSpPr>
            <a:spLocks noGrp="1"/>
          </p:cNvSpPr>
          <p:nvPr>
            <p:ph type="dt" sz="half" idx="10"/>
          </p:nvPr>
        </p:nvSpPr>
        <p:spPr>
          <a:xfrm>
            <a:off x="1782763" y="6080125"/>
            <a:ext cx="960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87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cs typeface="Times New Roman" pitchFamily="18" charset="0"/>
              </a:rPr>
              <a:t>М</a:t>
            </a:r>
            <a:endParaRPr lang="ru-RU" dirty="0">
              <a:latin typeface="Arial" charset="0"/>
            </a:endParaRPr>
          </a:p>
        </p:txBody>
      </p:sp>
      <p:sp>
        <p:nvSpPr>
          <p:cNvPr id="8" name="Прямоугольник 6"/>
          <p:cNvSpPr>
            <a:spLocks noChangeArrowheads="1"/>
          </p:cNvSpPr>
          <p:nvPr userDrawn="1"/>
        </p:nvSpPr>
        <p:spPr bwMode="auto">
          <a:xfrm>
            <a:off x="963613" y="-20638"/>
            <a:ext cx="2524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DBDBE9"/>
                </a:solidFill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cs typeface="Times New Roman" pitchFamily="18" charset="0"/>
            </a:endParaRPr>
          </a:p>
        </p:txBody>
      </p:sp>
      <p:sp>
        <p:nvSpPr>
          <p:cNvPr id="9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841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schemeClr val="bg1"/>
                </a:solidFill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77313" y="-1588"/>
            <a:ext cx="25400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 bwMode="invGray">
          <a:xfrm>
            <a:off x="8875713" y="0"/>
            <a:ext cx="6350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cs typeface="Times New Roman" pitchFamily="18" charset="0"/>
              </a:rPr>
              <a:t>М</a:t>
            </a:r>
            <a:endParaRPr lang="ru-RU" dirty="0">
              <a:latin typeface="Arial" charset="0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 userDrawn="1"/>
        </p:nvSpPr>
        <p:spPr bwMode="auto">
          <a:xfrm>
            <a:off x="963613" y="-20638"/>
            <a:ext cx="2524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DBDBE9"/>
                </a:solidFill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cs typeface="Times New Roman" pitchFamily="18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841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schemeClr val="bg1"/>
                </a:solidFill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35081" y="271690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1" name="Дата 25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748A5-8D7B-45DA-8A6A-05E2893CF0E7}" type="datetime1">
              <a:rPr lang="ru-RU" smtClean="0"/>
              <a:t>21.10.2015</a:t>
            </a:fld>
            <a:endParaRPr lang="ru-RU" dirty="0"/>
          </a:p>
        </p:txBody>
      </p:sp>
      <p:sp>
        <p:nvSpPr>
          <p:cNvPr id="22" name="Нижний колонтитул 27"/>
          <p:cNvSpPr>
            <a:spLocks noGrp="1"/>
          </p:cNvSpPr>
          <p:nvPr>
            <p:ph type="ftr" sz="quarter" idx="11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pic>
        <p:nvPicPr>
          <p:cNvPr id="23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0"/>
            <a:ext cx="38735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5756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401638"/>
            <a:ext cx="82296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016125"/>
            <a:ext cx="8229600" cy="455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1" name="Номер слайда 28"/>
          <p:cNvSpPr>
            <a:spLocks noGrp="1"/>
          </p:cNvSpPr>
          <p:nvPr>
            <p:ph type="sldNum" sz="quarter" idx="4"/>
          </p:nvPr>
        </p:nvSpPr>
        <p:spPr>
          <a:xfrm>
            <a:off x="8320088" y="1588"/>
            <a:ext cx="747712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80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7" r:id="rId1"/>
    <p:sldLayoutId id="2147484591" r:id="rId2"/>
    <p:sldLayoutId id="2147484593" r:id="rId3"/>
    <p:sldLayoutId id="2147484594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Times New Roman" pitchFamily="18" charset="0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Times New Roman" pitchFamily="18" charset="0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Times New Roman" pitchFamily="18" charset="0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Times New Roman" pitchFamily="18" charset="0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5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7"/>
          <p:cNvSpPr>
            <a:spLocks noGrp="1"/>
          </p:cNvSpPr>
          <p:nvPr>
            <p:ph type="ctrTitle" idx="4294967295"/>
          </p:nvPr>
        </p:nvSpPr>
        <p:spPr>
          <a:xfrm>
            <a:off x="360218" y="479425"/>
            <a:ext cx="8506691" cy="2773363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Отдельные новации новой </a:t>
            </a:r>
            <a:r>
              <a:rPr lang="ru-RU" sz="2800" b="1" dirty="0">
                <a:solidFill>
                  <a:schemeClr val="bg1"/>
                </a:solidFill>
              </a:rPr>
              <a:t>редакции Бюджетного кодекса Российской </a:t>
            </a:r>
            <a:r>
              <a:rPr lang="ru-RU" sz="2800" b="1" dirty="0" smtClean="0">
                <a:solidFill>
                  <a:schemeClr val="bg1"/>
                </a:solidFill>
              </a:rPr>
              <a:t>Федерации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7029" y="4800600"/>
            <a:ext cx="45429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начальник отдела в Департаменте бюджетной политики</a:t>
            </a:r>
          </a:p>
          <a:p>
            <a:pPr algn="ctr"/>
            <a:r>
              <a:rPr lang="ru-RU" dirty="0" smtClean="0"/>
              <a:t> Марат Маратович Шамьюнов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708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34270524"/>
              </p:ext>
            </p:extLst>
          </p:nvPr>
        </p:nvGraphicFramePr>
        <p:xfrm>
          <a:off x="174171" y="1388458"/>
          <a:ext cx="8737600" cy="4974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0" y="396875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defPPr>
              <a:defRPr lang="ru-RU"/>
            </a:defPPr>
            <a:lvl1pPr algn="ctr" eaLnBrk="0" hangingPunct="0">
              <a:defRPr sz="2200" b="0">
                <a:latin typeface="+mj-lt"/>
                <a:cs typeface="Times New Roman" pitchFamily="18" charset="0"/>
              </a:defRPr>
            </a:lvl1pPr>
            <a:lvl2pPr>
              <a:defRPr sz="2600">
                <a:solidFill>
                  <a:schemeClr val="accent2"/>
                </a:solidFill>
                <a:latin typeface="Arial" charset="0"/>
              </a:defRPr>
            </a:lvl2pPr>
            <a:lvl3pPr>
              <a:defRPr sz="2400">
                <a:solidFill>
                  <a:schemeClr val="accent1"/>
                </a:solidFill>
                <a:latin typeface="Arial" charset="0"/>
              </a:defRPr>
            </a:lvl3pPr>
            <a:lvl4pPr>
              <a:defRPr sz="2200">
                <a:solidFill>
                  <a:schemeClr val="accent1"/>
                </a:solidFill>
                <a:latin typeface="Arial" charset="0"/>
              </a:defRPr>
            </a:lvl4pPr>
            <a:lvl5pPr>
              <a:defRPr sz="2000">
                <a:solidFill>
                  <a:srgbClr val="A04DA3"/>
                </a:solidFill>
                <a:latin typeface="Arial" charset="0"/>
              </a:defRPr>
            </a:lvl5pPr>
            <a:lvl6pPr marL="1846263" indent="-182563" eaLnBrk="0" fontAlgn="base" hangingPunct="0">
              <a:spcAft>
                <a:spcPct val="0"/>
              </a:spcAft>
              <a:buClr>
                <a:srgbClr val="A04DA3"/>
              </a:buClr>
              <a:buFont typeface="Georgia" pitchFamily="18" charset="0"/>
              <a:defRPr sz="2000">
                <a:solidFill>
                  <a:srgbClr val="A04DA3"/>
                </a:solidFill>
                <a:latin typeface="Arial" charset="0"/>
              </a:defRPr>
            </a:lvl6pPr>
            <a:lvl7pPr marL="2303463" indent="-182563" eaLnBrk="0" fontAlgn="base" hangingPunct="0">
              <a:spcAft>
                <a:spcPct val="0"/>
              </a:spcAft>
              <a:buClr>
                <a:srgbClr val="A04DA3"/>
              </a:buClr>
              <a:buFont typeface="Georgia" pitchFamily="18" charset="0"/>
              <a:defRPr sz="2000">
                <a:solidFill>
                  <a:srgbClr val="A04DA3"/>
                </a:solidFill>
                <a:latin typeface="Arial" charset="0"/>
              </a:defRPr>
            </a:lvl7pPr>
            <a:lvl8pPr marL="2760663" indent="-182563" eaLnBrk="0" fontAlgn="base" hangingPunct="0"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Arial" charset="0"/>
              </a:defRPr>
            </a:lvl8pPr>
            <a:lvl9pPr marL="3217863" indent="-182563" eaLnBrk="0" fontAlgn="base" hangingPunct="0"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Arial" charset="0"/>
              </a:defRPr>
            </a:lvl9pPr>
          </a:lstStyle>
          <a:p>
            <a:r>
              <a:rPr lang="ru-RU" dirty="0" smtClean="0"/>
              <a:t>Эволюция бюджетного законодательства РФ</a:t>
            </a:r>
            <a:endParaRPr lang="ru-RU" dirty="0"/>
          </a:p>
        </p:txBody>
      </p:sp>
      <p:pic>
        <p:nvPicPr>
          <p:cNvPr id="8" name="Picture 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711" y="1220380"/>
            <a:ext cx="321468" cy="459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Горизонтальный свиток 8"/>
          <p:cNvSpPr/>
          <p:nvPr/>
        </p:nvSpPr>
        <p:spPr>
          <a:xfrm>
            <a:off x="3959679" y="1103452"/>
            <a:ext cx="876299" cy="464647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350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7" name="Picture 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064" y="1103452"/>
            <a:ext cx="321468" cy="459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90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84300" y="1450539"/>
            <a:ext cx="6553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КОНСОЛИДИРОВАТЬ в </a:t>
            </a:r>
            <a:r>
              <a:rPr lang="ru-RU" dirty="0"/>
              <a:t>единую систему </a:t>
            </a:r>
            <a:r>
              <a:rPr lang="ru-RU" dirty="0" smtClean="0"/>
              <a:t>все принятые </a:t>
            </a:r>
            <a:r>
              <a:rPr lang="ru-RU" dirty="0"/>
              <a:t>за </a:t>
            </a:r>
            <a:r>
              <a:rPr lang="ru-RU" dirty="0" smtClean="0"/>
              <a:t>последних годы и разработанные </a:t>
            </a:r>
            <a:r>
              <a:rPr lang="ru-RU" dirty="0"/>
              <a:t>(</a:t>
            </a:r>
            <a:r>
              <a:rPr lang="ru-RU" dirty="0" smtClean="0"/>
              <a:t>рассматриваемые) ИЗМЕНЕНИЯ В БЮДЖЕТНЫЙ КОДЕКС </a:t>
            </a:r>
          </a:p>
          <a:p>
            <a:pPr algn="ctr"/>
            <a:r>
              <a:rPr lang="ru-RU" dirty="0" smtClean="0"/>
              <a:t>с </a:t>
            </a:r>
            <a:r>
              <a:rPr lang="ru-RU" dirty="0"/>
              <a:t>целью </a:t>
            </a:r>
            <a:r>
              <a:rPr lang="ru-RU" dirty="0" smtClean="0"/>
              <a:t>принятия: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723851" y="584200"/>
            <a:ext cx="218361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defPPr>
              <a:defRPr lang="ru-RU"/>
            </a:defPPr>
            <a:lvl1pPr algn="ctr" eaLnBrk="0" hangingPunct="0">
              <a:defRPr sz="2200" b="0">
                <a:latin typeface="+mj-lt"/>
                <a:cs typeface="Times New Roman" pitchFamily="18" charset="0"/>
              </a:defRPr>
            </a:lvl1pPr>
            <a:lvl2pPr>
              <a:defRPr sz="2600">
                <a:solidFill>
                  <a:schemeClr val="accent2"/>
                </a:solidFill>
                <a:latin typeface="Arial" charset="0"/>
              </a:defRPr>
            </a:lvl2pPr>
            <a:lvl3pPr>
              <a:defRPr sz="2400">
                <a:solidFill>
                  <a:schemeClr val="accent1"/>
                </a:solidFill>
                <a:latin typeface="Arial" charset="0"/>
              </a:defRPr>
            </a:lvl3pPr>
            <a:lvl4pPr>
              <a:defRPr sz="2200">
                <a:solidFill>
                  <a:schemeClr val="accent1"/>
                </a:solidFill>
                <a:latin typeface="Arial" charset="0"/>
              </a:defRPr>
            </a:lvl4pPr>
            <a:lvl5pPr>
              <a:defRPr sz="2000">
                <a:solidFill>
                  <a:srgbClr val="A04DA3"/>
                </a:solidFill>
                <a:latin typeface="Arial" charset="0"/>
              </a:defRPr>
            </a:lvl5pPr>
            <a:lvl6pPr marL="1846263" indent="-182563" eaLnBrk="0" fontAlgn="base" hangingPunct="0">
              <a:spcAft>
                <a:spcPct val="0"/>
              </a:spcAft>
              <a:buClr>
                <a:srgbClr val="A04DA3"/>
              </a:buClr>
              <a:buFont typeface="Georgia" pitchFamily="18" charset="0"/>
              <a:defRPr sz="2000">
                <a:solidFill>
                  <a:srgbClr val="A04DA3"/>
                </a:solidFill>
                <a:latin typeface="Arial" charset="0"/>
              </a:defRPr>
            </a:lvl6pPr>
            <a:lvl7pPr marL="2303463" indent="-182563" eaLnBrk="0" fontAlgn="base" hangingPunct="0">
              <a:spcAft>
                <a:spcPct val="0"/>
              </a:spcAft>
              <a:buClr>
                <a:srgbClr val="A04DA3"/>
              </a:buClr>
              <a:buFont typeface="Georgia" pitchFamily="18" charset="0"/>
              <a:defRPr sz="2000">
                <a:solidFill>
                  <a:srgbClr val="A04DA3"/>
                </a:solidFill>
                <a:latin typeface="Arial" charset="0"/>
              </a:defRPr>
            </a:lvl7pPr>
            <a:lvl8pPr marL="2760663" indent="-182563" eaLnBrk="0" fontAlgn="base" hangingPunct="0"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Arial" charset="0"/>
              </a:defRPr>
            </a:lvl8pPr>
            <a:lvl9pPr marL="3217863" indent="-182563" eaLnBrk="0" fontAlgn="base" hangingPunct="0"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Arial" charset="0"/>
              </a:defRPr>
            </a:lvl9pPr>
          </a:lstStyle>
          <a:p>
            <a:r>
              <a:rPr lang="ru-RU" dirty="0"/>
              <a:t>Основная идея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292886903"/>
              </p:ext>
            </p:extLst>
          </p:nvPr>
        </p:nvGraphicFramePr>
        <p:xfrm>
          <a:off x="1384300" y="2971800"/>
          <a:ext cx="6654800" cy="2678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999555" y="5935444"/>
            <a:ext cx="325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</a:rPr>
              <a:t>ЗАКОНОДАТЕЛЬНОГО АКТА</a:t>
            </a: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16805" y="1587"/>
            <a:ext cx="726376" cy="303212"/>
          </a:xfrm>
        </p:spPr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11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Техники формирования положений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2437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600" dirty="0" smtClean="0"/>
              <a:t>Используются отдельные </a:t>
            </a:r>
            <a:r>
              <a:rPr lang="ru-RU" sz="1600" b="1" dirty="0" smtClean="0"/>
              <a:t>синонимичные понятия </a:t>
            </a:r>
            <a:r>
              <a:rPr lang="ru-RU" sz="1600" dirty="0" smtClean="0"/>
              <a:t>чтобы сократить потенциальные изменения</a:t>
            </a:r>
          </a:p>
          <a:p>
            <a:pPr marL="452437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600" b="1" dirty="0" smtClean="0"/>
              <a:t>Понятие</a:t>
            </a:r>
            <a:r>
              <a:rPr lang="ru-RU" sz="1600" dirty="0" smtClean="0"/>
              <a:t> признается </a:t>
            </a:r>
            <a:r>
              <a:rPr lang="ru-RU" sz="1600" b="1" dirty="0" smtClean="0"/>
              <a:t>основным</a:t>
            </a:r>
            <a:r>
              <a:rPr lang="ru-RU" sz="1600" dirty="0" smtClean="0"/>
              <a:t>, если применяется в 2-х и более главах </a:t>
            </a:r>
          </a:p>
          <a:p>
            <a:pPr marL="452437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600" dirty="0" smtClean="0"/>
              <a:t>По тексту </a:t>
            </a:r>
            <a:r>
              <a:rPr lang="ru-RU" sz="1600" b="1" dirty="0" smtClean="0"/>
              <a:t>не используются </a:t>
            </a:r>
            <a:r>
              <a:rPr lang="ru-RU" sz="1600" dirty="0" smtClean="0"/>
              <a:t>ссылки на </a:t>
            </a:r>
            <a:r>
              <a:rPr lang="ru-RU" sz="1600" b="1" dirty="0" smtClean="0"/>
              <a:t>реквизиты и наименования </a:t>
            </a:r>
            <a:r>
              <a:rPr lang="ru-RU" sz="1600" dirty="0" smtClean="0"/>
              <a:t>федеральных законов (указан предмет регулирования)</a:t>
            </a:r>
          </a:p>
          <a:p>
            <a:pPr marL="452437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600" dirty="0" smtClean="0"/>
              <a:t>Некоторые </a:t>
            </a:r>
            <a:r>
              <a:rPr lang="ru-RU" sz="1600" b="1" dirty="0" smtClean="0"/>
              <a:t>нормы консолидированы </a:t>
            </a:r>
            <a:r>
              <a:rPr lang="ru-RU" sz="1600" dirty="0" smtClean="0"/>
              <a:t>с выделением частных вопросов для конкретного публично-правового образования</a:t>
            </a:r>
          </a:p>
          <a:p>
            <a:pPr marL="452437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600" dirty="0" smtClean="0"/>
              <a:t>Для исключения дублирования </a:t>
            </a:r>
            <a:r>
              <a:rPr lang="ru-RU" sz="1600" b="1" dirty="0" smtClean="0"/>
              <a:t>отдельные положения заменены на ссылки </a:t>
            </a:r>
            <a:r>
              <a:rPr lang="ru-RU" sz="1600" dirty="0" smtClean="0"/>
              <a:t>на другие положения Кодекса</a:t>
            </a:r>
          </a:p>
          <a:p>
            <a:pPr marL="452437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600" dirty="0" err="1" smtClean="0"/>
              <a:t>Деконсолидированы</a:t>
            </a:r>
            <a:r>
              <a:rPr lang="ru-RU" sz="1600" dirty="0" smtClean="0"/>
              <a:t> слишком массивные структурные единицы Кодекса (главы, статьи, пункты)</a:t>
            </a:r>
          </a:p>
          <a:p>
            <a:pPr marL="452437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600" dirty="0" smtClean="0"/>
              <a:t>Применяется конструкция: законодательство -  все ППО, РФ – только РФ</a:t>
            </a:r>
          </a:p>
          <a:p>
            <a:pPr marL="452437" indent="-342900" algn="just">
              <a:spcBef>
                <a:spcPts val="1200"/>
              </a:spcBef>
              <a:buFont typeface="+mj-lt"/>
              <a:buAutoNum type="arabicPeriod"/>
            </a:pPr>
            <a:endParaRPr lang="ru-RU" sz="1600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791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Изменение структуры Бюджетного кодекса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1800" b="1" dirty="0" smtClean="0"/>
              <a:t>Отказ от деления на части </a:t>
            </a:r>
            <a:r>
              <a:rPr lang="ru-RU" sz="1600" dirty="0" smtClean="0"/>
              <a:t>(общие положения, бюджетная система РФ, бюджетный процесс, бюджетные нарушения и бюджетные меры принуждения, заключительные положения)</a:t>
            </a:r>
          </a:p>
          <a:p>
            <a:pPr algn="just">
              <a:spcBef>
                <a:spcPts val="600"/>
              </a:spcBef>
            </a:pPr>
            <a:r>
              <a:rPr lang="ru-RU" sz="1800" b="1" dirty="0" smtClean="0"/>
              <a:t>9 разделов </a:t>
            </a:r>
            <a:r>
              <a:rPr lang="ru-RU" sz="1600" dirty="0" smtClean="0"/>
              <a:t>(количество не изменилось), в том числе новые (преобразованные):</a:t>
            </a:r>
          </a:p>
          <a:p>
            <a:pPr lvl="1" algn="just"/>
            <a:r>
              <a:rPr lang="ru-RU" i="1" dirty="0" smtClean="0">
                <a:solidFill>
                  <a:schemeClr val="tx1"/>
                </a:solidFill>
              </a:rPr>
              <a:t>Общие положения</a:t>
            </a:r>
          </a:p>
          <a:p>
            <a:pPr lvl="1" algn="just"/>
            <a:r>
              <a:rPr lang="ru-RU" i="1" dirty="0" smtClean="0">
                <a:solidFill>
                  <a:schemeClr val="tx1"/>
                </a:solidFill>
              </a:rPr>
              <a:t>Планирование бюджета</a:t>
            </a:r>
          </a:p>
          <a:p>
            <a:pPr lvl="1" algn="just"/>
            <a:r>
              <a:rPr lang="ru-RU" i="1" dirty="0" smtClean="0">
                <a:solidFill>
                  <a:schemeClr val="tx1"/>
                </a:solidFill>
              </a:rPr>
              <a:t>Учет </a:t>
            </a:r>
            <a:r>
              <a:rPr lang="ru-RU" i="1" dirty="0">
                <a:solidFill>
                  <a:schemeClr val="tx1"/>
                </a:solidFill>
              </a:rPr>
              <a:t>и отчетность о государственных (муниципальных) </a:t>
            </a:r>
            <a:r>
              <a:rPr lang="ru-RU" i="1" dirty="0" smtClean="0">
                <a:solidFill>
                  <a:schemeClr val="tx1"/>
                </a:solidFill>
              </a:rPr>
              <a:t>финансах</a:t>
            </a:r>
          </a:p>
          <a:p>
            <a:pPr algn="just">
              <a:spcBef>
                <a:spcPts val="600"/>
              </a:spcBef>
            </a:pPr>
            <a:r>
              <a:rPr lang="ru-RU" sz="1800" b="1" dirty="0" smtClean="0"/>
              <a:t>33 главы</a:t>
            </a:r>
            <a:r>
              <a:rPr lang="ru-RU" sz="1600" dirty="0" smtClean="0"/>
              <a:t>, </a:t>
            </a:r>
            <a:r>
              <a:rPr lang="ru-RU" sz="1600" dirty="0"/>
              <a:t>в том числе </a:t>
            </a:r>
            <a:r>
              <a:rPr lang="ru-RU" sz="1600" dirty="0" smtClean="0"/>
              <a:t>новые:</a:t>
            </a:r>
            <a:endParaRPr lang="ru-RU" sz="1600" dirty="0"/>
          </a:p>
          <a:p>
            <a:pPr lvl="1" algn="just"/>
            <a:r>
              <a:rPr lang="ru-RU" i="1" dirty="0" smtClean="0">
                <a:solidFill>
                  <a:schemeClr val="tx1"/>
                </a:solidFill>
              </a:rPr>
              <a:t>Эмиссия </a:t>
            </a:r>
            <a:r>
              <a:rPr lang="ru-RU" i="1" dirty="0">
                <a:solidFill>
                  <a:schemeClr val="tx1"/>
                </a:solidFill>
              </a:rPr>
              <a:t>и обращение государственных  (муниципальных) ценных </a:t>
            </a:r>
            <a:r>
              <a:rPr lang="ru-RU" i="1" dirty="0" smtClean="0">
                <a:solidFill>
                  <a:schemeClr val="tx1"/>
                </a:solidFill>
              </a:rPr>
              <a:t>бумаг</a:t>
            </a:r>
          </a:p>
          <a:p>
            <a:pPr lvl="1" algn="just"/>
            <a:r>
              <a:rPr lang="ru-RU" i="1" dirty="0" smtClean="0">
                <a:solidFill>
                  <a:schemeClr val="tx1"/>
                </a:solidFill>
              </a:rPr>
              <a:t>Сводная </a:t>
            </a:r>
            <a:r>
              <a:rPr lang="ru-RU" i="1" dirty="0">
                <a:solidFill>
                  <a:schemeClr val="tx1"/>
                </a:solidFill>
              </a:rPr>
              <a:t>бюджетная </a:t>
            </a:r>
            <a:r>
              <a:rPr lang="ru-RU" i="1" dirty="0" smtClean="0">
                <a:solidFill>
                  <a:schemeClr val="tx1"/>
                </a:solidFill>
              </a:rPr>
              <a:t>роспись</a:t>
            </a:r>
          </a:p>
          <a:p>
            <a:pPr lvl="1" algn="just"/>
            <a:r>
              <a:rPr lang="ru-RU" i="1" dirty="0">
                <a:solidFill>
                  <a:schemeClr val="tx1"/>
                </a:solidFill>
              </a:rPr>
              <a:t>Казначейское </a:t>
            </a:r>
            <a:r>
              <a:rPr lang="ru-RU" i="1" dirty="0" smtClean="0">
                <a:solidFill>
                  <a:schemeClr val="tx1"/>
                </a:solidFill>
              </a:rPr>
              <a:t>обслуживание</a:t>
            </a:r>
          </a:p>
          <a:p>
            <a:pPr lvl="1" algn="just"/>
            <a:r>
              <a:rPr lang="ru-RU" i="1" dirty="0">
                <a:solidFill>
                  <a:schemeClr val="tx1"/>
                </a:solidFill>
              </a:rPr>
              <a:t>Единый казначейский </a:t>
            </a:r>
            <a:r>
              <a:rPr lang="ru-RU" i="1" dirty="0" smtClean="0">
                <a:solidFill>
                  <a:schemeClr val="tx1"/>
                </a:solidFill>
              </a:rPr>
              <a:t>счет</a:t>
            </a:r>
          </a:p>
          <a:p>
            <a:pPr lvl="1" algn="just"/>
            <a:r>
              <a:rPr lang="ru-RU" i="1" dirty="0">
                <a:solidFill>
                  <a:schemeClr val="tx1"/>
                </a:solidFill>
              </a:rPr>
              <a:t>Бюджетные платежи и система </a:t>
            </a:r>
            <a:r>
              <a:rPr lang="ru-RU" i="1" dirty="0" err="1" smtClean="0">
                <a:solidFill>
                  <a:schemeClr val="tx1"/>
                </a:solidFill>
              </a:rPr>
              <a:t>казначейскихплатежей</a:t>
            </a:r>
            <a:endParaRPr lang="ru-RU" i="1" dirty="0" smtClean="0">
              <a:solidFill>
                <a:schemeClr val="tx1"/>
              </a:solidFill>
            </a:endParaRPr>
          </a:p>
          <a:p>
            <a:pPr lvl="1" algn="just"/>
            <a:r>
              <a:rPr lang="ru-RU" i="1" dirty="0">
                <a:solidFill>
                  <a:schemeClr val="tx1"/>
                </a:solidFill>
              </a:rPr>
              <a:t>Отчетность о государственных (муниципальных) </a:t>
            </a:r>
            <a:r>
              <a:rPr lang="ru-RU" i="1" dirty="0" smtClean="0">
                <a:solidFill>
                  <a:schemeClr val="tx1"/>
                </a:solidFill>
              </a:rPr>
              <a:t>финансах</a:t>
            </a:r>
          </a:p>
          <a:p>
            <a:pPr lvl="1" algn="just"/>
            <a:r>
              <a:rPr lang="ru-RU" i="1" dirty="0">
                <a:solidFill>
                  <a:schemeClr val="tx1"/>
                </a:solidFill>
              </a:rPr>
              <a:t>Информационное обеспечение в сфере бюджетных правоотношений</a:t>
            </a:r>
          </a:p>
          <a:p>
            <a:pPr algn="just">
              <a:spcBef>
                <a:spcPts val="600"/>
              </a:spcBef>
            </a:pPr>
            <a:r>
              <a:rPr lang="ru-RU" sz="1800" b="1" dirty="0" smtClean="0"/>
              <a:t>315 статей </a:t>
            </a:r>
            <a:r>
              <a:rPr lang="ru-RU" sz="1600" dirty="0" smtClean="0"/>
              <a:t>(сейчас - 307, в т.ч. 110 с "прим")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707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 </a:t>
            </a:r>
            <a:r>
              <a:rPr lang="ru-RU" dirty="0"/>
              <a:t>сбалансированности и устойчивости бюджета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165861"/>
          <a:ext cx="8229600" cy="5407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984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доходов бюджетов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 algn="just">
              <a:spcBef>
                <a:spcPts val="0"/>
              </a:spcBef>
              <a:buNone/>
            </a:pPr>
            <a:r>
              <a:rPr lang="ru-RU" b="1" dirty="0" smtClean="0"/>
              <a:t>К </a:t>
            </a:r>
            <a:r>
              <a:rPr lang="ru-RU" b="1" dirty="0"/>
              <a:t>доходам бюджетов относятся:</a:t>
            </a:r>
          </a:p>
          <a:p>
            <a:pPr marL="109537" indent="0" algn="just">
              <a:spcBef>
                <a:spcPts val="0"/>
              </a:spcBef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1) обязательные платежи;</a:t>
            </a:r>
          </a:p>
          <a:p>
            <a:pPr marL="109537" indent="0" algn="just">
              <a:spcBef>
                <a:spcPts val="0"/>
              </a:spcBef>
              <a:buNone/>
            </a:pPr>
            <a:r>
              <a:rPr lang="ru-RU" dirty="0"/>
              <a:t>2) платежи, взимаемые государственными и муниципальными органами, казенными учреждениями за выполнение работ, оказание услуг;</a:t>
            </a:r>
          </a:p>
          <a:p>
            <a:pPr marL="109537" indent="0" algn="just">
              <a:spcBef>
                <a:spcPts val="0"/>
              </a:spcBef>
              <a:buNone/>
            </a:pPr>
            <a:r>
              <a:rPr lang="ru-RU" dirty="0"/>
              <a:t>3) платежи от использования и распоряжения государственным и муниципальным </a:t>
            </a:r>
            <a:r>
              <a:rPr lang="ru-RU" dirty="0" smtClean="0"/>
              <a:t>имуществом, </a:t>
            </a:r>
            <a:r>
              <a:rPr lang="ru-RU" dirty="0"/>
              <a:t>в том числе от вовлечения в хозяйственный оборот природных ресурсов;</a:t>
            </a:r>
          </a:p>
          <a:p>
            <a:pPr marL="109537" indent="0" algn="just">
              <a:spcBef>
                <a:spcPts val="0"/>
              </a:spcBef>
              <a:buNone/>
            </a:pPr>
            <a:r>
              <a:rPr lang="ru-RU" dirty="0"/>
              <a:t>4) поступления от финансово-хозяйственной деятельности организаций;</a:t>
            </a:r>
          </a:p>
          <a:p>
            <a:pPr marL="109537" indent="0" algn="just">
              <a:spcBef>
                <a:spcPts val="0"/>
              </a:spcBef>
              <a:buNone/>
            </a:pPr>
            <a:r>
              <a:rPr lang="ru-RU" dirty="0"/>
              <a:t>5) средства, полученные от конфискации имущества, компенсации ущерба, причиненного государственному и муниципальному имуществу, возмещения вреда, причиненного окружающей среде;</a:t>
            </a:r>
          </a:p>
          <a:p>
            <a:pPr marL="109537" indent="0" algn="just">
              <a:spcBef>
                <a:spcPts val="0"/>
              </a:spcBef>
              <a:buNone/>
            </a:pPr>
            <a:r>
              <a:rPr lang="ru-RU" dirty="0"/>
              <a:t>6) </a:t>
            </a:r>
            <a:r>
              <a:rPr lang="ru-RU" u="sng" dirty="0"/>
              <a:t>безвозмездные поступления, в том числе межбюджетные трансферты</a:t>
            </a:r>
            <a:r>
              <a:rPr lang="ru-RU" dirty="0"/>
              <a:t>;</a:t>
            </a:r>
          </a:p>
          <a:p>
            <a:pPr marL="109537" indent="0" algn="just">
              <a:spcBef>
                <a:spcPts val="0"/>
              </a:spcBef>
              <a:buNone/>
            </a:pPr>
            <a:r>
              <a:rPr lang="ru-RU" dirty="0"/>
              <a:t>7) средства самообложения граждан;</a:t>
            </a:r>
          </a:p>
          <a:p>
            <a:pPr marL="109537" indent="0" algn="just">
              <a:spcBef>
                <a:spcPts val="0"/>
              </a:spcBef>
              <a:buNone/>
            </a:pPr>
            <a:r>
              <a:rPr lang="ru-RU" dirty="0"/>
              <a:t>8) иные </a:t>
            </a:r>
            <a:r>
              <a:rPr lang="ru-RU" dirty="0" smtClean="0"/>
              <a:t>платежи.</a:t>
            </a:r>
          </a:p>
          <a:p>
            <a:pPr marL="109537" indent="0" algn="just">
              <a:spcBef>
                <a:spcPts val="0"/>
              </a:spcBef>
              <a:buNone/>
            </a:pPr>
            <a:endParaRPr lang="ru-RU" b="1" dirty="0" smtClean="0"/>
          </a:p>
          <a:p>
            <a:pPr marL="109537" indent="0">
              <a:spcBef>
                <a:spcPts val="0"/>
              </a:spcBef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 обязательным платежам относятся:</a:t>
            </a:r>
          </a:p>
          <a:p>
            <a:pPr marL="109537" indent="0">
              <a:spcBef>
                <a:spcPts val="0"/>
              </a:spcBef>
              <a:buNone/>
            </a:pPr>
            <a:r>
              <a:rPr lang="ru-RU" dirty="0"/>
              <a:t>1) налоги и сборы;</a:t>
            </a:r>
          </a:p>
          <a:p>
            <a:pPr marL="109537" indent="0">
              <a:spcBef>
                <a:spcPts val="0"/>
              </a:spcBef>
              <a:buNone/>
            </a:pPr>
            <a:r>
              <a:rPr lang="ru-RU" dirty="0"/>
              <a:t>2) консульские сборы, патентные пошлины и иные платежи за совершение юридически значимых действий;</a:t>
            </a:r>
          </a:p>
          <a:p>
            <a:pPr marL="109537" indent="0">
              <a:spcBef>
                <a:spcPts val="0"/>
              </a:spcBef>
              <a:buNone/>
            </a:pPr>
            <a:r>
              <a:rPr lang="ru-RU" dirty="0"/>
              <a:t>3) таможенные платежи;</a:t>
            </a:r>
          </a:p>
          <a:p>
            <a:pPr marL="109537" indent="0">
              <a:spcBef>
                <a:spcPts val="0"/>
              </a:spcBef>
              <a:buNone/>
            </a:pPr>
            <a:r>
              <a:rPr lang="ru-RU" dirty="0"/>
              <a:t>4) страховые взносы;</a:t>
            </a:r>
          </a:p>
          <a:p>
            <a:pPr marL="109537" indent="0">
              <a:spcBef>
                <a:spcPts val="0"/>
              </a:spcBef>
              <a:buNone/>
            </a:pPr>
            <a:r>
              <a:rPr lang="ru-RU" dirty="0"/>
              <a:t>5) утилизационный сбор и плата за негативное воздействие на окружающую среду;</a:t>
            </a:r>
          </a:p>
          <a:p>
            <a:pPr marL="109537" indent="0">
              <a:spcBef>
                <a:spcPts val="0"/>
              </a:spcBef>
              <a:buNone/>
            </a:pPr>
            <a:r>
              <a:rPr lang="ru-RU" dirty="0"/>
              <a:t>6) штрафы, неустойки и пени, указанные в статье 35 настоящего Кодекса;</a:t>
            </a:r>
          </a:p>
          <a:p>
            <a:pPr marL="109537" indent="0">
              <a:spcBef>
                <a:spcPts val="0"/>
              </a:spcBef>
              <a:buNone/>
            </a:pPr>
            <a:r>
              <a:rPr lang="ru-RU" dirty="0"/>
              <a:t>7) иные обязательные платежи</a:t>
            </a:r>
          </a:p>
          <a:p>
            <a:pPr marL="109537" indent="0" algn="just">
              <a:spcBef>
                <a:spcPts val="600"/>
              </a:spcBef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379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850" y="597870"/>
            <a:ext cx="8229600" cy="47618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dirty="0"/>
              <a:t>Уточнения в главах про доходы бюджетов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77655"/>
            <a:ext cx="4114800" cy="5296183"/>
          </a:xfrm>
        </p:spPr>
        <p:txBody>
          <a:bodyPr/>
          <a:lstStyle/>
          <a:p>
            <a:pPr marL="452437" indent="-342900" algn="just">
              <a:spcBef>
                <a:spcPts val="1200"/>
              </a:spcBef>
              <a:buClrTx/>
              <a:buFont typeface="+mj-lt"/>
              <a:buAutoNum type="arabicPeriod"/>
            </a:pPr>
            <a:endParaRPr lang="ru-RU" sz="1800" dirty="0" smtClean="0">
              <a:latin typeface="+mj-lt"/>
            </a:endParaRPr>
          </a:p>
          <a:p>
            <a:pPr algn="just">
              <a:spcBef>
                <a:spcPts val="1200"/>
              </a:spcBef>
            </a:pPr>
            <a:endParaRPr lang="ru-RU" sz="1800" dirty="0">
              <a:latin typeface="+mj-lt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188684" y="1074056"/>
            <a:ext cx="8548915" cy="3875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itchFamily="18" charset="0"/>
              <a:buChar char="▫"/>
              <a:defRPr sz="2600" kern="1200">
                <a:solidFill>
                  <a:schemeClr val="accent2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kern="1200">
                <a:solidFill>
                  <a:schemeClr val="accent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200" kern="1200">
                <a:solidFill>
                  <a:schemeClr val="accent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 kern="1200">
                <a:solidFill>
                  <a:srgbClr val="A04DA3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537" indent="0" algn="just">
              <a:spcBef>
                <a:spcPts val="1200"/>
              </a:spcBef>
              <a:buClrTx/>
              <a:buNone/>
            </a:pPr>
            <a:endParaRPr lang="ru-RU" sz="1800" dirty="0" smtClean="0">
              <a:latin typeface="+mn-lt"/>
            </a:endParaRPr>
          </a:p>
          <a:p>
            <a:pPr marL="109537" indent="0" algn="just">
              <a:spcBef>
                <a:spcPts val="1200"/>
              </a:spcBef>
              <a:buClrTx/>
              <a:buNone/>
            </a:pPr>
            <a:r>
              <a:rPr lang="ru-RU" sz="1800" dirty="0" smtClean="0">
                <a:latin typeface="+mn-lt"/>
              </a:rPr>
              <a:t>1. Введены положения, которые позволят четко определить </a:t>
            </a:r>
            <a:r>
              <a:rPr lang="ru-RU" sz="1800" b="1" dirty="0" smtClean="0">
                <a:latin typeface="+mn-lt"/>
              </a:rPr>
              <a:t>принадлежность платежа к доходам </a:t>
            </a:r>
            <a:r>
              <a:rPr lang="ru-RU" sz="1800" dirty="0" smtClean="0">
                <a:latin typeface="+mn-lt"/>
              </a:rPr>
              <a:t>бюджета (сейчас только общие положения по отдельным платежам и их неполный перечень в Кодексе)</a:t>
            </a:r>
          </a:p>
          <a:p>
            <a:pPr marL="109537" indent="0" algn="just">
              <a:spcBef>
                <a:spcPts val="1200"/>
              </a:spcBef>
              <a:buClrTx/>
              <a:buNone/>
            </a:pPr>
            <a:r>
              <a:rPr lang="ru-RU" sz="1800" dirty="0" smtClean="0">
                <a:latin typeface="+mn-lt"/>
              </a:rPr>
              <a:t>2. Оставлена конкретизация только для отдельных платежей, распределяемых между бюджетами, что позволит </a:t>
            </a:r>
            <a:r>
              <a:rPr lang="ru-RU" sz="1800" b="1" dirty="0" smtClean="0">
                <a:latin typeface="+mn-lt"/>
              </a:rPr>
              <a:t>крайне </a:t>
            </a:r>
            <a:r>
              <a:rPr lang="ru-RU" sz="1800" b="1" dirty="0">
                <a:latin typeface="+mn-lt"/>
              </a:rPr>
              <a:t>редко</a:t>
            </a:r>
            <a:r>
              <a:rPr lang="ru-RU" sz="1800" b="1" dirty="0" smtClean="0">
                <a:latin typeface="+mn-lt"/>
              </a:rPr>
              <a:t> вносить изменения в статьи про доходы </a:t>
            </a:r>
            <a:r>
              <a:rPr lang="ru-RU" sz="1800" dirty="0" smtClean="0">
                <a:latin typeface="+mn-lt"/>
              </a:rPr>
              <a:t>бюджетов </a:t>
            </a:r>
          </a:p>
          <a:p>
            <a:pPr marL="109537" indent="0" algn="just">
              <a:spcBef>
                <a:spcPts val="1200"/>
              </a:spcBef>
              <a:buClrTx/>
              <a:buNone/>
            </a:pPr>
            <a:r>
              <a:rPr lang="ru-RU" sz="1800" dirty="0" smtClean="0">
                <a:latin typeface="+mn-lt"/>
              </a:rPr>
              <a:t>3. </a:t>
            </a:r>
            <a:r>
              <a:rPr lang="ru-RU" sz="1800" b="1" dirty="0" smtClean="0">
                <a:latin typeface="+mn-lt"/>
              </a:rPr>
              <a:t>Уточнены нормы </a:t>
            </a:r>
            <a:r>
              <a:rPr lang="ru-RU" sz="1800" dirty="0" smtClean="0">
                <a:latin typeface="+mn-lt"/>
              </a:rPr>
              <a:t>по нормативам отчислений, которые уже </a:t>
            </a:r>
            <a:r>
              <a:rPr lang="ru-RU" sz="1800" b="1" dirty="0" smtClean="0">
                <a:latin typeface="+mn-lt"/>
              </a:rPr>
              <a:t>фактически применяются</a:t>
            </a:r>
            <a:r>
              <a:rPr lang="ru-RU" sz="1800" dirty="0" smtClean="0">
                <a:latin typeface="+mn-lt"/>
              </a:rPr>
              <a:t>, но не отражены в Кодексе</a:t>
            </a:r>
          </a:p>
          <a:p>
            <a:pPr marL="109537" indent="0" algn="just">
              <a:spcBef>
                <a:spcPts val="1200"/>
              </a:spcBef>
              <a:buClrTx/>
              <a:buNone/>
            </a:pPr>
            <a:r>
              <a:rPr lang="ru-RU" sz="1800" dirty="0" smtClean="0">
                <a:latin typeface="+mn-lt"/>
              </a:rPr>
              <a:t>4. </a:t>
            </a:r>
            <a:r>
              <a:rPr lang="ru-RU" sz="1800" b="1" dirty="0" smtClean="0">
                <a:latin typeface="+mn-lt"/>
              </a:rPr>
              <a:t>Исключены понятия </a:t>
            </a:r>
            <a:r>
              <a:rPr lang="ru-RU" sz="1800" dirty="0" smtClean="0">
                <a:latin typeface="+mn-lt"/>
              </a:rPr>
              <a:t>«собственные доходы бюджетов» (используется более понятное понятие «доходы бюджетов за исключением субвенций»)</a:t>
            </a:r>
          </a:p>
          <a:p>
            <a:pPr marL="109537" indent="0" algn="just">
              <a:spcBef>
                <a:spcPts val="1200"/>
              </a:spcBef>
              <a:buClrTx/>
              <a:buNone/>
            </a:pPr>
            <a:r>
              <a:rPr lang="ru-RU" sz="1800" dirty="0" smtClean="0">
                <a:latin typeface="+mn-lt"/>
              </a:rPr>
              <a:t> </a:t>
            </a:r>
            <a:endParaRPr lang="ru-RU" sz="1800" dirty="0">
              <a:latin typeface="+mn-lt"/>
            </a:endParaRPr>
          </a:p>
          <a:p>
            <a:pPr marL="109537" indent="0" algn="just">
              <a:spcBef>
                <a:spcPts val="1200"/>
              </a:spcBef>
              <a:buClrTx/>
              <a:buNone/>
            </a:pPr>
            <a:endParaRPr lang="ru-RU" sz="1800" dirty="0" smtClean="0">
              <a:latin typeface="+mn-lt"/>
            </a:endParaRPr>
          </a:p>
          <a:p>
            <a:pPr marL="109537" indent="0" algn="just">
              <a:spcBef>
                <a:spcPts val="1200"/>
              </a:spcBef>
              <a:buClrTx/>
              <a:buNone/>
            </a:pPr>
            <a:r>
              <a:rPr lang="ru-RU" sz="1800" dirty="0" smtClean="0">
                <a:latin typeface="+mn-lt"/>
              </a:rPr>
              <a:t> </a:t>
            </a:r>
          </a:p>
          <a:p>
            <a:pPr algn="just">
              <a:spcBef>
                <a:spcPts val="1200"/>
              </a:spcBef>
            </a:pPr>
            <a:endParaRPr lang="ru-RU" sz="1800" dirty="0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" y="5237538"/>
            <a:ext cx="8902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Предлагаемые уточнения не приведут к возникновению выпадающих доходов бюджетов бюджетной системы РФ </a:t>
            </a:r>
          </a:p>
        </p:txBody>
      </p:sp>
    </p:spTree>
    <p:extLst>
      <p:ext uri="{BB962C8B-B14F-4D97-AF65-F5344CB8AC3E}">
        <p14:creationId xmlns:p14="http://schemas.microsoft.com/office/powerpoint/2010/main" val="428389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 bwMode="auto">
          <a:xfrm>
            <a:off x="139700" y="375873"/>
            <a:ext cx="8902700" cy="476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ru-RU" sz="2200" dirty="0" smtClean="0">
                <a:latin typeface="+mj-lt"/>
                <a:ea typeface="+mn-ea"/>
                <a:cs typeface="Times New Roman" pitchFamily="18" charset="0"/>
              </a:rPr>
              <a:t>Распределение доходов от штрафов</a:t>
            </a:r>
            <a:endParaRPr lang="ru-RU" sz="2200" dirty="0">
              <a:latin typeface="+mj-lt"/>
              <a:ea typeface="+mn-ea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4300" y="1003300"/>
            <a:ext cx="8902700" cy="2505107"/>
          </a:xfrm>
          <a:prstGeom prst="rect">
            <a:avLst/>
          </a:prstGeom>
        </p:spPr>
        <p:txBody>
          <a:bodyPr/>
          <a:lstStyle/>
          <a:p>
            <a:pPr lvl="0" algn="ctr"/>
            <a:r>
              <a:rPr lang="ru-RU" sz="2000" dirty="0" smtClean="0">
                <a:latin typeface="+mj-lt"/>
              </a:rPr>
              <a:t>Проблемы:</a:t>
            </a:r>
            <a:endParaRPr lang="ru-RU" sz="2000" dirty="0">
              <a:latin typeface="+mj-lt"/>
            </a:endParaRPr>
          </a:p>
          <a:p>
            <a:pPr marL="342900" lvl="1" indent="-342900" algn="just">
              <a:spcBef>
                <a:spcPts val="600"/>
              </a:spcBef>
              <a:buAutoNum type="arabicParenR"/>
            </a:pPr>
            <a:r>
              <a:rPr lang="ru-RU" sz="1600" dirty="0" smtClean="0">
                <a:latin typeface="+mj-lt"/>
              </a:rPr>
              <a:t>Положения о распределении доходов от штрафов  содержат </a:t>
            </a:r>
            <a:r>
              <a:rPr lang="ru-RU" sz="1600" b="1" dirty="0" smtClean="0">
                <a:latin typeface="+mj-lt"/>
              </a:rPr>
              <a:t>разночтения, неоднозначно толкуются, сложны </a:t>
            </a:r>
            <a:r>
              <a:rPr lang="ru-RU" sz="1600" dirty="0" smtClean="0">
                <a:latin typeface="+mj-lt"/>
              </a:rPr>
              <a:t>в практическом применении, не связаны с функциями </a:t>
            </a:r>
            <a:r>
              <a:rPr lang="ru-RU" sz="1600" dirty="0" err="1" smtClean="0">
                <a:latin typeface="+mj-lt"/>
              </a:rPr>
              <a:t>фед</a:t>
            </a:r>
            <a:r>
              <a:rPr lang="ru-RU" sz="1600" dirty="0" smtClean="0">
                <a:latin typeface="+mj-lt"/>
              </a:rPr>
              <a:t>. ОИВ и ОИВ субъектов РФ</a:t>
            </a:r>
          </a:p>
          <a:p>
            <a:pPr marL="342900" lvl="1" indent="-342900" algn="just">
              <a:spcBef>
                <a:spcPts val="600"/>
              </a:spcBef>
              <a:buFontTx/>
              <a:buAutoNum type="arabicParenR"/>
            </a:pPr>
            <a:r>
              <a:rPr lang="ru-RU" sz="1600" b="1" dirty="0" smtClean="0">
                <a:latin typeface="+mj-lt"/>
              </a:rPr>
              <a:t>Нет заинтересованности </a:t>
            </a:r>
            <a:r>
              <a:rPr lang="ru-RU" sz="1600" dirty="0" smtClean="0">
                <a:latin typeface="+mj-lt"/>
              </a:rPr>
              <a:t>у муниципальных образований в выявлении правонарушений (если не закреплено за другими бюджетами - зачисления админ. штрафов, уст. КоАП, как правило в бюджеты только крупных гор. поселений)</a:t>
            </a:r>
          </a:p>
          <a:p>
            <a:pPr marL="342900" lvl="1" indent="-342900" algn="just">
              <a:spcBef>
                <a:spcPts val="600"/>
              </a:spcBef>
              <a:buFontTx/>
              <a:buAutoNum type="arabicParenR"/>
            </a:pPr>
            <a:r>
              <a:rPr lang="ru-RU" sz="1600" b="1" dirty="0" smtClean="0">
                <a:latin typeface="+mj-lt"/>
              </a:rPr>
              <a:t>Большое количество законопроектов по пересмотру </a:t>
            </a:r>
            <a:r>
              <a:rPr lang="ru-RU" sz="1600" dirty="0" smtClean="0">
                <a:latin typeface="+mj-lt"/>
              </a:rPr>
              <a:t>распределения</a:t>
            </a:r>
          </a:p>
          <a:p>
            <a:pPr marL="342900" lvl="1" indent="-342900" algn="just">
              <a:buAutoNum type="arabicParenR"/>
            </a:pPr>
            <a:endParaRPr lang="ru-RU" sz="1600" dirty="0">
              <a:latin typeface="+mj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568904"/>
              </p:ext>
            </p:extLst>
          </p:nvPr>
        </p:nvGraphicFramePr>
        <p:xfrm>
          <a:off x="250825" y="3382022"/>
          <a:ext cx="8680450" cy="306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6175"/>
                <a:gridCol w="3724275"/>
              </a:tblGrid>
              <a:tr h="35560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Предложения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</a:t>
                      </a:r>
                      <a:r>
                        <a:rPr lang="ru-RU" sz="1600" baseline="0" dirty="0" smtClean="0"/>
                        <a:t>  ФБ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Штрафы</a:t>
                      </a:r>
                      <a:r>
                        <a:rPr lang="ru-RU" sz="1600" baseline="0" dirty="0" smtClean="0"/>
                        <a:t> за уголовные преступления, за налоговые правонарушения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 ФБ и </a:t>
                      </a:r>
                      <a:r>
                        <a:rPr lang="ru-RU" sz="1600" baseline="0" dirty="0" smtClean="0"/>
                        <a:t>бюджеты субъектов РФ – чей орган рассматривает дело, того и доходы (за исключением штрафов за нарушение ПДД (в регион. бюджеты), финансовые правонарушения (в тот бюджет, у которого ущерб)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Штрафы,</a:t>
                      </a:r>
                      <a:r>
                        <a:rPr lang="ru-RU" sz="1600" baseline="0" dirty="0" smtClean="0"/>
                        <a:t> установленные КоАП РФ и КоАП субъектов (кроме штрафов за нарушение </a:t>
                      </a:r>
                      <a:r>
                        <a:rPr lang="ru-RU" sz="1600" baseline="0" dirty="0" err="1" smtClean="0"/>
                        <a:t>мун</a:t>
                      </a:r>
                      <a:r>
                        <a:rPr lang="ru-RU" sz="1600" baseline="0" dirty="0" smtClean="0"/>
                        <a:t>. прав. актов) 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 бюджеты субъектов РФ -50% и местные бюджеты -50%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Штрафы,</a:t>
                      </a:r>
                      <a:r>
                        <a:rPr lang="ru-RU" sz="1600" baseline="0" dirty="0" smtClean="0"/>
                        <a:t> установленные КоАП РФ, наложенные мировыми судьями 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" y="6396335"/>
            <a:ext cx="890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Доходы региональных и местных бюджетов от штрафов не снизятся 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60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5600" y="457200"/>
            <a:ext cx="84709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ru-RU" sz="2400" dirty="0">
                <a:latin typeface="+mj-lt"/>
                <a:ea typeface="+mj-ea"/>
                <a:cs typeface="+mj-cs"/>
              </a:rPr>
              <a:t>Совершенствование межбюджетных отношений</a:t>
            </a:r>
          </a:p>
        </p:txBody>
      </p:sp>
      <p:graphicFrame>
        <p:nvGraphicFramePr>
          <p:cNvPr id="6" name="Схема 5"/>
          <p:cNvGraphicFramePr/>
          <p:nvPr>
            <p:extLst/>
          </p:nvPr>
        </p:nvGraphicFramePr>
        <p:xfrm>
          <a:off x="0" y="952500"/>
          <a:ext cx="9144000" cy="5905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35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79413"/>
            <a:ext cx="8229600" cy="883330"/>
          </a:xfrm>
        </p:spPr>
        <p:txBody>
          <a:bodyPr/>
          <a:lstStyle/>
          <a:p>
            <a:r>
              <a:rPr lang="ru-RU" sz="1800" dirty="0" smtClean="0"/>
              <a:t>Бюджетные </a:t>
            </a:r>
            <a:r>
              <a:rPr lang="ru-RU" sz="1800" dirty="0"/>
              <a:t>полномочия Президента Российской Федерации, высшего должностного лица субъекта </a:t>
            </a:r>
            <a:r>
              <a:rPr lang="ru-RU" sz="1800" dirty="0" smtClean="0"/>
              <a:t>РФ и </a:t>
            </a:r>
            <a:r>
              <a:rPr lang="ru-RU" sz="1800" dirty="0"/>
              <a:t>главы муниципального образования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538513"/>
            <a:ext cx="8229600" cy="5035325"/>
          </a:xfrm>
        </p:spPr>
        <p:txBody>
          <a:bodyPr/>
          <a:lstStyle/>
          <a:p>
            <a:pPr algn="just">
              <a:spcBef>
                <a:spcPts val="600"/>
              </a:spcBef>
            </a:pPr>
            <a:r>
              <a:rPr lang="ru-RU" sz="1600" dirty="0"/>
              <a:t>Президент Российской Федерации определяет требования к бюджетной политике в Российской Федерации, осуществляет бюджетные полномочия в соответствии с Конституцией Российской Федерации и (или) настоящим Кодексом.</a:t>
            </a:r>
          </a:p>
          <a:p>
            <a:pPr algn="just">
              <a:spcBef>
                <a:spcPts val="600"/>
              </a:spcBef>
            </a:pPr>
            <a:r>
              <a:rPr lang="ru-RU" sz="1600" dirty="0" smtClean="0"/>
              <a:t>Высшее </a:t>
            </a:r>
            <a:r>
              <a:rPr lang="ru-RU" sz="1600" dirty="0"/>
              <a:t>должностное лицо субъекта </a:t>
            </a:r>
            <a:r>
              <a:rPr lang="ru-RU" sz="1600" dirty="0" smtClean="0"/>
              <a:t>РФ, </a:t>
            </a:r>
            <a:r>
              <a:rPr lang="ru-RU" sz="1600" dirty="0"/>
              <a:t>если иное не предусмотрено законодательством, подписывает и обнародует закон субъекта Российской Федерации о региональном бюджете, о бюджете территориального фонда обязательного медицинского страхования, об исполнении регионального бюджета, об исполнении бюджета территориального фонда обязательного медицинского страхования, иные законы субъекта Российской Федерации, регулирующие бюджетные правоотношения, осуществляет другие бюджетные полномочия в соответствии с настоящим Кодексом и (или) иными актами бюджетного законодательства.</a:t>
            </a:r>
          </a:p>
          <a:p>
            <a:pPr algn="just">
              <a:spcBef>
                <a:spcPts val="600"/>
              </a:spcBef>
            </a:pPr>
            <a:r>
              <a:rPr lang="ru-RU" sz="1600" dirty="0" smtClean="0"/>
              <a:t>Глава </a:t>
            </a:r>
            <a:r>
              <a:rPr lang="ru-RU" sz="1600" dirty="0"/>
              <a:t>муниципального образования подписывает и обнародует нормативный правовой акт представительного органа муниципального образования о местном бюджете, об исполнении местного бюджета, иные нормативные правовые акты представительного органа муниципального образования, регулирующие бюджетные правоотношения, осуществляет другие бюджетные полномочия в соответствии с настоящим Кодексом и (или) иными актами бюджетного законодательства.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743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79412"/>
            <a:ext cx="8229600" cy="723673"/>
          </a:xfrm>
        </p:spPr>
        <p:txBody>
          <a:bodyPr/>
          <a:lstStyle/>
          <a:p>
            <a:r>
              <a:rPr lang="ru-RU" dirty="0" smtClean="0"/>
              <a:t>Новая статья о бюджетных полномочиях</a:t>
            </a:r>
            <a:br>
              <a:rPr lang="ru-RU" dirty="0" smtClean="0"/>
            </a:br>
            <a:r>
              <a:rPr lang="ru-RU" dirty="0" smtClean="0"/>
              <a:t> финансовых органов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 algn="just">
              <a:spcBef>
                <a:spcPts val="1200"/>
              </a:spcBef>
              <a:buNone/>
            </a:pPr>
            <a:r>
              <a:rPr lang="ru-RU" sz="1600" dirty="0"/>
              <a:t>Финансовые органы:</a:t>
            </a:r>
          </a:p>
          <a:p>
            <a:pPr marL="109537" indent="0" algn="just">
              <a:spcBef>
                <a:spcPts val="1200"/>
              </a:spcBef>
              <a:buNone/>
            </a:pPr>
            <a:r>
              <a:rPr lang="ru-RU" sz="1600" dirty="0"/>
              <a:t>1) осуществляют разработку основных направлений бюджетной политики, основных направлений налоговой политики и основных направлений долговой политики;</a:t>
            </a:r>
          </a:p>
          <a:p>
            <a:pPr marL="109537" indent="0" algn="just">
              <a:spcBef>
                <a:spcPts val="1200"/>
              </a:spcBef>
              <a:buNone/>
            </a:pPr>
            <a:r>
              <a:rPr lang="ru-RU" sz="1600" dirty="0"/>
              <a:t>2) осуществляют планирование бюджета, в том числе составляют проект соответствующего бюджета, представляют его с необходимыми документами и материалами для внесения в законодательный (представительный) орган;</a:t>
            </a:r>
          </a:p>
          <a:p>
            <a:pPr marL="109537" indent="0" algn="just">
              <a:spcBef>
                <a:spcPts val="1200"/>
              </a:spcBef>
              <a:buNone/>
            </a:pPr>
            <a:r>
              <a:rPr lang="ru-RU" sz="1600" dirty="0"/>
              <a:t>3) организуют исполнение бюджета, составление и представление бюджетной отчетности;</a:t>
            </a:r>
          </a:p>
          <a:p>
            <a:pPr marL="109537" indent="0" algn="just">
              <a:spcBef>
                <a:spcPts val="1200"/>
              </a:spcBef>
              <a:buNone/>
            </a:pPr>
            <a:r>
              <a:rPr lang="ru-RU" sz="1600" dirty="0"/>
              <a:t>4) осуществляют управление государственным (муниципальным) долгом и государственными (муниципальными) финансовыми активами;</a:t>
            </a:r>
          </a:p>
          <a:p>
            <a:pPr marL="109537" indent="0" algn="just">
              <a:spcBef>
                <a:spcPts val="1200"/>
              </a:spcBef>
              <a:buNone/>
            </a:pPr>
            <a:r>
              <a:rPr lang="ru-RU" sz="1600" dirty="0"/>
              <a:t>5) осуществляют иные бюджетные полномочия, установленные настоящим Кодексом и (или) иными правовыми актами, регулирующими бюджетные правоотношения.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1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2000" dirty="0" smtClean="0"/>
              <a:t>Установить требования к основным направлениям </a:t>
            </a:r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406400" y="1130301"/>
          <a:ext cx="83312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5E8F278-AD0F-4390-9A75-D5FFC3BC68B6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35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482" y="352220"/>
            <a:ext cx="8229600" cy="57487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sz="2000" dirty="0"/>
              <a:t>Классификация заемщиков по группам долговой устойчивости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152771" y="1001143"/>
          <a:ext cx="8858249" cy="3743367"/>
        </p:xfrm>
        <a:graphic>
          <a:graphicData uri="http://schemas.openxmlformats.org/drawingml/2006/table">
            <a:tbl>
              <a:tblPr firstRow="1" bandRow="1"/>
              <a:tblGrid>
                <a:gridCol w="3403229"/>
                <a:gridCol w="1975259"/>
                <a:gridCol w="1740665"/>
                <a:gridCol w="1739096"/>
              </a:tblGrid>
              <a:tr h="44067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solidFill>
                            <a:srgbClr val="096334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(высокая долговая устойчивость)</a:t>
                      </a:r>
                      <a:endParaRPr lang="ru-RU" sz="1600" dirty="0">
                        <a:solidFill>
                          <a:srgbClr val="096334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Группа В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solidFill>
                            <a:srgbClr val="FEBE1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(средняя долговая устойчивость)</a:t>
                      </a:r>
                      <a:endParaRPr lang="ru-RU" sz="1600" dirty="0">
                        <a:solidFill>
                          <a:srgbClr val="FEBE1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Группа С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(низкая</a:t>
                      </a:r>
                      <a:r>
                        <a:rPr lang="ru-RU" sz="16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долговая устойчивость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</a:tr>
              <a:tr h="516716">
                <a:tc>
                  <a:txBody>
                    <a:bodyPr/>
                    <a:lstStyle/>
                    <a:p>
                      <a:pPr algn="l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 Отношение долга к общему объему доходов бюджета </a:t>
                      </a: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≤ 50%</a:t>
                      </a: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50-90%</a:t>
                      </a: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&gt;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90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83127" marR="83127" marT="40341" marB="40341" anchor="ctr"/>
                </a:tc>
              </a:tr>
              <a:tr h="738399">
                <a:tc>
                  <a:txBody>
                    <a:bodyPr/>
                    <a:lstStyle/>
                    <a:p>
                      <a:pPr algn="l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Годовая сумма платежей по погашению и обслуживанию долга к доходам бюджета</a:t>
                      </a: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≤ 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-18%</a:t>
                      </a: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&gt;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83127" marR="83127" marT="40341" marB="40341" anchor="ctr"/>
                </a:tc>
              </a:tr>
              <a:tr h="738399">
                <a:tc>
                  <a:txBody>
                    <a:bodyPr/>
                    <a:lstStyle/>
                    <a:p>
                      <a:pPr algn="l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 Доля расходов на обслуживание долга в общем объеме расходов бюджета </a:t>
                      </a: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≤ 5%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5-8%</a:t>
                      </a: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&gt;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8%</a:t>
                      </a:r>
                    </a:p>
                  </a:txBody>
                  <a:tcPr marL="83127" marR="83127" marT="40341" marB="40341" anchor="ctr"/>
                </a:tc>
              </a:tr>
              <a:tr h="738399">
                <a:tc>
                  <a:txBody>
                    <a:bodyPr/>
                    <a:lstStyle/>
                    <a:p>
                      <a:pPr algn="l"/>
                      <a:endParaRPr lang="ru-RU" sz="1600" b="1" i="1" kern="120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76710" y="4834151"/>
            <a:ext cx="1415143" cy="513738"/>
          </a:xfrm>
          <a:prstGeom prst="rect">
            <a:avLst/>
          </a:prstGeom>
          <a:noFill/>
        </p:spPr>
        <p:txBody>
          <a:bodyPr wrap="square" lIns="82048" tIns="41025" rIns="82048" bIns="41025" rtlCol="0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cs typeface="Times New Roman" pitchFamily="18" charset="0"/>
              </a:rPr>
              <a:t>3</a:t>
            </a:r>
            <a:r>
              <a:rPr lang="ru-RU" sz="1400" dirty="0" smtClean="0">
                <a:solidFill>
                  <a:srgbClr val="000000"/>
                </a:solidFill>
                <a:cs typeface="Times New Roman" pitchFamily="18" charset="0"/>
              </a:rPr>
              <a:t> показателя из своей группы </a:t>
            </a:r>
            <a:endParaRPr lang="ru-RU" sz="14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69582" y="4833454"/>
            <a:ext cx="2001566" cy="513738"/>
          </a:xfrm>
          <a:prstGeom prst="rect">
            <a:avLst/>
          </a:prstGeom>
          <a:noFill/>
        </p:spPr>
        <p:txBody>
          <a:bodyPr wrap="square" lIns="82048" tIns="41025" rIns="82048" bIns="41025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cs typeface="Times New Roman" pitchFamily="18" charset="0"/>
              </a:rPr>
              <a:t>все, кто не отнесены</a:t>
            </a:r>
          </a:p>
          <a:p>
            <a:pPr algn="ctr"/>
            <a:r>
              <a:rPr lang="ru-RU" sz="1400" dirty="0" smtClean="0">
                <a:solidFill>
                  <a:srgbClr val="000000"/>
                </a:solidFill>
                <a:cs typeface="Times New Roman" pitchFamily="18" charset="0"/>
              </a:rPr>
              <a:t> к А и С</a:t>
            </a:r>
            <a:endParaRPr lang="ru-RU" sz="14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98009" y="4843757"/>
            <a:ext cx="1583457" cy="733233"/>
          </a:xfrm>
          <a:prstGeom prst="rect">
            <a:avLst/>
          </a:prstGeom>
          <a:noFill/>
        </p:spPr>
        <p:txBody>
          <a:bodyPr wrap="square" lIns="82048" tIns="41025" rIns="82048" bIns="41025" rtlCol="0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cs typeface="Times New Roman" pitchFamily="18" charset="0"/>
              </a:rPr>
              <a:t>не менее 2-х показателей из группы 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31058" y="5665066"/>
            <a:ext cx="1460793" cy="515978"/>
          </a:xfrm>
          <a:prstGeom prst="rect">
            <a:avLst/>
          </a:prstGeom>
          <a:noFill/>
        </p:spPr>
        <p:txBody>
          <a:bodyPr wrap="square" lIns="82048" tIns="41025" rIns="82048" bIns="41025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0000"/>
                </a:solidFill>
                <a:cs typeface="Times New Roman" pitchFamily="18" charset="0"/>
              </a:rPr>
              <a:t>субъект </a:t>
            </a:r>
          </a:p>
          <a:p>
            <a:pPr algn="ctr"/>
            <a:r>
              <a:rPr lang="ru-RU" sz="1400" b="1" dirty="0">
                <a:solidFill>
                  <a:srgbClr val="000000"/>
                </a:solidFill>
                <a:cs typeface="Times New Roman" pitchFamily="18" charset="0"/>
              </a:rPr>
              <a:t>группы 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39968" y="5665066"/>
            <a:ext cx="1460793" cy="515978"/>
          </a:xfrm>
          <a:prstGeom prst="rect">
            <a:avLst/>
          </a:prstGeom>
          <a:noFill/>
        </p:spPr>
        <p:txBody>
          <a:bodyPr wrap="square" lIns="82048" tIns="41025" rIns="82048" bIns="41025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0000"/>
                </a:solidFill>
                <a:cs typeface="Times New Roman" pitchFamily="18" charset="0"/>
              </a:rPr>
              <a:t>субъект </a:t>
            </a:r>
          </a:p>
          <a:p>
            <a:pPr algn="ctr"/>
            <a:r>
              <a:rPr lang="ru-RU" sz="1400" b="1" dirty="0">
                <a:solidFill>
                  <a:srgbClr val="000000"/>
                </a:solidFill>
                <a:cs typeface="Times New Roman" pitchFamily="18" charset="0"/>
              </a:rPr>
              <a:t>группы 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59339" y="5665066"/>
            <a:ext cx="1460793" cy="515978"/>
          </a:xfrm>
          <a:prstGeom prst="rect">
            <a:avLst/>
          </a:prstGeom>
          <a:noFill/>
        </p:spPr>
        <p:txBody>
          <a:bodyPr wrap="square" lIns="82048" tIns="41025" rIns="82048" bIns="41025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0000"/>
                </a:solidFill>
                <a:cs typeface="Times New Roman" pitchFamily="18" charset="0"/>
              </a:rPr>
              <a:t>субъект </a:t>
            </a:r>
          </a:p>
          <a:p>
            <a:pPr algn="ctr"/>
            <a:r>
              <a:rPr lang="ru-RU" sz="1400" b="1" dirty="0">
                <a:solidFill>
                  <a:srgbClr val="000000"/>
                </a:solidFill>
                <a:cs typeface="Times New Roman" pitchFamily="18" charset="0"/>
              </a:rPr>
              <a:t>группы С</a:t>
            </a:r>
          </a:p>
        </p:txBody>
      </p:sp>
      <p:sp>
        <p:nvSpPr>
          <p:cNvPr id="3" name="Стрелка влево 2"/>
          <p:cNvSpPr/>
          <p:nvPr/>
        </p:nvSpPr>
        <p:spPr>
          <a:xfrm>
            <a:off x="3396343" y="6181044"/>
            <a:ext cx="5285123" cy="610602"/>
          </a:xfrm>
          <a:prstGeom prst="lef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 в А только через 3 года после выхода из С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37166" y="4804954"/>
            <a:ext cx="2328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Введение с</a:t>
            </a:r>
            <a:r>
              <a:rPr lang="en-US" b="1" dirty="0" smtClean="0">
                <a:solidFill>
                  <a:srgbClr val="FF0000"/>
                </a:solidFill>
              </a:rPr>
              <a:t> 20</a:t>
            </a:r>
            <a:r>
              <a:rPr lang="ru-RU" b="1" dirty="0" smtClean="0">
                <a:solidFill>
                  <a:srgbClr val="FF0000"/>
                </a:solidFill>
              </a:rPr>
              <a:t>19 года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879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233796" y="1307182"/>
          <a:ext cx="8702386" cy="4251789"/>
        </p:xfrm>
        <a:graphic>
          <a:graphicData uri="http://schemas.openxmlformats.org/drawingml/2006/table">
            <a:tbl>
              <a:tblPr firstRow="1" bandRow="1"/>
              <a:tblGrid>
                <a:gridCol w="3487100"/>
                <a:gridCol w="1716175"/>
                <a:gridCol w="1698299"/>
                <a:gridCol w="1800812"/>
              </a:tblGrid>
              <a:tr h="99049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+mj-lt"/>
                          <a:cs typeface="Times New Roman" pitchFamily="18" charset="0"/>
                        </a:rPr>
                        <a:t>Требования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800" baseline="0" dirty="0" smtClean="0">
                          <a:latin typeface="+mj-lt"/>
                          <a:cs typeface="Times New Roman" pitchFamily="18" charset="0"/>
                        </a:rPr>
                        <a:t> и ограничения</a:t>
                      </a:r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rgbClr val="00B050"/>
                          </a:solidFill>
                          <a:latin typeface="+mj-lt"/>
                          <a:cs typeface="Times New Roman" pitchFamily="18" charset="0"/>
                        </a:rPr>
                        <a:t>Группа</a:t>
                      </a:r>
                      <a:r>
                        <a:rPr lang="ru-RU" sz="1600" b="0" baseline="0" dirty="0" smtClean="0">
                          <a:solidFill>
                            <a:srgbClr val="00B050"/>
                          </a:solidFill>
                          <a:latin typeface="+mj-lt"/>
                          <a:cs typeface="Times New Roman" pitchFamily="18" charset="0"/>
                        </a:rPr>
                        <a:t> А</a:t>
                      </a:r>
                    </a:p>
                    <a:p>
                      <a:pPr algn="ctr"/>
                      <a:r>
                        <a:rPr lang="ru-RU" sz="1600" b="0" baseline="0" dirty="0" smtClean="0">
                          <a:solidFill>
                            <a:srgbClr val="00B050"/>
                          </a:solidFill>
                          <a:latin typeface="+mj-lt"/>
                          <a:cs typeface="Times New Roman" pitchFamily="18" charset="0"/>
                        </a:rPr>
                        <a:t>(высокая долговая устойчивость)</a:t>
                      </a:r>
                      <a:endParaRPr lang="ru-RU" sz="1600" b="0" dirty="0">
                        <a:solidFill>
                          <a:srgbClr val="00B05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0" kern="1200" dirty="0" smtClean="0">
                          <a:solidFill>
                            <a:srgbClr val="FFC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Группа В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rgbClr val="FFC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(средняя </a:t>
                      </a:r>
                      <a:r>
                        <a:rPr lang="ru-RU" sz="1600" b="0" baseline="0" dirty="0" smtClean="0">
                          <a:solidFill>
                            <a:srgbClr val="FEBE10"/>
                          </a:solidFill>
                          <a:latin typeface="+mj-lt"/>
                          <a:cs typeface="Times New Roman" pitchFamily="18" charset="0"/>
                        </a:rPr>
                        <a:t>долговая </a:t>
                      </a:r>
                      <a:r>
                        <a:rPr lang="ru-RU" sz="1600" b="0" kern="1200" dirty="0" smtClean="0">
                          <a:solidFill>
                            <a:srgbClr val="FFC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устойчивость</a:t>
                      </a:r>
                      <a:r>
                        <a:rPr lang="ru-RU" sz="1600" b="0" baseline="0" dirty="0" smtClean="0">
                          <a:solidFill>
                            <a:srgbClr val="FEBE10"/>
                          </a:solidFill>
                          <a:latin typeface="+mj-lt"/>
                          <a:cs typeface="Times New Roman" pitchFamily="18" charset="0"/>
                        </a:rPr>
                        <a:t>)</a:t>
                      </a:r>
                      <a:endParaRPr lang="ru-RU" sz="1600" b="0" dirty="0">
                        <a:solidFill>
                          <a:srgbClr val="FEBE1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rgbClr val="FF0000"/>
                          </a:solidFill>
                          <a:latin typeface="+mj-lt"/>
                          <a:cs typeface="Times New Roman" pitchFamily="18" charset="0"/>
                        </a:rPr>
                        <a:t>Группа С</a:t>
                      </a:r>
                    </a:p>
                    <a:p>
                      <a:pPr algn="ctr"/>
                      <a:r>
                        <a:rPr lang="ru-RU" sz="1600" b="0" dirty="0" smtClean="0">
                          <a:solidFill>
                            <a:srgbClr val="FF0000"/>
                          </a:solidFill>
                          <a:latin typeface="+mj-lt"/>
                          <a:cs typeface="Times New Roman" pitchFamily="18" charset="0"/>
                        </a:rPr>
                        <a:t>(низкая долговая устойчивость)</a:t>
                      </a:r>
                      <a:endParaRPr lang="ru-RU" sz="1600" b="0" dirty="0">
                        <a:solidFill>
                          <a:srgbClr val="FF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</a:tr>
              <a:tr h="475908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+mj-lt"/>
                          <a:cs typeface="Times New Roman" pitchFamily="18" charset="0"/>
                        </a:rPr>
                        <a:t>Разработка</a:t>
                      </a:r>
                      <a:r>
                        <a:rPr lang="ru-RU" sz="1400" baseline="0" dirty="0" smtClean="0">
                          <a:latin typeface="+mj-lt"/>
                          <a:cs typeface="Times New Roman" pitchFamily="18" charset="0"/>
                        </a:rPr>
                        <a:t> о</a:t>
                      </a:r>
                      <a:r>
                        <a:rPr lang="ru-RU" sz="1400" dirty="0" smtClean="0">
                          <a:latin typeface="+mj-lt"/>
                          <a:cs typeface="Times New Roman" pitchFamily="18" charset="0"/>
                        </a:rPr>
                        <a:t>сновных</a:t>
                      </a:r>
                      <a:r>
                        <a:rPr lang="ru-RU" sz="1400" baseline="0" dirty="0" smtClean="0"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+mj-lt"/>
                          <a:cs typeface="Times New Roman" pitchFamily="18" charset="0"/>
                        </a:rPr>
                        <a:t>направлений</a:t>
                      </a:r>
                      <a:r>
                        <a:rPr lang="ru-RU" sz="1400" baseline="0" dirty="0" smtClean="0">
                          <a:latin typeface="+mj-lt"/>
                          <a:cs typeface="Times New Roman" pitchFamily="18" charset="0"/>
                        </a:rPr>
                        <a:t> долговой политики (ОНДП)</a:t>
                      </a:r>
                      <a:endParaRPr lang="ru-RU" sz="14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latin typeface="+mj-lt"/>
                          <a:cs typeface="Times New Roman" pitchFamily="18" charset="0"/>
                        </a:rPr>
                        <a:t>+</a:t>
                      </a:r>
                      <a:endParaRPr lang="ru-RU" sz="2400" b="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83127" marR="83127" marT="40341" marB="40341" anchor="ctr"/>
                </a:tc>
              </a:tr>
              <a:tr h="4759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+mj-lt"/>
                          <a:cs typeface="Times New Roman" pitchFamily="18" charset="0"/>
                        </a:rPr>
                        <a:t>Представление проекта </a:t>
                      </a:r>
                      <a:r>
                        <a:rPr lang="ru-RU" sz="1400" dirty="0" smtClean="0">
                          <a:latin typeface="+mj-lt"/>
                          <a:cs typeface="Times New Roman" pitchFamily="18" charset="0"/>
                        </a:rPr>
                        <a:t>ОНДП</a:t>
                      </a:r>
                      <a:r>
                        <a:rPr lang="ru-RU" sz="1400" baseline="0" dirty="0"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smtClean="0">
                          <a:latin typeface="+mj-lt"/>
                          <a:cs typeface="Times New Roman" pitchFamily="18" charset="0"/>
                        </a:rPr>
                        <a:t>в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j-lt"/>
                          <a:cs typeface="Times New Roman" pitchFamily="18" charset="0"/>
                        </a:rPr>
                        <a:t>Минфин, финорган субъекта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+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+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</a:tr>
              <a:tr h="676024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+mj-lt"/>
                          <a:cs typeface="Times New Roman" pitchFamily="18" charset="0"/>
                        </a:rPr>
                        <a:t>Согласование программ заимствований и гарантий 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cs typeface="Times New Roman" pitchFamily="18" charset="0"/>
                        </a:rPr>
                        <a:t>с Минфином, финорганом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j-lt"/>
                          <a:cs typeface="Times New Roman" pitchFamily="18" charset="0"/>
                        </a:rPr>
                        <a:t> субъекта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+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+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</a:tr>
              <a:tr h="1460181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+mj-lt"/>
                          <a:cs typeface="Times New Roman" pitchFamily="18" charset="0"/>
                        </a:rPr>
                        <a:t>Предельный объем заимствований</a:t>
                      </a:r>
                      <a:r>
                        <a:rPr lang="ru-RU" sz="1400" baseline="0" dirty="0" smtClean="0">
                          <a:latin typeface="+mj-lt"/>
                          <a:cs typeface="Times New Roman" pitchFamily="18" charset="0"/>
                        </a:rPr>
                        <a:t> ограничен суммой, направляемой на погашение долговых обязательств</a:t>
                      </a:r>
                      <a:endParaRPr lang="ru-RU" sz="14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83127" marR="83127" marT="40341" marB="40341" anchor="ctr"/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155864" y="216888"/>
            <a:ext cx="8858250" cy="55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2000">
                <a:latin typeface="+mn-lt"/>
                <a:ea typeface="+mj-ea"/>
                <a:cs typeface="+mj-cs"/>
              </a:defRPr>
            </a:lvl1pPr>
            <a:lvl2pPr algn="ctr" eaLnBrk="0" hangingPunct="0">
              <a:defRPr sz="3200"/>
            </a:lvl2pPr>
            <a:lvl3pPr algn="ctr" eaLnBrk="0" hangingPunct="0">
              <a:defRPr sz="3200"/>
            </a:lvl3pPr>
            <a:lvl4pPr algn="ctr" eaLnBrk="0" hangingPunct="0">
              <a:defRPr sz="3200"/>
            </a:lvl4pPr>
            <a:lvl5pPr algn="ctr" eaLnBrk="0" hangingPunct="0">
              <a:defRPr sz="3200"/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endParaRPr lang="ru-RU" dirty="0">
              <a:latin typeface="+mj-lt"/>
            </a:endParaRPr>
          </a:p>
          <a:p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Требования к заемщикам в зависимости от группы долговой устойчивости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51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233796" y="1335725"/>
          <a:ext cx="8702385" cy="4163208"/>
        </p:xfrm>
        <a:graphic>
          <a:graphicData uri="http://schemas.openxmlformats.org/drawingml/2006/table">
            <a:tbl>
              <a:tblPr firstRow="1" bandRow="1"/>
              <a:tblGrid>
                <a:gridCol w="5100204"/>
                <a:gridCol w="1200727"/>
                <a:gridCol w="1200727"/>
                <a:gridCol w="1200727"/>
              </a:tblGrid>
              <a:tr h="30504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+mj-lt"/>
                          <a:cs typeface="Times New Roman" pitchFamily="18" charset="0"/>
                        </a:rPr>
                        <a:t>Требования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800" baseline="0" dirty="0" smtClean="0">
                          <a:latin typeface="+mj-lt"/>
                          <a:cs typeface="Times New Roman" pitchFamily="18" charset="0"/>
                        </a:rPr>
                        <a:t>и ограничения</a:t>
                      </a:r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B050"/>
                          </a:solidFill>
                          <a:latin typeface="+mj-lt"/>
                          <a:cs typeface="Times New Roman" pitchFamily="18" charset="0"/>
                        </a:rPr>
                        <a:t>Группа</a:t>
                      </a:r>
                      <a:r>
                        <a:rPr lang="ru-RU" sz="1600" b="1" baseline="0" dirty="0" smtClean="0">
                          <a:solidFill>
                            <a:srgbClr val="00B050"/>
                          </a:solidFill>
                          <a:latin typeface="+mj-lt"/>
                          <a:cs typeface="Times New Roman" pitchFamily="18" charset="0"/>
                        </a:rPr>
                        <a:t> А</a:t>
                      </a: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FFC000"/>
                          </a:solidFill>
                          <a:latin typeface="+mj-lt"/>
                          <a:cs typeface="Times New Roman" pitchFamily="18" charset="0"/>
                        </a:rPr>
                        <a:t>Группа В</a:t>
                      </a: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FF0066"/>
                          </a:solidFill>
                          <a:latin typeface="+mj-lt"/>
                          <a:cs typeface="Times New Roman" pitchFamily="18" charset="0"/>
                        </a:rPr>
                        <a:t>Группа С</a:t>
                      </a:r>
                    </a:p>
                  </a:txBody>
                  <a:tcPr marL="83127" marR="83127" marT="40341" marB="40341"/>
                </a:tc>
              </a:tr>
              <a:tr h="986005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+mj-lt"/>
                          <a:cs typeface="Times New Roman" pitchFamily="18" charset="0"/>
                        </a:rPr>
                        <a:t>Не</a:t>
                      </a:r>
                      <a:r>
                        <a:rPr lang="ru-RU" sz="1400" baseline="0" dirty="0" smtClean="0">
                          <a:latin typeface="+mj-lt"/>
                          <a:cs typeface="Times New Roman" pitchFamily="18" charset="0"/>
                        </a:rPr>
                        <a:t> имеют права:</a:t>
                      </a:r>
                    </a:p>
                    <a:p>
                      <a:pPr marL="285750" indent="-285750" algn="l">
                        <a:buFont typeface="Courier New" panose="02070309020205020404" pitchFamily="49" charset="0"/>
                        <a:buChar char="o"/>
                      </a:pPr>
                      <a:r>
                        <a:rPr lang="ru-RU" sz="1400" baseline="0" dirty="0" smtClean="0">
                          <a:latin typeface="+mj-lt"/>
                          <a:cs typeface="Times New Roman" pitchFamily="18" charset="0"/>
                        </a:rPr>
                        <a:t> устанавливать дополнительные расходные обязательства</a:t>
                      </a:r>
                    </a:p>
                    <a:p>
                      <a:pPr marL="285750" indent="-285750" algn="l">
                        <a:buFont typeface="Courier New" panose="02070309020205020404" pitchFamily="49" charset="0"/>
                        <a:buChar char="o"/>
                      </a:pPr>
                      <a:r>
                        <a:rPr lang="ru-RU" sz="1400" baseline="0" dirty="0" smtClean="0">
                          <a:latin typeface="+mj-lt"/>
                          <a:cs typeface="Times New Roman" pitchFamily="18" charset="0"/>
                        </a:rPr>
                        <a:t>превышать нормативы по оплате труда</a:t>
                      </a:r>
                    </a:p>
                    <a:p>
                      <a:pPr marL="285750" indent="-285750" algn="l">
                        <a:buFont typeface="Courier New" panose="02070309020205020404" pitchFamily="49" charset="0"/>
                        <a:buChar char="o"/>
                      </a:pPr>
                      <a:r>
                        <a:rPr lang="ru-RU" sz="1400" baseline="0" dirty="0" smtClean="0">
                          <a:latin typeface="+mj-lt"/>
                          <a:cs typeface="Times New Roman" pitchFamily="18" charset="0"/>
                        </a:rPr>
                        <a:t>предоставлять "горизонтальные субсидии"</a:t>
                      </a:r>
                      <a:endParaRPr lang="ru-RU" sz="14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+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83127" marR="83127" marT="40341" marB="40341" anchor="ctr"/>
                </a:tc>
              </a:tr>
              <a:tr h="1902682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cs typeface="Times New Roman" pitchFamily="18" charset="0"/>
                        </a:rPr>
                        <a:t>Подписание и выполнение соглашений о мерах по повышению эффективности использования бюджетных средств и увеличению доходных поступлений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Организация исполнения бюджета с открытием и ведением лицевых счетов в Федеральном казначействе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Заключение финоргана о соответствии проекта бюджета законодательству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Ежегодная проверка годового отчета финорганом более высокого уровня власти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+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+mj-lt"/>
                          <a:cs typeface="Times New Roman" pitchFamily="18" charset="0"/>
                        </a:rPr>
                        <a:t>Реализация плана восстановления платежеспособности</a:t>
                      </a:r>
                      <a:endParaRPr lang="ru-RU" sz="1400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83127" marR="83127" marT="40341" marB="4034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lang="ru-RU" sz="2400" b="0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83127" marR="83127" marT="40341" marB="403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+</a:t>
                      </a:r>
                    </a:p>
                  </a:txBody>
                  <a:tcPr marL="83127" marR="83127" marT="40341" marB="40341" anchor="ctr"/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155864" y="216888"/>
            <a:ext cx="8858250" cy="55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2000">
                <a:latin typeface="+mn-lt"/>
                <a:ea typeface="+mj-ea"/>
                <a:cs typeface="+mj-cs"/>
              </a:defRPr>
            </a:lvl1pPr>
            <a:lvl2pPr algn="ctr" eaLnBrk="0" hangingPunct="0">
              <a:defRPr sz="3200"/>
            </a:lvl2pPr>
            <a:lvl3pPr algn="ctr" eaLnBrk="0" hangingPunct="0">
              <a:defRPr sz="3200"/>
            </a:lvl3pPr>
            <a:lvl4pPr algn="ctr" eaLnBrk="0" hangingPunct="0">
              <a:defRPr sz="3200"/>
            </a:lvl4pPr>
            <a:lvl5pPr algn="ctr" eaLnBrk="0" hangingPunct="0">
              <a:defRPr sz="3200"/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endParaRPr lang="ru-RU" dirty="0">
              <a:latin typeface="+mj-lt"/>
            </a:endParaRPr>
          </a:p>
          <a:p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Требования к заемщикам в зависимости от группы долговой </a:t>
            </a:r>
            <a:r>
              <a:rPr lang="ru-RU" dirty="0" smtClean="0">
                <a:latin typeface="+mj-lt"/>
              </a:rPr>
              <a:t>устойчивости (продолжение)</a:t>
            </a:r>
            <a:endParaRPr lang="ru-RU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1344" y="5545960"/>
            <a:ext cx="87527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+mj-lt"/>
              </a:rPr>
              <a:t>В отношении субъектов РФ и МО с </a:t>
            </a:r>
            <a:r>
              <a:rPr lang="ru-RU" sz="1400" dirty="0" smtClean="0">
                <a:solidFill>
                  <a:srgbClr val="FF0000"/>
                </a:solidFill>
                <a:latin typeface="+mj-lt"/>
              </a:rPr>
              <a:t>низким уровнем долговой устойчивости </a:t>
            </a:r>
            <a:r>
              <a:rPr lang="ru-RU" sz="1400" dirty="0" smtClean="0">
                <a:latin typeface="+mj-lt"/>
              </a:rPr>
              <a:t>и при невыполнении ими плана восстановления платёжеспособности </a:t>
            </a:r>
            <a:r>
              <a:rPr lang="ru-RU" sz="1400" b="1" dirty="0" smtClean="0">
                <a:latin typeface="+mj-lt"/>
              </a:rPr>
              <a:t>может быть </a:t>
            </a:r>
            <a:r>
              <a:rPr lang="ru-RU" sz="1400" dirty="0" smtClean="0">
                <a:latin typeface="+mj-lt"/>
              </a:rPr>
              <a:t>инициирован </a:t>
            </a:r>
            <a:r>
              <a:rPr lang="ru-RU" sz="1400" b="1" dirty="0" smtClean="0">
                <a:latin typeface="+mj-lt"/>
              </a:rPr>
              <a:t>процесс </a:t>
            </a:r>
            <a:r>
              <a:rPr lang="ru-RU" sz="1400" b="1" dirty="0">
                <a:latin typeface="+mj-lt"/>
              </a:rPr>
              <a:t>отрешения</a:t>
            </a:r>
            <a:r>
              <a:rPr lang="ru-RU" sz="1400" dirty="0">
                <a:latin typeface="+mj-lt"/>
              </a:rPr>
              <a:t> от должности высшего должностного лица </a:t>
            </a:r>
            <a:r>
              <a:rPr lang="ru-RU" sz="1400" dirty="0" smtClean="0">
                <a:latin typeface="+mj-lt"/>
              </a:rPr>
              <a:t> (главы муниципалитета)</a:t>
            </a:r>
            <a:endParaRPr lang="ru-RU" sz="1400" dirty="0">
              <a:latin typeface="+mj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474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993" y="515939"/>
            <a:ext cx="8600303" cy="47618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sz="2000" dirty="0" smtClean="0">
                <a:latin typeface="+mn-lt"/>
              </a:rPr>
              <a:t>Новый документ - оценка налоговых и неналоговых расходов</a:t>
            </a:r>
            <a:endParaRPr lang="ru-RU" sz="20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5128" y="2997472"/>
            <a:ext cx="8125543" cy="1059544"/>
          </a:xfrm>
        </p:spPr>
        <p:txBody>
          <a:bodyPr/>
          <a:lstStyle/>
          <a:p>
            <a:pPr marL="109537" indent="0" algn="just">
              <a:spcBef>
                <a:spcPts val="1200"/>
              </a:spcBef>
              <a:buClrTx/>
              <a:buNone/>
            </a:pPr>
            <a:r>
              <a:rPr lang="ru-RU" sz="1600" dirty="0" smtClean="0"/>
              <a:t>Представление одновременно с проектом бюджета оценки налоговых и неналоговых расходов</a:t>
            </a:r>
            <a:r>
              <a:rPr lang="ru-RU" sz="1600" baseline="30000" dirty="0" smtClean="0"/>
              <a:t>**</a:t>
            </a:r>
            <a:r>
              <a:rPr lang="ru-RU" sz="1600" dirty="0" smtClean="0"/>
              <a:t> бюджета за отчетный финансовый год</a:t>
            </a:r>
          </a:p>
          <a:p>
            <a:pPr marL="452437" indent="-342900" algn="just">
              <a:spcBef>
                <a:spcPts val="1200"/>
              </a:spcBef>
              <a:buClrTx/>
              <a:buFont typeface="+mj-lt"/>
              <a:buAutoNum type="arabicPeriod"/>
            </a:pPr>
            <a:endParaRPr lang="ru-RU" sz="1600" dirty="0"/>
          </a:p>
          <a:p>
            <a:pPr algn="just">
              <a:spcBef>
                <a:spcPts val="1200"/>
              </a:spcBef>
            </a:pPr>
            <a:endParaRPr lang="ru-RU" sz="1600" dirty="0"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382700" y="1191053"/>
            <a:ext cx="8195244" cy="1929518"/>
            <a:chOff x="945852" y="1705233"/>
            <a:chExt cx="8195244" cy="1564392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945852" y="1705233"/>
              <a:ext cx="1896201" cy="914400"/>
            </a:xfrm>
            <a:prstGeom prst="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baseline="30000" dirty="0" smtClean="0">
                  <a:solidFill>
                    <a:schemeClr val="tx1"/>
                  </a:solidFill>
                </a:rPr>
                <a:t>**</a:t>
              </a:r>
              <a:r>
                <a:rPr lang="ru-RU" sz="1600" b="1" dirty="0" smtClean="0">
                  <a:solidFill>
                    <a:schemeClr val="tx1"/>
                  </a:solidFill>
                </a:rPr>
                <a:t>Налоговые и неналоговые расходы</a:t>
              </a:r>
              <a:endParaRPr lang="ru-RU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383128" y="1746423"/>
              <a:ext cx="2523400" cy="914400"/>
            </a:xfrm>
            <a:prstGeom prst="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rIns="18000" bIns="72000" rtlCol="0" anchor="ctr"/>
            <a:lstStyle/>
            <a:p>
              <a:pPr algn="ctr"/>
              <a:r>
                <a:rPr lang="ru-RU" sz="1500" b="1" dirty="0" smtClean="0">
                  <a:solidFill>
                    <a:schemeClr val="tx1"/>
                  </a:solidFill>
                </a:rPr>
                <a:t>Объем доходов бюджета без МБТ, учтенных при составлении проекта бюджета</a:t>
              </a:r>
              <a:endParaRPr lang="ru-RU" sz="15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909078" y="1872000"/>
              <a:ext cx="474050" cy="457200"/>
            </a:xfrm>
            <a:prstGeom prst="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=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906528" y="1872000"/>
              <a:ext cx="474050" cy="457200"/>
            </a:xfrm>
            <a:prstGeom prst="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-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380578" y="1746423"/>
              <a:ext cx="2523400" cy="914400"/>
            </a:xfrm>
            <a:prstGeom prst="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rIns="18000" bIns="72000" rtlCol="0" anchor="ctr"/>
            <a:lstStyle/>
            <a:p>
              <a:pPr algn="ctr"/>
              <a:r>
                <a:rPr lang="ru-RU" sz="1500" b="1" dirty="0" smtClean="0">
                  <a:solidFill>
                    <a:schemeClr val="tx1"/>
                  </a:solidFill>
                </a:rPr>
                <a:t>Объем доходов бюджета без МБТ, рассчитанный </a:t>
              </a:r>
              <a:r>
                <a:rPr lang="ru-RU" sz="1500" b="1" dirty="0" smtClean="0">
                  <a:solidFill>
                    <a:srgbClr val="FF0000"/>
                  </a:solidFill>
                </a:rPr>
                <a:t>без льгот и иных преференций</a:t>
              </a:r>
              <a:endParaRPr lang="ru-RU" sz="15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311688" y="2590802"/>
              <a:ext cx="7829408" cy="678823"/>
            </a:xfrm>
            <a:prstGeom prst="rect">
              <a:avLst/>
            </a:prstGeom>
            <a:no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rIns="18000" bIns="72000" rtlCol="0" anchor="ctr"/>
            <a:lstStyle/>
            <a:p>
              <a:pPr algn="just"/>
              <a:endParaRPr lang="ru-RU" sz="1400" dirty="0" smtClean="0">
                <a:solidFill>
                  <a:schemeClr val="tx1"/>
                </a:solidFill>
              </a:endParaRPr>
            </a:p>
            <a:p>
              <a:pPr algn="just"/>
              <a:r>
                <a:rPr lang="ru-RU" sz="1600" dirty="0" smtClean="0">
                  <a:solidFill>
                    <a:schemeClr val="tx1"/>
                  </a:solidFill>
                </a:rPr>
                <a:t>Оценка налоговых и неналоговых расходов проводится </a:t>
              </a:r>
              <a:r>
                <a:rPr lang="ru-RU" sz="1600" b="1" dirty="0" smtClean="0">
                  <a:solidFill>
                    <a:schemeClr val="tx1"/>
                  </a:solidFill>
                </a:rPr>
                <a:t>при составлении бюджета и подготовке отчета </a:t>
              </a:r>
              <a:r>
                <a:rPr lang="ru-RU" sz="1600" dirty="0" smtClean="0">
                  <a:solidFill>
                    <a:schemeClr val="tx1"/>
                  </a:solidFill>
                </a:rPr>
                <a:t>об исполнении бюджета.</a:t>
              </a:r>
              <a:br>
                <a:rPr lang="ru-RU" sz="1600" dirty="0" smtClean="0">
                  <a:solidFill>
                    <a:schemeClr val="tx1"/>
                  </a:solidFill>
                </a:rPr>
              </a:br>
              <a:endParaRPr lang="ru-RU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502556" y="1191053"/>
            <a:ext cx="8198115" cy="2423278"/>
          </a:xfrm>
          <a:prstGeom prst="rect">
            <a:avLst/>
          </a:prstGeom>
          <a:noFill/>
          <a:ln w="9525" cap="rnd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02555" y="3771900"/>
            <a:ext cx="819811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 smtClean="0"/>
              <a:t>СПРАВОЧНО: </a:t>
            </a:r>
          </a:p>
          <a:p>
            <a:pPr algn="just"/>
            <a:r>
              <a:rPr lang="ru-RU" sz="1400" i="1" dirty="0" smtClean="0"/>
              <a:t>Наиболее </a:t>
            </a:r>
            <a:r>
              <a:rPr lang="ru-RU" sz="1400" i="1" dirty="0"/>
              <a:t>крупными налоговыми расходами бюджета в 2013 году, на которые приходится около 53% налоговых расходов и составляющими 1,56% ВВП, </a:t>
            </a:r>
            <a:r>
              <a:rPr lang="ru-RU" sz="1400" i="1" dirty="0" smtClean="0"/>
              <a:t>являлись в т.ч.:</a:t>
            </a:r>
            <a:endParaRPr lang="ru-RU" sz="1400" i="1" dirty="0"/>
          </a:p>
          <a:p>
            <a:pPr algn="just"/>
            <a:r>
              <a:rPr lang="ru-RU" sz="1400" i="1" dirty="0"/>
              <a:t>- 0,33% ВВП (216,6 млрд. руб.) – «амортизационная премия» и повышенные коэффициенты амортизации по налогу на прибыль организаций;</a:t>
            </a:r>
          </a:p>
          <a:p>
            <a:pPr algn="just"/>
            <a:r>
              <a:rPr lang="ru-RU" sz="1400" i="1" dirty="0"/>
              <a:t>- 0,28% ВВП (185,8 млрд. руб.) – применение при расчете налога на добычу полезных ископаемых понижающих коэффициентов;</a:t>
            </a:r>
          </a:p>
          <a:p>
            <a:pPr algn="just"/>
            <a:r>
              <a:rPr lang="ru-RU" sz="1400" i="1" dirty="0"/>
              <a:t>- 0,25% ВВП (162,7 млрд. руб.) – льготы по налогу на имущество организаций по инфраструктурным объектам (магистральные трубопроводы, линии </a:t>
            </a:r>
            <a:r>
              <a:rPr lang="ru-RU" sz="1400" i="1" dirty="0" err="1"/>
              <a:t>энергопередачи</a:t>
            </a:r>
            <a:r>
              <a:rPr lang="ru-RU" sz="1400" i="1" dirty="0"/>
              <a:t>, железнодорожные пути, а также сооружения, являющиеся неотъемлемой частью указанных объектов);</a:t>
            </a:r>
          </a:p>
          <a:p>
            <a:pPr algn="just"/>
            <a:r>
              <a:rPr lang="ru-RU" sz="1400" i="1" dirty="0"/>
              <a:t>- 0,18% (118,4 млрд. руб.) – дополнительные льготы  по  налогу  на  имущество организаций, устанавливаемые законами  субъектов </a:t>
            </a:r>
            <a:r>
              <a:rPr lang="ru-RU" sz="1400" i="1" dirty="0" smtClean="0"/>
              <a:t>РФ</a:t>
            </a:r>
            <a:r>
              <a:rPr lang="ru-RU" sz="14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729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 smtClean="0"/>
              <a:t>Реестры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72618837"/>
              </p:ext>
            </p:extLst>
          </p:nvPr>
        </p:nvGraphicFramePr>
        <p:xfrm>
          <a:off x="348343" y="957943"/>
          <a:ext cx="8287657" cy="317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45003" y="4038236"/>
            <a:ext cx="73306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FF0066"/>
                </a:solidFill>
                <a:latin typeface="+mj-lt"/>
              </a:rPr>
              <a:t>ОСОБЕННОСТЬ</a:t>
            </a:r>
            <a:r>
              <a:rPr lang="ru-RU" sz="1600" dirty="0">
                <a:latin typeface="+mj-lt"/>
              </a:rPr>
              <a:t>: общие требования Министерства финансов Российской Федерации к порядкам формирования и ведения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200211"/>
              </p:ext>
            </p:extLst>
          </p:nvPr>
        </p:nvGraphicFramePr>
        <p:xfrm>
          <a:off x="377370" y="5273826"/>
          <a:ext cx="8215086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362"/>
                <a:gridCol w="2738362"/>
                <a:gridCol w="2738362"/>
              </a:tblGrid>
              <a:tr h="7552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Обоснование,</a:t>
                      </a:r>
                      <a:r>
                        <a:rPr lang="ru-RU" sz="1400" baseline="0" dirty="0" smtClean="0"/>
                        <a:t> проект закона о бюджете, формирование </a:t>
                      </a:r>
                      <a:r>
                        <a:rPr lang="ru-RU" sz="1400" dirty="0" smtClean="0"/>
                        <a:t>СБР, ЛБО, План РО, Кассовый план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Ведение СБР, ЛБО, План РО, Кассовый план</a:t>
                      </a:r>
                      <a:endParaRPr lang="ru-RU" sz="1400" dirty="0"/>
                    </a:p>
                  </a:txBody>
                  <a:tcPr>
                    <a:solidFill>
                      <a:srgbClr val="8586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Отчетная информация, закон об исполнении бюджета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9640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ПЛАНИРОВАНИЕ</a:t>
                      </a:r>
                      <a:endParaRPr lang="ru-RU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ИСПОЛНЕНИЕ</a:t>
                      </a:r>
                      <a:endParaRPr lang="ru-RU" sz="1400" dirty="0"/>
                    </a:p>
                  </a:txBody>
                  <a:tcPr>
                    <a:solidFill>
                      <a:srgbClr val="8586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ОТЧЕТНОСТЬ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28170" y="4623011"/>
            <a:ext cx="81642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latin typeface="+mj-lt"/>
              </a:rPr>
              <a:t>+ Участников </a:t>
            </a:r>
            <a:r>
              <a:rPr lang="ru-RU" sz="1600" i="1" dirty="0">
                <a:latin typeface="+mj-lt"/>
              </a:rPr>
              <a:t>бюджетного процесса</a:t>
            </a:r>
            <a:r>
              <a:rPr lang="ru-RU" sz="1600" i="1" dirty="0" smtClean="0">
                <a:latin typeface="+mj-lt"/>
              </a:rPr>
              <a:t>, а </a:t>
            </a:r>
            <a:r>
              <a:rPr lang="ru-RU" sz="1600" i="1" dirty="0">
                <a:latin typeface="+mj-lt"/>
              </a:rPr>
              <a:t>также юридических лиц, </a:t>
            </a:r>
            <a:r>
              <a:rPr lang="ru-RU" sz="1600" i="1" dirty="0" smtClean="0">
                <a:latin typeface="+mj-lt"/>
              </a:rPr>
              <a:t>не являющихся участниками </a:t>
            </a:r>
            <a:r>
              <a:rPr lang="ru-RU" sz="1600" i="1" dirty="0">
                <a:latin typeface="+mj-lt"/>
              </a:rPr>
              <a:t>бюджетного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197897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Стрелка вниз 30"/>
          <p:cNvSpPr/>
          <p:nvPr/>
        </p:nvSpPr>
        <p:spPr>
          <a:xfrm>
            <a:off x="4443969" y="3795902"/>
            <a:ext cx="877331" cy="560198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трелка вниз 21"/>
          <p:cNvSpPr/>
          <p:nvPr/>
        </p:nvSpPr>
        <p:spPr>
          <a:xfrm>
            <a:off x="1357869" y="3795902"/>
            <a:ext cx="877331" cy="560198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8150" y="314388"/>
            <a:ext cx="8229600" cy="371412"/>
          </a:xfrm>
        </p:spPr>
        <p:txBody>
          <a:bodyPr/>
          <a:lstStyle/>
          <a:p>
            <a:r>
              <a:rPr lang="ru-RU" dirty="0" smtClean="0"/>
              <a:t>Исходное состояние формата бюджета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520700" y="1293727"/>
          <a:ext cx="3035300" cy="250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472"/>
                <a:gridCol w="444828"/>
              </a:tblGrid>
              <a:tr h="22420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Показатель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БА</a:t>
                      </a:r>
                      <a:endParaRPr lang="ru-RU" sz="1400" dirty="0"/>
                    </a:p>
                  </a:txBody>
                  <a:tcPr/>
                </a:tc>
              </a:tr>
              <a:tr h="197031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Раздел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T1</a:t>
                      </a:r>
                      <a:endParaRPr lang="ru-RU" sz="1400" dirty="0"/>
                    </a:p>
                  </a:txBody>
                  <a:tcPr anchor="ctr"/>
                </a:tc>
              </a:tr>
              <a:tr h="197031">
                <a:tc>
                  <a:txBody>
                    <a:bodyPr/>
                    <a:lstStyle/>
                    <a:p>
                      <a:pPr marL="0" indent="17780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Подраздел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T2</a:t>
                      </a:r>
                      <a:endParaRPr lang="ru-RU" sz="1400" dirty="0"/>
                    </a:p>
                  </a:txBody>
                  <a:tcPr anchor="ctr"/>
                </a:tc>
              </a:tr>
              <a:tr h="468798">
                <a:tc>
                  <a:txBody>
                    <a:bodyPr/>
                    <a:lstStyle/>
                    <a:p>
                      <a:pPr marL="355600" indent="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Госпрограмма</a:t>
                      </a:r>
                      <a:r>
                        <a:rPr lang="ru-RU" sz="1400" baseline="0" dirty="0" smtClean="0"/>
                        <a:t> и непрограммное мероприятие</a:t>
                      </a:r>
                      <a:endParaRPr lang="ru-RU" sz="14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T3</a:t>
                      </a:r>
                      <a:endParaRPr lang="ru-RU" sz="1400" dirty="0"/>
                    </a:p>
                  </a:txBody>
                  <a:tcPr anchor="ctr"/>
                </a:tc>
              </a:tr>
              <a:tr h="197031">
                <a:tc>
                  <a:txBody>
                    <a:bodyPr/>
                    <a:lstStyle/>
                    <a:p>
                      <a:pPr marL="355600" indent="0">
                        <a:lnSpc>
                          <a:spcPts val="1600"/>
                        </a:lnSpc>
                        <a:tabLst/>
                      </a:pPr>
                      <a:r>
                        <a:rPr lang="ru-RU" sz="1400" dirty="0" smtClean="0"/>
                        <a:t>Подпрограмма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197031">
                <a:tc>
                  <a:txBody>
                    <a:bodyPr/>
                    <a:lstStyle/>
                    <a:p>
                      <a:pPr marL="355600" indent="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Направление</a:t>
                      </a:r>
                      <a:r>
                        <a:rPr lang="ru-RU" sz="1400" baseline="0" dirty="0" smtClean="0"/>
                        <a:t> расходов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284722">
                <a:tc>
                  <a:txBody>
                    <a:bodyPr/>
                    <a:lstStyle/>
                    <a:p>
                      <a:pPr marL="355600" indent="0" defTabSz="134620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Группа</a:t>
                      </a:r>
                      <a:r>
                        <a:rPr lang="ru-RU" sz="1400" baseline="0" dirty="0" smtClean="0"/>
                        <a:t> видов расходов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43648" y="810646"/>
            <a:ext cx="2923451" cy="483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dirty="0"/>
              <a:t>"Функциональная структура расходов"</a:t>
            </a:r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2743200" y="2217153"/>
            <a:ext cx="457200" cy="1578749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4140913" y="1278430"/>
          <a:ext cx="3161587" cy="2517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72"/>
                <a:gridCol w="469115"/>
              </a:tblGrid>
              <a:tr h="35941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Показатель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БА</a:t>
                      </a:r>
                      <a:endParaRPr lang="ru-RU" sz="1400" dirty="0"/>
                    </a:p>
                  </a:txBody>
                  <a:tcPr/>
                </a:tc>
              </a:tr>
              <a:tr h="5336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Госпрограмма</a:t>
                      </a:r>
                      <a:r>
                        <a:rPr lang="ru-RU" sz="1400" baseline="0" dirty="0" smtClean="0"/>
                        <a:t> и непрограммное мероприятие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N1</a:t>
                      </a:r>
                      <a:endParaRPr lang="ru-RU" sz="1400" dirty="0"/>
                    </a:p>
                  </a:txBody>
                  <a:tcPr anchor="ctr"/>
                </a:tc>
              </a:tr>
              <a:tr h="315851">
                <a:tc>
                  <a:txBody>
                    <a:bodyPr/>
                    <a:lstStyle/>
                    <a:p>
                      <a:pPr marL="0" indent="17780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Подпрограмма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N2</a:t>
                      </a:r>
                      <a:endParaRPr lang="ru-RU" sz="1400" dirty="0"/>
                    </a:p>
                  </a:txBody>
                  <a:tcPr anchor="ctr"/>
                </a:tc>
              </a:tr>
              <a:tr h="315851">
                <a:tc>
                  <a:txBody>
                    <a:bodyPr/>
                    <a:lstStyle/>
                    <a:p>
                      <a:pPr marL="444500" indent="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Направление</a:t>
                      </a:r>
                      <a:r>
                        <a:rPr lang="ru-RU" sz="1400" baseline="0" dirty="0" smtClean="0"/>
                        <a:t> расходов</a:t>
                      </a:r>
                      <a:endParaRPr lang="ru-RU" sz="14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N3</a:t>
                      </a:r>
                      <a:endParaRPr lang="ru-RU" sz="1400" dirty="0"/>
                    </a:p>
                  </a:txBody>
                  <a:tcPr anchor="ctr"/>
                </a:tc>
              </a:tr>
              <a:tr h="315851">
                <a:tc>
                  <a:txBody>
                    <a:bodyPr/>
                    <a:lstStyle/>
                    <a:p>
                      <a:pPr marL="44450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Группа</a:t>
                      </a:r>
                      <a:r>
                        <a:rPr lang="ru-RU" sz="1400" baseline="0" dirty="0" smtClean="0"/>
                        <a:t> видов расходов</a:t>
                      </a:r>
                      <a:endParaRPr lang="ru-RU" sz="14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15851">
                <a:tc>
                  <a:txBody>
                    <a:bodyPr/>
                    <a:lstStyle/>
                    <a:p>
                      <a:pPr marL="444500" indent="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Раздел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60975">
                <a:tc>
                  <a:txBody>
                    <a:bodyPr/>
                    <a:lstStyle/>
                    <a:p>
                      <a:pPr marL="444500" indent="0" defTabSz="134620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Подраздел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303563" y="818634"/>
            <a:ext cx="2923451" cy="483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dirty="0" smtClean="0"/>
              <a:t>"Программная структура </a:t>
            </a:r>
            <a:r>
              <a:rPr lang="ru-RU" dirty="0"/>
              <a:t>расходов"</a:t>
            </a: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6426201" y="2508608"/>
            <a:ext cx="457200" cy="1287294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302501" y="1307549"/>
            <a:ext cx="1701800" cy="24883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b="1" dirty="0" smtClean="0"/>
              <a:t>+ </a:t>
            </a:r>
            <a:r>
              <a:rPr lang="ru-RU" sz="1400" b="1" dirty="0" smtClean="0"/>
              <a:t>Приложение. Распределение  БА на реализацию ФЦП </a:t>
            </a:r>
            <a:endParaRPr lang="en-US" sz="1400" b="1" dirty="0" smtClean="0"/>
          </a:p>
          <a:p>
            <a:r>
              <a:rPr lang="en-US" sz="1400" b="1" dirty="0" smtClean="0"/>
              <a:t>K</a:t>
            </a:r>
            <a:r>
              <a:rPr lang="ru-RU" sz="1400" b="1" dirty="0" smtClean="0"/>
              <a:t>=Т3</a:t>
            </a:r>
            <a:r>
              <a:rPr lang="en-US" sz="1400" b="1" dirty="0" smtClean="0"/>
              <a:t>=N</a:t>
            </a:r>
            <a:r>
              <a:rPr lang="ru-RU" sz="1400" b="1" dirty="0" smtClean="0"/>
              <a:t>3</a:t>
            </a:r>
            <a:endParaRPr lang="ru-RU" sz="1400" b="1" dirty="0"/>
          </a:p>
          <a:p>
            <a:r>
              <a:rPr lang="ru-RU" sz="1400" b="1" dirty="0" smtClean="0"/>
              <a:t>+ Приложение. Взносы в уставные капиталы ОАО </a:t>
            </a:r>
            <a:r>
              <a:rPr lang="en-US" sz="1400" b="1" dirty="0" smtClean="0"/>
              <a:t>F</a:t>
            </a:r>
            <a:r>
              <a:rPr lang="ru-RU" sz="1400" b="1" dirty="0" smtClean="0"/>
              <a:t>=Т3=</a:t>
            </a:r>
            <a:r>
              <a:rPr lang="en-US" sz="1400" b="1" dirty="0" smtClean="0"/>
              <a:t>N3</a:t>
            </a:r>
            <a:endParaRPr lang="ru-RU" sz="14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31800" y="818634"/>
            <a:ext cx="8572501" cy="3169166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-455413" y="2032487"/>
            <a:ext cx="151836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2-е ЧТЕНИЕ</a:t>
            </a:r>
            <a:endParaRPr lang="ru-RU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504516" y="4401820"/>
          <a:ext cx="4818424" cy="2397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35451"/>
                <a:gridCol w="582973"/>
              </a:tblGrid>
              <a:tr h="27703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Показатель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БА</a:t>
                      </a:r>
                      <a:endParaRPr lang="ru-RU" sz="1400" dirty="0"/>
                    </a:p>
                  </a:txBody>
                  <a:tcPr/>
                </a:tc>
              </a:tr>
              <a:tr h="243453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ГРБС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С</a:t>
                      </a:r>
                      <a:r>
                        <a:rPr lang="en-US" sz="1400" dirty="0" smtClean="0"/>
                        <a:t>1</a:t>
                      </a:r>
                      <a:endParaRPr lang="ru-RU" sz="1400" dirty="0"/>
                    </a:p>
                  </a:txBody>
                  <a:tcPr anchor="ctr"/>
                </a:tc>
              </a:tr>
              <a:tr h="243453">
                <a:tc>
                  <a:txBody>
                    <a:bodyPr/>
                    <a:lstStyle/>
                    <a:p>
                      <a:pPr marL="0" indent="17780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Раздел</a:t>
                      </a:r>
                      <a:endParaRPr lang="ru-RU" sz="1400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С2</a:t>
                      </a:r>
                      <a:endParaRPr lang="ru-RU" sz="1400" dirty="0"/>
                    </a:p>
                  </a:txBody>
                  <a:tcPr anchor="ctr"/>
                </a:tc>
              </a:tr>
              <a:tr h="243453">
                <a:tc>
                  <a:txBody>
                    <a:bodyPr/>
                    <a:lstStyle/>
                    <a:p>
                      <a:pPr marL="177800" indent="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Подраздел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453">
                <a:tc>
                  <a:txBody>
                    <a:bodyPr/>
                    <a:lstStyle/>
                    <a:p>
                      <a:pPr marL="177800" indent="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Госпрограмма</a:t>
                      </a:r>
                      <a:r>
                        <a:rPr lang="ru-RU" sz="1400" baseline="0" dirty="0" smtClean="0"/>
                        <a:t> и непрограммное мероприятие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ru-RU" sz="1400" dirty="0"/>
                    </a:p>
                  </a:txBody>
                  <a:tcPr anchor="ctr"/>
                </a:tc>
              </a:tr>
              <a:tr h="243453">
                <a:tc>
                  <a:txBody>
                    <a:bodyPr/>
                    <a:lstStyle/>
                    <a:p>
                      <a:pPr marL="177800" indent="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Подпрограмма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243453">
                <a:tc>
                  <a:txBody>
                    <a:bodyPr/>
                    <a:lstStyle/>
                    <a:p>
                      <a:pPr marL="177800" indent="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Направление</a:t>
                      </a:r>
                      <a:r>
                        <a:rPr lang="ru-RU" sz="1400" baseline="0" dirty="0" smtClean="0"/>
                        <a:t> расходов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243453">
                <a:tc>
                  <a:txBody>
                    <a:bodyPr/>
                    <a:lstStyle/>
                    <a:p>
                      <a:pPr marL="177800" indent="0" defTabSz="134620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Группа</a:t>
                      </a:r>
                      <a:r>
                        <a:rPr lang="ru-RU" sz="1400" baseline="0" dirty="0" smtClean="0"/>
                        <a:t> видов расходов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Правая фигурная скобка 16"/>
          <p:cNvSpPr/>
          <p:nvPr/>
        </p:nvSpPr>
        <p:spPr>
          <a:xfrm>
            <a:off x="4443969" y="5164674"/>
            <a:ext cx="457200" cy="1464725"/>
          </a:xfrm>
          <a:prstGeom prst="rightBrace">
            <a:avLst>
              <a:gd name="adj1" fmla="val 8333"/>
              <a:gd name="adj2" fmla="val 41329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Штриховая стрелка вправо 17"/>
          <p:cNvSpPr/>
          <p:nvPr/>
        </p:nvSpPr>
        <p:spPr>
          <a:xfrm>
            <a:off x="5567919" y="4984474"/>
            <a:ext cx="673100" cy="622300"/>
          </a:xfrm>
          <a:prstGeom prst="strip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31800" y="4356100"/>
            <a:ext cx="5041900" cy="2501900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-487479" y="5247565"/>
            <a:ext cx="151836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3-е ЧТЕНИЕ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02368" y="3139218"/>
            <a:ext cx="7168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Т3=</a:t>
            </a:r>
            <a:r>
              <a:rPr lang="en-US" sz="1400" b="1" dirty="0" smtClean="0"/>
              <a:t>N3</a:t>
            </a:r>
            <a:endParaRPr lang="ru-RU" sz="1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0598" y="4488383"/>
            <a:ext cx="18922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T</a:t>
            </a:r>
            <a:r>
              <a:rPr lang="ru-RU" sz="1600" b="1" dirty="0" smtClean="0"/>
              <a:t>3</a:t>
            </a:r>
            <a:r>
              <a:rPr lang="en-US" sz="1600" b="1" dirty="0" smtClean="0"/>
              <a:t>=N3=K=F=C2</a:t>
            </a:r>
            <a:endParaRPr lang="ru-RU" sz="1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248402" y="4958798"/>
            <a:ext cx="1295398" cy="105465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1400" b="1" dirty="0" smtClean="0"/>
              <a:t>СБР</a:t>
            </a:r>
          </a:p>
          <a:p>
            <a:pPr algn="ctr"/>
            <a:r>
              <a:rPr lang="ru-RU" sz="1400" dirty="0"/>
              <a:t>(≈</a:t>
            </a:r>
            <a:r>
              <a:rPr lang="en-US" sz="1400" dirty="0"/>
              <a:t> </a:t>
            </a:r>
            <a:r>
              <a:rPr lang="ru-RU" sz="1400" dirty="0" smtClean="0"/>
              <a:t> </a:t>
            </a:r>
            <a:r>
              <a:rPr lang="en-US" sz="1400" dirty="0" smtClean="0"/>
              <a:t>3000 </a:t>
            </a:r>
            <a:r>
              <a:rPr lang="ru-RU" sz="1400" dirty="0" smtClean="0"/>
              <a:t>"первичных</a:t>
            </a:r>
            <a:r>
              <a:rPr lang="ru-RU" sz="1400" dirty="0"/>
              <a:t>" строк</a:t>
            </a:r>
            <a:r>
              <a:rPr lang="ru-RU" sz="1400" dirty="0" smtClean="0"/>
              <a:t>)</a:t>
            </a:r>
            <a:endParaRPr lang="ru-RU" sz="1400" b="1" dirty="0" smtClean="0"/>
          </a:p>
        </p:txBody>
      </p:sp>
      <p:sp>
        <p:nvSpPr>
          <p:cNvPr id="27" name="Левая фигурная скобка 26"/>
          <p:cNvSpPr/>
          <p:nvPr/>
        </p:nvSpPr>
        <p:spPr>
          <a:xfrm rot="16200000">
            <a:off x="7472424" y="4683537"/>
            <a:ext cx="248147" cy="2895598"/>
          </a:xfrm>
          <a:prstGeom prst="leftBrace">
            <a:avLst>
              <a:gd name="adj1" fmla="val 8333"/>
              <a:gd name="adj2" fmla="val 49363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6301098" y="6306211"/>
            <a:ext cx="2590797" cy="4032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ОТЧЕТНОСТЬ</a:t>
            </a:r>
            <a:endParaRPr lang="ru-R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7683503" y="4958798"/>
            <a:ext cx="1295398" cy="105465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1400" b="1" dirty="0" smtClean="0"/>
              <a:t>ЛБО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16800" y="5266035"/>
            <a:ext cx="359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+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79850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трелка вниз 43"/>
          <p:cNvSpPr/>
          <p:nvPr/>
        </p:nvSpPr>
        <p:spPr>
          <a:xfrm>
            <a:off x="1357869" y="3636147"/>
            <a:ext cx="1594881" cy="910453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8150" y="314388"/>
            <a:ext cx="8229600" cy="371412"/>
          </a:xfrm>
        </p:spPr>
        <p:txBody>
          <a:bodyPr/>
          <a:lstStyle/>
          <a:p>
            <a:r>
              <a:rPr lang="ru-RU" dirty="0"/>
              <a:t>Предложения </a:t>
            </a:r>
            <a:r>
              <a:rPr lang="ru-RU" dirty="0" smtClean="0"/>
              <a:t>по формату </a:t>
            </a:r>
            <a:r>
              <a:rPr lang="ru-RU" dirty="0"/>
              <a:t>бюджета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/>
          </p:nvPr>
        </p:nvGraphicFramePr>
        <p:xfrm>
          <a:off x="534114" y="1341496"/>
          <a:ext cx="3390186" cy="2265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3201"/>
                <a:gridCol w="516985"/>
              </a:tblGrid>
              <a:tr h="39552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Показатель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БА</a:t>
                      </a:r>
                      <a:endParaRPr lang="ru-RU" sz="1400" dirty="0"/>
                    </a:p>
                  </a:txBody>
                  <a:tcPr/>
                </a:tc>
              </a:tr>
              <a:tr h="5873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Госпрограмма</a:t>
                      </a:r>
                      <a:r>
                        <a:rPr lang="ru-RU" sz="1400" baseline="0" dirty="0" smtClean="0"/>
                        <a:t> и непрограммное мероприятие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N1</a:t>
                      </a:r>
                      <a:endParaRPr lang="ru-RU" sz="1400" dirty="0"/>
                    </a:p>
                  </a:txBody>
                  <a:tcPr anchor="ctr"/>
                </a:tc>
              </a:tr>
              <a:tr h="347586">
                <a:tc>
                  <a:txBody>
                    <a:bodyPr/>
                    <a:lstStyle/>
                    <a:p>
                      <a:pPr marL="0" indent="17780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Подпрограмма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N2</a:t>
                      </a:r>
                      <a:endParaRPr lang="ru-RU" sz="1400" dirty="0"/>
                    </a:p>
                  </a:txBody>
                  <a:tcPr anchor="ctr"/>
                </a:tc>
              </a:tr>
              <a:tr h="587301">
                <a:tc>
                  <a:txBody>
                    <a:bodyPr/>
                    <a:lstStyle/>
                    <a:p>
                      <a:pPr marL="444500" indent="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Направление</a:t>
                      </a:r>
                      <a:r>
                        <a:rPr lang="ru-RU" sz="1400" baseline="0" dirty="0" smtClean="0"/>
                        <a:t> расходов </a:t>
                      </a:r>
                      <a:r>
                        <a:rPr lang="ru-RU" sz="1400" b="1" baseline="0" dirty="0" smtClean="0"/>
                        <a:t>= основное мероприятие</a:t>
                      </a:r>
                      <a:endParaRPr lang="ru-RU" sz="14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N3</a:t>
                      </a:r>
                      <a:endParaRPr lang="ru-RU" sz="1400" dirty="0"/>
                    </a:p>
                  </a:txBody>
                  <a:tcPr anchor="ctr"/>
                </a:tc>
              </a:tr>
              <a:tr h="347586">
                <a:tc>
                  <a:txBody>
                    <a:bodyPr/>
                    <a:lstStyle/>
                    <a:p>
                      <a:pPr marL="44450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Группа</a:t>
                      </a:r>
                      <a:r>
                        <a:rPr lang="ru-RU" sz="1400" baseline="0" dirty="0" smtClean="0"/>
                        <a:t> видов расходов</a:t>
                      </a:r>
                      <a:endParaRPr lang="ru-RU" sz="14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696763" y="881701"/>
            <a:ext cx="2923451" cy="483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dirty="0" smtClean="0"/>
              <a:t>"Программная структура </a:t>
            </a:r>
            <a:r>
              <a:rPr lang="ru-RU" dirty="0"/>
              <a:t>расходов"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51398" y="855750"/>
            <a:ext cx="3987801" cy="30866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ru-RU" sz="1400" b="1" dirty="0" smtClean="0"/>
              <a:t>Приложения к закону о бюджете:</a:t>
            </a:r>
          </a:p>
          <a:p>
            <a:pPr algn="ctr"/>
            <a:endParaRPr lang="ru-RU" sz="1400" b="1" dirty="0" smtClean="0"/>
          </a:p>
          <a:p>
            <a:pPr>
              <a:spcAft>
                <a:spcPts val="1200"/>
              </a:spcAft>
            </a:pPr>
            <a:r>
              <a:rPr lang="ru-RU" sz="1400" dirty="0" smtClean="0"/>
              <a:t>1) "Функциональная структура расходов" (раздел - подраздел)</a:t>
            </a:r>
          </a:p>
          <a:p>
            <a:pPr>
              <a:spcAft>
                <a:spcPts val="1200"/>
              </a:spcAft>
            </a:pPr>
            <a:r>
              <a:rPr lang="ru-RU" sz="1400" dirty="0" smtClean="0"/>
              <a:t>2) Распределение  БА на реализацию ФЦП</a:t>
            </a:r>
          </a:p>
          <a:p>
            <a:pPr>
              <a:spcAft>
                <a:spcPts val="1200"/>
              </a:spcAft>
            </a:pPr>
            <a:r>
              <a:rPr lang="ru-RU" sz="1400" dirty="0" smtClean="0"/>
              <a:t>3) Взносы в уставные капиталы ОАО</a:t>
            </a:r>
          </a:p>
          <a:p>
            <a:pPr>
              <a:spcAft>
                <a:spcPts val="1200"/>
              </a:spcAft>
            </a:pPr>
            <a:r>
              <a:rPr lang="ru-RU" sz="1400" dirty="0"/>
              <a:t>4) </a:t>
            </a:r>
            <a:r>
              <a:rPr lang="ru-RU" sz="1400" dirty="0" smtClean="0"/>
              <a:t>Межбюджетные трансферты</a:t>
            </a:r>
            <a:endParaRPr lang="ru-RU" sz="1400" dirty="0"/>
          </a:p>
          <a:p>
            <a:pPr>
              <a:spcAft>
                <a:spcPts val="1200"/>
              </a:spcAft>
            </a:pPr>
            <a:r>
              <a:rPr lang="ru-RU" sz="1400" dirty="0" smtClean="0"/>
              <a:t>5) </a:t>
            </a:r>
            <a:r>
              <a:rPr lang="ru-RU" sz="1400" dirty="0"/>
              <a:t>С</a:t>
            </a:r>
            <a:r>
              <a:rPr lang="ru-RU" sz="1400" dirty="0" smtClean="0"/>
              <a:t>убсидии юридическим лицам</a:t>
            </a:r>
          </a:p>
          <a:p>
            <a:pPr>
              <a:spcAft>
                <a:spcPts val="1200"/>
              </a:spcAft>
            </a:pPr>
            <a:r>
              <a:rPr lang="ru-RU" sz="1400" dirty="0" smtClean="0"/>
              <a:t>6) Объекты ФАИП</a:t>
            </a:r>
          </a:p>
          <a:p>
            <a:pPr>
              <a:spcAft>
                <a:spcPts val="1200"/>
              </a:spcAft>
            </a:pPr>
            <a:r>
              <a:rPr lang="ru-RU" sz="1400" dirty="0" smtClean="0"/>
              <a:t>7) ...</a:t>
            </a:r>
            <a:endParaRPr lang="ru-RU" sz="1400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68300" y="818634"/>
            <a:ext cx="8572501" cy="3169166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 rot="16200000">
            <a:off x="-518913" y="2032487"/>
            <a:ext cx="151836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2-е ЧТЕНИЕ</a:t>
            </a:r>
            <a:endParaRPr lang="ru-RU" dirty="0"/>
          </a:p>
        </p:txBody>
      </p:sp>
      <p:graphicFrame>
        <p:nvGraphicFramePr>
          <p:cNvPr id="34" name="Таблица 33"/>
          <p:cNvGraphicFramePr>
            <a:graphicFrameLocks noGrp="1"/>
          </p:cNvGraphicFramePr>
          <p:nvPr>
            <p:extLst/>
          </p:nvPr>
        </p:nvGraphicFramePr>
        <p:xfrm>
          <a:off x="504516" y="4592320"/>
          <a:ext cx="4818424" cy="201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35451"/>
                <a:gridCol w="582973"/>
              </a:tblGrid>
              <a:tr h="27703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Показатель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БА</a:t>
                      </a:r>
                      <a:endParaRPr lang="ru-RU" sz="1400" dirty="0"/>
                    </a:p>
                  </a:txBody>
                  <a:tcPr/>
                </a:tc>
              </a:tr>
              <a:tr h="29210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ГРБС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С</a:t>
                      </a:r>
                      <a:r>
                        <a:rPr lang="en-US" sz="1400" dirty="0" smtClean="0"/>
                        <a:t>1</a:t>
                      </a:r>
                      <a:endParaRPr lang="ru-RU" sz="1400" dirty="0"/>
                    </a:p>
                  </a:txBody>
                  <a:tcPr anchor="ctr"/>
                </a:tc>
              </a:tr>
              <a:tr h="243453">
                <a:tc>
                  <a:txBody>
                    <a:bodyPr/>
                    <a:lstStyle/>
                    <a:p>
                      <a:pPr marL="177800" indent="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Госпрограмма</a:t>
                      </a:r>
                      <a:r>
                        <a:rPr lang="ru-RU" sz="1400" baseline="0" dirty="0" smtClean="0"/>
                        <a:t> и непрограммное мероприятие</a:t>
                      </a:r>
                      <a:endParaRPr lang="ru-RU" sz="14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С2</a:t>
                      </a:r>
                      <a:endParaRPr lang="ru-RU" sz="1400" dirty="0"/>
                    </a:p>
                  </a:txBody>
                  <a:tcPr anchor="ctr"/>
                </a:tc>
              </a:tr>
              <a:tr h="243453">
                <a:tc>
                  <a:txBody>
                    <a:bodyPr/>
                    <a:lstStyle/>
                    <a:p>
                      <a:pPr marL="177800" indent="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Подпрограмма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243453">
                <a:tc>
                  <a:txBody>
                    <a:bodyPr/>
                    <a:lstStyle/>
                    <a:p>
                      <a:pPr marL="17780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Направление</a:t>
                      </a:r>
                      <a:r>
                        <a:rPr lang="ru-RU" sz="1400" baseline="0" dirty="0" smtClean="0"/>
                        <a:t> расходов </a:t>
                      </a:r>
                      <a:r>
                        <a:rPr lang="ru-RU" sz="1400" b="1" baseline="0" dirty="0" smtClean="0"/>
                        <a:t>= основное мероприятие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243453">
                <a:tc>
                  <a:txBody>
                    <a:bodyPr/>
                    <a:lstStyle/>
                    <a:p>
                      <a:pPr marL="177800" indent="0" defTabSz="1346200">
                        <a:lnSpc>
                          <a:spcPts val="1600"/>
                        </a:lnSpc>
                      </a:pPr>
                      <a:r>
                        <a:rPr lang="ru-RU" sz="1400" dirty="0" smtClean="0"/>
                        <a:t>Группа</a:t>
                      </a:r>
                      <a:r>
                        <a:rPr lang="ru-RU" sz="1400" baseline="0" dirty="0" smtClean="0"/>
                        <a:t> видов расходов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" name="Правая фигурная скобка 34"/>
          <p:cNvSpPr/>
          <p:nvPr/>
        </p:nvSpPr>
        <p:spPr>
          <a:xfrm>
            <a:off x="4425950" y="5206887"/>
            <a:ext cx="457200" cy="1464725"/>
          </a:xfrm>
          <a:prstGeom prst="rightBrace">
            <a:avLst>
              <a:gd name="adj1" fmla="val 8333"/>
              <a:gd name="adj2" fmla="val 41329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Штриховая стрелка вправо 35"/>
          <p:cNvSpPr/>
          <p:nvPr/>
        </p:nvSpPr>
        <p:spPr>
          <a:xfrm>
            <a:off x="5567919" y="5174974"/>
            <a:ext cx="580779" cy="622300"/>
          </a:xfrm>
          <a:prstGeom prst="strip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6148698" y="4958798"/>
            <a:ext cx="1295398" cy="105465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1400" b="1" dirty="0" smtClean="0"/>
              <a:t>СБР</a:t>
            </a:r>
          </a:p>
          <a:p>
            <a:pPr algn="ctr"/>
            <a:r>
              <a:rPr lang="ru-RU" sz="1400" dirty="0"/>
              <a:t>(≈</a:t>
            </a:r>
            <a:r>
              <a:rPr lang="en-US" sz="1400" dirty="0"/>
              <a:t> </a:t>
            </a:r>
            <a:r>
              <a:rPr lang="ru-RU" sz="1400" dirty="0" smtClean="0"/>
              <a:t> 1800 "первичных</a:t>
            </a:r>
            <a:r>
              <a:rPr lang="ru-RU" sz="1400" dirty="0"/>
              <a:t>" строк</a:t>
            </a:r>
            <a:r>
              <a:rPr lang="ru-RU" sz="1400" dirty="0" smtClean="0"/>
              <a:t>)</a:t>
            </a:r>
            <a:endParaRPr lang="ru-RU" sz="1400" b="1" dirty="0" smtClean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31800" y="4457700"/>
            <a:ext cx="5041900" cy="2387600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-487479" y="5438065"/>
            <a:ext cx="151836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3-е ЧТЕНИЕ</a:t>
            </a:r>
            <a:endParaRPr lang="ru-RU" dirty="0"/>
          </a:p>
        </p:txBody>
      </p:sp>
      <p:sp>
        <p:nvSpPr>
          <p:cNvPr id="40" name="Правая фигурная скобка 39"/>
          <p:cNvSpPr/>
          <p:nvPr/>
        </p:nvSpPr>
        <p:spPr>
          <a:xfrm>
            <a:off x="3048000" y="2621323"/>
            <a:ext cx="457200" cy="1014824"/>
          </a:xfrm>
          <a:prstGeom prst="rightBrace">
            <a:avLst>
              <a:gd name="adj1" fmla="val 8333"/>
              <a:gd name="adj2" fmla="val 45083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Левая фигурная скобка 13"/>
          <p:cNvSpPr/>
          <p:nvPr/>
        </p:nvSpPr>
        <p:spPr>
          <a:xfrm rot="16200000">
            <a:off x="7472424" y="4683537"/>
            <a:ext cx="248147" cy="2895598"/>
          </a:xfrm>
          <a:prstGeom prst="leftBrace">
            <a:avLst>
              <a:gd name="adj1" fmla="val 8333"/>
              <a:gd name="adj2" fmla="val 49363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6301098" y="6306211"/>
            <a:ext cx="2590797" cy="4032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ОТЧЕТНОСТЬ</a:t>
            </a:r>
            <a:endParaRPr lang="ru-RU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7748899" y="4958798"/>
            <a:ext cx="1295398" cy="105465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1400" b="1" dirty="0" smtClean="0"/>
              <a:t>ЛБО </a:t>
            </a:r>
          </a:p>
          <a:p>
            <a:pPr algn="ctr"/>
            <a:r>
              <a:rPr lang="ru-RU" sz="1400" dirty="0" smtClean="0"/>
              <a:t>(в т.ч. в разрезе приложений)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16800" y="5266035"/>
            <a:ext cx="359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+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3416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42899" y="504542"/>
            <a:ext cx="8600303" cy="476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latin typeface="+mj-lt"/>
                <a:ea typeface="+mj-ea"/>
                <a:cs typeface="+mj-cs"/>
              </a:defRPr>
            </a:lvl1pPr>
            <a:lvl2pPr algn="ctr" eaLnBrk="0" hangingPunct="0">
              <a:defRPr sz="3200"/>
            </a:lvl2pPr>
            <a:lvl3pPr algn="ctr" eaLnBrk="0" hangingPunct="0">
              <a:defRPr sz="3200"/>
            </a:lvl3pPr>
            <a:lvl4pPr algn="ctr" eaLnBrk="0" hangingPunct="0">
              <a:defRPr sz="3200"/>
            </a:lvl4pPr>
            <a:lvl5pPr algn="ctr" eaLnBrk="0" hangingPunct="0">
              <a:defRPr sz="3200"/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ru-RU" dirty="0"/>
              <a:t>Уточнение предмета первого чтения проекта федерального бюджета</a:t>
            </a:r>
          </a:p>
        </p:txBody>
      </p:sp>
      <p:graphicFrame>
        <p:nvGraphicFramePr>
          <p:cNvPr id="2" name="Схема 1"/>
          <p:cNvGraphicFramePr/>
          <p:nvPr>
            <p:extLst/>
          </p:nvPr>
        </p:nvGraphicFramePr>
        <p:xfrm>
          <a:off x="609600" y="939800"/>
          <a:ext cx="8153399" cy="5702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pic>
        <p:nvPicPr>
          <p:cNvPr id="1026" name="Picture 2" descr="C:\Users\1491\AppData\Local\Microsoft\Windows\Temporary Internet Files\Content.IE5\9VA64ANP\exclamation-point-for-kiddo-t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87" y="5703091"/>
            <a:ext cx="301423" cy="85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491\AppData\Local\Microsoft\Windows\Temporary Internet Files\Content.IE5\9VA64ANP\exclamation-point-for-kiddo-t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87" y="1702591"/>
            <a:ext cx="301423" cy="85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49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9900" y="340361"/>
            <a:ext cx="8229600" cy="58673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109537" indent="0" algn="ctr">
              <a:spcBef>
                <a:spcPct val="0"/>
              </a:spcBef>
              <a:buNone/>
            </a:pPr>
            <a:r>
              <a:rPr lang="ru-RU" sz="1800" b="1" dirty="0"/>
              <a:t>Оптимизация состава материалов, представляемых одновременно с проектом федерального закона о федеральном бюджете: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203242" y="1003864"/>
            <a:ext cx="8712115" cy="5745279"/>
            <a:chOff x="203242" y="1003864"/>
            <a:chExt cx="8712115" cy="5745279"/>
          </a:xfrm>
        </p:grpSpPr>
        <p:sp>
          <p:nvSpPr>
            <p:cNvPr id="3" name="Полилиния 2"/>
            <p:cNvSpPr/>
            <p:nvPr/>
          </p:nvSpPr>
          <p:spPr>
            <a:xfrm>
              <a:off x="203242" y="1009697"/>
              <a:ext cx="3468873" cy="552483"/>
            </a:xfrm>
            <a:custGeom>
              <a:avLst/>
              <a:gdLst>
                <a:gd name="connsiteX0" fmla="*/ 0 w 4071081"/>
                <a:gd name="connsiteY0" fmla="*/ 0 h 552483"/>
                <a:gd name="connsiteX1" fmla="*/ 4071081 w 4071081"/>
                <a:gd name="connsiteY1" fmla="*/ 0 h 552483"/>
                <a:gd name="connsiteX2" fmla="*/ 4071081 w 4071081"/>
                <a:gd name="connsiteY2" fmla="*/ 552483 h 552483"/>
                <a:gd name="connsiteX3" fmla="*/ 0 w 4071081"/>
                <a:gd name="connsiteY3" fmla="*/ 552483 h 552483"/>
                <a:gd name="connsiteX4" fmla="*/ 0 w 4071081"/>
                <a:gd name="connsiteY4" fmla="*/ 0 h 55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1081" h="552483">
                  <a:moveTo>
                    <a:pt x="0" y="0"/>
                  </a:moveTo>
                  <a:lnTo>
                    <a:pt x="4071081" y="0"/>
                  </a:lnTo>
                  <a:lnTo>
                    <a:pt x="4071081" y="552483"/>
                  </a:lnTo>
                  <a:lnTo>
                    <a:pt x="0" y="55248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2" tIns="44704" rIns="78232" bIns="4470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smtClean="0"/>
                <a:t>На бумаге </a:t>
              </a:r>
              <a:r>
                <a:rPr lang="ru-RU" sz="1200" kern="1200" dirty="0" smtClean="0"/>
                <a:t>с  законопроектом Правительством РФ представляются в ГосДуму</a:t>
              </a:r>
              <a:endParaRPr lang="ru-RU" sz="1200" kern="1200" dirty="0"/>
            </a:p>
          </p:txBody>
        </p:sp>
        <p:sp>
          <p:nvSpPr>
            <p:cNvPr id="4" name="Полилиния 3"/>
            <p:cNvSpPr/>
            <p:nvPr/>
          </p:nvSpPr>
          <p:spPr>
            <a:xfrm>
              <a:off x="203243" y="1562181"/>
              <a:ext cx="3468872" cy="4857620"/>
            </a:xfrm>
            <a:custGeom>
              <a:avLst/>
              <a:gdLst>
                <a:gd name="connsiteX0" fmla="*/ 0 w 4071081"/>
                <a:gd name="connsiteY0" fmla="*/ 0 h 4857620"/>
                <a:gd name="connsiteX1" fmla="*/ 4071081 w 4071081"/>
                <a:gd name="connsiteY1" fmla="*/ 0 h 4857620"/>
                <a:gd name="connsiteX2" fmla="*/ 4071081 w 4071081"/>
                <a:gd name="connsiteY2" fmla="*/ 4857620 h 4857620"/>
                <a:gd name="connsiteX3" fmla="*/ 0 w 4071081"/>
                <a:gd name="connsiteY3" fmla="*/ 4857620 h 4857620"/>
                <a:gd name="connsiteX4" fmla="*/ 0 w 4071081"/>
                <a:gd name="connsiteY4" fmla="*/ 0 h 485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1081" h="4857620">
                  <a:moveTo>
                    <a:pt x="0" y="0"/>
                  </a:moveTo>
                  <a:lnTo>
                    <a:pt x="4071081" y="0"/>
                  </a:lnTo>
                  <a:lnTo>
                    <a:pt x="4071081" y="4857620"/>
                  </a:lnTo>
                  <a:lnTo>
                    <a:pt x="0" y="485762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/>
                <a:t>пояснительная записка</a:t>
              </a:r>
              <a:endParaRPr lang="ru-RU" sz="1400" kern="1200" dirty="0"/>
            </a:p>
            <a:p>
              <a:pPr marL="114300" lvl="1" indent="-114300"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/>
                <a:t>основные направления бюджетной, налоговой и таможенно-тарифной политики</a:t>
              </a:r>
              <a:endParaRPr lang="ru-RU" sz="1400" kern="1200" dirty="0"/>
            </a:p>
            <a:p>
              <a:pPr marL="114300" lvl="1" indent="-114300"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/>
                <a:t>прогноз социально-экономического развития</a:t>
              </a:r>
              <a:endParaRPr lang="ru-RU" sz="1400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3831771" y="1003864"/>
              <a:ext cx="5083585" cy="552483"/>
            </a:xfrm>
            <a:custGeom>
              <a:avLst/>
              <a:gdLst>
                <a:gd name="connsiteX0" fmla="*/ 0 w 4071081"/>
                <a:gd name="connsiteY0" fmla="*/ 0 h 552483"/>
                <a:gd name="connsiteX1" fmla="*/ 4071081 w 4071081"/>
                <a:gd name="connsiteY1" fmla="*/ 0 h 552483"/>
                <a:gd name="connsiteX2" fmla="*/ 4071081 w 4071081"/>
                <a:gd name="connsiteY2" fmla="*/ 552483 h 552483"/>
                <a:gd name="connsiteX3" fmla="*/ 0 w 4071081"/>
                <a:gd name="connsiteY3" fmla="*/ 552483 h 552483"/>
                <a:gd name="connsiteX4" fmla="*/ 0 w 4071081"/>
                <a:gd name="connsiteY4" fmla="*/ 0 h 55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1081" h="552483">
                  <a:moveTo>
                    <a:pt x="0" y="0"/>
                  </a:moveTo>
                  <a:lnTo>
                    <a:pt x="4071081" y="0"/>
                  </a:lnTo>
                  <a:lnTo>
                    <a:pt x="4071081" y="552483"/>
                  </a:lnTo>
                  <a:lnTo>
                    <a:pt x="0" y="55248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2" tIns="44704" rIns="78232" bIns="4470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/>
                <a:t>Начиная со дня внесения законопроекта  о бюджете </a:t>
              </a:r>
              <a:r>
                <a:rPr lang="ru-RU" sz="1200" b="1" kern="1200" dirty="0" smtClean="0"/>
                <a:t>в сети Интернет</a:t>
              </a:r>
              <a:r>
                <a:rPr lang="ru-RU" sz="1200" kern="1200" dirty="0" smtClean="0"/>
                <a:t>  будут доступны материалы, заверенные электронной цифровой подписью:</a:t>
              </a:r>
              <a:endParaRPr lang="ru-RU" sz="1200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3831771" y="1562181"/>
              <a:ext cx="5083586" cy="5186962"/>
            </a:xfrm>
            <a:custGeom>
              <a:avLst/>
              <a:gdLst>
                <a:gd name="connsiteX0" fmla="*/ 0 w 4071081"/>
                <a:gd name="connsiteY0" fmla="*/ 0 h 5284071"/>
                <a:gd name="connsiteX1" fmla="*/ 4071081 w 4071081"/>
                <a:gd name="connsiteY1" fmla="*/ 0 h 5284071"/>
                <a:gd name="connsiteX2" fmla="*/ 4071081 w 4071081"/>
                <a:gd name="connsiteY2" fmla="*/ 5284071 h 5284071"/>
                <a:gd name="connsiteX3" fmla="*/ 0 w 4071081"/>
                <a:gd name="connsiteY3" fmla="*/ 5284071 h 5284071"/>
                <a:gd name="connsiteX4" fmla="*/ 0 w 4071081"/>
                <a:gd name="connsiteY4" fmla="*/ 0 h 5284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1081" h="5284071">
                  <a:moveTo>
                    <a:pt x="0" y="0"/>
                  </a:moveTo>
                  <a:lnTo>
                    <a:pt x="4071081" y="0"/>
                  </a:lnTo>
                  <a:lnTo>
                    <a:pt x="4071081" y="5284071"/>
                  </a:lnTo>
                  <a:lnTo>
                    <a:pt x="0" y="528407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674" tIns="58674" rIns="78232" bIns="88011" numCol="1" spcCol="1270" anchor="t" anchorCtr="0">
              <a:noAutofit/>
            </a:bodyPr>
            <a:lstStyle/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/>
                <a:t>предварительные (ожидаемые) итоги социально-экономического развития </a:t>
              </a:r>
            </a:p>
            <a:p>
              <a:pPr marL="57150" lvl="1" indent="-57150" algn="just" defTabSz="4889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</a:pPr>
              <a:r>
                <a:rPr lang="ru-RU" sz="1200" b="1" dirty="0" smtClean="0"/>
                <a:t>прогноз социально-экономического развития на долгосрочный период </a:t>
              </a:r>
              <a:r>
                <a:rPr lang="ru-RU" sz="1200" b="1" dirty="0"/>
                <a:t>(новое</a:t>
              </a:r>
              <a:r>
                <a:rPr lang="ru-RU" sz="1200" b="1" dirty="0" smtClean="0"/>
                <a:t>);</a:t>
              </a:r>
              <a:endParaRPr lang="ru-RU" sz="1200" b="1" kern="1200" dirty="0"/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/>
                <a:t>бюджетный прогноз (проект/изменения)</a:t>
              </a:r>
              <a:endParaRPr lang="ru-RU" sz="1200" kern="1200" dirty="0"/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/>
                <a:t>оценка ожидаемого исполнения федерального бюджета </a:t>
              </a:r>
              <a:endParaRPr lang="ru-RU" sz="1200" kern="1200" dirty="0"/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/>
                <a:t>прогноз основных характеристик консолидированного бюджета РФ</a:t>
              </a:r>
              <a:endParaRPr lang="ru-RU" sz="1200" kern="1200" dirty="0"/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/>
                <a:t>расчеты по статьям классификации доходов бюджетов и источников финансирования бюджетов</a:t>
              </a:r>
              <a:endParaRPr lang="ru-RU" sz="1200" kern="1200" dirty="0"/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/>
                <a:t>методики (проекты методик) и расчеты распределения межбюджетных трансфертов</a:t>
              </a:r>
              <a:endParaRPr lang="ru-RU" sz="1200" kern="1200" dirty="0"/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b="1" kern="1200" dirty="0" smtClean="0"/>
                <a:t>оценка объемов расходных обязательств субъектов РФ, возникающих при выполнении полномочий РФ, переданных ..., по субъектам Российской Федерации и порядок определения указанных объемов </a:t>
              </a:r>
              <a:r>
                <a:rPr lang="ru-RU" sz="1200" b="1" i="0" u="none" strike="noStrike" kern="1200" baseline="0" dirty="0" smtClean="0"/>
                <a:t>(новое)</a:t>
              </a:r>
              <a:endParaRPr lang="ru-RU" sz="1200" b="1" kern="1200" dirty="0"/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/>
                <a:t>паспорта (проекты паспортов) государственных программ (изменения в них)</a:t>
              </a:r>
              <a:endParaRPr lang="ru-RU" sz="1200" kern="1200" dirty="0"/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/>
                <a:t>проект федеральной адресной инвестиционной программы</a:t>
              </a:r>
              <a:endParaRPr lang="ru-RU" sz="1200" kern="1200" dirty="0"/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/>
                <a:t>данные по прогнозному плану (программе) приватизации федерального имущества </a:t>
              </a:r>
              <a:endParaRPr lang="ru-RU" sz="1200" kern="1200" dirty="0"/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/>
                <a:t>верхний предел государственного внешнего долга РФ по видам долговых обязательств и с разбивкой по отдельным государствам</a:t>
              </a:r>
              <a:endParaRPr lang="ru-RU" sz="1200" kern="1200" dirty="0"/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/>
                <a:t>верхний предел и проект структуры государственного внутреннего долга РФ</a:t>
              </a:r>
              <a:endParaRPr lang="ru-RU" sz="1200" kern="1200" dirty="0"/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b="1" i="0" u="none" strike="noStrike" kern="1200" baseline="0" dirty="0" smtClean="0"/>
                <a:t>оценка налоговых и неналоговых расходов федерального бюджета</a:t>
              </a:r>
              <a:r>
                <a:rPr lang="en-US" sz="1200" b="1" i="0" u="none" strike="noStrike" kern="1200" baseline="0" dirty="0" smtClean="0"/>
                <a:t> </a:t>
              </a:r>
              <a:r>
                <a:rPr lang="ru-RU" sz="1200" b="1" i="0" u="none" strike="noStrike" kern="1200" baseline="0" dirty="0" smtClean="0"/>
                <a:t>(новое)</a:t>
              </a:r>
              <a:endParaRPr lang="ru-RU" sz="1200" b="1" i="0" u="none" strike="noStrike" kern="1200" baseline="0" dirty="0"/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kern="1200" dirty="0" smtClean="0"/>
                <a:t>расчеты прогнозируемых объемов дополнительных нефтегазовых доходов, прогнозируемых объемов средств Резервного фонда и ФНБ, а также их использования</a:t>
              </a:r>
              <a:endParaRPr lang="ru-RU" sz="1200" b="1" kern="1200" dirty="0"/>
            </a:p>
          </p:txBody>
        </p:sp>
      </p:grpSp>
      <p:sp>
        <p:nvSpPr>
          <p:cNvPr id="7" name="Скругленный прямоугольник 6"/>
          <p:cNvSpPr/>
          <p:nvPr/>
        </p:nvSpPr>
        <p:spPr>
          <a:xfrm>
            <a:off x="203242" y="4155662"/>
            <a:ext cx="3468873" cy="24384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/>
              <a:t>Предлагается </a:t>
            </a:r>
            <a:r>
              <a:rPr lang="ru-RU" sz="1200" b="1" dirty="0" smtClean="0">
                <a:solidFill>
                  <a:srgbClr val="FF0000"/>
                </a:solidFill>
              </a:rPr>
              <a:t>не формировать </a:t>
            </a:r>
            <a:r>
              <a:rPr lang="ru-RU" sz="1200" dirty="0" smtClean="0"/>
              <a:t>отдельно: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 smtClean="0"/>
              <a:t>реестр расходных обязательств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 smtClean="0"/>
              <a:t>перечень публичных нормативных обязательств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/>
              <a:t>предложения по минимальному размеру оплаты труда, размеру стипендий, о порядке индексации заработной платы работников казенных </a:t>
            </a:r>
            <a:r>
              <a:rPr lang="ru-RU" sz="1200" dirty="0" smtClean="0"/>
              <a:t>учреждений</a:t>
            </a: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4"/>
          </p:nvPr>
        </p:nvSpPr>
        <p:spPr>
          <a:xfrm>
            <a:off x="8216805" y="1587"/>
            <a:ext cx="726376" cy="303212"/>
          </a:xfrm>
        </p:spPr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86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486" y="549607"/>
            <a:ext cx="8229600" cy="47618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dirty="0"/>
              <a:t>Уточнение состава бюджетных нарушений</a:t>
            </a:r>
            <a:br>
              <a:rPr lang="ru-RU" dirty="0"/>
            </a:br>
            <a:r>
              <a:rPr lang="ru-RU" dirty="0"/>
              <a:t>и ответственности за них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238211" y="1607010"/>
            <a:ext cx="8618150" cy="2913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•"/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itchFamily="18" charset="0"/>
              <a:buChar char="▫"/>
              <a:defRPr sz="2600" kern="1200">
                <a:solidFill>
                  <a:schemeClr val="accent2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kern="1200">
                <a:solidFill>
                  <a:schemeClr val="accent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200" kern="1200">
                <a:solidFill>
                  <a:schemeClr val="accent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 kern="1200">
                <a:solidFill>
                  <a:srgbClr val="A04DA3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537" indent="0" algn="just">
              <a:spcBef>
                <a:spcPts val="600"/>
              </a:spcBef>
              <a:buClrTx/>
              <a:buFont typeface="Georgia" pitchFamily="18" charset="0"/>
              <a:buNone/>
            </a:pPr>
            <a:r>
              <a:rPr lang="ru-RU" sz="1600" i="1" dirty="0" smtClean="0">
                <a:solidFill>
                  <a:prstClr val="black"/>
                </a:solidFill>
                <a:latin typeface="Arial"/>
              </a:rPr>
              <a:t>а) отсутствует возможность установления органами госфинконтроля фактов нецелевого использования бюджетных средств в размере более 1,5 млн. рублей  – риски необоснованного применения мер принуждения только на основании актов проверок (ревизий)</a:t>
            </a:r>
          </a:p>
          <a:p>
            <a:pPr marL="109537" indent="0" algn="just">
              <a:spcBef>
                <a:spcPts val="600"/>
              </a:spcBef>
              <a:buClrTx/>
              <a:buFont typeface="Georgia" pitchFamily="18" charset="0"/>
              <a:buNone/>
            </a:pPr>
            <a:r>
              <a:rPr lang="ru-RU" sz="1600" i="1" dirty="0" smtClean="0">
                <a:solidFill>
                  <a:prstClr val="black"/>
                </a:solidFill>
                <a:latin typeface="Arial"/>
              </a:rPr>
              <a:t>б) неправомерные выплаты (кроме нецелевки) не отнесены к бюджетным нарушениям</a:t>
            </a:r>
          </a:p>
          <a:p>
            <a:pPr marL="109537" indent="0" algn="just">
              <a:spcBef>
                <a:spcPts val="600"/>
              </a:spcBef>
              <a:buClrTx/>
              <a:buFont typeface="Georgia" pitchFamily="18" charset="0"/>
              <a:buNone/>
            </a:pPr>
            <a:r>
              <a:rPr lang="ru-RU" sz="1600" i="1" dirty="0" smtClean="0">
                <a:solidFill>
                  <a:prstClr val="black"/>
                </a:solidFill>
                <a:latin typeface="Arial"/>
              </a:rPr>
              <a:t>в) назначение уполномоченного по бюджету не является эффективной мерой принуждения</a:t>
            </a:r>
          </a:p>
          <a:p>
            <a:pPr marL="109537" indent="0" algn="just">
              <a:spcBef>
                <a:spcPts val="1200"/>
              </a:spcBef>
              <a:buClrTx/>
              <a:buFont typeface="Georgia" pitchFamily="18" charset="0"/>
              <a:buNone/>
            </a:pPr>
            <a:r>
              <a:rPr lang="ru-RU" sz="1600" i="1" dirty="0" smtClean="0">
                <a:solidFill>
                  <a:prstClr val="black"/>
                </a:solidFill>
                <a:latin typeface="Arial"/>
              </a:rPr>
              <a:t>   </a:t>
            </a:r>
          </a:p>
          <a:p>
            <a:pPr marL="109537" indent="0" algn="just">
              <a:spcBef>
                <a:spcPts val="1200"/>
              </a:spcBef>
              <a:buClrTx/>
              <a:buFont typeface="Georgia" pitchFamily="18" charset="0"/>
              <a:buNone/>
            </a:pPr>
            <a:endParaRPr lang="ru-RU" sz="1600" dirty="0" smtClean="0">
              <a:solidFill>
                <a:prstClr val="black"/>
              </a:solidFill>
              <a:latin typeface="Arial"/>
            </a:endParaRPr>
          </a:p>
          <a:p>
            <a:pPr algn="just">
              <a:spcBef>
                <a:spcPts val="1200"/>
              </a:spcBef>
            </a:pPr>
            <a:endParaRPr lang="ru-RU" sz="16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2333368" y="1164822"/>
            <a:ext cx="4427836" cy="476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ru-RU" sz="1600" b="1" dirty="0" smtClean="0">
                <a:solidFill>
                  <a:prstClr val="black"/>
                </a:solidFill>
                <a:latin typeface="Arial"/>
                <a:ea typeface="+mn-ea"/>
                <a:cs typeface="Times New Roman" pitchFamily="18" charset="0"/>
              </a:rPr>
              <a:t>Недостатки:</a:t>
            </a:r>
            <a:endParaRPr lang="ru-RU" sz="1600" b="1" dirty="0">
              <a:solidFill>
                <a:prstClr val="black"/>
              </a:solidFill>
              <a:latin typeface="Arial"/>
              <a:ea typeface="+mn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519014" y="3895994"/>
            <a:ext cx="4427836" cy="476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5" rIns="91431" bIns="45715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ru-RU" sz="1600" b="1" dirty="0" smtClean="0">
                <a:solidFill>
                  <a:prstClr val="black"/>
                </a:solidFill>
                <a:latin typeface="Arial"/>
                <a:ea typeface="+mn-ea"/>
                <a:cs typeface="Times New Roman" pitchFamily="18" charset="0"/>
              </a:rPr>
              <a:t>Предлагается</a:t>
            </a:r>
            <a:endParaRPr lang="ru-RU" sz="1600" b="1" dirty="0">
              <a:solidFill>
                <a:prstClr val="black"/>
              </a:solidFill>
              <a:latin typeface="Arial"/>
              <a:ea typeface="+mn-ea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8211" y="4372180"/>
            <a:ext cx="86181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537" indent="0" algn="just">
              <a:spcBef>
                <a:spcPts val="1200"/>
              </a:spcBef>
              <a:buClrTx/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latin typeface="Arial"/>
              </a:rPr>
              <a:t>1. Расширить понятие нецелевого использования бюджетных средств, являющегося частным случаем </a:t>
            </a:r>
            <a:r>
              <a:rPr lang="ru-RU" sz="1600" b="1" dirty="0">
                <a:solidFill>
                  <a:prstClr val="black"/>
                </a:solidFill>
                <a:latin typeface="Arial"/>
              </a:rPr>
              <a:t>нарушения условий использования бюджетных </a:t>
            </a:r>
            <a:r>
              <a:rPr lang="ru-RU" sz="1600" b="1" dirty="0" smtClean="0">
                <a:solidFill>
                  <a:prstClr val="black"/>
                </a:solidFill>
                <a:latin typeface="Arial"/>
              </a:rPr>
              <a:t>средств</a:t>
            </a:r>
            <a:endParaRPr lang="ru-RU" sz="1600" dirty="0">
              <a:solidFill>
                <a:prstClr val="black"/>
              </a:solidFill>
              <a:latin typeface="Arial"/>
            </a:endParaRPr>
          </a:p>
          <a:p>
            <a:pPr marL="109537" indent="0" algn="just">
              <a:spcBef>
                <a:spcPts val="1200"/>
              </a:spcBef>
              <a:buClrTx/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latin typeface="Arial"/>
              </a:rPr>
              <a:t>2. В случае установления нарушения условий использования бюджетных средств применяется особый </a:t>
            </a:r>
            <a:r>
              <a:rPr lang="ru-RU" sz="1600" b="1" dirty="0">
                <a:solidFill>
                  <a:prstClr val="black"/>
                </a:solidFill>
                <a:latin typeface="Arial"/>
              </a:rPr>
              <a:t>режим санкционирования операций </a:t>
            </a:r>
            <a:r>
              <a:rPr lang="ru-RU" sz="1600" dirty="0">
                <a:solidFill>
                  <a:prstClr val="black"/>
                </a:solidFill>
                <a:latin typeface="Arial"/>
              </a:rPr>
              <a:t>администратора средств бюджета вместо назначения уполномоченного по бюджету</a:t>
            </a:r>
          </a:p>
        </p:txBody>
      </p:sp>
    </p:spTree>
    <p:extLst>
      <p:ext uri="{BB962C8B-B14F-4D97-AF65-F5344CB8AC3E}">
        <p14:creationId xmlns:p14="http://schemas.microsoft.com/office/powerpoint/2010/main" val="278145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dirty="0"/>
              <a:t>Новая глава про информационное обеспечение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77655"/>
            <a:ext cx="8229600" cy="5296183"/>
          </a:xfrm>
        </p:spPr>
        <p:txBody>
          <a:bodyPr/>
          <a:lstStyle/>
          <a:p>
            <a:pPr marL="452437" indent="-342900" algn="just">
              <a:spcBef>
                <a:spcPts val="1200"/>
              </a:spcBef>
              <a:buClrTx/>
              <a:buFont typeface="+mj-lt"/>
              <a:buAutoNum type="arabicPeriod"/>
            </a:pPr>
            <a:r>
              <a:rPr lang="ru-RU" sz="2000" dirty="0" smtClean="0">
                <a:latin typeface="+mj-lt"/>
              </a:rPr>
              <a:t>Принципы создания и ведения информационных систем в сфере бюджетных правоотношений (ИСБП)</a:t>
            </a:r>
            <a:endParaRPr lang="ru-RU" sz="2000" dirty="0">
              <a:latin typeface="+mj-lt"/>
            </a:endParaRPr>
          </a:p>
          <a:p>
            <a:pPr marL="452437" indent="-342900" algn="just">
              <a:spcBef>
                <a:spcPts val="1200"/>
              </a:spcBef>
              <a:buClrTx/>
              <a:buFont typeface="+mj-lt"/>
              <a:buAutoNum type="arabicPeriod"/>
            </a:pPr>
            <a:r>
              <a:rPr lang="ru-RU" sz="2000" dirty="0" smtClean="0">
                <a:latin typeface="+mj-lt"/>
              </a:rPr>
              <a:t>Право Правительства РФ определить единые </a:t>
            </a:r>
            <a:r>
              <a:rPr lang="ru-RU" sz="2000" dirty="0">
                <a:latin typeface="+mj-lt"/>
              </a:rPr>
              <a:t>требования к созданию и </a:t>
            </a:r>
            <a:r>
              <a:rPr lang="ru-RU" sz="2000" dirty="0" smtClean="0">
                <a:latin typeface="+mj-lt"/>
              </a:rPr>
              <a:t>ведению ИСБП</a:t>
            </a:r>
          </a:p>
          <a:p>
            <a:pPr marL="452437" indent="-342900" algn="just">
              <a:spcBef>
                <a:spcPts val="1200"/>
              </a:spcBef>
              <a:buClrTx/>
              <a:buFont typeface="+mj-lt"/>
              <a:buAutoNum type="arabicPeriod"/>
            </a:pPr>
            <a:r>
              <a:rPr lang="ru-RU" sz="2000" dirty="0" smtClean="0">
                <a:latin typeface="+mj-lt"/>
              </a:rPr>
              <a:t>Цели и содержание федеральной государственной ИСБП, а также право Правительства РФ определить порядок ее создание</a:t>
            </a:r>
          </a:p>
          <a:p>
            <a:pPr marL="452437" indent="-342900" algn="just">
              <a:spcBef>
                <a:spcPts val="1200"/>
              </a:spcBef>
              <a:buClrTx/>
              <a:buFont typeface="+mj-lt"/>
              <a:buAutoNum type="arabicPeriod"/>
            </a:pPr>
            <a:r>
              <a:rPr lang="ru-RU" sz="2000" dirty="0" smtClean="0">
                <a:latin typeface="+mj-lt"/>
              </a:rPr>
              <a:t>Порядок информационно-технологического взаимодействия ИСБП</a:t>
            </a:r>
          </a:p>
          <a:p>
            <a:pPr marL="452437" indent="-342900" algn="just">
              <a:spcBef>
                <a:spcPts val="1200"/>
              </a:spcBef>
              <a:buClrTx/>
              <a:buFont typeface="+mj-lt"/>
              <a:buAutoNum type="arabicPeriod"/>
            </a:pPr>
            <a:r>
              <a:rPr lang="ru-RU" sz="2000" dirty="0" smtClean="0">
                <a:latin typeface="+mj-lt"/>
              </a:rPr>
              <a:t>Требования к организации электронного документооборота</a:t>
            </a:r>
          </a:p>
          <a:p>
            <a:pPr marL="452437" indent="-342900" algn="just">
              <a:spcBef>
                <a:spcPts val="1200"/>
              </a:spcBef>
              <a:buClrTx/>
              <a:buFont typeface="+mj-lt"/>
              <a:buAutoNum type="arabicPeriod"/>
            </a:pPr>
            <a:r>
              <a:rPr lang="ru-RU" sz="2000" dirty="0" smtClean="0">
                <a:latin typeface="+mj-lt"/>
              </a:rPr>
              <a:t>Правовой статус и назначение единого портала бюджетной системы Российской Федерации </a:t>
            </a:r>
          </a:p>
          <a:p>
            <a:pPr marL="452437" indent="-342900" algn="just">
              <a:spcBef>
                <a:spcPts val="1200"/>
              </a:spcBef>
              <a:buClrTx/>
              <a:buFont typeface="+mj-lt"/>
              <a:buAutoNum type="arabicPeriod"/>
            </a:pPr>
            <a:endParaRPr lang="ru-RU" sz="2000" dirty="0" smtClean="0">
              <a:latin typeface="+mj-lt"/>
            </a:endParaRPr>
          </a:p>
          <a:p>
            <a:pPr algn="just">
              <a:spcBef>
                <a:spcPts val="1200"/>
              </a:spcBef>
            </a:pPr>
            <a:endParaRPr lang="ru-RU" sz="1800" dirty="0">
              <a:latin typeface="+mj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486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Законы, в которые предполагается внести изменения (1)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90286" y="1165861"/>
            <a:ext cx="8534400" cy="5407978"/>
          </a:xfrm>
        </p:spPr>
        <p:txBody>
          <a:bodyPr/>
          <a:lstStyle/>
          <a:p>
            <a:pPr lvl="0" algn="just"/>
            <a:r>
              <a:rPr lang="ru-RU" dirty="0" smtClean="0"/>
              <a:t>Федеральный закон от 6 октября 1999 года № 184-ФЗ "Об общих принципах организации законодательных (представительных) и исполнительных органов государственной власти субъектов Российской Федерации" </a:t>
            </a:r>
            <a:endParaRPr lang="ru-RU" dirty="0"/>
          </a:p>
          <a:p>
            <a:pPr lvl="1" algn="just"/>
            <a:r>
              <a:rPr lang="ru-RU" dirty="0" smtClean="0"/>
              <a:t>Исключение излишней детализации норм бюджетного права с закреплением ссылок на БК РФ</a:t>
            </a:r>
            <a:endParaRPr lang="ru-RU" dirty="0"/>
          </a:p>
          <a:p>
            <a:pPr lvl="1" algn="just"/>
            <a:r>
              <a:rPr lang="ru-RU" dirty="0" smtClean="0"/>
              <a:t>Наделение Президента РФ правом отрешения высшего должностного лица субъекта РФ от должности в случае нарушения плана восстановления платежеспособности</a:t>
            </a:r>
            <a:endParaRPr lang="ru-RU" dirty="0"/>
          </a:p>
          <a:p>
            <a:pPr lvl="0" algn="just"/>
            <a:r>
              <a:rPr lang="ru-RU" dirty="0" smtClean="0"/>
              <a:t>Федеральный закон от 6 октября 2003 года № 131-ФЗ "Об общих принципах организации местного самоуправления в Российской Федерации" </a:t>
            </a:r>
            <a:endParaRPr lang="ru-RU" dirty="0"/>
          </a:p>
          <a:p>
            <a:pPr lvl="1" algn="just"/>
            <a:r>
              <a:rPr lang="ru-RU" dirty="0" smtClean="0"/>
              <a:t>Наделение представительного органа МО  правом удаления в отставку главы МО/МА от должности в случае нарушения плана восстановления платежеспособности</a:t>
            </a:r>
            <a:endParaRPr lang="ru-RU" dirty="0"/>
          </a:p>
          <a:p>
            <a:pPr lvl="0" algn="just"/>
            <a:r>
              <a:rPr lang="ru-RU" dirty="0" smtClean="0"/>
              <a:t>НК РФ, ФЗ от 5 апреля 2013 года № 44-ФЗ "О контрактной системе в сфере закупок товаров, работ, услуг для обеспечения государственных и муниципальных нужд",  ФЗ от 27 ноября 2010 № 311-ФЗ "О таможенном регулировании в Российской Федерации", ФЗ от 7 февраля 2011 года № 3‑ФЗ "О полиции", ФЗ от 10 февраля 1999 года № 30-ФЗ "О финансировании судов Российской Федерации", ФЗ от 24 июля 2009 № 212-ФЗ "О страховых взносах в Пенсионный фонд Российской Федерации, Фонд социального страхования Российской Федерации, Федеральный фонд обязательного медицинского страхования"</a:t>
            </a:r>
            <a:endParaRPr lang="ru-RU" dirty="0"/>
          </a:p>
          <a:p>
            <a:pPr lvl="1" algn="just"/>
            <a:r>
              <a:rPr lang="ru-RU" dirty="0" smtClean="0"/>
              <a:t>в части переименования счетов органов ФК на казначейские счета</a:t>
            </a:r>
            <a:endParaRPr lang="ru-RU" dirty="0"/>
          </a:p>
          <a:p>
            <a:pPr lvl="0" algn="just"/>
            <a:r>
              <a:rPr lang="ru-RU" dirty="0" smtClean="0"/>
              <a:t>КоАП РФ</a:t>
            </a:r>
            <a:endParaRPr lang="ru-RU" dirty="0"/>
          </a:p>
          <a:p>
            <a:pPr lvl="1" algn="just"/>
            <a:r>
              <a:rPr lang="ru-RU" dirty="0" smtClean="0"/>
              <a:t>расширения состава нарушения "Статья 15.7. Нарушение порядка открытия счета налогоплательщику"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800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Законы, в которые предполагается внести изменения (2)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04799" y="1146629"/>
            <a:ext cx="8476343" cy="5427209"/>
          </a:xfrm>
        </p:spPr>
        <p:txBody>
          <a:bodyPr/>
          <a:lstStyle/>
          <a:p>
            <a:pPr marL="109537" lvl="0" indent="0">
              <a:buNone/>
            </a:pPr>
            <a:r>
              <a:rPr lang="ru-RU" b="1" dirty="0" smtClean="0"/>
              <a:t>Изменения, необходимые для реализации Федеральным казначейством новых полномочий:</a:t>
            </a:r>
          </a:p>
          <a:p>
            <a:pPr marL="109537" lvl="0" indent="0">
              <a:buNone/>
            </a:pPr>
            <a:endParaRPr lang="ru-RU" b="1" dirty="0" smtClean="0"/>
          </a:p>
          <a:p>
            <a:pPr lvl="0" algn="just"/>
            <a:r>
              <a:rPr lang="ru-RU" dirty="0" smtClean="0"/>
              <a:t>от </a:t>
            </a:r>
            <a:r>
              <a:rPr lang="ru-RU" dirty="0"/>
              <a:t>10 июля 2002 года № 86-ФЗ "О Центральном банке Российской Федерации (Банке России)"</a:t>
            </a:r>
          </a:p>
          <a:p>
            <a:pPr algn="just"/>
            <a:r>
              <a:rPr lang="ru-RU" dirty="0"/>
              <a:t>от 17 июля 1999 года № 176-ФЗ "О почтовой связи</a:t>
            </a:r>
            <a:r>
              <a:rPr lang="ru-RU" dirty="0" smtClean="0"/>
              <a:t>"</a:t>
            </a:r>
          </a:p>
          <a:p>
            <a:pPr algn="just"/>
            <a:r>
              <a:rPr lang="ru-RU" dirty="0"/>
              <a:t>от 26 июля 2006 года № 135‑ФЗ "О защите конкуренции" </a:t>
            </a:r>
            <a:endParaRPr lang="ru-RU" dirty="0" smtClean="0"/>
          </a:p>
          <a:p>
            <a:pPr algn="just"/>
            <a:r>
              <a:rPr lang="ru-RU" dirty="0"/>
              <a:t>от 7 февраля 2011 года № 7-ФЗ "О клиринге и клиринговой деятельности" </a:t>
            </a:r>
            <a:endParaRPr lang="ru-RU" dirty="0" smtClean="0"/>
          </a:p>
          <a:p>
            <a:pPr algn="just"/>
            <a:r>
              <a:rPr lang="ru-RU" dirty="0"/>
              <a:t>от 21 ноября 2011 года № 325-ФЗ "Об организованных торгах</a:t>
            </a:r>
            <a:r>
              <a:rPr lang="ru-RU" dirty="0" smtClean="0"/>
              <a:t>"</a:t>
            </a:r>
          </a:p>
          <a:p>
            <a:pPr algn="just"/>
            <a:r>
              <a:rPr lang="ru-RU" dirty="0"/>
              <a:t>от 17 июля 2009 года № 145‑ФЗ "О Государственной компании "Российские автомобильные дороги" и о внесении изменений в отдельные законодательные акты Российской Федерации" </a:t>
            </a:r>
            <a:endParaRPr lang="ru-RU" dirty="0" smtClean="0"/>
          </a:p>
          <a:p>
            <a:pPr algn="just"/>
            <a:r>
              <a:rPr lang="ru-RU" dirty="0" smtClean="0"/>
              <a:t>от </a:t>
            </a:r>
            <a:r>
              <a:rPr lang="ru-RU" dirty="0"/>
              <a:t>15 декабря 2001 года № 167‑ФЗ "Об обязательном пенсионном страховании в Российской Федерации</a:t>
            </a:r>
            <a:r>
              <a:rPr lang="ru-RU" dirty="0" smtClean="0"/>
              <a:t>"</a:t>
            </a:r>
          </a:p>
          <a:p>
            <a:pPr algn="just"/>
            <a:r>
              <a:rPr lang="ru-RU" dirty="0"/>
              <a:t>от 16 июля 1999 года № 165‑ФЗ "Об основах обязательного социального страхования" </a:t>
            </a:r>
            <a:endParaRPr lang="ru-RU" dirty="0" smtClean="0"/>
          </a:p>
          <a:p>
            <a:pPr algn="just"/>
            <a:r>
              <a:rPr lang="ru-RU" dirty="0"/>
              <a:t>от 24 июля 1998 года № 125‑ФЗ "Об обязательном социальном страховании от несчастных случаев на производстве и профессиональных заболеваний" </a:t>
            </a:r>
            <a:endParaRPr lang="ru-RU" dirty="0" smtClean="0"/>
          </a:p>
          <a:p>
            <a:pPr algn="just"/>
            <a:r>
              <a:rPr lang="ru-RU" dirty="0" smtClean="0"/>
              <a:t>от </a:t>
            </a:r>
            <a:r>
              <a:rPr lang="ru-RU" dirty="0"/>
              <a:t>24 июля 2002 года № 111‑ФЗ "Об инвестировании средств для финансирования накопительной части трудовой пенсии в Российской Федерации" </a:t>
            </a:r>
            <a:endParaRPr lang="ru-RU" dirty="0" smtClean="0"/>
          </a:p>
          <a:p>
            <a:pPr algn="just"/>
            <a:r>
              <a:rPr lang="ru-RU" dirty="0"/>
              <a:t>от 21.07.2014 № 209-ФЗ "О государственной информационной системе жилищно-коммунального хозяйства</a:t>
            </a:r>
            <a:r>
              <a:rPr lang="ru-RU" dirty="0" smtClean="0"/>
              <a:t>"</a:t>
            </a:r>
          </a:p>
          <a:p>
            <a:pPr algn="just"/>
            <a:r>
              <a:rPr lang="ru-RU" dirty="0"/>
              <a:t>от 12 января 1996 года № 7-ФЗ "О некоммерческих организациях" </a:t>
            </a:r>
            <a:endParaRPr lang="ru-RU" dirty="0" smtClean="0"/>
          </a:p>
          <a:p>
            <a:pPr algn="just"/>
            <a:r>
              <a:rPr lang="ru-RU" dirty="0"/>
              <a:t>от 14 июля 1992 г. № 3297 1 "О закрытом административно-территориальном образовании" </a:t>
            </a:r>
            <a:endParaRPr lang="ru-RU" dirty="0" smtClean="0"/>
          </a:p>
          <a:p>
            <a:pPr algn="just"/>
            <a:r>
              <a:rPr lang="ru-RU" dirty="0"/>
              <a:t>от 3 ноября 2006 г. № </a:t>
            </a:r>
            <a:r>
              <a:rPr lang="ru-RU" dirty="0" smtClean="0"/>
              <a:t>174-ФЗ </a:t>
            </a:r>
            <a:r>
              <a:rPr lang="ru-RU" dirty="0"/>
              <a:t>"Об автономных учреждениях" </a:t>
            </a:r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453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71715" y="271011"/>
            <a:ext cx="8229600" cy="59716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sz="2000" dirty="0" smtClean="0"/>
              <a:t>Сайт </a:t>
            </a:r>
            <a:r>
              <a:rPr lang="en-US" sz="2000" dirty="0" smtClean="0"/>
              <a:t>budcodex.ru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8216805" y="1587"/>
            <a:ext cx="726376" cy="303212"/>
          </a:xfrm>
        </p:spPr>
        <p:txBody>
          <a:bodyPr/>
          <a:lstStyle/>
          <a:p>
            <a:pPr>
              <a:defRPr/>
            </a:pPr>
            <a:fld id="{2390790C-28AD-4057-B5AE-EE6E851BBDA6}" type="slidenum">
              <a:rPr lang="ru-RU" smtClean="0">
                <a:solidFill>
                  <a:prstClr val="white">
                    <a:lumMod val="95000"/>
                  </a:prstClr>
                </a:solidFill>
              </a:rPr>
              <a:pPr>
                <a:defRPr/>
              </a:pPr>
              <a:t>27</a:t>
            </a:fld>
            <a:endParaRPr lang="ru-RU" dirty="0">
              <a:solidFill>
                <a:prstClr val="white">
                  <a:lumMod val="9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5" t="7473" r="20008"/>
          <a:stretch/>
        </p:blipFill>
        <p:spPr bwMode="auto">
          <a:xfrm>
            <a:off x="2177690" y="2308111"/>
            <a:ext cx="4784009" cy="3819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5587" y="1023488"/>
            <a:ext cx="16770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+mj-lt"/>
              </a:rPr>
              <a:t>Обсуждение</a:t>
            </a:r>
            <a:endParaRPr lang="ru-RU" sz="20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24167" y="1115270"/>
            <a:ext cx="1579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Разъяснения</a:t>
            </a:r>
            <a:endParaRPr lang="ru-RU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21668" y="1426036"/>
            <a:ext cx="2102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Информирование</a:t>
            </a:r>
            <a:endParaRPr lang="ru-RU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7154" y="1022937"/>
            <a:ext cx="1377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+mj-lt"/>
              </a:rPr>
              <a:t>Новости</a:t>
            </a:r>
            <a:endParaRPr lang="ru-RU" sz="24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66674" y="1429888"/>
            <a:ext cx="1294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+mj-lt"/>
              </a:rPr>
              <a:t>Обзоры</a:t>
            </a:r>
            <a:endParaRPr lang="ru-RU" sz="2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83111" y="1379870"/>
            <a:ext cx="2124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+mj-lt"/>
              </a:rPr>
              <a:t>Комментарии</a:t>
            </a:r>
            <a:endParaRPr lang="ru-RU" sz="24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5772" y="1379870"/>
            <a:ext cx="1186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+mj-lt"/>
              </a:rPr>
              <a:t>Справки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707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1_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11_Городска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54070</TotalTime>
  <Words>2709</Words>
  <Application>Microsoft Office PowerPoint</Application>
  <PresentationFormat>Экран (4:3)</PresentationFormat>
  <Paragraphs>453</Paragraphs>
  <Slides>27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11_Городская</vt:lpstr>
      <vt:lpstr>Отдельные новации новой редакции Бюджетного кодекса Российской Федерации </vt:lpstr>
      <vt:lpstr>Презентация PowerPoint</vt:lpstr>
      <vt:lpstr>Презентация PowerPoint</vt:lpstr>
      <vt:lpstr>Техники формирования положений</vt:lpstr>
      <vt:lpstr>Изменение структуры Бюджетного кодекса</vt:lpstr>
      <vt:lpstr>Принцип сбалансированности и устойчивости бюджета</vt:lpstr>
      <vt:lpstr>Виды доходов бюджетов</vt:lpstr>
      <vt:lpstr>Уточнения в главах про доходы бюджетов</vt:lpstr>
      <vt:lpstr>Презентация PowerPoint</vt:lpstr>
      <vt:lpstr>Презентация PowerPoint</vt:lpstr>
      <vt:lpstr>Бюджетные полномочия Президента Российской Федерации, высшего должностного лица субъекта РФ и главы муниципального образования</vt:lpstr>
      <vt:lpstr>Новая статья о бюджетных полномочиях  финансовых органов</vt:lpstr>
      <vt:lpstr>Установить требования к основным направлениям </vt:lpstr>
      <vt:lpstr>Классификация заемщиков по группам долговой устойчивости </vt:lpstr>
      <vt:lpstr>Презентация PowerPoint</vt:lpstr>
      <vt:lpstr>Презентация PowerPoint</vt:lpstr>
      <vt:lpstr>Новый документ - оценка налоговых и неналоговых расходов</vt:lpstr>
      <vt:lpstr>Реестры</vt:lpstr>
      <vt:lpstr>Исходное состояние формата бюджета</vt:lpstr>
      <vt:lpstr>Предложения по формату бюджета</vt:lpstr>
      <vt:lpstr>Презентация PowerPoint</vt:lpstr>
      <vt:lpstr>Презентация PowerPoint</vt:lpstr>
      <vt:lpstr>Уточнение состава бюджетных нарушений и ответственности за них</vt:lpstr>
      <vt:lpstr>Новая глава про информационное обеспечение</vt:lpstr>
      <vt:lpstr>Законы, в которые предполагается внести изменения (1)</vt:lpstr>
      <vt:lpstr>Законы, в которые предполагается внести изменения (2)</vt:lpstr>
      <vt:lpstr>Сайт budcodex.ru</vt:lpstr>
    </vt:vector>
  </TitlesOfParts>
  <Manager>Лавров АМ</Manager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новации новой редакции  Бюджетного кодекса Российской Федерации</dc:title>
  <dc:creator>Шамьюнов ММ</dc:creator>
  <cp:lastModifiedBy>Гринько Евгений Александрович</cp:lastModifiedBy>
  <cp:revision>3620</cp:revision>
  <cp:lastPrinted>2015-04-06T11:06:51Z</cp:lastPrinted>
  <dcterms:modified xsi:type="dcterms:W3CDTF">2015-10-21T08:55:48Z</dcterms:modified>
</cp:coreProperties>
</file>