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1.xml" ContentType="application/vnd.openxmlformats-officedocument.themeOverride+xml"/>
  <Override PartName="/ppt/charts/chart10.xml" ContentType="application/vnd.openxmlformats-officedocument.drawingml.chart+xml"/>
  <Override PartName="/ppt/theme/themeOverride2.xml" ContentType="application/vnd.openxmlformats-officedocument.themeOverride+xml"/>
  <Override PartName="/ppt/drawings/drawing3.xml" ContentType="application/vnd.openxmlformats-officedocument.drawingml.chartshapes+xml"/>
  <Override PartName="/ppt/charts/chart11.xml" ContentType="application/vnd.openxmlformats-officedocument.drawingml.chart+xml"/>
  <Override PartName="/ppt/drawings/drawing4.xml" ContentType="application/vnd.openxmlformats-officedocument.drawingml.chartshapes+xml"/>
  <Override PartName="/ppt/theme/themeOverride3.xml" ContentType="application/vnd.openxmlformats-officedocument.themeOverr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theme/themeOverride4.xml" ContentType="application/vnd.openxmlformats-officedocument.themeOverr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drawings/drawing5.xml" ContentType="application/vnd.openxmlformats-officedocument.drawingml.chartshapes+xml"/>
  <Override PartName="/ppt/charts/chart1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9" r:id="rId2"/>
    <p:sldId id="328" r:id="rId3"/>
    <p:sldId id="290" r:id="rId4"/>
    <p:sldId id="312" r:id="rId5"/>
    <p:sldId id="293" r:id="rId6"/>
    <p:sldId id="306" r:id="rId7"/>
    <p:sldId id="300" r:id="rId8"/>
    <p:sldId id="308" r:id="rId9"/>
    <p:sldId id="302" r:id="rId10"/>
    <p:sldId id="311" r:id="rId11"/>
    <p:sldId id="315" r:id="rId12"/>
    <p:sldId id="330" r:id="rId13"/>
    <p:sldId id="331" r:id="rId14"/>
    <p:sldId id="332" r:id="rId15"/>
    <p:sldId id="333" r:id="rId16"/>
    <p:sldId id="334" r:id="rId17"/>
    <p:sldId id="335" r:id="rId18"/>
    <p:sldId id="316" r:id="rId19"/>
    <p:sldId id="317" r:id="rId20"/>
    <p:sldId id="336" r:id="rId21"/>
    <p:sldId id="337" r:id="rId22"/>
    <p:sldId id="338" r:id="rId23"/>
    <p:sldId id="339" r:id="rId24"/>
    <p:sldId id="340" r:id="rId25"/>
    <p:sldId id="341" r:id="rId26"/>
    <p:sldId id="342" r:id="rId27"/>
    <p:sldId id="343" r:id="rId28"/>
    <p:sldId id="344" r:id="rId29"/>
    <p:sldId id="345" r:id="rId30"/>
    <p:sldId id="325" r:id="rId31"/>
    <p:sldId id="326" r:id="rId32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FFF99"/>
    <a:srgbClr val="3333CC"/>
    <a:srgbClr val="0000FF"/>
    <a:srgbClr val="0099FF"/>
    <a:srgbClr val="6666FF"/>
    <a:srgbClr val="009900"/>
    <a:srgbClr val="CC66FF"/>
    <a:srgbClr val="FF505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22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2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F:\&#1055;&#1088;&#1077;&#1079;&#1077;&#1085;&#1090;&#1072;&#1094;&#1080;&#1080;\&#1048;&#1090;&#1086;&#1075;&#1080;%202015\&#1042;&#1057;&#1045;%20&#1059;&#1063;&#1056;&#1045;&#1046;&#1044;&#1045;&#1053;&#1048;&#1071;_2011_2012_2013_2014_6%20&#1084;&#1077;&#1089;.2015%20-%20&#1096;&#1090;.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55;&#1088;&#1077;&#1079;&#1077;&#1085;&#1090;&#1072;&#1094;&#1080;&#1080;\&#1048;&#1090;&#1086;&#1075;&#1080;%202015\&#1042;&#1057;&#1045;%20&#1059;&#1063;&#1056;&#1045;&#1046;&#1044;&#1045;&#1053;&#1048;&#1071;_2011_2012_2013_2014_6%20&#1084;&#1077;&#1089;.2015%20-%20&#1084;&#1083;&#1085;.%20&#1088;&#1091;&#1073;.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2463\Documents\&#1044;&#1079;&#1075;&#1086;&#1077;&#1074;\&#1055;&#1088;&#1077;&#1079;&#1077;&#1085;&#1090;&#1072;&#1094;&#1080;&#1080;\&#1048;&#1090;&#1086;&#1075;&#1080;%202015\5%20&#1043;&#1056;&#1041;&#1057;-&#1083;&#1080;&#1076;&#1077;&#1088;&#1086;&#1074;%20&#1079;&#1072;%202011-2015&#1059;&#1060;&#1050;&#1087;&#1086;%20&#1082;&#1086;&#1083;-&#1074;&#1091;%20&#1087;&#1088;&#1077;&#1076;.%20&#1048;&#1044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2463\Documents\&#1044;&#1079;&#1075;&#1086;&#1077;&#1074;\&#1055;&#1088;&#1077;&#1079;&#1077;&#1085;&#1090;&#1072;&#1094;&#1080;&#1080;\&#1048;&#1090;&#1086;&#1075;&#1080;%202015\10%20&#1059;&#1060;&#1050;%20&#1083;&#1080;&#1076;&#1077;&#1088;&#1086;&#1074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2463\Documents\&#1044;&#1079;&#1075;&#1086;&#1077;&#1074;\&#1055;&#1088;&#1077;&#1079;&#1077;&#1085;&#1090;&#1072;&#1094;&#1080;&#1080;\&#1048;&#1090;&#1086;&#1075;&#1080;%202015\&#1082;&#1086;&#1083;-&#1074;&#1086;%20&#1048;&#1044;%20&#1087;&#1086;%20&#1082;&#1072;&#1090;&#1077;&#1075;&#1086;&#1088;&#1080;&#1103;&#1084;%20&#1074;%20&#1089;&#1088;&#1072;&#1074;&#1085;&#1077;&#1085;&#1080;&#1080;%20&#1087;&#1086;%20&#1059;&#1060;&#1050;.xlsx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2463\Documents\&#1044;&#1079;&#1075;&#1086;&#1077;&#1074;\&#1055;&#1088;&#1077;&#1079;&#1077;&#1085;&#1090;&#1072;&#1094;&#1080;&#1080;\&#1048;&#1090;&#1086;&#1075;&#1080;%202015\&#1082;&#1086;&#1083;-&#1074;&#1086;%20&#1048;&#1044;%20&#1087;&#1086;%20&#1082;&#1072;&#1090;&#1077;&#1075;&#1086;&#1088;&#1080;&#1103;&#1084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2463\Documents\&#1044;&#1079;&#1075;&#1086;&#1077;&#1074;\&#1055;&#1088;&#1077;&#1079;&#1077;&#1085;&#1090;&#1072;&#1094;&#1080;&#1080;\&#1048;&#1090;&#1086;&#1075;&#1080;%202015\&#1050;&#1072;&#1090;&#1077;&#1075;&#1086;&#1088;&#1080;&#1080;%20&#1087;&#1086;%20&#1074;&#1089;&#1077;&#1084;%20&#1059;&#1063;%20_%202014%20&#1075;&#1086;&#1076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30"/>
      <c:rAngAx val="1"/>
    </c:view3D>
    <c:floor>
      <c:thickness val="0"/>
    </c:floor>
    <c:sideWall>
      <c:thickness val="0"/>
      <c:spPr>
        <a:solidFill>
          <a:schemeClr val="bg2"/>
        </a:solidFill>
        <a:ln>
          <a:solidFill>
            <a:schemeClr val="bg2">
              <a:lumMod val="75000"/>
            </a:schemeClr>
          </a:solidFill>
        </a:ln>
        <a:scene3d>
          <a:camera prst="orthographicFront"/>
          <a:lightRig rig="threePt" dir="t"/>
        </a:scene3d>
        <a:sp3d>
          <a:bevelT/>
        </a:sp3d>
      </c:spPr>
    </c:sideWall>
    <c:backWall>
      <c:thickness val="0"/>
      <c:spPr>
        <a:solidFill>
          <a:schemeClr val="bg1">
            <a:lumMod val="85000"/>
          </a:schemeClr>
        </a:solidFill>
        <a:ln>
          <a:solidFill>
            <a:schemeClr val="bg2">
              <a:lumMod val="75000"/>
            </a:schemeClr>
          </a:solidFill>
        </a:ln>
        <a:scene3d>
          <a:camera prst="orthographicFront"/>
          <a:lightRig rig="threePt" dir="t"/>
        </a:scene3d>
        <a:sp3d>
          <a:bevelT/>
        </a:sp3d>
      </c:spPr>
    </c:backWall>
    <c:plotArea>
      <c:layout>
        <c:manualLayout>
          <c:layoutTarget val="inner"/>
          <c:xMode val="edge"/>
          <c:yMode val="edge"/>
          <c:x val="0"/>
          <c:y val="1.4878051040555855E-2"/>
          <c:w val="0.6082928463657763"/>
          <c:h val="0.6662716845865174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703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cat>
            <c:numRef>
              <c:f>Лист1!$A$2:$A$11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2.5</c:v>
                </c:pt>
                <c:pt idx="1">
                  <c:v>2.5</c:v>
                </c:pt>
                <c:pt idx="2">
                  <c:v>2.5</c:v>
                </c:pt>
                <c:pt idx="3">
                  <c:v>2.5</c:v>
                </c:pt>
                <c:pt idx="4">
                  <c:v>2.7</c:v>
                </c:pt>
                <c:pt idx="5">
                  <c:v>2.7</c:v>
                </c:pt>
                <c:pt idx="6">
                  <c:v>2.7</c:v>
                </c:pt>
                <c:pt idx="7">
                  <c:v>2.8</c:v>
                </c:pt>
                <c:pt idx="8">
                  <c:v>2.8</c:v>
                </c:pt>
                <c:pt idx="9">
                  <c:v>2.8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БК РФ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Лист1!$A$2:$A$11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1.5</c:v>
                </c:pt>
                <c:pt idx="1">
                  <c:v>2</c:v>
                </c:pt>
                <c:pt idx="2">
                  <c:v>2</c:v>
                </c:pt>
                <c:pt idx="3">
                  <c:v>2.7</c:v>
                </c:pt>
                <c:pt idx="4">
                  <c:v>2.7</c:v>
                </c:pt>
                <c:pt idx="5">
                  <c:v>2.7</c:v>
                </c:pt>
                <c:pt idx="6">
                  <c:v>2.7</c:v>
                </c:pt>
                <c:pt idx="7">
                  <c:v>3</c:v>
                </c:pt>
                <c:pt idx="8">
                  <c:v>3.2</c:v>
                </c:pt>
                <c:pt idx="9">
                  <c:v>3.2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Акты бюджетного права 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Pt>
            <c:idx val="2"/>
            <c:invertIfNegative val="0"/>
            <c:bubble3D val="0"/>
            <c:spPr>
              <a:pattFill prst="sphere">
                <a:fgClr>
                  <a:schemeClr val="accent6">
                    <a:lumMod val="75000"/>
                  </a:schemeClr>
                </a:fgClr>
                <a:bgClr>
                  <a:schemeClr val="bg1"/>
                </a:bgClr>
              </a:pattFill>
            </c:spPr>
          </c:dPt>
          <c:dPt>
            <c:idx val="3"/>
            <c:invertIfNegative val="0"/>
            <c:bubble3D val="0"/>
            <c:spPr>
              <a:pattFill prst="sphere">
                <a:fgClr>
                  <a:schemeClr val="accent6">
                    <a:lumMod val="75000"/>
                  </a:schemeClr>
                </a:fgClr>
                <a:bgClr>
                  <a:schemeClr val="bg1"/>
                </a:bgClr>
              </a:pattFill>
            </c:spPr>
          </c:dPt>
          <c:dPt>
            <c:idx val="4"/>
            <c:invertIfNegative val="0"/>
            <c:bubble3D val="0"/>
            <c:spPr>
              <a:pattFill prst="sphere">
                <a:fgClr>
                  <a:schemeClr val="accent6">
                    <a:lumMod val="75000"/>
                  </a:schemeClr>
                </a:fgClr>
                <a:bgClr>
                  <a:schemeClr val="bg1"/>
                </a:bgClr>
              </a:pattFill>
            </c:spPr>
          </c:dPt>
          <c:dPt>
            <c:idx val="5"/>
            <c:invertIfNegative val="0"/>
            <c:bubble3D val="0"/>
            <c:spPr>
              <a:pattFill prst="sphere">
                <a:fgClr>
                  <a:schemeClr val="accent6">
                    <a:lumMod val="75000"/>
                  </a:schemeClr>
                </a:fgClr>
                <a:bgClr>
                  <a:schemeClr val="bg1"/>
                </a:bgClr>
              </a:pattFill>
            </c:spPr>
          </c:dPt>
          <c:dPt>
            <c:idx val="6"/>
            <c:invertIfNegative val="0"/>
            <c:bubble3D val="0"/>
            <c:spPr>
              <a:pattFill prst="sphere">
                <a:fgClr>
                  <a:schemeClr val="accent6">
                    <a:lumMod val="75000"/>
                  </a:schemeClr>
                </a:fgClr>
                <a:bgClr>
                  <a:schemeClr val="bg1"/>
                </a:bgClr>
              </a:pattFill>
            </c:spPr>
          </c:dPt>
          <c:dPt>
            <c:idx val="7"/>
            <c:invertIfNegative val="0"/>
            <c:bubble3D val="0"/>
            <c:spPr>
              <a:pattFill prst="sphere">
                <a:fgClr>
                  <a:schemeClr val="accent6">
                    <a:lumMod val="75000"/>
                  </a:schemeClr>
                </a:fgClr>
                <a:bgClr>
                  <a:schemeClr val="bg1"/>
                </a:bgClr>
              </a:pattFill>
            </c:spPr>
          </c:dPt>
          <c:dPt>
            <c:idx val="8"/>
            <c:invertIfNegative val="0"/>
            <c:bubble3D val="0"/>
            <c:spPr>
              <a:pattFill prst="sphere">
                <a:fgClr>
                  <a:schemeClr val="accent6">
                    <a:lumMod val="75000"/>
                  </a:schemeClr>
                </a:fgClr>
                <a:bgClr>
                  <a:schemeClr val="bg1"/>
                </a:bgClr>
              </a:pattFill>
            </c:spPr>
          </c:dPt>
          <c:dPt>
            <c:idx val="9"/>
            <c:invertIfNegative val="0"/>
            <c:bubble3D val="0"/>
            <c:spPr>
              <a:pattFill prst="sphere">
                <a:fgClr>
                  <a:schemeClr val="accent6">
                    <a:lumMod val="75000"/>
                  </a:schemeClr>
                </a:fgClr>
                <a:bgClr>
                  <a:schemeClr val="bg1"/>
                </a:bgClr>
              </a:pattFill>
            </c:spPr>
          </c:dPt>
          <c:cat>
            <c:numRef>
              <c:f>Лист1!$A$2:$A$11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Лист1!$D$2:$D$11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0.3</c:v>
                </c:pt>
                <c:pt idx="3">
                  <c:v>1</c:v>
                </c:pt>
                <c:pt idx="4">
                  <c:v>1.4</c:v>
                </c:pt>
                <c:pt idx="5">
                  <c:v>1.9</c:v>
                </c:pt>
                <c:pt idx="6">
                  <c:v>2.0499999999999998</c:v>
                </c:pt>
                <c:pt idx="7">
                  <c:v>2.0699999999999998</c:v>
                </c:pt>
                <c:pt idx="8">
                  <c:v>2.2999999999999998</c:v>
                </c:pt>
                <c:pt idx="9">
                  <c:v>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0847872"/>
        <c:axId val="38695424"/>
        <c:axId val="0"/>
      </c:bar3DChart>
      <c:catAx>
        <c:axId val="80847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 i="0"/>
            </a:pPr>
            <a:endParaRPr lang="ru-RU"/>
          </a:p>
        </c:txPr>
        <c:crossAx val="38695424"/>
        <c:crosses val="autoZero"/>
        <c:auto val="1"/>
        <c:lblAlgn val="ctr"/>
        <c:lblOffset val="100"/>
        <c:noMultiLvlLbl val="0"/>
      </c:catAx>
      <c:valAx>
        <c:axId val="3869542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08478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 rot="-5400000" vert="horz"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30"/>
      <c:rAngAx val="1"/>
    </c:view3D>
    <c:floor>
      <c:thickness val="0"/>
    </c:floor>
    <c:sideWall>
      <c:thickness val="0"/>
      <c:spPr>
        <a:solidFill>
          <a:schemeClr val="bg2"/>
        </a:solidFill>
        <a:ln>
          <a:solidFill>
            <a:schemeClr val="bg2">
              <a:lumMod val="75000"/>
            </a:schemeClr>
          </a:solidFill>
        </a:ln>
        <a:scene3d>
          <a:camera prst="orthographicFront"/>
          <a:lightRig rig="threePt" dir="t"/>
        </a:scene3d>
        <a:sp3d>
          <a:bevelT/>
        </a:sp3d>
      </c:spPr>
    </c:sideWall>
    <c:backWall>
      <c:thickness val="0"/>
      <c:spPr>
        <a:solidFill>
          <a:schemeClr val="bg1">
            <a:lumMod val="85000"/>
          </a:schemeClr>
        </a:solidFill>
        <a:ln>
          <a:solidFill>
            <a:schemeClr val="bg2">
              <a:lumMod val="75000"/>
            </a:schemeClr>
          </a:solidFill>
        </a:ln>
        <a:scene3d>
          <a:camera prst="orthographicFront"/>
          <a:lightRig rig="threePt" dir="t"/>
        </a:scene3d>
        <a:sp3d>
          <a:bevelT/>
        </a:sp3d>
      </c:spPr>
    </c:backWall>
    <c:plotArea>
      <c:layout>
        <c:manualLayout>
          <c:layoutTarget val="inner"/>
          <c:xMode val="edge"/>
          <c:yMode val="edge"/>
          <c:x val="0"/>
          <c:y val="1.4878051040555855E-2"/>
          <c:w val="0.6082928463657763"/>
          <c:h val="0.6662716845865174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ПБС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cat>
            <c:strRef>
              <c:f>Лист1!$A$2:$A$7</c:f>
              <c:strCache>
                <c:ptCount val="6"/>
                <c:pt idx="0">
                  <c:v>2005</c:v>
                </c:pt>
                <c:pt idx="1">
                  <c:v>2008</c:v>
                </c:pt>
                <c:pt idx="2">
                  <c:v>2009</c:v>
                </c:pt>
                <c:pt idx="3">
                  <c:v>2011-2012</c:v>
                </c:pt>
                <c:pt idx="4">
                  <c:v>2013</c:v>
                </c:pt>
                <c:pt idx="5">
                  <c:v>2015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Лист1!$A$2:$A$7</c:f>
              <c:strCache>
                <c:ptCount val="6"/>
                <c:pt idx="0">
                  <c:v>2005</c:v>
                </c:pt>
                <c:pt idx="1">
                  <c:v>2008</c:v>
                </c:pt>
                <c:pt idx="2">
                  <c:v>2009</c:v>
                </c:pt>
                <c:pt idx="3">
                  <c:v>2011-2012</c:v>
                </c:pt>
                <c:pt idx="4">
                  <c:v>2013</c:v>
                </c:pt>
                <c:pt idx="5">
                  <c:v>2015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ГК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2005</c:v>
                </c:pt>
                <c:pt idx="1">
                  <c:v>2008</c:v>
                </c:pt>
                <c:pt idx="2">
                  <c:v>2009</c:v>
                </c:pt>
                <c:pt idx="3">
                  <c:v>2011-2012</c:v>
                </c:pt>
                <c:pt idx="4">
                  <c:v>2013</c:v>
                </c:pt>
                <c:pt idx="5">
                  <c:v>2015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КУ, АУ, БУ, ГУП СЭМ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2005</c:v>
                </c:pt>
                <c:pt idx="1">
                  <c:v>2008</c:v>
                </c:pt>
                <c:pt idx="2">
                  <c:v>2009</c:v>
                </c:pt>
                <c:pt idx="3">
                  <c:v>2011-2012</c:v>
                </c:pt>
                <c:pt idx="4">
                  <c:v>2013</c:v>
                </c:pt>
                <c:pt idx="5">
                  <c:v>2015</c:v>
                </c:pt>
              </c:strCache>
            </c:strRef>
          </c:cat>
          <c:val>
            <c:numRef>
              <c:f>Лист1!$E$2:$E$7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КО+Операторы по переводу ден.средств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2005</c:v>
                </c:pt>
                <c:pt idx="1">
                  <c:v>2008</c:v>
                </c:pt>
                <c:pt idx="2">
                  <c:v>2009</c:v>
                </c:pt>
                <c:pt idx="3">
                  <c:v>2011-2012</c:v>
                </c:pt>
                <c:pt idx="4">
                  <c:v>2013</c:v>
                </c:pt>
                <c:pt idx="5">
                  <c:v>2015</c:v>
                </c:pt>
              </c:strCache>
            </c:strRef>
          </c:cat>
          <c:val>
            <c:numRef>
              <c:f>Лист1!$F$2:$F$7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 5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2005</c:v>
                </c:pt>
                <c:pt idx="1">
                  <c:v>2008</c:v>
                </c:pt>
                <c:pt idx="2">
                  <c:v>2009</c:v>
                </c:pt>
                <c:pt idx="3">
                  <c:v>2011-2012</c:v>
                </c:pt>
                <c:pt idx="4">
                  <c:v>2013</c:v>
                </c:pt>
                <c:pt idx="5">
                  <c:v>2015</c:v>
                </c:pt>
              </c:strCache>
            </c:strRef>
          </c:cat>
          <c:val>
            <c:numRef>
              <c:f>Лист1!$G$2:$G$7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 6</c:v>
                </c:pt>
              </c:strCache>
            </c:strRef>
          </c:tx>
          <c:invertIfNegative val="0"/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62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rect">
                  <a:fillToRect l="100000" t="100000"/>
                </a:path>
                <a:tileRect r="-100000" b="-100000"/>
              </a:gradFill>
            </c:spPr>
          </c:dPt>
          <c:cat>
            <c:strRef>
              <c:f>Лист1!$A$2:$A$7</c:f>
              <c:strCache>
                <c:ptCount val="6"/>
                <c:pt idx="0">
                  <c:v>2005</c:v>
                </c:pt>
                <c:pt idx="1">
                  <c:v>2008</c:v>
                </c:pt>
                <c:pt idx="2">
                  <c:v>2009</c:v>
                </c:pt>
                <c:pt idx="3">
                  <c:v>2011-2012</c:v>
                </c:pt>
                <c:pt idx="4">
                  <c:v>2013</c:v>
                </c:pt>
                <c:pt idx="5">
                  <c:v>2015</c:v>
                </c:pt>
              </c:strCache>
            </c:strRef>
          </c:cat>
          <c:val>
            <c:numRef>
              <c:f>Лист1!$H$2:$H$7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 7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2005</c:v>
                </c:pt>
                <c:pt idx="1">
                  <c:v>2008</c:v>
                </c:pt>
                <c:pt idx="2">
                  <c:v>2009</c:v>
                </c:pt>
                <c:pt idx="3">
                  <c:v>2011-2012</c:v>
                </c:pt>
                <c:pt idx="4">
                  <c:v>2013</c:v>
                </c:pt>
                <c:pt idx="5">
                  <c:v>2015</c:v>
                </c:pt>
              </c:strCache>
            </c:strRef>
          </c:cat>
          <c:val>
            <c:numRef>
              <c:f>Лист1!$I$2:$I$7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0645376"/>
        <c:axId val="39808960"/>
        <c:axId val="0"/>
      </c:bar3DChart>
      <c:catAx>
        <c:axId val="100645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 i="0"/>
            </a:pPr>
            <a:endParaRPr lang="ru-RU"/>
          </a:p>
        </c:txPr>
        <c:crossAx val="39808960"/>
        <c:crosses val="autoZero"/>
        <c:auto val="1"/>
        <c:lblAlgn val="ctr"/>
        <c:lblOffset val="100"/>
        <c:noMultiLvlLbl val="0"/>
      </c:catAx>
      <c:valAx>
        <c:axId val="3980896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00645376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 rot="-5400000" vert="horz"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Правовое сопровождение деятельности</a:t>
            </a:r>
            <a:r>
              <a:rPr lang="ru-RU" sz="1800" baseline="0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 (правовая экспертиза)</a:t>
            </a:r>
            <a:endParaRPr lang="ru-RU" sz="1800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за I полугодие 2014 г. (шт.)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4767025089605734E-5"/>
                  <c:y val="0.278951339637509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0.320236603624901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3096926303221473E-3"/>
                  <c:y val="-5.350782762770201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0.195549047212604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0902663035630842E-17"/>
                  <c:y val="0.17511854974263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412923507096250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5.516154383870151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0.145932124785525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 rot="-5400000" vert="horz" anchor="ctr"/>
              <a:lstStyle/>
              <a:p>
                <a:pPr>
                  <a:defRPr sz="1100" b="1">
                    <a:latin typeface="Cambria" panose="020405030504060302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Локальные 
акты</c:v>
                </c:pt>
                <c:pt idx="1">
                  <c:v>Договоры</c:v>
                </c:pt>
                <c:pt idx="2">
                  <c:v>Документы, связанные с осуществлением закупок</c:v>
                </c:pt>
                <c:pt idx="3">
                  <c:v>Документы по 
функциональной 
деятельности</c:v>
                </c:pt>
                <c:pt idx="4">
                  <c:v>Исполнительные документы</c:v>
                </c:pt>
                <c:pt idx="5">
                  <c:v>Решения налоговых органов</c:v>
                </c:pt>
                <c:pt idx="6">
                  <c:v>Проекты должностных регламентов (инструкций) и иные документы</c:v>
                </c:pt>
                <c:pt idx="7">
                  <c:v>Входящие (исходящие) 
документы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96628</c:v>
                </c:pt>
                <c:pt idx="1">
                  <c:v>118840</c:v>
                </c:pt>
                <c:pt idx="4">
                  <c:v>99670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 за I полугодие 2015 г. (шт.)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4767025089605734E-5"/>
                  <c:y val="0.2885401891252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0.205564617809298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309692630322106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0.29604452324665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0902663035630842E-17"/>
                  <c:y val="0.207223617195446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1716845878136199E-3"/>
                  <c:y val="0.115090622537431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9.6415770609318999E-4"/>
                  <c:y val="0.125098502758077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1379928315412187E-3"/>
                  <c:y val="0.200157604412923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 rot="-5400000" vert="horz"/>
              <a:lstStyle/>
              <a:p>
                <a:pPr>
                  <a:defRPr sz="1100" b="1">
                    <a:latin typeface="Cambria" panose="020405030504060302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Локальные 
акты</c:v>
                </c:pt>
                <c:pt idx="1">
                  <c:v>Договоры</c:v>
                </c:pt>
                <c:pt idx="2">
                  <c:v>Документы, связанные с осуществлением закупок</c:v>
                </c:pt>
                <c:pt idx="3">
                  <c:v>Документы по 
функциональной 
деятельности</c:v>
                </c:pt>
                <c:pt idx="4">
                  <c:v>Исполнительные документы</c:v>
                </c:pt>
                <c:pt idx="5">
                  <c:v>Решения налоговых органов</c:v>
                </c:pt>
                <c:pt idx="6">
                  <c:v>Проекты должностных регламентов (инструкций) и иные документы</c:v>
                </c:pt>
                <c:pt idx="7">
                  <c:v>Входящие (исходящие) 
документы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94691</c:v>
                </c:pt>
                <c:pt idx="1">
                  <c:v>64422</c:v>
                </c:pt>
                <c:pt idx="2">
                  <c:v>8443</c:v>
                </c:pt>
                <c:pt idx="3">
                  <c:v>115372</c:v>
                </c:pt>
                <c:pt idx="4">
                  <c:v>132224</c:v>
                </c:pt>
                <c:pt idx="5">
                  <c:v>32409</c:v>
                </c:pt>
                <c:pt idx="6">
                  <c:v>40882</c:v>
                </c:pt>
                <c:pt idx="7">
                  <c:v>70032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Завизировано (шт.)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1031362007168459E-3"/>
                  <c:y val="0.29235007880220654"/>
                </c:manualLayout>
              </c:layout>
              <c:numFmt formatCode="#,##0;\-#,##0" sourceLinked="0"/>
              <c:spPr/>
              <c:txPr>
                <a:bodyPr rot="-5400000" vert="horz"/>
                <a:lstStyle/>
                <a:p>
                  <a:pPr>
                    <a:defRPr sz="1100" b="1">
                      <a:latin typeface="Cambria" panose="020405030504060302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336021505376344E-3"/>
                  <c:y val="0.190149724192277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5161543838702721E-3"/>
                  <c:y val="-5.83728499142102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988351254480287E-4"/>
                  <c:y val="0.272714736012608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33691756272485E-3"/>
                  <c:y val="0.27771867612293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9.2939068100358424E-4"/>
                  <c:y val="9.7576832151300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9.9892473118279573E-4"/>
                  <c:y val="0.106334712371946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100" b="1">
                    <a:latin typeface="Cambria" panose="020405030504060302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Локальные 
акты</c:v>
                </c:pt>
                <c:pt idx="1">
                  <c:v>Договоры</c:v>
                </c:pt>
                <c:pt idx="2">
                  <c:v>Документы, связанные с осуществлением закупок</c:v>
                </c:pt>
                <c:pt idx="3">
                  <c:v>Документы по 
функциональной 
деятельности</c:v>
                </c:pt>
                <c:pt idx="4">
                  <c:v>Исполнительные документы</c:v>
                </c:pt>
                <c:pt idx="5">
                  <c:v>Решения налоговых органов</c:v>
                </c:pt>
                <c:pt idx="6">
                  <c:v>Проекты должностных регламентов (инструкций) и иные документы</c:v>
                </c:pt>
                <c:pt idx="7">
                  <c:v>Входящие (исходящие) 
документы</c:v>
                </c:pt>
              </c:strCache>
            </c:strRef>
          </c:cat>
          <c:val>
            <c:numRef>
              <c:f>Лист1!$D$2:$D$9</c:f>
              <c:numCache>
                <c:formatCode>General</c:formatCode>
                <c:ptCount val="8"/>
                <c:pt idx="0">
                  <c:v>90746</c:v>
                </c:pt>
                <c:pt idx="1">
                  <c:v>58582</c:v>
                </c:pt>
                <c:pt idx="2">
                  <c:v>7064</c:v>
                </c:pt>
                <c:pt idx="3">
                  <c:v>105065</c:v>
                </c:pt>
                <c:pt idx="4">
                  <c:v>117275</c:v>
                </c:pt>
                <c:pt idx="5">
                  <c:v>27419</c:v>
                </c:pt>
                <c:pt idx="6">
                  <c:v>37947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Возвращено (шт.)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689964157706114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689964157706093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551971326164874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551971326164874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689964157706093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551971326164874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3.4139784946234891E-3"/>
                  <c:y val="-2.50197005516154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 rot="-5400000" vert="horz"/>
              <a:lstStyle/>
              <a:p>
                <a:pPr>
                  <a:defRPr sz="1100" b="1">
                    <a:latin typeface="Cambria" panose="020405030504060302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Локальные 
акты</c:v>
                </c:pt>
                <c:pt idx="1">
                  <c:v>Договоры</c:v>
                </c:pt>
                <c:pt idx="2">
                  <c:v>Документы, связанные с осуществлением закупок</c:v>
                </c:pt>
                <c:pt idx="3">
                  <c:v>Документы по 
функциональной 
деятельности</c:v>
                </c:pt>
                <c:pt idx="4">
                  <c:v>Исполнительные документы</c:v>
                </c:pt>
                <c:pt idx="5">
                  <c:v>Решения налоговых органов</c:v>
                </c:pt>
                <c:pt idx="6">
                  <c:v>Проекты должностных регламентов (инструкций) и иные документы</c:v>
                </c:pt>
                <c:pt idx="7">
                  <c:v>Входящие (исходящие) 
документы</c:v>
                </c:pt>
              </c:strCache>
            </c:strRef>
          </c:cat>
          <c:val>
            <c:numRef>
              <c:f>Лист1!$E$2:$E$9</c:f>
              <c:numCache>
                <c:formatCode>General</c:formatCode>
                <c:ptCount val="8"/>
                <c:pt idx="0">
                  <c:v>3945</c:v>
                </c:pt>
                <c:pt idx="1">
                  <c:v>5840</c:v>
                </c:pt>
                <c:pt idx="2">
                  <c:v>1379</c:v>
                </c:pt>
                <c:pt idx="3">
                  <c:v>10307</c:v>
                </c:pt>
                <c:pt idx="4">
                  <c:v>14949</c:v>
                </c:pt>
                <c:pt idx="5">
                  <c:v>4990</c:v>
                </c:pt>
                <c:pt idx="6">
                  <c:v>2935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7305856"/>
        <c:axId val="100428608"/>
        <c:axId val="0"/>
      </c:bar3DChart>
      <c:catAx>
        <c:axId val="3173058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 rot="0" vert="horz"/>
          <a:lstStyle/>
          <a:p>
            <a:pPr>
              <a:defRPr sz="1000">
                <a:latin typeface="Cambria" panose="02040503050406030204" pitchFamily="18" charset="0"/>
              </a:defRPr>
            </a:pPr>
            <a:endParaRPr lang="ru-RU"/>
          </a:p>
        </c:txPr>
        <c:crossAx val="100428608"/>
        <c:crosses val="autoZero"/>
        <c:auto val="1"/>
        <c:lblAlgn val="ctr"/>
        <c:lblOffset val="100"/>
        <c:noMultiLvlLbl val="0"/>
      </c:catAx>
      <c:valAx>
        <c:axId val="1004286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1730585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200">
              <a:latin typeface="Cambria" panose="020405030504060302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 smtClean="0">
                <a:latin typeface="Cambria" panose="02040503050406030204" pitchFamily="18" charset="0"/>
              </a:rPr>
              <a:t>По </a:t>
            </a:r>
            <a:r>
              <a:rPr lang="ru-RU" sz="1600" dirty="0">
                <a:latin typeface="Cambria" panose="02040503050406030204" pitchFamily="18" charset="0"/>
              </a:rPr>
              <a:t>требованиям Казначейства </a:t>
            </a:r>
            <a:r>
              <a:rPr lang="ru-RU" sz="1600" dirty="0" smtClean="0">
                <a:latin typeface="Cambria" panose="02040503050406030204" pitchFamily="18" charset="0"/>
              </a:rPr>
              <a:t>России рассмотрено 36 дел </a:t>
            </a:r>
            <a:endParaRPr lang="ru-RU" sz="1600" dirty="0">
              <a:latin typeface="Cambria" panose="02040503050406030204" pitchFamily="18" charset="0"/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8291713611517171"/>
          <c:y val="0.17169884602125279"/>
          <c:w val="0.62628354427656241"/>
          <c:h val="0.6117380650516972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Дела по требованиям Казначейства России</c:v>
                </c:pt>
              </c:strCache>
            </c:strRef>
          </c:tx>
          <c:spPr>
            <a:ln w="3175">
              <a:noFill/>
            </a:ln>
          </c:spPr>
          <c:dLbls>
            <c:dLbl>
              <c:idx val="0"/>
              <c:layout>
                <c:manualLayout>
                  <c:x val="-0.18893548387096773"/>
                  <c:y val="-0.1889899193548387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29</a:t>
                    </a:r>
                    <a:r>
                      <a:rPr lang="ru-RU" smtClean="0"/>
                      <a:t> шт.</a:t>
                    </a:r>
                    <a:r>
                      <a:rPr lang="en-US"/>
                      <a:t>
81%</a:t>
                    </a:r>
                  </a:p>
                </c:rich>
              </c:tx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0.13054065860215053"/>
                  <c:y val="0.15890613799283154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7</a:t>
                    </a:r>
                    <a:r>
                      <a:rPr lang="ru-RU" smtClean="0"/>
                      <a:t> шт.</a:t>
                    </a:r>
                    <a:r>
                      <a:rPr lang="en-US"/>
                      <a:t>
19%</a:t>
                    </a:r>
                  </a:p>
                </c:rich>
              </c:tx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</c:dLbl>
            <c:numFmt formatCode="General" sourceLinked="0"/>
            <c:showLegendKey val="1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Лист1!$A$2:$A$3</c:f>
              <c:strCache>
                <c:ptCount val="2"/>
                <c:pt idx="0">
                  <c:v>Требования удовлетворены</c:v>
                </c:pt>
                <c:pt idx="1">
                  <c:v>В удовлетворении требований отказано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29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"/>
          <c:y val="0.85774634453497922"/>
          <c:w val="0.96383288530465949"/>
          <c:h val="0.12518369175627239"/>
        </c:manualLayout>
      </c:layout>
      <c:overlay val="0"/>
      <c:txPr>
        <a:bodyPr anchor="b"/>
        <a:lstStyle/>
        <a:p>
          <a:pPr>
            <a:defRPr sz="1400">
              <a:latin typeface="Cambria" panose="020405030504060302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ru-RU" sz="1600" b="1" i="0" baseline="0" dirty="0" smtClean="0">
                <a:effectLst/>
                <a:latin typeface="Cambria" panose="02040503050406030204" pitchFamily="18" charset="0"/>
              </a:rPr>
              <a:t>По требованиям к Казначейству России рассмотрено 256 дел</a:t>
            </a:r>
            <a:endParaRPr lang="ru-RU" sz="1600" dirty="0">
              <a:effectLst/>
              <a:latin typeface="Cambria" panose="02040503050406030204" pitchFamily="18" charset="0"/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7883092028332981"/>
          <c:y val="0.20472362815927408"/>
          <c:w val="0.6188445026179088"/>
          <c:h val="0.7233405785106297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>
                <c:manualLayout>
                  <c:x val="-0.1043433048433049"/>
                  <c:y val="0.1593802242609582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26</a:t>
                    </a:r>
                    <a:r>
                      <a:rPr lang="ru-RU" dirty="0" smtClean="0"/>
                      <a:t> шт.</a:t>
                    </a:r>
                    <a:r>
                      <a:rPr lang="en-US" dirty="0" smtClean="0"/>
                      <a:t> </a:t>
                    </a:r>
                    <a:r>
                      <a:rPr lang="en-US" dirty="0"/>
                      <a:t>10%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230</a:t>
                    </a:r>
                    <a:r>
                      <a:rPr lang="ru-RU" smtClean="0"/>
                      <a:t> шт.</a:t>
                    </a:r>
                    <a:r>
                      <a:rPr lang="en-US" smtClean="0"/>
                      <a:t> </a:t>
                    </a:r>
                    <a:r>
                      <a:rPr lang="en-US"/>
                      <a:t>90%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</c:v>
                </c:pt>
                <c:pt idx="1">
                  <c:v>230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 smtClean="0">
                <a:latin typeface="Cambria" panose="02040503050406030204" pitchFamily="18" charset="0"/>
              </a:rPr>
              <a:t>Всего рассмотрено 1 088 дел в       </a:t>
            </a:r>
            <a:r>
              <a:rPr lang="ru-RU" sz="1600" baseline="0" dirty="0" smtClean="0">
                <a:latin typeface="Cambria" panose="02040503050406030204" pitchFamily="18" charset="0"/>
              </a:rPr>
              <a:t> 2 831 судебном заседании</a:t>
            </a:r>
            <a:endParaRPr lang="ru-RU" sz="1600" dirty="0">
              <a:latin typeface="Cambria" panose="02040503050406030204" pitchFamily="18" charset="0"/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6534315107345024"/>
          <c:y val="0.21031619974766158"/>
          <c:w val="0.69553070639514814"/>
          <c:h val="0.7549051141846252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EB4113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ru-RU" sz="1200" b="1" dirty="0" smtClean="0">
                        <a:latin typeface="Cambria" panose="02040503050406030204" pitchFamily="18" charset="0"/>
                      </a:rPr>
                      <a:t>3</a:t>
                    </a:r>
                    <a:r>
                      <a:rPr lang="ru-RU" sz="1200" b="1" baseline="0" dirty="0" smtClean="0">
                        <a:latin typeface="Cambria" panose="02040503050406030204" pitchFamily="18" charset="0"/>
                      </a:rPr>
                      <a:t> лицо – 796 дел</a:t>
                    </a:r>
                    <a:endParaRPr lang="en-US" sz="1200" b="1" dirty="0">
                      <a:latin typeface="Cambria" panose="02040503050406030204" pitchFamily="18" charset="0"/>
                    </a:endParaRPr>
                  </a:p>
                </c:rich>
              </c:tx>
              <c:spPr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ru-RU" sz="1200" b="1" dirty="0" smtClean="0">
                        <a:latin typeface="Cambria" panose="02040503050406030204" pitchFamily="18" charset="0"/>
                      </a:rPr>
                      <a:t>Истец –  36 дел</a:t>
                    </a:r>
                    <a:endParaRPr lang="en-US" sz="1200" dirty="0">
                      <a:latin typeface="Cambria" panose="02040503050406030204" pitchFamily="18" charset="0"/>
                    </a:endParaRPr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23808899043449283"/>
                  <c:y val="0.12580847375092985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Cambria" panose="02040503050406030204" pitchFamily="18" charset="0"/>
                      </a:rPr>
                      <a:t>Ответчик</a:t>
                    </a:r>
                    <a:r>
                      <a:rPr lang="ru-RU" sz="1200" b="1" baseline="0" dirty="0" smtClean="0">
                        <a:latin typeface="Cambria" panose="02040503050406030204" pitchFamily="18" charset="0"/>
                      </a:rPr>
                      <a:t> – </a:t>
                    </a:r>
                    <a:r>
                      <a:rPr lang="en-US" sz="1200" b="1" dirty="0" smtClean="0">
                        <a:latin typeface="Cambria" panose="02040503050406030204" pitchFamily="18" charset="0"/>
                      </a:rPr>
                      <a:t>256</a:t>
                    </a:r>
                    <a:r>
                      <a:rPr lang="ru-RU" sz="1200" b="1" dirty="0" smtClean="0">
                        <a:latin typeface="Cambria" panose="02040503050406030204" pitchFamily="18" charset="0"/>
                      </a:rPr>
                      <a:t> дел</a:t>
                    </a:r>
                    <a:endParaRPr lang="en-US" sz="1200" b="1" dirty="0">
                      <a:latin typeface="Cambria" panose="02040503050406030204" pitchFamily="18" charset="0"/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Лист1!$A$2:$A$5</c:f>
              <c:strCache>
                <c:ptCount val="3"/>
                <c:pt idx="0">
                  <c:v>В качестве 3-го лица</c:v>
                </c:pt>
                <c:pt idx="1">
                  <c:v>В качестве истца (заявителя)</c:v>
                </c:pt>
                <c:pt idx="2">
                  <c:v>В качестве ответчика (заинтересованного лица)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400</c:v>
                </c:pt>
                <c:pt idx="1">
                  <c:v>90</c:v>
                </c:pt>
                <c:pt idx="2">
                  <c:v>256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>
                <a:latin typeface="Cambria" panose="02040503050406030204" pitchFamily="18" charset="0"/>
              </a:rPr>
              <a:t>Дела по требованиям Казначейства </a:t>
            </a:r>
            <a:r>
              <a:rPr lang="ru-RU" sz="1600" dirty="0" smtClean="0">
                <a:latin typeface="Cambria" panose="02040503050406030204" pitchFamily="18" charset="0"/>
              </a:rPr>
              <a:t>России                                                                                                                       Рассмотрено 36 дел </a:t>
            </a:r>
            <a:endParaRPr lang="ru-RU" sz="1600" dirty="0">
              <a:latin typeface="Cambria" panose="02040503050406030204" pitchFamily="18" charset="0"/>
            </a:endParaRPr>
          </a:p>
        </c:rich>
      </c:tx>
      <c:layout>
        <c:manualLayout>
          <c:xMode val="edge"/>
          <c:yMode val="edge"/>
          <c:x val="0.27145702940978533"/>
          <c:y val="3.4540703829977371E-2"/>
        </c:manualLayout>
      </c:layout>
      <c:overlay val="0"/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5877178814186691"/>
          <c:y val="8.5971384445027249E-2"/>
          <c:w val="0.45473453058943314"/>
          <c:h val="0.6387620935940495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Требования удовлетворены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73462672085606E-2"/>
                  <c:y val="-7.4015793921380071E-3"/>
                </c:manualLayout>
              </c:layout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734626720856021E-2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По имущественным требованиям</c:v>
                </c:pt>
                <c:pt idx="1">
                  <c:v>По неимущественным требованиям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</c:v>
                </c:pt>
                <c:pt idx="1">
                  <c:v>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Требования оставлены без удовлетворения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9996910534959767E-2"/>
                  <c:y val="-3.94750900914027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629680046448051E-2"/>
                  <c:y val="-2.4671931307126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По имущественным требованиям</c:v>
                </c:pt>
                <c:pt idx="1">
                  <c:v>По неимущественным требованиям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</c:v>
                </c:pt>
                <c:pt idx="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318578176"/>
        <c:axId val="151259968"/>
        <c:axId val="0"/>
      </c:bar3DChart>
      <c:catAx>
        <c:axId val="3185781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Cambria" panose="02040503050406030204" pitchFamily="18" charset="0"/>
              </a:defRPr>
            </a:pPr>
            <a:endParaRPr lang="ru-RU"/>
          </a:p>
        </c:txPr>
        <c:crossAx val="151259968"/>
        <c:crosses val="autoZero"/>
        <c:auto val="1"/>
        <c:lblAlgn val="ctr"/>
        <c:lblOffset val="100"/>
        <c:noMultiLvlLbl val="0"/>
      </c:catAx>
      <c:valAx>
        <c:axId val="1512599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1857817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3.0150296016374276E-3"/>
          <c:y val="0.87005235500383682"/>
          <c:w val="0.9085389635187584"/>
          <c:h val="0.12856093879604574"/>
        </c:manualLayout>
      </c:layout>
      <c:overlay val="0"/>
      <c:txPr>
        <a:bodyPr/>
        <a:lstStyle/>
        <a:p>
          <a:pPr>
            <a:defRPr sz="1600">
              <a:latin typeface="Cambria" panose="020405030504060302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>
                <a:latin typeface="Cambria" panose="02040503050406030204" pitchFamily="18" charset="0"/>
              </a:rPr>
              <a:t>Дела по требованиям </a:t>
            </a:r>
            <a:r>
              <a:rPr lang="ru-RU" sz="1600" dirty="0" smtClean="0">
                <a:latin typeface="Cambria" panose="02040503050406030204" pitchFamily="18" charset="0"/>
              </a:rPr>
              <a:t>к Казначейству России                                                                                                                       Рассмотрено 256 дел </a:t>
            </a:r>
            <a:endParaRPr lang="ru-RU" sz="1600" dirty="0">
              <a:latin typeface="Cambria" panose="02040503050406030204" pitchFamily="18" charset="0"/>
            </a:endParaRPr>
          </a:p>
        </c:rich>
      </c:tx>
      <c:layout>
        <c:manualLayout>
          <c:xMode val="edge"/>
          <c:yMode val="edge"/>
          <c:x val="2.7867256427421522E-2"/>
          <c:y val="3.4540703829977371E-2"/>
        </c:manualLayout>
      </c:layout>
      <c:overlay val="0"/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2.2474863704702761E-4"/>
          <c:y val="6.6233839399325894E-2"/>
          <c:w val="0.45473453058943314"/>
          <c:h val="0.7966624899223901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Требования удовлетворены 26 шт.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73462672085606E-2"/>
                  <c:y val="-7.4015793921380071E-3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latin typeface="Cambria" panose="02040503050406030204" pitchFamily="18" charset="0"/>
                      </a:defRPr>
                    </a:pPr>
                    <a:r>
                      <a:rPr lang="en-US" sz="1600" dirty="0" smtClean="0">
                        <a:latin typeface="Cambria" panose="02040503050406030204" pitchFamily="18" charset="0"/>
                      </a:rPr>
                      <a:t>26</a:t>
                    </a:r>
                    <a:r>
                      <a:rPr lang="ru-RU" sz="1600" dirty="0" smtClean="0">
                        <a:latin typeface="Cambria" panose="02040503050406030204" pitchFamily="18" charset="0"/>
                      </a:rPr>
                      <a:t> шт.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txPr>
              <a:bodyPr/>
              <a:lstStyle/>
              <a:p>
                <a:pPr>
                  <a:defRPr sz="1600">
                    <a:latin typeface="Cambria" panose="020405030504060302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Рассмотрено</c:v>
                </c:pt>
                <c:pt idx="1">
                  <c:v>По удовлетворенным требованиям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</c:v>
                </c:pt>
                <c:pt idx="1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Требования оставлены без удовлетворения 230 шт;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629680046448051E-2"/>
                  <c:y val="-4.5231351546632791E-17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smtClean="0">
                        <a:latin typeface="Cambria" panose="02040503050406030204" pitchFamily="18" charset="0"/>
                      </a:rPr>
                      <a:t>230 шт.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txPr>
              <a:bodyPr/>
              <a:lstStyle/>
              <a:p>
                <a:pPr>
                  <a:defRPr sz="1600" b="1">
                    <a:latin typeface="Cambria" panose="020405030504060302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Рассмотрено</c:v>
                </c:pt>
                <c:pt idx="1">
                  <c:v>По удовлетворенным требованиям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35</c:v>
                </c:pt>
                <c:pt idx="1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 взыскании судебных расходов 13 шт.;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Рассмотрено</c:v>
                </c:pt>
                <c:pt idx="1">
                  <c:v>По удовлетворенным требованиям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1">
                  <c:v>13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По обжалованию действий (бездействия) органов Федерального казначейства 7 шт.;</c:v>
                </c:pt>
              </c:strCache>
            </c:strRef>
          </c:tx>
          <c:invertIfNegative val="0"/>
          <c:dLbls>
            <c:dLbl>
              <c:idx val="1"/>
              <c:delete val="1"/>
            </c:dLbl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Рассмотрено</c:v>
                </c:pt>
                <c:pt idx="1">
                  <c:v>По удовлетворенным требованиям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1">
                  <c:v>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 взыскании денежных средств по договорам (государственным контрактам) 2 шт.;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Рассмотрено</c:v>
                </c:pt>
                <c:pt idx="1">
                  <c:v>По удовлетворенным требованиям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1">
                  <c:v>2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О возмещении ущерба, причиненного в результате ДТП 2 шт.;</c:v>
                </c:pt>
              </c:strCache>
            </c:strRef>
          </c:tx>
          <c:invertIfNegative val="0"/>
          <c:dLbls>
            <c:dLbl>
              <c:idx val="1"/>
              <c:delete val="1"/>
            </c:dLbl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Рассмотрено</c:v>
                </c:pt>
                <c:pt idx="1">
                  <c:v>По удовлетворенным требованиям</c:v>
                </c:pt>
              </c:strCache>
            </c:strRef>
          </c:cat>
          <c:val>
            <c:numRef>
              <c:f>Лист1!$G$2:$G$3</c:f>
              <c:numCache>
                <c:formatCode>General</c:formatCode>
                <c:ptCount val="2"/>
                <c:pt idx="1">
                  <c:v>2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Трудовойспор 1 шт.;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Рассмотрено</c:v>
                </c:pt>
                <c:pt idx="1">
                  <c:v>По удовлетворенным требованиям</c:v>
                </c:pt>
              </c:strCache>
            </c:strRef>
          </c:cat>
          <c:val>
            <c:numRef>
              <c:f>Лист1!$H$2:$H$3</c:f>
              <c:numCache>
                <c:formatCode>General</c:formatCode>
                <c:ptCount val="2"/>
                <c:pt idx="1">
                  <c:v>1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О наложении судебного штрафа 1 шт.;</c:v>
                </c:pt>
              </c:strCache>
            </c:strRef>
          </c:tx>
          <c:invertIfNegative val="0"/>
          <c:dPt>
            <c:idx val="1"/>
            <c:invertIfNegative val="0"/>
            <c:bubble3D val="0"/>
          </c:dPt>
          <c:cat>
            <c:strRef>
              <c:f>Лист1!$A$2:$A$3</c:f>
              <c:strCache>
                <c:ptCount val="2"/>
                <c:pt idx="0">
                  <c:v>Рассмотрено</c:v>
                </c:pt>
                <c:pt idx="1">
                  <c:v>По удовлетворенным требованиям</c:v>
                </c:pt>
              </c:strCache>
            </c:strRef>
          </c:cat>
          <c:val>
            <c:numRef>
              <c:f>Лист1!$I$2:$I$3</c:f>
              <c:numCache>
                <c:formatCode>General</c:formatCode>
                <c:ptCount val="2"/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317308416"/>
        <c:axId val="151264576"/>
        <c:axId val="0"/>
      </c:bar3DChart>
      <c:catAx>
        <c:axId val="3173084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Cambria" panose="02040503050406030204" pitchFamily="18" charset="0"/>
              </a:defRPr>
            </a:pPr>
            <a:endParaRPr lang="ru-RU"/>
          </a:p>
        </c:txPr>
        <c:crossAx val="151264576"/>
        <c:crosses val="autoZero"/>
        <c:auto val="1"/>
        <c:lblAlgn val="ctr"/>
        <c:lblOffset val="100"/>
        <c:noMultiLvlLbl val="0"/>
      </c:catAx>
      <c:valAx>
        <c:axId val="1512645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1730841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600" u="heavy" baseline="0">
                <a:uFill>
                  <a:solidFill>
                    <a:schemeClr val="accent2">
                      <a:lumMod val="60000"/>
                      <a:lumOff val="40000"/>
                    </a:schemeClr>
                  </a:solidFill>
                </a:uFill>
                <a:latin typeface="Cambria" panose="020405030504060302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 u="heavy" baseline="0">
                <a:uFill>
                  <a:solidFill>
                    <a:schemeClr val="accent1">
                      <a:lumMod val="60000"/>
                      <a:lumOff val="40000"/>
                    </a:schemeClr>
                  </a:solidFill>
                </a:uFill>
                <a:latin typeface="Cambria" panose="02040503050406030204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600" u="heavy" baseline="0">
                <a:uFill>
                  <a:solidFill>
                    <a:schemeClr val="accent6">
                      <a:lumMod val="75000"/>
                    </a:schemeClr>
                  </a:solidFill>
                </a:uFill>
                <a:latin typeface="Cambria" panose="02040503050406030204" pitchFamily="18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600" u="heavy" baseline="0">
                <a:uFill>
                  <a:solidFill>
                    <a:srgbClr val="0070C0"/>
                  </a:solidFill>
                </a:uFill>
                <a:latin typeface="Cambria" panose="02040503050406030204" pitchFamily="18" charset="0"/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600" u="heavy" baseline="0">
                <a:uFill>
                  <a:solidFill>
                    <a:schemeClr val="accent4">
                      <a:lumMod val="75000"/>
                    </a:schemeClr>
                  </a:solidFill>
                </a:uFill>
                <a:latin typeface="Cambria" panose="02040503050406030204" pitchFamily="18" charset="0"/>
              </a:defRPr>
            </a:pPr>
            <a:endParaRPr lang="ru-RU"/>
          </a:p>
        </c:txPr>
      </c:legendEntry>
      <c:legendEntry>
        <c:idx val="5"/>
        <c:txPr>
          <a:bodyPr/>
          <a:lstStyle/>
          <a:p>
            <a:pPr>
              <a:defRPr sz="1600" u="heavy" baseline="0">
                <a:uFill>
                  <a:solidFill>
                    <a:schemeClr val="tx2"/>
                  </a:solidFill>
                </a:uFill>
                <a:latin typeface="Cambria" panose="02040503050406030204" pitchFamily="18" charset="0"/>
              </a:defRPr>
            </a:pPr>
            <a:endParaRPr lang="ru-RU"/>
          </a:p>
        </c:txPr>
      </c:legendEntry>
      <c:legendEntry>
        <c:idx val="6"/>
        <c:txPr>
          <a:bodyPr/>
          <a:lstStyle/>
          <a:p>
            <a:pPr>
              <a:defRPr sz="1600" u="heavy" baseline="0">
                <a:uFill>
                  <a:solidFill>
                    <a:schemeClr val="accent2">
                      <a:lumMod val="75000"/>
                    </a:schemeClr>
                  </a:solidFill>
                </a:uFill>
                <a:latin typeface="Cambria" panose="02040503050406030204" pitchFamily="18" charset="0"/>
              </a:defRPr>
            </a:pPr>
            <a:endParaRPr lang="ru-RU"/>
          </a:p>
        </c:txPr>
      </c:legendEntry>
      <c:legendEntry>
        <c:idx val="7"/>
        <c:txPr>
          <a:bodyPr/>
          <a:lstStyle/>
          <a:p>
            <a:pPr>
              <a:defRPr sz="1600" u="heavy" baseline="0">
                <a:uFill>
                  <a:solidFill>
                    <a:schemeClr val="accent1"/>
                  </a:solidFill>
                </a:uFill>
                <a:latin typeface="Cambria" panose="020405030504060302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41617804003608566"/>
          <c:y val="3.3333333333333354E-2"/>
          <c:w val="0.55751012653381415"/>
          <c:h val="0.94201765888626643"/>
        </c:manualLayout>
      </c:layout>
      <c:overlay val="1"/>
      <c:txPr>
        <a:bodyPr/>
        <a:lstStyle/>
        <a:p>
          <a:pPr>
            <a:defRPr sz="1600">
              <a:latin typeface="Cambria" panose="020405030504060302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446238908971195E-2"/>
          <c:y val="1.7845757153671992E-2"/>
          <c:w val="0.90209543759668431"/>
          <c:h val="0.825885832822492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Лист1!$B$8:$B$9</c:f>
              <c:strCache>
                <c:ptCount val="1"/>
                <c:pt idx="0">
                  <c:v>Количество РНО (шт.)</c:v>
                </c:pt>
              </c:strCache>
            </c:strRef>
          </c:tx>
          <c:spPr>
            <a:solidFill>
              <a:srgbClr val="5B9BD5">
                <a:lumMod val="40000"/>
                <a:lumOff val="60000"/>
                <a:alpha val="90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Лист1!$A$10:$A$12</c:f>
              <c:strCache>
                <c:ptCount val="3"/>
                <c:pt idx="0">
                  <c:v>1. Поступившие РНО 
(по всем типам учреждений)</c:v>
                </c:pt>
                <c:pt idx="1">
                  <c:v>2.  РНО в отношении КУ</c:v>
                </c:pt>
                <c:pt idx="2">
                  <c:v>3. РНО в отношении БУ (АУ)</c:v>
                </c:pt>
              </c:strCache>
            </c:strRef>
          </c:cat>
          <c:val>
            <c:numRef>
              <c:f>Лист1!$B$10:$B$12</c:f>
              <c:numCache>
                <c:formatCode>#,##0</c:formatCode>
                <c:ptCount val="3"/>
                <c:pt idx="0">
                  <c:v>39320</c:v>
                </c:pt>
                <c:pt idx="1">
                  <c:v>19314</c:v>
                </c:pt>
                <c:pt idx="2">
                  <c:v>20006</c:v>
                </c:pt>
              </c:numCache>
            </c:numRef>
          </c:val>
        </c:ser>
        <c:ser>
          <c:idx val="1"/>
          <c:order val="1"/>
          <c:tx>
            <c:strRef>
              <c:f>Лист1!$C$8:$C$9</c:f>
              <c:strCache>
                <c:ptCount val="1"/>
                <c:pt idx="0">
                  <c:v>Сумма по поступившим РНО (тыс. руб.)</c:v>
                </c:pt>
              </c:strCache>
            </c:strRef>
          </c:tx>
          <c:spPr>
            <a:solidFill>
              <a:srgbClr val="4472C4">
                <a:alpha val="90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Лист1!$A$10:$A$12</c:f>
              <c:strCache>
                <c:ptCount val="3"/>
                <c:pt idx="0">
                  <c:v>1. Поступившие РНО 
(по всем типам учреждений)</c:v>
                </c:pt>
                <c:pt idx="1">
                  <c:v>2.  РНО в отношении КУ</c:v>
                </c:pt>
                <c:pt idx="2">
                  <c:v>3. РНО в отношении БУ (АУ)</c:v>
                </c:pt>
              </c:strCache>
            </c:strRef>
          </c:cat>
          <c:val>
            <c:numRef>
              <c:f>Лист1!$C$10:$C$12</c:f>
              <c:numCache>
                <c:formatCode>#,##0</c:formatCode>
                <c:ptCount val="3"/>
                <c:pt idx="0">
                  <c:v>100051</c:v>
                </c:pt>
                <c:pt idx="1">
                  <c:v>37196</c:v>
                </c:pt>
                <c:pt idx="2">
                  <c:v>62854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89417984"/>
        <c:axId val="160713536"/>
      </c:barChart>
      <c:catAx>
        <c:axId val="3894179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 b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0713536"/>
        <c:crosses val="autoZero"/>
        <c:auto val="1"/>
        <c:lblAlgn val="ctr"/>
        <c:lblOffset val="100"/>
        <c:noMultiLvlLbl val="0"/>
      </c:catAx>
      <c:valAx>
        <c:axId val="160713536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894179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5570247767087383"/>
          <c:y val="0.91862853059964611"/>
          <c:w val="0.69745307651073341"/>
          <c:h val="7.1060471780638942E-2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446238908971195E-2"/>
          <c:y val="1.7845757153671992E-2"/>
          <c:w val="0.90209543759668431"/>
          <c:h val="0.825885832822492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Лист1!$B$8:$B$9</c:f>
              <c:strCache>
                <c:ptCount val="1"/>
                <c:pt idx="0">
                  <c:v>Поступившие РНО 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  <a:alpha val="9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B9BD5">
                  <a:alpha val="90000"/>
                </a:srgbClr>
              </a:solidFill>
            </c:spPr>
          </c:dPt>
          <c:dPt>
            <c:idx val="1"/>
            <c:invertIfNegative val="0"/>
            <c:bubble3D val="0"/>
            <c:spPr>
              <a:solidFill>
                <a:srgbClr val="70AD47">
                  <a:alpha val="90000"/>
                </a:srgbClr>
              </a:solidFill>
            </c:spPr>
          </c:dPt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Лист1!$A$10:$A$11</c:f>
              <c:strCache>
                <c:ptCount val="2"/>
                <c:pt idx="0">
                  <c:v>Количество РНО (шт.)</c:v>
                </c:pt>
                <c:pt idx="1">
                  <c:v>Сумма по поступившим РНО (тыс. руб.)</c:v>
                </c:pt>
              </c:strCache>
            </c:strRef>
          </c:cat>
          <c:val>
            <c:numRef>
              <c:f>Лист1!$B$10:$B$11</c:f>
              <c:numCache>
                <c:formatCode>#,##0</c:formatCode>
                <c:ptCount val="2"/>
                <c:pt idx="0">
                  <c:v>39320</c:v>
                </c:pt>
                <c:pt idx="1">
                  <c:v>100051</c:v>
                </c:pt>
              </c:numCache>
            </c:numRef>
          </c:val>
        </c:ser>
        <c:ser>
          <c:idx val="1"/>
          <c:order val="1"/>
          <c:tx>
            <c:strRef>
              <c:f>Лист1!$C$8:$C$9</c:f>
              <c:strCache>
                <c:ptCount val="1"/>
                <c:pt idx="0">
                  <c:v>РНО на сумму до 500 руб.</c:v>
                </c:pt>
              </c:strCache>
            </c:strRef>
          </c:tx>
          <c:spPr>
            <a:solidFill>
              <a:schemeClr val="tx2">
                <a:lumMod val="40000"/>
                <a:lumOff val="60000"/>
                <a:alpha val="9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B9BD5">
                  <a:lumMod val="60000"/>
                  <a:lumOff val="40000"/>
                  <a:alpha val="90000"/>
                </a:srgbClr>
              </a:solidFill>
            </c:spPr>
          </c:dPt>
          <c:dPt>
            <c:idx val="1"/>
            <c:invertIfNegative val="0"/>
            <c:bubble3D val="0"/>
            <c:spPr>
              <a:solidFill>
                <a:srgbClr val="70AD47">
                  <a:lumMod val="60000"/>
                  <a:lumOff val="40000"/>
                  <a:alpha val="90000"/>
                </a:srgbClr>
              </a:solidFill>
            </c:spPr>
          </c:dPt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Лист1!$A$10:$A$11</c:f>
              <c:strCache>
                <c:ptCount val="2"/>
                <c:pt idx="0">
                  <c:v>Количество РНО (шт.)</c:v>
                </c:pt>
                <c:pt idx="1">
                  <c:v>Сумма по поступившим РНО (тыс. руб.)</c:v>
                </c:pt>
              </c:strCache>
            </c:strRef>
          </c:cat>
          <c:val>
            <c:numRef>
              <c:f>Лист1!$C$10:$C$11</c:f>
              <c:numCache>
                <c:formatCode>#,##0</c:formatCode>
                <c:ptCount val="2"/>
                <c:pt idx="0">
                  <c:v>15100</c:v>
                </c:pt>
                <c:pt idx="1">
                  <c:v>2056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03636224"/>
        <c:axId val="160717568"/>
      </c:barChart>
      <c:catAx>
        <c:axId val="40363622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 b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0717568"/>
        <c:crosses val="autoZero"/>
        <c:auto val="1"/>
        <c:lblAlgn val="ctr"/>
        <c:lblOffset val="100"/>
        <c:noMultiLvlLbl val="0"/>
      </c:catAx>
      <c:valAx>
        <c:axId val="16071756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0363622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462362237825153E-2"/>
          <c:y val="1.7845673534395656E-2"/>
          <c:w val="0.90209543759668431"/>
          <c:h val="0.825885832822492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Лист1!$B$8:$B$9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  <a:alpha val="9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Лист1!$A$10:$A$12</c:f>
              <c:strCache>
                <c:ptCount val="3"/>
                <c:pt idx="0">
                  <c:v>1. предъявленные исполнительные листы (шт.)</c:v>
                </c:pt>
                <c:pt idx="1">
                  <c:v>2.  возвращенные исполнительные листы (шт.)</c:v>
                </c:pt>
                <c:pt idx="2">
                  <c:v>3.  исполненные исполнительные листы (шт.)</c:v>
                </c:pt>
              </c:strCache>
            </c:strRef>
          </c:cat>
          <c:val>
            <c:numRef>
              <c:f>Лист1!$B$10:$B$12</c:f>
              <c:numCache>
                <c:formatCode>#,##0</c:formatCode>
                <c:ptCount val="3"/>
                <c:pt idx="0">
                  <c:v>120586</c:v>
                </c:pt>
                <c:pt idx="1">
                  <c:v>24740</c:v>
                </c:pt>
                <c:pt idx="2">
                  <c:v>95786</c:v>
                </c:pt>
              </c:numCache>
            </c:numRef>
          </c:val>
        </c:ser>
        <c:ser>
          <c:idx val="1"/>
          <c:order val="1"/>
          <c:tx>
            <c:strRef>
              <c:f>Лист1!$C$8:$C$9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tx2">
                <a:lumMod val="40000"/>
                <a:lumOff val="60000"/>
                <a:alpha val="9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Лист1!$A$10:$A$12</c:f>
              <c:strCache>
                <c:ptCount val="3"/>
                <c:pt idx="0">
                  <c:v>1. предъявленные исполнительные листы (шт.)</c:v>
                </c:pt>
                <c:pt idx="1">
                  <c:v>2.  возвращенные исполнительные листы (шт.)</c:v>
                </c:pt>
                <c:pt idx="2">
                  <c:v>3.  исполненные исполнительные листы (шт.)</c:v>
                </c:pt>
              </c:strCache>
            </c:strRef>
          </c:cat>
          <c:val>
            <c:numRef>
              <c:f>Лист1!$C$10:$C$12</c:f>
              <c:numCache>
                <c:formatCode>#,##0</c:formatCode>
                <c:ptCount val="3"/>
                <c:pt idx="0">
                  <c:v>140252</c:v>
                </c:pt>
                <c:pt idx="1">
                  <c:v>32315</c:v>
                </c:pt>
                <c:pt idx="2">
                  <c:v>111022</c:v>
                </c:pt>
              </c:numCache>
            </c:numRef>
          </c:val>
        </c:ser>
        <c:ser>
          <c:idx val="2"/>
          <c:order val="2"/>
          <c:tx>
            <c:strRef>
              <c:f>Лист1!$D$8:$D$9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Лист1!$A$10:$A$12</c:f>
              <c:strCache>
                <c:ptCount val="3"/>
                <c:pt idx="0">
                  <c:v>1. предъявленные исполнительные листы (шт.)</c:v>
                </c:pt>
                <c:pt idx="1">
                  <c:v>2.  возвращенные исполнительные листы (шт.)</c:v>
                </c:pt>
                <c:pt idx="2">
                  <c:v>3.  исполненные исполнительные листы (шт.)</c:v>
                </c:pt>
              </c:strCache>
            </c:strRef>
          </c:cat>
          <c:val>
            <c:numRef>
              <c:f>Лист1!$D$10:$D$12</c:f>
              <c:numCache>
                <c:formatCode>#,##0</c:formatCode>
                <c:ptCount val="3"/>
                <c:pt idx="0">
                  <c:v>164435</c:v>
                </c:pt>
                <c:pt idx="1">
                  <c:v>28622</c:v>
                </c:pt>
                <c:pt idx="2">
                  <c:v>135533</c:v>
                </c:pt>
              </c:numCache>
            </c:numRef>
          </c:val>
        </c:ser>
        <c:ser>
          <c:idx val="3"/>
          <c:order val="3"/>
          <c:tx>
            <c:strRef>
              <c:f>Лист1!$E$8:$E$9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Лист1!$A$10:$A$12</c:f>
              <c:strCache>
                <c:ptCount val="3"/>
                <c:pt idx="0">
                  <c:v>1. предъявленные исполнительные листы (шт.)</c:v>
                </c:pt>
                <c:pt idx="1">
                  <c:v>2.  возвращенные исполнительные листы (шт.)</c:v>
                </c:pt>
                <c:pt idx="2">
                  <c:v>3.  исполненные исполнительные листы (шт.)</c:v>
                </c:pt>
              </c:strCache>
            </c:strRef>
          </c:cat>
          <c:val>
            <c:numRef>
              <c:f>Лист1!$E$10:$E$12</c:f>
              <c:numCache>
                <c:formatCode>#,##0</c:formatCode>
                <c:ptCount val="3"/>
                <c:pt idx="0">
                  <c:v>188650</c:v>
                </c:pt>
                <c:pt idx="1">
                  <c:v>29297</c:v>
                </c:pt>
                <c:pt idx="2">
                  <c:v>155003</c:v>
                </c:pt>
              </c:numCache>
            </c:numRef>
          </c:val>
        </c:ser>
        <c:ser>
          <c:idx val="4"/>
          <c:order val="4"/>
          <c:tx>
            <c:strRef>
              <c:f>Лист1!$F$8:$F$9</c:f>
              <c:strCache>
                <c:ptCount val="1"/>
                <c:pt idx="0">
                  <c:v>6 мес. 2015</c:v>
                </c:pt>
              </c:strCache>
            </c:strRef>
          </c:tx>
          <c:invertIfNegative val="0"/>
          <c:cat>
            <c:strRef>
              <c:f>Лист1!$A$10:$A$12</c:f>
              <c:strCache>
                <c:ptCount val="3"/>
                <c:pt idx="0">
                  <c:v>1. предъявленные исполнительные листы (шт.)</c:v>
                </c:pt>
                <c:pt idx="1">
                  <c:v>2.  возвращенные исполнительные листы (шт.)</c:v>
                </c:pt>
                <c:pt idx="2">
                  <c:v>3.  исполненные исполнительные листы (шт.)</c:v>
                </c:pt>
              </c:strCache>
            </c:strRef>
          </c:cat>
          <c:val>
            <c:numRef>
              <c:f>Лист1!$F$10:$F$12</c:f>
              <c:numCache>
                <c:formatCode>#,##0</c:formatCode>
                <c:ptCount val="3"/>
                <c:pt idx="0">
                  <c:v>102172</c:v>
                </c:pt>
                <c:pt idx="1">
                  <c:v>16815</c:v>
                </c:pt>
                <c:pt idx="2">
                  <c:v>79533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9966208"/>
        <c:axId val="37336704"/>
      </c:barChart>
      <c:catAx>
        <c:axId val="3996620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7336704"/>
        <c:crosses val="autoZero"/>
        <c:auto val="1"/>
        <c:lblAlgn val="ctr"/>
        <c:lblOffset val="100"/>
        <c:noMultiLvlLbl val="0"/>
      </c:catAx>
      <c:valAx>
        <c:axId val="3733670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996620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7597544484806424"/>
          <c:y val="0.90161109839286169"/>
          <c:w val="0.35682827460306837"/>
          <c:h val="8.4019584511761905E-2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46238908971195E-2"/>
          <c:y val="1.7845757153671992E-2"/>
          <c:w val="0.90209543759668431"/>
          <c:h val="0.825885832822492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Лист1!$B$8:$B$9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  <a:alpha val="9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Лист1!$A$10:$A$12</c:f>
              <c:strCache>
                <c:ptCount val="3"/>
                <c:pt idx="0">
                  <c:v>1. предъявленные исполнительные листы (млн.руб.)</c:v>
                </c:pt>
                <c:pt idx="1">
                  <c:v>2.  возвращенные исполнительные листы (млн.руб.)</c:v>
                </c:pt>
                <c:pt idx="2">
                  <c:v>3.  исполненные исполнительные листы (млн.руб.)</c:v>
                </c:pt>
              </c:strCache>
            </c:strRef>
          </c:cat>
          <c:val>
            <c:numRef>
              <c:f>Лист1!$B$10:$B$12</c:f>
              <c:numCache>
                <c:formatCode>#,##0</c:formatCode>
                <c:ptCount val="3"/>
                <c:pt idx="0">
                  <c:v>28118</c:v>
                </c:pt>
                <c:pt idx="1">
                  <c:v>10744</c:v>
                </c:pt>
                <c:pt idx="2">
                  <c:v>15549</c:v>
                </c:pt>
              </c:numCache>
            </c:numRef>
          </c:val>
        </c:ser>
        <c:ser>
          <c:idx val="1"/>
          <c:order val="1"/>
          <c:tx>
            <c:strRef>
              <c:f>Лист1!$C$8:$C$9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  <a:alpha val="9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Лист1!$A$10:$A$12</c:f>
              <c:strCache>
                <c:ptCount val="3"/>
                <c:pt idx="0">
                  <c:v>1. предъявленные исполнительные листы (млн.руб.)</c:v>
                </c:pt>
                <c:pt idx="1">
                  <c:v>2.  возвращенные исполнительные листы (млн.руб.)</c:v>
                </c:pt>
                <c:pt idx="2">
                  <c:v>3.  исполненные исполнительные листы (млн.руб.)</c:v>
                </c:pt>
              </c:strCache>
            </c:strRef>
          </c:cat>
          <c:val>
            <c:numRef>
              <c:f>Лист1!$C$10:$C$12</c:f>
              <c:numCache>
                <c:formatCode>#,##0</c:formatCode>
                <c:ptCount val="3"/>
                <c:pt idx="0">
                  <c:v>38016</c:v>
                </c:pt>
                <c:pt idx="1">
                  <c:v>16260</c:v>
                </c:pt>
                <c:pt idx="2">
                  <c:v>21483</c:v>
                </c:pt>
              </c:numCache>
            </c:numRef>
          </c:val>
        </c:ser>
        <c:ser>
          <c:idx val="2"/>
          <c:order val="2"/>
          <c:tx>
            <c:strRef>
              <c:f>Лист1!$D$8:$D$9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</c:dPt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Лист1!$A$10:$A$12</c:f>
              <c:strCache>
                <c:ptCount val="3"/>
                <c:pt idx="0">
                  <c:v>1. предъявленные исполнительные листы (млн.руб.)</c:v>
                </c:pt>
                <c:pt idx="1">
                  <c:v>2.  возвращенные исполнительные листы (млн.руб.)</c:v>
                </c:pt>
                <c:pt idx="2">
                  <c:v>3.  исполненные исполнительные листы (млн.руб.)</c:v>
                </c:pt>
              </c:strCache>
            </c:strRef>
          </c:cat>
          <c:val>
            <c:numRef>
              <c:f>Лист1!$D$10:$D$12</c:f>
              <c:numCache>
                <c:formatCode>#,##0</c:formatCode>
                <c:ptCount val="3"/>
                <c:pt idx="0">
                  <c:v>39975</c:v>
                </c:pt>
                <c:pt idx="1">
                  <c:v>13021</c:v>
                </c:pt>
                <c:pt idx="2">
                  <c:v>22207</c:v>
                </c:pt>
              </c:numCache>
            </c:numRef>
          </c:val>
        </c:ser>
        <c:ser>
          <c:idx val="3"/>
          <c:order val="3"/>
          <c:tx>
            <c:strRef>
              <c:f>Лист1!$E$8:$E$9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Лист1!$A$10:$A$12</c:f>
              <c:strCache>
                <c:ptCount val="3"/>
                <c:pt idx="0">
                  <c:v>1. предъявленные исполнительные листы (млн.руб.)</c:v>
                </c:pt>
                <c:pt idx="1">
                  <c:v>2.  возвращенные исполнительные листы (млн.руб.)</c:v>
                </c:pt>
                <c:pt idx="2">
                  <c:v>3.  исполненные исполнительные листы (млн.руб.)</c:v>
                </c:pt>
              </c:strCache>
            </c:strRef>
          </c:cat>
          <c:val>
            <c:numRef>
              <c:f>Лист1!$E$10:$E$12</c:f>
              <c:numCache>
                <c:formatCode>#,##0</c:formatCode>
                <c:ptCount val="3"/>
                <c:pt idx="0">
                  <c:v>42577</c:v>
                </c:pt>
                <c:pt idx="1">
                  <c:v>16406</c:v>
                </c:pt>
                <c:pt idx="2">
                  <c:v>25031</c:v>
                </c:pt>
              </c:numCache>
            </c:numRef>
          </c:val>
        </c:ser>
        <c:ser>
          <c:idx val="4"/>
          <c:order val="4"/>
          <c:tx>
            <c:strRef>
              <c:f>Лист1!$F$8:$F$9</c:f>
              <c:strCache>
                <c:ptCount val="1"/>
                <c:pt idx="0">
                  <c:v>6 мес. 2015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Лист1!$A$10:$A$12</c:f>
              <c:strCache>
                <c:ptCount val="3"/>
                <c:pt idx="0">
                  <c:v>1. предъявленные исполнительные листы (млн.руб.)</c:v>
                </c:pt>
                <c:pt idx="1">
                  <c:v>2.  возвращенные исполнительные листы (млн.руб.)</c:v>
                </c:pt>
                <c:pt idx="2">
                  <c:v>3.  исполненные исполнительные листы (млн.руб.)</c:v>
                </c:pt>
              </c:strCache>
            </c:strRef>
          </c:cat>
          <c:val>
            <c:numRef>
              <c:f>Лист1!$F$10:$F$12</c:f>
              <c:numCache>
                <c:formatCode>#,##0</c:formatCode>
                <c:ptCount val="3"/>
                <c:pt idx="0">
                  <c:v>20881</c:v>
                </c:pt>
                <c:pt idx="1">
                  <c:v>7216</c:v>
                </c:pt>
                <c:pt idx="2">
                  <c:v>10926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61907456"/>
        <c:axId val="38054144"/>
      </c:barChart>
      <c:catAx>
        <c:axId val="6190745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8054144"/>
        <c:crosses val="autoZero"/>
        <c:auto val="1"/>
        <c:lblAlgn val="ctr"/>
        <c:lblOffset val="100"/>
        <c:noMultiLvlLbl val="0"/>
      </c:catAx>
      <c:valAx>
        <c:axId val="3805414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19074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5390127273009289"/>
          <c:y val="0.90847695162488595"/>
          <c:w val="0.44517483840075411"/>
          <c:h val="8.6716533314258673E-2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Лист1!$B$8:$B$9</c:f>
              <c:strCache>
                <c:ptCount val="1"/>
                <c:pt idx="0">
                  <c:v>6 мес. 2015</c:v>
                </c:pt>
              </c:strCache>
            </c:strRef>
          </c:tx>
          <c:spPr>
            <a:solidFill>
              <a:schemeClr val="accent1">
                <a:alpha val="90000"/>
              </a:schemeClr>
            </a:solidFill>
            <a:ln>
              <a:solidFill>
                <a:schemeClr val="accent1"/>
              </a:solidFill>
            </a:ln>
          </c:spPr>
          <c:invertIfNegative val="0"/>
          <c:cat>
            <c:strRef>
              <c:f>Лист1!$A$10:$A$14</c:f>
              <c:strCache>
                <c:ptCount val="5"/>
                <c:pt idx="0">
                  <c:v>ФТС России</c:v>
                </c:pt>
                <c:pt idx="1">
                  <c:v>Миноборона</c:v>
                </c:pt>
                <c:pt idx="2">
                  <c:v>ФНС России</c:v>
                </c:pt>
                <c:pt idx="3">
                  <c:v>МВД России</c:v>
                </c:pt>
                <c:pt idx="4">
                  <c:v>ФСИН России</c:v>
                </c:pt>
              </c:strCache>
            </c:strRef>
          </c:cat>
          <c:val>
            <c:numRef>
              <c:f>Лист1!$B$10:$B$14</c:f>
              <c:numCache>
                <c:formatCode>0</c:formatCode>
                <c:ptCount val="5"/>
                <c:pt idx="0">
                  <c:v>9999</c:v>
                </c:pt>
                <c:pt idx="1">
                  <c:v>6337</c:v>
                </c:pt>
                <c:pt idx="2">
                  <c:v>3738</c:v>
                </c:pt>
                <c:pt idx="3">
                  <c:v>1944</c:v>
                </c:pt>
                <c:pt idx="4">
                  <c:v>2132</c:v>
                </c:pt>
              </c:numCache>
            </c:numRef>
          </c:val>
        </c:ser>
        <c:ser>
          <c:idx val="1"/>
          <c:order val="1"/>
          <c:tx>
            <c:strRef>
              <c:f>Лист1!$C$8:$C$9</c:f>
              <c:strCache>
                <c:ptCount val="1"/>
                <c:pt idx="0">
                  <c:v>6 мес. 2014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  <a:alpha val="90000"/>
              </a:schemeClr>
            </a:solidFill>
            <a:ln>
              <a:solidFill>
                <a:schemeClr val="accent1"/>
              </a:solidFill>
            </a:ln>
          </c:spPr>
          <c:invertIfNegative val="0"/>
          <c:cat>
            <c:strRef>
              <c:f>Лист1!$A$10:$A$14</c:f>
              <c:strCache>
                <c:ptCount val="5"/>
                <c:pt idx="0">
                  <c:v>ФТС России</c:v>
                </c:pt>
                <c:pt idx="1">
                  <c:v>Миноборона</c:v>
                </c:pt>
                <c:pt idx="2">
                  <c:v>ФНС России</c:v>
                </c:pt>
                <c:pt idx="3">
                  <c:v>МВД России</c:v>
                </c:pt>
                <c:pt idx="4">
                  <c:v>ФСИН России</c:v>
                </c:pt>
              </c:strCache>
            </c:strRef>
          </c:cat>
          <c:val>
            <c:numRef>
              <c:f>Лист1!$C$10:$C$14</c:f>
              <c:numCache>
                <c:formatCode>0</c:formatCode>
                <c:ptCount val="5"/>
                <c:pt idx="0">
                  <c:v>18465</c:v>
                </c:pt>
                <c:pt idx="1">
                  <c:v>8966</c:v>
                </c:pt>
                <c:pt idx="2">
                  <c:v>4894</c:v>
                </c:pt>
                <c:pt idx="3">
                  <c:v>2277</c:v>
                </c:pt>
                <c:pt idx="4">
                  <c:v>2507</c:v>
                </c:pt>
              </c:numCache>
            </c:numRef>
          </c:val>
        </c:ser>
        <c:ser>
          <c:idx val="2"/>
          <c:order val="2"/>
          <c:tx>
            <c:strRef>
              <c:f>Лист1!$D$8:$D$9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accent1"/>
              </a:solidFill>
            </a:ln>
          </c:spPr>
          <c:invertIfNegative val="0"/>
          <c:cat>
            <c:strRef>
              <c:f>Лист1!$A$10:$A$14</c:f>
              <c:strCache>
                <c:ptCount val="5"/>
                <c:pt idx="0">
                  <c:v>ФТС России</c:v>
                </c:pt>
                <c:pt idx="1">
                  <c:v>Миноборона</c:v>
                </c:pt>
                <c:pt idx="2">
                  <c:v>ФНС России</c:v>
                </c:pt>
                <c:pt idx="3">
                  <c:v>МВД России</c:v>
                </c:pt>
                <c:pt idx="4">
                  <c:v>ФСИН России</c:v>
                </c:pt>
              </c:strCache>
            </c:strRef>
          </c:cat>
          <c:val>
            <c:numRef>
              <c:f>Лист1!$D$10:$D$14</c:f>
              <c:numCache>
                <c:formatCode>0</c:formatCode>
                <c:ptCount val="5"/>
                <c:pt idx="0">
                  <c:v>27189</c:v>
                </c:pt>
                <c:pt idx="1">
                  <c:v>24871</c:v>
                </c:pt>
                <c:pt idx="2">
                  <c:v>11716</c:v>
                </c:pt>
                <c:pt idx="3">
                  <c:v>5726</c:v>
                </c:pt>
                <c:pt idx="4">
                  <c:v>5009</c:v>
                </c:pt>
              </c:numCache>
            </c:numRef>
          </c:val>
        </c:ser>
        <c:ser>
          <c:idx val="3"/>
          <c:order val="3"/>
          <c:tx>
            <c:strRef>
              <c:f>Лист1!$E$8:$E$9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c:spPr>
          <c:invertIfNegative val="0"/>
          <c:cat>
            <c:strRef>
              <c:f>Лист1!$A$10:$A$14</c:f>
              <c:strCache>
                <c:ptCount val="5"/>
                <c:pt idx="0">
                  <c:v>ФТС России</c:v>
                </c:pt>
                <c:pt idx="1">
                  <c:v>Миноборона</c:v>
                </c:pt>
                <c:pt idx="2">
                  <c:v>ФНС России</c:v>
                </c:pt>
                <c:pt idx="3">
                  <c:v>МВД России</c:v>
                </c:pt>
                <c:pt idx="4">
                  <c:v>ФСИН России</c:v>
                </c:pt>
              </c:strCache>
            </c:strRef>
          </c:cat>
          <c:val>
            <c:numRef>
              <c:f>Лист1!$E$10:$E$14</c:f>
              <c:numCache>
                <c:formatCode>0</c:formatCode>
                <c:ptCount val="5"/>
                <c:pt idx="0">
                  <c:v>13319</c:v>
                </c:pt>
                <c:pt idx="1">
                  <c:v>27796</c:v>
                </c:pt>
                <c:pt idx="2">
                  <c:v>13287</c:v>
                </c:pt>
                <c:pt idx="3">
                  <c:v>5984</c:v>
                </c:pt>
                <c:pt idx="4">
                  <c:v>4959</c:v>
                </c:pt>
              </c:numCache>
            </c:numRef>
          </c:val>
        </c:ser>
        <c:ser>
          <c:idx val="4"/>
          <c:order val="4"/>
          <c:tx>
            <c:strRef>
              <c:f>Лист1!$F$8:$F$9</c:f>
              <c:strCache>
                <c:ptCount val="1"/>
                <c:pt idx="0">
                  <c:v>2011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invertIfNegative val="0"/>
          <c:cat>
            <c:strRef>
              <c:f>Лист1!$A$10:$A$14</c:f>
              <c:strCache>
                <c:ptCount val="5"/>
                <c:pt idx="0">
                  <c:v>ФТС России</c:v>
                </c:pt>
                <c:pt idx="1">
                  <c:v>Миноборона</c:v>
                </c:pt>
                <c:pt idx="2">
                  <c:v>ФНС России</c:v>
                </c:pt>
                <c:pt idx="3">
                  <c:v>МВД России</c:v>
                </c:pt>
                <c:pt idx="4">
                  <c:v>ФСИН России</c:v>
                </c:pt>
              </c:strCache>
            </c:strRef>
          </c:cat>
          <c:val>
            <c:numRef>
              <c:f>Лист1!$F$10:$F$14</c:f>
              <c:numCache>
                <c:formatCode>0</c:formatCode>
                <c:ptCount val="5"/>
                <c:pt idx="0">
                  <c:v>9912</c:v>
                </c:pt>
                <c:pt idx="1">
                  <c:v>26426</c:v>
                </c:pt>
                <c:pt idx="2">
                  <c:v>11938</c:v>
                </c:pt>
                <c:pt idx="3">
                  <c:v>3874</c:v>
                </c:pt>
                <c:pt idx="4">
                  <c:v>3568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4165376"/>
        <c:axId val="38057024"/>
      </c:barChart>
      <c:catAx>
        <c:axId val="6416537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8057024"/>
        <c:crosses val="autoZero"/>
        <c:auto val="1"/>
        <c:lblAlgn val="ctr"/>
        <c:lblOffset val="100"/>
        <c:noMultiLvlLbl val="0"/>
      </c:catAx>
      <c:valAx>
        <c:axId val="38057024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416537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Лист1!$B$8</c:f>
              <c:strCache>
                <c:ptCount val="1"/>
                <c:pt idx="0">
                  <c:v>6 мес. 2015</c:v>
                </c:pt>
              </c:strCache>
            </c:strRef>
          </c:tx>
          <c:spPr>
            <a:solidFill>
              <a:srgbClr val="0000FF">
                <a:alpha val="90000"/>
              </a:srgbClr>
            </a:solidFill>
          </c:spPr>
          <c:invertIfNegative val="0"/>
          <c:cat>
            <c:strRef>
              <c:f>Лист1!$A$9:$A$18</c:f>
              <c:strCache>
                <c:ptCount val="10"/>
                <c:pt idx="0">
                  <c:v>УФК по Приморскому краю</c:v>
                </c:pt>
                <c:pt idx="1">
                  <c:v>УФК по Алтайскому краю</c:v>
                </c:pt>
                <c:pt idx="2">
                  <c:v>УФК по Забайкальскому краю</c:v>
                </c:pt>
                <c:pt idx="3">
                  <c:v>УФК по Республике Карелия</c:v>
                </c:pt>
                <c:pt idx="4">
                  <c:v>УФК по Волгоградской области</c:v>
                </c:pt>
                <c:pt idx="5">
                  <c:v>УФК по г. Москве</c:v>
                </c:pt>
                <c:pt idx="6">
                  <c:v>УФК по Хабаровскому краю</c:v>
                </c:pt>
                <c:pt idx="7">
                  <c:v>МОУ ФК</c:v>
                </c:pt>
                <c:pt idx="8">
                  <c:v>УФК по Краснодарскому краю</c:v>
                </c:pt>
                <c:pt idx="9">
                  <c:v>УФК по Курской области</c:v>
                </c:pt>
              </c:strCache>
            </c:strRef>
          </c:cat>
          <c:val>
            <c:numRef>
              <c:f>Лист1!$B$9:$B$18</c:f>
              <c:numCache>
                <c:formatCode>General</c:formatCode>
                <c:ptCount val="10"/>
                <c:pt idx="0">
                  <c:v>11187</c:v>
                </c:pt>
                <c:pt idx="1">
                  <c:v>10318</c:v>
                </c:pt>
                <c:pt idx="2">
                  <c:v>7403</c:v>
                </c:pt>
                <c:pt idx="3">
                  <c:v>3892</c:v>
                </c:pt>
                <c:pt idx="4">
                  <c:v>3580</c:v>
                </c:pt>
                <c:pt idx="5">
                  <c:v>2919</c:v>
                </c:pt>
                <c:pt idx="6">
                  <c:v>1574</c:v>
                </c:pt>
                <c:pt idx="7">
                  <c:v>1410</c:v>
                </c:pt>
                <c:pt idx="8">
                  <c:v>1375</c:v>
                </c:pt>
                <c:pt idx="9">
                  <c:v>1302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4671744"/>
        <c:axId val="38059328"/>
      </c:barChart>
      <c:catAx>
        <c:axId val="6467174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8059328"/>
        <c:crosses val="autoZero"/>
        <c:auto val="1"/>
        <c:lblAlgn val="ctr"/>
        <c:lblOffset val="100"/>
        <c:noMultiLvlLbl val="0"/>
      </c:catAx>
      <c:valAx>
        <c:axId val="380593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467174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Лист1!$B$8:$B$9</c:f>
              <c:strCache>
                <c:ptCount val="1"/>
                <c:pt idx="0">
                  <c:v>количество ИД по категории взыскания за 2013 шт.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  <a:alpha val="89804"/>
              </a:schemeClr>
            </a:solidFill>
          </c:spPr>
          <c:invertIfNegative val="0"/>
          <c:cat>
            <c:strRef>
              <c:f>Лист1!$A$10:$A$14</c:f>
              <c:strCache>
                <c:ptCount val="5"/>
                <c:pt idx="0">
                  <c:v>ФТС России</c:v>
                </c:pt>
                <c:pt idx="1">
                  <c:v>УФК по Приморскому краю</c:v>
                </c:pt>
                <c:pt idx="2">
                  <c:v>УФК по Краснодарский край</c:v>
                </c:pt>
                <c:pt idx="3">
                  <c:v>УФК по г. Санкт-Петербургу</c:v>
                </c:pt>
                <c:pt idx="4">
                  <c:v>УФК по г. Москве</c:v>
                </c:pt>
              </c:strCache>
            </c:strRef>
          </c:cat>
          <c:val>
            <c:numRef>
              <c:f>Лист1!$B$10:$B$14</c:f>
              <c:numCache>
                <c:formatCode>0</c:formatCode>
                <c:ptCount val="5"/>
                <c:pt idx="0" formatCode="General">
                  <c:v>27189</c:v>
                </c:pt>
                <c:pt idx="1">
                  <c:v>19157</c:v>
                </c:pt>
                <c:pt idx="2">
                  <c:v>3565</c:v>
                </c:pt>
                <c:pt idx="3">
                  <c:v>1349</c:v>
                </c:pt>
                <c:pt idx="4" formatCode="General">
                  <c:v>388</c:v>
                </c:pt>
              </c:numCache>
            </c:numRef>
          </c:val>
        </c:ser>
        <c:ser>
          <c:idx val="1"/>
          <c:order val="1"/>
          <c:tx>
            <c:strRef>
              <c:f>Лист1!$C$8:$C$9</c:f>
              <c:strCache>
                <c:ptCount val="1"/>
                <c:pt idx="0">
                  <c:v>количество ИД по категории взыскания за 6 мес. 2014 шт.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cat>
            <c:strRef>
              <c:f>Лист1!$A$10:$A$14</c:f>
              <c:strCache>
                <c:ptCount val="5"/>
                <c:pt idx="0">
                  <c:v>ФТС России</c:v>
                </c:pt>
                <c:pt idx="1">
                  <c:v>УФК по Приморскому краю</c:v>
                </c:pt>
                <c:pt idx="2">
                  <c:v>УФК по Краснодарский край</c:v>
                </c:pt>
                <c:pt idx="3">
                  <c:v>УФК по г. Санкт-Петербургу</c:v>
                </c:pt>
                <c:pt idx="4">
                  <c:v>УФК по г. Москве</c:v>
                </c:pt>
              </c:strCache>
            </c:strRef>
          </c:cat>
          <c:val>
            <c:numRef>
              <c:f>Лист1!$C$10:$C$14</c:f>
              <c:numCache>
                <c:formatCode>0</c:formatCode>
                <c:ptCount val="5"/>
                <c:pt idx="0">
                  <c:v>18472</c:v>
                </c:pt>
                <c:pt idx="1">
                  <c:v>14655</c:v>
                </c:pt>
                <c:pt idx="2">
                  <c:v>1486</c:v>
                </c:pt>
                <c:pt idx="3">
                  <c:v>357</c:v>
                </c:pt>
                <c:pt idx="4">
                  <c:v>267</c:v>
                </c:pt>
              </c:numCache>
            </c:numRef>
          </c:val>
        </c:ser>
        <c:ser>
          <c:idx val="2"/>
          <c:order val="2"/>
          <c:tx>
            <c:strRef>
              <c:f>Лист1!$D$8:$D$9</c:f>
              <c:strCache>
                <c:ptCount val="1"/>
                <c:pt idx="0">
                  <c:v>количество ИД по категории взыскания за 6 мес. 2015 шт.</c:v>
                </c:pt>
              </c:strCache>
            </c:strRef>
          </c:tx>
          <c:invertIfNegative val="0"/>
          <c:cat>
            <c:strRef>
              <c:f>Лист1!$A$10:$A$14</c:f>
              <c:strCache>
                <c:ptCount val="5"/>
                <c:pt idx="0">
                  <c:v>ФТС России</c:v>
                </c:pt>
                <c:pt idx="1">
                  <c:v>УФК по Приморскому краю</c:v>
                </c:pt>
                <c:pt idx="2">
                  <c:v>УФК по Краснодарский край</c:v>
                </c:pt>
                <c:pt idx="3">
                  <c:v>УФК по г. Санкт-Петербургу</c:v>
                </c:pt>
                <c:pt idx="4">
                  <c:v>УФК по г. Москве</c:v>
                </c:pt>
              </c:strCache>
            </c:strRef>
          </c:cat>
          <c:val>
            <c:numRef>
              <c:f>Лист1!$D$10:$D$14</c:f>
              <c:numCache>
                <c:formatCode>0</c:formatCode>
                <c:ptCount val="5"/>
                <c:pt idx="0" formatCode="General">
                  <c:v>9999</c:v>
                </c:pt>
                <c:pt idx="1">
                  <c:v>7827</c:v>
                </c:pt>
                <c:pt idx="2">
                  <c:v>817</c:v>
                </c:pt>
                <c:pt idx="3">
                  <c:v>267</c:v>
                </c:pt>
                <c:pt idx="4">
                  <c:v>175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4673792"/>
        <c:axId val="38667392"/>
      </c:barChart>
      <c:catAx>
        <c:axId val="6467379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8667392"/>
        <c:crosses val="autoZero"/>
        <c:auto val="1"/>
        <c:lblAlgn val="ctr"/>
        <c:lblOffset val="100"/>
        <c:noMultiLvlLbl val="0"/>
      </c:catAx>
      <c:valAx>
        <c:axId val="3866739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467379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Лист1!$B$8:$B$9</c:f>
              <c:strCache>
                <c:ptCount val="1"/>
                <c:pt idx="0">
                  <c:v>количество ИД по категориям шт.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  <a:alpha val="89804"/>
              </a:schemeClr>
            </a:solidFill>
          </c:spPr>
          <c:invertIfNegative val="0"/>
          <c:cat>
            <c:strRef>
              <c:f>Лист1!$A$10:$A$12</c:f>
              <c:strCache>
                <c:ptCount val="3"/>
                <c:pt idx="0">
                  <c:v>Иные взыскания</c:v>
                </c:pt>
                <c:pt idx="1">
                  <c:v>Государственная пошлина</c:v>
                </c:pt>
                <c:pt idx="2">
                  <c:v>Возврат средств из бюджетов бюджетной системы Российской Федерации</c:v>
                </c:pt>
              </c:strCache>
            </c:strRef>
          </c:cat>
          <c:val>
            <c:numRef>
              <c:f>Лист1!$B$10:$B$12</c:f>
              <c:numCache>
                <c:formatCode>0</c:formatCode>
                <c:ptCount val="3"/>
                <c:pt idx="0">
                  <c:v>5178</c:v>
                </c:pt>
                <c:pt idx="1">
                  <c:v>2530</c:v>
                </c:pt>
                <c:pt idx="2">
                  <c:v>138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4864768"/>
        <c:axId val="38669696"/>
      </c:barChart>
      <c:catAx>
        <c:axId val="6486476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8669696"/>
        <c:crosses val="autoZero"/>
        <c:auto val="1"/>
        <c:lblAlgn val="ctr"/>
        <c:lblOffset val="100"/>
        <c:noMultiLvlLbl val="0"/>
      </c:catAx>
      <c:valAx>
        <c:axId val="3866969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 sz="1200" b="1">
                    <a:latin typeface="Times New Roman" pitchFamily="18" charset="0"/>
                    <a:cs typeface="Times New Roman" pitchFamily="18" charset="0"/>
                  </a:rPr>
                  <a:t>количество ИД </a:t>
                </a:r>
                <a:r>
                  <a:rPr lang="ru-RU" sz="1200" b="1" baseline="0">
                    <a:latin typeface="Times New Roman" pitchFamily="18" charset="0"/>
                    <a:cs typeface="Times New Roman" pitchFamily="18" charset="0"/>
                  </a:rPr>
                  <a:t> </a:t>
                </a:r>
                <a:br>
                  <a:rPr lang="ru-RU" sz="1200" b="1" baseline="0">
                    <a:latin typeface="Times New Roman" pitchFamily="18" charset="0"/>
                    <a:cs typeface="Times New Roman" pitchFamily="18" charset="0"/>
                  </a:rPr>
                </a:br>
                <a:r>
                  <a:rPr lang="ru-RU" sz="1200" b="1" baseline="0">
                    <a:latin typeface="Times New Roman" pitchFamily="18" charset="0"/>
                    <a:cs typeface="Times New Roman" pitchFamily="18" charset="0"/>
                  </a:rPr>
                  <a:t>с начала 2015 г.</a:t>
                </a:r>
                <a:endParaRPr lang="ru-RU" sz="1200" b="1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2.1169364618998151E-2"/>
              <c:y val="0.31864296420455462"/>
            </c:manualLayout>
          </c:layout>
          <c:overlay val="0"/>
        </c:title>
        <c:numFmt formatCode="0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486476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468033476947475E-2"/>
          <c:y val="7.6540705227172046E-2"/>
          <c:w val="0.50132854341620292"/>
          <c:h val="0.85576136273411585"/>
        </c:manualLayout>
      </c:layout>
      <c:pieChart>
        <c:varyColors val="1"/>
        <c:ser>
          <c:idx val="0"/>
          <c:order val="0"/>
          <c:tx>
            <c:strRef>
              <c:f>'9800-9489'!$B$2:$C$2</c:f>
              <c:strCache>
                <c:ptCount val="1"/>
                <c:pt idx="0">
                  <c:v>Наименование категории взыскания по предъявленным
ИД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dPt>
            <c:idx val="1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Pt>
            <c:idx val="5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-5.4119249244787794E-3"/>
                  <c:y val="0.112716548460183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6.1511811023622E-2"/>
                  <c:y val="0.13400259972660225"/>
                </c:manualLayout>
              </c:layout>
              <c:spPr/>
              <c:txPr>
                <a:bodyPr/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0714207893824593"/>
                  <c:y val="-3.2933094946090417E-2"/>
                </c:manualLayout>
              </c:layout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2438587629376521"/>
                  <c:y val="-0.17083291544491888"/>
                </c:manualLayout>
              </c:layout>
              <c:spPr/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6.7595899569157625E-2"/>
                  <c:y val="0.11546691231924514"/>
                </c:manualLayout>
              </c:layout>
              <c:spPr/>
              <c:txPr>
                <a:bodyPr/>
                <a:lstStyle/>
                <a:p>
                  <a:pPr>
                    <a:defRPr sz="18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8.1124647154954682E-3"/>
                  <c:y val="0.1165387467454060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'9800-9489'!$B$4:$B$9</c:f>
              <c:strCache>
                <c:ptCount val="6"/>
                <c:pt idx="0">
                  <c:v>Другие категории взыскания</c:v>
                </c:pt>
                <c:pt idx="1">
                  <c:v>Взыскание суммы основного долга по неисполненному договору (контракту)</c:v>
                </c:pt>
                <c:pt idx="2">
                  <c:v>Государственная пошлина</c:v>
                </c:pt>
                <c:pt idx="3">
                  <c:v>Иные взыскания</c:v>
                </c:pt>
                <c:pt idx="4">
                  <c:v>Трудовые (служебные) споры</c:v>
                </c:pt>
                <c:pt idx="5">
                  <c:v>Взыскание неустойки (пени, штрафы и иные санкции) и убытков, причиненных неисполнением договоров (контрактов)</c:v>
                </c:pt>
              </c:strCache>
            </c:strRef>
          </c:cat>
          <c:val>
            <c:numRef>
              <c:f>'9800-9489'!$C$4:$C$9</c:f>
              <c:numCache>
                <c:formatCode>General</c:formatCode>
                <c:ptCount val="6"/>
                <c:pt idx="0">
                  <c:v>5039</c:v>
                </c:pt>
                <c:pt idx="1">
                  <c:v>22924</c:v>
                </c:pt>
                <c:pt idx="2">
                  <c:v>51114</c:v>
                </c:pt>
                <c:pt idx="3">
                  <c:v>78080</c:v>
                </c:pt>
                <c:pt idx="4">
                  <c:v>25613</c:v>
                </c:pt>
                <c:pt idx="5">
                  <c:v>5880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8532095280542762"/>
          <c:y val="0.12831036723902242"/>
          <c:w val="0.40223255583618078"/>
          <c:h val="0.73912154195691826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E9B9D7-4FFA-476D-8666-1390B987E2F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139DF7-4547-47E3-9684-67B58798E7C8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от 22 января 2013 г. № 5 "Об утверждении Типового положения о юридическом отделе территориального органа Федерального казначейства, Схем рассмотрения Юридическим управлением Федерального казначейства кандидатур на должности начальника, заместителя начальника юридического отдела территориального органа Федерального казначейства и юридического отдела Федерального казенного учреждения "Центр по обеспечению деятельности Казначейства России", а также формы Анкеты начальника, заместителя начальника юридического отдела территориального органа Федерального казначейства и юридического отдела Федерального казенного учреждения "Центр по обеспечению деятельности Казначейства России" (в ред. от 5 августа 2015 г. № 204)</a:t>
          </a:r>
          <a:endParaRPr lang="ru-RU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A595BE01-5AA3-418A-A544-C5EFE748EC37}" type="parTrans" cxnId="{CFC9AC41-86B2-42F6-9B3E-2834A4C15350}">
      <dgm:prSet/>
      <dgm:spPr/>
      <dgm:t>
        <a:bodyPr/>
        <a:lstStyle/>
        <a:p>
          <a:endParaRPr lang="ru-RU"/>
        </a:p>
      </dgm:t>
    </dgm:pt>
    <dgm:pt modelId="{2F967268-F560-4AD4-BF07-BC90E590EB32}" type="sibTrans" cxnId="{CFC9AC41-86B2-42F6-9B3E-2834A4C15350}">
      <dgm:prSet/>
      <dgm:spPr/>
      <dgm:t>
        <a:bodyPr/>
        <a:lstStyle/>
        <a:p>
          <a:endParaRPr lang="ru-RU"/>
        </a:p>
      </dgm:t>
    </dgm:pt>
    <dgm:pt modelId="{E79A6588-14F3-4A2A-836F-F094721C06A5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                     от 3 декабря 2013 г. № 277 "О порядке организации и ведения работы по представлению в судебных органах интересов Федерального казначейства, территориальных органов Федерального казначейства и Федерального казенного учреждения "Центр по обеспечению деятельности Казначейства России" (в ред. от 3 марта 2015 г. № 32)</a:t>
          </a:r>
          <a:endParaRPr lang="ru-RU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C277B6A3-B917-48A2-833F-15A5FDBF128D}" type="parTrans" cxnId="{E065D1E2-BDD1-46B0-9384-B0E895D4F024}">
      <dgm:prSet/>
      <dgm:spPr/>
      <dgm:t>
        <a:bodyPr/>
        <a:lstStyle/>
        <a:p>
          <a:endParaRPr lang="ru-RU"/>
        </a:p>
      </dgm:t>
    </dgm:pt>
    <dgm:pt modelId="{6C3EC5D7-D4F4-489B-A19D-DE62B641B317}" type="sibTrans" cxnId="{E065D1E2-BDD1-46B0-9384-B0E895D4F024}">
      <dgm:prSet/>
      <dgm:spPr/>
      <dgm:t>
        <a:bodyPr/>
        <a:lstStyle/>
        <a:p>
          <a:endParaRPr lang="ru-RU"/>
        </a:p>
      </dgm:t>
    </dgm:pt>
    <dgm:pt modelId="{3804DC93-80C6-44E9-B630-48492B046BEF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                   от 17 декабря 2013 г. № 297  "О порядке проведения правовой экспертизы документов, поступающих в юридический отдел территориального органа Федерального казначейства"                                                                    (в ред. от 31 июля 2015 г. № 190)</a:t>
          </a:r>
          <a:endParaRPr lang="ru-RU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D498DB5D-AA27-4424-ACFD-ACFF69F4EF29}" type="parTrans" cxnId="{1083A83F-1C6B-41F4-BF24-3D1211EF3962}">
      <dgm:prSet/>
      <dgm:spPr/>
      <dgm:t>
        <a:bodyPr/>
        <a:lstStyle/>
        <a:p>
          <a:endParaRPr lang="ru-RU"/>
        </a:p>
      </dgm:t>
    </dgm:pt>
    <dgm:pt modelId="{D07477FE-7D0B-4526-829B-2666F1095882}" type="sibTrans" cxnId="{1083A83F-1C6B-41F4-BF24-3D1211EF3962}">
      <dgm:prSet/>
      <dgm:spPr/>
      <dgm:t>
        <a:bodyPr/>
        <a:lstStyle/>
        <a:p>
          <a:endParaRPr lang="ru-RU"/>
        </a:p>
      </dgm:t>
    </dgm:pt>
    <dgm:pt modelId="{24076F1B-0EAC-4C0B-AC2D-B2C291C8D25E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                    от 11 августа 2014 г. № 168 "Об утверждении форм отчетности о деятельности юридического отдела территориального органа Федерального казначейства и юридического отдела Федерального казенного учреждения "Центр по обеспечению деятельности Казначейства России"                      (в ред. от 30 сентября 2015 г. № 268)</a:t>
          </a:r>
          <a:endParaRPr lang="ru-RU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EA559F6D-C6CC-4768-8780-CD9A6EAE7290}" type="parTrans" cxnId="{5135EC19-093D-4EAF-A8DD-4437D6182A49}">
      <dgm:prSet/>
      <dgm:spPr/>
      <dgm:t>
        <a:bodyPr/>
        <a:lstStyle/>
        <a:p>
          <a:endParaRPr lang="ru-RU"/>
        </a:p>
      </dgm:t>
    </dgm:pt>
    <dgm:pt modelId="{206D02BA-F80D-4ACB-9DE9-3A0289DFAA7C}" type="sibTrans" cxnId="{5135EC19-093D-4EAF-A8DD-4437D6182A49}">
      <dgm:prSet/>
      <dgm:spPr/>
      <dgm:t>
        <a:bodyPr/>
        <a:lstStyle/>
        <a:p>
          <a:endParaRPr lang="ru-RU"/>
        </a:p>
      </dgm:t>
    </dgm:pt>
    <dgm:pt modelId="{9D3555CC-425B-430C-95D8-1952F47653CA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от 30 декабря 2009 г. № 310 "Об утверждении целевых показателей и методики расчета показателей результативности деятельности Юридической службы Федерального казначейства"(в ред. от 12 мая 2015 г. № 97)</a:t>
          </a:r>
          <a:endParaRPr lang="ru-RU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99A93972-60C4-4010-9631-4EAA204C4460}" type="parTrans" cxnId="{FC3C19EA-C35E-4B0E-8AF5-23089FBCAF49}">
      <dgm:prSet/>
      <dgm:spPr/>
      <dgm:t>
        <a:bodyPr/>
        <a:lstStyle/>
        <a:p>
          <a:endParaRPr lang="ru-RU"/>
        </a:p>
      </dgm:t>
    </dgm:pt>
    <dgm:pt modelId="{2E4A0D81-F431-47D8-8E0C-9FF35E6F034A}" type="sibTrans" cxnId="{FC3C19EA-C35E-4B0E-8AF5-23089FBCAF49}">
      <dgm:prSet/>
      <dgm:spPr/>
      <dgm:t>
        <a:bodyPr/>
        <a:lstStyle/>
        <a:p>
          <a:endParaRPr lang="ru-RU"/>
        </a:p>
      </dgm:t>
    </dgm:pt>
    <dgm:pt modelId="{25027F36-7285-461A-8AC2-30BDFE3CFC77}" type="pres">
      <dgm:prSet presAssocID="{8BE9B9D7-4FFA-476D-8666-1390B987E2F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AB151F-0E3B-47ED-BDB7-5C50743434BA}" type="pres">
      <dgm:prSet presAssocID="{71139DF7-4547-47E3-9684-67B58798E7C8}" presName="node" presStyleLbl="node1" presStyleIdx="0" presStyleCnt="5" custScaleX="171624" custLinFactNeighborY="84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04FEB-51C0-4507-956D-941364F81C75}" type="pres">
      <dgm:prSet presAssocID="{2F967268-F560-4AD4-BF07-BC90E590EB32}" presName="sibTrans" presStyleCnt="0"/>
      <dgm:spPr/>
    </dgm:pt>
    <dgm:pt modelId="{AB4030EC-81F6-4CB9-A12E-AD82D922F68C}" type="pres">
      <dgm:prSet presAssocID="{E79A6588-14F3-4A2A-836F-F094721C06A5}" presName="node" presStyleLbl="node1" presStyleIdx="1" presStyleCnt="5" custLinFactNeighborY="84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35ED53-97E6-4EF2-9EBF-C797CE96CECF}" type="pres">
      <dgm:prSet presAssocID="{6C3EC5D7-D4F4-489B-A19D-DE62B641B317}" presName="sibTrans" presStyleCnt="0"/>
      <dgm:spPr/>
    </dgm:pt>
    <dgm:pt modelId="{07A615FB-B153-4541-9E8C-B31B7DAD6F27}" type="pres">
      <dgm:prSet presAssocID="{3804DC93-80C6-44E9-B630-48492B046BEF}" presName="node" presStyleLbl="node1" presStyleIdx="2" presStyleCnt="5" custLinFactNeighborY="3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5A17FE-7B0D-4187-89A9-81ADD1F7724A}" type="pres">
      <dgm:prSet presAssocID="{D07477FE-7D0B-4526-829B-2666F1095882}" presName="sibTrans" presStyleCnt="0"/>
      <dgm:spPr/>
    </dgm:pt>
    <dgm:pt modelId="{346CA08B-2AE9-4338-AE68-01D53CA927E6}" type="pres">
      <dgm:prSet presAssocID="{24076F1B-0EAC-4C0B-AC2D-B2C291C8D25E}" presName="node" presStyleLbl="node1" presStyleIdx="3" presStyleCnt="5" custLinFactNeighborY="3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E8BD52-405A-4A6C-AFEF-7A4C89F03269}" type="pres">
      <dgm:prSet presAssocID="{206D02BA-F80D-4ACB-9DE9-3A0289DFAA7C}" presName="sibTrans" presStyleCnt="0"/>
      <dgm:spPr/>
    </dgm:pt>
    <dgm:pt modelId="{50750DB9-2036-48A2-AB03-135587911156}" type="pres">
      <dgm:prSet presAssocID="{9D3555CC-425B-430C-95D8-1952F47653CA}" presName="node" presStyleLbl="node1" presStyleIdx="4" presStyleCnt="5" custLinFactNeighborY="3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72D495-04F2-4B91-9B03-2FFB98BB289C}" type="presOf" srcId="{71139DF7-4547-47E3-9684-67B58798E7C8}" destId="{28AB151F-0E3B-47ED-BDB7-5C50743434BA}" srcOrd="0" destOrd="0" presId="urn:microsoft.com/office/officeart/2005/8/layout/default"/>
    <dgm:cxn modelId="{ABD51C12-4D87-495A-8479-58CD290A74BB}" type="presOf" srcId="{3804DC93-80C6-44E9-B630-48492B046BEF}" destId="{07A615FB-B153-4541-9E8C-B31B7DAD6F27}" srcOrd="0" destOrd="0" presId="urn:microsoft.com/office/officeart/2005/8/layout/default"/>
    <dgm:cxn modelId="{E065D1E2-BDD1-46B0-9384-B0E895D4F024}" srcId="{8BE9B9D7-4FFA-476D-8666-1390B987E2F5}" destId="{E79A6588-14F3-4A2A-836F-F094721C06A5}" srcOrd="1" destOrd="0" parTransId="{C277B6A3-B917-48A2-833F-15A5FDBF128D}" sibTransId="{6C3EC5D7-D4F4-489B-A19D-DE62B641B317}"/>
    <dgm:cxn modelId="{5135EC19-093D-4EAF-A8DD-4437D6182A49}" srcId="{8BE9B9D7-4FFA-476D-8666-1390B987E2F5}" destId="{24076F1B-0EAC-4C0B-AC2D-B2C291C8D25E}" srcOrd="3" destOrd="0" parTransId="{EA559F6D-C6CC-4768-8780-CD9A6EAE7290}" sibTransId="{206D02BA-F80D-4ACB-9DE9-3A0289DFAA7C}"/>
    <dgm:cxn modelId="{488E9D56-5F94-44F3-AE95-B040678E6300}" type="presOf" srcId="{9D3555CC-425B-430C-95D8-1952F47653CA}" destId="{50750DB9-2036-48A2-AB03-135587911156}" srcOrd="0" destOrd="0" presId="urn:microsoft.com/office/officeart/2005/8/layout/default"/>
    <dgm:cxn modelId="{CFC9AC41-86B2-42F6-9B3E-2834A4C15350}" srcId="{8BE9B9D7-4FFA-476D-8666-1390B987E2F5}" destId="{71139DF7-4547-47E3-9684-67B58798E7C8}" srcOrd="0" destOrd="0" parTransId="{A595BE01-5AA3-418A-A544-C5EFE748EC37}" sibTransId="{2F967268-F560-4AD4-BF07-BC90E590EB32}"/>
    <dgm:cxn modelId="{9310B6D9-D38A-4D48-9282-E0931CA8E42A}" type="presOf" srcId="{8BE9B9D7-4FFA-476D-8666-1390B987E2F5}" destId="{25027F36-7285-461A-8AC2-30BDFE3CFC77}" srcOrd="0" destOrd="0" presId="urn:microsoft.com/office/officeart/2005/8/layout/default"/>
    <dgm:cxn modelId="{1083A83F-1C6B-41F4-BF24-3D1211EF3962}" srcId="{8BE9B9D7-4FFA-476D-8666-1390B987E2F5}" destId="{3804DC93-80C6-44E9-B630-48492B046BEF}" srcOrd="2" destOrd="0" parTransId="{D498DB5D-AA27-4424-ACFD-ACFF69F4EF29}" sibTransId="{D07477FE-7D0B-4526-829B-2666F1095882}"/>
    <dgm:cxn modelId="{E81D8BD1-4F40-4275-99ED-BE7D8A972965}" type="presOf" srcId="{E79A6588-14F3-4A2A-836F-F094721C06A5}" destId="{AB4030EC-81F6-4CB9-A12E-AD82D922F68C}" srcOrd="0" destOrd="0" presId="urn:microsoft.com/office/officeart/2005/8/layout/default"/>
    <dgm:cxn modelId="{ADBAB159-8EEB-4751-8EC2-5EE9495E3E05}" type="presOf" srcId="{24076F1B-0EAC-4C0B-AC2D-B2C291C8D25E}" destId="{346CA08B-2AE9-4338-AE68-01D53CA927E6}" srcOrd="0" destOrd="0" presId="urn:microsoft.com/office/officeart/2005/8/layout/default"/>
    <dgm:cxn modelId="{FC3C19EA-C35E-4B0E-8AF5-23089FBCAF49}" srcId="{8BE9B9D7-4FFA-476D-8666-1390B987E2F5}" destId="{9D3555CC-425B-430C-95D8-1952F47653CA}" srcOrd="4" destOrd="0" parTransId="{99A93972-60C4-4010-9631-4EAA204C4460}" sibTransId="{2E4A0D81-F431-47D8-8E0C-9FF35E6F034A}"/>
    <dgm:cxn modelId="{AA900D58-6C96-4F4D-8661-3E3FBD760F51}" type="presParOf" srcId="{25027F36-7285-461A-8AC2-30BDFE3CFC77}" destId="{28AB151F-0E3B-47ED-BDB7-5C50743434BA}" srcOrd="0" destOrd="0" presId="urn:microsoft.com/office/officeart/2005/8/layout/default"/>
    <dgm:cxn modelId="{B09E7123-AC56-4FFB-B00D-77B8C0330336}" type="presParOf" srcId="{25027F36-7285-461A-8AC2-30BDFE3CFC77}" destId="{5B804FEB-51C0-4507-956D-941364F81C75}" srcOrd="1" destOrd="0" presId="urn:microsoft.com/office/officeart/2005/8/layout/default"/>
    <dgm:cxn modelId="{43C03000-3893-4C3F-8958-61408C209081}" type="presParOf" srcId="{25027F36-7285-461A-8AC2-30BDFE3CFC77}" destId="{AB4030EC-81F6-4CB9-A12E-AD82D922F68C}" srcOrd="2" destOrd="0" presId="urn:microsoft.com/office/officeart/2005/8/layout/default"/>
    <dgm:cxn modelId="{E79173B4-20BC-41DF-A6CC-BFD0FB5CBDE1}" type="presParOf" srcId="{25027F36-7285-461A-8AC2-30BDFE3CFC77}" destId="{E835ED53-97E6-4EF2-9EBF-C797CE96CECF}" srcOrd="3" destOrd="0" presId="urn:microsoft.com/office/officeart/2005/8/layout/default"/>
    <dgm:cxn modelId="{47A34F38-0CE0-479F-9EB9-B4DFF850CA53}" type="presParOf" srcId="{25027F36-7285-461A-8AC2-30BDFE3CFC77}" destId="{07A615FB-B153-4541-9E8C-B31B7DAD6F27}" srcOrd="4" destOrd="0" presId="urn:microsoft.com/office/officeart/2005/8/layout/default"/>
    <dgm:cxn modelId="{B813AB29-2FB0-43AC-88D7-FCEF888D3F9E}" type="presParOf" srcId="{25027F36-7285-461A-8AC2-30BDFE3CFC77}" destId="{BF5A17FE-7B0D-4187-89A9-81ADD1F7724A}" srcOrd="5" destOrd="0" presId="urn:microsoft.com/office/officeart/2005/8/layout/default"/>
    <dgm:cxn modelId="{16C26D02-5728-4E87-91F3-65FDC4E6C3AE}" type="presParOf" srcId="{25027F36-7285-461A-8AC2-30BDFE3CFC77}" destId="{346CA08B-2AE9-4338-AE68-01D53CA927E6}" srcOrd="6" destOrd="0" presId="urn:microsoft.com/office/officeart/2005/8/layout/default"/>
    <dgm:cxn modelId="{2F7A1523-3360-4F6C-9469-9027679C64DD}" type="presParOf" srcId="{25027F36-7285-461A-8AC2-30BDFE3CFC77}" destId="{6DE8BD52-405A-4A6C-AFEF-7A4C89F03269}" srcOrd="7" destOrd="0" presId="urn:microsoft.com/office/officeart/2005/8/layout/default"/>
    <dgm:cxn modelId="{0A78D420-8AFF-4B8A-8A9B-9454A6F5E8F5}" type="presParOf" srcId="{25027F36-7285-461A-8AC2-30BDFE3CFC77}" destId="{50750DB9-2036-48A2-AB03-13558791115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8E5C15-F7D3-4968-90C3-FBA5B301C2F1}" type="doc">
      <dgm:prSet loTypeId="urn:microsoft.com/office/officeart/2005/8/layout/chevron2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BD2512-031C-4FE3-A592-27D8C914BE54}">
      <dgm:prSet phldrT="[Текст]" custT="1"/>
      <dgm:spPr/>
      <dgm:t>
        <a:bodyPr/>
        <a:lstStyle/>
        <a:p>
          <a:endParaRPr lang="ru-RU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200" b="1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Объект правовой экспертизы</a:t>
          </a:r>
          <a:endParaRPr lang="ru-RU" sz="1200" b="1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gm:t>
    </dgm:pt>
    <dgm:pt modelId="{0A5D1D8D-5BAB-4131-8F74-B269027AEEBC}" type="parTrans" cxnId="{06772FED-4FC5-4C68-ACB1-7B6FD64305A8}">
      <dgm:prSet/>
      <dgm:spPr/>
      <dgm:t>
        <a:bodyPr/>
        <a:lstStyle/>
        <a:p>
          <a:endParaRPr lang="ru-RU"/>
        </a:p>
      </dgm:t>
    </dgm:pt>
    <dgm:pt modelId="{55E7A310-21A0-417F-B154-B9D4993DC1DA}" type="sibTrans" cxnId="{06772FED-4FC5-4C68-ACB1-7B6FD64305A8}">
      <dgm:prSet/>
      <dgm:spPr/>
      <dgm:t>
        <a:bodyPr/>
        <a:lstStyle/>
        <a:p>
          <a:endParaRPr lang="ru-RU"/>
        </a:p>
      </dgm:t>
    </dgm:pt>
    <dgm:pt modelId="{5245F65F-922E-485D-BCDC-38C48822DF1F}">
      <dgm:prSet phldrT="[Текст]" custT="1"/>
      <dgm:spPr/>
      <dgm:t>
        <a:bodyPr/>
        <a:lstStyle/>
        <a:p>
          <a:endParaRPr lang="ru-RU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200" b="1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Предмет правовой экспертизы</a:t>
          </a:r>
          <a:endParaRPr lang="ru-RU" sz="1200" b="1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gm:t>
    </dgm:pt>
    <dgm:pt modelId="{4CF1AD79-A1B6-4B4B-AD31-7D30133B8B78}" type="parTrans" cxnId="{7CCC9E06-B49E-4428-9159-A9FC2B1CD20C}">
      <dgm:prSet/>
      <dgm:spPr/>
      <dgm:t>
        <a:bodyPr/>
        <a:lstStyle/>
        <a:p>
          <a:endParaRPr lang="ru-RU"/>
        </a:p>
      </dgm:t>
    </dgm:pt>
    <dgm:pt modelId="{9127D977-958D-4F65-9018-4E12F2C428EA}" type="sibTrans" cxnId="{7CCC9E06-B49E-4428-9159-A9FC2B1CD20C}">
      <dgm:prSet/>
      <dgm:spPr/>
      <dgm:t>
        <a:bodyPr/>
        <a:lstStyle/>
        <a:p>
          <a:endParaRPr lang="ru-RU"/>
        </a:p>
      </dgm:t>
    </dgm:pt>
    <dgm:pt modelId="{44D7B8A7-A499-49E1-B3B0-5554E5ECC719}">
      <dgm:prSet phldrT="[Текст]" custT="1"/>
      <dgm:spPr/>
      <dgm:t>
        <a:bodyPr/>
        <a:lstStyle/>
        <a:p>
          <a:endParaRPr lang="ru-RU" sz="115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78D4B1-CD75-48D4-8DC9-9E293F34378A}" type="parTrans" cxnId="{0CE72D74-10F3-418C-B2B4-DD1765C32C08}">
      <dgm:prSet/>
      <dgm:spPr/>
      <dgm:t>
        <a:bodyPr/>
        <a:lstStyle/>
        <a:p>
          <a:endParaRPr lang="ru-RU"/>
        </a:p>
      </dgm:t>
    </dgm:pt>
    <dgm:pt modelId="{83A6CF90-EF85-4DCF-87A9-339EFC418165}" type="sibTrans" cxnId="{0CE72D74-10F3-418C-B2B4-DD1765C32C08}">
      <dgm:prSet/>
      <dgm:spPr/>
      <dgm:t>
        <a:bodyPr/>
        <a:lstStyle/>
        <a:p>
          <a:endParaRPr lang="ru-RU"/>
        </a:p>
      </dgm:t>
    </dgm:pt>
    <dgm:pt modelId="{11D3E394-119E-430E-9911-400A94EAD9A6}">
      <dgm:prSet phldrT="[Текст]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endParaRPr lang="ru-RU" sz="115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Мониторинг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err="1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правоприменения</a:t>
          </a:r>
          <a:endParaRPr lang="ru-RU" sz="1200" b="1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gm:t>
    </dgm:pt>
    <dgm:pt modelId="{F1885472-2BA2-4FDF-971C-A4E8906E93B1}" type="parTrans" cxnId="{6C1D6E98-5CA1-4877-95DC-E14BC1961A80}">
      <dgm:prSet/>
      <dgm:spPr/>
      <dgm:t>
        <a:bodyPr/>
        <a:lstStyle/>
        <a:p>
          <a:endParaRPr lang="ru-RU"/>
        </a:p>
      </dgm:t>
    </dgm:pt>
    <dgm:pt modelId="{C22EB51C-180C-423A-ABCF-EBABEFAF3C0F}" type="sibTrans" cxnId="{6C1D6E98-5CA1-4877-95DC-E14BC1961A80}">
      <dgm:prSet/>
      <dgm:spPr/>
      <dgm:t>
        <a:bodyPr/>
        <a:lstStyle/>
        <a:p>
          <a:endParaRPr lang="ru-RU"/>
        </a:p>
      </dgm:t>
    </dgm:pt>
    <dgm:pt modelId="{65D46F93-7831-458F-B8D2-A8E36C36E989}">
      <dgm:prSet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endParaRPr lang="ru-RU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Результат мониторинга</a:t>
          </a:r>
          <a:endParaRPr lang="ru-RU" sz="1200" b="1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gm:t>
    </dgm:pt>
    <dgm:pt modelId="{3E044F67-BD82-4F13-9017-F9A9783373BE}" type="parTrans" cxnId="{6E44DED2-DFCA-4C2D-8A45-BC7CA82BFC08}">
      <dgm:prSet/>
      <dgm:spPr/>
      <dgm:t>
        <a:bodyPr/>
        <a:lstStyle/>
        <a:p>
          <a:endParaRPr lang="ru-RU"/>
        </a:p>
      </dgm:t>
    </dgm:pt>
    <dgm:pt modelId="{44ABE1C1-D7E2-466A-B7ED-AC02EE3B4132}" type="sibTrans" cxnId="{6E44DED2-DFCA-4C2D-8A45-BC7CA82BFC08}">
      <dgm:prSet/>
      <dgm:spPr/>
      <dgm:t>
        <a:bodyPr/>
        <a:lstStyle/>
        <a:p>
          <a:endParaRPr lang="ru-RU"/>
        </a:p>
      </dgm:t>
    </dgm:pt>
    <dgm:pt modelId="{4AFE9EC9-4FB3-4E3B-AF46-8C8FDE856BEA}">
      <dgm:prSet custT="1"/>
      <dgm:spPr/>
      <dgm:t>
        <a:bodyPr/>
        <a:lstStyle/>
        <a:p>
          <a:r>
            <a: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предложений по внесению изменений в Порядок № 74н;</a:t>
          </a:r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32A443-355C-4E0C-95C2-2A0419627D12}" type="parTrans" cxnId="{1C4ACBB6-DC4B-4030-8CEB-DD914DA9534C}">
      <dgm:prSet/>
      <dgm:spPr/>
      <dgm:t>
        <a:bodyPr/>
        <a:lstStyle/>
        <a:p>
          <a:endParaRPr lang="ru-RU"/>
        </a:p>
      </dgm:t>
    </dgm:pt>
    <dgm:pt modelId="{C12A39FC-3034-499F-88FD-10B04EF209EC}" type="sibTrans" cxnId="{1C4ACBB6-DC4B-4030-8CEB-DD914DA9534C}">
      <dgm:prSet/>
      <dgm:spPr/>
      <dgm:t>
        <a:bodyPr/>
        <a:lstStyle/>
        <a:p>
          <a:endParaRPr lang="ru-RU"/>
        </a:p>
      </dgm:t>
    </dgm:pt>
    <dgm:pt modelId="{87EF36C0-050F-4CB5-8437-F96AAC45BE10}">
      <dgm:prSet custT="1"/>
      <dgm:spPr/>
      <dgm:t>
        <a:bodyPr/>
        <a:lstStyle/>
        <a:p>
          <a:r>
            <a: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корректировка правоприменительной практики (подготовки разъяснений)</a:t>
          </a:r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407345-AAFD-4484-BE9B-AE2CB0F95981}" type="parTrans" cxnId="{AE204B92-6740-446B-8D75-185B2FF56BFF}">
      <dgm:prSet/>
      <dgm:spPr/>
      <dgm:t>
        <a:bodyPr/>
        <a:lstStyle/>
        <a:p>
          <a:endParaRPr lang="ru-RU"/>
        </a:p>
      </dgm:t>
    </dgm:pt>
    <dgm:pt modelId="{7B529787-D6B7-4C5B-8448-B98C1CED938A}" type="sibTrans" cxnId="{AE204B92-6740-446B-8D75-185B2FF56BFF}">
      <dgm:prSet/>
      <dgm:spPr/>
      <dgm:t>
        <a:bodyPr/>
        <a:lstStyle/>
        <a:p>
          <a:endParaRPr lang="ru-RU"/>
        </a:p>
      </dgm:t>
    </dgm:pt>
    <dgm:pt modelId="{F5110FCE-F89C-4520-A2B8-164AFB4E54E6}">
      <dgm:prSet phldrT="[Текст]" custT="1"/>
      <dgm:spPr/>
      <dgm:t>
        <a:bodyPr/>
        <a:lstStyle/>
        <a:p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F60434-53AC-4558-8395-EB836C3E9E31}" type="parTrans" cxnId="{F8FB2591-F6B7-487C-8142-1DCE2582BF45}">
      <dgm:prSet/>
      <dgm:spPr/>
      <dgm:t>
        <a:bodyPr/>
        <a:lstStyle/>
        <a:p>
          <a:endParaRPr lang="ru-RU"/>
        </a:p>
      </dgm:t>
    </dgm:pt>
    <dgm:pt modelId="{A6328589-7AD5-4E2D-B486-09BD7C49C426}" type="sibTrans" cxnId="{F8FB2591-F6B7-487C-8142-1DCE2582BF45}">
      <dgm:prSet/>
      <dgm:spPr/>
      <dgm:t>
        <a:bodyPr/>
        <a:lstStyle/>
        <a:p>
          <a:endParaRPr lang="ru-RU"/>
        </a:p>
      </dgm:t>
    </dgm:pt>
    <dgm:pt modelId="{30B23E4A-6E9D-40D5-90B2-DB067EFBF4A2}">
      <dgm:prSet phldrT="[Текст]" custT="1"/>
      <dgm:spPr/>
      <dgm:t>
        <a:bodyPr/>
        <a:lstStyle/>
        <a:p>
          <a:r>
            <a:rPr lang="ru-RU" sz="115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Запросы от органов Федерального казначейства и  финансов органов субъектов Российской Федерации (муниципальных образований) по вопросам (проблемам), связанным с реализацией Порядка № 74н</a:t>
          </a:r>
          <a:endParaRPr lang="ru-RU" sz="115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C8EA38-4E28-4F0E-8BE8-A22617DC0E3E}" type="parTrans" cxnId="{B725F89B-6D52-4D29-8BC2-2DC7740D9294}">
      <dgm:prSet/>
      <dgm:spPr/>
      <dgm:t>
        <a:bodyPr/>
        <a:lstStyle/>
        <a:p>
          <a:endParaRPr lang="ru-RU"/>
        </a:p>
      </dgm:t>
    </dgm:pt>
    <dgm:pt modelId="{037537FB-D6BF-42C6-A9E4-6A443829F0AA}" type="sibTrans" cxnId="{B725F89B-6D52-4D29-8BC2-2DC7740D9294}">
      <dgm:prSet/>
      <dgm:spPr/>
      <dgm:t>
        <a:bodyPr/>
        <a:lstStyle/>
        <a:p>
          <a:endParaRPr lang="ru-RU"/>
        </a:p>
      </dgm:t>
    </dgm:pt>
    <dgm:pt modelId="{E5676CE6-2473-43CD-B7BD-824EB182A26A}">
      <dgm:prSet custT="1"/>
      <dgm:spPr/>
      <dgm:t>
        <a:bodyPr/>
        <a:lstStyle/>
        <a:p>
          <a:r>
            <a:rPr lang="ru-RU" sz="120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Обращение </a:t>
          </a:r>
          <a:r>
            <a: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 заключении Договора о предоставлении бюджетного кредита на пополнение остатков средств на счетах бюджетов субъектов Российской Федерации (местных бюджетов) и прилагаемые к нему документы, подтверждающие полномочия публично-правового образования, уполномоченного органа, доверенности, карточки образцов подписей и оттиска печати;</a:t>
          </a:r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A5BCB9-7B6A-4DFD-9403-21FA3AABA7EA}" type="sibTrans" cxnId="{50DA03F1-2084-4D6B-B515-9572AEFA6FFB}">
      <dgm:prSet/>
      <dgm:spPr/>
      <dgm:t>
        <a:bodyPr/>
        <a:lstStyle/>
        <a:p>
          <a:endParaRPr lang="ru-RU"/>
        </a:p>
      </dgm:t>
    </dgm:pt>
    <dgm:pt modelId="{8B6A9BF3-CF43-4571-B5D7-A71BEF237C82}" type="parTrans" cxnId="{50DA03F1-2084-4D6B-B515-9572AEFA6FFB}">
      <dgm:prSet/>
      <dgm:spPr/>
      <dgm:t>
        <a:bodyPr/>
        <a:lstStyle/>
        <a:p>
          <a:endParaRPr lang="ru-RU"/>
        </a:p>
      </dgm:t>
    </dgm:pt>
    <dgm:pt modelId="{198BBE9D-952D-47AE-ACF6-664202392408}">
      <dgm:prSet phldrT="[Текст]" custT="1"/>
      <dgm:spPr/>
      <dgm:t>
        <a:bodyPr/>
        <a:lstStyle/>
        <a:p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8CDDA6-D34D-41F6-8931-2CFD0D3D0151}" type="sibTrans" cxnId="{6891DADD-73E1-423D-BBEB-46EF662F3E47}">
      <dgm:prSet/>
      <dgm:spPr/>
      <dgm:t>
        <a:bodyPr/>
        <a:lstStyle/>
        <a:p>
          <a:endParaRPr lang="ru-RU"/>
        </a:p>
      </dgm:t>
    </dgm:pt>
    <dgm:pt modelId="{FFD93ABD-F567-4AB0-B6C0-3E41452C7830}" type="parTrans" cxnId="{6891DADD-73E1-423D-BBEB-46EF662F3E47}">
      <dgm:prSet/>
      <dgm:spPr/>
      <dgm:t>
        <a:bodyPr/>
        <a:lstStyle/>
        <a:p>
          <a:endParaRPr lang="ru-RU"/>
        </a:p>
      </dgm:t>
    </dgm:pt>
    <dgm:pt modelId="{226D4E72-CC78-473F-B2B2-305DD847CD67}">
      <dgm:prSet custT="1"/>
      <dgm:spPr/>
      <dgm:t>
        <a:bodyPr/>
        <a:lstStyle/>
        <a:p>
          <a:r>
            <a: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Проекты </a:t>
          </a:r>
          <a:r>
            <a:rPr lang="ru-RU" sz="1200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Договора о предоставлении бюджетного кредита на пополнение остатков средств на счетах бюджетов субъектов Российской Федерации  (местных бюджетов), Дополнительных соглашений </a:t>
          </a:r>
          <a:r>
            <a: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 нему</a:t>
          </a:r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C9900F-E506-4B3B-9DA6-B49FE0BBE34E}" type="parTrans" cxnId="{5F674060-DF23-4A1A-B48A-02CECC03DB6F}">
      <dgm:prSet/>
      <dgm:spPr/>
      <dgm:t>
        <a:bodyPr/>
        <a:lstStyle/>
        <a:p>
          <a:endParaRPr lang="ru-RU"/>
        </a:p>
      </dgm:t>
    </dgm:pt>
    <dgm:pt modelId="{15C4E7F6-0866-43CB-A76D-D0F712273291}" type="sibTrans" cxnId="{5F674060-DF23-4A1A-B48A-02CECC03DB6F}">
      <dgm:prSet/>
      <dgm:spPr/>
      <dgm:t>
        <a:bodyPr/>
        <a:lstStyle/>
        <a:p>
          <a:endParaRPr lang="ru-RU"/>
        </a:p>
      </dgm:t>
    </dgm:pt>
    <dgm:pt modelId="{FF01BA3E-2AB9-4A8F-96D0-0BEC7CD0B5D0}">
      <dgm:prSet custT="1"/>
      <dgm:spPr/>
      <dgm:t>
        <a:bodyPr/>
        <a:lstStyle/>
        <a:p>
          <a:endParaRPr lang="ru-RU" sz="115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253E54-BD0F-42A6-ADE6-19AD6F3DAD51}" type="sibTrans" cxnId="{52C05237-7EC8-4CCE-B41C-4DF2CC66EE70}">
      <dgm:prSet/>
      <dgm:spPr/>
      <dgm:t>
        <a:bodyPr/>
        <a:lstStyle/>
        <a:p>
          <a:endParaRPr lang="ru-RU"/>
        </a:p>
      </dgm:t>
    </dgm:pt>
    <dgm:pt modelId="{C2AD4490-4970-4ADB-9B68-CB607A47B4B7}" type="parTrans" cxnId="{52C05237-7EC8-4CCE-B41C-4DF2CC66EE70}">
      <dgm:prSet/>
      <dgm:spPr/>
      <dgm:t>
        <a:bodyPr/>
        <a:lstStyle/>
        <a:p>
          <a:endParaRPr lang="ru-RU"/>
        </a:p>
      </dgm:t>
    </dgm:pt>
    <dgm:pt modelId="{72DE68AC-5426-4C58-969A-60BB57B4CF29}">
      <dgm:prSet custT="1"/>
      <dgm:spPr/>
      <dgm:t>
        <a:bodyPr/>
        <a:lstStyle/>
        <a:p>
          <a:r>
            <a:rPr lang="ru-RU" sz="1150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Наличие права </a:t>
          </a:r>
          <a:r>
            <a:rPr lang="ru-RU" sz="1150" i="0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привлечения бюджетного кредита на пополнение остатков средств на счетах бюджетов субъектов Российской Федерации (местных бюджетов) (далее – бюджетный кредит);</a:t>
          </a:r>
          <a:endParaRPr lang="ru-RU" sz="115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FF37A7-9C43-4214-8DCA-4C666BDF48C4}" type="parTrans" cxnId="{2FFA1A7E-BE2F-40B8-995E-9F1AFD71A967}">
      <dgm:prSet/>
      <dgm:spPr/>
      <dgm:t>
        <a:bodyPr/>
        <a:lstStyle/>
        <a:p>
          <a:endParaRPr lang="ru-RU"/>
        </a:p>
      </dgm:t>
    </dgm:pt>
    <dgm:pt modelId="{2EA05C76-688C-437E-BABB-63A5C2C91B9D}" type="sibTrans" cxnId="{2FFA1A7E-BE2F-40B8-995E-9F1AFD71A967}">
      <dgm:prSet/>
      <dgm:spPr/>
      <dgm:t>
        <a:bodyPr/>
        <a:lstStyle/>
        <a:p>
          <a:endParaRPr lang="ru-RU"/>
        </a:p>
      </dgm:t>
    </dgm:pt>
    <dgm:pt modelId="{B7A575C6-D1C7-4793-9386-680760B426C4}">
      <dgm:prSet custT="1"/>
      <dgm:spPr/>
      <dgm:t>
        <a:bodyPr/>
        <a:lstStyle/>
        <a:p>
          <a:r>
            <a:rPr lang="ru-RU" sz="1150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Соответствие</a:t>
          </a:r>
          <a:r>
            <a:rPr lang="ru-RU" sz="115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Обращения и  документов </a:t>
          </a:r>
          <a:r>
            <a:rPr lang="ru-RU" sz="1150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требованиям законодательства Российской Федерации</a:t>
          </a:r>
          <a:r>
            <a:rPr lang="ru-RU" sz="115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150" i="1" u="none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Порядка заключения договора о предоставлении бюджетных кредитов на пополнение остатков средств на счетах бюджетов субъектов Российской Федерации (местных бюджетов), утвержденного приказом Минфина России от 26.07.2013 № 74н </a:t>
          </a:r>
          <a:r>
            <a:rPr lang="ru-RU" sz="115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(далее – Порядок № 74н) </a:t>
          </a:r>
          <a:endParaRPr lang="ru-RU" sz="115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E5B764-18F4-4EB5-AE63-64B831BBA5B1}" type="parTrans" cxnId="{913945AB-FBC8-424C-A321-73BD37319523}">
      <dgm:prSet/>
      <dgm:spPr/>
      <dgm:t>
        <a:bodyPr/>
        <a:lstStyle/>
        <a:p>
          <a:endParaRPr lang="ru-RU"/>
        </a:p>
      </dgm:t>
    </dgm:pt>
    <dgm:pt modelId="{2EB31ADA-3FD4-4FE5-9E77-E03A2DA7B6AB}" type="sibTrans" cxnId="{913945AB-FBC8-424C-A321-73BD37319523}">
      <dgm:prSet/>
      <dgm:spPr/>
      <dgm:t>
        <a:bodyPr/>
        <a:lstStyle/>
        <a:p>
          <a:endParaRPr lang="ru-RU"/>
        </a:p>
      </dgm:t>
    </dgm:pt>
    <dgm:pt modelId="{A0B5D7FF-3A3D-4B9E-9DC2-3004337F42A4}">
      <dgm:prSet custT="1"/>
      <dgm:spPr/>
      <dgm:t>
        <a:bodyPr/>
        <a:lstStyle/>
        <a:p>
          <a:r>
            <a:rPr lang="ru-RU" sz="1150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Наличие права </a:t>
          </a:r>
          <a:r>
            <a:rPr lang="ru-RU" sz="1150" i="0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уполномоченного органа на заключение Договора о предоставлении бюджетного кредита;</a:t>
          </a:r>
          <a:r>
            <a:rPr lang="ru-RU" sz="1150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15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AE1E92-955F-4B01-ABE0-F1EB03CBA315}" type="parTrans" cxnId="{65DF5E00-BFFB-4EED-95C9-C7CAB25607C8}">
      <dgm:prSet/>
      <dgm:spPr/>
      <dgm:t>
        <a:bodyPr/>
        <a:lstStyle/>
        <a:p>
          <a:endParaRPr lang="ru-RU"/>
        </a:p>
      </dgm:t>
    </dgm:pt>
    <dgm:pt modelId="{4F8549D4-07FB-4EBF-B416-8BF132716144}" type="sibTrans" cxnId="{65DF5E00-BFFB-4EED-95C9-C7CAB25607C8}">
      <dgm:prSet/>
      <dgm:spPr/>
      <dgm:t>
        <a:bodyPr/>
        <a:lstStyle/>
        <a:p>
          <a:endParaRPr lang="ru-RU"/>
        </a:p>
      </dgm:t>
    </dgm:pt>
    <dgm:pt modelId="{7E5F99E5-51C3-4697-9564-7E4D14267D57}">
      <dgm:prSet custT="1"/>
      <dgm:spPr/>
      <dgm:t>
        <a:bodyPr/>
        <a:lstStyle/>
        <a:p>
          <a:endParaRPr lang="ru-RU" sz="1200" dirty="0" smtClean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3B6FEF-E015-41C3-9C2D-CB0E734251F9}" type="sibTrans" cxnId="{351F656F-0D9A-4B60-8917-9104952C1E43}">
      <dgm:prSet/>
      <dgm:spPr/>
      <dgm:t>
        <a:bodyPr/>
        <a:lstStyle/>
        <a:p>
          <a:endParaRPr lang="ru-RU"/>
        </a:p>
      </dgm:t>
    </dgm:pt>
    <dgm:pt modelId="{3337F872-A8E2-4A43-B543-8405304556F4}" type="parTrans" cxnId="{351F656F-0D9A-4B60-8917-9104952C1E43}">
      <dgm:prSet/>
      <dgm:spPr/>
      <dgm:t>
        <a:bodyPr/>
        <a:lstStyle/>
        <a:p>
          <a:endParaRPr lang="ru-RU"/>
        </a:p>
      </dgm:t>
    </dgm:pt>
    <dgm:pt modelId="{3E5C2181-1987-451E-8EFE-02F192298339}" type="pres">
      <dgm:prSet presAssocID="{C88E5C15-F7D3-4968-90C3-FBA5B301C2F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B598CC-1109-4CAF-BB9C-4C96F7C69180}" type="pres">
      <dgm:prSet presAssocID="{C0BD2512-031C-4FE3-A592-27D8C914BE54}" presName="composite" presStyleCnt="0"/>
      <dgm:spPr/>
    </dgm:pt>
    <dgm:pt modelId="{AF50678E-1C7A-44BD-B695-2C980106BED6}" type="pres">
      <dgm:prSet presAssocID="{C0BD2512-031C-4FE3-A592-27D8C914BE54}" presName="parentText" presStyleLbl="alignNode1" presStyleIdx="0" presStyleCnt="4" custScaleX="149778" custScaleY="118909" custLinFactX="-7036" custLinFactNeighborX="-100000" custLinFactNeighborY="4439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B27A44-E508-484A-AF00-B7AB1630EA4B}" type="pres">
      <dgm:prSet presAssocID="{C0BD2512-031C-4FE3-A592-27D8C914BE54}" presName="descendantText" presStyleLbl="alignAcc1" presStyleIdx="0" presStyleCnt="4" custScaleY="124699" custLinFactNeighborX="-6556" custLinFactNeighborY="728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23BCA7-C4CA-4137-8BE5-20ACADE7CD92}" type="pres">
      <dgm:prSet presAssocID="{55E7A310-21A0-417F-B154-B9D4993DC1DA}" presName="sp" presStyleCnt="0"/>
      <dgm:spPr/>
    </dgm:pt>
    <dgm:pt modelId="{BB08110A-A0EF-4CFB-B9B3-20DC8734361C}" type="pres">
      <dgm:prSet presAssocID="{5245F65F-922E-485D-BCDC-38C48822DF1F}" presName="composite" presStyleCnt="0"/>
      <dgm:spPr/>
    </dgm:pt>
    <dgm:pt modelId="{EACCD643-5DA2-4791-95AD-22EFD7BCD2F6}" type="pres">
      <dgm:prSet presAssocID="{5245F65F-922E-485D-BCDC-38C48822DF1F}" presName="parentText" presStyleLbl="alignNode1" presStyleIdx="1" presStyleCnt="4" custScaleX="147582" custScaleY="122212" custLinFactX="-4969" custLinFactNeighborX="-100000" custLinFactNeighborY="1845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BEC67B-B37F-4D87-9776-1AB462CE6E40}" type="pres">
      <dgm:prSet presAssocID="{5245F65F-922E-485D-BCDC-38C48822DF1F}" presName="descendantText" presStyleLbl="alignAcc1" presStyleIdx="1" presStyleCnt="4" custScaleY="137229" custLinFactNeighborX="-6593" custLinFactNeighborY="294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46A3B3-53CB-4AC3-9F60-61FE275AE7E0}" type="pres">
      <dgm:prSet presAssocID="{9127D977-958D-4F65-9018-4E12F2C428EA}" presName="sp" presStyleCnt="0"/>
      <dgm:spPr/>
    </dgm:pt>
    <dgm:pt modelId="{F878C7B0-8837-4DC0-8CD3-20B6F52C5F2D}" type="pres">
      <dgm:prSet presAssocID="{11D3E394-119E-430E-9911-400A94EAD9A6}" presName="composite" presStyleCnt="0"/>
      <dgm:spPr/>
    </dgm:pt>
    <dgm:pt modelId="{05548E7F-1846-4EFF-A4E8-B451E2C52D8A}" type="pres">
      <dgm:prSet presAssocID="{11D3E394-119E-430E-9911-400A94EAD9A6}" presName="parentText" presStyleLbl="alignNode1" presStyleIdx="2" presStyleCnt="4" custScaleX="157110" custScaleY="118803" custLinFactX="-8877" custLinFactNeighborX="-100000" custLinFactNeighborY="-65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F11435-662D-41DE-AE33-326B2FA4A2F9}" type="pres">
      <dgm:prSet presAssocID="{11D3E394-119E-430E-9911-400A94EAD9A6}" presName="descendantText" presStyleLbl="alignAcc1" presStyleIdx="2" presStyleCnt="4" custScaleY="126574" custLinFactNeighborX="-6842" custLinFactNeighborY="-151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1580B9-387C-4216-8A9E-AE46F9D854D2}" type="pres">
      <dgm:prSet presAssocID="{C22EB51C-180C-423A-ABCF-EBABEFAF3C0F}" presName="sp" presStyleCnt="0"/>
      <dgm:spPr/>
    </dgm:pt>
    <dgm:pt modelId="{1FBF1E8A-08EA-43A5-8738-598ACB14D198}" type="pres">
      <dgm:prSet presAssocID="{65D46F93-7831-458F-B8D2-A8E36C36E989}" presName="composite" presStyleCnt="0"/>
      <dgm:spPr/>
    </dgm:pt>
    <dgm:pt modelId="{7E5E9F15-F86F-4984-B4BC-D63B77C5AA92}" type="pres">
      <dgm:prSet presAssocID="{65D46F93-7831-458F-B8D2-A8E36C36E989}" presName="parentText" presStyleLbl="alignNode1" presStyleIdx="3" presStyleCnt="4" custScaleX="155050" custScaleY="118222" custLinFactX="-10764" custLinFactNeighborX="-100000" custLinFactNeighborY="-3436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A9B8E0-9062-4CD3-BD42-370E3264825F}" type="pres">
      <dgm:prSet presAssocID="{65D46F93-7831-458F-B8D2-A8E36C36E989}" presName="descendantText" presStyleLbl="alignAcc1" presStyleIdx="3" presStyleCnt="4" custScaleY="124319" custLinFactNeighborX="-6859" custLinFactNeighborY="-599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3945AB-FBC8-424C-A321-73BD37319523}" srcId="{5245F65F-922E-485D-BCDC-38C48822DF1F}" destId="{B7A575C6-D1C7-4793-9386-680760B426C4}" srcOrd="3" destOrd="0" parTransId="{EBE5B764-18F4-4EB5-AE63-64B831BBA5B1}" sibTransId="{2EB31ADA-3FD4-4FE5-9E77-E03A2DA7B6AB}"/>
    <dgm:cxn modelId="{8CF66C86-13AE-454C-AD03-0A4335BD1564}" type="presOf" srcId="{87EF36C0-050F-4CB5-8437-F96AAC45BE10}" destId="{CBA9B8E0-9062-4CD3-BD42-370E3264825F}" srcOrd="0" destOrd="1" presId="urn:microsoft.com/office/officeart/2005/8/layout/chevron2"/>
    <dgm:cxn modelId="{5F674060-DF23-4A1A-B48A-02CECC03DB6F}" srcId="{C0BD2512-031C-4FE3-A592-27D8C914BE54}" destId="{226D4E72-CC78-473F-B2B2-305DD847CD67}" srcOrd="2" destOrd="0" parTransId="{8BC9900F-E506-4B3B-9DA6-B49FE0BBE34E}" sibTransId="{15C4E7F6-0866-43CB-A76D-D0F712273291}"/>
    <dgm:cxn modelId="{6E44DED2-DFCA-4C2D-8A45-BC7CA82BFC08}" srcId="{C88E5C15-F7D3-4968-90C3-FBA5B301C2F1}" destId="{65D46F93-7831-458F-B8D2-A8E36C36E989}" srcOrd="3" destOrd="0" parTransId="{3E044F67-BD82-4F13-9017-F9A9783373BE}" sibTransId="{44ABE1C1-D7E2-466A-B7ED-AC02EE3B4132}"/>
    <dgm:cxn modelId="{2502ABA5-6B1C-488A-BD1E-24247D61E4D4}" type="presOf" srcId="{198BBE9D-952D-47AE-ACF6-664202392408}" destId="{10B27A44-E508-484A-AF00-B7AB1630EA4B}" srcOrd="0" destOrd="0" presId="urn:microsoft.com/office/officeart/2005/8/layout/chevron2"/>
    <dgm:cxn modelId="{6C1D6E98-5CA1-4877-95DC-E14BC1961A80}" srcId="{C88E5C15-F7D3-4968-90C3-FBA5B301C2F1}" destId="{11D3E394-119E-430E-9911-400A94EAD9A6}" srcOrd="2" destOrd="0" parTransId="{F1885472-2BA2-4FDF-971C-A4E8906E93B1}" sibTransId="{C22EB51C-180C-423A-ABCF-EBABEFAF3C0F}"/>
    <dgm:cxn modelId="{6891DADD-73E1-423D-BBEB-46EF662F3E47}" srcId="{C0BD2512-031C-4FE3-A592-27D8C914BE54}" destId="{198BBE9D-952D-47AE-ACF6-664202392408}" srcOrd="0" destOrd="0" parTransId="{FFD93ABD-F567-4AB0-B6C0-3E41452C7830}" sibTransId="{428CDDA6-D34D-41F6-8931-2CFD0D3D0151}"/>
    <dgm:cxn modelId="{A32D1D74-2339-4C2C-93D7-72FD3BE0C8A7}" type="presOf" srcId="{FF01BA3E-2AB9-4A8F-96D0-0BEC7CD0B5D0}" destId="{5EBEC67B-B37F-4D87-9776-1AB462CE6E40}" srcOrd="0" destOrd="4" presId="urn:microsoft.com/office/officeart/2005/8/layout/chevron2"/>
    <dgm:cxn modelId="{B61C60A1-8E07-4E10-B894-38B8E1ECE3FF}" type="presOf" srcId="{A0B5D7FF-3A3D-4B9E-9DC2-3004337F42A4}" destId="{5EBEC67B-B37F-4D87-9776-1AB462CE6E40}" srcOrd="0" destOrd="2" presId="urn:microsoft.com/office/officeart/2005/8/layout/chevron2"/>
    <dgm:cxn modelId="{20CC410C-49A4-45FA-9F88-62A03025DC30}" type="presOf" srcId="{E5676CE6-2473-43CD-B7BD-824EB182A26A}" destId="{10B27A44-E508-484A-AF00-B7AB1630EA4B}" srcOrd="0" destOrd="1" presId="urn:microsoft.com/office/officeart/2005/8/layout/chevron2"/>
    <dgm:cxn modelId="{E314C150-D5B8-4EE1-BD25-8A8419EA99AE}" type="presOf" srcId="{226D4E72-CC78-473F-B2B2-305DD847CD67}" destId="{10B27A44-E508-484A-AF00-B7AB1630EA4B}" srcOrd="0" destOrd="2" presId="urn:microsoft.com/office/officeart/2005/8/layout/chevron2"/>
    <dgm:cxn modelId="{89229697-A7D8-4D97-8CB1-EA6C283C8C80}" type="presOf" srcId="{C88E5C15-F7D3-4968-90C3-FBA5B301C2F1}" destId="{3E5C2181-1987-451E-8EFE-02F192298339}" srcOrd="0" destOrd="0" presId="urn:microsoft.com/office/officeart/2005/8/layout/chevron2"/>
    <dgm:cxn modelId="{3377A76A-B001-4AEC-BEFD-8ACB46A1FDE0}" type="presOf" srcId="{44D7B8A7-A499-49E1-B3B0-5554E5ECC719}" destId="{5EBEC67B-B37F-4D87-9776-1AB462CE6E40}" srcOrd="0" destOrd="0" presId="urn:microsoft.com/office/officeart/2005/8/layout/chevron2"/>
    <dgm:cxn modelId="{351F656F-0D9A-4B60-8917-9104952C1E43}" srcId="{C0BD2512-031C-4FE3-A592-27D8C914BE54}" destId="{7E5F99E5-51C3-4697-9564-7E4D14267D57}" srcOrd="3" destOrd="0" parTransId="{3337F872-A8E2-4A43-B543-8405304556F4}" sibTransId="{F03B6FEF-E015-41C3-9C2D-CB0E734251F9}"/>
    <dgm:cxn modelId="{ECF67C4B-E146-43AF-B5C0-50EA7A17C117}" type="presOf" srcId="{F5110FCE-F89C-4520-A2B8-164AFB4E54E6}" destId="{76F11435-662D-41DE-AE33-326B2FA4A2F9}" srcOrd="0" destOrd="0" presId="urn:microsoft.com/office/officeart/2005/8/layout/chevron2"/>
    <dgm:cxn modelId="{C1AEB4EE-C255-4B45-87E8-DD4B9A3DC985}" type="presOf" srcId="{5245F65F-922E-485D-BCDC-38C48822DF1F}" destId="{EACCD643-5DA2-4791-95AD-22EFD7BCD2F6}" srcOrd="0" destOrd="0" presId="urn:microsoft.com/office/officeart/2005/8/layout/chevron2"/>
    <dgm:cxn modelId="{B725F89B-6D52-4D29-8BC2-2DC7740D9294}" srcId="{11D3E394-119E-430E-9911-400A94EAD9A6}" destId="{30B23E4A-6E9D-40D5-90B2-DB067EFBF4A2}" srcOrd="1" destOrd="0" parTransId="{FEC8EA38-4E28-4F0E-8BE8-A22617DC0E3E}" sibTransId="{037537FB-D6BF-42C6-A9E4-6A443829F0AA}"/>
    <dgm:cxn modelId="{0CE72D74-10F3-418C-B2B4-DD1765C32C08}" srcId="{5245F65F-922E-485D-BCDC-38C48822DF1F}" destId="{44D7B8A7-A499-49E1-B3B0-5554E5ECC719}" srcOrd="0" destOrd="0" parTransId="{0178D4B1-CD75-48D4-8DC9-9E293F34378A}" sibTransId="{83A6CF90-EF85-4DCF-87A9-339EFC418165}"/>
    <dgm:cxn modelId="{2FFA1A7E-BE2F-40B8-995E-9F1AFD71A967}" srcId="{5245F65F-922E-485D-BCDC-38C48822DF1F}" destId="{72DE68AC-5426-4C58-969A-60BB57B4CF29}" srcOrd="1" destOrd="0" parTransId="{5DFF37A7-9C43-4214-8DCA-4C666BDF48C4}" sibTransId="{2EA05C76-688C-437E-BABB-63A5C2C91B9D}"/>
    <dgm:cxn modelId="{1C4ACBB6-DC4B-4030-8CEB-DD914DA9534C}" srcId="{65D46F93-7831-458F-B8D2-A8E36C36E989}" destId="{4AFE9EC9-4FB3-4E3B-AF46-8C8FDE856BEA}" srcOrd="0" destOrd="0" parTransId="{5232A443-355C-4E0C-95C2-2A0419627D12}" sibTransId="{C12A39FC-3034-499F-88FD-10B04EF209EC}"/>
    <dgm:cxn modelId="{29D1CBE7-F5C8-4C48-9716-AEF7CA87127A}" type="presOf" srcId="{11D3E394-119E-430E-9911-400A94EAD9A6}" destId="{05548E7F-1846-4EFF-A4E8-B451E2C52D8A}" srcOrd="0" destOrd="0" presId="urn:microsoft.com/office/officeart/2005/8/layout/chevron2"/>
    <dgm:cxn modelId="{52C05237-7EC8-4CCE-B41C-4DF2CC66EE70}" srcId="{5245F65F-922E-485D-BCDC-38C48822DF1F}" destId="{FF01BA3E-2AB9-4A8F-96D0-0BEC7CD0B5D0}" srcOrd="4" destOrd="0" parTransId="{C2AD4490-4970-4ADB-9B68-CB607A47B4B7}" sibTransId="{5A253E54-BD0F-42A6-ADE6-19AD6F3DAD51}"/>
    <dgm:cxn modelId="{C8C777C4-08D9-493D-A919-F44A9D54DC69}" type="presOf" srcId="{65D46F93-7831-458F-B8D2-A8E36C36E989}" destId="{7E5E9F15-F86F-4984-B4BC-D63B77C5AA92}" srcOrd="0" destOrd="0" presId="urn:microsoft.com/office/officeart/2005/8/layout/chevron2"/>
    <dgm:cxn modelId="{05935775-70F4-4A39-80C6-726000CF54CC}" type="presOf" srcId="{B7A575C6-D1C7-4793-9386-680760B426C4}" destId="{5EBEC67B-B37F-4D87-9776-1AB462CE6E40}" srcOrd="0" destOrd="3" presId="urn:microsoft.com/office/officeart/2005/8/layout/chevron2"/>
    <dgm:cxn modelId="{F8FB2591-F6B7-487C-8142-1DCE2582BF45}" srcId="{11D3E394-119E-430E-9911-400A94EAD9A6}" destId="{F5110FCE-F89C-4520-A2B8-164AFB4E54E6}" srcOrd="0" destOrd="0" parTransId="{92F60434-53AC-4558-8395-EB836C3E9E31}" sibTransId="{A6328589-7AD5-4E2D-B486-09BD7C49C426}"/>
    <dgm:cxn modelId="{7CCC9E06-B49E-4428-9159-A9FC2B1CD20C}" srcId="{C88E5C15-F7D3-4968-90C3-FBA5B301C2F1}" destId="{5245F65F-922E-485D-BCDC-38C48822DF1F}" srcOrd="1" destOrd="0" parTransId="{4CF1AD79-A1B6-4B4B-AD31-7D30133B8B78}" sibTransId="{9127D977-958D-4F65-9018-4E12F2C428EA}"/>
    <dgm:cxn modelId="{86629115-4073-40DE-979D-A4AAD2E11CEB}" type="presOf" srcId="{7E5F99E5-51C3-4697-9564-7E4D14267D57}" destId="{10B27A44-E508-484A-AF00-B7AB1630EA4B}" srcOrd="0" destOrd="3" presId="urn:microsoft.com/office/officeart/2005/8/layout/chevron2"/>
    <dgm:cxn modelId="{06772FED-4FC5-4C68-ACB1-7B6FD64305A8}" srcId="{C88E5C15-F7D3-4968-90C3-FBA5B301C2F1}" destId="{C0BD2512-031C-4FE3-A592-27D8C914BE54}" srcOrd="0" destOrd="0" parTransId="{0A5D1D8D-5BAB-4131-8F74-B269027AEEBC}" sibTransId="{55E7A310-21A0-417F-B154-B9D4993DC1DA}"/>
    <dgm:cxn modelId="{89E372E3-1DDB-4E39-8264-FA98924D7634}" type="presOf" srcId="{4AFE9EC9-4FB3-4E3B-AF46-8C8FDE856BEA}" destId="{CBA9B8E0-9062-4CD3-BD42-370E3264825F}" srcOrd="0" destOrd="0" presId="urn:microsoft.com/office/officeart/2005/8/layout/chevron2"/>
    <dgm:cxn modelId="{50DA03F1-2084-4D6B-B515-9572AEFA6FFB}" srcId="{C0BD2512-031C-4FE3-A592-27D8C914BE54}" destId="{E5676CE6-2473-43CD-B7BD-824EB182A26A}" srcOrd="1" destOrd="0" parTransId="{8B6A9BF3-CF43-4571-B5D7-A71BEF237C82}" sibTransId="{36A5BCB9-7B6A-4DFD-9403-21FA3AABA7EA}"/>
    <dgm:cxn modelId="{101498CA-1F06-4B12-81B5-26DB1AB41C7D}" type="presOf" srcId="{C0BD2512-031C-4FE3-A592-27D8C914BE54}" destId="{AF50678E-1C7A-44BD-B695-2C980106BED6}" srcOrd="0" destOrd="0" presId="urn:microsoft.com/office/officeart/2005/8/layout/chevron2"/>
    <dgm:cxn modelId="{4D9F6D55-F510-4EBB-BD5B-7E7E6CA07E7E}" type="presOf" srcId="{30B23E4A-6E9D-40D5-90B2-DB067EFBF4A2}" destId="{76F11435-662D-41DE-AE33-326B2FA4A2F9}" srcOrd="0" destOrd="1" presId="urn:microsoft.com/office/officeart/2005/8/layout/chevron2"/>
    <dgm:cxn modelId="{65DF5E00-BFFB-4EED-95C9-C7CAB25607C8}" srcId="{5245F65F-922E-485D-BCDC-38C48822DF1F}" destId="{A0B5D7FF-3A3D-4B9E-9DC2-3004337F42A4}" srcOrd="2" destOrd="0" parTransId="{AAAE1E92-955F-4B01-ABE0-F1EB03CBA315}" sibTransId="{4F8549D4-07FB-4EBF-B416-8BF132716144}"/>
    <dgm:cxn modelId="{84B4D06F-03F5-41A8-A8DC-8959948BB4EC}" type="presOf" srcId="{72DE68AC-5426-4C58-969A-60BB57B4CF29}" destId="{5EBEC67B-B37F-4D87-9776-1AB462CE6E40}" srcOrd="0" destOrd="1" presId="urn:microsoft.com/office/officeart/2005/8/layout/chevron2"/>
    <dgm:cxn modelId="{AE204B92-6740-446B-8D75-185B2FF56BFF}" srcId="{65D46F93-7831-458F-B8D2-A8E36C36E989}" destId="{87EF36C0-050F-4CB5-8437-F96AAC45BE10}" srcOrd="1" destOrd="0" parTransId="{C4407345-AAFD-4484-BE9B-AE2CB0F95981}" sibTransId="{7B529787-D6B7-4C5B-8448-B98C1CED938A}"/>
    <dgm:cxn modelId="{DBDBD9FD-02C0-4072-9228-5120D1AD055A}" type="presParOf" srcId="{3E5C2181-1987-451E-8EFE-02F192298339}" destId="{08B598CC-1109-4CAF-BB9C-4C96F7C69180}" srcOrd="0" destOrd="0" presId="urn:microsoft.com/office/officeart/2005/8/layout/chevron2"/>
    <dgm:cxn modelId="{305E46A7-79C8-4A03-AFC0-D4395FFB6F15}" type="presParOf" srcId="{08B598CC-1109-4CAF-BB9C-4C96F7C69180}" destId="{AF50678E-1C7A-44BD-B695-2C980106BED6}" srcOrd="0" destOrd="0" presId="urn:microsoft.com/office/officeart/2005/8/layout/chevron2"/>
    <dgm:cxn modelId="{8CC2E2A6-D309-4687-A1EC-03FB2E882389}" type="presParOf" srcId="{08B598CC-1109-4CAF-BB9C-4C96F7C69180}" destId="{10B27A44-E508-484A-AF00-B7AB1630EA4B}" srcOrd="1" destOrd="0" presId="urn:microsoft.com/office/officeart/2005/8/layout/chevron2"/>
    <dgm:cxn modelId="{99DD661C-5F1B-4201-B134-B07757C141A3}" type="presParOf" srcId="{3E5C2181-1987-451E-8EFE-02F192298339}" destId="{8F23BCA7-C4CA-4137-8BE5-20ACADE7CD92}" srcOrd="1" destOrd="0" presId="urn:microsoft.com/office/officeart/2005/8/layout/chevron2"/>
    <dgm:cxn modelId="{1C293D09-A313-4E28-84F3-787194C42A85}" type="presParOf" srcId="{3E5C2181-1987-451E-8EFE-02F192298339}" destId="{BB08110A-A0EF-4CFB-B9B3-20DC8734361C}" srcOrd="2" destOrd="0" presId="urn:microsoft.com/office/officeart/2005/8/layout/chevron2"/>
    <dgm:cxn modelId="{E6B01FD6-007B-458C-910F-763B40EE1C75}" type="presParOf" srcId="{BB08110A-A0EF-4CFB-B9B3-20DC8734361C}" destId="{EACCD643-5DA2-4791-95AD-22EFD7BCD2F6}" srcOrd="0" destOrd="0" presId="urn:microsoft.com/office/officeart/2005/8/layout/chevron2"/>
    <dgm:cxn modelId="{0F584231-5FA1-4FCB-AB72-5C0C061F5D5F}" type="presParOf" srcId="{BB08110A-A0EF-4CFB-B9B3-20DC8734361C}" destId="{5EBEC67B-B37F-4D87-9776-1AB462CE6E40}" srcOrd="1" destOrd="0" presId="urn:microsoft.com/office/officeart/2005/8/layout/chevron2"/>
    <dgm:cxn modelId="{ACC222F8-3F8F-4C1C-BFBE-A0F4D272223A}" type="presParOf" srcId="{3E5C2181-1987-451E-8EFE-02F192298339}" destId="{6246A3B3-53CB-4AC3-9F60-61FE275AE7E0}" srcOrd="3" destOrd="0" presId="urn:microsoft.com/office/officeart/2005/8/layout/chevron2"/>
    <dgm:cxn modelId="{7857407B-D90B-4922-AA7A-C65B9631AE17}" type="presParOf" srcId="{3E5C2181-1987-451E-8EFE-02F192298339}" destId="{F878C7B0-8837-4DC0-8CD3-20B6F52C5F2D}" srcOrd="4" destOrd="0" presId="urn:microsoft.com/office/officeart/2005/8/layout/chevron2"/>
    <dgm:cxn modelId="{E7F78197-E8B4-4235-96A6-F4595D04FC6F}" type="presParOf" srcId="{F878C7B0-8837-4DC0-8CD3-20B6F52C5F2D}" destId="{05548E7F-1846-4EFF-A4E8-B451E2C52D8A}" srcOrd="0" destOrd="0" presId="urn:microsoft.com/office/officeart/2005/8/layout/chevron2"/>
    <dgm:cxn modelId="{D54DE7C7-C6C4-4B7D-AE35-11BDFED18962}" type="presParOf" srcId="{F878C7B0-8837-4DC0-8CD3-20B6F52C5F2D}" destId="{76F11435-662D-41DE-AE33-326B2FA4A2F9}" srcOrd="1" destOrd="0" presId="urn:microsoft.com/office/officeart/2005/8/layout/chevron2"/>
    <dgm:cxn modelId="{5F0B8B60-0D27-4B9A-9231-75B4E54A249D}" type="presParOf" srcId="{3E5C2181-1987-451E-8EFE-02F192298339}" destId="{931580B9-387C-4216-8A9E-AE46F9D854D2}" srcOrd="5" destOrd="0" presId="urn:microsoft.com/office/officeart/2005/8/layout/chevron2"/>
    <dgm:cxn modelId="{EAF66C4D-2302-404A-BE9C-2C781A15AF59}" type="presParOf" srcId="{3E5C2181-1987-451E-8EFE-02F192298339}" destId="{1FBF1E8A-08EA-43A5-8738-598ACB14D198}" srcOrd="6" destOrd="0" presId="urn:microsoft.com/office/officeart/2005/8/layout/chevron2"/>
    <dgm:cxn modelId="{04BF4694-6D66-439D-A121-020BA3DD0A9E}" type="presParOf" srcId="{1FBF1E8A-08EA-43A5-8738-598ACB14D198}" destId="{7E5E9F15-F86F-4984-B4BC-D63B77C5AA92}" srcOrd="0" destOrd="0" presId="urn:microsoft.com/office/officeart/2005/8/layout/chevron2"/>
    <dgm:cxn modelId="{E86B6CB8-A0A0-4ED7-A642-B052E87F2BB3}" type="presParOf" srcId="{1FBF1E8A-08EA-43A5-8738-598ACB14D198}" destId="{CBA9B8E0-9062-4CD3-BD42-370E3264825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8E5C15-F7D3-4968-90C3-FBA5B301C2F1}" type="doc">
      <dgm:prSet loTypeId="urn:microsoft.com/office/officeart/2005/8/layout/chevron2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BD2512-031C-4FE3-A592-27D8C914BE54}">
      <dgm:prSet phldrT="[Текст]" custT="1"/>
      <dgm:spPr/>
      <dgm:t>
        <a:bodyPr/>
        <a:lstStyle/>
        <a:p>
          <a:endParaRPr lang="ru-RU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200" b="1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Объект правовой экспертизы</a:t>
          </a:r>
          <a:endParaRPr lang="ru-RU" sz="1200" b="1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gm:t>
    </dgm:pt>
    <dgm:pt modelId="{0A5D1D8D-5BAB-4131-8F74-B269027AEEBC}" type="parTrans" cxnId="{06772FED-4FC5-4C68-ACB1-7B6FD64305A8}">
      <dgm:prSet/>
      <dgm:spPr/>
      <dgm:t>
        <a:bodyPr/>
        <a:lstStyle/>
        <a:p>
          <a:endParaRPr lang="ru-RU"/>
        </a:p>
      </dgm:t>
    </dgm:pt>
    <dgm:pt modelId="{55E7A310-21A0-417F-B154-B9D4993DC1DA}" type="sibTrans" cxnId="{06772FED-4FC5-4C68-ACB1-7B6FD64305A8}">
      <dgm:prSet/>
      <dgm:spPr/>
      <dgm:t>
        <a:bodyPr/>
        <a:lstStyle/>
        <a:p>
          <a:endParaRPr lang="ru-RU"/>
        </a:p>
      </dgm:t>
    </dgm:pt>
    <dgm:pt modelId="{198BBE9D-952D-47AE-ACF6-664202392408}">
      <dgm:prSet phldrT="[Текст]" custT="1"/>
      <dgm:spPr/>
      <dgm:t>
        <a:bodyPr/>
        <a:lstStyle/>
        <a:p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D93ABD-F567-4AB0-B6C0-3E41452C7830}" type="parTrans" cxnId="{6891DADD-73E1-423D-BBEB-46EF662F3E47}">
      <dgm:prSet/>
      <dgm:spPr/>
      <dgm:t>
        <a:bodyPr/>
        <a:lstStyle/>
        <a:p>
          <a:endParaRPr lang="ru-RU"/>
        </a:p>
      </dgm:t>
    </dgm:pt>
    <dgm:pt modelId="{428CDDA6-D34D-41F6-8931-2CFD0D3D0151}" type="sibTrans" cxnId="{6891DADD-73E1-423D-BBEB-46EF662F3E47}">
      <dgm:prSet/>
      <dgm:spPr/>
      <dgm:t>
        <a:bodyPr/>
        <a:lstStyle/>
        <a:p>
          <a:endParaRPr lang="ru-RU"/>
        </a:p>
      </dgm:t>
    </dgm:pt>
    <dgm:pt modelId="{5245F65F-922E-485D-BCDC-38C48822DF1F}">
      <dgm:prSet phldrT="[Текст]" custT="1"/>
      <dgm:spPr/>
      <dgm:t>
        <a:bodyPr/>
        <a:lstStyle/>
        <a:p>
          <a:endParaRPr lang="ru-RU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200" b="1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Предмет правовой экспертизы</a:t>
          </a:r>
          <a:endParaRPr lang="ru-RU" sz="1200" b="1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gm:t>
    </dgm:pt>
    <dgm:pt modelId="{4CF1AD79-A1B6-4B4B-AD31-7D30133B8B78}" type="parTrans" cxnId="{7CCC9E06-B49E-4428-9159-A9FC2B1CD20C}">
      <dgm:prSet/>
      <dgm:spPr/>
      <dgm:t>
        <a:bodyPr/>
        <a:lstStyle/>
        <a:p>
          <a:endParaRPr lang="ru-RU"/>
        </a:p>
      </dgm:t>
    </dgm:pt>
    <dgm:pt modelId="{9127D977-958D-4F65-9018-4E12F2C428EA}" type="sibTrans" cxnId="{7CCC9E06-B49E-4428-9159-A9FC2B1CD20C}">
      <dgm:prSet/>
      <dgm:spPr/>
      <dgm:t>
        <a:bodyPr/>
        <a:lstStyle/>
        <a:p>
          <a:endParaRPr lang="ru-RU"/>
        </a:p>
      </dgm:t>
    </dgm:pt>
    <dgm:pt modelId="{44D7B8A7-A499-49E1-B3B0-5554E5ECC719}">
      <dgm:prSet phldrT="[Текст]" custT="1"/>
      <dgm:spPr/>
      <dgm:t>
        <a:bodyPr/>
        <a:lstStyle/>
        <a:p>
          <a:endParaRPr lang="ru-RU" sz="115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78D4B1-CD75-48D4-8DC9-9E293F34378A}" type="parTrans" cxnId="{0CE72D74-10F3-418C-B2B4-DD1765C32C08}">
      <dgm:prSet/>
      <dgm:spPr/>
      <dgm:t>
        <a:bodyPr/>
        <a:lstStyle/>
        <a:p>
          <a:endParaRPr lang="ru-RU"/>
        </a:p>
      </dgm:t>
    </dgm:pt>
    <dgm:pt modelId="{83A6CF90-EF85-4DCF-87A9-339EFC418165}" type="sibTrans" cxnId="{0CE72D74-10F3-418C-B2B4-DD1765C32C08}">
      <dgm:prSet/>
      <dgm:spPr/>
      <dgm:t>
        <a:bodyPr/>
        <a:lstStyle/>
        <a:p>
          <a:endParaRPr lang="ru-RU"/>
        </a:p>
      </dgm:t>
    </dgm:pt>
    <dgm:pt modelId="{11D3E394-119E-430E-9911-400A94EAD9A6}">
      <dgm:prSet phldrT="[Текст]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endParaRPr lang="ru-RU" sz="115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Мониторинг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err="1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правоприменения</a:t>
          </a:r>
          <a:endParaRPr lang="ru-RU" sz="1200" b="1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gm:t>
    </dgm:pt>
    <dgm:pt modelId="{F1885472-2BA2-4FDF-971C-A4E8906E93B1}" type="parTrans" cxnId="{6C1D6E98-5CA1-4877-95DC-E14BC1961A80}">
      <dgm:prSet/>
      <dgm:spPr/>
      <dgm:t>
        <a:bodyPr/>
        <a:lstStyle/>
        <a:p>
          <a:endParaRPr lang="ru-RU"/>
        </a:p>
      </dgm:t>
    </dgm:pt>
    <dgm:pt modelId="{C22EB51C-180C-423A-ABCF-EBABEFAF3C0F}" type="sibTrans" cxnId="{6C1D6E98-5CA1-4877-95DC-E14BC1961A80}">
      <dgm:prSet/>
      <dgm:spPr/>
      <dgm:t>
        <a:bodyPr/>
        <a:lstStyle/>
        <a:p>
          <a:endParaRPr lang="ru-RU"/>
        </a:p>
      </dgm:t>
    </dgm:pt>
    <dgm:pt modelId="{65D46F93-7831-458F-B8D2-A8E36C36E989}">
      <dgm:prSet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endParaRPr lang="ru-RU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Результат мониторинга</a:t>
          </a:r>
          <a:endParaRPr lang="ru-RU" sz="1200" b="1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gm:t>
    </dgm:pt>
    <dgm:pt modelId="{3E044F67-BD82-4F13-9017-F9A9783373BE}" type="parTrans" cxnId="{6E44DED2-DFCA-4C2D-8A45-BC7CA82BFC08}">
      <dgm:prSet/>
      <dgm:spPr/>
      <dgm:t>
        <a:bodyPr/>
        <a:lstStyle/>
        <a:p>
          <a:endParaRPr lang="ru-RU"/>
        </a:p>
      </dgm:t>
    </dgm:pt>
    <dgm:pt modelId="{44ABE1C1-D7E2-466A-B7ED-AC02EE3B4132}" type="sibTrans" cxnId="{6E44DED2-DFCA-4C2D-8A45-BC7CA82BFC08}">
      <dgm:prSet/>
      <dgm:spPr/>
      <dgm:t>
        <a:bodyPr/>
        <a:lstStyle/>
        <a:p>
          <a:endParaRPr lang="ru-RU"/>
        </a:p>
      </dgm:t>
    </dgm:pt>
    <dgm:pt modelId="{4AFE9EC9-4FB3-4E3B-AF46-8C8FDE856BEA}">
      <dgm:prSet custT="1"/>
      <dgm:spPr/>
      <dgm:t>
        <a:bodyPr/>
        <a:lstStyle/>
        <a:p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32A443-355C-4E0C-95C2-2A0419627D12}" type="parTrans" cxnId="{1C4ACBB6-DC4B-4030-8CEB-DD914DA9534C}">
      <dgm:prSet/>
      <dgm:spPr/>
      <dgm:t>
        <a:bodyPr/>
        <a:lstStyle/>
        <a:p>
          <a:endParaRPr lang="ru-RU"/>
        </a:p>
      </dgm:t>
    </dgm:pt>
    <dgm:pt modelId="{C12A39FC-3034-499F-88FD-10B04EF209EC}" type="sibTrans" cxnId="{1C4ACBB6-DC4B-4030-8CEB-DD914DA9534C}">
      <dgm:prSet/>
      <dgm:spPr/>
      <dgm:t>
        <a:bodyPr/>
        <a:lstStyle/>
        <a:p>
          <a:endParaRPr lang="ru-RU"/>
        </a:p>
      </dgm:t>
    </dgm:pt>
    <dgm:pt modelId="{F5110FCE-F89C-4520-A2B8-164AFB4E54E6}">
      <dgm:prSet phldrT="[Текст]" custT="1"/>
      <dgm:spPr/>
      <dgm:t>
        <a:bodyPr/>
        <a:lstStyle/>
        <a:p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F60434-53AC-4558-8395-EB836C3E9E31}" type="parTrans" cxnId="{F8FB2591-F6B7-487C-8142-1DCE2582BF45}">
      <dgm:prSet/>
      <dgm:spPr/>
      <dgm:t>
        <a:bodyPr/>
        <a:lstStyle/>
        <a:p>
          <a:endParaRPr lang="ru-RU"/>
        </a:p>
      </dgm:t>
    </dgm:pt>
    <dgm:pt modelId="{A6328589-7AD5-4E2D-B486-09BD7C49C426}" type="sibTrans" cxnId="{F8FB2591-F6B7-487C-8142-1DCE2582BF45}">
      <dgm:prSet/>
      <dgm:spPr/>
      <dgm:t>
        <a:bodyPr/>
        <a:lstStyle/>
        <a:p>
          <a:endParaRPr lang="ru-RU"/>
        </a:p>
      </dgm:t>
    </dgm:pt>
    <dgm:pt modelId="{FD07D4C2-4879-437B-8F41-5574B898A4CD}">
      <dgm:prSet custT="1"/>
      <dgm:spPr/>
      <dgm:t>
        <a:bodyPr/>
        <a:lstStyle/>
        <a:p>
          <a:r>
            <a:rPr lang="ru-RU" sz="1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Решения налоговых органов (РНО)</a:t>
          </a:r>
          <a:endParaRPr lang="ru-RU" sz="14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8924DA-23EB-4BDD-84A1-A812B5FE9024}" type="parTrans" cxnId="{7A8C66FB-565C-49E5-BDD9-691035D6BD45}">
      <dgm:prSet/>
      <dgm:spPr/>
      <dgm:t>
        <a:bodyPr/>
        <a:lstStyle/>
        <a:p>
          <a:endParaRPr lang="ru-RU"/>
        </a:p>
      </dgm:t>
    </dgm:pt>
    <dgm:pt modelId="{2CB7BF2D-F1A0-4116-A149-A514CB0C234A}" type="sibTrans" cxnId="{7A8C66FB-565C-49E5-BDD9-691035D6BD45}">
      <dgm:prSet/>
      <dgm:spPr/>
      <dgm:t>
        <a:bodyPr/>
        <a:lstStyle/>
        <a:p>
          <a:endParaRPr lang="ru-RU"/>
        </a:p>
      </dgm:t>
    </dgm:pt>
    <dgm:pt modelId="{00616592-CCF9-4029-9FE7-F0210732E39D}">
      <dgm:prSet custT="1"/>
      <dgm:spPr/>
      <dgm:t>
        <a:bodyPr/>
        <a:lstStyle/>
        <a:p>
          <a:r>
            <a:rPr lang="ru-RU" sz="115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Наличие счета должника по РНО</a:t>
          </a:r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DF19E7-34B9-4159-9262-B17ED6AF6DF6}" type="parTrans" cxnId="{B89241AF-FE4D-4058-8E2B-AC1D59140040}">
      <dgm:prSet/>
      <dgm:spPr/>
      <dgm:t>
        <a:bodyPr/>
        <a:lstStyle/>
        <a:p>
          <a:endParaRPr lang="ru-RU"/>
        </a:p>
      </dgm:t>
    </dgm:pt>
    <dgm:pt modelId="{69D3AD07-1BEB-42EC-9FB0-185F7560B0CD}" type="sibTrans" cxnId="{B89241AF-FE4D-4058-8E2B-AC1D59140040}">
      <dgm:prSet/>
      <dgm:spPr/>
      <dgm:t>
        <a:bodyPr/>
        <a:lstStyle/>
        <a:p>
          <a:endParaRPr lang="ru-RU"/>
        </a:p>
      </dgm:t>
    </dgm:pt>
    <dgm:pt modelId="{CB02DC4C-30CC-4F01-9CFE-1885872B7C17}">
      <dgm:prSet custT="1"/>
      <dgm:spPr/>
      <dgm:t>
        <a:bodyPr/>
        <a:lstStyle/>
        <a:p>
          <a:r>
            <a: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Соблюдение Порядка направления РНО в ОФК (приказ ФНС «Об утверждении форматов и порядка направления решений», статья 46 НК РФ)</a:t>
          </a:r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4AB659-8E3F-4F82-8165-9711D1C44DE6}" type="parTrans" cxnId="{FF90E74E-C2ED-4241-8D99-A2436840E451}">
      <dgm:prSet/>
      <dgm:spPr/>
      <dgm:t>
        <a:bodyPr/>
        <a:lstStyle/>
        <a:p>
          <a:endParaRPr lang="ru-RU"/>
        </a:p>
      </dgm:t>
    </dgm:pt>
    <dgm:pt modelId="{1A54E5FF-1F75-4866-87F1-CD912B3BD1F0}" type="sibTrans" cxnId="{FF90E74E-C2ED-4241-8D99-A2436840E451}">
      <dgm:prSet/>
      <dgm:spPr/>
      <dgm:t>
        <a:bodyPr/>
        <a:lstStyle/>
        <a:p>
          <a:endParaRPr lang="ru-RU"/>
        </a:p>
      </dgm:t>
    </dgm:pt>
    <dgm:pt modelId="{9C0A239A-5226-4E08-B392-7EBCCA94335A}">
      <dgm:prSet custT="1"/>
      <dgm:spPr/>
      <dgm:t>
        <a:bodyPr/>
        <a:lstStyle/>
        <a:p>
          <a:r>
            <a: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Соответствие формы РНО приказу ФНС от 14.07.2015 № ММВ-7-8/284</a:t>
          </a:r>
          <a:r>
            <a:rPr lang="en-US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@</a:t>
          </a:r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ED6EBC-FCC2-4D12-BBF9-64908C7023E0}" type="parTrans" cxnId="{A1B150AB-80E1-4A82-9CC8-9708A4D37A4C}">
      <dgm:prSet/>
      <dgm:spPr/>
      <dgm:t>
        <a:bodyPr/>
        <a:lstStyle/>
        <a:p>
          <a:endParaRPr lang="ru-RU"/>
        </a:p>
      </dgm:t>
    </dgm:pt>
    <dgm:pt modelId="{9B7E81A5-2E12-4948-9F6B-316FC72F4E9F}" type="sibTrans" cxnId="{A1B150AB-80E1-4A82-9CC8-9708A4D37A4C}">
      <dgm:prSet/>
      <dgm:spPr/>
      <dgm:t>
        <a:bodyPr/>
        <a:lstStyle/>
        <a:p>
          <a:endParaRPr lang="ru-RU"/>
        </a:p>
      </dgm:t>
    </dgm:pt>
    <dgm:pt modelId="{5526EE8E-34DA-4A14-A6ED-FEF6B3001F56}">
      <dgm:prSet custT="1"/>
      <dgm:spPr/>
      <dgm:t>
        <a:bodyPr/>
        <a:lstStyle/>
        <a:p>
          <a:r>
            <a: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Соблюдение сроков вынесения решения налогового органа (статья 46 НК РФ)</a:t>
          </a:r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A7C090-2D17-4EA7-B1A8-54F256097E51}" type="parTrans" cxnId="{D8F00C2B-BDA3-4AC8-923F-1312969D57C1}">
      <dgm:prSet/>
      <dgm:spPr/>
      <dgm:t>
        <a:bodyPr/>
        <a:lstStyle/>
        <a:p>
          <a:endParaRPr lang="ru-RU"/>
        </a:p>
      </dgm:t>
    </dgm:pt>
    <dgm:pt modelId="{53A59BC5-97E8-4A28-A4B0-71562FED2D5D}" type="sibTrans" cxnId="{D8F00C2B-BDA3-4AC8-923F-1312969D57C1}">
      <dgm:prSet/>
      <dgm:spPr/>
      <dgm:t>
        <a:bodyPr/>
        <a:lstStyle/>
        <a:p>
          <a:endParaRPr lang="ru-RU"/>
        </a:p>
      </dgm:t>
    </dgm:pt>
    <dgm:pt modelId="{CF784179-B9E1-4CDC-BC20-355269A22079}">
      <dgm:prSet custT="1"/>
      <dgm:spPr/>
      <dgm:t>
        <a:bodyPr/>
        <a:lstStyle/>
        <a:p>
          <a:r>
            <a: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Не превышение суммы по РНО (статья 46 НК РФ) </a:t>
          </a:r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716B50-8D74-49FC-A17D-9EE67E14466B}" type="parTrans" cxnId="{A034BA1A-C327-4389-9730-A27C44709176}">
      <dgm:prSet/>
      <dgm:spPr/>
      <dgm:t>
        <a:bodyPr/>
        <a:lstStyle/>
        <a:p>
          <a:endParaRPr lang="ru-RU"/>
        </a:p>
      </dgm:t>
    </dgm:pt>
    <dgm:pt modelId="{CC62666D-F097-43A5-9F94-5537AF278FB2}" type="sibTrans" cxnId="{A034BA1A-C327-4389-9730-A27C44709176}">
      <dgm:prSet/>
      <dgm:spPr/>
      <dgm:t>
        <a:bodyPr/>
        <a:lstStyle/>
        <a:p>
          <a:endParaRPr lang="ru-RU"/>
        </a:p>
      </dgm:t>
    </dgm:pt>
    <dgm:pt modelId="{AF09DCA6-CC73-4D46-AC34-94D1789C9B12}">
      <dgm:prSet custT="1"/>
      <dgm:spPr/>
      <dgm:t>
        <a:bodyPr/>
        <a:lstStyle/>
        <a:p>
          <a:r>
            <a:rPr lang="ru-RU" sz="115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практика судов общей юрисдикции и арбитражных судов</a:t>
          </a:r>
          <a:endParaRPr lang="ru-RU" sz="115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35593C-ECBF-4DF3-A279-969BF26CEBDD}" type="parTrans" cxnId="{92229FAE-D5B5-4706-92AD-5D749A9B4A1B}">
      <dgm:prSet/>
      <dgm:spPr/>
      <dgm:t>
        <a:bodyPr/>
        <a:lstStyle/>
        <a:p>
          <a:endParaRPr lang="ru-RU"/>
        </a:p>
      </dgm:t>
    </dgm:pt>
    <dgm:pt modelId="{124147DE-0F30-4513-8924-B6D86E5AAAB5}" type="sibTrans" cxnId="{92229FAE-D5B5-4706-92AD-5D749A9B4A1B}">
      <dgm:prSet/>
      <dgm:spPr/>
      <dgm:t>
        <a:bodyPr/>
        <a:lstStyle/>
        <a:p>
          <a:endParaRPr lang="ru-RU"/>
        </a:p>
      </dgm:t>
    </dgm:pt>
    <dgm:pt modelId="{7915D215-B87B-4CFB-AD0E-2D4D9D5964D7}">
      <dgm:prSet custT="1"/>
      <dgm:spPr/>
      <dgm:t>
        <a:bodyPr/>
        <a:lstStyle/>
        <a:p>
          <a:r>
            <a:rPr lang="ru-RU" sz="115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 практике применения нормативных правовых актов Российской Федерации, поступившая от  органов, уполномоченных на проведение проверок по реализации функции</a:t>
          </a:r>
          <a:endParaRPr lang="ru-RU" sz="115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3E530C-98C9-432A-AE89-F35640FD5A2E}" type="parTrans" cxnId="{947C7E38-0E1F-421E-B703-A319F97D393F}">
      <dgm:prSet/>
      <dgm:spPr/>
      <dgm:t>
        <a:bodyPr/>
        <a:lstStyle/>
        <a:p>
          <a:endParaRPr lang="ru-RU"/>
        </a:p>
      </dgm:t>
    </dgm:pt>
    <dgm:pt modelId="{4184C3E4-F03A-4D8E-85FA-8FDAEF668023}" type="sibTrans" cxnId="{947C7E38-0E1F-421E-B703-A319F97D393F}">
      <dgm:prSet/>
      <dgm:spPr/>
      <dgm:t>
        <a:bodyPr/>
        <a:lstStyle/>
        <a:p>
          <a:endParaRPr lang="ru-RU"/>
        </a:p>
      </dgm:t>
    </dgm:pt>
    <dgm:pt modelId="{DE4B14EA-FF21-4F27-988F-FBC5CA7C1A2C}">
      <dgm:prSet custT="1"/>
      <dgm:spPr/>
      <dgm:t>
        <a:bodyPr/>
        <a:lstStyle/>
        <a:p>
          <a:r>
            <a:rPr lang="ru-RU" sz="115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информация, поступившая от научных и образовательных учреждений,  общественных организаций</a:t>
          </a:r>
          <a:endParaRPr lang="ru-RU" sz="115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24F176-F5B9-4185-8CC7-9A4951FD98CD}" type="parTrans" cxnId="{A472AC4E-F47A-4472-8425-CCD832D5B0CD}">
      <dgm:prSet/>
      <dgm:spPr/>
      <dgm:t>
        <a:bodyPr/>
        <a:lstStyle/>
        <a:p>
          <a:endParaRPr lang="ru-RU"/>
        </a:p>
      </dgm:t>
    </dgm:pt>
    <dgm:pt modelId="{55FDBF07-170B-4B0E-9348-EA8ED3E5CED3}" type="sibTrans" cxnId="{A472AC4E-F47A-4472-8425-CCD832D5B0CD}">
      <dgm:prSet/>
      <dgm:spPr/>
      <dgm:t>
        <a:bodyPr/>
        <a:lstStyle/>
        <a:p>
          <a:endParaRPr lang="ru-RU"/>
        </a:p>
      </dgm:t>
    </dgm:pt>
    <dgm:pt modelId="{6E482B00-357E-42BC-BB83-BFCD89093D95}">
      <dgm:prSet custT="1"/>
      <dgm:spPr/>
      <dgm:t>
        <a:bodyPr/>
        <a:lstStyle/>
        <a:p>
          <a:r>
            <a:rPr lang="ru-RU" sz="115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информация, поступившая от граждан по вопросам (проблемам), связанным с реализацией нормативных правовых актов Российской Федерации</a:t>
          </a:r>
          <a:endParaRPr lang="ru-RU" sz="115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017309-365C-44C3-B36D-AB8C8E3FCAB6}" type="parTrans" cxnId="{9474E153-3D18-48CD-8AC1-F782E3053D6B}">
      <dgm:prSet/>
      <dgm:spPr/>
      <dgm:t>
        <a:bodyPr/>
        <a:lstStyle/>
        <a:p>
          <a:endParaRPr lang="ru-RU"/>
        </a:p>
      </dgm:t>
    </dgm:pt>
    <dgm:pt modelId="{F9CA7A2F-21AD-44FB-AF0B-1AB158006686}" type="sibTrans" cxnId="{9474E153-3D18-48CD-8AC1-F782E3053D6B}">
      <dgm:prSet/>
      <dgm:spPr/>
      <dgm:t>
        <a:bodyPr/>
        <a:lstStyle/>
        <a:p>
          <a:endParaRPr lang="ru-RU"/>
        </a:p>
      </dgm:t>
    </dgm:pt>
    <dgm:pt modelId="{3F9147DA-A802-4178-97FF-AEAAE792EF28}">
      <dgm:prSet custT="1"/>
      <dgm:spPr/>
      <dgm:t>
        <a:bodyPr/>
        <a:lstStyle/>
        <a:p>
          <a:r>
            <a: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изменений в нормативный правовой акт;</a:t>
          </a:r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6E359E-93AF-464A-BD06-97E49F23F05E}" type="parTrans" cxnId="{F1E4018F-E01E-460A-B8DE-DB55C0653190}">
      <dgm:prSet/>
      <dgm:spPr/>
      <dgm:t>
        <a:bodyPr/>
        <a:lstStyle/>
        <a:p>
          <a:endParaRPr lang="ru-RU"/>
        </a:p>
      </dgm:t>
    </dgm:pt>
    <dgm:pt modelId="{595EE599-0D55-4742-84A7-12C65BF0BD95}" type="sibTrans" cxnId="{F1E4018F-E01E-460A-B8DE-DB55C0653190}">
      <dgm:prSet/>
      <dgm:spPr/>
      <dgm:t>
        <a:bodyPr/>
        <a:lstStyle/>
        <a:p>
          <a:endParaRPr lang="ru-RU"/>
        </a:p>
      </dgm:t>
    </dgm:pt>
    <dgm:pt modelId="{32CE7AA9-0F07-472E-958C-BB3E85F9FEBF}">
      <dgm:prSet custT="1"/>
      <dgm:spPr/>
      <dgm:t>
        <a:bodyPr/>
        <a:lstStyle/>
        <a:p>
          <a:r>
            <a: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подготовки проекта нормативного правового акта об отмене нормативного правового акта;</a:t>
          </a:r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9230F6-C909-4337-9790-BC48A02D03B9}" type="parTrans" cxnId="{130F4744-7F9D-4831-B237-5E23E0021FE1}">
      <dgm:prSet/>
      <dgm:spPr/>
      <dgm:t>
        <a:bodyPr/>
        <a:lstStyle/>
        <a:p>
          <a:endParaRPr lang="ru-RU"/>
        </a:p>
      </dgm:t>
    </dgm:pt>
    <dgm:pt modelId="{DEBFA36E-C510-4E1B-B7A0-0AB7E2FBBA12}" type="sibTrans" cxnId="{130F4744-7F9D-4831-B237-5E23E0021FE1}">
      <dgm:prSet/>
      <dgm:spPr/>
      <dgm:t>
        <a:bodyPr/>
        <a:lstStyle/>
        <a:p>
          <a:endParaRPr lang="ru-RU"/>
        </a:p>
      </dgm:t>
    </dgm:pt>
    <dgm:pt modelId="{3DD1A64F-48A9-4E0D-A643-A5FE591D09AF}">
      <dgm:prSet custT="1"/>
      <dgm:spPr/>
      <dgm:t>
        <a:bodyPr/>
        <a:lstStyle/>
        <a:p>
          <a:r>
            <a: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корректировки правоприменительной практики (подготовки разъяснений о применении нормативного правового акта либо его отдельных предложений)</a:t>
          </a:r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7C4386-6562-4741-AF83-10412722AFDB}" type="parTrans" cxnId="{0702F73B-7C2F-4D7E-9421-22F6269A125C}">
      <dgm:prSet/>
      <dgm:spPr/>
      <dgm:t>
        <a:bodyPr/>
        <a:lstStyle/>
        <a:p>
          <a:endParaRPr lang="ru-RU"/>
        </a:p>
      </dgm:t>
    </dgm:pt>
    <dgm:pt modelId="{7D5DEFB9-C68A-4A40-A64A-9885C06B56FA}" type="sibTrans" cxnId="{0702F73B-7C2F-4D7E-9421-22F6269A125C}">
      <dgm:prSet/>
      <dgm:spPr/>
      <dgm:t>
        <a:bodyPr/>
        <a:lstStyle/>
        <a:p>
          <a:endParaRPr lang="ru-RU"/>
        </a:p>
      </dgm:t>
    </dgm:pt>
    <dgm:pt modelId="{3E5C2181-1987-451E-8EFE-02F192298339}" type="pres">
      <dgm:prSet presAssocID="{C88E5C15-F7D3-4968-90C3-FBA5B301C2F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B598CC-1109-4CAF-BB9C-4C96F7C69180}" type="pres">
      <dgm:prSet presAssocID="{C0BD2512-031C-4FE3-A592-27D8C914BE54}" presName="composite" presStyleCnt="0"/>
      <dgm:spPr/>
    </dgm:pt>
    <dgm:pt modelId="{AF50678E-1C7A-44BD-B695-2C980106BED6}" type="pres">
      <dgm:prSet presAssocID="{C0BD2512-031C-4FE3-A592-27D8C914BE54}" presName="parentText" presStyleLbl="alignNode1" presStyleIdx="0" presStyleCnt="4" custScaleX="149778" custScaleY="118909" custLinFactX="-7036" custLinFactNeighborX="-100000" custLinFactNeighborY="4439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B27A44-E508-484A-AF00-B7AB1630EA4B}" type="pres">
      <dgm:prSet presAssocID="{C0BD2512-031C-4FE3-A592-27D8C914BE54}" presName="descendantText" presStyleLbl="alignAcc1" presStyleIdx="0" presStyleCnt="4" custScaleY="124699" custLinFactNeighborX="-6868" custLinFactNeighborY="738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23BCA7-C4CA-4137-8BE5-20ACADE7CD92}" type="pres">
      <dgm:prSet presAssocID="{55E7A310-21A0-417F-B154-B9D4993DC1DA}" presName="sp" presStyleCnt="0"/>
      <dgm:spPr/>
    </dgm:pt>
    <dgm:pt modelId="{BB08110A-A0EF-4CFB-B9B3-20DC8734361C}" type="pres">
      <dgm:prSet presAssocID="{5245F65F-922E-485D-BCDC-38C48822DF1F}" presName="composite" presStyleCnt="0"/>
      <dgm:spPr/>
    </dgm:pt>
    <dgm:pt modelId="{EACCD643-5DA2-4791-95AD-22EFD7BCD2F6}" type="pres">
      <dgm:prSet presAssocID="{5245F65F-922E-485D-BCDC-38C48822DF1F}" presName="parentText" presStyleLbl="alignNode1" presStyleIdx="1" presStyleCnt="4" custScaleX="147582" custScaleY="122212" custLinFactX="-4969" custLinFactNeighborX="-100000" custLinFactNeighborY="1845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BEC67B-B37F-4D87-9776-1AB462CE6E40}" type="pres">
      <dgm:prSet presAssocID="{5245F65F-922E-485D-BCDC-38C48822DF1F}" presName="descendantText" presStyleLbl="alignAcc1" presStyleIdx="1" presStyleCnt="4" custScaleY="137229" custLinFactNeighborX="-6593" custLinFactNeighborY="283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46A3B3-53CB-4AC3-9F60-61FE275AE7E0}" type="pres">
      <dgm:prSet presAssocID="{9127D977-958D-4F65-9018-4E12F2C428EA}" presName="sp" presStyleCnt="0"/>
      <dgm:spPr/>
    </dgm:pt>
    <dgm:pt modelId="{F878C7B0-8837-4DC0-8CD3-20B6F52C5F2D}" type="pres">
      <dgm:prSet presAssocID="{11D3E394-119E-430E-9911-400A94EAD9A6}" presName="composite" presStyleCnt="0"/>
      <dgm:spPr/>
    </dgm:pt>
    <dgm:pt modelId="{05548E7F-1846-4EFF-A4E8-B451E2C52D8A}" type="pres">
      <dgm:prSet presAssocID="{11D3E394-119E-430E-9911-400A94EAD9A6}" presName="parentText" presStyleLbl="alignNode1" presStyleIdx="2" presStyleCnt="4" custScaleX="151275" custScaleY="118803" custLinFactX="-8877" custLinFactNeighborX="-100000" custLinFactNeighborY="-65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F11435-662D-41DE-AE33-326B2FA4A2F9}" type="pres">
      <dgm:prSet presAssocID="{11D3E394-119E-430E-9911-400A94EAD9A6}" presName="descendantText" presStyleLbl="alignAcc1" presStyleIdx="2" presStyleCnt="4" custScaleY="126574" custLinFactNeighborX="-6842" custLinFactNeighborY="-151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1580B9-387C-4216-8A9E-AE46F9D854D2}" type="pres">
      <dgm:prSet presAssocID="{C22EB51C-180C-423A-ABCF-EBABEFAF3C0F}" presName="sp" presStyleCnt="0"/>
      <dgm:spPr/>
    </dgm:pt>
    <dgm:pt modelId="{1FBF1E8A-08EA-43A5-8738-598ACB14D198}" type="pres">
      <dgm:prSet presAssocID="{65D46F93-7831-458F-B8D2-A8E36C36E989}" presName="composite" presStyleCnt="0"/>
      <dgm:spPr/>
    </dgm:pt>
    <dgm:pt modelId="{7E5E9F15-F86F-4984-B4BC-D63B77C5AA92}" type="pres">
      <dgm:prSet presAssocID="{65D46F93-7831-458F-B8D2-A8E36C36E989}" presName="parentText" presStyleLbl="alignNode1" presStyleIdx="3" presStyleCnt="4" custScaleX="155050" custScaleY="118222" custLinFactX="-10764" custLinFactNeighborX="-100000" custLinFactNeighborY="-3436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A9B8E0-9062-4CD3-BD42-370E3264825F}" type="pres">
      <dgm:prSet presAssocID="{65D46F93-7831-458F-B8D2-A8E36C36E989}" presName="descendantText" presStyleLbl="alignAcc1" presStyleIdx="3" presStyleCnt="4" custScaleY="124319" custLinFactNeighborX="-7067" custLinFactNeighborY="-452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C555BB-6D05-45F3-9803-0DA287F5B7F2}" type="presOf" srcId="{65D46F93-7831-458F-B8D2-A8E36C36E989}" destId="{7E5E9F15-F86F-4984-B4BC-D63B77C5AA92}" srcOrd="0" destOrd="0" presId="urn:microsoft.com/office/officeart/2005/8/layout/chevron2"/>
    <dgm:cxn modelId="{A472AC4E-F47A-4472-8425-CCD832D5B0CD}" srcId="{11D3E394-119E-430E-9911-400A94EAD9A6}" destId="{DE4B14EA-FF21-4F27-988F-FBC5CA7C1A2C}" srcOrd="3" destOrd="0" parTransId="{F824F176-F5B9-4185-8CC7-9A4951FD98CD}" sibTransId="{55FDBF07-170B-4B0E-9348-EA8ED3E5CED3}"/>
    <dgm:cxn modelId="{97397331-2714-4EED-931E-15BCAEEA0439}" type="presOf" srcId="{5526EE8E-34DA-4A14-A6ED-FEF6B3001F56}" destId="{5EBEC67B-B37F-4D87-9776-1AB462CE6E40}" srcOrd="0" destOrd="4" presId="urn:microsoft.com/office/officeart/2005/8/layout/chevron2"/>
    <dgm:cxn modelId="{130F4744-7F9D-4831-B237-5E23E0021FE1}" srcId="{65D46F93-7831-458F-B8D2-A8E36C36E989}" destId="{32CE7AA9-0F07-472E-958C-BB3E85F9FEBF}" srcOrd="2" destOrd="0" parTransId="{CB9230F6-C909-4337-9790-BC48A02D03B9}" sibTransId="{DEBFA36E-C510-4E1B-B7A0-0AB7E2FBBA12}"/>
    <dgm:cxn modelId="{F1E4018F-E01E-460A-B8DE-DB55C0653190}" srcId="{65D46F93-7831-458F-B8D2-A8E36C36E989}" destId="{3F9147DA-A802-4178-97FF-AEAAE792EF28}" srcOrd="1" destOrd="0" parTransId="{A26E359E-93AF-464A-BD06-97E49F23F05E}" sibTransId="{595EE599-0D55-4742-84A7-12C65BF0BD95}"/>
    <dgm:cxn modelId="{6E44DED2-DFCA-4C2D-8A45-BC7CA82BFC08}" srcId="{C88E5C15-F7D3-4968-90C3-FBA5B301C2F1}" destId="{65D46F93-7831-458F-B8D2-A8E36C36E989}" srcOrd="3" destOrd="0" parTransId="{3E044F67-BD82-4F13-9017-F9A9783373BE}" sibTransId="{44ABE1C1-D7E2-466A-B7ED-AC02EE3B4132}"/>
    <dgm:cxn modelId="{380FC0B3-B6AD-4F09-A4EF-5CB61BC23233}" type="presOf" srcId="{CF784179-B9E1-4CDC-BC20-355269A22079}" destId="{5EBEC67B-B37F-4D87-9776-1AB462CE6E40}" srcOrd="0" destOrd="5" presId="urn:microsoft.com/office/officeart/2005/8/layout/chevron2"/>
    <dgm:cxn modelId="{6C1D6E98-5CA1-4877-95DC-E14BC1961A80}" srcId="{C88E5C15-F7D3-4968-90C3-FBA5B301C2F1}" destId="{11D3E394-119E-430E-9911-400A94EAD9A6}" srcOrd="2" destOrd="0" parTransId="{F1885472-2BA2-4FDF-971C-A4E8906E93B1}" sibTransId="{C22EB51C-180C-423A-ABCF-EBABEFAF3C0F}"/>
    <dgm:cxn modelId="{6891DADD-73E1-423D-BBEB-46EF662F3E47}" srcId="{C0BD2512-031C-4FE3-A592-27D8C914BE54}" destId="{198BBE9D-952D-47AE-ACF6-664202392408}" srcOrd="0" destOrd="0" parTransId="{FFD93ABD-F567-4AB0-B6C0-3E41452C7830}" sibTransId="{428CDDA6-D34D-41F6-8931-2CFD0D3D0151}"/>
    <dgm:cxn modelId="{0702F73B-7C2F-4D7E-9421-22F6269A125C}" srcId="{65D46F93-7831-458F-B8D2-A8E36C36E989}" destId="{3DD1A64F-48A9-4E0D-A643-A5FE591D09AF}" srcOrd="3" destOrd="0" parTransId="{EE7C4386-6562-4741-AF83-10412722AFDB}" sibTransId="{7D5DEFB9-C68A-4A40-A64A-9885C06B56FA}"/>
    <dgm:cxn modelId="{EA4DA7BE-073C-4FDE-8650-D11D33D59C46}" type="presOf" srcId="{4AFE9EC9-4FB3-4E3B-AF46-8C8FDE856BEA}" destId="{CBA9B8E0-9062-4CD3-BD42-370E3264825F}" srcOrd="0" destOrd="0" presId="urn:microsoft.com/office/officeart/2005/8/layout/chevron2"/>
    <dgm:cxn modelId="{470F929B-4B27-4B29-A372-C392C2E28100}" type="presOf" srcId="{C0BD2512-031C-4FE3-A592-27D8C914BE54}" destId="{AF50678E-1C7A-44BD-B695-2C980106BED6}" srcOrd="0" destOrd="0" presId="urn:microsoft.com/office/officeart/2005/8/layout/chevron2"/>
    <dgm:cxn modelId="{9474E153-3D18-48CD-8AC1-F782E3053D6B}" srcId="{11D3E394-119E-430E-9911-400A94EAD9A6}" destId="{6E482B00-357E-42BC-BB83-BFCD89093D95}" srcOrd="4" destOrd="0" parTransId="{69017309-365C-44C3-B36D-AB8C8E3FCAB6}" sibTransId="{F9CA7A2F-21AD-44FB-AF0B-1AB158006686}"/>
    <dgm:cxn modelId="{947C7E38-0E1F-421E-B703-A319F97D393F}" srcId="{11D3E394-119E-430E-9911-400A94EAD9A6}" destId="{7915D215-B87B-4CFB-AD0E-2D4D9D5964D7}" srcOrd="2" destOrd="0" parTransId="{B83E530C-98C9-432A-AE89-F35640FD5A2E}" sibTransId="{4184C3E4-F03A-4D8E-85FA-8FDAEF668023}"/>
    <dgm:cxn modelId="{43BA2983-E71D-42D7-9EC1-03863B14F482}" type="presOf" srcId="{AF09DCA6-CC73-4D46-AC34-94D1789C9B12}" destId="{76F11435-662D-41DE-AE33-326B2FA4A2F9}" srcOrd="0" destOrd="1" presId="urn:microsoft.com/office/officeart/2005/8/layout/chevron2"/>
    <dgm:cxn modelId="{1EF12BFD-E732-44CF-BC6D-4E038F7AD668}" type="presOf" srcId="{F5110FCE-F89C-4520-A2B8-164AFB4E54E6}" destId="{76F11435-662D-41DE-AE33-326B2FA4A2F9}" srcOrd="0" destOrd="0" presId="urn:microsoft.com/office/officeart/2005/8/layout/chevron2"/>
    <dgm:cxn modelId="{B89241AF-FE4D-4058-8E2B-AC1D59140040}" srcId="{5245F65F-922E-485D-BCDC-38C48822DF1F}" destId="{00616592-CCF9-4029-9FE7-F0210732E39D}" srcOrd="1" destOrd="0" parTransId="{1EDF19E7-34B9-4159-9262-B17ED6AF6DF6}" sibTransId="{69D3AD07-1BEB-42EC-9FB0-185F7560B0CD}"/>
    <dgm:cxn modelId="{6BD2F83E-7E5D-4FA4-8720-53713E63E805}" type="presOf" srcId="{C88E5C15-F7D3-4968-90C3-FBA5B301C2F1}" destId="{3E5C2181-1987-451E-8EFE-02F192298339}" srcOrd="0" destOrd="0" presId="urn:microsoft.com/office/officeart/2005/8/layout/chevron2"/>
    <dgm:cxn modelId="{3DC02F8B-3CF7-4DD4-A12E-D249FC8062A5}" type="presOf" srcId="{32CE7AA9-0F07-472E-958C-BB3E85F9FEBF}" destId="{CBA9B8E0-9062-4CD3-BD42-370E3264825F}" srcOrd="0" destOrd="2" presId="urn:microsoft.com/office/officeart/2005/8/layout/chevron2"/>
    <dgm:cxn modelId="{FF90E74E-C2ED-4241-8D99-A2436840E451}" srcId="{5245F65F-922E-485D-BCDC-38C48822DF1F}" destId="{CB02DC4C-30CC-4F01-9CFE-1885872B7C17}" srcOrd="2" destOrd="0" parTransId="{A44AB659-8E3F-4F82-8165-9711D1C44DE6}" sibTransId="{1A54E5FF-1F75-4866-87F1-CD912B3BD1F0}"/>
    <dgm:cxn modelId="{32FA33DC-622D-4D78-93C3-68E914BF6585}" type="presOf" srcId="{7915D215-B87B-4CFB-AD0E-2D4D9D5964D7}" destId="{76F11435-662D-41DE-AE33-326B2FA4A2F9}" srcOrd="0" destOrd="2" presId="urn:microsoft.com/office/officeart/2005/8/layout/chevron2"/>
    <dgm:cxn modelId="{98D7CC2A-F663-4C5C-8B0C-8C629018E3AF}" type="presOf" srcId="{6E482B00-357E-42BC-BB83-BFCD89093D95}" destId="{76F11435-662D-41DE-AE33-326B2FA4A2F9}" srcOrd="0" destOrd="4" presId="urn:microsoft.com/office/officeart/2005/8/layout/chevron2"/>
    <dgm:cxn modelId="{77DB4818-1374-4912-8151-75EB3DEF570B}" type="presOf" srcId="{9C0A239A-5226-4E08-B392-7EBCCA94335A}" destId="{5EBEC67B-B37F-4D87-9776-1AB462CE6E40}" srcOrd="0" destOrd="3" presId="urn:microsoft.com/office/officeart/2005/8/layout/chevron2"/>
    <dgm:cxn modelId="{92229FAE-D5B5-4706-92AD-5D749A9B4A1B}" srcId="{11D3E394-119E-430E-9911-400A94EAD9A6}" destId="{AF09DCA6-CC73-4D46-AC34-94D1789C9B12}" srcOrd="1" destOrd="0" parTransId="{7335593C-ECBF-4DF3-A279-969BF26CEBDD}" sibTransId="{124147DE-0F30-4513-8924-B6D86E5AAAB5}"/>
    <dgm:cxn modelId="{0CE72D74-10F3-418C-B2B4-DD1765C32C08}" srcId="{5245F65F-922E-485D-BCDC-38C48822DF1F}" destId="{44D7B8A7-A499-49E1-B3B0-5554E5ECC719}" srcOrd="0" destOrd="0" parTransId="{0178D4B1-CD75-48D4-8DC9-9E293F34378A}" sibTransId="{83A6CF90-EF85-4DCF-87A9-339EFC418165}"/>
    <dgm:cxn modelId="{D8F00C2B-BDA3-4AC8-923F-1312969D57C1}" srcId="{5245F65F-922E-485D-BCDC-38C48822DF1F}" destId="{5526EE8E-34DA-4A14-A6ED-FEF6B3001F56}" srcOrd="4" destOrd="0" parTransId="{05A7C090-2D17-4EA7-B1A8-54F256097E51}" sibTransId="{53A59BC5-97E8-4A28-A4B0-71562FED2D5D}"/>
    <dgm:cxn modelId="{203FC6C5-8D31-4ECB-9E58-C5AA2AB091BF}" type="presOf" srcId="{3DD1A64F-48A9-4E0D-A643-A5FE591D09AF}" destId="{CBA9B8E0-9062-4CD3-BD42-370E3264825F}" srcOrd="0" destOrd="3" presId="urn:microsoft.com/office/officeart/2005/8/layout/chevron2"/>
    <dgm:cxn modelId="{1C4ACBB6-DC4B-4030-8CEB-DD914DA9534C}" srcId="{65D46F93-7831-458F-B8D2-A8E36C36E989}" destId="{4AFE9EC9-4FB3-4E3B-AF46-8C8FDE856BEA}" srcOrd="0" destOrd="0" parTransId="{5232A443-355C-4E0C-95C2-2A0419627D12}" sibTransId="{C12A39FC-3034-499F-88FD-10B04EF209EC}"/>
    <dgm:cxn modelId="{860884C6-7ED7-43FA-A8AB-F576D8B1DD84}" type="presOf" srcId="{DE4B14EA-FF21-4F27-988F-FBC5CA7C1A2C}" destId="{76F11435-662D-41DE-AE33-326B2FA4A2F9}" srcOrd="0" destOrd="3" presId="urn:microsoft.com/office/officeart/2005/8/layout/chevron2"/>
    <dgm:cxn modelId="{842C4315-24DC-4A03-A7E5-AC94A3EE278F}" type="presOf" srcId="{00616592-CCF9-4029-9FE7-F0210732E39D}" destId="{5EBEC67B-B37F-4D87-9776-1AB462CE6E40}" srcOrd="0" destOrd="1" presId="urn:microsoft.com/office/officeart/2005/8/layout/chevron2"/>
    <dgm:cxn modelId="{33626103-2887-4E37-8BF1-92D4D60878D6}" type="presOf" srcId="{CB02DC4C-30CC-4F01-9CFE-1885872B7C17}" destId="{5EBEC67B-B37F-4D87-9776-1AB462CE6E40}" srcOrd="0" destOrd="2" presId="urn:microsoft.com/office/officeart/2005/8/layout/chevron2"/>
    <dgm:cxn modelId="{4D921F7E-B73B-4D96-A11C-11B501F90978}" type="presOf" srcId="{3F9147DA-A802-4178-97FF-AEAAE792EF28}" destId="{CBA9B8E0-9062-4CD3-BD42-370E3264825F}" srcOrd="0" destOrd="1" presId="urn:microsoft.com/office/officeart/2005/8/layout/chevron2"/>
    <dgm:cxn modelId="{F8FB2591-F6B7-487C-8142-1DCE2582BF45}" srcId="{11D3E394-119E-430E-9911-400A94EAD9A6}" destId="{F5110FCE-F89C-4520-A2B8-164AFB4E54E6}" srcOrd="0" destOrd="0" parTransId="{92F60434-53AC-4558-8395-EB836C3E9E31}" sibTransId="{A6328589-7AD5-4E2D-B486-09BD7C49C426}"/>
    <dgm:cxn modelId="{7CCC9E06-B49E-4428-9159-A9FC2B1CD20C}" srcId="{C88E5C15-F7D3-4968-90C3-FBA5B301C2F1}" destId="{5245F65F-922E-485D-BCDC-38C48822DF1F}" srcOrd="1" destOrd="0" parTransId="{4CF1AD79-A1B6-4B4B-AD31-7D30133B8B78}" sibTransId="{9127D977-958D-4F65-9018-4E12F2C428EA}"/>
    <dgm:cxn modelId="{BBA7B0A3-4C31-4421-A5C2-55115DBFC3EC}" type="presOf" srcId="{5245F65F-922E-485D-BCDC-38C48822DF1F}" destId="{EACCD643-5DA2-4791-95AD-22EFD7BCD2F6}" srcOrd="0" destOrd="0" presId="urn:microsoft.com/office/officeart/2005/8/layout/chevron2"/>
    <dgm:cxn modelId="{06772FED-4FC5-4C68-ACB1-7B6FD64305A8}" srcId="{C88E5C15-F7D3-4968-90C3-FBA5B301C2F1}" destId="{C0BD2512-031C-4FE3-A592-27D8C914BE54}" srcOrd="0" destOrd="0" parTransId="{0A5D1D8D-5BAB-4131-8F74-B269027AEEBC}" sibTransId="{55E7A310-21A0-417F-B154-B9D4993DC1DA}"/>
    <dgm:cxn modelId="{43CCECB1-5549-4FFC-8E42-419F928C4F52}" type="presOf" srcId="{11D3E394-119E-430E-9911-400A94EAD9A6}" destId="{05548E7F-1846-4EFF-A4E8-B451E2C52D8A}" srcOrd="0" destOrd="0" presId="urn:microsoft.com/office/officeart/2005/8/layout/chevron2"/>
    <dgm:cxn modelId="{E72C84A3-12B4-4869-B82E-3E7F798ECB03}" type="presOf" srcId="{198BBE9D-952D-47AE-ACF6-664202392408}" destId="{10B27A44-E508-484A-AF00-B7AB1630EA4B}" srcOrd="0" destOrd="0" presId="urn:microsoft.com/office/officeart/2005/8/layout/chevron2"/>
    <dgm:cxn modelId="{99019837-2E53-47D1-ABFA-6EE381298880}" type="presOf" srcId="{44D7B8A7-A499-49E1-B3B0-5554E5ECC719}" destId="{5EBEC67B-B37F-4D87-9776-1AB462CE6E40}" srcOrd="0" destOrd="0" presId="urn:microsoft.com/office/officeart/2005/8/layout/chevron2"/>
    <dgm:cxn modelId="{A1B150AB-80E1-4A82-9CC8-9708A4D37A4C}" srcId="{5245F65F-922E-485D-BCDC-38C48822DF1F}" destId="{9C0A239A-5226-4E08-B392-7EBCCA94335A}" srcOrd="3" destOrd="0" parTransId="{02ED6EBC-FCC2-4D12-BBF9-64908C7023E0}" sibTransId="{9B7E81A5-2E12-4948-9F6B-316FC72F4E9F}"/>
    <dgm:cxn modelId="{7A8C66FB-565C-49E5-BDD9-691035D6BD45}" srcId="{C0BD2512-031C-4FE3-A592-27D8C914BE54}" destId="{FD07D4C2-4879-437B-8F41-5574B898A4CD}" srcOrd="1" destOrd="0" parTransId="{3F8924DA-23EB-4BDD-84A1-A812B5FE9024}" sibTransId="{2CB7BF2D-F1A0-4116-A149-A514CB0C234A}"/>
    <dgm:cxn modelId="{A034BA1A-C327-4389-9730-A27C44709176}" srcId="{5245F65F-922E-485D-BCDC-38C48822DF1F}" destId="{CF784179-B9E1-4CDC-BC20-355269A22079}" srcOrd="5" destOrd="0" parTransId="{6E716B50-8D74-49FC-A17D-9EE67E14466B}" sibTransId="{CC62666D-F097-43A5-9F94-5537AF278FB2}"/>
    <dgm:cxn modelId="{19C8A6FA-5A61-41D9-851A-B84AB2AC3C16}" type="presOf" srcId="{FD07D4C2-4879-437B-8F41-5574B898A4CD}" destId="{10B27A44-E508-484A-AF00-B7AB1630EA4B}" srcOrd="0" destOrd="1" presId="urn:microsoft.com/office/officeart/2005/8/layout/chevron2"/>
    <dgm:cxn modelId="{1CE8E3E7-7AA5-4C34-B037-95669EFC4407}" type="presParOf" srcId="{3E5C2181-1987-451E-8EFE-02F192298339}" destId="{08B598CC-1109-4CAF-BB9C-4C96F7C69180}" srcOrd="0" destOrd="0" presId="urn:microsoft.com/office/officeart/2005/8/layout/chevron2"/>
    <dgm:cxn modelId="{C0BA262D-D6FF-4B40-A1FE-AA429A6F4A58}" type="presParOf" srcId="{08B598CC-1109-4CAF-BB9C-4C96F7C69180}" destId="{AF50678E-1C7A-44BD-B695-2C980106BED6}" srcOrd="0" destOrd="0" presId="urn:microsoft.com/office/officeart/2005/8/layout/chevron2"/>
    <dgm:cxn modelId="{F5791AD9-7B8A-4D31-B343-7E138041380D}" type="presParOf" srcId="{08B598CC-1109-4CAF-BB9C-4C96F7C69180}" destId="{10B27A44-E508-484A-AF00-B7AB1630EA4B}" srcOrd="1" destOrd="0" presId="urn:microsoft.com/office/officeart/2005/8/layout/chevron2"/>
    <dgm:cxn modelId="{E5EFC1F7-5546-4D46-A5B1-59FB515990F4}" type="presParOf" srcId="{3E5C2181-1987-451E-8EFE-02F192298339}" destId="{8F23BCA7-C4CA-4137-8BE5-20ACADE7CD92}" srcOrd="1" destOrd="0" presId="urn:microsoft.com/office/officeart/2005/8/layout/chevron2"/>
    <dgm:cxn modelId="{67094030-E253-4BE7-AB98-75836EA59BD0}" type="presParOf" srcId="{3E5C2181-1987-451E-8EFE-02F192298339}" destId="{BB08110A-A0EF-4CFB-B9B3-20DC8734361C}" srcOrd="2" destOrd="0" presId="urn:microsoft.com/office/officeart/2005/8/layout/chevron2"/>
    <dgm:cxn modelId="{7B777C70-EA0B-4DA5-8977-1AB0C34E0DEE}" type="presParOf" srcId="{BB08110A-A0EF-4CFB-B9B3-20DC8734361C}" destId="{EACCD643-5DA2-4791-95AD-22EFD7BCD2F6}" srcOrd="0" destOrd="0" presId="urn:microsoft.com/office/officeart/2005/8/layout/chevron2"/>
    <dgm:cxn modelId="{B3A2F786-EF83-4782-B2B3-6A1D0A1877E7}" type="presParOf" srcId="{BB08110A-A0EF-4CFB-B9B3-20DC8734361C}" destId="{5EBEC67B-B37F-4D87-9776-1AB462CE6E40}" srcOrd="1" destOrd="0" presId="urn:microsoft.com/office/officeart/2005/8/layout/chevron2"/>
    <dgm:cxn modelId="{50206F44-EB79-4BD4-8B3B-06214674DCAC}" type="presParOf" srcId="{3E5C2181-1987-451E-8EFE-02F192298339}" destId="{6246A3B3-53CB-4AC3-9F60-61FE275AE7E0}" srcOrd="3" destOrd="0" presId="urn:microsoft.com/office/officeart/2005/8/layout/chevron2"/>
    <dgm:cxn modelId="{0671446D-E617-4764-9964-7E969262E652}" type="presParOf" srcId="{3E5C2181-1987-451E-8EFE-02F192298339}" destId="{F878C7B0-8837-4DC0-8CD3-20B6F52C5F2D}" srcOrd="4" destOrd="0" presId="urn:microsoft.com/office/officeart/2005/8/layout/chevron2"/>
    <dgm:cxn modelId="{A2814253-5DA8-454E-B318-BEB0889CA0B7}" type="presParOf" srcId="{F878C7B0-8837-4DC0-8CD3-20B6F52C5F2D}" destId="{05548E7F-1846-4EFF-A4E8-B451E2C52D8A}" srcOrd="0" destOrd="0" presId="urn:microsoft.com/office/officeart/2005/8/layout/chevron2"/>
    <dgm:cxn modelId="{4AC54CD7-D095-4B19-9F5B-B3533089D8E9}" type="presParOf" srcId="{F878C7B0-8837-4DC0-8CD3-20B6F52C5F2D}" destId="{76F11435-662D-41DE-AE33-326B2FA4A2F9}" srcOrd="1" destOrd="0" presId="urn:microsoft.com/office/officeart/2005/8/layout/chevron2"/>
    <dgm:cxn modelId="{CC7738D5-2366-4462-879E-2A6D13814AE2}" type="presParOf" srcId="{3E5C2181-1987-451E-8EFE-02F192298339}" destId="{931580B9-387C-4216-8A9E-AE46F9D854D2}" srcOrd="5" destOrd="0" presId="urn:microsoft.com/office/officeart/2005/8/layout/chevron2"/>
    <dgm:cxn modelId="{3C59E341-BE97-4842-9BBB-502BB0480719}" type="presParOf" srcId="{3E5C2181-1987-451E-8EFE-02F192298339}" destId="{1FBF1E8A-08EA-43A5-8738-598ACB14D198}" srcOrd="6" destOrd="0" presId="urn:microsoft.com/office/officeart/2005/8/layout/chevron2"/>
    <dgm:cxn modelId="{EC4AE5BE-66C8-4697-9EE6-338F2982B6F5}" type="presParOf" srcId="{1FBF1E8A-08EA-43A5-8738-598ACB14D198}" destId="{7E5E9F15-F86F-4984-B4BC-D63B77C5AA92}" srcOrd="0" destOrd="0" presId="urn:microsoft.com/office/officeart/2005/8/layout/chevron2"/>
    <dgm:cxn modelId="{DEAA7344-774F-4FCD-AC34-A4B523CEF33F}" type="presParOf" srcId="{1FBF1E8A-08EA-43A5-8738-598ACB14D198}" destId="{CBA9B8E0-9062-4CD3-BD42-370E3264825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8E5C15-F7D3-4968-90C3-FBA5B301C2F1}" type="doc">
      <dgm:prSet loTypeId="urn:microsoft.com/office/officeart/2005/8/layout/chevron2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BD2512-031C-4FE3-A592-27D8C914BE54}">
      <dgm:prSet phldrT="[Текст]" custT="1"/>
      <dgm:spPr/>
      <dgm:t>
        <a:bodyPr/>
        <a:lstStyle/>
        <a:p>
          <a:endParaRPr lang="ru-RU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200" b="1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Объект правовой экспертизы</a:t>
          </a:r>
          <a:endParaRPr lang="ru-RU" sz="1200" b="1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gm:t>
    </dgm:pt>
    <dgm:pt modelId="{0A5D1D8D-5BAB-4131-8F74-B269027AEEBC}" type="parTrans" cxnId="{06772FED-4FC5-4C68-ACB1-7B6FD64305A8}">
      <dgm:prSet/>
      <dgm:spPr/>
      <dgm:t>
        <a:bodyPr/>
        <a:lstStyle/>
        <a:p>
          <a:endParaRPr lang="ru-RU"/>
        </a:p>
      </dgm:t>
    </dgm:pt>
    <dgm:pt modelId="{55E7A310-21A0-417F-B154-B9D4993DC1DA}" type="sibTrans" cxnId="{06772FED-4FC5-4C68-ACB1-7B6FD64305A8}">
      <dgm:prSet/>
      <dgm:spPr/>
      <dgm:t>
        <a:bodyPr/>
        <a:lstStyle/>
        <a:p>
          <a:endParaRPr lang="ru-RU"/>
        </a:p>
      </dgm:t>
    </dgm:pt>
    <dgm:pt modelId="{198BBE9D-952D-47AE-ACF6-664202392408}">
      <dgm:prSet phldrT="[Текст]" custT="1"/>
      <dgm:spPr/>
      <dgm:t>
        <a:bodyPr/>
        <a:lstStyle/>
        <a:p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D93ABD-F567-4AB0-B6C0-3E41452C7830}" type="parTrans" cxnId="{6891DADD-73E1-423D-BBEB-46EF662F3E47}">
      <dgm:prSet/>
      <dgm:spPr/>
      <dgm:t>
        <a:bodyPr/>
        <a:lstStyle/>
        <a:p>
          <a:endParaRPr lang="ru-RU"/>
        </a:p>
      </dgm:t>
    </dgm:pt>
    <dgm:pt modelId="{428CDDA6-D34D-41F6-8931-2CFD0D3D0151}" type="sibTrans" cxnId="{6891DADD-73E1-423D-BBEB-46EF662F3E47}">
      <dgm:prSet/>
      <dgm:spPr/>
      <dgm:t>
        <a:bodyPr/>
        <a:lstStyle/>
        <a:p>
          <a:endParaRPr lang="ru-RU"/>
        </a:p>
      </dgm:t>
    </dgm:pt>
    <dgm:pt modelId="{5245F65F-922E-485D-BCDC-38C48822DF1F}">
      <dgm:prSet phldrT="[Текст]" custT="1"/>
      <dgm:spPr/>
      <dgm:t>
        <a:bodyPr/>
        <a:lstStyle/>
        <a:p>
          <a:endParaRPr lang="ru-RU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200" b="1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Предмет правовой экспертизы</a:t>
          </a:r>
          <a:endParaRPr lang="ru-RU" sz="1200" b="1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gm:t>
    </dgm:pt>
    <dgm:pt modelId="{4CF1AD79-A1B6-4B4B-AD31-7D30133B8B78}" type="parTrans" cxnId="{7CCC9E06-B49E-4428-9159-A9FC2B1CD20C}">
      <dgm:prSet/>
      <dgm:spPr/>
      <dgm:t>
        <a:bodyPr/>
        <a:lstStyle/>
        <a:p>
          <a:endParaRPr lang="ru-RU"/>
        </a:p>
      </dgm:t>
    </dgm:pt>
    <dgm:pt modelId="{9127D977-958D-4F65-9018-4E12F2C428EA}" type="sibTrans" cxnId="{7CCC9E06-B49E-4428-9159-A9FC2B1CD20C}">
      <dgm:prSet/>
      <dgm:spPr/>
      <dgm:t>
        <a:bodyPr/>
        <a:lstStyle/>
        <a:p>
          <a:endParaRPr lang="ru-RU"/>
        </a:p>
      </dgm:t>
    </dgm:pt>
    <dgm:pt modelId="{44D7B8A7-A499-49E1-B3B0-5554E5ECC719}">
      <dgm:prSet phldrT="[Текст]" custT="1"/>
      <dgm:spPr/>
      <dgm:t>
        <a:bodyPr/>
        <a:lstStyle/>
        <a:p>
          <a:endParaRPr lang="ru-RU" sz="115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78D4B1-CD75-48D4-8DC9-9E293F34378A}" type="parTrans" cxnId="{0CE72D74-10F3-418C-B2B4-DD1765C32C08}">
      <dgm:prSet/>
      <dgm:spPr/>
      <dgm:t>
        <a:bodyPr/>
        <a:lstStyle/>
        <a:p>
          <a:endParaRPr lang="ru-RU"/>
        </a:p>
      </dgm:t>
    </dgm:pt>
    <dgm:pt modelId="{83A6CF90-EF85-4DCF-87A9-339EFC418165}" type="sibTrans" cxnId="{0CE72D74-10F3-418C-B2B4-DD1765C32C08}">
      <dgm:prSet/>
      <dgm:spPr/>
      <dgm:t>
        <a:bodyPr/>
        <a:lstStyle/>
        <a:p>
          <a:endParaRPr lang="ru-RU"/>
        </a:p>
      </dgm:t>
    </dgm:pt>
    <dgm:pt modelId="{11D3E394-119E-430E-9911-400A94EAD9A6}">
      <dgm:prSet phldrT="[Текст]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endParaRPr lang="ru-RU" sz="115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Мониторинг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err="1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правоприменения</a:t>
          </a:r>
          <a:endParaRPr lang="ru-RU" sz="1200" b="1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gm:t>
    </dgm:pt>
    <dgm:pt modelId="{F1885472-2BA2-4FDF-971C-A4E8906E93B1}" type="parTrans" cxnId="{6C1D6E98-5CA1-4877-95DC-E14BC1961A80}">
      <dgm:prSet/>
      <dgm:spPr/>
      <dgm:t>
        <a:bodyPr/>
        <a:lstStyle/>
        <a:p>
          <a:endParaRPr lang="ru-RU"/>
        </a:p>
      </dgm:t>
    </dgm:pt>
    <dgm:pt modelId="{C22EB51C-180C-423A-ABCF-EBABEFAF3C0F}" type="sibTrans" cxnId="{6C1D6E98-5CA1-4877-95DC-E14BC1961A80}">
      <dgm:prSet/>
      <dgm:spPr/>
      <dgm:t>
        <a:bodyPr/>
        <a:lstStyle/>
        <a:p>
          <a:endParaRPr lang="ru-RU"/>
        </a:p>
      </dgm:t>
    </dgm:pt>
    <dgm:pt modelId="{7A6C3B1A-12A6-48FB-A2E6-6FA0E4A22BD3}">
      <dgm:prSet phldrT="[Текст]" custT="1"/>
      <dgm:spPr/>
      <dgm:t>
        <a:bodyPr/>
        <a:lstStyle/>
        <a:p>
          <a:r>
            <a:rPr lang="ru-RU" sz="115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изучение и анализ судебной практики</a:t>
          </a:r>
          <a:endParaRPr lang="ru-RU" sz="115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B28639-AB0D-44B3-BBD6-DEA5BA42F636}" type="parTrans" cxnId="{045BD461-5EFC-42F7-AF77-332AF9CF5C85}">
      <dgm:prSet/>
      <dgm:spPr/>
      <dgm:t>
        <a:bodyPr/>
        <a:lstStyle/>
        <a:p>
          <a:endParaRPr lang="ru-RU"/>
        </a:p>
      </dgm:t>
    </dgm:pt>
    <dgm:pt modelId="{CB3B06BB-8159-4CAE-B237-DCA69F4FD4BA}" type="sibTrans" cxnId="{045BD461-5EFC-42F7-AF77-332AF9CF5C85}">
      <dgm:prSet/>
      <dgm:spPr/>
      <dgm:t>
        <a:bodyPr/>
        <a:lstStyle/>
        <a:p>
          <a:endParaRPr lang="ru-RU"/>
        </a:p>
      </dgm:t>
    </dgm:pt>
    <dgm:pt modelId="{CBE1F149-B3F5-4424-AC3C-3047B7BEED9B}">
      <dgm:prSet/>
      <dgm:spPr/>
      <dgm:t>
        <a:bodyPr/>
        <a:lstStyle/>
        <a:p>
          <a:endParaRPr lang="ru-RU" sz="800" dirty="0" smtClean="0">
            <a:solidFill>
              <a:srgbClr val="0070C0"/>
            </a:solidFill>
          </a:endParaRPr>
        </a:p>
      </dgm:t>
    </dgm:pt>
    <dgm:pt modelId="{2B71F2E1-4474-4E52-BD10-627F349CC6A0}" type="parTrans" cxnId="{3CC59744-9BCB-4FC3-94BB-31434E16180B}">
      <dgm:prSet/>
      <dgm:spPr/>
      <dgm:t>
        <a:bodyPr/>
        <a:lstStyle/>
        <a:p>
          <a:endParaRPr lang="ru-RU"/>
        </a:p>
      </dgm:t>
    </dgm:pt>
    <dgm:pt modelId="{78BA88B7-FFC3-4065-AF06-AC272426E9AD}" type="sibTrans" cxnId="{3CC59744-9BCB-4FC3-94BB-31434E16180B}">
      <dgm:prSet/>
      <dgm:spPr/>
      <dgm:t>
        <a:bodyPr/>
        <a:lstStyle/>
        <a:p>
          <a:endParaRPr lang="ru-RU"/>
        </a:p>
      </dgm:t>
    </dgm:pt>
    <dgm:pt modelId="{65D46F93-7831-458F-B8D2-A8E36C36E989}">
      <dgm:prSet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endParaRPr lang="ru-RU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Результат мониторинга</a:t>
          </a:r>
          <a:endParaRPr lang="ru-RU" sz="1200" b="1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gm:t>
    </dgm:pt>
    <dgm:pt modelId="{3E044F67-BD82-4F13-9017-F9A9783373BE}" type="parTrans" cxnId="{6E44DED2-DFCA-4C2D-8A45-BC7CA82BFC08}">
      <dgm:prSet/>
      <dgm:spPr/>
      <dgm:t>
        <a:bodyPr/>
        <a:lstStyle/>
        <a:p>
          <a:endParaRPr lang="ru-RU"/>
        </a:p>
      </dgm:t>
    </dgm:pt>
    <dgm:pt modelId="{44ABE1C1-D7E2-466A-B7ED-AC02EE3B4132}" type="sibTrans" cxnId="{6E44DED2-DFCA-4C2D-8A45-BC7CA82BFC08}">
      <dgm:prSet/>
      <dgm:spPr/>
      <dgm:t>
        <a:bodyPr/>
        <a:lstStyle/>
        <a:p>
          <a:endParaRPr lang="ru-RU"/>
        </a:p>
      </dgm:t>
    </dgm:pt>
    <dgm:pt modelId="{4AFE9EC9-4FB3-4E3B-AF46-8C8FDE856BEA}">
      <dgm:prSet custT="1"/>
      <dgm:spPr/>
      <dgm:t>
        <a:bodyPr/>
        <a:lstStyle/>
        <a:p>
          <a:r>
            <a: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изменений в правовой акт Федерального казначейства, направление предложений по внесению изменений в нормативный правовой акт ;</a:t>
          </a:r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32A443-355C-4E0C-95C2-2A0419627D12}" type="parTrans" cxnId="{1C4ACBB6-DC4B-4030-8CEB-DD914DA9534C}">
      <dgm:prSet/>
      <dgm:spPr/>
      <dgm:t>
        <a:bodyPr/>
        <a:lstStyle/>
        <a:p>
          <a:endParaRPr lang="ru-RU"/>
        </a:p>
      </dgm:t>
    </dgm:pt>
    <dgm:pt modelId="{C12A39FC-3034-499F-88FD-10B04EF209EC}" type="sibTrans" cxnId="{1C4ACBB6-DC4B-4030-8CEB-DD914DA9534C}">
      <dgm:prSet/>
      <dgm:spPr/>
      <dgm:t>
        <a:bodyPr/>
        <a:lstStyle/>
        <a:p>
          <a:endParaRPr lang="ru-RU"/>
        </a:p>
      </dgm:t>
    </dgm:pt>
    <dgm:pt modelId="{87EF36C0-050F-4CB5-8437-F96AAC45BE10}">
      <dgm:prSet custT="1"/>
      <dgm:spPr/>
      <dgm:t>
        <a:bodyPr/>
        <a:lstStyle/>
        <a:p>
          <a:r>
            <a: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корректировка правоприменительной практики (подготовки разъяснений о применении правового акта либо его отдельных положений)</a:t>
          </a:r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407345-AAFD-4484-BE9B-AE2CB0F95981}" type="parTrans" cxnId="{AE204B92-6740-446B-8D75-185B2FF56BFF}">
      <dgm:prSet/>
      <dgm:spPr/>
      <dgm:t>
        <a:bodyPr/>
        <a:lstStyle/>
        <a:p>
          <a:endParaRPr lang="ru-RU"/>
        </a:p>
      </dgm:t>
    </dgm:pt>
    <dgm:pt modelId="{7B529787-D6B7-4C5B-8448-B98C1CED938A}" type="sibTrans" cxnId="{AE204B92-6740-446B-8D75-185B2FF56BFF}">
      <dgm:prSet/>
      <dgm:spPr/>
      <dgm:t>
        <a:bodyPr/>
        <a:lstStyle/>
        <a:p>
          <a:endParaRPr lang="ru-RU"/>
        </a:p>
      </dgm:t>
    </dgm:pt>
    <dgm:pt modelId="{F5110FCE-F89C-4520-A2B8-164AFB4E54E6}">
      <dgm:prSet phldrT="[Текст]" custT="1"/>
      <dgm:spPr/>
      <dgm:t>
        <a:bodyPr/>
        <a:lstStyle/>
        <a:p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F60434-53AC-4558-8395-EB836C3E9E31}" type="parTrans" cxnId="{F8FB2591-F6B7-487C-8142-1DCE2582BF45}">
      <dgm:prSet/>
      <dgm:spPr/>
      <dgm:t>
        <a:bodyPr/>
        <a:lstStyle/>
        <a:p>
          <a:endParaRPr lang="ru-RU"/>
        </a:p>
      </dgm:t>
    </dgm:pt>
    <dgm:pt modelId="{A6328589-7AD5-4E2D-B486-09BD7C49C426}" type="sibTrans" cxnId="{F8FB2591-F6B7-487C-8142-1DCE2582BF45}">
      <dgm:prSet/>
      <dgm:spPr/>
      <dgm:t>
        <a:bodyPr/>
        <a:lstStyle/>
        <a:p>
          <a:endParaRPr lang="ru-RU"/>
        </a:p>
      </dgm:t>
    </dgm:pt>
    <dgm:pt modelId="{E5676CE6-2473-43CD-B7BD-824EB182A26A}">
      <dgm:prSet custT="1"/>
      <dgm:spPr/>
      <dgm:t>
        <a:bodyPr/>
        <a:lstStyle/>
        <a:p>
          <a:r>
            <a:rPr lang="ru-RU" sz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документы, представляемые </a:t>
          </a:r>
          <a:r>
            <a:rPr lang="ru-RU" sz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государственными (муниципальными) учреждениями в целях обеспечения им доступа к </a:t>
          </a:r>
          <a:r>
            <a: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Официальному </a:t>
          </a:r>
          <a:r>
            <a:rPr lang="ru-RU" sz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сайту </a:t>
          </a:r>
          <a:r>
            <a: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ГМУ, </a:t>
          </a:r>
          <a:r>
            <a:rPr lang="ru-RU" sz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 также получения сертификатов ключей проверки электронных подписей</a:t>
          </a:r>
        </a:p>
      </dgm:t>
    </dgm:pt>
    <dgm:pt modelId="{8B6A9BF3-CF43-4571-B5D7-A71BEF237C82}" type="parTrans" cxnId="{50DA03F1-2084-4D6B-B515-9572AEFA6FFB}">
      <dgm:prSet/>
      <dgm:spPr/>
      <dgm:t>
        <a:bodyPr/>
        <a:lstStyle/>
        <a:p>
          <a:endParaRPr lang="ru-RU"/>
        </a:p>
      </dgm:t>
    </dgm:pt>
    <dgm:pt modelId="{36A5BCB9-7B6A-4DFD-9403-21FA3AABA7EA}" type="sibTrans" cxnId="{50DA03F1-2084-4D6B-B515-9572AEFA6FFB}">
      <dgm:prSet/>
      <dgm:spPr/>
      <dgm:t>
        <a:bodyPr/>
        <a:lstStyle/>
        <a:p>
          <a:endParaRPr lang="ru-RU"/>
        </a:p>
      </dgm:t>
    </dgm:pt>
    <dgm:pt modelId="{7FB7CA91-EDC7-46B1-9CDE-48E2B62EE56B}">
      <dgm:prSet custT="1"/>
      <dgm:spPr/>
      <dgm:t>
        <a:bodyPr/>
        <a:lstStyle/>
        <a:p>
          <a:endParaRPr lang="ru-RU" sz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B90D01-FD11-4C8F-B358-A25AC4A73040}" type="parTrans" cxnId="{381198A7-1FFE-412D-BBDC-9C045EDD0070}">
      <dgm:prSet/>
      <dgm:spPr/>
      <dgm:t>
        <a:bodyPr/>
        <a:lstStyle/>
        <a:p>
          <a:endParaRPr lang="ru-RU"/>
        </a:p>
      </dgm:t>
    </dgm:pt>
    <dgm:pt modelId="{1F8E8CB6-663F-451E-8971-FE97160E689B}" type="sibTrans" cxnId="{381198A7-1FFE-412D-BBDC-9C045EDD0070}">
      <dgm:prSet/>
      <dgm:spPr/>
      <dgm:t>
        <a:bodyPr/>
        <a:lstStyle/>
        <a:p>
          <a:endParaRPr lang="ru-RU"/>
        </a:p>
      </dgm:t>
    </dgm:pt>
    <dgm:pt modelId="{1A4AFB2A-6606-41AE-98F2-DEA5C56F6A0C}">
      <dgm:prSet custT="1"/>
      <dgm:spPr/>
      <dgm:t>
        <a:bodyPr/>
        <a:lstStyle/>
        <a:p>
          <a:r>
            <a:rPr lang="ru-RU" sz="115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соответствие документов (копий), предусмотренных для каждой из организаций в целях обеспечения доступа к Официальному сайту ГМУ, требованиям к порядку формирования структурированной информации об учреждении и электронных копий документов, размещаемых на официальном сайте в сети Интернет, утвержденным в установленном порядке (далее - Требования);</a:t>
          </a:r>
        </a:p>
      </dgm:t>
    </dgm:pt>
    <dgm:pt modelId="{F5BDC123-D163-4A0D-8894-456EB165B701}" type="parTrans" cxnId="{CF616BA8-EC29-4362-B5F5-B09CE247294D}">
      <dgm:prSet/>
      <dgm:spPr/>
      <dgm:t>
        <a:bodyPr/>
        <a:lstStyle/>
        <a:p>
          <a:endParaRPr lang="ru-RU"/>
        </a:p>
      </dgm:t>
    </dgm:pt>
    <dgm:pt modelId="{056469C6-63EB-4A5C-AB8F-509A570DAF3D}" type="sibTrans" cxnId="{CF616BA8-EC29-4362-B5F5-B09CE247294D}">
      <dgm:prSet/>
      <dgm:spPr/>
      <dgm:t>
        <a:bodyPr/>
        <a:lstStyle/>
        <a:p>
          <a:endParaRPr lang="ru-RU"/>
        </a:p>
      </dgm:t>
    </dgm:pt>
    <dgm:pt modelId="{1B89EBB2-B1FC-4200-85E8-8479D9FB073A}">
      <dgm:prSet custT="1"/>
      <dgm:spPr/>
      <dgm:t>
        <a:bodyPr/>
        <a:lstStyle/>
        <a:p>
          <a:r>
            <a:rPr lang="ru-RU" sz="115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надлежащее заверение копий подтверждающих документов, представляемых организацией в целях обеспечения доступа к Официальному сайту ГМУ, установленное Требованиями.</a:t>
          </a:r>
        </a:p>
      </dgm:t>
    </dgm:pt>
    <dgm:pt modelId="{DD6B2C75-9567-40D6-BEBA-9AB056435194}" type="parTrans" cxnId="{B4D93204-F131-4A52-90A3-AC034D379411}">
      <dgm:prSet/>
      <dgm:spPr/>
      <dgm:t>
        <a:bodyPr/>
        <a:lstStyle/>
        <a:p>
          <a:endParaRPr lang="ru-RU"/>
        </a:p>
      </dgm:t>
    </dgm:pt>
    <dgm:pt modelId="{A83DA8F1-FB50-40C0-8D78-60C8D98DBD8C}" type="sibTrans" cxnId="{B4D93204-F131-4A52-90A3-AC034D379411}">
      <dgm:prSet/>
      <dgm:spPr/>
      <dgm:t>
        <a:bodyPr/>
        <a:lstStyle/>
        <a:p>
          <a:endParaRPr lang="ru-RU"/>
        </a:p>
      </dgm:t>
    </dgm:pt>
    <dgm:pt modelId="{FF01BA3E-2AB9-4A8F-96D0-0BEC7CD0B5D0}">
      <dgm:prSet custT="1"/>
      <dgm:spPr/>
      <dgm:t>
        <a:bodyPr/>
        <a:lstStyle/>
        <a:p>
          <a:endParaRPr lang="ru-RU" sz="115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AD4490-4970-4ADB-9B68-CB607A47B4B7}" type="parTrans" cxnId="{52C05237-7EC8-4CCE-B41C-4DF2CC66EE70}">
      <dgm:prSet/>
      <dgm:spPr/>
      <dgm:t>
        <a:bodyPr/>
        <a:lstStyle/>
        <a:p>
          <a:endParaRPr lang="ru-RU"/>
        </a:p>
      </dgm:t>
    </dgm:pt>
    <dgm:pt modelId="{5A253E54-BD0F-42A6-ADE6-19AD6F3DAD51}" type="sibTrans" cxnId="{52C05237-7EC8-4CCE-B41C-4DF2CC66EE70}">
      <dgm:prSet/>
      <dgm:spPr/>
      <dgm:t>
        <a:bodyPr/>
        <a:lstStyle/>
        <a:p>
          <a:endParaRPr lang="ru-RU"/>
        </a:p>
      </dgm:t>
    </dgm:pt>
    <dgm:pt modelId="{30B23E4A-6E9D-40D5-90B2-DB067EFBF4A2}">
      <dgm:prSet phldrT="[Текст]" custT="1"/>
      <dgm:spPr/>
      <dgm:t>
        <a:bodyPr/>
        <a:lstStyle/>
        <a:p>
          <a:r>
            <a:rPr lang="ru-RU" sz="115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обращения граждан (организаций) по вопросам (проблемам), связанным с реализацией нормативных правовых (правовых) актов в данной сфере</a:t>
          </a:r>
          <a:endParaRPr lang="ru-RU" sz="115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C8EA38-4E28-4F0E-8BE8-A22617DC0E3E}" type="parTrans" cxnId="{B725F89B-6D52-4D29-8BC2-2DC7740D9294}">
      <dgm:prSet/>
      <dgm:spPr/>
      <dgm:t>
        <a:bodyPr/>
        <a:lstStyle/>
        <a:p>
          <a:endParaRPr lang="ru-RU"/>
        </a:p>
      </dgm:t>
    </dgm:pt>
    <dgm:pt modelId="{037537FB-D6BF-42C6-A9E4-6A443829F0AA}" type="sibTrans" cxnId="{B725F89B-6D52-4D29-8BC2-2DC7740D9294}">
      <dgm:prSet/>
      <dgm:spPr/>
      <dgm:t>
        <a:bodyPr/>
        <a:lstStyle/>
        <a:p>
          <a:endParaRPr lang="ru-RU"/>
        </a:p>
      </dgm:t>
    </dgm:pt>
    <dgm:pt modelId="{74A555AC-193B-411B-955C-1FDD531EFDB0}">
      <dgm:prSet phldrT="[Текст]" custT="1"/>
      <dgm:spPr/>
      <dgm:t>
        <a:bodyPr/>
        <a:lstStyle/>
        <a:p>
          <a:r>
            <a:rPr lang="ru-RU" sz="115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запросы от органов Федерального казначейства, иных органов государственной власти (органов местного самоуправления), юридических лиц о порядке применения (толкования) правового акта  (его отдельных положений) </a:t>
          </a:r>
          <a:endParaRPr lang="ru-RU" sz="115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67605D-17CE-4E31-B1E7-74D061544D45}" type="parTrans" cxnId="{00480766-439C-4A3A-A2BB-AEE04363DC1F}">
      <dgm:prSet/>
      <dgm:spPr/>
      <dgm:t>
        <a:bodyPr/>
        <a:lstStyle/>
        <a:p>
          <a:endParaRPr lang="ru-RU"/>
        </a:p>
      </dgm:t>
    </dgm:pt>
    <dgm:pt modelId="{7E24913D-4816-478A-8944-218788242A2B}" type="sibTrans" cxnId="{00480766-439C-4A3A-A2BB-AEE04363DC1F}">
      <dgm:prSet/>
      <dgm:spPr/>
      <dgm:t>
        <a:bodyPr/>
        <a:lstStyle/>
        <a:p>
          <a:endParaRPr lang="ru-RU"/>
        </a:p>
      </dgm:t>
    </dgm:pt>
    <dgm:pt modelId="{3E5C2181-1987-451E-8EFE-02F192298339}" type="pres">
      <dgm:prSet presAssocID="{C88E5C15-F7D3-4968-90C3-FBA5B301C2F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B598CC-1109-4CAF-BB9C-4C96F7C69180}" type="pres">
      <dgm:prSet presAssocID="{C0BD2512-031C-4FE3-A592-27D8C914BE54}" presName="composite" presStyleCnt="0"/>
      <dgm:spPr/>
    </dgm:pt>
    <dgm:pt modelId="{AF50678E-1C7A-44BD-B695-2C980106BED6}" type="pres">
      <dgm:prSet presAssocID="{C0BD2512-031C-4FE3-A592-27D8C914BE54}" presName="parentText" presStyleLbl="alignNode1" presStyleIdx="0" presStyleCnt="4" custScaleX="149778" custScaleY="118909" custLinFactX="-7036" custLinFactNeighborX="-100000" custLinFactNeighborY="4439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B27A44-E508-484A-AF00-B7AB1630EA4B}" type="pres">
      <dgm:prSet presAssocID="{C0BD2512-031C-4FE3-A592-27D8C914BE54}" presName="descendantText" presStyleLbl="alignAcc1" presStyleIdx="0" presStyleCnt="4" custScaleY="124699" custLinFactNeighborX="-6556" custLinFactNeighborY="728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23BCA7-C4CA-4137-8BE5-20ACADE7CD92}" type="pres">
      <dgm:prSet presAssocID="{55E7A310-21A0-417F-B154-B9D4993DC1DA}" presName="sp" presStyleCnt="0"/>
      <dgm:spPr/>
    </dgm:pt>
    <dgm:pt modelId="{BB08110A-A0EF-4CFB-B9B3-20DC8734361C}" type="pres">
      <dgm:prSet presAssocID="{5245F65F-922E-485D-BCDC-38C48822DF1F}" presName="composite" presStyleCnt="0"/>
      <dgm:spPr/>
    </dgm:pt>
    <dgm:pt modelId="{EACCD643-5DA2-4791-95AD-22EFD7BCD2F6}" type="pres">
      <dgm:prSet presAssocID="{5245F65F-922E-485D-BCDC-38C48822DF1F}" presName="parentText" presStyleLbl="alignNode1" presStyleIdx="1" presStyleCnt="4" custScaleX="147582" custScaleY="122212" custLinFactX="-4969" custLinFactNeighborX="-100000" custLinFactNeighborY="1845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BEC67B-B37F-4D87-9776-1AB462CE6E40}" type="pres">
      <dgm:prSet presAssocID="{5245F65F-922E-485D-BCDC-38C48822DF1F}" presName="descendantText" presStyleLbl="alignAcc1" presStyleIdx="1" presStyleCnt="4" custScaleY="137229" custLinFactNeighborX="-6593" custLinFactNeighborY="325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46A3B3-53CB-4AC3-9F60-61FE275AE7E0}" type="pres">
      <dgm:prSet presAssocID="{9127D977-958D-4F65-9018-4E12F2C428EA}" presName="sp" presStyleCnt="0"/>
      <dgm:spPr/>
    </dgm:pt>
    <dgm:pt modelId="{F878C7B0-8837-4DC0-8CD3-20B6F52C5F2D}" type="pres">
      <dgm:prSet presAssocID="{11D3E394-119E-430E-9911-400A94EAD9A6}" presName="composite" presStyleCnt="0"/>
      <dgm:spPr/>
    </dgm:pt>
    <dgm:pt modelId="{05548E7F-1846-4EFF-A4E8-B451E2C52D8A}" type="pres">
      <dgm:prSet presAssocID="{11D3E394-119E-430E-9911-400A94EAD9A6}" presName="parentText" presStyleLbl="alignNode1" presStyleIdx="2" presStyleCnt="4" custScaleX="151275" custScaleY="118803" custLinFactX="-8877" custLinFactNeighborX="-100000" custLinFactNeighborY="-65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F11435-662D-41DE-AE33-326B2FA4A2F9}" type="pres">
      <dgm:prSet presAssocID="{11D3E394-119E-430E-9911-400A94EAD9A6}" presName="descendantText" presStyleLbl="alignAcc1" presStyleIdx="2" presStyleCnt="4" custScaleY="126574" custLinFactNeighborX="-6842" custLinFactNeighborY="-151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1580B9-387C-4216-8A9E-AE46F9D854D2}" type="pres">
      <dgm:prSet presAssocID="{C22EB51C-180C-423A-ABCF-EBABEFAF3C0F}" presName="sp" presStyleCnt="0"/>
      <dgm:spPr/>
    </dgm:pt>
    <dgm:pt modelId="{1FBF1E8A-08EA-43A5-8738-598ACB14D198}" type="pres">
      <dgm:prSet presAssocID="{65D46F93-7831-458F-B8D2-A8E36C36E989}" presName="composite" presStyleCnt="0"/>
      <dgm:spPr/>
    </dgm:pt>
    <dgm:pt modelId="{7E5E9F15-F86F-4984-B4BC-D63B77C5AA92}" type="pres">
      <dgm:prSet presAssocID="{65D46F93-7831-458F-B8D2-A8E36C36E989}" presName="parentText" presStyleLbl="alignNode1" presStyleIdx="3" presStyleCnt="4" custScaleX="155050" custScaleY="118222" custLinFactX="-10764" custLinFactNeighborX="-100000" custLinFactNeighborY="-3436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A9B8E0-9062-4CD3-BD42-370E3264825F}" type="pres">
      <dgm:prSet presAssocID="{65D46F93-7831-458F-B8D2-A8E36C36E989}" presName="descendantText" presStyleLbl="alignAcc1" presStyleIdx="3" presStyleCnt="4" custScaleY="124319" custLinFactNeighborX="-6859" custLinFactNeighborY="-599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BEE56B-37C9-4512-B9CC-43E98CB0B7BC}" type="presOf" srcId="{44D7B8A7-A499-49E1-B3B0-5554E5ECC719}" destId="{5EBEC67B-B37F-4D87-9776-1AB462CE6E40}" srcOrd="0" destOrd="0" presId="urn:microsoft.com/office/officeart/2005/8/layout/chevron2"/>
    <dgm:cxn modelId="{F92735FB-9514-489B-A47A-1E7C16A70F43}" type="presOf" srcId="{65D46F93-7831-458F-B8D2-A8E36C36E989}" destId="{7E5E9F15-F86F-4984-B4BC-D63B77C5AA92}" srcOrd="0" destOrd="0" presId="urn:microsoft.com/office/officeart/2005/8/layout/chevron2"/>
    <dgm:cxn modelId="{06772FED-4FC5-4C68-ACB1-7B6FD64305A8}" srcId="{C88E5C15-F7D3-4968-90C3-FBA5B301C2F1}" destId="{C0BD2512-031C-4FE3-A592-27D8C914BE54}" srcOrd="0" destOrd="0" parTransId="{0A5D1D8D-5BAB-4131-8F74-B269027AEEBC}" sibTransId="{55E7A310-21A0-417F-B154-B9D4993DC1DA}"/>
    <dgm:cxn modelId="{BADE9803-C07A-4EF9-9E65-E050C6141894}" type="presOf" srcId="{87EF36C0-050F-4CB5-8437-F96AAC45BE10}" destId="{CBA9B8E0-9062-4CD3-BD42-370E3264825F}" srcOrd="0" destOrd="1" presId="urn:microsoft.com/office/officeart/2005/8/layout/chevron2"/>
    <dgm:cxn modelId="{5BDDE606-8EB8-4433-8CA8-FE40AE727764}" type="presOf" srcId="{C0BD2512-031C-4FE3-A592-27D8C914BE54}" destId="{AF50678E-1C7A-44BD-B695-2C980106BED6}" srcOrd="0" destOrd="0" presId="urn:microsoft.com/office/officeart/2005/8/layout/chevron2"/>
    <dgm:cxn modelId="{8D31567D-4C14-47F3-8F3A-8D156F285ED6}" type="presOf" srcId="{1A4AFB2A-6606-41AE-98F2-DEA5C56F6A0C}" destId="{5EBEC67B-B37F-4D87-9776-1AB462CE6E40}" srcOrd="0" destOrd="1" presId="urn:microsoft.com/office/officeart/2005/8/layout/chevron2"/>
    <dgm:cxn modelId="{FC07A15E-8673-485B-A5DE-151BB3AFED13}" type="presOf" srcId="{F5110FCE-F89C-4520-A2B8-164AFB4E54E6}" destId="{76F11435-662D-41DE-AE33-326B2FA4A2F9}" srcOrd="0" destOrd="0" presId="urn:microsoft.com/office/officeart/2005/8/layout/chevron2"/>
    <dgm:cxn modelId="{B725F89B-6D52-4D29-8BC2-2DC7740D9294}" srcId="{11D3E394-119E-430E-9911-400A94EAD9A6}" destId="{30B23E4A-6E9D-40D5-90B2-DB067EFBF4A2}" srcOrd="2" destOrd="0" parTransId="{FEC8EA38-4E28-4F0E-8BE8-A22617DC0E3E}" sibTransId="{037537FB-D6BF-42C6-A9E4-6A443829F0AA}"/>
    <dgm:cxn modelId="{52C05237-7EC8-4CCE-B41C-4DF2CC66EE70}" srcId="{5245F65F-922E-485D-BCDC-38C48822DF1F}" destId="{FF01BA3E-2AB9-4A8F-96D0-0BEC7CD0B5D0}" srcOrd="3" destOrd="0" parTransId="{C2AD4490-4970-4ADB-9B68-CB607A47B4B7}" sibTransId="{5A253E54-BD0F-42A6-ADE6-19AD6F3DAD51}"/>
    <dgm:cxn modelId="{E7F846F4-87AE-4D84-BF52-FEFE67C70F42}" type="presOf" srcId="{74A555AC-193B-411B-955C-1FDD531EFDB0}" destId="{76F11435-662D-41DE-AE33-326B2FA4A2F9}" srcOrd="0" destOrd="3" presId="urn:microsoft.com/office/officeart/2005/8/layout/chevron2"/>
    <dgm:cxn modelId="{AE204B92-6740-446B-8D75-185B2FF56BFF}" srcId="{65D46F93-7831-458F-B8D2-A8E36C36E989}" destId="{87EF36C0-050F-4CB5-8437-F96AAC45BE10}" srcOrd="1" destOrd="0" parTransId="{C4407345-AAFD-4484-BE9B-AE2CB0F95981}" sibTransId="{7B529787-D6B7-4C5B-8448-B98C1CED938A}"/>
    <dgm:cxn modelId="{6E44DED2-DFCA-4C2D-8A45-BC7CA82BFC08}" srcId="{C88E5C15-F7D3-4968-90C3-FBA5B301C2F1}" destId="{65D46F93-7831-458F-B8D2-A8E36C36E989}" srcOrd="3" destOrd="0" parTransId="{3E044F67-BD82-4F13-9017-F9A9783373BE}" sibTransId="{44ABE1C1-D7E2-466A-B7ED-AC02EE3B4132}"/>
    <dgm:cxn modelId="{BD1090A2-349A-44E6-BB27-BE23657A197C}" type="presOf" srcId="{5245F65F-922E-485D-BCDC-38C48822DF1F}" destId="{EACCD643-5DA2-4791-95AD-22EFD7BCD2F6}" srcOrd="0" destOrd="0" presId="urn:microsoft.com/office/officeart/2005/8/layout/chevron2"/>
    <dgm:cxn modelId="{7CCC9E06-B49E-4428-9159-A9FC2B1CD20C}" srcId="{C88E5C15-F7D3-4968-90C3-FBA5B301C2F1}" destId="{5245F65F-922E-485D-BCDC-38C48822DF1F}" srcOrd="1" destOrd="0" parTransId="{4CF1AD79-A1B6-4B4B-AD31-7D30133B8B78}" sibTransId="{9127D977-958D-4F65-9018-4E12F2C428EA}"/>
    <dgm:cxn modelId="{1C4ACBB6-DC4B-4030-8CEB-DD914DA9534C}" srcId="{65D46F93-7831-458F-B8D2-A8E36C36E989}" destId="{4AFE9EC9-4FB3-4E3B-AF46-8C8FDE856BEA}" srcOrd="0" destOrd="0" parTransId="{5232A443-355C-4E0C-95C2-2A0419627D12}" sibTransId="{C12A39FC-3034-499F-88FD-10B04EF209EC}"/>
    <dgm:cxn modelId="{045BD461-5EFC-42F7-AF77-332AF9CF5C85}" srcId="{11D3E394-119E-430E-9911-400A94EAD9A6}" destId="{7A6C3B1A-12A6-48FB-A2E6-6FA0E4A22BD3}" srcOrd="1" destOrd="0" parTransId="{0AB28639-AB0D-44B3-BBD6-DEA5BA42F636}" sibTransId="{CB3B06BB-8159-4CAE-B237-DCA69F4FD4BA}"/>
    <dgm:cxn modelId="{93A14646-851A-4D28-82DE-6E8C77F5A407}" type="presOf" srcId="{198BBE9D-952D-47AE-ACF6-664202392408}" destId="{10B27A44-E508-484A-AF00-B7AB1630EA4B}" srcOrd="0" destOrd="0" presId="urn:microsoft.com/office/officeart/2005/8/layout/chevron2"/>
    <dgm:cxn modelId="{6891DADD-73E1-423D-BBEB-46EF662F3E47}" srcId="{C0BD2512-031C-4FE3-A592-27D8C914BE54}" destId="{198BBE9D-952D-47AE-ACF6-664202392408}" srcOrd="0" destOrd="0" parTransId="{FFD93ABD-F567-4AB0-B6C0-3E41452C7830}" sibTransId="{428CDDA6-D34D-41F6-8931-2CFD0D3D0151}"/>
    <dgm:cxn modelId="{CF616BA8-EC29-4362-B5F5-B09CE247294D}" srcId="{5245F65F-922E-485D-BCDC-38C48822DF1F}" destId="{1A4AFB2A-6606-41AE-98F2-DEA5C56F6A0C}" srcOrd="1" destOrd="0" parTransId="{F5BDC123-D163-4A0D-8894-456EB165B701}" sibTransId="{056469C6-63EB-4A5C-AB8F-509A570DAF3D}"/>
    <dgm:cxn modelId="{381198A7-1FFE-412D-BBDC-9C045EDD0070}" srcId="{C0BD2512-031C-4FE3-A592-27D8C914BE54}" destId="{7FB7CA91-EDC7-46B1-9CDE-48E2B62EE56B}" srcOrd="2" destOrd="0" parTransId="{E0B90D01-FD11-4C8F-B358-A25AC4A73040}" sibTransId="{1F8E8CB6-663F-451E-8971-FE97160E689B}"/>
    <dgm:cxn modelId="{CD654A27-A438-4141-B2B3-3C49CC00EAAA}" type="presOf" srcId="{11D3E394-119E-430E-9911-400A94EAD9A6}" destId="{05548E7F-1846-4EFF-A4E8-B451E2C52D8A}" srcOrd="0" destOrd="0" presId="urn:microsoft.com/office/officeart/2005/8/layout/chevron2"/>
    <dgm:cxn modelId="{4EF1FE9D-2D2B-4F00-9F97-3330FDF7A323}" type="presOf" srcId="{30B23E4A-6E9D-40D5-90B2-DB067EFBF4A2}" destId="{76F11435-662D-41DE-AE33-326B2FA4A2F9}" srcOrd="0" destOrd="2" presId="urn:microsoft.com/office/officeart/2005/8/layout/chevron2"/>
    <dgm:cxn modelId="{55915F62-3718-4E33-94E2-06629D41F40D}" type="presOf" srcId="{7A6C3B1A-12A6-48FB-A2E6-6FA0E4A22BD3}" destId="{76F11435-662D-41DE-AE33-326B2FA4A2F9}" srcOrd="0" destOrd="1" presId="urn:microsoft.com/office/officeart/2005/8/layout/chevron2"/>
    <dgm:cxn modelId="{B4665F82-FFE3-4BD8-8C33-3FDC39FA90F9}" type="presOf" srcId="{FF01BA3E-2AB9-4A8F-96D0-0BEC7CD0B5D0}" destId="{5EBEC67B-B37F-4D87-9776-1AB462CE6E40}" srcOrd="0" destOrd="3" presId="urn:microsoft.com/office/officeart/2005/8/layout/chevron2"/>
    <dgm:cxn modelId="{0CE72D74-10F3-418C-B2B4-DD1765C32C08}" srcId="{5245F65F-922E-485D-BCDC-38C48822DF1F}" destId="{44D7B8A7-A499-49E1-B3B0-5554E5ECC719}" srcOrd="0" destOrd="0" parTransId="{0178D4B1-CD75-48D4-8DC9-9E293F34378A}" sibTransId="{83A6CF90-EF85-4DCF-87A9-339EFC418165}"/>
    <dgm:cxn modelId="{FAB80F32-31A1-4C5F-95B3-ADB0A6D28775}" type="presOf" srcId="{4AFE9EC9-4FB3-4E3B-AF46-8C8FDE856BEA}" destId="{CBA9B8E0-9062-4CD3-BD42-370E3264825F}" srcOrd="0" destOrd="0" presId="urn:microsoft.com/office/officeart/2005/8/layout/chevron2"/>
    <dgm:cxn modelId="{6C1D6E98-5CA1-4877-95DC-E14BC1961A80}" srcId="{C88E5C15-F7D3-4968-90C3-FBA5B301C2F1}" destId="{11D3E394-119E-430E-9911-400A94EAD9A6}" srcOrd="2" destOrd="0" parTransId="{F1885472-2BA2-4FDF-971C-A4E8906E93B1}" sibTransId="{C22EB51C-180C-423A-ABCF-EBABEFAF3C0F}"/>
    <dgm:cxn modelId="{F8FB2591-F6B7-487C-8142-1DCE2582BF45}" srcId="{11D3E394-119E-430E-9911-400A94EAD9A6}" destId="{F5110FCE-F89C-4520-A2B8-164AFB4E54E6}" srcOrd="0" destOrd="0" parTransId="{92F60434-53AC-4558-8395-EB836C3E9E31}" sibTransId="{A6328589-7AD5-4E2D-B486-09BD7C49C426}"/>
    <dgm:cxn modelId="{3CC59744-9BCB-4FC3-94BB-31434E16180B}" srcId="{11D3E394-119E-430E-9911-400A94EAD9A6}" destId="{CBE1F149-B3F5-4424-AC3C-3047B7BEED9B}" srcOrd="4" destOrd="0" parTransId="{2B71F2E1-4474-4E52-BD10-627F349CC6A0}" sibTransId="{78BA88B7-FFC3-4065-AF06-AC272426E9AD}"/>
    <dgm:cxn modelId="{50DA03F1-2084-4D6B-B515-9572AEFA6FFB}" srcId="{C0BD2512-031C-4FE3-A592-27D8C914BE54}" destId="{E5676CE6-2473-43CD-B7BD-824EB182A26A}" srcOrd="1" destOrd="0" parTransId="{8B6A9BF3-CF43-4571-B5D7-A71BEF237C82}" sibTransId="{36A5BCB9-7B6A-4DFD-9403-21FA3AABA7EA}"/>
    <dgm:cxn modelId="{B4D93204-F131-4A52-90A3-AC034D379411}" srcId="{5245F65F-922E-485D-BCDC-38C48822DF1F}" destId="{1B89EBB2-B1FC-4200-85E8-8479D9FB073A}" srcOrd="2" destOrd="0" parTransId="{DD6B2C75-9567-40D6-BEBA-9AB056435194}" sibTransId="{A83DA8F1-FB50-40C0-8D78-60C8D98DBD8C}"/>
    <dgm:cxn modelId="{A4A5B60A-3C75-4CDD-8FFB-881E0AD06E20}" type="presOf" srcId="{CBE1F149-B3F5-4424-AC3C-3047B7BEED9B}" destId="{76F11435-662D-41DE-AE33-326B2FA4A2F9}" srcOrd="0" destOrd="4" presId="urn:microsoft.com/office/officeart/2005/8/layout/chevron2"/>
    <dgm:cxn modelId="{4350B7AC-D00D-4E89-B167-0E03EF73B546}" type="presOf" srcId="{E5676CE6-2473-43CD-B7BD-824EB182A26A}" destId="{10B27A44-E508-484A-AF00-B7AB1630EA4B}" srcOrd="0" destOrd="1" presId="urn:microsoft.com/office/officeart/2005/8/layout/chevron2"/>
    <dgm:cxn modelId="{536BE043-0C29-4C3E-959D-F494E9C69605}" type="presOf" srcId="{7FB7CA91-EDC7-46B1-9CDE-48E2B62EE56B}" destId="{10B27A44-E508-484A-AF00-B7AB1630EA4B}" srcOrd="0" destOrd="2" presId="urn:microsoft.com/office/officeart/2005/8/layout/chevron2"/>
    <dgm:cxn modelId="{ADF10823-BE4B-4EBB-A915-04F9FC02DE7B}" type="presOf" srcId="{C88E5C15-F7D3-4968-90C3-FBA5B301C2F1}" destId="{3E5C2181-1987-451E-8EFE-02F192298339}" srcOrd="0" destOrd="0" presId="urn:microsoft.com/office/officeart/2005/8/layout/chevron2"/>
    <dgm:cxn modelId="{00480766-439C-4A3A-A2BB-AEE04363DC1F}" srcId="{11D3E394-119E-430E-9911-400A94EAD9A6}" destId="{74A555AC-193B-411B-955C-1FDD531EFDB0}" srcOrd="3" destOrd="0" parTransId="{4B67605D-17CE-4E31-B1E7-74D061544D45}" sibTransId="{7E24913D-4816-478A-8944-218788242A2B}"/>
    <dgm:cxn modelId="{6B2C7628-E052-450B-9093-B86481A6B714}" type="presOf" srcId="{1B89EBB2-B1FC-4200-85E8-8479D9FB073A}" destId="{5EBEC67B-B37F-4D87-9776-1AB462CE6E40}" srcOrd="0" destOrd="2" presId="urn:microsoft.com/office/officeart/2005/8/layout/chevron2"/>
    <dgm:cxn modelId="{AD3A48F2-78B6-4B0F-939B-C68C1345A14C}" type="presParOf" srcId="{3E5C2181-1987-451E-8EFE-02F192298339}" destId="{08B598CC-1109-4CAF-BB9C-4C96F7C69180}" srcOrd="0" destOrd="0" presId="urn:microsoft.com/office/officeart/2005/8/layout/chevron2"/>
    <dgm:cxn modelId="{ED2E62FB-B580-4005-A26A-6217296F3425}" type="presParOf" srcId="{08B598CC-1109-4CAF-BB9C-4C96F7C69180}" destId="{AF50678E-1C7A-44BD-B695-2C980106BED6}" srcOrd="0" destOrd="0" presId="urn:microsoft.com/office/officeart/2005/8/layout/chevron2"/>
    <dgm:cxn modelId="{E487500D-6B32-418A-8EDE-2C4196A70669}" type="presParOf" srcId="{08B598CC-1109-4CAF-BB9C-4C96F7C69180}" destId="{10B27A44-E508-484A-AF00-B7AB1630EA4B}" srcOrd="1" destOrd="0" presId="urn:microsoft.com/office/officeart/2005/8/layout/chevron2"/>
    <dgm:cxn modelId="{FA63AC59-C673-4815-88A8-A02EF8CA1174}" type="presParOf" srcId="{3E5C2181-1987-451E-8EFE-02F192298339}" destId="{8F23BCA7-C4CA-4137-8BE5-20ACADE7CD92}" srcOrd="1" destOrd="0" presId="urn:microsoft.com/office/officeart/2005/8/layout/chevron2"/>
    <dgm:cxn modelId="{A035AEF3-EED2-4A1D-BF6A-3502ADE10BBE}" type="presParOf" srcId="{3E5C2181-1987-451E-8EFE-02F192298339}" destId="{BB08110A-A0EF-4CFB-B9B3-20DC8734361C}" srcOrd="2" destOrd="0" presId="urn:microsoft.com/office/officeart/2005/8/layout/chevron2"/>
    <dgm:cxn modelId="{4AA2BD0E-772A-4EE3-9907-CEC2CD105381}" type="presParOf" srcId="{BB08110A-A0EF-4CFB-B9B3-20DC8734361C}" destId="{EACCD643-5DA2-4791-95AD-22EFD7BCD2F6}" srcOrd="0" destOrd="0" presId="urn:microsoft.com/office/officeart/2005/8/layout/chevron2"/>
    <dgm:cxn modelId="{747D375E-1F6D-4210-B089-BE8943E43572}" type="presParOf" srcId="{BB08110A-A0EF-4CFB-B9B3-20DC8734361C}" destId="{5EBEC67B-B37F-4D87-9776-1AB462CE6E40}" srcOrd="1" destOrd="0" presId="urn:microsoft.com/office/officeart/2005/8/layout/chevron2"/>
    <dgm:cxn modelId="{D73F5DFC-0C2F-44C5-8A73-257C48A6F4BA}" type="presParOf" srcId="{3E5C2181-1987-451E-8EFE-02F192298339}" destId="{6246A3B3-53CB-4AC3-9F60-61FE275AE7E0}" srcOrd="3" destOrd="0" presId="urn:microsoft.com/office/officeart/2005/8/layout/chevron2"/>
    <dgm:cxn modelId="{D1FD940C-A110-47FB-B456-5A85F27DCB17}" type="presParOf" srcId="{3E5C2181-1987-451E-8EFE-02F192298339}" destId="{F878C7B0-8837-4DC0-8CD3-20B6F52C5F2D}" srcOrd="4" destOrd="0" presId="urn:microsoft.com/office/officeart/2005/8/layout/chevron2"/>
    <dgm:cxn modelId="{B13F90FE-D678-4406-B29E-088213285A6D}" type="presParOf" srcId="{F878C7B0-8837-4DC0-8CD3-20B6F52C5F2D}" destId="{05548E7F-1846-4EFF-A4E8-B451E2C52D8A}" srcOrd="0" destOrd="0" presId="urn:microsoft.com/office/officeart/2005/8/layout/chevron2"/>
    <dgm:cxn modelId="{7865C2A0-24CC-4517-8CBC-E3FF5816352C}" type="presParOf" srcId="{F878C7B0-8837-4DC0-8CD3-20B6F52C5F2D}" destId="{76F11435-662D-41DE-AE33-326B2FA4A2F9}" srcOrd="1" destOrd="0" presId="urn:microsoft.com/office/officeart/2005/8/layout/chevron2"/>
    <dgm:cxn modelId="{5480D67A-8D45-4416-B68F-E0A4A9B3C941}" type="presParOf" srcId="{3E5C2181-1987-451E-8EFE-02F192298339}" destId="{931580B9-387C-4216-8A9E-AE46F9D854D2}" srcOrd="5" destOrd="0" presId="urn:microsoft.com/office/officeart/2005/8/layout/chevron2"/>
    <dgm:cxn modelId="{ACBFC783-0DB9-4D6E-8B8D-5816061C145C}" type="presParOf" srcId="{3E5C2181-1987-451E-8EFE-02F192298339}" destId="{1FBF1E8A-08EA-43A5-8738-598ACB14D198}" srcOrd="6" destOrd="0" presId="urn:microsoft.com/office/officeart/2005/8/layout/chevron2"/>
    <dgm:cxn modelId="{6A3FDD99-5CE3-4BC1-9C87-524656F95E98}" type="presParOf" srcId="{1FBF1E8A-08EA-43A5-8738-598ACB14D198}" destId="{7E5E9F15-F86F-4984-B4BC-D63B77C5AA92}" srcOrd="0" destOrd="0" presId="urn:microsoft.com/office/officeart/2005/8/layout/chevron2"/>
    <dgm:cxn modelId="{66FF34EF-F225-4EFB-83B7-721ACB57C562}" type="presParOf" srcId="{1FBF1E8A-08EA-43A5-8738-598ACB14D198}" destId="{CBA9B8E0-9062-4CD3-BD42-370E3264825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B151F-0E3B-47ED-BDB7-5C50743434BA}">
      <dsp:nvSpPr>
        <dsp:cNvPr id="0" name=""/>
        <dsp:cNvSpPr/>
      </dsp:nvSpPr>
      <dsp:spPr>
        <a:xfrm>
          <a:off x="708380" y="497443"/>
          <a:ext cx="6335993" cy="22150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от 22 января 2013 г. № 5 "Об утверждении Типового положения о юридическом отделе территориального органа Федерального казначейства, Схем рассмотрения Юридическим управлением Федерального казначейства кандидатур на должности начальника, заместителя начальника юридического отдела территориального органа Федерального казначейства и юридического отдела Федерального казенного учреждения "Центр по обеспечению деятельности Казначейства России", а также формы Анкеты начальника, заместителя начальника юридического отдела территориального органа Федерального казначейства и юридического отдела Федерального казенного учреждения "Центр по обеспечению деятельности Казначейства России" (в ред. от 5 августа 2015 г. № 204)</a:t>
          </a:r>
          <a:endParaRPr lang="ru-RU" sz="1300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>
        <a:off x="708380" y="497443"/>
        <a:ext cx="6335993" cy="2215072"/>
      </dsp:txXfrm>
    </dsp:sp>
    <dsp:sp modelId="{AB4030EC-81F6-4CB9-A12E-AD82D922F68C}">
      <dsp:nvSpPr>
        <dsp:cNvPr id="0" name=""/>
        <dsp:cNvSpPr/>
      </dsp:nvSpPr>
      <dsp:spPr>
        <a:xfrm>
          <a:off x="7413552" y="497443"/>
          <a:ext cx="3691787" cy="22150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                     от 3 декабря 2013 г. № 277 "О порядке организации и ведения работы по представлению в судебных органах интересов Федерального казначейства, территориальных органов Федерального казначейства и Федерального казенного учреждения "Центр по обеспечению деятельности Казначейства России" (в ред. от 3 марта 2015 г. № 32)</a:t>
          </a:r>
          <a:endParaRPr lang="ru-RU" sz="1300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>
        <a:off x="7413552" y="497443"/>
        <a:ext cx="3691787" cy="2215072"/>
      </dsp:txXfrm>
    </dsp:sp>
    <dsp:sp modelId="{07A615FB-B153-4541-9E8C-B31B7DAD6F27}">
      <dsp:nvSpPr>
        <dsp:cNvPr id="0" name=""/>
        <dsp:cNvSpPr/>
      </dsp:nvSpPr>
      <dsp:spPr>
        <a:xfrm>
          <a:off x="0" y="2975548"/>
          <a:ext cx="3691787" cy="22150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                   от 17 декабря 2013 г. № 297  "О порядке проведения правовой экспертизы документов, поступающих в юридический отдел территориального органа Федерального казначейства"                                                                    (в ред. от 31 июля 2015 г. № 190)</a:t>
          </a:r>
          <a:endParaRPr lang="ru-RU" sz="1300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>
        <a:off x="0" y="2975548"/>
        <a:ext cx="3691787" cy="2215072"/>
      </dsp:txXfrm>
    </dsp:sp>
    <dsp:sp modelId="{346CA08B-2AE9-4338-AE68-01D53CA927E6}">
      <dsp:nvSpPr>
        <dsp:cNvPr id="0" name=""/>
        <dsp:cNvSpPr/>
      </dsp:nvSpPr>
      <dsp:spPr>
        <a:xfrm>
          <a:off x="4060966" y="2975548"/>
          <a:ext cx="3691787" cy="22150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                    от 11 августа 2014 г. № 168 "Об утверждении форм отчетности о деятельности юридического отдела территориального органа Федерального казначейства и юридического отдела Федерального казенного учреждения "Центр по обеспечению деятельности Казначейства России"                      (в ред. от 30 сентября 2015 г. № 268)</a:t>
          </a:r>
          <a:endParaRPr lang="ru-RU" sz="1300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>
        <a:off x="4060966" y="2975548"/>
        <a:ext cx="3691787" cy="2215072"/>
      </dsp:txXfrm>
    </dsp:sp>
    <dsp:sp modelId="{50750DB9-2036-48A2-AB03-135587911156}">
      <dsp:nvSpPr>
        <dsp:cNvPr id="0" name=""/>
        <dsp:cNvSpPr/>
      </dsp:nvSpPr>
      <dsp:spPr>
        <a:xfrm>
          <a:off x="8121933" y="2975548"/>
          <a:ext cx="3691787" cy="22150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от 30 декабря 2009 г. № 310 "Об утверждении целевых показателей и методики расчета показателей результативности деятельности Юридической службы Федерального казначейства"(в ред. от 12 мая 2015 г. № 97)</a:t>
          </a:r>
          <a:endParaRPr lang="ru-RU" sz="1300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>
        <a:off x="8121933" y="2975548"/>
        <a:ext cx="3691787" cy="22150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50678E-1C7A-44BD-B695-2C980106BED6}">
      <dsp:nvSpPr>
        <dsp:cNvPr id="0" name=""/>
        <dsp:cNvSpPr/>
      </dsp:nvSpPr>
      <dsp:spPr>
        <a:xfrm rot="5400000">
          <a:off x="14573" y="323903"/>
          <a:ext cx="1612931" cy="118728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Объект правовой экспертизы</a:t>
          </a:r>
          <a:endParaRPr lang="ru-RU" sz="1200" b="1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sp:txBody>
      <dsp:txXfrm rot="-5400000">
        <a:off x="227397" y="704723"/>
        <a:ext cx="1187285" cy="425646"/>
      </dsp:txXfrm>
    </dsp:sp>
    <dsp:sp modelId="{10B27A44-E508-484A-AF00-B7AB1630EA4B}">
      <dsp:nvSpPr>
        <dsp:cNvPr id="0" name=""/>
        <dsp:cNvSpPr/>
      </dsp:nvSpPr>
      <dsp:spPr>
        <a:xfrm rot="5400000">
          <a:off x="5234993" y="-3602947"/>
          <a:ext cx="994058" cy="84388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i="1" kern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i="1" kern="1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Обращение </a:t>
          </a:r>
          <a:r>
            <a:rPr lang="ru-RU" sz="12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 заключении Договора о предоставлении бюджетного кредита на пополнение остатков средств на счетах бюджетов субъектов Российской Федерации (местных бюджетов) и прилагаемые к нему документы, подтверждающие полномочия публично-правового образования, уполномоченного органа, доверенности, карточки образцов подписей и оттиска печати;</a:t>
          </a:r>
          <a:endParaRPr lang="ru-RU" sz="12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Проекты </a:t>
          </a:r>
          <a:r>
            <a:rPr lang="ru-RU" sz="1200" i="1" kern="1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Договора о предоставлении бюджетного кредита на пополнение остатков средств на счетах бюджетов субъектов Российской Федерации  (местных бюджетов), Дополнительных соглашений </a:t>
          </a:r>
          <a:r>
            <a:rPr lang="ru-RU" sz="12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 нему</a:t>
          </a:r>
          <a:endParaRPr lang="ru-RU" sz="12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 smtClean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512609" y="167963"/>
        <a:ext cx="8390301" cy="897006"/>
      </dsp:txXfrm>
    </dsp:sp>
    <dsp:sp modelId="{EACCD643-5DA2-4791-95AD-22EFD7BCD2F6}">
      <dsp:nvSpPr>
        <dsp:cNvPr id="0" name=""/>
        <dsp:cNvSpPr/>
      </dsp:nvSpPr>
      <dsp:spPr>
        <a:xfrm rot="5400000">
          <a:off x="-35036" y="1565089"/>
          <a:ext cx="1727514" cy="116987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Предмет правовой экспертизы</a:t>
          </a:r>
          <a:endParaRPr lang="ru-RU" sz="1200" b="1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sp:txBody>
      <dsp:txXfrm rot="-5400000">
        <a:off x="243783" y="1871210"/>
        <a:ext cx="1169877" cy="557637"/>
      </dsp:txXfrm>
    </dsp:sp>
    <dsp:sp modelId="{5EBEC67B-B37F-4D87-9776-1AB462CE6E40}">
      <dsp:nvSpPr>
        <dsp:cNvPr id="0" name=""/>
        <dsp:cNvSpPr/>
      </dsp:nvSpPr>
      <dsp:spPr>
        <a:xfrm rot="5400000">
          <a:off x="5171896" y="-2402429"/>
          <a:ext cx="1096600" cy="84388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5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i="1" kern="1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Наличие права </a:t>
          </a:r>
          <a:r>
            <a:rPr lang="ru-RU" sz="1150" i="0" kern="1200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привлечения бюджетного кредита на пополнение остатков средств на счетах бюджетов субъектов Российской Федерации (местных бюджетов) (далее – бюджетный кредит);</a:t>
          </a:r>
          <a:endParaRPr lang="ru-RU" sz="115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i="1" kern="1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Наличие права </a:t>
          </a:r>
          <a:r>
            <a:rPr lang="ru-RU" sz="1150" i="0" kern="1200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уполномоченного органа на заключение Договора о предоставлении бюджетного кредита;</a:t>
          </a:r>
          <a:r>
            <a:rPr lang="ru-RU" sz="1150" i="1" kern="1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15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i="1" kern="1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Соответствие</a:t>
          </a:r>
          <a:r>
            <a:rPr lang="ru-RU" sz="115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Обращения и  документов </a:t>
          </a:r>
          <a:r>
            <a:rPr lang="ru-RU" sz="1150" i="1" kern="1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требованиям законодательства Российской Федерации</a:t>
          </a:r>
          <a:r>
            <a:rPr lang="ru-RU" sz="115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150" i="1" u="none" kern="1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Порядка заключения договора о предоставлении бюджетных кредитов на пополнение остатков средств на счетах бюджетов субъектов Российской Федерации (местных бюджетов), утвержденного приказом Минфина России от 26.07.2013 № 74н </a:t>
          </a:r>
          <a:r>
            <a:rPr lang="ru-RU" sz="115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(далее – Порядок № 74н) </a:t>
          </a:r>
          <a:endParaRPr lang="ru-RU" sz="115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5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500783" y="1322216"/>
        <a:ext cx="8385295" cy="989536"/>
      </dsp:txXfrm>
    </dsp:sp>
    <dsp:sp modelId="{05548E7F-1846-4EFF-A4E8-B451E2C52D8A}">
      <dsp:nvSpPr>
        <dsp:cNvPr id="0" name=""/>
        <dsp:cNvSpPr/>
      </dsp:nvSpPr>
      <dsp:spPr>
        <a:xfrm rot="5400000">
          <a:off x="-7080" y="2783630"/>
          <a:ext cx="1685174" cy="124540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5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1117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Мониторинг </a:t>
          </a:r>
        </a:p>
        <a:p>
          <a:pPr lvl="0" algn="ctr" defTabSz="51117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err="1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правоприменения</a:t>
          </a:r>
          <a:endParaRPr lang="ru-RU" sz="1200" b="1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sp:txBody>
      <dsp:txXfrm rot="-5400000">
        <a:off x="212805" y="3186449"/>
        <a:ext cx="1245405" cy="439769"/>
      </dsp:txXfrm>
    </dsp:sp>
    <dsp:sp modelId="{76F11435-662D-41DE-AE33-326B2FA4A2F9}">
      <dsp:nvSpPr>
        <dsp:cNvPr id="0" name=""/>
        <dsp:cNvSpPr/>
      </dsp:nvSpPr>
      <dsp:spPr>
        <a:xfrm rot="5400000">
          <a:off x="5193198" y="-1129992"/>
          <a:ext cx="1087499" cy="84388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Запросы от органов Федерального казначейства и  финансов органов субъектов Российской Федерации (муниципальных образований) по вопросам (проблемам), связанным с реализацией Порядка № 74н</a:t>
          </a:r>
          <a:endParaRPr lang="ru-RU" sz="115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517535" y="2598758"/>
        <a:ext cx="8385740" cy="981325"/>
      </dsp:txXfrm>
    </dsp:sp>
    <dsp:sp modelId="{7E5E9F15-F86F-4984-B4BC-D63B77C5AA92}">
      <dsp:nvSpPr>
        <dsp:cNvPr id="0" name=""/>
        <dsp:cNvSpPr/>
      </dsp:nvSpPr>
      <dsp:spPr>
        <a:xfrm rot="5400000">
          <a:off x="17518" y="3963418"/>
          <a:ext cx="1589729" cy="122907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Результат мониторинга</a:t>
          </a:r>
          <a:endParaRPr lang="ru-RU" sz="1200" b="1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sp:txBody>
      <dsp:txXfrm rot="-5400000">
        <a:off x="197846" y="4397629"/>
        <a:ext cx="1229075" cy="360654"/>
      </dsp:txXfrm>
    </dsp:sp>
    <dsp:sp modelId="{CBA9B8E0-9062-4CD3-BD42-370E3264825F}">
      <dsp:nvSpPr>
        <dsp:cNvPr id="0" name=""/>
        <dsp:cNvSpPr/>
      </dsp:nvSpPr>
      <dsp:spPr>
        <a:xfrm rot="5400000">
          <a:off x="5217882" y="66941"/>
          <a:ext cx="1018932" cy="84388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предложений по внесению изменений в Порядок № 74н;</a:t>
          </a:r>
          <a:endParaRPr lang="ru-RU" sz="12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корректировка правоприменительной практики (подготовки разъяснений)</a:t>
          </a:r>
          <a:endParaRPr lang="ru-RU" sz="12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507935" y="3826628"/>
        <a:ext cx="8389087" cy="9194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50678E-1C7A-44BD-B695-2C980106BED6}">
      <dsp:nvSpPr>
        <dsp:cNvPr id="0" name=""/>
        <dsp:cNvSpPr/>
      </dsp:nvSpPr>
      <dsp:spPr>
        <a:xfrm rot="5400000">
          <a:off x="39379" y="300614"/>
          <a:ext cx="1653786" cy="122274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Объект правовой экспертизы</a:t>
          </a:r>
          <a:endParaRPr lang="ru-RU" sz="1200" b="1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sp:txBody>
      <dsp:txXfrm rot="-5400000">
        <a:off x="254900" y="696467"/>
        <a:ext cx="1222745" cy="431041"/>
      </dsp:txXfrm>
    </dsp:sp>
    <dsp:sp modelId="{10B27A44-E508-484A-AF00-B7AB1630EA4B}">
      <dsp:nvSpPr>
        <dsp:cNvPr id="0" name=""/>
        <dsp:cNvSpPr/>
      </dsp:nvSpPr>
      <dsp:spPr>
        <a:xfrm rot="5400000">
          <a:off x="5218635" y="-3535092"/>
          <a:ext cx="1026722" cy="83087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Решения налоговых органов (РНО)</a:t>
          </a:r>
          <a:endParaRPr lang="ru-RU" sz="14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577627" y="156036"/>
        <a:ext cx="8258619" cy="926482"/>
      </dsp:txXfrm>
    </dsp:sp>
    <dsp:sp modelId="{EACCD643-5DA2-4791-95AD-22EFD7BCD2F6}">
      <dsp:nvSpPr>
        <dsp:cNvPr id="0" name=""/>
        <dsp:cNvSpPr/>
      </dsp:nvSpPr>
      <dsp:spPr>
        <a:xfrm rot="5400000">
          <a:off x="-11452" y="1573278"/>
          <a:ext cx="1771272" cy="120481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Предмет правовой экспертизы</a:t>
          </a:r>
          <a:endParaRPr lang="ru-RU" sz="1200" b="1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sp:txBody>
      <dsp:txXfrm rot="-5400000">
        <a:off x="271775" y="1892460"/>
        <a:ext cx="1204818" cy="566454"/>
      </dsp:txXfrm>
    </dsp:sp>
    <dsp:sp modelId="{5EBEC67B-B37F-4D87-9776-1AB462CE6E40}">
      <dsp:nvSpPr>
        <dsp:cNvPr id="0" name=""/>
        <dsp:cNvSpPr/>
      </dsp:nvSpPr>
      <dsp:spPr>
        <a:xfrm rot="5400000">
          <a:off x="5171676" y="-2314871"/>
          <a:ext cx="1148411" cy="83087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5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Наличие счета должника по РНО</a:t>
          </a:r>
          <a:endParaRPr lang="ru-RU" sz="12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Соблюдение Порядка направления РНО в ОФК (приказ ФНС «Об утверждении форматов и порядка направления решений», статья 46 НК РФ)</a:t>
          </a:r>
          <a:endParaRPr lang="ru-RU" sz="12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Соответствие формы РНО приказу ФНС от 14.07.2015 № ММВ-7-8/284</a:t>
          </a:r>
          <a:r>
            <a:rPr lang="en-US" sz="12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@</a:t>
          </a:r>
          <a:endParaRPr lang="ru-RU" sz="12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Соблюдение сроков вынесения решения налогового органа (статья 46 НК РФ)</a:t>
          </a:r>
          <a:endParaRPr lang="ru-RU" sz="12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Не превышение суммы по РНО (статья 46 НК РФ) </a:t>
          </a:r>
          <a:endParaRPr lang="ru-RU" sz="12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591513" y="1321353"/>
        <a:ext cx="8252678" cy="1036289"/>
      </dsp:txXfrm>
    </dsp:sp>
    <dsp:sp modelId="{05548E7F-1846-4EFF-A4E8-B451E2C52D8A}">
      <dsp:nvSpPr>
        <dsp:cNvPr id="0" name=""/>
        <dsp:cNvSpPr/>
      </dsp:nvSpPr>
      <dsp:spPr>
        <a:xfrm rot="5400000">
          <a:off x="32303" y="2811729"/>
          <a:ext cx="1650101" cy="1234966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5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1117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Мониторинг </a:t>
          </a:r>
        </a:p>
        <a:p>
          <a:pPr lvl="0" algn="ctr" defTabSz="511175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err="1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правоприменения</a:t>
          </a:r>
          <a:endParaRPr lang="ru-RU" sz="1200" b="1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sp:txBody>
      <dsp:txXfrm rot="-5400000">
        <a:off x="239871" y="3221644"/>
        <a:ext cx="1234966" cy="415135"/>
      </dsp:txXfrm>
    </dsp:sp>
    <dsp:sp modelId="{76F11435-662D-41DE-AE33-326B2FA4A2F9}">
      <dsp:nvSpPr>
        <dsp:cNvPr id="0" name=""/>
        <dsp:cNvSpPr/>
      </dsp:nvSpPr>
      <dsp:spPr>
        <a:xfrm rot="5400000">
          <a:off x="5209422" y="-1036443"/>
          <a:ext cx="1062006" cy="830910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практика судов общей юрисдикции и арбитражных судов</a:t>
          </a:r>
          <a:endParaRPr lang="ru-RU" sz="115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 практике применения нормативных правовых актов Российской Федерации, поступившая от  органов, уполномоченных на проведение проверок по реализации функции</a:t>
          </a:r>
          <a:endParaRPr lang="ru-RU" sz="115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информация, поступившая от научных и образовательных учреждений,  общественных организаций</a:t>
          </a:r>
          <a:endParaRPr lang="ru-RU" sz="115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информация, поступившая от граждан по вопросам (проблемам), связанным с реализацией нормативных правовых актов Российской Федерации</a:t>
          </a:r>
          <a:endParaRPr lang="ru-RU" sz="115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585873" y="2638949"/>
        <a:ext cx="8257262" cy="958320"/>
      </dsp:txXfrm>
    </dsp:sp>
    <dsp:sp modelId="{7E5E9F15-F86F-4984-B4BC-D63B77C5AA92}">
      <dsp:nvSpPr>
        <dsp:cNvPr id="0" name=""/>
        <dsp:cNvSpPr/>
      </dsp:nvSpPr>
      <dsp:spPr>
        <a:xfrm rot="5400000">
          <a:off x="42359" y="3954465"/>
          <a:ext cx="1629996" cy="126578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rPr>
            <a:t>Результат мониторинга</a:t>
          </a:r>
          <a:endParaRPr lang="ru-RU" sz="1200" b="1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cs typeface="Times New Roman" panose="02020603050405020304" pitchFamily="18" charset="0"/>
          </a:endParaRPr>
        </a:p>
      </dsp:txBody>
      <dsp:txXfrm rot="-5400000">
        <a:off x="224465" y="4405251"/>
        <a:ext cx="1265784" cy="364212"/>
      </dsp:txXfrm>
    </dsp:sp>
    <dsp:sp modelId="{CBA9B8E0-9062-4CD3-BD42-370E3264825F}">
      <dsp:nvSpPr>
        <dsp:cNvPr id="0" name=""/>
        <dsp:cNvSpPr/>
      </dsp:nvSpPr>
      <dsp:spPr>
        <a:xfrm rot="5400000">
          <a:off x="5226112" y="255255"/>
          <a:ext cx="1023774" cy="83111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изменений в нормативный правовой акт;</a:t>
          </a:r>
          <a:endParaRPr lang="ru-RU" sz="12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подготовки проекта нормативного правового акта об отмене нормативного правового акта;</a:t>
          </a:r>
          <a:endParaRPr lang="ru-RU" sz="12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корректировки правоприменительной практики (подготовки разъяснений о применении нормативного правового акта либо его отдельных предложений)</a:t>
          </a:r>
          <a:endParaRPr lang="ru-RU" sz="12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582444" y="3948901"/>
        <a:ext cx="8261134" cy="9238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0.65569</cdr:x>
      <cdr:y>0.50947</cdr:y>
    </cdr:from>
    <cdr:to>
      <cdr:x>0.71205</cdr:x>
      <cdr:y>0.61937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>
          <a:off x="7681208" y="2535878"/>
          <a:ext cx="660239" cy="547021"/>
        </a:xfrm>
        <a:prstGeom xmlns:a="http://schemas.openxmlformats.org/drawingml/2006/main" prst="rect">
          <a:avLst/>
        </a:prstGeom>
        <a:pattFill xmlns:a="http://schemas.openxmlformats.org/drawingml/2006/main" prst="sphere">
          <a:fgClr>
            <a:schemeClr val="accent6">
              <a:lumMod val="75000"/>
            </a:schemeClr>
          </a:fgClr>
          <a:bgClr>
            <a:schemeClr val="bg1"/>
          </a:bgClr>
        </a:pattFill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0.78424</cdr:x>
      <cdr:y>0.25596</cdr:y>
    </cdr:from>
    <cdr:to>
      <cdr:x>0.99445</cdr:x>
      <cdr:y>0.45416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9308897" y="1353501"/>
          <a:ext cx="2495182" cy="1048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Федеральный закон от 21.07.2010 № 210-ФЗ «Об организации предоставления государственных и муниципальных услуг»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0.70943</cdr:x>
      <cdr:y>0.57788</cdr:y>
    </cdr:from>
    <cdr:to>
      <cdr:x>0.91561</cdr:x>
      <cdr:y>0.76025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8035362" y="2766681"/>
          <a:ext cx="2335295" cy="8731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200" dirty="0"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0.7633</cdr:x>
      <cdr:y>0.3789</cdr:y>
    </cdr:from>
    <cdr:to>
      <cdr:x>0.78195</cdr:x>
      <cdr:y>0.4189</cdr:y>
    </cdr:to>
    <cdr:sp macro="" textlink="">
      <cdr:nvSpPr>
        <cdr:cNvPr id="14" name="Блок-схема: узел 13"/>
        <cdr:cNvSpPr/>
      </cdr:nvSpPr>
      <cdr:spPr>
        <a:xfrm xmlns:a="http://schemas.openxmlformats.org/drawingml/2006/main">
          <a:off x="8941847" y="1885930"/>
          <a:ext cx="218479" cy="199098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0.74057</cdr:x>
      <cdr:y>0.43427</cdr:y>
    </cdr:from>
    <cdr:to>
      <cdr:x>0.75428</cdr:x>
      <cdr:y>0.4631</cdr:y>
    </cdr:to>
    <cdr:sp macro="" textlink="">
      <cdr:nvSpPr>
        <cdr:cNvPr id="15" name="Блок-схема: узел 14"/>
        <cdr:cNvSpPr/>
      </cdr:nvSpPr>
      <cdr:spPr>
        <a:xfrm xmlns:a="http://schemas.openxmlformats.org/drawingml/2006/main">
          <a:off x="8675488" y="2161577"/>
          <a:ext cx="160608" cy="143500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0.72116</cdr:x>
      <cdr:y>0.48812</cdr:y>
    </cdr:from>
    <cdr:to>
      <cdr:x>0.72802</cdr:x>
      <cdr:y>0.50253</cdr:y>
    </cdr:to>
    <cdr:sp macro="" textlink="">
      <cdr:nvSpPr>
        <cdr:cNvPr id="16" name="Блок-схема: узел 15"/>
        <cdr:cNvSpPr/>
      </cdr:nvSpPr>
      <cdr:spPr>
        <a:xfrm xmlns:a="http://schemas.openxmlformats.org/drawingml/2006/main">
          <a:off x="8448200" y="2429575"/>
          <a:ext cx="80363" cy="71725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0.77596</cdr:x>
      <cdr:y>0.50738</cdr:y>
    </cdr:from>
    <cdr:to>
      <cdr:x>0.79461</cdr:x>
      <cdr:y>0.54738</cdr:y>
    </cdr:to>
    <cdr:sp macro="" textlink="">
      <cdr:nvSpPr>
        <cdr:cNvPr id="17" name="Блок-схема: узел 16"/>
        <cdr:cNvSpPr/>
      </cdr:nvSpPr>
      <cdr:spPr>
        <a:xfrm xmlns:a="http://schemas.openxmlformats.org/drawingml/2006/main">
          <a:off x="9210634" y="2683047"/>
          <a:ext cx="221374" cy="211519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0.74883</cdr:x>
      <cdr:y>0.56174</cdr:y>
    </cdr:from>
    <cdr:to>
      <cdr:x>0.76254</cdr:x>
      <cdr:y>0.59057</cdr:y>
    </cdr:to>
    <cdr:sp macro="" textlink="">
      <cdr:nvSpPr>
        <cdr:cNvPr id="18" name="Блок-схема: узел 17"/>
        <cdr:cNvSpPr/>
      </cdr:nvSpPr>
      <cdr:spPr>
        <a:xfrm xmlns:a="http://schemas.openxmlformats.org/drawingml/2006/main">
          <a:off x="8772313" y="2796046"/>
          <a:ext cx="160609" cy="143499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0.78997</cdr:x>
      <cdr:y>0.60963</cdr:y>
    </cdr:from>
    <cdr:to>
      <cdr:x>0.99418</cdr:x>
      <cdr:y>0.85288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9376914" y="3223704"/>
          <a:ext cx="2423987" cy="12863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Федеральный закон от 21.07.2014 № 209-ФЗ «О государственной информационной системе жилищно-коммунального хозяйства»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0.71614</cdr:x>
      <cdr:y>0.65543</cdr:y>
    </cdr:from>
    <cdr:to>
      <cdr:x>0.72376</cdr:x>
      <cdr:y>0.67164</cdr:y>
    </cdr:to>
    <cdr:sp macro="" textlink="">
      <cdr:nvSpPr>
        <cdr:cNvPr id="19" name="Блок-схема: узел 18"/>
        <cdr:cNvSpPr/>
      </cdr:nvSpPr>
      <cdr:spPr>
        <a:xfrm xmlns:a="http://schemas.openxmlformats.org/drawingml/2006/main" flipV="1">
          <a:off x="8389354" y="3262347"/>
          <a:ext cx="89220" cy="80721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0.74511</cdr:x>
      <cdr:y>0.6639</cdr:y>
    </cdr:from>
    <cdr:to>
      <cdr:x>0.75882</cdr:x>
      <cdr:y>0.69273</cdr:y>
    </cdr:to>
    <cdr:sp macro="" textlink="">
      <cdr:nvSpPr>
        <cdr:cNvPr id="22" name="Блок-схема: узел 21"/>
        <cdr:cNvSpPr/>
      </cdr:nvSpPr>
      <cdr:spPr>
        <a:xfrm xmlns:a="http://schemas.openxmlformats.org/drawingml/2006/main">
          <a:off x="8844385" y="3510713"/>
          <a:ext cx="162737" cy="152452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0.78214</cdr:x>
      <cdr:y>0.67734</cdr:y>
    </cdr:from>
    <cdr:to>
      <cdr:x>0.80079</cdr:x>
      <cdr:y>0.71734</cdr:y>
    </cdr:to>
    <cdr:sp macro="" textlink="">
      <cdr:nvSpPr>
        <cdr:cNvPr id="23" name="Блок-схема: узел 22"/>
        <cdr:cNvSpPr/>
      </cdr:nvSpPr>
      <cdr:spPr>
        <a:xfrm xmlns:a="http://schemas.openxmlformats.org/drawingml/2006/main">
          <a:off x="9283931" y="3581759"/>
          <a:ext cx="221375" cy="211519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0.79142</cdr:x>
      <cdr:y>0.38499</cdr:y>
    </cdr:from>
    <cdr:to>
      <cdr:x>1</cdr:x>
      <cdr:y>0.5987</cdr:y>
    </cdr:to>
    <cdr:sp macro="" textlink="">
      <cdr:nvSpPr>
        <cdr:cNvPr id="24" name="TextBox 1"/>
        <cdr:cNvSpPr txBox="1"/>
      </cdr:nvSpPr>
      <cdr:spPr>
        <a:xfrm xmlns:a="http://schemas.openxmlformats.org/drawingml/2006/main">
          <a:off x="9394115" y="2035835"/>
          <a:ext cx="2475834" cy="11300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dirty="0" smtClean="0">
            <a:latin typeface="Cambria" panose="02040503050406030204" pitchFamily="18" charset="0"/>
          </a:endParaRPr>
        </a:p>
        <a:p xmlns:a="http://schemas.openxmlformats.org/drawingml/2006/main">
          <a:pPr algn="ctr"/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Федеральный закон от 05.04.2014 № 44-ФЗ «О контрактной системе в сфере закупок товаров, работ, услуг для обеспечения государственных и муниципальных нужд»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0.63116</cdr:x>
      <cdr:y>0.02822</cdr:y>
    </cdr:from>
    <cdr:to>
      <cdr:x>0.64106</cdr:x>
      <cdr:y>0.04623</cdr:y>
    </cdr:to>
    <cdr:sp macro="" textlink="">
      <cdr:nvSpPr>
        <cdr:cNvPr id="26" name="Прямоугольник 25"/>
        <cdr:cNvSpPr/>
      </cdr:nvSpPr>
      <cdr:spPr>
        <a:xfrm xmlns:a="http://schemas.openxmlformats.org/drawingml/2006/main">
          <a:off x="7393860" y="140448"/>
          <a:ext cx="115986" cy="8967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0.65449</cdr:x>
      <cdr:y>0</cdr:y>
    </cdr:from>
    <cdr:to>
      <cdr:x>0.8978</cdr:x>
      <cdr:y>0.25028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7667095" y="-1483744"/>
          <a:ext cx="2850387" cy="12457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ru-RU" sz="1200" dirty="0" smtClean="0">
              <a:latin typeface="Cambria" panose="02040503050406030204" pitchFamily="18" charset="0"/>
            </a:rPr>
            <a:t>Положение о Федеральном казначействе, утвержденное постановлением Правительства Российской Федерации от 01.12.2004 № 703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0.62824</cdr:x>
      <cdr:y>0.2474</cdr:y>
    </cdr:from>
    <cdr:to>
      <cdr:x>0.63814</cdr:x>
      <cdr:y>0.26541</cdr:y>
    </cdr:to>
    <cdr:sp macro="" textlink="">
      <cdr:nvSpPr>
        <cdr:cNvPr id="28" name="Прямоугольник 27"/>
        <cdr:cNvSpPr/>
      </cdr:nvSpPr>
      <cdr:spPr>
        <a:xfrm xmlns:a="http://schemas.openxmlformats.org/drawingml/2006/main">
          <a:off x="7359578" y="1231411"/>
          <a:ext cx="115988" cy="89675"/>
        </a:xfrm>
        <a:prstGeom xmlns:a="http://schemas.openxmlformats.org/drawingml/2006/main" prst="rect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0.65108</cdr:x>
      <cdr:y>0.2008</cdr:y>
    </cdr:from>
    <cdr:to>
      <cdr:x>0.82631</cdr:x>
      <cdr:y>0.33596</cdr:y>
    </cdr:to>
    <cdr:sp macro="" textlink="">
      <cdr:nvSpPr>
        <cdr:cNvPr id="29" name="TextBox 1"/>
        <cdr:cNvSpPr txBox="1"/>
      </cdr:nvSpPr>
      <cdr:spPr>
        <a:xfrm xmlns:a="http://schemas.openxmlformats.org/drawingml/2006/main">
          <a:off x="7627169" y="999456"/>
          <a:ext cx="2052815" cy="6727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dirty="0" smtClean="0">
              <a:latin typeface="Cambria" panose="02040503050406030204" pitchFamily="18" charset="0"/>
            </a:rPr>
            <a:t>Бюджетный кодекс Российской Федерации </a:t>
          </a:r>
          <a:endParaRPr lang="ru-RU" sz="1200" dirty="0"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0.68822</cdr:x>
      <cdr:y>0.64524</cdr:y>
    </cdr:from>
    <cdr:to>
      <cdr:x>0.69584</cdr:x>
      <cdr:y>0.66146</cdr:y>
    </cdr:to>
    <cdr:sp macro="" textlink="">
      <cdr:nvSpPr>
        <cdr:cNvPr id="30" name="Блок-схема: узел 29"/>
        <cdr:cNvSpPr/>
      </cdr:nvSpPr>
      <cdr:spPr>
        <a:xfrm xmlns:a="http://schemas.openxmlformats.org/drawingml/2006/main" flipV="1">
          <a:off x="8062331" y="3211645"/>
          <a:ext cx="89266" cy="80735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0.61408</cdr:x>
      <cdr:y>0.8018</cdr:y>
    </cdr:from>
    <cdr:to>
      <cdr:x>0.80775</cdr:x>
      <cdr:y>1</cdr:y>
    </cdr:to>
    <cdr:sp macro="" textlink="">
      <cdr:nvSpPr>
        <cdr:cNvPr id="33" name="TextBox 1"/>
        <cdr:cNvSpPr txBox="1"/>
      </cdr:nvSpPr>
      <cdr:spPr>
        <a:xfrm xmlns:a="http://schemas.openxmlformats.org/drawingml/2006/main">
          <a:off x="7289109" y="4239911"/>
          <a:ext cx="2298853" cy="1048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Федеральный закон от 27.07.2006 № 149-ФЗ «Об информации, информационных технологиях и о защите информации»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0.68324</cdr:x>
      <cdr:y>0.70225</cdr:y>
    </cdr:from>
    <cdr:to>
      <cdr:x>0.69695</cdr:x>
      <cdr:y>0.73108</cdr:y>
    </cdr:to>
    <cdr:sp macro="" textlink="">
      <cdr:nvSpPr>
        <cdr:cNvPr id="34" name="Блок-схема: узел 33"/>
        <cdr:cNvSpPr/>
      </cdr:nvSpPr>
      <cdr:spPr>
        <a:xfrm xmlns:a="http://schemas.openxmlformats.org/drawingml/2006/main">
          <a:off x="8003888" y="3495396"/>
          <a:ext cx="160608" cy="143499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0.67906</cdr:x>
      <cdr:y>0.7579</cdr:y>
    </cdr:from>
    <cdr:to>
      <cdr:x>0.69771</cdr:x>
      <cdr:y>0.7979</cdr:y>
    </cdr:to>
    <cdr:sp macro="" textlink="">
      <cdr:nvSpPr>
        <cdr:cNvPr id="35" name="Блок-схема: узел 34"/>
        <cdr:cNvSpPr/>
      </cdr:nvSpPr>
      <cdr:spPr>
        <a:xfrm xmlns:a="http://schemas.openxmlformats.org/drawingml/2006/main">
          <a:off x="7954976" y="3772399"/>
          <a:ext cx="218479" cy="199097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0.60825</cdr:x>
      <cdr:y>0.38431</cdr:y>
    </cdr:from>
    <cdr:to>
      <cdr:x>0.72386</cdr:x>
      <cdr:y>0.50087</cdr:y>
    </cdr:to>
    <cdr:sp macro="" textlink="">
      <cdr:nvSpPr>
        <cdr:cNvPr id="36" name="TextBox 1"/>
        <cdr:cNvSpPr txBox="1"/>
      </cdr:nvSpPr>
      <cdr:spPr>
        <a:xfrm xmlns:a="http://schemas.openxmlformats.org/drawingml/2006/main">
          <a:off x="7125429" y="1912875"/>
          <a:ext cx="1354342" cy="5801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dirty="0">
              <a:latin typeface="Cambria" panose="02040503050406030204" pitchFamily="18" charset="0"/>
            </a:rPr>
            <a:t>А</a:t>
          </a:r>
          <a:r>
            <a:rPr lang="ru-RU" sz="1200" dirty="0" smtClean="0">
              <a:latin typeface="Cambria" panose="02040503050406030204" pitchFamily="18" charset="0"/>
            </a:rPr>
            <a:t>кты иных </a:t>
          </a:r>
        </a:p>
        <a:p xmlns:a="http://schemas.openxmlformats.org/drawingml/2006/main">
          <a:pPr algn="ctr"/>
          <a:r>
            <a:rPr lang="ru-RU" sz="1200" dirty="0" smtClean="0">
              <a:latin typeface="Cambria" panose="02040503050406030204" pitchFamily="18" charset="0"/>
            </a:rPr>
            <a:t>отраслей </a:t>
          </a:r>
          <a:r>
            <a:rPr lang="ru-RU" sz="1200" dirty="0">
              <a:latin typeface="Cambria" panose="02040503050406030204" pitchFamily="18" charset="0"/>
            </a:rPr>
            <a:t>права</a:t>
          </a:r>
        </a:p>
        <a:p xmlns:a="http://schemas.openxmlformats.org/drawingml/2006/main">
          <a:r>
            <a:rPr lang="ru-RU" sz="1200" dirty="0" smtClean="0">
              <a:latin typeface="Cambria" panose="02040503050406030204" pitchFamily="18" charset="0"/>
            </a:rPr>
            <a:t> </a:t>
          </a:r>
          <a:endParaRPr lang="ru-RU" sz="1200" dirty="0"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0.6193</cdr:x>
      <cdr:y>0.69181</cdr:y>
    </cdr:from>
    <cdr:to>
      <cdr:x>0.62888</cdr:x>
      <cdr:y>0.71261</cdr:y>
    </cdr:to>
    <cdr:sp macro="" textlink="">
      <cdr:nvSpPr>
        <cdr:cNvPr id="25" name="Блок-схема: узел 24"/>
        <cdr:cNvSpPr/>
      </cdr:nvSpPr>
      <cdr:spPr>
        <a:xfrm xmlns:a="http://schemas.openxmlformats.org/drawingml/2006/main" flipV="1">
          <a:off x="7351094" y="3658299"/>
          <a:ext cx="113631" cy="109977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0.59558</cdr:x>
      <cdr:y>0.7252</cdr:y>
    </cdr:from>
    <cdr:to>
      <cdr:x>0.60929</cdr:x>
      <cdr:y>0.75403</cdr:y>
    </cdr:to>
    <cdr:sp macro="" textlink="">
      <cdr:nvSpPr>
        <cdr:cNvPr id="31" name="Блок-схема: узел 30"/>
        <cdr:cNvSpPr/>
      </cdr:nvSpPr>
      <cdr:spPr>
        <a:xfrm xmlns:a="http://schemas.openxmlformats.org/drawingml/2006/main">
          <a:off x="7069540" y="3834828"/>
          <a:ext cx="162736" cy="152452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0.57084</cdr:x>
      <cdr:y>0.76036</cdr:y>
    </cdr:from>
    <cdr:to>
      <cdr:x>0.58949</cdr:x>
      <cdr:y>0.80036</cdr:y>
    </cdr:to>
    <cdr:sp macro="" textlink="">
      <cdr:nvSpPr>
        <cdr:cNvPr id="32" name="Блок-схема: узел 31"/>
        <cdr:cNvSpPr/>
      </cdr:nvSpPr>
      <cdr:spPr>
        <a:xfrm xmlns:a="http://schemas.openxmlformats.org/drawingml/2006/main">
          <a:off x="6775813" y="4020754"/>
          <a:ext cx="221374" cy="211519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0.42151</cdr:x>
      <cdr:y>0.85155</cdr:y>
    </cdr:from>
    <cdr:to>
      <cdr:x>0.62064</cdr:x>
      <cdr:y>1</cdr:y>
    </cdr:to>
    <cdr:sp macro="" textlink="">
      <cdr:nvSpPr>
        <cdr:cNvPr id="38" name="TextBox 1"/>
        <cdr:cNvSpPr txBox="1"/>
      </cdr:nvSpPr>
      <cdr:spPr>
        <a:xfrm xmlns:a="http://schemas.openxmlformats.org/drawingml/2006/main">
          <a:off x="5003322" y="4502989"/>
          <a:ext cx="2363644" cy="7850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  <a:p xmlns:a="http://schemas.openxmlformats.org/drawingml/2006/main">
          <a:pPr algn="ctr"/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Федеральный закон от 02.12.1990 </a:t>
          </a:r>
          <a:b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</a:b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№ 395-1  «О банках и банковской деятельности» деятельности»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0.72329</cdr:x>
      <cdr:y>0.58671</cdr:y>
    </cdr:from>
    <cdr:to>
      <cdr:x>0.73014</cdr:x>
      <cdr:y>0.60113</cdr:y>
    </cdr:to>
    <cdr:sp macro="" textlink="">
      <cdr:nvSpPr>
        <cdr:cNvPr id="39" name="Блок-схема: узел 38"/>
        <cdr:cNvSpPr/>
      </cdr:nvSpPr>
      <cdr:spPr>
        <a:xfrm xmlns:a="http://schemas.openxmlformats.org/drawingml/2006/main">
          <a:off x="8473066" y="2920295"/>
          <a:ext cx="80245" cy="71774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0.39985</cdr:x>
      <cdr:y>0.74227</cdr:y>
    </cdr:from>
    <cdr:to>
      <cdr:x>0.59352</cdr:x>
      <cdr:y>0.94047</cdr:y>
    </cdr:to>
    <cdr:sp macro="" textlink="">
      <cdr:nvSpPr>
        <cdr:cNvPr id="40" name="TextBox 1"/>
        <cdr:cNvSpPr txBox="1"/>
      </cdr:nvSpPr>
      <cdr:spPr>
        <a:xfrm xmlns:a="http://schemas.openxmlformats.org/drawingml/2006/main">
          <a:off x="4746244" y="3925112"/>
          <a:ext cx="2298854" cy="1048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  <a:p xmlns:a="http://schemas.openxmlformats.org/drawingml/2006/main">
          <a:pPr algn="ctr"/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Федеральный закон от 22.04.1996 № </a:t>
          </a:r>
          <a:r>
            <a: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3</a:t>
          </a: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9-ФЗ «О рынке ценных бумаг»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0.65552</cdr:x>
      <cdr:y>0.6434</cdr:y>
    </cdr:from>
    <cdr:to>
      <cdr:x>0.66206</cdr:x>
      <cdr:y>0.65905</cdr:y>
    </cdr:to>
    <cdr:sp macro="" textlink="">
      <cdr:nvSpPr>
        <cdr:cNvPr id="41" name="Блок-схема: узел 40"/>
        <cdr:cNvSpPr/>
      </cdr:nvSpPr>
      <cdr:spPr>
        <a:xfrm xmlns:a="http://schemas.openxmlformats.org/drawingml/2006/main">
          <a:off x="7781026" y="3402297"/>
          <a:ext cx="77639" cy="82772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0.64172</cdr:x>
      <cdr:y>0.67537</cdr:y>
    </cdr:from>
    <cdr:to>
      <cdr:x>0.64898</cdr:x>
      <cdr:y>0.69331</cdr:y>
    </cdr:to>
    <cdr:sp macro="" textlink="">
      <cdr:nvSpPr>
        <cdr:cNvPr id="42" name="Блок-схема: узел 41"/>
        <cdr:cNvSpPr/>
      </cdr:nvSpPr>
      <cdr:spPr>
        <a:xfrm xmlns:a="http://schemas.openxmlformats.org/drawingml/2006/main">
          <a:off x="7617127" y="3571336"/>
          <a:ext cx="86264" cy="94890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0.6173</cdr:x>
      <cdr:y>0.78211</cdr:y>
    </cdr:from>
    <cdr:to>
      <cdr:x>0.63101</cdr:x>
      <cdr:y>0.81094</cdr:y>
    </cdr:to>
    <cdr:sp macro="" textlink="">
      <cdr:nvSpPr>
        <cdr:cNvPr id="43" name="Блок-схема: узел 42"/>
        <cdr:cNvSpPr/>
      </cdr:nvSpPr>
      <cdr:spPr>
        <a:xfrm xmlns:a="http://schemas.openxmlformats.org/drawingml/2006/main">
          <a:off x="7327375" y="4135796"/>
          <a:ext cx="162736" cy="152452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0.59111</cdr:x>
      <cdr:y>0.83522</cdr:y>
    </cdr:from>
    <cdr:to>
      <cdr:x>0.60976</cdr:x>
      <cdr:y>0.87522</cdr:y>
    </cdr:to>
    <cdr:sp macro="" textlink="">
      <cdr:nvSpPr>
        <cdr:cNvPr id="44" name="Блок-схема: узел 43"/>
        <cdr:cNvSpPr/>
      </cdr:nvSpPr>
      <cdr:spPr>
        <a:xfrm xmlns:a="http://schemas.openxmlformats.org/drawingml/2006/main">
          <a:off x="7016394" y="4416611"/>
          <a:ext cx="221374" cy="211519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0.638</cdr:x>
      <cdr:y>0.72086</cdr:y>
    </cdr:from>
    <cdr:to>
      <cdr:x>0.64527</cdr:x>
      <cdr:y>0.73881</cdr:y>
    </cdr:to>
    <cdr:sp macro="" textlink="">
      <cdr:nvSpPr>
        <cdr:cNvPr id="45" name="Блок-схема: узел 44"/>
        <cdr:cNvSpPr/>
      </cdr:nvSpPr>
      <cdr:spPr>
        <a:xfrm xmlns:a="http://schemas.openxmlformats.org/drawingml/2006/main">
          <a:off x="7573037" y="3811918"/>
          <a:ext cx="86264" cy="94890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0.79859</cdr:x>
      <cdr:y>0.79691</cdr:y>
    </cdr:from>
    <cdr:to>
      <cdr:x>0.99226</cdr:x>
      <cdr:y>0.99511</cdr:y>
    </cdr:to>
    <cdr:sp macro="" textlink="">
      <cdr:nvSpPr>
        <cdr:cNvPr id="37" name="TextBox 1"/>
        <cdr:cNvSpPr txBox="1"/>
      </cdr:nvSpPr>
      <cdr:spPr>
        <a:xfrm xmlns:a="http://schemas.openxmlformats.org/drawingml/2006/main">
          <a:off x="9479260" y="4214031"/>
          <a:ext cx="2298853" cy="1048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Федеральный закон от 27.07.2007 № 79-ФЗ «О государственной гражданской службе Российской Федерации»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0.73049</cdr:x>
      <cdr:y>0.7094</cdr:y>
    </cdr:from>
    <cdr:to>
      <cdr:x>0.7442</cdr:x>
      <cdr:y>0.73823</cdr:y>
    </cdr:to>
    <cdr:sp macro="" textlink="">
      <cdr:nvSpPr>
        <cdr:cNvPr id="46" name="Блок-схема: узел 45"/>
        <cdr:cNvSpPr/>
      </cdr:nvSpPr>
      <cdr:spPr>
        <a:xfrm xmlns:a="http://schemas.openxmlformats.org/drawingml/2006/main">
          <a:off x="8670898" y="3751294"/>
          <a:ext cx="162737" cy="152452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0.76171</cdr:x>
      <cdr:y>0.73752</cdr:y>
    </cdr:from>
    <cdr:to>
      <cdr:x>0.78036</cdr:x>
      <cdr:y>0.77752</cdr:y>
    </cdr:to>
    <cdr:sp macro="" textlink="">
      <cdr:nvSpPr>
        <cdr:cNvPr id="47" name="Блок-схема: узел 46"/>
        <cdr:cNvSpPr/>
      </cdr:nvSpPr>
      <cdr:spPr>
        <a:xfrm xmlns:a="http://schemas.openxmlformats.org/drawingml/2006/main">
          <a:off x="9041433" y="3899978"/>
          <a:ext cx="221375" cy="211519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0.79942</cdr:x>
      <cdr:y>0.76996</cdr:y>
    </cdr:from>
    <cdr:to>
      <cdr:x>0.81807</cdr:x>
      <cdr:y>0.80996</cdr:y>
    </cdr:to>
    <cdr:sp macro="" textlink="">
      <cdr:nvSpPr>
        <cdr:cNvPr id="48" name="Блок-схема: узел 47"/>
        <cdr:cNvSpPr/>
      </cdr:nvSpPr>
      <cdr:spPr>
        <a:xfrm xmlns:a="http://schemas.openxmlformats.org/drawingml/2006/main">
          <a:off x="9489048" y="4071548"/>
          <a:ext cx="221375" cy="211519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0.65956</cdr:x>
      <cdr:y>0.51402</cdr:y>
    </cdr:from>
    <cdr:to>
      <cdr:x>0.84856</cdr:x>
      <cdr:y>0.90343</cdr:y>
    </cdr:to>
    <cdr:cxnSp macro="">
      <cdr:nvCxnSpPr>
        <cdr:cNvPr id="21" name="Соединительная линия уступом 20"/>
        <cdr:cNvCxnSpPr/>
      </cdr:nvCxnSpPr>
      <cdr:spPr>
        <a:xfrm xmlns:a="http://schemas.openxmlformats.org/drawingml/2006/main" flipV="1">
          <a:off x="7827037" y="2846714"/>
          <a:ext cx="2242868" cy="2156603"/>
        </a:xfrm>
        <a:prstGeom xmlns:a="http://schemas.openxmlformats.org/drawingml/2006/main" prst="bentConnector3">
          <a:avLst>
            <a:gd name="adj1" fmla="val 63462"/>
          </a:avLst>
        </a:prstGeom>
        <a:ln xmlns:a="http://schemas.openxmlformats.org/drawingml/2006/main">
          <a:prstDash val="sysDot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0.70943</cdr:x>
      <cdr:y>0.57788</cdr:y>
    </cdr:from>
    <cdr:to>
      <cdr:x>0.91561</cdr:x>
      <cdr:y>0.76025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8035362" y="2766681"/>
          <a:ext cx="2335295" cy="8731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200" dirty="0"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0.00824</cdr:x>
      <cdr:y>0.78193</cdr:y>
    </cdr:from>
    <cdr:to>
      <cdr:x>0.02042</cdr:x>
      <cdr:y>0.81153</cdr:y>
    </cdr:to>
    <cdr:sp macro="" textlink="">
      <cdr:nvSpPr>
        <cdr:cNvPr id="26" name="Прямоугольник 25"/>
        <cdr:cNvSpPr/>
      </cdr:nvSpPr>
      <cdr:spPr>
        <a:xfrm xmlns:a="http://schemas.openxmlformats.org/drawingml/2006/main">
          <a:off x="97770" y="4330457"/>
          <a:ext cx="144556" cy="163902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0.03125</cdr:x>
      <cdr:y>0.77325</cdr:y>
    </cdr:from>
    <cdr:to>
      <cdr:x>0.1875</cdr:x>
      <cdr:y>0.90049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370936" y="4088920"/>
          <a:ext cx="1854681" cy="6728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Cambria" panose="02040503050406030204" pitchFamily="18" charset="0"/>
            </a:rPr>
            <a:t>Участники бюджетного процесса  (бюджетные учреждения)</a:t>
          </a:r>
          <a:endParaRPr lang="ru-RU" sz="1200" b="1" dirty="0"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0.24085</cdr:x>
      <cdr:y>0.78128</cdr:y>
    </cdr:from>
    <cdr:to>
      <cdr:x>0.25394</cdr:x>
      <cdr:y>0.81464</cdr:y>
    </cdr:to>
    <cdr:sp macro="" textlink="">
      <cdr:nvSpPr>
        <cdr:cNvPr id="28" name="Прямоугольник 27"/>
        <cdr:cNvSpPr/>
      </cdr:nvSpPr>
      <cdr:spPr>
        <a:xfrm xmlns:a="http://schemas.openxmlformats.org/drawingml/2006/main">
          <a:off x="2858221" y="4326851"/>
          <a:ext cx="155275" cy="184761"/>
        </a:xfrm>
        <a:prstGeom xmlns:a="http://schemas.openxmlformats.org/drawingml/2006/main" prst="rect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0.63048</cdr:x>
      <cdr:y>0.17862</cdr:y>
    </cdr:from>
    <cdr:to>
      <cdr:x>0.77441</cdr:x>
      <cdr:y>0.33956</cdr:y>
    </cdr:to>
    <cdr:sp macro="" textlink="">
      <cdr:nvSpPr>
        <cdr:cNvPr id="29" name="TextBox 1"/>
        <cdr:cNvSpPr txBox="1"/>
      </cdr:nvSpPr>
      <cdr:spPr>
        <a:xfrm xmlns:a="http://schemas.openxmlformats.org/drawingml/2006/main">
          <a:off x="7481982" y="989233"/>
          <a:ext cx="1708030" cy="8913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Cambria" panose="02040503050406030204" pitchFamily="18" charset="0"/>
            </a:rPr>
            <a:t>Казенные, бюджетные, автономные учреждения</a:t>
          </a:r>
          <a:endParaRPr lang="ru-RU" sz="1200" b="1" dirty="0"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0.13992</cdr:x>
      <cdr:y>0.8913</cdr:y>
    </cdr:from>
    <cdr:to>
      <cdr:x>0.27576</cdr:x>
      <cdr:y>0.98131</cdr:y>
    </cdr:to>
    <cdr:sp macro="" textlink="">
      <cdr:nvSpPr>
        <cdr:cNvPr id="37" name="TextBox 1"/>
        <cdr:cNvSpPr txBox="1"/>
      </cdr:nvSpPr>
      <cdr:spPr>
        <a:xfrm xmlns:a="http://schemas.openxmlformats.org/drawingml/2006/main">
          <a:off x="1628236" y="4936167"/>
          <a:ext cx="1580790" cy="4984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Бюджетный кодекс РФ</a:t>
          </a:r>
          <a:endParaRPr lang="ru-RU" sz="1100" dirty="0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0.75537</cdr:x>
      <cdr:y>0</cdr:y>
    </cdr:from>
    <cdr:to>
      <cdr:x>1</cdr:x>
      <cdr:y>0.18778</cdr:y>
    </cdr:to>
    <cdr:sp macro="" textlink="">
      <cdr:nvSpPr>
        <cdr:cNvPr id="46" name="TextBox 1"/>
        <cdr:cNvSpPr txBox="1"/>
      </cdr:nvSpPr>
      <cdr:spPr>
        <a:xfrm xmlns:a="http://schemas.openxmlformats.org/drawingml/2006/main">
          <a:off x="8790317" y="0"/>
          <a:ext cx="2846719" cy="10399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50" dirty="0" smtClean="0">
              <a:solidFill>
                <a:srgbClr val="0070C0"/>
              </a:solidFill>
              <a:latin typeface="Arial Black" panose="020B0A04020102020204" pitchFamily="34" charset="0"/>
            </a:rPr>
            <a:t>Федеральный закон «О государственной компании «Российские автомобильные дороги» и внесении изменений в отдельные законодательные акты Российской Федерации»  </a:t>
          </a:r>
          <a:endParaRPr lang="ru-RU" sz="1050" dirty="0">
            <a:solidFill>
              <a:srgbClr val="0070C0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0.61958</cdr:x>
      <cdr:y>0.03115</cdr:y>
    </cdr:from>
    <cdr:to>
      <cdr:x>0.63121</cdr:x>
      <cdr:y>0.05763</cdr:y>
    </cdr:to>
    <cdr:sp macro="" textlink="">
      <cdr:nvSpPr>
        <cdr:cNvPr id="47" name="Прямоугольник 46"/>
        <cdr:cNvSpPr/>
      </cdr:nvSpPr>
      <cdr:spPr>
        <a:xfrm xmlns:a="http://schemas.openxmlformats.org/drawingml/2006/main">
          <a:off x="7352584" y="172526"/>
          <a:ext cx="138023" cy="146648"/>
        </a:xfrm>
        <a:prstGeom xmlns:a="http://schemas.openxmlformats.org/drawingml/2006/main" prst="rect">
          <a:avLst/>
        </a:prstGeom>
        <a:solidFill xmlns:a="http://schemas.openxmlformats.org/drawingml/2006/main">
          <a:schemeClr val="tx1">
            <a:lumMod val="50000"/>
            <a:lumOff val="5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0.61231</cdr:x>
      <cdr:y>0.23943</cdr:y>
    </cdr:from>
    <cdr:to>
      <cdr:x>0.62321</cdr:x>
      <cdr:y>0.2648</cdr:y>
    </cdr:to>
    <cdr:sp macro="" textlink="">
      <cdr:nvSpPr>
        <cdr:cNvPr id="48" name="Прямоугольник 47"/>
        <cdr:cNvSpPr/>
      </cdr:nvSpPr>
      <cdr:spPr>
        <a:xfrm xmlns:a="http://schemas.openxmlformats.org/drawingml/2006/main">
          <a:off x="7266321" y="1326001"/>
          <a:ext cx="129395" cy="14048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60000"/>
            <a:lumOff val="4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0.60845</cdr:x>
      <cdr:y>0.42991</cdr:y>
    </cdr:from>
    <cdr:to>
      <cdr:x>0.62031</cdr:x>
      <cdr:y>0.45794</cdr:y>
    </cdr:to>
    <cdr:sp macro="" textlink="">
      <cdr:nvSpPr>
        <cdr:cNvPr id="49" name="Прямоугольник 48"/>
        <cdr:cNvSpPr/>
      </cdr:nvSpPr>
      <cdr:spPr>
        <a:xfrm xmlns:a="http://schemas.openxmlformats.org/drawingml/2006/main">
          <a:off x="7220493" y="2380887"/>
          <a:ext cx="140717" cy="15527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0.60412</cdr:x>
      <cdr:y>0.6977</cdr:y>
    </cdr:from>
    <cdr:to>
      <cdr:x>0.61812</cdr:x>
      <cdr:y>0.72274</cdr:y>
    </cdr:to>
    <cdr:sp macro="" textlink="">
      <cdr:nvSpPr>
        <cdr:cNvPr id="50" name="Прямоугольник 49"/>
        <cdr:cNvSpPr/>
      </cdr:nvSpPr>
      <cdr:spPr>
        <a:xfrm xmlns:a="http://schemas.openxmlformats.org/drawingml/2006/main">
          <a:off x="7169137" y="3863973"/>
          <a:ext cx="166194" cy="13868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0.48655</cdr:x>
      <cdr:y>0.75701</cdr:y>
    </cdr:from>
    <cdr:to>
      <cdr:x>0.50071</cdr:x>
      <cdr:y>0.78596</cdr:y>
    </cdr:to>
    <cdr:sp macro="" textlink="">
      <cdr:nvSpPr>
        <cdr:cNvPr id="51" name="Прямоугольник 50"/>
        <cdr:cNvSpPr/>
      </cdr:nvSpPr>
      <cdr:spPr>
        <a:xfrm xmlns:a="http://schemas.openxmlformats.org/drawingml/2006/main">
          <a:off x="5773950" y="4192434"/>
          <a:ext cx="167985" cy="160347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60000"/>
            <a:lumOff val="4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0.63227</cdr:x>
      <cdr:y>0.01305</cdr:y>
    </cdr:from>
    <cdr:to>
      <cdr:x>0.77544</cdr:x>
      <cdr:y>0.14356</cdr:y>
    </cdr:to>
    <cdr:sp macro="" textlink="">
      <cdr:nvSpPr>
        <cdr:cNvPr id="52" name="TextBox 1"/>
        <cdr:cNvSpPr txBox="1"/>
      </cdr:nvSpPr>
      <cdr:spPr>
        <a:xfrm xmlns:a="http://schemas.openxmlformats.org/drawingml/2006/main">
          <a:off x="7504982" y="69011"/>
          <a:ext cx="1699403" cy="690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Cambria" panose="02040503050406030204" pitchFamily="18" charset="0"/>
            </a:rPr>
            <a:t>Государственная компания «</a:t>
          </a:r>
          <a:r>
            <a:rPr lang="ru-RU" sz="1200" b="1" dirty="0" err="1" smtClean="0">
              <a:latin typeface="Cambria" panose="02040503050406030204" pitchFamily="18" charset="0"/>
            </a:rPr>
            <a:t>Автодор</a:t>
          </a:r>
          <a:r>
            <a:rPr lang="ru-RU" sz="1200" b="1" dirty="0" smtClean="0">
              <a:latin typeface="Cambria" panose="02040503050406030204" pitchFamily="18" charset="0"/>
            </a:rPr>
            <a:t>»</a:t>
          </a:r>
        </a:p>
        <a:p xmlns:a="http://schemas.openxmlformats.org/drawingml/2006/main">
          <a:endParaRPr lang="ru-RU" sz="1200" b="1" dirty="0"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0.25752</cdr:x>
      <cdr:y>0.75601</cdr:y>
    </cdr:from>
    <cdr:to>
      <cdr:x>0.43275</cdr:x>
      <cdr:y>0.89117</cdr:y>
    </cdr:to>
    <cdr:sp macro="" textlink="">
      <cdr:nvSpPr>
        <cdr:cNvPr id="53" name="TextBox 1"/>
        <cdr:cNvSpPr txBox="1"/>
      </cdr:nvSpPr>
      <cdr:spPr>
        <a:xfrm xmlns:a="http://schemas.openxmlformats.org/drawingml/2006/main">
          <a:off x="2996773" y="4186890"/>
          <a:ext cx="2039158" cy="7485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Cambria" panose="02040503050406030204" pitchFamily="18" charset="0"/>
            </a:rPr>
            <a:t>Кредитные организации </a:t>
          </a:r>
          <a:endParaRPr lang="ru-RU" sz="1200" b="1" dirty="0"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0.60826</cdr:x>
      <cdr:y>0.37229</cdr:y>
    </cdr:from>
    <cdr:to>
      <cdr:x>0.83765</cdr:x>
      <cdr:y>0.58567</cdr:y>
    </cdr:to>
    <cdr:sp macro="" textlink="">
      <cdr:nvSpPr>
        <cdr:cNvPr id="54" name="TextBox 1"/>
        <cdr:cNvSpPr txBox="1"/>
      </cdr:nvSpPr>
      <cdr:spPr>
        <a:xfrm xmlns:a="http://schemas.openxmlformats.org/drawingml/2006/main">
          <a:off x="7218214" y="2061798"/>
          <a:ext cx="2722294" cy="11817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latin typeface="Cambria" panose="02040503050406030204" pitchFamily="18" charset="0"/>
            </a:rPr>
            <a:t>Субъекты естественных монополий, государственные компании и корпорации, организации, имеющие долю </a:t>
          </a:r>
          <a:r>
            <a:rPr lang="ru-RU" sz="1200" b="1" dirty="0" err="1" smtClean="0">
              <a:latin typeface="Cambria" panose="02040503050406030204" pitchFamily="18" charset="0"/>
            </a:rPr>
            <a:t>гос.участия</a:t>
          </a:r>
          <a:r>
            <a:rPr lang="ru-RU" sz="1200" b="1" dirty="0" smtClean="0">
              <a:latin typeface="Cambria" panose="02040503050406030204" pitchFamily="18" charset="0"/>
            </a:rPr>
            <a:t>, унитарные предприятия</a:t>
          </a:r>
          <a:endParaRPr lang="ru-RU" sz="1200" b="1" dirty="0"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0.60267</cdr:x>
      <cdr:y>0.60806</cdr:y>
    </cdr:from>
    <cdr:to>
      <cdr:x>0.86343</cdr:x>
      <cdr:y>0.80685</cdr:y>
    </cdr:to>
    <cdr:sp macro="" textlink="">
      <cdr:nvSpPr>
        <cdr:cNvPr id="55" name="TextBox 1"/>
        <cdr:cNvSpPr txBox="1"/>
      </cdr:nvSpPr>
      <cdr:spPr>
        <a:xfrm xmlns:a="http://schemas.openxmlformats.org/drawingml/2006/main">
          <a:off x="7151913" y="3367534"/>
          <a:ext cx="3094498" cy="11009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latin typeface="Cambria" panose="02040503050406030204" pitchFamily="18" charset="0"/>
            </a:rPr>
            <a:t>Оператор по переводу денежных средств, банковский платежный агент, банковский платежный субагент, платежный агент (субагент), организация почтовой связи, МФУ  </a:t>
          </a:r>
          <a:endParaRPr lang="ru-RU" sz="1200" b="1" dirty="0"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0.47274</cdr:x>
      <cdr:y>0.78816</cdr:y>
    </cdr:from>
    <cdr:to>
      <cdr:x>0.74388</cdr:x>
      <cdr:y>0.9891</cdr:y>
    </cdr:to>
    <cdr:sp macro="" textlink="">
      <cdr:nvSpPr>
        <cdr:cNvPr id="56" name="TextBox 1"/>
        <cdr:cNvSpPr txBox="1"/>
      </cdr:nvSpPr>
      <cdr:spPr>
        <a:xfrm xmlns:a="http://schemas.openxmlformats.org/drawingml/2006/main">
          <a:off x="5610048" y="4364955"/>
          <a:ext cx="3217653" cy="11128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Cambria" panose="02040503050406030204" pitchFamily="18" charset="0"/>
            </a:rPr>
            <a:t>Юридические лица, получающие:</a:t>
          </a:r>
        </a:p>
        <a:p xmlns:a="http://schemas.openxmlformats.org/drawingml/2006/main">
          <a:pPr marL="171450" indent="-171450">
            <a:buFontTx/>
            <a:buChar char="-"/>
          </a:pPr>
          <a:r>
            <a:rPr lang="ru-RU" sz="1200" b="1" dirty="0" smtClean="0">
              <a:latin typeface="Cambria" panose="02040503050406030204" pitchFamily="18" charset="0"/>
            </a:rPr>
            <a:t>(</a:t>
          </a:r>
          <a:r>
            <a:rPr lang="ru-RU" sz="1200" b="1" dirty="0" err="1" smtClean="0">
              <a:latin typeface="Cambria" panose="02040503050406030204" pitchFamily="18" charset="0"/>
            </a:rPr>
            <a:t>ФГУПы</a:t>
          </a:r>
          <a:r>
            <a:rPr lang="ru-RU" sz="1200" b="1" dirty="0" smtClean="0">
              <a:latin typeface="Cambria" panose="02040503050406030204" pitchFamily="18" charset="0"/>
            </a:rPr>
            <a:t>) субсидии на осуществление капитальных вложений в объекты капитального строительства;</a:t>
          </a:r>
        </a:p>
        <a:p xmlns:a="http://schemas.openxmlformats.org/drawingml/2006/main">
          <a:pPr marL="171450" indent="-171450">
            <a:buFontTx/>
            <a:buChar char="-"/>
          </a:pPr>
          <a:r>
            <a:rPr lang="ru-RU" sz="1200" b="1" dirty="0" smtClean="0">
              <a:latin typeface="Cambria" panose="02040503050406030204" pitchFamily="18" charset="0"/>
            </a:rPr>
            <a:t> аванс от государственного заказчика по государственному контракту </a:t>
          </a:r>
          <a:endParaRPr lang="ru-RU" sz="1200" b="1" dirty="0"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0.1275</cdr:x>
      <cdr:y>0.84891</cdr:y>
    </cdr:from>
    <cdr:to>
      <cdr:x>0.14974</cdr:x>
      <cdr:y>0.90187</cdr:y>
    </cdr:to>
    <cdr:cxnSp macro="">
      <cdr:nvCxnSpPr>
        <cdr:cNvPr id="4" name="Прямая со стрелкой 3"/>
        <cdr:cNvCxnSpPr/>
      </cdr:nvCxnSpPr>
      <cdr:spPr>
        <a:xfrm xmlns:a="http://schemas.openxmlformats.org/drawingml/2006/main">
          <a:off x="1483743" y="4701396"/>
          <a:ext cx="258792" cy="29329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0.36175</cdr:x>
      <cdr:y>0.80063</cdr:y>
    </cdr:from>
    <cdr:to>
      <cdr:x>0.36397</cdr:x>
      <cdr:y>0.84579</cdr:y>
    </cdr:to>
    <cdr:cxnSp macro="">
      <cdr:nvCxnSpPr>
        <cdr:cNvPr id="9" name="Прямая со стрелкой 8"/>
        <cdr:cNvCxnSpPr/>
      </cdr:nvCxnSpPr>
      <cdr:spPr>
        <a:xfrm xmlns:a="http://schemas.openxmlformats.org/drawingml/2006/main" flipH="1">
          <a:off x="4209690" y="4433992"/>
          <a:ext cx="25842" cy="25015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0.25946</cdr:x>
      <cdr:y>0.80114</cdr:y>
    </cdr:from>
    <cdr:to>
      <cdr:x>0.4647</cdr:x>
      <cdr:y>0.98892</cdr:y>
    </cdr:to>
    <cdr:sp macro="" textlink="">
      <cdr:nvSpPr>
        <cdr:cNvPr id="22" name="TextBox 1"/>
        <cdr:cNvSpPr txBox="1"/>
      </cdr:nvSpPr>
      <cdr:spPr>
        <a:xfrm xmlns:a="http://schemas.openxmlformats.org/drawingml/2006/main">
          <a:off x="3019363" y="4436841"/>
          <a:ext cx="2388385" cy="10399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dirty="0" smtClean="0">
            <a:solidFill>
              <a:srgbClr val="0070C0"/>
            </a:solidFill>
          </a:endParaRPr>
        </a:p>
        <a:p xmlns:a="http://schemas.openxmlformats.org/drawingml/2006/main">
          <a:pPr algn="ctr"/>
          <a:r>
            <a:rPr lang="ru-RU" sz="1050" dirty="0" smtClean="0">
              <a:solidFill>
                <a:srgbClr val="0070C0"/>
              </a:solidFill>
              <a:latin typeface="Arial Black" panose="020B0A04020102020204" pitchFamily="34" charset="0"/>
            </a:rPr>
            <a:t>Федеральный закон «О банках и банковской деятельности», Федеральный закон «Об акционерных обществах»  </a:t>
          </a:r>
          <a:endParaRPr lang="ru-RU" sz="1050" dirty="0">
            <a:solidFill>
              <a:srgbClr val="0070C0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0.71979</cdr:x>
      <cdr:y>0.08411</cdr:y>
    </cdr:from>
    <cdr:to>
      <cdr:x>0.77168</cdr:x>
      <cdr:y>0.08723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 flipV="1">
          <a:off x="8376249" y="465827"/>
          <a:ext cx="603849" cy="1725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0.75537</cdr:x>
      <cdr:y>0.21634</cdr:y>
    </cdr:from>
    <cdr:to>
      <cdr:x>1</cdr:x>
      <cdr:y>0.40412</cdr:y>
    </cdr:to>
    <cdr:sp macro="" textlink="">
      <cdr:nvSpPr>
        <cdr:cNvPr id="25" name="TextBox 1"/>
        <cdr:cNvSpPr txBox="1"/>
      </cdr:nvSpPr>
      <cdr:spPr>
        <a:xfrm xmlns:a="http://schemas.openxmlformats.org/drawingml/2006/main">
          <a:off x="8790317" y="1198113"/>
          <a:ext cx="2846719" cy="10399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900" dirty="0" smtClean="0">
              <a:solidFill>
                <a:srgbClr val="0070C0"/>
              </a:solidFill>
              <a:latin typeface="Arial Black" panose="020B0A04020102020204" pitchFamily="34" charset="0"/>
            </a:rPr>
            <a:t>Гражданский кодекс РФ, Федеральные законы «О некоммерческих организациях», «Об автономных учреждениях»</a:t>
          </a:r>
          <a:endParaRPr lang="ru-RU" sz="900" dirty="0">
            <a:solidFill>
              <a:srgbClr val="0070C0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0.72471</cdr:x>
      <cdr:y>0.26012</cdr:y>
    </cdr:from>
    <cdr:to>
      <cdr:x>0.78105</cdr:x>
      <cdr:y>0.26324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8600168" y="1440611"/>
          <a:ext cx="668567" cy="1725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0.8258</cdr:x>
      <cdr:y>0.3766</cdr:y>
    </cdr:from>
    <cdr:to>
      <cdr:x>1</cdr:x>
      <cdr:y>0.61059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9799795" y="2085674"/>
          <a:ext cx="2067279" cy="12958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900" dirty="0" smtClean="0">
              <a:solidFill>
                <a:srgbClr val="0070C0"/>
              </a:solidFill>
              <a:latin typeface="Arial Black" panose="020B0A04020102020204" pitchFamily="34" charset="0"/>
            </a:rPr>
            <a:t>Гражданский кодекс  РФ Федеральные законы «О естественных монополиях» «О государственных и муниципальных унитарных предприятиях», «О государственной корпорации по атомной энергии «</a:t>
          </a:r>
          <a:r>
            <a:rPr lang="ru-RU" sz="900" dirty="0" err="1" smtClean="0">
              <a:solidFill>
                <a:srgbClr val="0070C0"/>
              </a:solidFill>
              <a:latin typeface="Arial Black" panose="020B0A04020102020204" pitchFamily="34" charset="0"/>
            </a:rPr>
            <a:t>Росатом</a:t>
          </a:r>
          <a:r>
            <a:rPr lang="ru-RU" sz="900" dirty="0" smtClean="0">
              <a:solidFill>
                <a:srgbClr val="0070C0"/>
              </a:solidFill>
              <a:latin typeface="Arial Black" panose="020B0A04020102020204" pitchFamily="34" charset="0"/>
            </a:rPr>
            <a:t>»  </a:t>
          </a:r>
          <a:endParaRPr lang="ru-RU" sz="900" dirty="0">
            <a:solidFill>
              <a:srgbClr val="0070C0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0.78168</cdr:x>
      <cdr:y>0.76601</cdr:y>
    </cdr:from>
    <cdr:to>
      <cdr:x>1</cdr:x>
      <cdr:y>1</cdr:y>
    </cdr:to>
    <cdr:sp macro="" textlink="">
      <cdr:nvSpPr>
        <cdr:cNvPr id="31" name="TextBox 1"/>
        <cdr:cNvSpPr txBox="1"/>
      </cdr:nvSpPr>
      <cdr:spPr>
        <a:xfrm xmlns:a="http://schemas.openxmlformats.org/drawingml/2006/main">
          <a:off x="9276275" y="4242279"/>
          <a:ext cx="2590799" cy="12958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900" dirty="0" smtClean="0">
              <a:solidFill>
                <a:srgbClr val="0070C0"/>
              </a:solidFill>
              <a:latin typeface="Arial Black" panose="020B0A04020102020204" pitchFamily="34" charset="0"/>
            </a:rPr>
            <a:t>Федеральные законы «О национальной платежной системе» «О почтовой связи», «О деятельности по приему платежей физических лиц, осуществляемой платежными агентами», «  </a:t>
          </a:r>
          <a:endParaRPr lang="ru-RU" sz="900" dirty="0">
            <a:solidFill>
              <a:srgbClr val="0070C0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0.80651</cdr:x>
      <cdr:y>0.47352</cdr:y>
    </cdr:from>
    <cdr:to>
      <cdr:x>0.84431</cdr:x>
      <cdr:y>0.47508</cdr:y>
    </cdr:to>
    <cdr:cxnSp macro="">
      <cdr:nvCxnSpPr>
        <cdr:cNvPr id="10" name="Прямая со стрелкой 9"/>
        <cdr:cNvCxnSpPr/>
      </cdr:nvCxnSpPr>
      <cdr:spPr>
        <a:xfrm xmlns:a="http://schemas.openxmlformats.org/drawingml/2006/main" flipV="1">
          <a:off x="9570900" y="2622429"/>
          <a:ext cx="448644" cy="862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0.85365</cdr:x>
      <cdr:y>0.66822</cdr:y>
    </cdr:from>
    <cdr:to>
      <cdr:x>0.882</cdr:x>
      <cdr:y>0.77414</cdr:y>
    </cdr:to>
    <cdr:cxnSp macro="">
      <cdr:nvCxnSpPr>
        <cdr:cNvPr id="15" name="Соединительная линия уступом 14"/>
        <cdr:cNvCxnSpPr/>
      </cdr:nvCxnSpPr>
      <cdr:spPr>
        <a:xfrm xmlns:a="http://schemas.openxmlformats.org/drawingml/2006/main" rot="16200000" flipH="1">
          <a:off x="10005207" y="3825811"/>
          <a:ext cx="586598" cy="336431"/>
        </a:xfrm>
        <a:prstGeom xmlns:a="http://schemas.openxmlformats.org/drawingml/2006/main" prst="bentConnector3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0.7039</cdr:x>
      <cdr:y>0.30685</cdr:y>
    </cdr:from>
    <cdr:to>
      <cdr:x>0.83184</cdr:x>
      <cdr:y>0.98909</cdr:y>
    </cdr:to>
    <cdr:cxnSp macro="">
      <cdr:nvCxnSpPr>
        <cdr:cNvPr id="34" name="Соединительная линия уступом 33"/>
        <cdr:cNvCxnSpPr/>
      </cdr:nvCxnSpPr>
      <cdr:spPr>
        <a:xfrm xmlns:a="http://schemas.openxmlformats.org/drawingml/2006/main" rot="5400000" flipH="1" flipV="1">
          <a:off x="7223195" y="2829440"/>
          <a:ext cx="3778345" cy="1518266"/>
        </a:xfrm>
        <a:prstGeom xmlns:a="http://schemas.openxmlformats.org/drawingml/2006/main" prst="bentConnector3">
          <a:avLst/>
        </a:prstGeom>
        <a:ln xmlns:a="http://schemas.openxmlformats.org/drawingml/2006/main">
          <a:prstDash val="sysDot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0.44803</cdr:x>
      <cdr:y>0.9595</cdr:y>
    </cdr:from>
    <cdr:to>
      <cdr:x>0.47565</cdr:x>
      <cdr:y>0.97508</cdr:y>
    </cdr:to>
    <cdr:cxnSp macro="">
      <cdr:nvCxnSpPr>
        <cdr:cNvPr id="17" name="Прямая со стрелкой 16"/>
        <cdr:cNvCxnSpPr/>
      </cdr:nvCxnSpPr>
      <cdr:spPr>
        <a:xfrm xmlns:a="http://schemas.openxmlformats.org/drawingml/2006/main" flipH="1" flipV="1">
          <a:off x="5316805" y="5313863"/>
          <a:ext cx="327749" cy="8626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0.51127</cdr:x>
      <cdr:y>0.75857</cdr:y>
    </cdr:from>
    <cdr:to>
      <cdr:x>0.52871</cdr:x>
      <cdr:y>0.78816</cdr:y>
    </cdr:to>
    <cdr:sp macro="" textlink="">
      <cdr:nvSpPr>
        <cdr:cNvPr id="32" name="Прямоугольник 31"/>
        <cdr:cNvSpPr/>
      </cdr:nvSpPr>
      <cdr:spPr>
        <a:xfrm xmlns:a="http://schemas.openxmlformats.org/drawingml/2006/main">
          <a:off x="6067249" y="4201061"/>
          <a:ext cx="207034" cy="163902"/>
        </a:xfrm>
        <a:prstGeom xmlns:a="http://schemas.openxmlformats.org/drawingml/2006/main" prst="rect">
          <a:avLst/>
        </a:prstGeom>
        <a:gradFill xmlns:a="http://schemas.openxmlformats.org/drawingml/2006/main"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0.19074</cdr:x>
      <cdr:y>0.90212</cdr:y>
    </cdr:from>
    <cdr:to>
      <cdr:x>0.21684</cdr:x>
      <cdr:y>0.93475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849212" y="4514851"/>
          <a:ext cx="253093" cy="16328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  <a:ln xmlns:a="http://schemas.openxmlformats.org/drawingml/2006/main">
          <a:solidFill>
            <a:schemeClr val="accent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0.19092</cdr:x>
      <cdr:y>0.95142</cdr:y>
    </cdr:from>
    <cdr:to>
      <cdr:x>0.21703</cdr:x>
      <cdr:y>0.98405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851026" y="4761594"/>
          <a:ext cx="253093" cy="16328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0.60525</cdr:x>
      <cdr:y>0.90085</cdr:y>
    </cdr:from>
    <cdr:to>
      <cdr:x>0.63135</cdr:x>
      <cdr:y>0.93348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867937" y="4508502"/>
          <a:ext cx="253093" cy="16328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/>
        </a:solidFill>
        <a:ln xmlns:a="http://schemas.openxmlformats.org/drawingml/2006/main">
          <a:solidFill>
            <a:schemeClr val="accent3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0.60544</cdr:x>
      <cdr:y>0.95015</cdr:y>
    </cdr:from>
    <cdr:to>
      <cdr:x>0.63154</cdr:x>
      <cdr:y>0.98278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5869751" y="4755245"/>
          <a:ext cx="253093" cy="16328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solidFill>
            <a:schemeClr val="accent3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0.22695</cdr:x>
      <cdr:y>0.89723</cdr:y>
    </cdr:from>
    <cdr:to>
      <cdr:x>0.41137</cdr:x>
      <cdr:y>0.98369</cdr:y>
    </cdr:to>
    <cdr:sp macro="" textlink="">
      <cdr:nvSpPr>
        <cdr:cNvPr id="9" name="Прямоугольник 8"/>
        <cdr:cNvSpPr/>
      </cdr:nvSpPr>
      <cdr:spPr>
        <a:xfrm xmlns:a="http://schemas.openxmlformats.org/drawingml/2006/main">
          <a:off x="2200275" y="4490358"/>
          <a:ext cx="1787980" cy="4327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РНО свыше 500 руб.</a:t>
          </a:r>
        </a:p>
        <a:p xmlns:a="http://schemas.openxmlformats.org/drawingml/2006/main"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РНО меньше 500 руб.</a:t>
          </a:r>
          <a:endParaRPr lang="ru-RU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0.64734</cdr:x>
      <cdr:y>0.89759</cdr:y>
    </cdr:from>
    <cdr:to>
      <cdr:x>0.87116</cdr:x>
      <cdr:y>0.98242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>
          <a:off x="6276067" y="4492173"/>
          <a:ext cx="2169887" cy="42454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РНО свыше 500 руб.</a:t>
          </a:r>
        </a:p>
        <a:p xmlns:a="http://schemas.openxmlformats.org/drawingml/2006/main">
          <a:r>
            <a:rPr lang="ru-RU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РНО меньше 500 руб.</a:t>
          </a:r>
          <a:endParaRPr lang="ru-RU" dirty="0">
            <a:solidFill>
              <a:srgbClr val="002060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0.43821</cdr:x>
      <cdr:y>0.55493</cdr:y>
    </cdr:from>
    <cdr:to>
      <cdr:x>0.50291</cdr:x>
      <cdr:y>0.65859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636655" y="2942792"/>
          <a:ext cx="684646" cy="5497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23%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0.49462</cdr:x>
      <cdr:y>0.58541</cdr:y>
    </cdr:from>
    <cdr:to>
      <cdr:x>0.55933</cdr:x>
      <cdr:y>0.68907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5233555" y="3104423"/>
          <a:ext cx="684646" cy="5497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17%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0.54623</cdr:x>
      <cdr:y>0.57412</cdr:y>
    </cdr:from>
    <cdr:to>
      <cdr:x>0.61094</cdr:x>
      <cdr:y>0.67778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5779655" y="3044531"/>
          <a:ext cx="684646" cy="5497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15,5%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0.60265</cdr:x>
      <cdr:y>0.66512</cdr:y>
    </cdr:from>
    <cdr:to>
      <cdr:x>0.66735</cdr:x>
      <cdr:y>0.76878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6376555" y="3527130"/>
          <a:ext cx="684646" cy="5497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16,4%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0.68547</cdr:x>
      <cdr:y>0.3035</cdr:y>
    </cdr:from>
    <cdr:to>
      <cdr:x>0.75017</cdr:x>
      <cdr:y>0.40716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7252855" y="1609430"/>
          <a:ext cx="684646" cy="5497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79,5%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0.74068</cdr:x>
      <cdr:y>0.24841</cdr:y>
    </cdr:from>
    <cdr:to>
      <cdr:x>0.80538</cdr:x>
      <cdr:y>0.35207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7837055" y="1317330"/>
          <a:ext cx="684646" cy="5497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76%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0.79109</cdr:x>
      <cdr:y>0.16938</cdr:y>
    </cdr:from>
    <cdr:to>
      <cdr:x>0.8558</cdr:x>
      <cdr:y>0.27304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8370455" y="898230"/>
          <a:ext cx="684646" cy="5497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82,4%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0.8463</cdr:x>
      <cdr:y>0.07598</cdr:y>
    </cdr:from>
    <cdr:to>
      <cdr:x>0.91101</cdr:x>
      <cdr:y>0.17964</cdr:y>
    </cdr:to>
    <cdr:sp macro="" textlink="">
      <cdr:nvSpPr>
        <cdr:cNvPr id="9" name="Прямоугольник 8"/>
        <cdr:cNvSpPr/>
      </cdr:nvSpPr>
      <cdr:spPr>
        <a:xfrm xmlns:a="http://schemas.openxmlformats.org/drawingml/2006/main">
          <a:off x="8954655" y="402930"/>
          <a:ext cx="684646" cy="5497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82,2%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0.90031</cdr:x>
      <cdr:y>0.37055</cdr:y>
    </cdr:from>
    <cdr:to>
      <cdr:x>0.96502</cdr:x>
      <cdr:y>0.47421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>
          <a:off x="9526155" y="1965030"/>
          <a:ext cx="684646" cy="5497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77,7%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0.08811</cdr:x>
      <cdr:y>0.49115</cdr:y>
    </cdr:from>
    <cdr:to>
      <cdr:x>0.15281</cdr:x>
      <cdr:y>0.59481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>
          <a:off x="932243" y="2604576"/>
          <a:ext cx="684585" cy="5497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69 985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0.75148</cdr:x>
      <cdr:y>0.50528</cdr:y>
    </cdr:from>
    <cdr:to>
      <cdr:x>0.95103</cdr:x>
      <cdr:y>0.62431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3921930" y="2121190"/>
          <a:ext cx="1041396" cy="4997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31 817</a:t>
          </a:r>
        </a:p>
        <a:p xmlns:a="http://schemas.openxmlformats.org/drawingml/2006/main">
          <a:pPr algn="ctr">
            <a:defRPr/>
          </a:pPr>
          <a:r>
            <a: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 руб.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1CEF1-54A4-4BFD-A9CE-208A64CD03C5}" type="datetimeFigureOut">
              <a:rPr lang="ru-RU"/>
              <a:pPr>
                <a:defRPr/>
              </a:pPr>
              <a:t>09.10.2015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1F0C0-6257-49B1-8516-A2ABA55BC7E0}" type="datetimeFigureOut">
              <a:rPr lang="ru-RU"/>
              <a:pPr>
                <a:defRPr/>
              </a:pPr>
              <a:t>09.10.2015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CE359-164C-447C-B0FA-328FEA65E95C}" type="datetimeFigureOut">
              <a:rPr lang="ru-RU"/>
              <a:pPr>
                <a:defRPr/>
              </a:pPr>
              <a:t>09.10.2015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0C83F-DE21-4CE3-8286-9AD11DB42161}" type="datetimeFigureOut">
              <a:rPr lang="ru-RU"/>
              <a:pPr>
                <a:defRPr/>
              </a:pPr>
              <a:t>09.10.2015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011B1-D2F8-47D4-87BE-C3C03422F1C7}" type="datetimeFigureOut">
              <a:rPr lang="ru-RU"/>
              <a:pPr>
                <a:defRPr/>
              </a:pPr>
              <a:t>09.10.2015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F9E83-7934-484F-893E-955309F48F0E}" type="datetimeFigureOut">
              <a:rPr lang="ru-RU"/>
              <a:pPr>
                <a:defRPr/>
              </a:pPr>
              <a:t>09.10.2015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053B0-7F9F-47C4-A219-A8705BF3A4FB}" type="datetimeFigureOut">
              <a:rPr lang="ru-RU"/>
              <a:pPr>
                <a:defRPr/>
              </a:pPr>
              <a:t>09.10.2015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D101B-92AD-4C83-83E7-1D3E3ED2055B}" type="datetimeFigureOut">
              <a:rPr lang="ru-RU"/>
              <a:pPr>
                <a:defRPr/>
              </a:pPr>
              <a:t>09.10.2015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AE86F-C728-4F8E-AA80-77263059910C}" type="datetimeFigureOut">
              <a:rPr lang="ru-RU"/>
              <a:pPr>
                <a:defRPr/>
              </a:pPr>
              <a:t>09.10.2015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7588B-F629-4679-B3BF-633FB6B23ED2}" type="datetimeFigureOut">
              <a:rPr lang="ru-RU"/>
              <a:pPr>
                <a:defRPr/>
              </a:pPr>
              <a:t>09.10.2015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AFE4D-73DF-468E-A439-A22EE9DE71B4}" type="datetimeFigureOut">
              <a:rPr lang="ru-RU"/>
              <a:pPr>
                <a:defRPr/>
              </a:pPr>
              <a:t>09.10.2015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18497C-94A6-4D24-9C60-94C6965EAA5F}" type="datetimeFigureOut">
              <a:rPr lang="ru-RU"/>
              <a:pPr>
                <a:defRPr/>
              </a:pPr>
              <a:t>09.10.2015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chart" Target="../charts/char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4" Type="http://schemas.openxmlformats.org/officeDocument/2006/relationships/chart" Target="../charts/char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05000" y="1616149"/>
            <a:ext cx="8547099" cy="24667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юридической службы </a:t>
            </a:r>
          </a:p>
          <a:p>
            <a:pPr algn="ct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за полугодие 2015 г. </a:t>
            </a:r>
          </a:p>
          <a:p>
            <a:pPr algn="ct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предварительные результаты мониторинга правоприменения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25564" y="4646428"/>
            <a:ext cx="3867962" cy="11164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</a:t>
            </a:r>
          </a:p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Юридического управления </a:t>
            </a:r>
          </a:p>
          <a:p>
            <a:pPr algn="ctr"/>
            <a:endParaRPr lang="ru-RU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С.Н. Сауль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45632" y="6093969"/>
            <a:ext cx="2016664" cy="558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Сочи </a:t>
            </a:r>
          </a:p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50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25718743"/>
              </p:ext>
            </p:extLst>
          </p:nvPr>
        </p:nvGraphicFramePr>
        <p:xfrm>
          <a:off x="179614" y="1266674"/>
          <a:ext cx="1181372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802605" y="513788"/>
            <a:ext cx="7500990" cy="714372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Правовые основания организации работы </a:t>
            </a:r>
            <a:b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</a:b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Юридической службы Федерального казначейства</a:t>
            </a:r>
            <a:endParaRPr lang="ru-RU" sz="2000" b="1" i="1" dirty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94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8300543"/>
              </p:ext>
            </p:extLst>
          </p:nvPr>
        </p:nvGraphicFramePr>
        <p:xfrm>
          <a:off x="232913" y="1414733"/>
          <a:ext cx="11869949" cy="5287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802605" y="513788"/>
            <a:ext cx="7500990" cy="714372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Динамика изменений полномочий Федерального казначейства </a:t>
            </a:r>
            <a:endParaRPr lang="ru-RU" sz="2000" b="1" i="1" dirty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71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9595644"/>
              </p:ext>
            </p:extLst>
          </p:nvPr>
        </p:nvGraphicFramePr>
        <p:xfrm>
          <a:off x="100639" y="1207702"/>
          <a:ext cx="11867074" cy="5538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700732" y="198408"/>
            <a:ext cx="8238226" cy="888519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Динамика изменений субъектного состава правоотношений с участием Федерального казначейства</a:t>
            </a:r>
            <a:endParaRPr lang="ru-RU" sz="2000" b="1" i="1" dirty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68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 rot="821608">
            <a:off x="1926551" y="3502146"/>
            <a:ext cx="7129843" cy="196986"/>
            <a:chOff x="-565705" y="2300409"/>
            <a:chExt cx="7284569" cy="575290"/>
          </a:xfrm>
          <a:scene3d>
            <a:camera prst="orthographicFront"/>
            <a:lightRig rig="flat" dir="t"/>
          </a:scene3d>
        </p:grpSpPr>
        <p:sp>
          <p:nvSpPr>
            <p:cNvPr id="6" name="Скругленный прямоугольник 5"/>
            <p:cNvSpPr/>
            <p:nvPr/>
          </p:nvSpPr>
          <p:spPr>
            <a:xfrm rot="19460554">
              <a:off x="-565705" y="2422850"/>
              <a:ext cx="7284569" cy="452849"/>
            </a:xfrm>
            <a:prstGeom prst="roundRect">
              <a:avLst/>
            </a:prstGeom>
            <a:gradFill>
              <a:gsLst>
                <a:gs pos="0">
                  <a:srgbClr val="00B050"/>
                </a:gs>
                <a:gs pos="100000">
                  <a:srgbClr val="00B050"/>
                </a:gs>
                <a:gs pos="100000">
                  <a:schemeClr val="accent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chemeClr>
                </a:gs>
              </a:gsLst>
            </a:gra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 rot="19460554">
              <a:off x="-528177" y="2300409"/>
              <a:ext cx="7234045" cy="40863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 rot="418651">
            <a:off x="1658198" y="4360657"/>
            <a:ext cx="7523572" cy="318163"/>
            <a:chOff x="158983" y="3097021"/>
            <a:chExt cx="9703843" cy="433795"/>
          </a:xfrm>
          <a:scene3d>
            <a:camera prst="orthographicFront"/>
            <a:lightRig rig="flat" dir="t"/>
          </a:scene3d>
        </p:grpSpPr>
        <p:sp>
          <p:nvSpPr>
            <p:cNvPr id="9" name="Скругленный прямоугольник 8"/>
            <p:cNvSpPr/>
            <p:nvPr/>
          </p:nvSpPr>
          <p:spPr>
            <a:xfrm rot="20473471">
              <a:off x="361309" y="3097021"/>
              <a:ext cx="9501517" cy="191955"/>
            </a:xfrm>
            <a:prstGeom prst="roundRect">
              <a:avLst/>
            </a:prstGeom>
            <a:solidFill>
              <a:srgbClr val="FF5050"/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10395692"/>
                <a:satOff val="-47968"/>
                <a:lumOff val="1765"/>
                <a:alphaOff val="0"/>
              </a:schemeClr>
            </a:fillRef>
            <a:effectRef idx="2">
              <a:schemeClr val="accent4">
                <a:hueOff val="10395692"/>
                <a:satOff val="-47968"/>
                <a:lumOff val="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 rot="20473471">
              <a:off x="158983" y="3184386"/>
              <a:ext cx="9464035" cy="34643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 dirty="0"/>
            </a:p>
          </p:txBody>
        </p:sp>
      </p:grpSp>
      <p:sp>
        <p:nvSpPr>
          <p:cNvPr id="17" name="Прямоугольник 16"/>
          <p:cNvSpPr/>
          <p:nvPr/>
        </p:nvSpPr>
        <p:spPr>
          <a:xfrm rot="18963994">
            <a:off x="2841623" y="3037649"/>
            <a:ext cx="297228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cap="none" spc="0" dirty="0" smtClean="0">
                <a:ln w="11430"/>
                <a:solidFill>
                  <a:schemeClr val="accent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mbria" panose="02040503050406030204" pitchFamily="18" charset="0"/>
              </a:rPr>
              <a:t>Информационное  право </a:t>
            </a:r>
            <a:endParaRPr lang="ru-RU" b="1" cap="none" spc="0" dirty="0">
              <a:ln w="11430"/>
              <a:solidFill>
                <a:schemeClr val="accent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18670995">
            <a:off x="1761924" y="3402162"/>
            <a:ext cx="240700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cap="none" spc="0" dirty="0" smtClean="0">
                <a:ln w="11430"/>
                <a:solidFill>
                  <a:srgbClr val="0099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mbria" panose="02040503050406030204" pitchFamily="18" charset="0"/>
              </a:rPr>
              <a:t>Гражданское право </a:t>
            </a:r>
            <a:endParaRPr lang="ru-RU" b="1" cap="none" spc="0" dirty="0">
              <a:ln w="11430"/>
              <a:solidFill>
                <a:srgbClr val="0099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19384731">
            <a:off x="7465855" y="1531183"/>
            <a:ext cx="224933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cap="none" spc="0" dirty="0" smtClean="0">
                <a:ln w="11430"/>
                <a:solidFill>
                  <a:srgbClr val="66FF6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mbria" panose="02040503050406030204" pitchFamily="18" charset="0"/>
              </a:rPr>
              <a:t>Жилищное  право </a:t>
            </a:r>
            <a:endParaRPr lang="ru-RU" b="1" cap="none" spc="0" dirty="0">
              <a:ln w="11430"/>
              <a:solidFill>
                <a:srgbClr val="66FF6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 rot="19435548">
            <a:off x="6050415" y="1984795"/>
            <a:ext cx="218034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solidFill>
                  <a:srgbClr val="33CC33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mbria" panose="02040503050406030204" pitchFamily="18" charset="0"/>
              </a:rPr>
              <a:t>Налогов</a:t>
            </a:r>
            <a:r>
              <a:rPr lang="ru-RU" b="1" cap="none" spc="0" dirty="0" smtClean="0">
                <a:ln w="11430"/>
                <a:solidFill>
                  <a:srgbClr val="33CC33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mbria" panose="02040503050406030204" pitchFamily="18" charset="0"/>
              </a:rPr>
              <a:t>ое  право </a:t>
            </a:r>
            <a:endParaRPr lang="ru-RU" b="1" cap="none" spc="0" dirty="0">
              <a:ln w="11430"/>
              <a:solidFill>
                <a:srgbClr val="33CC33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21115849">
            <a:off x="4339479" y="4586050"/>
            <a:ext cx="2870390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solidFill>
                  <a:schemeClr val="accent5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mbria" panose="02040503050406030204" pitchFamily="18" charset="0"/>
              </a:rPr>
              <a:t>Бюджетн</a:t>
            </a:r>
            <a:r>
              <a:rPr lang="ru-RU" b="1" cap="none" spc="0" dirty="0" smtClean="0">
                <a:ln w="11430"/>
                <a:solidFill>
                  <a:schemeClr val="accent5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mbria" panose="02040503050406030204" pitchFamily="18" charset="0"/>
              </a:rPr>
              <a:t>ое    право </a:t>
            </a:r>
            <a:endParaRPr lang="ru-RU" b="1" cap="none" spc="0" dirty="0">
              <a:ln w="11430"/>
              <a:solidFill>
                <a:schemeClr val="accent5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 rot="19006733">
            <a:off x="4459236" y="2444095"/>
            <a:ext cx="237795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solidFill>
                  <a:srgbClr val="33CC33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mbria" panose="02040503050406030204" pitchFamily="18" charset="0"/>
              </a:rPr>
              <a:t>Таможенное</a:t>
            </a:r>
            <a:r>
              <a:rPr lang="ru-RU" b="1" cap="none" spc="0" dirty="0" smtClean="0">
                <a:ln w="11430"/>
                <a:solidFill>
                  <a:srgbClr val="33CC33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mbria" panose="02040503050406030204" pitchFamily="18" charset="0"/>
              </a:rPr>
              <a:t>  право </a:t>
            </a:r>
            <a:endParaRPr lang="ru-RU" b="1" cap="none" spc="0" dirty="0">
              <a:ln w="11430"/>
              <a:solidFill>
                <a:srgbClr val="33CC33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888677" y="5246471"/>
            <a:ext cx="80663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2005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575066" y="3956899"/>
            <a:ext cx="80663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2015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 flipV="1">
            <a:off x="995142" y="5733769"/>
            <a:ext cx="8605442" cy="42577"/>
          </a:xfrm>
          <a:prstGeom prst="straightConnector1">
            <a:avLst/>
          </a:prstGeom>
          <a:ln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V="1">
            <a:off x="1010189" y="944262"/>
            <a:ext cx="69883" cy="48261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9297388" y="1378275"/>
            <a:ext cx="1029809" cy="4893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Блок-схема: карточка 39"/>
          <p:cNvSpPr/>
          <p:nvPr/>
        </p:nvSpPr>
        <p:spPr>
          <a:xfrm>
            <a:off x="10207422" y="1725191"/>
            <a:ext cx="1846555" cy="1007136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accent1"/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accent1"/>
                </a:solidFill>
              </a:rPr>
              <a:t>выдача </a:t>
            </a:r>
            <a:r>
              <a:rPr lang="ru-RU" sz="1200" b="1" dirty="0">
                <a:solidFill>
                  <a:schemeClr val="accent1"/>
                </a:solidFill>
              </a:rPr>
              <a:t>сертификатов ключей проверки ЭП для регистрации в ГИС ЖКХ </a:t>
            </a:r>
          </a:p>
          <a:p>
            <a:pPr algn="ctr"/>
            <a:endParaRPr lang="ru-RU" sz="1200" dirty="0">
              <a:solidFill>
                <a:schemeClr val="accent1"/>
              </a:solidFill>
            </a:endParaRPr>
          </a:p>
          <a:p>
            <a:pPr algn="ctr"/>
            <a:r>
              <a:rPr lang="ru-RU" sz="1200" dirty="0" smtClean="0">
                <a:solidFill>
                  <a:schemeClr val="accent1"/>
                </a:solidFill>
              </a:rPr>
              <a:t> </a:t>
            </a: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7275768" y="998606"/>
            <a:ext cx="506800" cy="991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Блок-схема: карточка 46"/>
          <p:cNvSpPr/>
          <p:nvPr/>
        </p:nvSpPr>
        <p:spPr>
          <a:xfrm>
            <a:off x="7140585" y="129723"/>
            <a:ext cx="2237839" cy="877332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/>
                </a:solidFill>
              </a:rPr>
              <a:t>организация исполнение решений налоговых органов, направление информации о л/с</a:t>
            </a:r>
            <a:endParaRPr lang="ru-RU" sz="1200" b="1" dirty="0">
              <a:solidFill>
                <a:schemeClr val="accent1"/>
              </a:solidFill>
            </a:endParaRP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 flipH="1" flipV="1">
            <a:off x="3831713" y="1867620"/>
            <a:ext cx="657696" cy="10798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Блок-схема: карточка 51"/>
          <p:cNvSpPr/>
          <p:nvPr/>
        </p:nvSpPr>
        <p:spPr>
          <a:xfrm>
            <a:off x="2062489" y="1038738"/>
            <a:ext cx="2071585" cy="823239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/>
                </a:solidFill>
              </a:rPr>
              <a:t>создание и ведение ООС, </a:t>
            </a:r>
          </a:p>
          <a:p>
            <a:pPr algn="ctr"/>
            <a:r>
              <a:rPr lang="ru-RU" sz="1200" b="1" dirty="0">
                <a:solidFill>
                  <a:schemeClr val="accent1"/>
                </a:solidFill>
              </a:rPr>
              <a:t>в</a:t>
            </a:r>
            <a:r>
              <a:rPr lang="ru-RU" sz="1200" b="1" dirty="0" smtClean="0">
                <a:solidFill>
                  <a:schemeClr val="accent1"/>
                </a:solidFill>
              </a:rPr>
              <a:t>ыдача сертификатов ЭЦП (ключей проверки ЭП</a:t>
            </a:r>
            <a:r>
              <a:rPr lang="ru-RU" sz="1200" dirty="0" smtClean="0">
                <a:solidFill>
                  <a:schemeClr val="accent1"/>
                </a:solidFill>
              </a:rPr>
              <a:t>)</a:t>
            </a:r>
            <a:endParaRPr lang="ru-RU" sz="1200" dirty="0">
              <a:solidFill>
                <a:schemeClr val="accent1"/>
              </a:solidFill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1089450" y="3123119"/>
            <a:ext cx="981773" cy="11448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Блок-схема: карточка 56"/>
          <p:cNvSpPr/>
          <p:nvPr/>
        </p:nvSpPr>
        <p:spPr>
          <a:xfrm>
            <a:off x="1045129" y="1990370"/>
            <a:ext cx="1920298" cy="1541946"/>
          </a:xfrm>
          <a:prstGeom prst="flowChartPunchedCar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/>
                </a:solidFill>
              </a:rPr>
              <a:t>Заключение договоров банковского депозита, субординированного депозита, заключение договора о предоставлении бюджетного кредита</a:t>
            </a:r>
            <a:endParaRPr lang="ru-RU" sz="1200" b="1" dirty="0">
              <a:solidFill>
                <a:schemeClr val="accent1"/>
              </a:solidFill>
            </a:endParaRP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flipH="1" flipV="1">
            <a:off x="6105493" y="1007055"/>
            <a:ext cx="144055" cy="929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Блок-схема: карточка 74"/>
          <p:cNvSpPr/>
          <p:nvPr/>
        </p:nvSpPr>
        <p:spPr>
          <a:xfrm>
            <a:off x="4889794" y="141332"/>
            <a:ext cx="2071585" cy="865723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1"/>
                </a:solidFill>
              </a:rPr>
              <a:t>у</a:t>
            </a:r>
            <a:r>
              <a:rPr lang="ru-RU" sz="1200" b="1" dirty="0" smtClean="0">
                <a:solidFill>
                  <a:schemeClr val="accent1"/>
                </a:solidFill>
              </a:rPr>
              <a:t>частие в реализации Договора о Евразийском экономическом союзе от 29.05.2014 </a:t>
            </a:r>
            <a:endParaRPr lang="ru-RU" sz="1200" dirty="0">
              <a:solidFill>
                <a:schemeClr val="accent1"/>
              </a:solidFill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4134074" y="5414739"/>
            <a:ext cx="999219" cy="787534"/>
            <a:chOff x="34594" y="1310819"/>
            <a:chExt cx="999219" cy="78753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1" name="Скругленный прямоугольник 30"/>
            <p:cNvSpPr/>
            <p:nvPr/>
          </p:nvSpPr>
          <p:spPr>
            <a:xfrm>
              <a:off x="34594" y="1399890"/>
              <a:ext cx="999219" cy="698463"/>
            </a:xfrm>
            <a:prstGeom prst="roundRect">
              <a:avLst>
                <a:gd name="adj" fmla="val 10000"/>
              </a:avLst>
            </a:prstGeom>
            <a:solidFill>
              <a:schemeClr val="accent5">
                <a:lumMod val="40000"/>
                <a:lumOff val="60000"/>
              </a:schemeClr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Скругленный прямоугольник 4"/>
            <p:cNvSpPr/>
            <p:nvPr/>
          </p:nvSpPr>
          <p:spPr>
            <a:xfrm>
              <a:off x="55052" y="1310819"/>
              <a:ext cx="958305" cy="65754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 smtClean="0">
                <a:solidFill>
                  <a:schemeClr val="accent1">
                    <a:lumMod val="50000"/>
                  </a:schemeClr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accent1">
                      <a:lumMod val="50000"/>
                    </a:schemeClr>
                  </a:solidFill>
                </a:rPr>
                <a:t>Новое полномочие</a:t>
              </a:r>
              <a:endParaRPr lang="ru-RU" sz="1200" kern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cxnSp>
        <p:nvCxnSpPr>
          <p:cNvPr id="3" name="Прямая соединительная линия 2"/>
          <p:cNvCxnSpPr>
            <a:stCxn id="31" idx="3"/>
          </p:cNvCxnSpPr>
          <p:nvPr/>
        </p:nvCxnSpPr>
        <p:spPr>
          <a:xfrm flipV="1">
            <a:off x="5133293" y="5853041"/>
            <a:ext cx="16361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Группа 35"/>
          <p:cNvGrpSpPr/>
          <p:nvPr/>
        </p:nvGrpSpPr>
        <p:grpSpPr>
          <a:xfrm>
            <a:off x="5296911" y="5506828"/>
            <a:ext cx="999219" cy="698463"/>
            <a:chOff x="0" y="1627886"/>
            <a:chExt cx="999219" cy="698463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7" name="Скругленный прямоугольник 36"/>
            <p:cNvSpPr/>
            <p:nvPr/>
          </p:nvSpPr>
          <p:spPr>
            <a:xfrm>
              <a:off x="0" y="1627886"/>
              <a:ext cx="999219" cy="698463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Скругленный прямоугольник 4"/>
            <p:cNvSpPr/>
            <p:nvPr/>
          </p:nvSpPr>
          <p:spPr>
            <a:xfrm>
              <a:off x="20457" y="1648343"/>
              <a:ext cx="958305" cy="65754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accent1">
                      <a:lumMod val="50000"/>
                    </a:schemeClr>
                  </a:solidFill>
                </a:rPr>
                <a:t>Иные 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accent1">
                      <a:lumMod val="50000"/>
                    </a:schemeClr>
                  </a:solidFill>
                </a:rPr>
                <a:t>отрасли права</a:t>
              </a:r>
              <a:endParaRPr lang="ru-RU" sz="1200" kern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8300792" y="5477303"/>
            <a:ext cx="1299792" cy="710105"/>
            <a:chOff x="1862131" y="763577"/>
            <a:chExt cx="1299792" cy="71010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1862131" y="763577"/>
              <a:ext cx="1299792" cy="710105"/>
            </a:xfrm>
            <a:prstGeom prst="roundRect">
              <a:avLst>
                <a:gd name="adj" fmla="val 10000"/>
              </a:avLst>
            </a:prstGeom>
            <a:solidFill>
              <a:srgbClr val="92D050"/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Скругленный прямоугольник 4"/>
            <p:cNvSpPr/>
            <p:nvPr/>
          </p:nvSpPr>
          <p:spPr>
            <a:xfrm>
              <a:off x="1882929" y="784375"/>
              <a:ext cx="1258196" cy="66850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accent1">
                      <a:lumMod val="50000"/>
                    </a:schemeClr>
                  </a:solidFill>
                </a:rPr>
                <a:t>Новое </a:t>
              </a:r>
              <a:r>
                <a:rPr lang="ru-RU" sz="1200" kern="1200" dirty="0" err="1" smtClean="0">
                  <a:solidFill>
                    <a:schemeClr val="accent1">
                      <a:lumMod val="50000"/>
                    </a:schemeClr>
                  </a:solidFill>
                </a:rPr>
                <a:t>правоприменение</a:t>
              </a:r>
              <a:endParaRPr lang="ru-RU" sz="1200" kern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10058413" y="4856210"/>
            <a:ext cx="1656805" cy="623111"/>
            <a:chOff x="4013437" y="422693"/>
            <a:chExt cx="1656805" cy="62311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1" name="Скругленный прямоугольник 50"/>
            <p:cNvSpPr/>
            <p:nvPr/>
          </p:nvSpPr>
          <p:spPr>
            <a:xfrm>
              <a:off x="4013437" y="422693"/>
              <a:ext cx="1656805" cy="623111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Скругленный прямоугольник 4"/>
            <p:cNvSpPr/>
            <p:nvPr/>
          </p:nvSpPr>
          <p:spPr>
            <a:xfrm>
              <a:off x="4031687" y="440943"/>
              <a:ext cx="1620305" cy="58661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accent1">
                      <a:lumMod val="50000"/>
                    </a:schemeClr>
                  </a:solidFill>
                </a:rPr>
                <a:t>Разъяснение, толкование </a:t>
              </a:r>
              <a:endParaRPr lang="ru-RU" sz="1200" kern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10058413" y="5832355"/>
            <a:ext cx="1697586" cy="626206"/>
            <a:chOff x="7145730" y="1016662"/>
            <a:chExt cx="1697586" cy="626206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5" name="Скругленный прямоугольник 54"/>
            <p:cNvSpPr/>
            <p:nvPr/>
          </p:nvSpPr>
          <p:spPr>
            <a:xfrm>
              <a:off x="7145730" y="1016662"/>
              <a:ext cx="1697586" cy="606683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Скругленный прямоугольник 4"/>
            <p:cNvSpPr/>
            <p:nvPr/>
          </p:nvSpPr>
          <p:spPr>
            <a:xfrm>
              <a:off x="7163499" y="1071723"/>
              <a:ext cx="1662048" cy="57114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accent1">
                      <a:lumMod val="50000"/>
                    </a:schemeClr>
                  </a:solidFill>
                </a:rPr>
                <a:t>Судебные споры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accent1">
                      <a:lumMod val="50000"/>
                    </a:schemeClr>
                  </a:solidFill>
                </a:rPr>
                <a:t>(судебная практика)</a:t>
              </a:r>
              <a:endParaRPr lang="ru-RU" sz="1200" kern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cxnSp>
        <p:nvCxnSpPr>
          <p:cNvPr id="4" name="Прямая соединительная линия 3"/>
          <p:cNvCxnSpPr>
            <a:endCxn id="51" idx="1"/>
          </p:cNvCxnSpPr>
          <p:nvPr/>
        </p:nvCxnSpPr>
        <p:spPr>
          <a:xfrm flipV="1">
            <a:off x="9600584" y="5167766"/>
            <a:ext cx="457829" cy="4048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9600584" y="5887416"/>
            <a:ext cx="457829" cy="2080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Группа 61"/>
          <p:cNvGrpSpPr/>
          <p:nvPr/>
        </p:nvGrpSpPr>
        <p:grpSpPr>
          <a:xfrm>
            <a:off x="6393535" y="5495734"/>
            <a:ext cx="1764465" cy="793244"/>
            <a:chOff x="-3121638" y="2285351"/>
            <a:chExt cx="1408781" cy="70067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4" name="Скругленный прямоугольник 63"/>
            <p:cNvSpPr/>
            <p:nvPr/>
          </p:nvSpPr>
          <p:spPr>
            <a:xfrm>
              <a:off x="-3121638" y="2285351"/>
              <a:ext cx="1394932" cy="604615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5" name="Скругленный прямоугольник 4"/>
            <p:cNvSpPr/>
            <p:nvPr/>
          </p:nvSpPr>
          <p:spPr>
            <a:xfrm>
              <a:off x="-3121638" y="2334517"/>
              <a:ext cx="1408781" cy="65150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accent1">
                      <a:lumMod val="50000"/>
                    </a:schemeClr>
                  </a:solidFill>
                </a:rPr>
                <a:t>Новые       права, обязанности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 smtClean="0">
                  <a:solidFill>
                    <a:schemeClr val="accent1">
                      <a:lumMod val="50000"/>
                    </a:schemeClr>
                  </a:solidFill>
                </a:rPr>
                <a:t>Ответственность </a:t>
              </a:r>
              <a:endParaRPr lang="ru-RU" sz="1200" kern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313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274824" y="5216914"/>
            <a:ext cx="2672450" cy="1388980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numCol="1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   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340347" y="1526495"/>
            <a:ext cx="2541404" cy="1746250"/>
            <a:chOff x="459282" y="61407"/>
            <a:chExt cx="2541404" cy="1746250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459282" y="61407"/>
              <a:ext cx="2541404" cy="1746250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Скругленный прямоугольник 4"/>
            <p:cNvSpPr/>
            <p:nvPr/>
          </p:nvSpPr>
          <p:spPr>
            <a:xfrm>
              <a:off x="544527" y="146652"/>
              <a:ext cx="2370914" cy="1575760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Полномочие ФК</a:t>
              </a:r>
              <a:endParaRPr lang="ru-RU" sz="18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3096583" y="1312252"/>
            <a:ext cx="8312107" cy="1845359"/>
            <a:chOff x="3027459" y="-42697"/>
            <a:chExt cx="3603192" cy="1994918"/>
          </a:xfrm>
          <a:scene3d>
            <a:camera prst="orthographicFront"/>
            <a:lightRig rig="flat" dir="t"/>
          </a:scene3d>
        </p:grpSpPr>
        <p:sp>
          <p:nvSpPr>
            <p:cNvPr id="21" name="Прямоугольник с двумя скругленными соседними углами 20"/>
            <p:cNvSpPr/>
            <p:nvPr/>
          </p:nvSpPr>
          <p:spPr>
            <a:xfrm rot="5400000">
              <a:off x="3917478" y="-760951"/>
              <a:ext cx="1823153" cy="3603192"/>
            </a:xfrm>
            <a:prstGeom prst="round2SameRect">
              <a:avLst/>
            </a:prstGeom>
            <a:sp3d extrusionH="12700" prstMaterial="plastic">
              <a:bevelT w="50800" h="50800"/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рямоугольник 21"/>
            <p:cNvSpPr/>
            <p:nvPr/>
          </p:nvSpPr>
          <p:spPr>
            <a:xfrm>
              <a:off x="3040561" y="-42697"/>
              <a:ext cx="3492115" cy="193235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0" lvl="1" algn="ctr" defTabSz="711200">
                <a:lnSpc>
                  <a:spcPct val="90000"/>
                </a:lnSpc>
                <a:spcAft>
                  <a:spcPct val="15000"/>
                </a:spcAft>
              </a:pPr>
              <a:r>
                <a:rPr lang="ru-RU" b="1" i="1" kern="1200" dirty="0" smtClean="0">
                  <a:solidFill>
                    <a:schemeClr val="accent1">
                      <a:lumMod val="75000"/>
                    </a:schemeClr>
                  </a:solidFill>
                </a:rPr>
                <a:t>Управление остатками средств на едином счете федерального бюджета в части покупки (продажи) ценных бумаг по договорам РЕПО, в том числе </a:t>
              </a:r>
              <a:r>
                <a:rPr lang="ru-RU" b="1" i="1" dirty="0" smtClean="0">
                  <a:solidFill>
                    <a:schemeClr val="accent1">
                      <a:lumMod val="75000"/>
                    </a:schemeClr>
                  </a:solidFill>
                </a:rPr>
                <a:t>Заключение </a:t>
              </a:r>
              <a:r>
                <a:rPr lang="ru-RU" b="1" i="1" dirty="0">
                  <a:solidFill>
                    <a:schemeClr val="accent1">
                      <a:lumMod val="75000"/>
                    </a:schemeClr>
                  </a:solidFill>
                </a:rPr>
                <a:t>договоров РЕПО с кредитными организациями </a:t>
              </a:r>
            </a:p>
            <a:p>
              <a:pPr marL="0" lvl="1" algn="ctr" defTabSz="711200">
                <a:lnSpc>
                  <a:spcPct val="90000"/>
                </a:lnSpc>
                <a:spcAft>
                  <a:spcPct val="15000"/>
                </a:spcAft>
              </a:pPr>
              <a:r>
                <a:rPr lang="ru-RU" b="1" i="1" dirty="0">
                  <a:solidFill>
                    <a:schemeClr val="accent1">
                      <a:lumMod val="75000"/>
                    </a:schemeClr>
                  </a:solidFill>
                </a:rPr>
                <a:t>(в том числе УФК от имени ФК</a:t>
              </a:r>
              <a:r>
                <a:rPr lang="ru-RU" b="1" i="1" dirty="0" smtClean="0">
                  <a:solidFill>
                    <a:schemeClr val="accent1">
                      <a:lumMod val="75000"/>
                    </a:schemeClr>
                  </a:solidFill>
                </a:rPr>
                <a:t>)</a:t>
              </a:r>
              <a:r>
                <a:rPr lang="ru-RU" b="1" i="1" kern="1200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endParaRPr lang="ru-RU" b="1" i="1" kern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279480" y="3330909"/>
            <a:ext cx="2626649" cy="1746250"/>
            <a:chOff x="397023" y="1873211"/>
            <a:chExt cx="2541404" cy="1746250"/>
          </a:xfr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397023" y="1873211"/>
              <a:ext cx="2541404" cy="1746250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Скругленный прямоугольник 4"/>
            <p:cNvSpPr/>
            <p:nvPr/>
          </p:nvSpPr>
          <p:spPr>
            <a:xfrm>
              <a:off x="482268" y="1958456"/>
              <a:ext cx="2370914" cy="1575760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Отрасль права </a:t>
              </a:r>
              <a:endParaRPr lang="ru-RU" sz="18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</p:grpSp>
      <p:sp>
        <p:nvSpPr>
          <p:cNvPr id="36" name="Скругленный прямоугольник 4"/>
          <p:cNvSpPr/>
          <p:nvPr/>
        </p:nvSpPr>
        <p:spPr>
          <a:xfrm>
            <a:off x="136652" y="5217165"/>
            <a:ext cx="1582631" cy="894015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34290" rIns="68580" bIns="3429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Права, обязанности </a:t>
            </a:r>
            <a:endParaRPr lang="ru-RU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37" name="Скругленный прямоугольник 4"/>
          <p:cNvSpPr/>
          <p:nvPr/>
        </p:nvSpPr>
        <p:spPr>
          <a:xfrm>
            <a:off x="926853" y="5771038"/>
            <a:ext cx="1932317" cy="894015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34290" rIns="68580" bIns="3429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О</a:t>
            </a:r>
            <a:r>
              <a:rPr lang="ru-RU" sz="18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тветственность</a:t>
            </a:r>
            <a:endParaRPr lang="ru-RU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3107091" y="3215487"/>
            <a:ext cx="8359041" cy="1806603"/>
            <a:chOff x="2947221" y="3039732"/>
            <a:chExt cx="3493809" cy="2114550"/>
          </a:xfrm>
          <a:scene3d>
            <a:camera prst="orthographicFront"/>
            <a:lightRig rig="flat" dir="t"/>
          </a:scene3d>
        </p:grpSpPr>
        <p:sp>
          <p:nvSpPr>
            <p:cNvPr id="27" name="Прямоугольник с двумя скругленными соседними углами 26"/>
            <p:cNvSpPr/>
            <p:nvPr/>
          </p:nvSpPr>
          <p:spPr>
            <a:xfrm rot="5400000">
              <a:off x="3636851" y="2350102"/>
              <a:ext cx="2114550" cy="3493809"/>
            </a:xfrm>
            <a:prstGeom prst="round2SameRect">
              <a:avLst/>
            </a:prstGeom>
            <a:sp3d extrusionH="12700" prstMaterial="plastic">
              <a:bevelT w="50800" h="50800"/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Прямоугольник 27"/>
            <p:cNvSpPr/>
            <p:nvPr/>
          </p:nvSpPr>
          <p:spPr>
            <a:xfrm>
              <a:off x="2998835" y="3142955"/>
              <a:ext cx="3390585" cy="190810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0" lvl="1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ru-RU" sz="2400" kern="12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756757" y="3446330"/>
            <a:ext cx="6096000" cy="19205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1" algn="ctr" defTabSz="711200">
              <a:lnSpc>
                <a:spcPct val="90000"/>
              </a:lnSpc>
              <a:spcAft>
                <a:spcPct val="15000"/>
              </a:spcAft>
            </a:pPr>
            <a:r>
              <a:rPr lang="ru-RU" sz="24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Бюджетное право</a:t>
            </a:r>
          </a:p>
          <a:p>
            <a:pPr marL="0" lvl="1" algn="ctr" defTabSz="711200">
              <a:lnSpc>
                <a:spcPct val="90000"/>
              </a:lnSpc>
              <a:spcAft>
                <a:spcPct val="15000"/>
              </a:spcAft>
            </a:pPr>
            <a:r>
              <a:rPr lang="ru-RU" sz="24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Гражданское право:</a:t>
            </a:r>
          </a:p>
          <a:p>
            <a:pPr marL="0" lvl="1" algn="ctr" defTabSz="711200">
              <a:lnSpc>
                <a:spcPct val="90000"/>
              </a:lnSpc>
              <a:spcAft>
                <a:spcPct val="15000"/>
              </a:spcAft>
            </a:pP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ГК РФ, ФЗ от 22.04.1996 № 39-ФЗ «О рынке ценных бумаг» </a:t>
            </a:r>
          </a:p>
          <a:p>
            <a:pPr marL="171450" lvl="1" indent="-171450" defTabSz="711200">
              <a:lnSpc>
                <a:spcPct val="90000"/>
              </a:lnSpc>
              <a:spcAft>
                <a:spcPct val="15000"/>
              </a:spcAft>
              <a:buChar char="••"/>
            </a:pPr>
            <a:endParaRPr lang="ru-RU" sz="24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sp>
        <p:nvSpPr>
          <p:cNvPr id="34" name="Прямоугольник с двумя скругленными соседними углами 33"/>
          <p:cNvSpPr/>
          <p:nvPr/>
        </p:nvSpPr>
        <p:spPr>
          <a:xfrm rot="5400000">
            <a:off x="6470684" y="1743747"/>
            <a:ext cx="1631858" cy="8359040"/>
          </a:xfrm>
          <a:prstGeom prst="round2SameRect">
            <a:avLst/>
          </a:prstGeom>
          <a:scene3d>
            <a:camera prst="orthographicFront"/>
            <a:lightRig rig="flat" dir="t"/>
          </a:scene3d>
          <a:sp3d extrusionH="12700" prstMaterial="plastic">
            <a:bevelT w="50800" h="50800"/>
          </a:sp3d>
        </p:spPr>
        <p:style>
          <a:ln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3107093" y="5276198"/>
            <a:ext cx="3819918" cy="862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cs typeface="Aharoni" panose="02010803020104030203" pitchFamily="2" charset="-79"/>
              </a:rPr>
              <a:t>БК РФ, ГК РФ, </a:t>
            </a:r>
            <a:r>
              <a:rPr lang="ru-RU" sz="1600" dirty="0" smtClean="0">
                <a:solidFill>
                  <a:srgbClr val="0070C0"/>
                </a:solidFill>
                <a:cs typeface="Aharoni" panose="02010803020104030203" pitchFamily="2" charset="-79"/>
              </a:rPr>
              <a:t>постановление Правительства РФ от 04.09.2013 </a:t>
            </a:r>
            <a:r>
              <a:rPr lang="ru-RU" sz="1600" b="1" dirty="0" smtClean="0">
                <a:solidFill>
                  <a:srgbClr val="0070C0"/>
                </a:solidFill>
                <a:cs typeface="Aharoni" panose="02010803020104030203" pitchFamily="2" charset="-79"/>
              </a:rPr>
              <a:t>№ 777</a:t>
            </a:r>
            <a:r>
              <a:rPr lang="ru-RU" sz="1600" dirty="0" smtClean="0">
                <a:solidFill>
                  <a:srgbClr val="0070C0"/>
                </a:solidFill>
                <a:cs typeface="Aharoni" panose="02010803020104030203" pitchFamily="2" charset="-79"/>
              </a:rPr>
              <a:t>, приказ ФК от 09.01.2014 </a:t>
            </a:r>
            <a:r>
              <a:rPr lang="ru-RU" sz="1600" b="1" dirty="0" smtClean="0">
                <a:solidFill>
                  <a:srgbClr val="0070C0"/>
                </a:solidFill>
                <a:cs typeface="Aharoni" panose="02010803020104030203" pitchFamily="2" charset="-79"/>
              </a:rPr>
              <a:t>№ 1н</a:t>
            </a:r>
            <a:endParaRPr lang="ru-RU" sz="1600" b="1" dirty="0">
              <a:solidFill>
                <a:srgbClr val="0070C0"/>
              </a:solidFill>
              <a:cs typeface="Aharoni" panose="02010803020104030203" pitchFamily="2" charset="-79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804757" y="5908199"/>
            <a:ext cx="44112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ГК </a:t>
            </a:r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РФ - </a:t>
            </a:r>
            <a:r>
              <a:rPr lang="ru-RU" sz="1600" dirty="0" smtClean="0">
                <a:solidFill>
                  <a:srgbClr val="0070C0"/>
                </a:solidFill>
                <a:cs typeface="Aharoni" panose="02010803020104030203" pitchFamily="2" charset="-79"/>
              </a:rPr>
              <a:t>недействительность сделки,</a:t>
            </a:r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 КоАП – </a:t>
            </a:r>
            <a:r>
              <a:rPr lang="ru-RU" sz="1600" dirty="0">
                <a:solidFill>
                  <a:srgbClr val="0070C0"/>
                </a:solidFill>
                <a:cs typeface="Aharoni" panose="02010803020104030203" pitchFamily="2" charset="-79"/>
              </a:rPr>
              <a:t>административный </a:t>
            </a:r>
            <a:r>
              <a:rPr lang="ru-RU" sz="1600" dirty="0" smtClean="0">
                <a:solidFill>
                  <a:srgbClr val="0070C0"/>
                </a:solidFill>
                <a:cs typeface="Aharoni" panose="02010803020104030203" pitchFamily="2" charset="-79"/>
              </a:rPr>
              <a:t>штраф за нарушение сроков представления информации</a:t>
            </a:r>
            <a:endParaRPr lang="ru-RU" sz="1600" dirty="0">
              <a:solidFill>
                <a:srgbClr val="0070C0"/>
              </a:solidFill>
              <a:cs typeface="Aharoni" panose="02010803020104030203" pitchFamily="2" charset="-79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443631" y="5117668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КАС РФ – </a:t>
            </a:r>
            <a:r>
              <a:rPr lang="ru-RU" sz="1600" dirty="0" smtClean="0">
                <a:solidFill>
                  <a:srgbClr val="0070C0"/>
                </a:solidFill>
                <a:cs typeface="Aharoni" panose="02010803020104030203" pitchFamily="2" charset="-79"/>
              </a:rPr>
              <a:t>обжалование действий ОФК, взыскание судебных расходов</a:t>
            </a:r>
            <a:endParaRPr lang="ru-RU" sz="1600" dirty="0">
              <a:solidFill>
                <a:srgbClr val="0070C0"/>
              </a:solidFill>
              <a:cs typeface="Aharoni" panose="02010803020104030203" pitchFamily="2" charset="-79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6185140" y="5090067"/>
            <a:ext cx="1258491" cy="1649129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488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5721350"/>
              </p:ext>
            </p:extLst>
          </p:nvPr>
        </p:nvGraphicFramePr>
        <p:xfrm>
          <a:off x="498022" y="1384201"/>
          <a:ext cx="11609614" cy="534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131389" y="194815"/>
            <a:ext cx="8788725" cy="1080942"/>
          </a:xfrm>
          <a:prstGeom prst="rect">
            <a:avLst/>
          </a:prstGeom>
        </p:spPr>
        <p:txBody>
          <a:bodyPr wrap="square" lIns="82936" tIns="41468" rIns="82936" bIns="41468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Правовая экспертиза </a:t>
            </a:r>
          </a:p>
          <a:p>
            <a:pPr algn="ctr" eaLnBrk="0" hangingPunct="0">
              <a:lnSpc>
                <a:spcPct val="90000"/>
              </a:lnSpc>
              <a:defRPr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при заключение Договора о предоставлении бюджетного кредита на пополнение остатков средств на счетах бюджетов субъектов Российской Федерации  (местных бюджетов)</a:t>
            </a:r>
          </a:p>
        </p:txBody>
      </p:sp>
    </p:spTree>
    <p:extLst>
      <p:ext uri="{BB962C8B-B14F-4D97-AF65-F5344CB8AC3E}">
        <p14:creationId xmlns:p14="http://schemas.microsoft.com/office/powerpoint/2010/main" val="136666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>
          <a:xfrm>
            <a:off x="3107096" y="1448203"/>
            <a:ext cx="7796838" cy="1832434"/>
            <a:chOff x="2907890" y="491254"/>
            <a:chExt cx="3603192" cy="2275425"/>
          </a:xfrm>
          <a:scene3d>
            <a:camera prst="orthographicFront"/>
            <a:lightRig rig="flat" dir="t"/>
          </a:scene3d>
        </p:grpSpPr>
        <p:sp>
          <p:nvSpPr>
            <p:cNvPr id="21" name="Прямоугольник с двумя скругленными соседними углами 20"/>
            <p:cNvSpPr/>
            <p:nvPr/>
          </p:nvSpPr>
          <p:spPr>
            <a:xfrm rot="5400000">
              <a:off x="3571773" y="-172629"/>
              <a:ext cx="2275425" cy="3603192"/>
            </a:xfrm>
            <a:prstGeom prst="round2SameRect">
              <a:avLst/>
            </a:prstGeom>
            <a:sp3d extrusionH="12700" prstMaterial="plastic">
              <a:bevelT w="50800" h="50800"/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рямоугольник 21"/>
            <p:cNvSpPr/>
            <p:nvPr/>
          </p:nvSpPr>
          <p:spPr>
            <a:xfrm>
              <a:off x="2931742" y="584341"/>
              <a:ext cx="3492115" cy="193333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0" lvl="1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000" b="1" i="1" dirty="0" smtClean="0">
                  <a:solidFill>
                    <a:schemeClr val="accent1">
                      <a:lumMod val="75000"/>
                    </a:schemeClr>
                  </a:solidFill>
                </a:rPr>
                <a:t>Организация исполнения решений налоговых органов</a:t>
              </a:r>
              <a:endParaRPr lang="ru-RU" sz="2000" b="1" i="1" kern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3107095" y="3353640"/>
            <a:ext cx="7796838" cy="1843698"/>
            <a:chOff x="2947221" y="3039732"/>
            <a:chExt cx="3493809" cy="2114550"/>
          </a:xfrm>
          <a:scene3d>
            <a:camera prst="orthographicFront"/>
            <a:lightRig rig="flat" dir="t"/>
          </a:scene3d>
        </p:grpSpPr>
        <p:sp>
          <p:nvSpPr>
            <p:cNvPr id="24" name="Прямоугольник с двумя скругленными соседними углами 23"/>
            <p:cNvSpPr/>
            <p:nvPr/>
          </p:nvSpPr>
          <p:spPr>
            <a:xfrm rot="5400000">
              <a:off x="3636851" y="2350102"/>
              <a:ext cx="2114550" cy="3493809"/>
            </a:xfrm>
            <a:prstGeom prst="round2SameRect">
              <a:avLst/>
            </a:prstGeom>
            <a:sp3d extrusionH="12700" prstMaterial="plastic">
              <a:bevelT w="50800" h="50800"/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Прямоугольник 24"/>
            <p:cNvSpPr/>
            <p:nvPr/>
          </p:nvSpPr>
          <p:spPr>
            <a:xfrm>
              <a:off x="2998835" y="3142955"/>
              <a:ext cx="3390585" cy="190810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0" lvl="1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400" kern="1200" dirty="0" smtClean="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haroni" panose="02010803020104030203" pitchFamily="2" charset="-79"/>
                </a:rPr>
                <a:t>Бюджетное право</a:t>
              </a:r>
            </a:p>
            <a:p>
              <a:pPr marL="0" lvl="1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400" dirty="0" smtClean="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haroni" panose="02010803020104030203" pitchFamily="2" charset="-79"/>
                </a:rPr>
                <a:t>Налоговое право</a:t>
              </a:r>
              <a:r>
                <a:rPr lang="ru-RU" sz="2400" kern="1200" dirty="0" smtClean="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haroni" panose="02010803020104030203" pitchFamily="2" charset="-79"/>
                </a:rPr>
                <a:t> </a:t>
              </a:r>
              <a:endParaRPr lang="ru-RU" sz="2400" kern="12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endParaRPr>
            </a:p>
          </p:txBody>
        </p:sp>
      </p:grpSp>
      <p:sp>
        <p:nvSpPr>
          <p:cNvPr id="32" name="Прямоугольник с двумя скругленными соседними углами 31"/>
          <p:cNvSpPr/>
          <p:nvPr/>
        </p:nvSpPr>
        <p:spPr>
          <a:xfrm rot="5400000">
            <a:off x="6355304" y="2150981"/>
            <a:ext cx="1314599" cy="7920398"/>
          </a:xfrm>
          <a:prstGeom prst="round2SameRect">
            <a:avLst/>
          </a:prstGeom>
          <a:scene3d>
            <a:camera prst="orthographicFront"/>
            <a:lightRig rig="flat" dir="t"/>
          </a:scene3d>
          <a:sp3d extrusionH="12700" prstMaterial="plastic">
            <a:bevelT w="50800" h="50800"/>
          </a:sp3d>
        </p:spPr>
        <p:style>
          <a:ln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7599872" y="5741847"/>
            <a:ext cx="270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99872" y="5579748"/>
            <a:ext cx="2743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КАС РФ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– </a:t>
            </a:r>
            <a:r>
              <a:rPr lang="ru-RU" dirty="0" smtClean="0">
                <a:solidFill>
                  <a:srgbClr val="0070C0"/>
                </a:solidFill>
                <a:cs typeface="Aharoni" panose="02010803020104030203" pitchFamily="2" charset="-79"/>
              </a:rPr>
              <a:t>обжалование действий ОФК, взыскание судебных расходов</a:t>
            </a:r>
            <a:endParaRPr lang="ru-RU" sz="2400" dirty="0">
              <a:solidFill>
                <a:srgbClr val="0070C0"/>
              </a:solidFill>
              <a:cs typeface="Aharoni" panose="02010803020104030203" pitchFamily="2" charset="-79"/>
            </a:endParaRPr>
          </a:p>
        </p:txBody>
      </p:sp>
      <p:grpSp>
        <p:nvGrpSpPr>
          <p:cNvPr id="33" name="Группа 32"/>
          <p:cNvGrpSpPr/>
          <p:nvPr/>
        </p:nvGrpSpPr>
        <p:grpSpPr>
          <a:xfrm>
            <a:off x="275143" y="1508555"/>
            <a:ext cx="2541404" cy="1746250"/>
            <a:chOff x="459282" y="61407"/>
            <a:chExt cx="2541404" cy="1746250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459282" y="61407"/>
              <a:ext cx="2541404" cy="1746250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Скругленный прямоугольник 4"/>
            <p:cNvSpPr/>
            <p:nvPr/>
          </p:nvSpPr>
          <p:spPr>
            <a:xfrm>
              <a:off x="544527" y="146652"/>
              <a:ext cx="2370914" cy="1575760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Полномочие ФК</a:t>
              </a:r>
              <a:endParaRPr lang="ru-RU" sz="18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232520" y="3402363"/>
            <a:ext cx="2626649" cy="1746250"/>
            <a:chOff x="397023" y="1873211"/>
            <a:chExt cx="2541404" cy="1746250"/>
          </a:xfr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397023" y="1873211"/>
              <a:ext cx="2541404" cy="1746250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Скругленный прямоугольник 4"/>
            <p:cNvSpPr/>
            <p:nvPr/>
          </p:nvSpPr>
          <p:spPr>
            <a:xfrm>
              <a:off x="482268" y="1958456"/>
              <a:ext cx="2370914" cy="1575760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Отрасль права </a:t>
              </a:r>
              <a:endParaRPr lang="ru-RU" sz="18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</p:grpSp>
      <p:sp>
        <p:nvSpPr>
          <p:cNvPr id="43" name="Скругленный прямоугольник 42"/>
          <p:cNvSpPr/>
          <p:nvPr/>
        </p:nvSpPr>
        <p:spPr>
          <a:xfrm>
            <a:off x="232521" y="5276198"/>
            <a:ext cx="2672450" cy="1388980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numCol="1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   </a:t>
            </a:r>
          </a:p>
        </p:txBody>
      </p:sp>
      <p:sp>
        <p:nvSpPr>
          <p:cNvPr id="44" name="Скругленный прямоугольник 4"/>
          <p:cNvSpPr/>
          <p:nvPr/>
        </p:nvSpPr>
        <p:spPr>
          <a:xfrm>
            <a:off x="136652" y="5217165"/>
            <a:ext cx="1582631" cy="894015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34290" rIns="68580" bIns="3429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Права, обязанности </a:t>
            </a:r>
            <a:endParaRPr lang="ru-RU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45" name="Скругленный прямоугольник 4"/>
          <p:cNvSpPr/>
          <p:nvPr/>
        </p:nvSpPr>
        <p:spPr>
          <a:xfrm>
            <a:off x="926853" y="5771038"/>
            <a:ext cx="1932317" cy="894015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34290" rIns="68580" bIns="3429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О</a:t>
            </a:r>
            <a:r>
              <a:rPr lang="ru-RU" sz="18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тветственность</a:t>
            </a:r>
            <a:endParaRPr lang="ru-RU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291289" y="5509023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cs typeface="Aharoni" panose="02010803020104030203" pitchFamily="2" charset="-79"/>
              </a:rPr>
              <a:t>БК РФ, НК РФ</a:t>
            </a:r>
            <a:endParaRPr lang="ru-RU" sz="2400" b="1" dirty="0">
              <a:solidFill>
                <a:srgbClr val="0070C0"/>
              </a:solidFill>
              <a:cs typeface="Aharoni" panose="02010803020104030203" pitchFamily="2" charset="-79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6193766" y="5453880"/>
            <a:ext cx="818839" cy="131460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59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9726066"/>
              </p:ext>
            </p:extLst>
          </p:nvPr>
        </p:nvGraphicFramePr>
        <p:xfrm>
          <a:off x="498022" y="1220299"/>
          <a:ext cx="11609614" cy="534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025641" y="521000"/>
            <a:ext cx="8635680" cy="637744"/>
          </a:xfrm>
          <a:prstGeom prst="rect">
            <a:avLst/>
          </a:prstGeom>
        </p:spPr>
        <p:txBody>
          <a:bodyPr wrap="square" lIns="82936" tIns="41468" rIns="82936" bIns="41468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Правовая экспертиза</a:t>
            </a:r>
          </a:p>
          <a:p>
            <a:pPr algn="ctr" eaLnBrk="0" hangingPunct="0">
              <a:lnSpc>
                <a:spcPct val="90000"/>
              </a:lnSpc>
              <a:defRPr/>
            </a:pP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решений налоговых органов </a:t>
            </a:r>
          </a:p>
        </p:txBody>
      </p:sp>
    </p:spTree>
    <p:extLst>
      <p:ext uri="{BB962C8B-B14F-4D97-AF65-F5344CB8AC3E}">
        <p14:creationId xmlns:p14="http://schemas.microsoft.com/office/powerpoint/2010/main" val="373423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>
          <a:xfrm>
            <a:off x="2904968" y="1259385"/>
            <a:ext cx="8102337" cy="1833543"/>
            <a:chOff x="2792937" y="305696"/>
            <a:chExt cx="3603192" cy="2389169"/>
          </a:xfrm>
          <a:scene3d>
            <a:camera prst="orthographicFront"/>
            <a:lightRig rig="flat" dir="t"/>
          </a:scene3d>
        </p:grpSpPr>
        <p:sp>
          <p:nvSpPr>
            <p:cNvPr id="21" name="Прямоугольник с двумя скругленными соседними углами 20"/>
            <p:cNvSpPr/>
            <p:nvPr/>
          </p:nvSpPr>
          <p:spPr>
            <a:xfrm rot="5400000">
              <a:off x="3456820" y="-244443"/>
              <a:ext cx="2275425" cy="3603192"/>
            </a:xfrm>
            <a:prstGeom prst="round2SameRect">
              <a:avLst/>
            </a:prstGeom>
            <a:sp3d extrusionH="12700" prstMaterial="plastic">
              <a:bevelT w="50800" h="50800"/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рямоугольник 21"/>
            <p:cNvSpPr/>
            <p:nvPr/>
          </p:nvSpPr>
          <p:spPr>
            <a:xfrm>
              <a:off x="2878487" y="305696"/>
              <a:ext cx="3492115" cy="219974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47650" tIns="123825" rIns="247650" bIns="123825" spcCol="1270" anchor="ctr"/>
            <a:lstStyle/>
            <a:p>
              <a:pPr marL="0" lvl="1" algn="ctr" defTabSz="711200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ru-RU" sz="1600" b="1" i="1" dirty="0">
                <a:solidFill>
                  <a:schemeClr val="accent1">
                    <a:lumMod val="75000"/>
                  </a:schemeClr>
                </a:solidFill>
              </a:endParaRPr>
            </a:p>
            <a:p>
              <a:pPr marL="0" lvl="1" algn="ctr" defTabSz="711200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ru-RU" b="1" i="1" dirty="0">
                  <a:solidFill>
                    <a:schemeClr val="accent1">
                      <a:lumMod val="75000"/>
                    </a:schemeClr>
                  </a:solidFill>
                </a:rPr>
                <a:t>Создание, ведение, обслуживание Официального сайта в сети «Интернет» для размещения информации о государственных (муниципальных) учреждениях</a:t>
              </a:r>
            </a:p>
            <a:p>
              <a:pPr marL="0" lvl="1" algn="ctr" defTabSz="711200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ru-RU" b="1" i="1" dirty="0">
                  <a:solidFill>
                    <a:schemeClr val="accent1">
                      <a:lumMod val="75000"/>
                    </a:schemeClr>
                  </a:solidFill>
                </a:rPr>
                <a:t>(портал ГМУ)</a:t>
              </a: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2959809" y="3275685"/>
            <a:ext cx="8194142" cy="1586659"/>
            <a:chOff x="2683631" y="2983799"/>
            <a:chExt cx="3494584" cy="2114550"/>
          </a:xfrm>
          <a:scene3d>
            <a:camera prst="orthographicFront"/>
            <a:lightRig rig="flat" dir="t"/>
          </a:scene3d>
        </p:grpSpPr>
        <p:sp>
          <p:nvSpPr>
            <p:cNvPr id="24" name="Прямоугольник с двумя скругленными соседними углами 23"/>
            <p:cNvSpPr/>
            <p:nvPr/>
          </p:nvSpPr>
          <p:spPr>
            <a:xfrm rot="5400000">
              <a:off x="3373261" y="2294169"/>
              <a:ext cx="2114550" cy="3493809"/>
            </a:xfrm>
            <a:prstGeom prst="round2SameRect">
              <a:avLst/>
            </a:prstGeom>
            <a:sp3d extrusionH="12700" prstMaterial="plastic">
              <a:bevelT w="50800" h="50800"/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Прямоугольник 24"/>
            <p:cNvSpPr/>
            <p:nvPr/>
          </p:nvSpPr>
          <p:spPr>
            <a:xfrm>
              <a:off x="2787630" y="3190245"/>
              <a:ext cx="3390585" cy="190810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47650" tIns="123825" rIns="247650" bIns="123825" spcCol="1270" anchor="ctr"/>
            <a:lstStyle/>
            <a:p>
              <a:pPr marL="0" lvl="1" algn="ctr" defTabSz="711200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ru-RU" sz="2400" dirty="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haroni" panose="02010803020104030203" pitchFamily="2" charset="-79"/>
                </a:rPr>
                <a:t>Информационное право</a:t>
              </a:r>
            </a:p>
            <a:p>
              <a:pPr marL="0" lvl="1" algn="ctr" defTabSz="711200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ru-RU" sz="2400" dirty="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haroni" panose="02010803020104030203" pitchFamily="2" charset="-79"/>
                </a:rPr>
                <a:t>Гражданское </a:t>
              </a:r>
              <a:r>
                <a:rPr lang="ru-RU" sz="2400" dirty="0" smtClean="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haroni" panose="02010803020104030203" pitchFamily="2" charset="-79"/>
                </a:rPr>
                <a:t>право</a:t>
              </a:r>
            </a:p>
            <a:p>
              <a:pPr marL="0" lvl="1" algn="ctr" defTabSz="711200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ru-RU" sz="2400" dirty="0" smtClean="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Административное </a:t>
              </a:r>
              <a:r>
                <a:rPr lang="ru-RU" sz="2400" dirty="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право</a:t>
              </a:r>
              <a:endParaRPr lang="ru-RU" sz="2400" dirty="0">
                <a:solidFill>
                  <a:schemeClr val="accent5">
                    <a:lumMod val="75000"/>
                  </a:schemeClr>
                </a:solidFill>
              </a:endParaRPr>
            </a:p>
            <a:p>
              <a:pPr marL="0" lvl="1" algn="ctr" defTabSz="711200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ru-RU" sz="24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endParaRPr>
            </a:p>
          </p:txBody>
        </p:sp>
      </p:grpSp>
      <p:sp>
        <p:nvSpPr>
          <p:cNvPr id="34" name="Прямоугольник с двумя скругленными соседними углами 33"/>
          <p:cNvSpPr/>
          <p:nvPr/>
        </p:nvSpPr>
        <p:spPr>
          <a:xfrm rot="5400000">
            <a:off x="6226449" y="1709689"/>
            <a:ext cx="1606019" cy="8248984"/>
          </a:xfrm>
          <a:prstGeom prst="round2SameRect">
            <a:avLst/>
          </a:prstGeom>
          <a:scene3d>
            <a:camera prst="orthographicFront"/>
            <a:lightRig rig="flat" dir="t"/>
          </a:scene3d>
          <a:sp3d extrusionH="12700" prstMaterial="plastic">
            <a:bevelT w="50800" h="50800"/>
          </a:sp3d>
        </p:spPr>
        <p:style>
          <a:ln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6306071" y="5227862"/>
            <a:ext cx="2432487" cy="129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711200">
              <a:lnSpc>
                <a:spcPct val="90000"/>
              </a:lnSpc>
              <a:spcAft>
                <a:spcPct val="15000"/>
              </a:spcAft>
              <a:defRPr/>
            </a:pPr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КАС РФ – </a:t>
            </a:r>
            <a:r>
              <a:rPr lang="ru-RU" sz="1600" dirty="0" smtClean="0">
                <a:solidFill>
                  <a:srgbClr val="0070C0"/>
                </a:solidFill>
                <a:cs typeface="Aharoni" panose="02010803020104030203" pitchFamily="2" charset="-79"/>
              </a:rPr>
              <a:t>обжалование действий ОФК, взыскание судебных расходов</a:t>
            </a:r>
          </a:p>
          <a:p>
            <a:pPr marL="0" lvl="1" algn="ctr" defTabSz="711200">
              <a:lnSpc>
                <a:spcPct val="90000"/>
              </a:lnSpc>
              <a:spcAft>
                <a:spcPct val="15000"/>
              </a:spcAft>
              <a:defRPr/>
            </a:pPr>
            <a:endParaRPr lang="ru-RU" sz="1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  <a:p>
            <a:endParaRPr lang="ru-RU" sz="1600" dirty="0">
              <a:solidFill>
                <a:srgbClr val="0070C0"/>
              </a:solidFill>
              <a:cs typeface="Aharoni" panose="02010803020104030203" pitchFamily="2" charset="-79"/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320945" y="1419364"/>
            <a:ext cx="2541404" cy="1746250"/>
            <a:chOff x="459282" y="61407"/>
            <a:chExt cx="2541404" cy="1746250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459282" y="61407"/>
              <a:ext cx="2541404" cy="1746250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Скругленный прямоугольник 4"/>
            <p:cNvSpPr/>
            <p:nvPr/>
          </p:nvSpPr>
          <p:spPr>
            <a:xfrm>
              <a:off x="544527" y="146652"/>
              <a:ext cx="2370914" cy="1575760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Полномочие ФК</a:t>
              </a:r>
              <a:endParaRPr lang="ru-RU" sz="18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235700" y="3275685"/>
            <a:ext cx="2626649" cy="1746250"/>
            <a:chOff x="397023" y="1873211"/>
            <a:chExt cx="2541404" cy="1746250"/>
          </a:xfr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397023" y="1873211"/>
              <a:ext cx="2541404" cy="1746250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Скругленный прямоугольник 4"/>
            <p:cNvSpPr/>
            <p:nvPr/>
          </p:nvSpPr>
          <p:spPr>
            <a:xfrm>
              <a:off x="482268" y="1958456"/>
              <a:ext cx="2370914" cy="1575760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Отрасль права </a:t>
              </a:r>
              <a:endParaRPr lang="ru-RU" sz="18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</p:grpSp>
      <p:sp>
        <p:nvSpPr>
          <p:cNvPr id="41" name="Скругленный прямоугольник 40"/>
          <p:cNvSpPr/>
          <p:nvPr/>
        </p:nvSpPr>
        <p:spPr>
          <a:xfrm>
            <a:off x="186720" y="5137699"/>
            <a:ext cx="2672450" cy="1388980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numCol="1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   </a:t>
            </a:r>
          </a:p>
        </p:txBody>
      </p:sp>
      <p:sp>
        <p:nvSpPr>
          <p:cNvPr id="42" name="Скругленный прямоугольник 4"/>
          <p:cNvSpPr/>
          <p:nvPr/>
        </p:nvSpPr>
        <p:spPr>
          <a:xfrm>
            <a:off x="136652" y="5217165"/>
            <a:ext cx="1582631" cy="894015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34290" rIns="68580" bIns="3429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Права, обязанности </a:t>
            </a:r>
            <a:endParaRPr lang="ru-RU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43" name="Скругленный прямоугольник 4"/>
          <p:cNvSpPr/>
          <p:nvPr/>
        </p:nvSpPr>
        <p:spPr>
          <a:xfrm>
            <a:off x="926853" y="5771038"/>
            <a:ext cx="1932317" cy="894015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34290" rIns="68580" bIns="3429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О</a:t>
            </a:r>
            <a:r>
              <a:rPr lang="ru-RU" sz="18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тветственность</a:t>
            </a:r>
            <a:endParaRPr lang="ru-RU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110925" y="5834181"/>
            <a:ext cx="2608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КоАП – </a:t>
            </a:r>
            <a:r>
              <a:rPr lang="ru-RU" sz="1600" dirty="0" smtClean="0">
                <a:solidFill>
                  <a:srgbClr val="0070C0"/>
                </a:solidFill>
                <a:cs typeface="Aharoni" panose="02010803020104030203" pitchFamily="2" charset="-79"/>
              </a:rPr>
              <a:t>административный штраф (в части защиты информации) </a:t>
            </a:r>
            <a:endParaRPr lang="ru-RU" sz="1600" dirty="0">
              <a:solidFill>
                <a:srgbClr val="0070C0"/>
              </a:solidFill>
              <a:cs typeface="Aharoni" panose="02010803020104030203" pitchFamily="2" charset="-79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904971" y="5037981"/>
            <a:ext cx="2719452" cy="2212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711200">
              <a:lnSpc>
                <a:spcPct val="90000"/>
              </a:lnSpc>
              <a:spcAft>
                <a:spcPct val="15000"/>
              </a:spcAft>
              <a:defRPr/>
            </a:pPr>
            <a:r>
              <a:rPr lang="ru-RU" sz="1400" dirty="0" smtClean="0">
                <a:solidFill>
                  <a:srgbClr val="0070C0"/>
                </a:solidFill>
                <a:cs typeface="Aharoni" panose="02010803020104030203" pitchFamily="2" charset="-79"/>
              </a:rPr>
              <a:t>Федеральный закон от 12.01.1996 </a:t>
            </a:r>
            <a:r>
              <a:rPr lang="ru-RU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№ 7-ФЗ </a:t>
            </a:r>
            <a:r>
              <a:rPr lang="ru-RU" sz="1400" dirty="0" smtClean="0">
                <a:solidFill>
                  <a:srgbClr val="0070C0"/>
                </a:solidFill>
                <a:cs typeface="Aharoni" panose="02010803020104030203" pitchFamily="2" charset="-79"/>
              </a:rPr>
              <a:t>Федеральный закон от 03.11.2006 </a:t>
            </a:r>
            <a:r>
              <a:rPr lang="ru-RU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№ 174-ФЗ, </a:t>
            </a:r>
            <a:r>
              <a:rPr lang="ru-RU" sz="1400" dirty="0" smtClean="0">
                <a:solidFill>
                  <a:srgbClr val="0070C0"/>
                </a:solidFill>
                <a:cs typeface="Aharoni" panose="02010803020104030203" pitchFamily="2" charset="-79"/>
              </a:rPr>
              <a:t>Федеральный закон от 27.07.2006  </a:t>
            </a:r>
            <a:r>
              <a:rPr lang="ru-RU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№ 149-ФЗ,</a:t>
            </a:r>
          </a:p>
          <a:p>
            <a:pPr marL="0" lvl="1" algn="ctr" defTabSz="711200">
              <a:lnSpc>
                <a:spcPct val="90000"/>
              </a:lnSpc>
              <a:spcAft>
                <a:spcPct val="15000"/>
              </a:spcAft>
              <a:defRPr/>
            </a:pPr>
            <a:r>
              <a:rPr lang="ru-RU" sz="1400" dirty="0" smtClean="0">
                <a:solidFill>
                  <a:srgbClr val="0070C0"/>
                </a:solidFill>
                <a:cs typeface="Aharoni" panose="02010803020104030203" pitchFamily="2" charset="-79"/>
              </a:rPr>
              <a:t>Федеральный закон от 06.04.2011</a:t>
            </a:r>
            <a:r>
              <a:rPr lang="ru-RU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 № 63-ФЗ</a:t>
            </a:r>
            <a:endParaRPr lang="ru-RU" sz="1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  <a:p>
            <a:pPr marL="0" lvl="1" algn="ctr" defTabSz="711200">
              <a:lnSpc>
                <a:spcPct val="90000"/>
              </a:lnSpc>
              <a:spcAft>
                <a:spcPct val="15000"/>
              </a:spcAft>
              <a:defRPr/>
            </a:pPr>
            <a:endParaRPr lang="ru-RU" sz="1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  <a:p>
            <a:endParaRPr lang="ru-RU" sz="1600" dirty="0">
              <a:solidFill>
                <a:srgbClr val="0070C0"/>
              </a:solidFill>
              <a:cs typeface="Aharoni" panose="02010803020104030203" pitchFamily="2" charset="-79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H="1">
            <a:off x="5805577" y="5021935"/>
            <a:ext cx="759126" cy="1615256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49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9289330"/>
              </p:ext>
            </p:extLst>
          </p:nvPr>
        </p:nvGraphicFramePr>
        <p:xfrm>
          <a:off x="498022" y="1220299"/>
          <a:ext cx="11609614" cy="534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025641" y="521000"/>
            <a:ext cx="8635680" cy="637744"/>
          </a:xfrm>
          <a:prstGeom prst="rect">
            <a:avLst/>
          </a:prstGeom>
        </p:spPr>
        <p:txBody>
          <a:bodyPr wrap="square" lIns="82936" tIns="41468" rIns="82936" bIns="41468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Правовая экспертиза документов при регистрации на Официальном сайте ГМУ и размещение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303846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3908806"/>
              </p:ext>
            </p:extLst>
          </p:nvPr>
        </p:nvGraphicFramePr>
        <p:xfrm>
          <a:off x="342898" y="1632856"/>
          <a:ext cx="11160000" cy="50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5140779" y="0"/>
            <a:ext cx="7051221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sz="18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Итоги работы Юридической службы Федерального казначейства за </a:t>
            </a:r>
            <a:r>
              <a:rPr lang="en-US" sz="18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I </a:t>
            </a:r>
            <a:r>
              <a:rPr lang="ru-RU" sz="18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полугодие 2015 г.</a:t>
            </a:r>
            <a:endParaRPr lang="ru-RU" sz="1800" b="1" i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68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140779" y="0"/>
            <a:ext cx="7051221" cy="132556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18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Итоги работы Юридической службы Федерального казначейства за </a:t>
            </a:r>
            <a:r>
              <a:rPr lang="en-US" sz="18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I </a:t>
            </a:r>
            <a:r>
              <a:rPr lang="ru-RU" sz="18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полугодие 2015 г.</a:t>
            </a:r>
            <a:endParaRPr lang="ru-RU" sz="1800" b="1" i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371896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Представление интересов в судах</a:t>
            </a:r>
            <a:endParaRPr lang="ru-RU" sz="1600" b="1" i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8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3473714"/>
              </p:ext>
            </p:extLst>
          </p:nvPr>
        </p:nvGraphicFramePr>
        <p:xfrm>
          <a:off x="3535136" y="1844067"/>
          <a:ext cx="4833686" cy="4948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192095576"/>
              </p:ext>
            </p:extLst>
          </p:nvPr>
        </p:nvGraphicFramePr>
        <p:xfrm>
          <a:off x="7326857" y="1862933"/>
          <a:ext cx="4865143" cy="416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231661922"/>
              </p:ext>
            </p:extLst>
          </p:nvPr>
        </p:nvGraphicFramePr>
        <p:xfrm>
          <a:off x="0" y="1853293"/>
          <a:ext cx="4359727" cy="4016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5139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140779" y="0"/>
            <a:ext cx="7051221" cy="132556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18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Итоги работы Юридической службы Федерального казначейства за </a:t>
            </a:r>
            <a:r>
              <a:rPr lang="en-US" sz="18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I </a:t>
            </a:r>
            <a:r>
              <a:rPr lang="ru-RU" sz="18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полугодие 2015 г.</a:t>
            </a:r>
            <a:endParaRPr lang="ru-RU" sz="1800" b="1" i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371896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Представление интересов в судах</a:t>
            </a:r>
            <a:endParaRPr lang="ru-RU" sz="1600" b="1" i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8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1929842"/>
              </p:ext>
            </p:extLst>
          </p:nvPr>
        </p:nvGraphicFramePr>
        <p:xfrm>
          <a:off x="152400" y="1541173"/>
          <a:ext cx="11887200" cy="514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7371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140779" y="0"/>
            <a:ext cx="7051221" cy="132556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18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Итоги работы Юридической службы Федерального казначейства за </a:t>
            </a:r>
            <a:r>
              <a:rPr lang="en-US" sz="18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I </a:t>
            </a:r>
            <a:r>
              <a:rPr lang="ru-RU" sz="18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полугодие 2015 г.</a:t>
            </a:r>
            <a:endParaRPr lang="ru-RU" sz="1800" b="1" i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371896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Представление интересов в судах</a:t>
            </a:r>
            <a:endParaRPr lang="ru-RU" sz="1600" b="1" i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10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5731598"/>
              </p:ext>
            </p:extLst>
          </p:nvPr>
        </p:nvGraphicFramePr>
        <p:xfrm>
          <a:off x="0" y="1541173"/>
          <a:ext cx="12066814" cy="514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261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5140779" y="0"/>
            <a:ext cx="7051221" cy="132556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18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Итоги работы Юридической службы Федерального казначейства за </a:t>
            </a:r>
            <a:r>
              <a:rPr lang="en-US" sz="18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I </a:t>
            </a:r>
            <a:r>
              <a:rPr lang="ru-RU" sz="18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полугодие 2015 г.</a:t>
            </a:r>
            <a:endParaRPr lang="ru-RU" sz="1800" b="1" i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995581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Представление интересов в судах</a:t>
            </a:r>
            <a:endParaRPr lang="ru-RU" sz="1600" b="1" i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400569"/>
              </p:ext>
            </p:extLst>
          </p:nvPr>
        </p:nvGraphicFramePr>
        <p:xfrm>
          <a:off x="319088" y="1692487"/>
          <a:ext cx="11553823" cy="50855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19936"/>
                <a:gridCol w="2294991"/>
                <a:gridCol w="5638896"/>
              </a:tblGrid>
              <a:tr h="30128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Вид взыскания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Размер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взыскания (руб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.)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С кого взыскали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5993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Выплаты по договорам/государственным контрактам, включая суммы неустоек по ним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</a:rPr>
                        <a:t>7 446 </a:t>
                      </a:r>
                      <a:r>
                        <a:rPr lang="ru-RU" sz="1200" b="1" dirty="0" smtClean="0">
                          <a:effectLst/>
                          <a:latin typeface="Cambria" panose="02040503050406030204" pitchFamily="18" charset="0"/>
                        </a:rPr>
                        <a:t>571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" panose="02040503050406030204" pitchFamily="18" charset="0"/>
                        </a:rPr>
                        <a:t>ФКУ «ЦОКР» -</a:t>
                      </a: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</a:rPr>
                        <a:t>7 392 182 </a:t>
                      </a:r>
                      <a:r>
                        <a:rPr lang="ru-RU" sz="1200" dirty="0" smtClean="0">
                          <a:effectLst/>
                          <a:latin typeface="Cambria" panose="02040503050406030204" pitchFamily="18" charset="0"/>
                        </a:rPr>
                        <a:t>рубля;</a:t>
                      </a:r>
                      <a:endParaRPr lang="ru-RU" sz="1200" dirty="0">
                        <a:effectLst/>
                        <a:latin typeface="Cambria" panose="02040503050406030204" pitchFamily="18" charset="0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" panose="02040503050406030204" pitchFamily="18" charset="0"/>
                        </a:rPr>
                        <a:t>УФК по Калининградской области - </a:t>
                      </a: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</a:rPr>
                        <a:t>54 389 </a:t>
                      </a:r>
                      <a:r>
                        <a:rPr lang="ru-RU" sz="1200" dirty="0">
                          <a:effectLst/>
                          <a:latin typeface="Cambria" panose="02040503050406030204" pitchFamily="18" charset="0"/>
                        </a:rPr>
                        <a:t>рублей</a:t>
                      </a:r>
                      <a:endParaRPr lang="ru-RU" sz="12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02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Выплаты в качестве возмещения вреда, причиненного в результате ДТП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</a:rPr>
                        <a:t>433 </a:t>
                      </a:r>
                      <a:r>
                        <a:rPr lang="ru-RU" sz="1200" b="1" dirty="0" smtClean="0">
                          <a:effectLst/>
                          <a:latin typeface="Cambria" panose="02040503050406030204" pitchFamily="18" charset="0"/>
                        </a:rPr>
                        <a:t>618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" panose="02040503050406030204" pitchFamily="18" charset="0"/>
                        </a:rPr>
                        <a:t>УФК по г. Санкт – Петербургу - </a:t>
                      </a: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</a:rPr>
                        <a:t>377 778 </a:t>
                      </a:r>
                      <a:r>
                        <a:rPr lang="ru-RU" sz="1200" dirty="0" smtClean="0">
                          <a:effectLst/>
                          <a:latin typeface="Cambria" panose="02040503050406030204" pitchFamily="18" charset="0"/>
                        </a:rPr>
                        <a:t>рублей;</a:t>
                      </a:r>
                      <a:endParaRPr lang="ru-RU" sz="1200" dirty="0">
                        <a:effectLst/>
                        <a:latin typeface="Cambria" panose="02040503050406030204" pitchFamily="18" charset="0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" panose="02040503050406030204" pitchFamily="18" charset="0"/>
                        </a:rPr>
                        <a:t>УФК по Забайкальскому краю - </a:t>
                      </a:r>
                      <a:r>
                        <a:rPr lang="ru-RU" sz="1200" b="1" dirty="0" smtClean="0">
                          <a:effectLst/>
                          <a:latin typeface="Cambria" panose="02040503050406030204" pitchFamily="18" charset="0"/>
                        </a:rPr>
                        <a:t>55</a:t>
                      </a: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</a:rPr>
                        <a:t> 840 </a:t>
                      </a:r>
                      <a:r>
                        <a:rPr lang="ru-RU" sz="1200" dirty="0">
                          <a:effectLst/>
                          <a:latin typeface="Cambria" panose="02040503050406030204" pitchFamily="18" charset="0"/>
                        </a:rPr>
                        <a:t>рублей</a:t>
                      </a:r>
                      <a:endParaRPr lang="ru-RU" sz="12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42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Выплаты в счет возмещения судебных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расходов в результате признания судом незаконными действий ТОФК в связи возвратом исполнительного документа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163 715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mbria" panose="02040503050406030204" pitchFamily="18" charset="0"/>
                        </a:rPr>
                        <a:t>УФК по Омской области – </a:t>
                      </a:r>
                      <a:r>
                        <a:rPr lang="ru-RU" sz="1200" b="1" dirty="0" smtClean="0">
                          <a:effectLst/>
                          <a:latin typeface="Cambria" panose="02040503050406030204" pitchFamily="18" charset="0"/>
                        </a:rPr>
                        <a:t>55 000 </a:t>
                      </a:r>
                      <a:r>
                        <a:rPr lang="ru-RU" sz="1200" dirty="0" smtClean="0">
                          <a:effectLst/>
                          <a:latin typeface="Cambria" panose="02040503050406030204" pitchFamily="18" charset="0"/>
                        </a:rPr>
                        <a:t>рублей;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mbria" panose="02040503050406030204" pitchFamily="18" charset="0"/>
                        </a:rPr>
                        <a:t>УФК по Свердловской области – </a:t>
                      </a:r>
                      <a:r>
                        <a:rPr lang="ru-RU" sz="1200" b="1" dirty="0" smtClean="0">
                          <a:effectLst/>
                          <a:latin typeface="Cambria" panose="02040503050406030204" pitchFamily="18" charset="0"/>
                        </a:rPr>
                        <a:t>40 446 </a:t>
                      </a:r>
                      <a:r>
                        <a:rPr lang="ru-RU" sz="1200" dirty="0" smtClean="0">
                          <a:effectLst/>
                          <a:latin typeface="Cambria" panose="02040503050406030204" pitchFamily="18" charset="0"/>
                        </a:rPr>
                        <a:t>рублей;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mbria" panose="02040503050406030204" pitchFamily="18" charset="0"/>
                        </a:rPr>
                        <a:t>УФК </a:t>
                      </a:r>
                      <a:r>
                        <a:rPr lang="ru-RU" sz="1200" dirty="0">
                          <a:effectLst/>
                          <a:latin typeface="Cambria" panose="02040503050406030204" pitchFamily="18" charset="0"/>
                        </a:rPr>
                        <a:t>по г. Санкт – Петербургу </a:t>
                      </a:r>
                      <a:r>
                        <a:rPr lang="ru-RU" sz="1200" dirty="0" smtClean="0">
                          <a:effectLst/>
                          <a:latin typeface="Cambria" panose="02040503050406030204" pitchFamily="18" charset="0"/>
                        </a:rPr>
                        <a:t>– </a:t>
                      </a:r>
                      <a:r>
                        <a:rPr lang="ru-RU" sz="1200" b="1" baseline="0" dirty="0" smtClean="0">
                          <a:effectLst/>
                          <a:latin typeface="Cambria" panose="02040503050406030204" pitchFamily="18" charset="0"/>
                        </a:rPr>
                        <a:t>38 198 </a:t>
                      </a:r>
                      <a:r>
                        <a:rPr lang="ru-RU" sz="1200" baseline="0" dirty="0" smtClean="0">
                          <a:effectLst/>
                          <a:latin typeface="Cambria" panose="02040503050406030204" pitchFamily="18" charset="0"/>
                        </a:rPr>
                        <a:t>рублей; 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mbria" panose="02040503050406030204" pitchFamily="18" charset="0"/>
                        </a:rPr>
                        <a:t>УФК по Самарской области – </a:t>
                      </a:r>
                      <a:r>
                        <a:rPr lang="ru-RU" sz="1200" b="1" dirty="0" smtClean="0">
                          <a:effectLst/>
                          <a:latin typeface="Cambria" panose="02040503050406030204" pitchFamily="18" charset="0"/>
                        </a:rPr>
                        <a:t>17 000 </a:t>
                      </a:r>
                      <a:r>
                        <a:rPr lang="ru-RU" sz="1200" dirty="0" smtClean="0">
                          <a:effectLst/>
                          <a:latin typeface="Cambria" panose="02040503050406030204" pitchFamily="18" charset="0"/>
                        </a:rPr>
                        <a:t>рублей;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mbria" panose="02040503050406030204" pitchFamily="18" charset="0"/>
                        </a:rPr>
                        <a:t>УФК по Астраханской области – </a:t>
                      </a:r>
                      <a:r>
                        <a:rPr lang="ru-RU" sz="1200" b="1" dirty="0" smtClean="0">
                          <a:effectLst/>
                          <a:latin typeface="Cambria" panose="02040503050406030204" pitchFamily="18" charset="0"/>
                        </a:rPr>
                        <a:t>12 871 </a:t>
                      </a:r>
                      <a:r>
                        <a:rPr lang="ru-RU" sz="1200" dirty="0" smtClean="0">
                          <a:effectLst/>
                          <a:latin typeface="Cambria" panose="02040503050406030204" pitchFamily="18" charset="0"/>
                        </a:rPr>
                        <a:t>рубль; 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mbria" panose="02040503050406030204" pitchFamily="18" charset="0"/>
                        </a:rPr>
                        <a:t>УФК по г. Москве – </a:t>
                      </a:r>
                      <a:r>
                        <a:rPr lang="ru-RU" sz="1200" b="1" dirty="0" smtClean="0">
                          <a:effectLst/>
                          <a:latin typeface="Cambria" panose="02040503050406030204" pitchFamily="18" charset="0"/>
                        </a:rPr>
                        <a:t>200</a:t>
                      </a:r>
                      <a:r>
                        <a:rPr lang="ru-RU" sz="1200" dirty="0" smtClean="0">
                          <a:effectLst/>
                          <a:latin typeface="Cambria" panose="02040503050406030204" pitchFamily="18" charset="0"/>
                        </a:rPr>
                        <a:t> рублей</a:t>
                      </a:r>
                      <a:endParaRPr lang="ru-RU" sz="1200" baseline="0" dirty="0" smtClean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09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Выплаты в счет возмещения судебных расходов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в результате удовлетворения судом требований о возмещении ущерба при ДТП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24 827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mbria" panose="02040503050406030204" pitchFamily="18" charset="0"/>
                        </a:rPr>
                        <a:t>УФК по г. Санкт – Петербургу – </a:t>
                      </a:r>
                      <a:r>
                        <a:rPr lang="ru-RU" sz="1200" b="1" baseline="0" dirty="0" smtClean="0">
                          <a:effectLst/>
                          <a:latin typeface="Cambria" panose="02040503050406030204" pitchFamily="18" charset="0"/>
                        </a:rPr>
                        <a:t>24 827 </a:t>
                      </a:r>
                      <a:r>
                        <a:rPr lang="ru-RU" sz="1200" baseline="0" dirty="0" smtClean="0">
                          <a:effectLst/>
                          <a:latin typeface="Cambria" panose="02040503050406030204" pitchFamily="18" charset="0"/>
                        </a:rPr>
                        <a:t>рублей </a:t>
                      </a:r>
                      <a:endParaRPr lang="ru-RU" sz="12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09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Судебный штраф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за неисполнение судебного акта в 3-х месячный срок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</a:rPr>
                        <a:t>20 000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ambria" panose="02040503050406030204" pitchFamily="18" charset="0"/>
                        </a:rPr>
                        <a:t>УФК по Приморскому краю – </a:t>
                      </a:r>
                      <a:r>
                        <a:rPr lang="ru-RU" sz="1200" b="1" dirty="0">
                          <a:effectLst/>
                          <a:latin typeface="Cambria" panose="02040503050406030204" pitchFamily="18" charset="0"/>
                        </a:rPr>
                        <a:t>20 000 </a:t>
                      </a:r>
                      <a:r>
                        <a:rPr lang="ru-RU" sz="1200" dirty="0">
                          <a:effectLst/>
                          <a:latin typeface="Cambria" panose="02040503050406030204" pitchFamily="18" charset="0"/>
                        </a:rPr>
                        <a:t>рублей</a:t>
                      </a:r>
                      <a:endParaRPr lang="ru-RU" sz="12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09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Выплаты в счет возмещения судебных расходов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в результате удовлетворения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требований о взыскании неустойки за несвоевременную оплату по государственному контракту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9 253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mbria" panose="02040503050406030204" pitchFamily="18" charset="0"/>
                        </a:rPr>
                        <a:t>УФК по Калининградской области – </a:t>
                      </a:r>
                      <a:r>
                        <a:rPr lang="ru-RU" sz="1200" b="1" dirty="0" smtClean="0">
                          <a:effectLst/>
                          <a:latin typeface="Cambria" panose="02040503050406030204" pitchFamily="18" charset="0"/>
                        </a:rPr>
                        <a:t>9 253 </a:t>
                      </a:r>
                      <a:r>
                        <a:rPr lang="ru-RU" sz="1200" dirty="0" smtClean="0">
                          <a:effectLst/>
                          <a:latin typeface="Cambria" panose="02040503050406030204" pitchFamily="18" charset="0"/>
                        </a:rPr>
                        <a:t>рубля</a:t>
                      </a:r>
                      <a:endParaRPr lang="ru-RU" sz="12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5014" marR="450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01411" y="1353933"/>
            <a:ext cx="11389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Виды взысканий с органов Федерального казначейства и ФКУ «ЦОКР»</a:t>
            </a:r>
            <a:endParaRPr lang="ru-RU" sz="1600" b="1" i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01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5140779" y="0"/>
            <a:ext cx="7051221" cy="132556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18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Итоги работы Юридической службы Федерального казначейства за </a:t>
            </a:r>
            <a:r>
              <a:rPr lang="en-US" sz="18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I </a:t>
            </a:r>
            <a:r>
              <a:rPr lang="ru-RU" sz="18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полугодие 2015 г.</a:t>
            </a:r>
            <a:endParaRPr lang="ru-RU" sz="1800" b="1" i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371896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Нагрузка на сотрудников </a:t>
            </a:r>
            <a:r>
              <a:rPr lang="ru-RU" sz="1600" b="1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юридических отделов </a:t>
            </a: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ТОФК по правовой экспертизе</a:t>
            </a:r>
            <a:endParaRPr lang="ru-RU" sz="1600" b="1" i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3100"/>
              </p:ext>
            </p:extLst>
          </p:nvPr>
        </p:nvGraphicFramePr>
        <p:xfrm>
          <a:off x="816429" y="1853290"/>
          <a:ext cx="10466615" cy="45883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2256"/>
                <a:gridCol w="5266287"/>
                <a:gridCol w="1492808"/>
                <a:gridCol w="2595264"/>
              </a:tblGrid>
              <a:tr h="101768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№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ТОФК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Количество сотрудников в отделе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Количество заключений подготовленных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сотрудником в день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29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УФК по Республике Калмыкия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5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19,92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29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УФК по Забайкальскому краю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9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18,42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29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УФК по Костромской области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8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13,22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98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УФК по Архангельской области и Ненецкому автономному округу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11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10,38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29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УФК по Новгородской области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6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10,25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29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6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УФК по Республике Дагестан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9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9,99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29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7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УФК по Республике Крым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7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9,91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29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8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УФК по Смоленской области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6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9,21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29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9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УФК по Сахалинской области 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6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9,09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29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УФК по Иркутской области</a:t>
                      </a:r>
                      <a:endParaRPr lang="ru-RU" sz="1100" b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13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8,39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894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3035300" y="525247"/>
            <a:ext cx="7519988" cy="59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 eaLnBrk="0" hangingPunct="0">
              <a:lnSpc>
                <a:spcPct val="90000"/>
              </a:lnSpc>
              <a:defRPr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Суммарные и количественные показатели по поступившим  решениям налоговых органов в первом полугодии 2015 года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3870971"/>
              </p:ext>
            </p:extLst>
          </p:nvPr>
        </p:nvGraphicFramePr>
        <p:xfrm>
          <a:off x="1718581" y="1233133"/>
          <a:ext cx="9711419" cy="5130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1939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991624" y="213681"/>
            <a:ext cx="7519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lvl="0" algn="ctr">
              <a:defRPr sz="1800" b="1" i="0" u="none" strike="noStrike" baseline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Суммарные и количественные показатели по поступившим  РНО </a:t>
            </a:r>
            <a:br>
              <a:rPr lang="ru-RU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</a:b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и РНО до 500 рублей (первое полугодие 2015 года)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4354208"/>
              </p:ext>
            </p:extLst>
          </p:nvPr>
        </p:nvGraphicFramePr>
        <p:xfrm>
          <a:off x="1628774" y="1102178"/>
          <a:ext cx="9695090" cy="5004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051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3805881" y="574675"/>
            <a:ext cx="58119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lvl="0" algn="ctr">
              <a:defRPr sz="2000" b="1" i="0" u="none" strike="noStrike" baseline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Организация мониторинга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правоприменения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 в Федеральном казначействе</a:t>
            </a:r>
          </a:p>
        </p:txBody>
      </p:sp>
      <p:pic>
        <p:nvPicPr>
          <p:cNvPr id="4107" name="Picture 2" descr="D:\Go\2011\20110530_Сбербанк\Презентация\Материалы\Basic_set_Png\Basic_set_Png\tick_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12" y="1523980"/>
            <a:ext cx="401637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D:\Go\2011\20110530_Сбербанк\Презентация\Материалы\Basic_set_Png\Basic_set_Png\tick_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12" y="4284302"/>
            <a:ext cx="401637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D:\Go\2011\20110530_Сбербанк\Презентация\Материалы\Basic_set_Png\Basic_set_Png\tick_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4967" y="4164240"/>
            <a:ext cx="401637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Oval 4"/>
          <p:cNvSpPr>
            <a:spLocks noChangeArrowheads="1"/>
          </p:cNvSpPr>
          <p:nvPr/>
        </p:nvSpPr>
        <p:spPr bwMode="auto">
          <a:xfrm>
            <a:off x="4419115" y="1665374"/>
            <a:ext cx="4001678" cy="36902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августа 2014 г.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1658-р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плана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правоприменения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 на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год»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300" b="1" kern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kern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kern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b="1" kern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30.12.2014 № </a:t>
            </a:r>
            <a:r>
              <a:rPr lang="ru-RU" sz="1300" b="1" kern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333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kern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kern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организации </a:t>
            </a:r>
            <a:r>
              <a:rPr lang="ru-RU" sz="1300" b="1" kern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 </a:t>
            </a:r>
            <a:r>
              <a:rPr lang="ru-RU" sz="1300" b="1" kern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правоприменения</a:t>
            </a:r>
            <a:r>
              <a:rPr lang="ru-RU" sz="1300" b="1" kern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300" b="1" kern="1300" dirty="0"/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20" name="AutoShape 5"/>
          <p:cNvSpPr>
            <a:spLocks noChangeArrowheads="1"/>
          </p:cNvSpPr>
          <p:nvPr/>
        </p:nvSpPr>
        <p:spPr bwMode="auto">
          <a:xfrm>
            <a:off x="4887428" y="5531218"/>
            <a:ext cx="2952750" cy="1016000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Сбор, обобщение, анализ </a:t>
            </a:r>
            <a:r>
              <a:rPr lang="ru-RU" altLang="ru-RU" sz="12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обращений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граждан и юридических лиц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судебных актов </a:t>
            </a:r>
            <a:r>
              <a:rPr lang="ru-RU" altLang="ru-RU" sz="12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altLang="ru-RU" sz="1200" b="1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AutoShape 6"/>
          <p:cNvSpPr>
            <a:spLocks noChangeArrowheads="1"/>
          </p:cNvSpPr>
          <p:nvPr/>
        </p:nvSpPr>
        <p:spPr bwMode="auto">
          <a:xfrm>
            <a:off x="1641147" y="1546547"/>
            <a:ext cx="2937849" cy="1214437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процессу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общественных, научных,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образовательных организаций,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клиентов органов ФК</a:t>
            </a:r>
            <a:endParaRPr kumimoji="0" lang="ru-RU" altLang="ru-RU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AutoShape 8"/>
          <p:cNvSpPr>
            <a:spLocks noChangeArrowheads="1"/>
          </p:cNvSpPr>
          <p:nvPr/>
        </p:nvSpPr>
        <p:spPr bwMode="auto">
          <a:xfrm>
            <a:off x="8243104" y="1523980"/>
            <a:ext cx="3028219" cy="122396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altLang="ru-RU" sz="1200" b="1" kern="0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а</a:t>
            </a:r>
            <a:r>
              <a:rPr kumimoji="0" lang="ru-RU" altLang="ru-RU" sz="12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anose="02020603050405020304" pitchFamily="18" charset="0"/>
              </a:rPr>
              <a:t>нкетирования</a:t>
            </a: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anose="02020603050405020304" pitchFamily="18" charset="0"/>
              </a:rPr>
              <a:t> взыскателей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исполнению органами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ФК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по организации исполнения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удебных актов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ru-RU" alt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</a:p>
        </p:txBody>
      </p:sp>
      <p:sp>
        <p:nvSpPr>
          <p:cNvPr id="25" name="AutoShape 6"/>
          <p:cNvSpPr>
            <a:spLocks noChangeArrowheads="1"/>
          </p:cNvSpPr>
          <p:nvPr/>
        </p:nvSpPr>
        <p:spPr bwMode="auto">
          <a:xfrm>
            <a:off x="1641148" y="4182326"/>
            <a:ext cx="2937849" cy="1339325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Сбор, обобщение, анализ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судебной практики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обжалованию </a:t>
            </a:r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(бездействий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органов ФК,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связанных с организацией исполнения </a:t>
            </a:r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судебных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актов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2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200" b="1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AutoShape 6"/>
          <p:cNvSpPr>
            <a:spLocks noChangeArrowheads="1"/>
          </p:cNvSpPr>
          <p:nvPr/>
        </p:nvSpPr>
        <p:spPr bwMode="auto">
          <a:xfrm>
            <a:off x="8333474" y="4284302"/>
            <a:ext cx="2937849" cy="1339325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Сбор, обобщение, </a:t>
            </a:r>
            <a:r>
              <a:rPr lang="ru-RU" altLang="ru-RU" sz="12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предложений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необходимости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принятия, изменения,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признания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утратившими силу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НПА</a:t>
            </a:r>
            <a:endParaRPr lang="ru-RU" altLang="ru-RU" sz="1200" b="1" kern="0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Picture 2" descr="D:\Go\2011\20110530_Сбербанк\Презентация\Материалы\Basic_set_Png\Basic_set_Png\tick_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7866" y="1323161"/>
            <a:ext cx="401637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 descr="D:\Go\2011\20110530_Сбербанк\Презентация\Материалы\Basic_set_Png\Basic_set_Png\tick_6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990" y="5531218"/>
            <a:ext cx="401637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86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4462555" y="163901"/>
            <a:ext cx="67715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lvl="0" algn="ctr">
              <a:defRPr sz="1600" b="1" i="0" u="none" strike="noStrike" baseline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sz="18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+mj-ea"/>
                <a:cs typeface="+mj-cs"/>
              </a:rPr>
              <a:t>Мониторинг </a:t>
            </a:r>
            <a:r>
              <a:rPr lang="ru-RU" sz="1800" i="1" dirty="0" err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+mj-ea"/>
                <a:cs typeface="+mj-cs"/>
              </a:rPr>
              <a:t>правоприменения</a:t>
            </a:r>
            <a:r>
              <a:rPr lang="ru-RU" sz="18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+mj-ea"/>
                <a:cs typeface="+mj-cs"/>
              </a:rPr>
              <a:t> главы 24.1 БК РФ,  части 20 статьи 30 Федерального закона № 83-ФЗ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274082" y="996042"/>
            <a:ext cx="10790465" cy="4100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ru-RU" altLang="ru-RU" sz="1300" b="1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Цель мониторинга </a:t>
            </a:r>
            <a:r>
              <a:rPr kumimoji="0" lang="ru-RU" altLang="ru-RU" sz="1300" b="1" u="none" strike="noStrike" kern="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правоприменения</a:t>
            </a:r>
            <a:r>
              <a:rPr kumimoji="0" lang="ru-RU" altLang="ru-RU" sz="1300" b="1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ru-RU" sz="1300" b="1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altLang="ru-RU" sz="13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эффективность правового регулирования (</a:t>
            </a:r>
            <a:r>
              <a:rPr kumimoji="0" lang="ru-RU" altLang="ru-RU" sz="1300" b="1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эффективная реализация норм </a:t>
            </a:r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главы 24.1 БК РФ,  части 20 статьи 30 Федерального закона № </a:t>
            </a:r>
            <a:r>
              <a:rPr lang="ru-RU" sz="13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83-ФЗ)</a:t>
            </a:r>
            <a:r>
              <a:rPr kumimoji="0" lang="ru-RU" altLang="ru-RU" sz="1300" b="1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ru-RU" sz="1300" b="1" u="none" strike="noStrike" kern="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ru-RU" sz="1300" b="1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</a:t>
            </a:r>
            <a:endParaRPr kumimoji="0" lang="ru-RU" altLang="ru-RU" sz="1300" b="1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2371" y="2084870"/>
            <a:ext cx="2327477" cy="2722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Эффективная работа суда </a:t>
            </a:r>
            <a:endParaRPr kumimoji="0" lang="ru-RU" sz="13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3797" y="2423534"/>
            <a:ext cx="3187927" cy="28912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300" b="1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Times New Roman" pitchFamily="18" charset="0"/>
                <a:cs typeface="Times New Roman" pitchFamily="18" charset="0"/>
              </a:rPr>
              <a:t>Причины неэффективной работы суда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3797" y="2774926"/>
            <a:ext cx="3696267" cy="6132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kern="0" dirty="0">
                <a:latin typeface="Cambria" panose="02040503050406030204" pitchFamily="18" charset="0"/>
                <a:cs typeface="Calibri" panose="020F0502020204030204" pitchFamily="34" charset="0"/>
              </a:rPr>
              <a:t>Принятие судами судебных актов, вызывающих затруднения при их исполнении  </a:t>
            </a:r>
            <a:endParaRPr lang="ru-RU" sz="1200" kern="0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3796" y="3513335"/>
            <a:ext cx="3696268" cy="4798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kern="0" noProof="0" dirty="0" smtClean="0">
                <a:latin typeface="Cambria" panose="02040503050406030204" pitchFamily="18" charset="0"/>
                <a:cs typeface="Times New Roman" pitchFamily="18" charset="0"/>
              </a:rPr>
              <a:t>Ошибки при предъявлении </a:t>
            </a:r>
            <a:r>
              <a:rPr lang="ru-RU" sz="1300" kern="0" dirty="0" smtClean="0">
                <a:latin typeface="Cambria" panose="02040503050406030204" pitchFamily="18" charset="0"/>
                <a:cs typeface="Times New Roman" pitchFamily="18" charset="0"/>
              </a:rPr>
              <a:t>ИД по просьбе взыскателя</a:t>
            </a:r>
            <a:r>
              <a:rPr lang="ru-RU" sz="1300" kern="0" noProof="0" dirty="0" smtClean="0">
                <a:latin typeface="Cambria" panose="02040503050406030204" pitchFamily="18" charset="0"/>
                <a:cs typeface="Times New Roman" pitchFamily="18" charset="0"/>
              </a:rPr>
              <a:t> </a:t>
            </a:r>
            <a:endParaRPr kumimoji="0" lang="ru-RU" sz="1300" i="0" u="none" strike="noStrike" kern="0" cap="none" spc="0" normalizeH="0" noProof="0" dirty="0">
              <a:ln>
                <a:noFill/>
              </a:ln>
              <a:solidFill>
                <a:prstClr val="white"/>
              </a:solidFill>
              <a:uLnTx/>
              <a:uFillTx/>
              <a:latin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309998" y="3472498"/>
            <a:ext cx="3880756" cy="308070"/>
          </a:xfrm>
          <a:prstGeom prst="rect">
            <a:avLst/>
          </a:prstGeom>
          <a:solidFill>
            <a:srgbClr val="99C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 smtClean="0">
                <a:latin typeface="Cambria" panose="02040503050406030204" pitchFamily="18" charset="0"/>
                <a:cs typeface="Calibri" panose="020F0502020204030204" pitchFamily="34" charset="0"/>
              </a:rPr>
              <a:t>Недочеты в процедуре организации исполнения ИД</a:t>
            </a:r>
            <a:endParaRPr kumimoji="0" lang="ru-RU" altLang="ru-RU" sz="1200" i="1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483428" y="2134882"/>
            <a:ext cx="3517150" cy="4219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kern="0" noProof="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Эффективная работа должников по исполнению ИД   </a:t>
            </a:r>
            <a:endParaRPr kumimoji="0" lang="ru-RU" sz="1300" b="1" i="0" u="none" strike="noStrike" kern="0" cap="none" spc="0" normalizeH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64788" y="5216979"/>
            <a:ext cx="1095443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Инструменты для снижения количества возвратов ИД, повышения эффективности исполнения ИД должниками, организации исполнения ИД органами ФК  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836056" y="6276975"/>
            <a:ext cx="1665415" cy="3747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300" b="1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Отчетность</a:t>
            </a:r>
            <a:r>
              <a:rPr kumimoji="0" lang="ru-RU" altLang="ru-RU" sz="1300" b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по ИД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990043" y="6276975"/>
            <a:ext cx="1577441" cy="3747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ru-RU" sz="13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Разъяснительная работа</a:t>
            </a:r>
            <a:endParaRPr kumimoji="0" lang="ru-RU" sz="1300" b="1" i="0" u="none" strike="noStrike" kern="0" cap="none" spc="0" normalizeH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90043" y="3156245"/>
            <a:ext cx="2428673" cy="41170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kern="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Ненадлежащее исполнение обязанностей </a:t>
            </a:r>
            <a:endParaRPr lang="ru-RU" altLang="ru-RU" sz="1300" kern="0" dirty="0">
              <a:solidFill>
                <a:schemeClr val="tx1"/>
              </a:solidFill>
              <a:latin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550862" y="3713565"/>
            <a:ext cx="3382282" cy="42522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30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cs typeface="Times New Roman" pitchFamily="18" charset="0"/>
              </a:rPr>
              <a:t>Отмена приостановления операций  по расходованию средств на лицевом счете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449560" y="5807212"/>
            <a:ext cx="5304698" cy="3767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b="1" kern="0" dirty="0" smtClean="0">
                <a:latin typeface="Times New Roman" pitchFamily="18" charset="0"/>
                <a:cs typeface="Times New Roman" pitchFamily="18" charset="0"/>
              </a:rPr>
              <a:t>Создание сервиса на официальном сайте ФК: информация о ходе исполнения ИД, электронное заявление </a:t>
            </a:r>
            <a:r>
              <a:rPr kumimoji="0" lang="ru-RU" altLang="ru-RU" sz="1300" b="1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59281" y="2641944"/>
            <a:ext cx="3533248" cy="43960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неэффективной работы должников по исполнению ИД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83041" y="1503932"/>
            <a:ext cx="10790465" cy="4398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Исполнение судебных актов, предусматривающих обращение взыскания на средства бюджетов бюджетной системы РФ, средства бюджетных (автономных) учреждений, в установленный законом срок </a:t>
            </a:r>
            <a:endParaRPr lang="ru-RU" sz="1300" b="1" dirty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трелка вниз 36"/>
          <p:cNvSpPr/>
          <p:nvPr/>
        </p:nvSpPr>
        <p:spPr>
          <a:xfrm>
            <a:off x="1593963" y="1943781"/>
            <a:ext cx="484187" cy="147638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75658" y="5807212"/>
            <a:ext cx="6049733" cy="3767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b="1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Регламентация деятельности органов ФК, автоматизация процесса исполнения ИД   </a:t>
            </a:r>
            <a:endParaRPr lang="ru-RU" altLang="ru-RU" sz="1300" b="1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3796" y="4090879"/>
            <a:ext cx="3696268" cy="4516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latin typeface="Cambria" panose="02040503050406030204" pitchFamily="18" charset="0"/>
                <a:cs typeface="Times New Roman" panose="02020603050405020304" pitchFamily="18" charset="0"/>
              </a:rPr>
              <a:t>Пробелы в правовом регулировании оснований возврата ИД </a:t>
            </a:r>
            <a:endParaRPr lang="ru-RU" sz="13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311243" y="2083327"/>
            <a:ext cx="3443015" cy="430050"/>
          </a:xfrm>
          <a:prstGeom prst="rect">
            <a:avLst/>
          </a:prstGeom>
          <a:solidFill>
            <a:srgbClr val="99C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kern="0" noProof="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Эффективная работа </a:t>
            </a:r>
            <a:r>
              <a:rPr lang="ru-RU" sz="1300" b="1" kern="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органов ФК при организации исполнения ИД</a:t>
            </a:r>
            <a:r>
              <a:rPr lang="ru-RU" sz="1300" b="1" kern="0" noProof="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1300" b="1" i="0" u="none" strike="noStrike" kern="0" cap="none" spc="0" normalizeH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311243" y="2568097"/>
            <a:ext cx="3671207" cy="439608"/>
          </a:xfrm>
          <a:prstGeom prst="rect">
            <a:avLst/>
          </a:prstGeom>
          <a:solidFill>
            <a:srgbClr val="99C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неэффективной работы </a:t>
            </a:r>
            <a:r>
              <a:rPr lang="ru-RU" sz="1300" b="1" kern="0" dirty="0" smtClean="0">
                <a:latin typeface="Times New Roman" pitchFamily="18" charset="0"/>
                <a:cs typeface="Times New Roman" pitchFamily="18" charset="0"/>
              </a:rPr>
              <a:t>органов </a:t>
            </a:r>
            <a:r>
              <a:rPr lang="ru-RU" sz="1300" b="1" kern="0" dirty="0">
                <a:latin typeface="Times New Roman" pitchFamily="18" charset="0"/>
                <a:cs typeface="Times New Roman" pitchFamily="18" charset="0"/>
              </a:rPr>
              <a:t>ФК 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220668" y="4242929"/>
            <a:ext cx="1960402" cy="41729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kern="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Отсрочка, рассрочка исполнения ИД </a:t>
            </a:r>
            <a:endParaRPr lang="ru-RU" altLang="ru-RU" sz="1300" kern="0" dirty="0">
              <a:solidFill>
                <a:schemeClr val="tx1"/>
              </a:solidFill>
              <a:latin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309997" y="3096862"/>
            <a:ext cx="3880757" cy="291318"/>
          </a:xfrm>
          <a:prstGeom prst="rect">
            <a:avLst/>
          </a:prstGeom>
          <a:solidFill>
            <a:srgbClr val="99C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Пробелы в правовом </a:t>
            </a:r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регулировании</a:t>
            </a:r>
            <a:endParaRPr lang="ru-RU" altLang="ru-RU" sz="1300" kern="0" dirty="0">
              <a:solidFill>
                <a:schemeClr val="tx1"/>
              </a:solidFill>
              <a:latin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312489" y="3859944"/>
            <a:ext cx="3879511" cy="466693"/>
          </a:xfrm>
          <a:prstGeom prst="rect">
            <a:avLst/>
          </a:prstGeom>
          <a:solidFill>
            <a:srgbClr val="99CCFF"/>
          </a:solidFill>
          <a:ln>
            <a:solidFill>
              <a:srgbClr val="CCCCFF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kern="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Отсутствие регламентации, автоматизации </a:t>
            </a:r>
            <a:r>
              <a:rPr lang="ru-RU" sz="1200" kern="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процедуры </a:t>
            </a:r>
            <a:r>
              <a:rPr lang="ru-RU" sz="1200" kern="0" dirty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организации исполнения </a:t>
            </a:r>
            <a:r>
              <a:rPr lang="ru-RU" sz="1200" kern="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ИД</a:t>
            </a:r>
            <a:endParaRPr lang="ru-RU" altLang="ru-RU" sz="1200" kern="0" dirty="0">
              <a:solidFill>
                <a:schemeClr val="tx1"/>
              </a:solidFill>
              <a:latin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312490" y="4542513"/>
            <a:ext cx="3879510" cy="4172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b="1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Возврат ИД, не приостановление в срок операций на лицевом счете  </a:t>
            </a:r>
            <a:endParaRPr lang="ru-RU" altLang="ru-RU" sz="1300" b="1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87703" y="4749573"/>
            <a:ext cx="2296704" cy="336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b="1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Возврат ИД </a:t>
            </a:r>
            <a:endParaRPr lang="ru-RU" altLang="ru-RU" sz="1300" b="1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422341" y="6276975"/>
            <a:ext cx="2811716" cy="3747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kern="0" noProof="0" dirty="0" smtClean="0">
                <a:latin typeface="Times New Roman" pitchFamily="18" charset="0"/>
                <a:cs typeface="Times New Roman" pitchFamily="18" charset="0"/>
              </a:rPr>
              <a:t>Установление ответственности для должника </a:t>
            </a:r>
            <a:endParaRPr kumimoji="0" lang="ru-RU" sz="1300" b="1" i="0" u="none" strike="noStrike" kern="0" cap="none" spc="0" normalizeH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трелка вниз 34"/>
          <p:cNvSpPr/>
          <p:nvPr/>
        </p:nvSpPr>
        <p:spPr>
          <a:xfrm>
            <a:off x="6074283" y="1982775"/>
            <a:ext cx="484187" cy="147638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4" name="Стрелка вниз 43"/>
          <p:cNvSpPr/>
          <p:nvPr/>
        </p:nvSpPr>
        <p:spPr>
          <a:xfrm>
            <a:off x="10008281" y="1935689"/>
            <a:ext cx="484187" cy="147638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5" name="Стрелка вниз 44"/>
          <p:cNvSpPr/>
          <p:nvPr/>
        </p:nvSpPr>
        <p:spPr>
          <a:xfrm>
            <a:off x="10032750" y="4377755"/>
            <a:ext cx="484187" cy="147638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6" name="Стрелка вниз 45"/>
          <p:cNvSpPr/>
          <p:nvPr/>
        </p:nvSpPr>
        <p:spPr>
          <a:xfrm>
            <a:off x="1593961" y="4560530"/>
            <a:ext cx="484187" cy="147638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071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402398" y="269875"/>
            <a:ext cx="677150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lvl="0" algn="ctr">
              <a:defRPr sz="1600" b="1" i="0" u="none" strike="noStrike" baseline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Сравнение динамики исполнения ИД (шт.)  </a:t>
            </a:r>
          </a:p>
          <a:p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2011 – 6 мес. 2015 (все КУ и все БУ/АУ)</a:t>
            </a: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6687517"/>
              </p:ext>
            </p:extLst>
          </p:nvPr>
        </p:nvGraphicFramePr>
        <p:xfrm>
          <a:off x="979713" y="1282561"/>
          <a:ext cx="10580916" cy="5302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081155" y="4327092"/>
            <a:ext cx="684646" cy="549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20%</a:t>
            </a:r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78233" y="3503466"/>
            <a:ext cx="684646" cy="549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89 402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21398" y="3768290"/>
            <a:ext cx="684646" cy="549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64 782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42725" y="3295722"/>
            <a:ext cx="684646" cy="549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90 803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955799" y="4309844"/>
            <a:ext cx="5969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501899" y="3878044"/>
            <a:ext cx="5969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047999" y="4220944"/>
            <a:ext cx="5969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594099" y="3712944"/>
            <a:ext cx="5969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04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923098" y="295275"/>
            <a:ext cx="677150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lvl="0" algn="ctr">
              <a:defRPr sz="1600" b="1" i="0" u="none" strike="noStrike" baseline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Сравнение динамики исполнения ИД (млн. руб.)  </a:t>
            </a:r>
          </a:p>
          <a:p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2011 – 6 мес. 2015 (все КУ и все БУ/АУ)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4360934"/>
              </p:ext>
            </p:extLst>
          </p:nvPr>
        </p:nvGraphicFramePr>
        <p:xfrm>
          <a:off x="1273628" y="1282561"/>
          <a:ext cx="9993085" cy="5284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2171697" y="4093944"/>
            <a:ext cx="558802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717799" y="3992344"/>
            <a:ext cx="558802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251201" y="3890744"/>
            <a:ext cx="482603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746504" y="3839944"/>
            <a:ext cx="558802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3708404" y="3352945"/>
            <a:ext cx="684646" cy="499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17 968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176158" y="3551994"/>
            <a:ext cx="684646" cy="499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17 321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806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4064000" y="246767"/>
            <a:ext cx="64658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lvl="0" algn="ctr">
              <a:defRPr sz="1600" b="1" i="0" u="none" strike="noStrike" baseline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ГРБС- лидеры </a:t>
            </a:r>
          </a:p>
          <a:p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инф. за период 2011 – 2013 гг. и 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II 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кв. 2014-15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7641390"/>
              </p:ext>
            </p:extLst>
          </p:nvPr>
        </p:nvGraphicFramePr>
        <p:xfrm>
          <a:off x="1130300" y="1282700"/>
          <a:ext cx="10261600" cy="4838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024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3517900" y="377795"/>
            <a:ext cx="78120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lvl="0" algn="ctr">
              <a:defRPr sz="1600" b="1" i="0" u="none" strike="noStrike" baseline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УФК лидеры по предъявленным ИД (все КУ и все БУ/АУ)</a:t>
            </a:r>
          </a:p>
          <a:p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за 6 мес. 2015 года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0634995"/>
              </p:ext>
            </p:extLst>
          </p:nvPr>
        </p:nvGraphicFramePr>
        <p:xfrm>
          <a:off x="1219200" y="1511300"/>
          <a:ext cx="10606087" cy="461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345844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4724400" y="275868"/>
            <a:ext cx="40782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lvl="0" algn="ctr">
              <a:defRPr sz="1600" b="1" i="0" u="none" strike="noStrike" baseline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ФТС России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058554" y="1353488"/>
            <a:ext cx="3313546" cy="638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Инф. по ФТС России по всем УФК </a:t>
            </a:r>
            <a:r>
              <a:rPr lang="ru-RU" sz="1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2013 г. и 6 мес. 2014 и 2015 гг.</a:t>
            </a:r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874000" y="1353488"/>
            <a:ext cx="3708400" cy="638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Категории взыскания ФТС России по УФК по Приморскому краю – </a:t>
            </a:r>
            <a:r>
              <a:rPr lang="ru-RU" sz="1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мес. 2015 </a:t>
            </a: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8814990"/>
              </p:ext>
            </p:extLst>
          </p:nvPr>
        </p:nvGraphicFramePr>
        <p:xfrm>
          <a:off x="241607" y="1879599"/>
          <a:ext cx="6006793" cy="3860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1875668"/>
              </p:ext>
            </p:extLst>
          </p:nvPr>
        </p:nvGraphicFramePr>
        <p:xfrm>
          <a:off x="6606371" y="1816100"/>
          <a:ext cx="5218916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8039104" y="1905290"/>
            <a:ext cx="1041396" cy="499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88 186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руб.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296400" y="3022890"/>
            <a:ext cx="1041396" cy="499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9 267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руб.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31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3822700" y="246767"/>
            <a:ext cx="67325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lvl="0" algn="ctr">
              <a:defRPr sz="1600" b="1" i="0" u="none" strike="noStrike" baseline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Основные категории взыскания</a:t>
            </a:r>
          </a:p>
          <a:p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по всем УФК за 2014 г.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202687"/>
              </p:ext>
            </p:extLst>
          </p:nvPr>
        </p:nvGraphicFramePr>
        <p:xfrm>
          <a:off x="1371601" y="954653"/>
          <a:ext cx="10096500" cy="5065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8051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5321299" y="1542483"/>
            <a:ext cx="6121763" cy="51405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 cap="flat" cmpd="sng" algn="ctr">
            <a:solidFill>
              <a:srgbClr val="005BD3"/>
            </a:solidFill>
            <a:prstDash val="solid"/>
          </a:ln>
          <a:effectLst/>
        </p:spPr>
        <p:txBody>
          <a:bodyPr anchor="ctr"/>
          <a:lstStyle/>
          <a:p>
            <a:pPr algn="ctr"/>
            <a:r>
              <a:rPr lang="ru-RU" altLang="ru-RU" sz="13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НОВЫЕ  </a:t>
            </a:r>
            <a:r>
              <a:rPr lang="ru-RU" altLang="ru-RU" sz="1300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КАТЕГОРИИ </a:t>
            </a:r>
            <a:r>
              <a:rPr lang="ru-RU" altLang="ru-RU" sz="13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ВЗЫСКАНИЯ (с 01.01.2016)</a:t>
            </a:r>
          </a:p>
          <a:p>
            <a:pPr algn="ctr"/>
            <a:r>
              <a:rPr lang="ru-RU" altLang="ru-RU" sz="800" b="1" kern="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Взыскание сумм за участие в вооруженных конфликтах;</a:t>
            </a:r>
          </a:p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Трудовые (служебные) споры (компенсация морального вреда);</a:t>
            </a:r>
          </a:p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 средств из бюджетов бюджетной системы Российской Федерации; взыскание процентов за нарушение срока возврата излишне уплаченных средств в бюджет;</a:t>
            </a:r>
          </a:p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Взыскание суммы основного долга (неустойки: пени, штрафов и убытков, причиненных) по неисполненному договору (контракту); неосновательное обогащение (проценты за пользование чужими денежными средствами);</a:t>
            </a:r>
          </a:p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Взыскание административного, судебного штрафа в доход бюджетов;</a:t>
            </a:r>
          </a:p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Взыскания в пользу арбитражных управляющих;</a:t>
            </a:r>
          </a:p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Взыскания, связанные с катастрофой на Чернобыльской АЭС;</a:t>
            </a:r>
          </a:p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Судебные расходы (государственная пошлина и судебные издержки);</a:t>
            </a:r>
          </a:p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Взыскания по обязательствам, возникающим вследствие причинения вреда жизни и здоровью (компенсация морального вреда, пособие по потере кормильца);</a:t>
            </a:r>
          </a:p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Взыскания по обязательствам, возникающим вследствие причинения вреда имуществу;</a:t>
            </a:r>
          </a:p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Взыскание недоимки, неустойки (пени, штрафы и иные санкции) по взносам в государственные внебюджетные фонды (ПФ РФ, ФСС РФ, ФФОМС, ТФОМС);</a:t>
            </a:r>
          </a:p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Взыскание налога, сбора, пеней и штрафов;</a:t>
            </a:r>
          </a:p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Взыскание пособий по социальным выплатам, пенсий, компенсаций за жилищно-коммунальные услуги, компенсаций за лечение;</a:t>
            </a:r>
          </a:p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Взыскание субсидий;</a:t>
            </a:r>
          </a:p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взыскания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низ 15"/>
          <p:cNvSpPr/>
          <p:nvPr/>
        </p:nvSpPr>
        <p:spPr>
          <a:xfrm rot="16200000">
            <a:off x="4486983" y="2164836"/>
            <a:ext cx="714375" cy="428625"/>
          </a:xfrm>
          <a:prstGeom prst="downArrow">
            <a:avLst/>
          </a:prstGeom>
          <a:gradFill rotWithShape="1">
            <a:gsLst>
              <a:gs pos="0">
                <a:srgbClr val="00349E">
                  <a:shade val="51000"/>
                  <a:satMod val="130000"/>
                </a:srgbClr>
              </a:gs>
              <a:gs pos="80000">
                <a:srgbClr val="00349E">
                  <a:shade val="93000"/>
                  <a:satMod val="130000"/>
                </a:srgbClr>
              </a:gs>
              <a:gs pos="100000">
                <a:srgbClr val="00349E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752" y="1886550"/>
            <a:ext cx="4110038" cy="40513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 cap="flat" cmpd="sng" algn="ctr">
            <a:solidFill>
              <a:srgbClr val="005BD3"/>
            </a:solidFill>
            <a:prstDash val="solid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Marigold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arigold" pitchFamily="66" charset="0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СУЩЕСТВУЮЩИЕ КАТЕГОРИИ ВЗЫСКАНИЯ </a:t>
            </a:r>
            <a:r>
              <a:rPr lang="ru-RU" altLang="ru-RU" sz="1300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kern="0" dirty="0" smtClean="0">
                <a:latin typeface="Times New Roman" pitchFamily="18" charset="0"/>
                <a:cs typeface="Times New Roman" pitchFamily="18" charset="0"/>
              </a:rPr>
              <a:t>1.  Взыскание </a:t>
            </a:r>
            <a:r>
              <a:rPr lang="ru-RU" altLang="ru-RU" sz="1300" kern="0" dirty="0">
                <a:latin typeface="Times New Roman" pitchFamily="18" charset="0"/>
                <a:cs typeface="Times New Roman" pitchFamily="18" charset="0"/>
              </a:rPr>
              <a:t>сумм за участие в вооруженных конфликтах;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kern="0" dirty="0" smtClean="0">
                <a:latin typeface="Times New Roman" pitchFamily="18" charset="0"/>
                <a:cs typeface="Times New Roman" pitchFamily="18" charset="0"/>
              </a:rPr>
              <a:t>2.   Трудовые </a:t>
            </a:r>
            <a:r>
              <a:rPr lang="ru-RU" altLang="ru-RU" sz="1300" kern="0" dirty="0">
                <a:latin typeface="Times New Roman" pitchFamily="18" charset="0"/>
                <a:cs typeface="Times New Roman" pitchFamily="18" charset="0"/>
              </a:rPr>
              <a:t>(служебные) споры;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kern="0" dirty="0" smtClean="0">
                <a:latin typeface="Times New Roman" pitchFamily="18" charset="0"/>
                <a:cs typeface="Times New Roman" pitchFamily="18" charset="0"/>
              </a:rPr>
              <a:t>3. Возврат </a:t>
            </a:r>
            <a:r>
              <a:rPr lang="ru-RU" altLang="ru-RU" sz="1300" kern="0" dirty="0">
                <a:latin typeface="Times New Roman" pitchFamily="18" charset="0"/>
                <a:cs typeface="Times New Roman" pitchFamily="18" charset="0"/>
              </a:rPr>
              <a:t>средств из бюджетов бюджетной системы Российской Федерации;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kern="0" dirty="0" smtClean="0">
                <a:latin typeface="Times New Roman" pitchFamily="18" charset="0"/>
                <a:cs typeface="Times New Roman" pitchFamily="18" charset="0"/>
              </a:rPr>
              <a:t>4. Взыскание </a:t>
            </a:r>
            <a:r>
              <a:rPr lang="ru-RU" altLang="ru-RU" sz="1300" kern="0" dirty="0">
                <a:latin typeface="Times New Roman" pitchFamily="18" charset="0"/>
                <a:cs typeface="Times New Roman" pitchFamily="18" charset="0"/>
              </a:rPr>
              <a:t>суммы основного долга по неисполненному договору (контракту);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kern="0" dirty="0" smtClean="0">
                <a:latin typeface="Times New Roman" pitchFamily="18" charset="0"/>
                <a:cs typeface="Times New Roman" pitchFamily="18" charset="0"/>
              </a:rPr>
              <a:t>5. Взыскание </a:t>
            </a:r>
            <a:r>
              <a:rPr lang="ru-RU" altLang="ru-RU" sz="1300" kern="0" dirty="0">
                <a:latin typeface="Times New Roman" pitchFamily="18" charset="0"/>
                <a:cs typeface="Times New Roman" pitchFamily="18" charset="0"/>
              </a:rPr>
              <a:t>неустойки (пени, штрафы) и убытков, причиненных неисполнением договоров (контрактов);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kern="0" dirty="0" smtClean="0">
                <a:latin typeface="Times New Roman" pitchFamily="18" charset="0"/>
                <a:cs typeface="Times New Roman" pitchFamily="18" charset="0"/>
              </a:rPr>
              <a:t>6. Взыскания </a:t>
            </a:r>
            <a:r>
              <a:rPr lang="ru-RU" altLang="ru-RU" sz="1300" kern="0" dirty="0">
                <a:latin typeface="Times New Roman" pitchFamily="18" charset="0"/>
                <a:cs typeface="Times New Roman" pitchFamily="18" charset="0"/>
              </a:rPr>
              <a:t>в пользу арбитражных управляющих;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kern="0" dirty="0" smtClean="0">
                <a:latin typeface="Times New Roman" pitchFamily="18" charset="0"/>
                <a:cs typeface="Times New Roman" pitchFamily="18" charset="0"/>
              </a:rPr>
              <a:t>7. Взыскания</a:t>
            </a:r>
            <a:r>
              <a:rPr lang="ru-RU" altLang="ru-RU" sz="1300" kern="0" dirty="0">
                <a:latin typeface="Times New Roman" pitchFamily="18" charset="0"/>
                <a:cs typeface="Times New Roman" pitchFamily="18" charset="0"/>
              </a:rPr>
              <a:t>, связанные с катастрофой на Чернобыльской АЭС;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kern="0" dirty="0" smtClean="0">
                <a:latin typeface="Times New Roman" pitchFamily="18" charset="0"/>
                <a:cs typeface="Times New Roman" pitchFamily="18" charset="0"/>
              </a:rPr>
              <a:t>8. Государственная </a:t>
            </a:r>
            <a:r>
              <a:rPr lang="ru-RU" altLang="ru-RU" sz="1300" kern="0" dirty="0">
                <a:latin typeface="Times New Roman" pitchFamily="18" charset="0"/>
                <a:cs typeface="Times New Roman" pitchFamily="18" charset="0"/>
              </a:rPr>
              <a:t>пошлина;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kern="0" dirty="0" smtClean="0">
                <a:latin typeface="Times New Roman" pitchFamily="18" charset="0"/>
                <a:cs typeface="Times New Roman" pitchFamily="18" charset="0"/>
              </a:rPr>
              <a:t>9. Взыскания </a:t>
            </a:r>
            <a:r>
              <a:rPr lang="ru-RU" altLang="ru-RU" sz="1300" kern="0" dirty="0">
                <a:latin typeface="Times New Roman" pitchFamily="18" charset="0"/>
                <a:cs typeface="Times New Roman" pitchFamily="18" charset="0"/>
              </a:rPr>
              <a:t>по обязательствам, возникающим вследствие причинения вреда жизни и здоровью;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kern="0" dirty="0" smtClean="0">
                <a:latin typeface="Times New Roman" pitchFamily="18" charset="0"/>
                <a:cs typeface="Times New Roman" pitchFamily="18" charset="0"/>
              </a:rPr>
              <a:t>10.Взыскания </a:t>
            </a:r>
            <a:r>
              <a:rPr lang="ru-RU" altLang="ru-RU" sz="1300" kern="0" dirty="0">
                <a:latin typeface="Times New Roman" pitchFamily="18" charset="0"/>
                <a:cs typeface="Times New Roman" pitchFamily="18" charset="0"/>
              </a:rPr>
              <a:t>по обязательствам, возникающим вследствие причинения вреда имуществу;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00" kern="0" dirty="0" smtClean="0">
                <a:latin typeface="Times New Roman" pitchFamily="18" charset="0"/>
                <a:cs typeface="Times New Roman" pitchFamily="18" charset="0"/>
              </a:rPr>
              <a:t>11.Иные </a:t>
            </a:r>
            <a:r>
              <a:rPr lang="ru-RU" altLang="ru-RU" sz="1300" kern="0" dirty="0">
                <a:latin typeface="Times New Roman" pitchFamily="18" charset="0"/>
                <a:cs typeface="Times New Roman" pitchFamily="18" charset="0"/>
              </a:rPr>
              <a:t>взыскания.</a:t>
            </a:r>
          </a:p>
        </p:txBody>
      </p:sp>
      <p:sp>
        <p:nvSpPr>
          <p:cNvPr id="18" name="Стрелка вниз 17"/>
          <p:cNvSpPr/>
          <p:nvPr/>
        </p:nvSpPr>
        <p:spPr>
          <a:xfrm rot="16200000">
            <a:off x="4486983" y="4134843"/>
            <a:ext cx="714375" cy="428625"/>
          </a:xfrm>
          <a:prstGeom prst="downArrow">
            <a:avLst/>
          </a:prstGeom>
          <a:gradFill rotWithShape="1">
            <a:gsLst>
              <a:gs pos="0">
                <a:srgbClr val="00349E">
                  <a:shade val="51000"/>
                  <a:satMod val="130000"/>
                </a:srgbClr>
              </a:gs>
              <a:gs pos="80000">
                <a:srgbClr val="00349E">
                  <a:shade val="93000"/>
                  <a:satMod val="130000"/>
                </a:srgbClr>
              </a:gs>
              <a:gs pos="100000">
                <a:srgbClr val="00349E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0" name="Стрелка вниз 19"/>
          <p:cNvSpPr/>
          <p:nvPr/>
        </p:nvSpPr>
        <p:spPr>
          <a:xfrm rot="16200000">
            <a:off x="4486983" y="5212839"/>
            <a:ext cx="714375" cy="428625"/>
          </a:xfrm>
          <a:prstGeom prst="downArrow">
            <a:avLst/>
          </a:prstGeom>
          <a:gradFill rotWithShape="1">
            <a:gsLst>
              <a:gs pos="0">
                <a:srgbClr val="00349E">
                  <a:shade val="51000"/>
                  <a:satMod val="130000"/>
                </a:srgbClr>
              </a:gs>
              <a:gs pos="80000">
                <a:srgbClr val="00349E">
                  <a:shade val="93000"/>
                  <a:satMod val="130000"/>
                </a:srgbClr>
              </a:gs>
              <a:gs pos="100000">
                <a:srgbClr val="00349E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4617158" y="2947193"/>
            <a:ext cx="428625" cy="648072"/>
          </a:xfrm>
          <a:prstGeom prst="rightArrow">
            <a:avLst/>
          </a:prstGeom>
          <a:gradFill rotWithShape="1">
            <a:gsLst>
              <a:gs pos="0">
                <a:srgbClr val="00349E">
                  <a:shade val="51000"/>
                  <a:satMod val="130000"/>
                </a:srgbClr>
              </a:gs>
              <a:gs pos="80000">
                <a:srgbClr val="00349E">
                  <a:shade val="93000"/>
                  <a:satMod val="130000"/>
                </a:srgbClr>
              </a:gs>
              <a:gs pos="100000">
                <a:srgbClr val="00349E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4" name="TextBox 1"/>
          <p:cNvSpPr txBox="1">
            <a:spLocks noChangeArrowheads="1"/>
          </p:cNvSpPr>
          <p:nvPr/>
        </p:nvSpPr>
        <p:spPr bwMode="auto">
          <a:xfrm>
            <a:off x="3015050" y="219032"/>
            <a:ext cx="89674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ru-RU" sz="14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Приказ ФК от 30.03.2012 № 127 «О мониторинге </a:t>
            </a:r>
          </a:p>
          <a:p>
            <a:pPr marL="0" marR="0" lvl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ru-RU" sz="14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исполнительных документов, поступающих в органы Федерального казначейства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»  +  приказ ФК от 31.07.2015 № 198 «Об утверждении порядка предоставления информации об исполнительных документах и решениях налоговых органов и мониторинге исполнительных документов и решений налоговых органов, поступающих в органы Федерального казначейства»</a:t>
            </a:r>
            <a:endParaRPr lang="ru-RU" sz="1400" b="1" i="1" dirty="0">
              <a:solidFill>
                <a:schemeClr val="accent1">
                  <a:lumMod val="75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9475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8487" y="503582"/>
            <a:ext cx="8839200" cy="874643"/>
          </a:xfrm>
        </p:spPr>
        <p:txBody>
          <a:bodyPr/>
          <a:lstStyle/>
          <a:p>
            <a:pPr algn="ctr"/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Предварительный результат мониторинга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правоприменения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    </a:t>
            </a:r>
            <a:b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</a:br>
            <a:endParaRPr lang="ru-RU" sz="2000" b="1" i="1" dirty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85851" y="5674175"/>
            <a:ext cx="7572373" cy="80826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приведению к единообразию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оснований возврата исполнительных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документов, комплектности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документов, представляемых в рамках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исполнительных документов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взыскании с казенных, бюджетных (автономных) учреждений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85850" y="4774147"/>
            <a:ext cx="7547881" cy="6407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организации исполнения исполнительных документов, предъявленных к лицевому счету по учету средств с межбюджетными трансфертами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85851" y="3771901"/>
            <a:ext cx="7572373" cy="86541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организации исполнения исполнительных документов, предусматривающих периодические выплаты, в части нормативного закрепления обязанности должника по предоставлению расчета по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периодическим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выплатам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85850" y="1995679"/>
            <a:ext cx="7572376" cy="8659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организации исполнения актов органов и должностных лиц по делам об административных правонарушениях, постановлений судебного пристава-исполнителя о взыскании исполнительского сбора, штрафа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085851" y="2965597"/>
            <a:ext cx="7596868" cy="6982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организации исполнения исполнительных документов о взыскании денежных средств с внебюджетных фондов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9609364" y="1971431"/>
            <a:ext cx="1836964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Пробел в НПА – требуется внесение изменений в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БК РФ 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9609363" y="3771901"/>
            <a:ext cx="1836965" cy="177981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Пробел в НПА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–соответствующие положения  предусмотрены в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проекте 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нового Бюджетного кодекса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4" name="Прямая со стрелкой 83"/>
          <p:cNvCxnSpPr>
            <a:stCxn id="16" idx="3"/>
            <a:endCxn id="43" idx="1"/>
          </p:cNvCxnSpPr>
          <p:nvPr/>
        </p:nvCxnSpPr>
        <p:spPr>
          <a:xfrm>
            <a:off x="8658226" y="2428631"/>
            <a:ext cx="95113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>
            <a:stCxn id="17" idx="3"/>
          </p:cNvCxnSpPr>
          <p:nvPr/>
        </p:nvCxnSpPr>
        <p:spPr>
          <a:xfrm>
            <a:off x="8682719" y="3314701"/>
            <a:ext cx="926645" cy="65738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>
            <a:stCxn id="15" idx="3"/>
          </p:cNvCxnSpPr>
          <p:nvPr/>
        </p:nvCxnSpPr>
        <p:spPr>
          <a:xfrm>
            <a:off x="8658224" y="4204608"/>
            <a:ext cx="95114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5" name="Прямая со стрелкой 94"/>
          <p:cNvCxnSpPr>
            <a:stCxn id="14" idx="3"/>
          </p:cNvCxnSpPr>
          <p:nvPr/>
        </p:nvCxnSpPr>
        <p:spPr>
          <a:xfrm>
            <a:off x="8633731" y="5094515"/>
            <a:ext cx="97563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 flipV="1">
            <a:off x="8682719" y="5414882"/>
            <a:ext cx="926645" cy="6002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0936" y="3646412"/>
            <a:ext cx="11559396" cy="27888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rgbClr val="0070C0"/>
                </a:solidFill>
              </a:rPr>
              <a:t>В </a:t>
            </a:r>
            <a:r>
              <a:rPr lang="ru-RU" sz="1400" b="1" dirty="0">
                <a:solidFill>
                  <a:srgbClr val="0070C0"/>
                </a:solidFill>
              </a:rPr>
              <a:t>5-ти выпусках Бюллетеня опубликовано 59 статей</a:t>
            </a:r>
            <a:r>
              <a:rPr lang="ru-RU" sz="1400" b="1" dirty="0" smtClean="0">
                <a:solidFill>
                  <a:srgbClr val="0070C0"/>
                </a:solidFill>
              </a:rPr>
              <a:t>. Из </a:t>
            </a:r>
            <a:r>
              <a:rPr lang="ru-RU" sz="1400" b="1" dirty="0">
                <a:solidFill>
                  <a:srgbClr val="0070C0"/>
                </a:solidFill>
              </a:rPr>
              <a:t>них:</a:t>
            </a:r>
          </a:p>
          <a:p>
            <a:pPr algn="just"/>
            <a:r>
              <a:rPr lang="ru-RU" sz="1400" b="1" dirty="0">
                <a:solidFill>
                  <a:srgbClr val="0070C0"/>
                </a:solidFill>
              </a:rPr>
              <a:t>- 20 статей по теме организации исполнения судебных актов и решений налоговых органов;</a:t>
            </a:r>
          </a:p>
          <a:p>
            <a:pPr algn="just"/>
            <a:r>
              <a:rPr lang="ru-RU" sz="1400" b="1" dirty="0">
                <a:solidFill>
                  <a:srgbClr val="0070C0"/>
                </a:solidFill>
              </a:rPr>
              <a:t>- 12 статей по </a:t>
            </a:r>
            <a:r>
              <a:rPr lang="ru-RU" sz="1400" b="1" dirty="0" smtClean="0">
                <a:solidFill>
                  <a:srgbClr val="0070C0"/>
                </a:solidFill>
              </a:rPr>
              <a:t>теме </a:t>
            </a:r>
            <a:r>
              <a:rPr lang="ru-RU" sz="1400" b="1" dirty="0">
                <a:solidFill>
                  <a:srgbClr val="0070C0"/>
                </a:solidFill>
              </a:rPr>
              <a:t>осуществления судебной работы;</a:t>
            </a:r>
          </a:p>
          <a:p>
            <a:pPr marL="285750" indent="-285750" algn="just">
              <a:buFontTx/>
              <a:buChar char="-"/>
            </a:pPr>
            <a:r>
              <a:rPr lang="ru-RU" sz="1400" b="1" dirty="0" smtClean="0">
                <a:solidFill>
                  <a:srgbClr val="0070C0"/>
                </a:solidFill>
              </a:rPr>
              <a:t>10 </a:t>
            </a:r>
            <a:r>
              <a:rPr lang="ru-RU" sz="1400" b="1" dirty="0">
                <a:solidFill>
                  <a:srgbClr val="0070C0"/>
                </a:solidFill>
              </a:rPr>
              <a:t>статей по теме осуществления </a:t>
            </a:r>
            <a:r>
              <a:rPr lang="ru-RU" sz="1400" b="1" dirty="0" smtClean="0">
                <a:solidFill>
                  <a:srgbClr val="0070C0"/>
                </a:solidFill>
              </a:rPr>
              <a:t>закупок;</a:t>
            </a:r>
          </a:p>
          <a:p>
            <a:pPr marL="285750" indent="-285750" algn="just">
              <a:buFontTx/>
              <a:buChar char="-"/>
            </a:pPr>
            <a:r>
              <a:rPr lang="ru-RU" sz="1400" b="1" dirty="0" smtClean="0">
                <a:solidFill>
                  <a:srgbClr val="0070C0"/>
                </a:solidFill>
              </a:rPr>
              <a:t>8 </a:t>
            </a:r>
            <a:r>
              <a:rPr lang="ru-RU" sz="1400" b="1" dirty="0">
                <a:solidFill>
                  <a:srgbClr val="0070C0"/>
                </a:solidFill>
              </a:rPr>
              <a:t>статей по </a:t>
            </a:r>
            <a:r>
              <a:rPr lang="ru-RU" sz="1400" b="1" dirty="0" smtClean="0">
                <a:solidFill>
                  <a:srgbClr val="0070C0"/>
                </a:solidFill>
              </a:rPr>
              <a:t>бюджетному и информационному праву</a:t>
            </a:r>
            <a:r>
              <a:rPr lang="ru-RU" sz="1200" b="1" dirty="0" smtClean="0">
                <a:solidFill>
                  <a:srgbClr val="0070C0"/>
                </a:solidFill>
              </a:rPr>
              <a:t>;</a:t>
            </a:r>
          </a:p>
          <a:p>
            <a:pPr algn="just"/>
            <a:r>
              <a:rPr lang="ru-RU" sz="1400" b="1" dirty="0" smtClean="0">
                <a:solidFill>
                  <a:srgbClr val="0070C0"/>
                </a:solidFill>
              </a:rPr>
              <a:t>- 2 </a:t>
            </a:r>
            <a:r>
              <a:rPr lang="ru-RU" sz="1400" b="1" dirty="0">
                <a:solidFill>
                  <a:srgbClr val="0070C0"/>
                </a:solidFill>
              </a:rPr>
              <a:t>статьи по вопросам прохождения государственной гражданской службы</a:t>
            </a:r>
            <a:r>
              <a:rPr lang="ru-RU" sz="1400" b="1" dirty="0" smtClean="0">
                <a:solidFill>
                  <a:srgbClr val="0070C0"/>
                </a:solidFill>
              </a:rPr>
              <a:t>; </a:t>
            </a:r>
          </a:p>
          <a:p>
            <a:pPr algn="just"/>
            <a:r>
              <a:rPr lang="ru-RU" sz="1400" b="1" dirty="0" smtClean="0">
                <a:solidFill>
                  <a:srgbClr val="0070C0"/>
                </a:solidFill>
              </a:rPr>
              <a:t>- </a:t>
            </a:r>
            <a:r>
              <a:rPr lang="ru-RU" sz="1400" b="1" dirty="0">
                <a:solidFill>
                  <a:srgbClr val="0070C0"/>
                </a:solidFill>
              </a:rPr>
              <a:t>7</a:t>
            </a:r>
            <a:r>
              <a:rPr lang="ru-RU" sz="1400" b="1" dirty="0" smtClean="0">
                <a:solidFill>
                  <a:srgbClr val="0070C0"/>
                </a:solidFill>
              </a:rPr>
              <a:t> </a:t>
            </a:r>
            <a:r>
              <a:rPr lang="ru-RU" sz="1400" b="1" dirty="0">
                <a:solidFill>
                  <a:srgbClr val="0070C0"/>
                </a:solidFill>
              </a:rPr>
              <a:t>статей на </a:t>
            </a:r>
            <a:r>
              <a:rPr lang="ru-RU" sz="1400" b="1" dirty="0" smtClean="0">
                <a:solidFill>
                  <a:srgbClr val="0070C0"/>
                </a:solidFill>
              </a:rPr>
              <a:t>общеправовые темы.</a:t>
            </a:r>
            <a:endParaRPr lang="ru-RU" sz="1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2843\Documents\СОВЕЩАНИЕ\2015 Сочи\Слайды\1\1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9" y="1352037"/>
            <a:ext cx="1398045" cy="197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2843\Documents\СОВЕЩАНИЕ\2015 Сочи\Слайды\1\2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195" y="1352037"/>
            <a:ext cx="1410524" cy="197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2843\Documents\СОВЕЩАНИЕ\2015 Сочи\Слайды\1\3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436" y="1362030"/>
            <a:ext cx="1381601" cy="1955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2843\Documents\СОВЕЩАНИЕ\2015 Сочи\Слайды\1\4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452" y="1325302"/>
            <a:ext cx="1409072" cy="197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2843\Documents\СОВЕЩАНИЕ\2015 Сочи\Слайды\1\5.bm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1791" y="1325302"/>
            <a:ext cx="1393034" cy="197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76270" y="644137"/>
            <a:ext cx="7096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Бюллетень Юридической службы Казначейства России</a:t>
            </a:r>
          </a:p>
        </p:txBody>
      </p:sp>
    </p:spTree>
    <p:extLst>
      <p:ext uri="{BB962C8B-B14F-4D97-AF65-F5344CB8AC3E}">
        <p14:creationId xmlns:p14="http://schemas.microsoft.com/office/powerpoint/2010/main" val="359205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596413"/>
            <a:ext cx="944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ЮРИДИЧЕСКАЯ СЛУЖБА КАЗНАЧЕЙСТВА РОССИИ – ЭТО МЫ!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2843\Documents\СОВЕЩАНИЕ\2015 Сочи\Слайды\Это мы 2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12192000" cy="68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23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7737</TotalTime>
  <Words>2829</Words>
  <Application>Microsoft Office PowerPoint</Application>
  <PresentationFormat>Произвольный</PresentationFormat>
  <Paragraphs>422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Презентация PowerPoint</vt:lpstr>
      <vt:lpstr>Правовые основания организации работы  Юридической службы Федерального казначейства</vt:lpstr>
      <vt:lpstr>Динамика изменений полномочий Федерального казначейства </vt:lpstr>
      <vt:lpstr>Динамика изменений субъектного состава правоотношений с участием Федерального казначейства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Итоги работы Юридической службы Федерального казначейства за I полугодие 2015 г.</vt:lpstr>
      <vt:lpstr>Итоги работы Юридической службы Федерального казначейства за I полугодие 2015 г.</vt:lpstr>
      <vt:lpstr>Итоги работы Юридической службы Федерального казначейства за I полугодие 2015 г.</vt:lpstr>
      <vt:lpstr>Итоги работы Юридической службы Федерального казначейства за I полугодие 2015 г.</vt:lpstr>
      <vt:lpstr>Итоги работы Юридической службы Федерального казначейства за I полугодие 2015 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Предварительный результат мониторинга правоприменения   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Лекарева-Боровкова Олеся Алексеевна</cp:lastModifiedBy>
  <cp:revision>419</cp:revision>
  <cp:lastPrinted>2015-10-09T12:32:11Z</cp:lastPrinted>
  <dcterms:created xsi:type="dcterms:W3CDTF">2015-03-03T16:27:21Z</dcterms:created>
  <dcterms:modified xsi:type="dcterms:W3CDTF">2015-10-09T19:35:32Z</dcterms:modified>
</cp:coreProperties>
</file>