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25" r:id="rId1"/>
  </p:sldMasterIdLst>
  <p:notesMasterIdLst>
    <p:notesMasterId r:id="rId15"/>
  </p:notesMasterIdLst>
  <p:sldIdLst>
    <p:sldId id="256" r:id="rId2"/>
    <p:sldId id="265" r:id="rId3"/>
    <p:sldId id="266" r:id="rId4"/>
    <p:sldId id="258" r:id="rId5"/>
    <p:sldId id="268" r:id="rId6"/>
    <p:sldId id="267" r:id="rId7"/>
    <p:sldId id="269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22" d="100"/>
          <a:sy n="122" d="100"/>
        </p:scale>
        <p:origin x="-9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-382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wmf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wmf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4D65F4-3F7F-4593-AE19-7CA3B2D030B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625C89-454A-43D7-B8AA-CC43FBADE6D9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от 7 апреля 2006 г. № 49 "О порядке организации и ведения работы по представлению в судебных органах интересов Федерального казначейства"</a:t>
          </a:r>
          <a:endParaRPr lang="ru-RU" sz="1400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55A9FE81-C999-4F07-9995-3182669DDD63}" type="parTrans" cxnId="{E2C1B31A-E99A-49B7-B0EC-5989EE358FE7}">
      <dgm:prSet/>
      <dgm:spPr/>
      <dgm:t>
        <a:bodyPr/>
        <a:lstStyle/>
        <a:p>
          <a:endParaRPr lang="ru-RU"/>
        </a:p>
      </dgm:t>
    </dgm:pt>
    <dgm:pt modelId="{B0D07587-2FE3-4386-B5F7-40F4C4382059}" type="sibTrans" cxnId="{E2C1B31A-E99A-49B7-B0EC-5989EE358FE7}">
      <dgm:prSet/>
      <dgm:spPr/>
      <dgm:t>
        <a:bodyPr/>
        <a:lstStyle/>
        <a:p>
          <a:endParaRPr lang="ru-RU"/>
        </a:p>
      </dgm:t>
    </dgm:pt>
    <dgm:pt modelId="{14C6A65E-CEFC-4D7A-BCE0-5C38C5E64FC8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от 14 февраля 2008 г. № 38 "О порядке организации и ведения работы по представлению в судебных органах интересов Федерального казначейства, Межрегионального операционного управления Федерального казначейства, управления Федерального казначейства по субъекту Российской Федерации, отделения управления Федерального казначейства по субъекту Российской Федерации</a:t>
          </a:r>
          <a:r>
            <a:rPr lang="ru-RU" sz="1300" dirty="0" smtClean="0">
              <a:solidFill>
                <a:schemeClr val="tx1"/>
              </a:solidFill>
              <a:latin typeface="Cambria" panose="02040503050406030204" pitchFamily="18" charset="0"/>
            </a:rPr>
            <a:t>"</a:t>
          </a:r>
          <a:endParaRPr lang="ru-RU" sz="1300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C80802A8-60B6-4DC5-95CD-2CDBC49B1DF3}" type="parTrans" cxnId="{FEEA920E-6719-438C-B0DD-7212ED0AE759}">
      <dgm:prSet/>
      <dgm:spPr/>
      <dgm:t>
        <a:bodyPr/>
        <a:lstStyle/>
        <a:p>
          <a:endParaRPr lang="ru-RU"/>
        </a:p>
      </dgm:t>
    </dgm:pt>
    <dgm:pt modelId="{E8814557-2ACC-4671-8F75-B000B88819DA}" type="sibTrans" cxnId="{FEEA920E-6719-438C-B0DD-7212ED0AE759}">
      <dgm:prSet/>
      <dgm:spPr/>
      <dgm:t>
        <a:bodyPr/>
        <a:lstStyle/>
        <a:p>
          <a:endParaRPr lang="ru-RU"/>
        </a:p>
      </dgm:t>
    </dgm:pt>
    <dgm:pt modelId="{1645A2AF-A8A2-4D53-9612-A2483CCAF137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от 27 ноября 2008 г. № 319 "Об утверждении форм отчетности о деятельности юридического отдела территориального органа Федерального казначейства"</a:t>
          </a:r>
          <a:endParaRPr lang="ru-RU" sz="1400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1161E231-AB80-4134-BF30-8A926DC2CBF5}" type="parTrans" cxnId="{32E0CFC4-662D-449C-9024-A36ED7085785}">
      <dgm:prSet/>
      <dgm:spPr/>
      <dgm:t>
        <a:bodyPr/>
        <a:lstStyle/>
        <a:p>
          <a:endParaRPr lang="ru-RU"/>
        </a:p>
      </dgm:t>
    </dgm:pt>
    <dgm:pt modelId="{61518820-5892-4091-B412-B06AD1008C70}" type="sibTrans" cxnId="{32E0CFC4-662D-449C-9024-A36ED7085785}">
      <dgm:prSet/>
      <dgm:spPr/>
      <dgm:t>
        <a:bodyPr/>
        <a:lstStyle/>
        <a:p>
          <a:endParaRPr lang="ru-RU"/>
        </a:p>
      </dgm:t>
    </dgm:pt>
    <dgm:pt modelId="{34F651A6-6988-479F-90D7-375CD2DFF167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от 3 декабря 2013 г. № 277 "О порядке организации и ведения работы по представлению в судебных органах интересов Федерального казначейства, территориальных органов Федерального казначейства и Федерального казенного учреждения "Центр по обеспечению деятельности Казначейства России"</a:t>
          </a:r>
          <a:endParaRPr lang="ru-RU" sz="1400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C8944FB1-B953-4F5B-B897-F81F28641801}" type="parTrans" cxnId="{5D2BB2B6-7B77-43FA-AE32-3F77EB3B437D}">
      <dgm:prSet/>
      <dgm:spPr/>
      <dgm:t>
        <a:bodyPr/>
        <a:lstStyle/>
        <a:p>
          <a:endParaRPr lang="ru-RU"/>
        </a:p>
      </dgm:t>
    </dgm:pt>
    <dgm:pt modelId="{0F0C9238-9921-4EB6-AC41-B47A4820FC10}" type="sibTrans" cxnId="{5D2BB2B6-7B77-43FA-AE32-3F77EB3B437D}">
      <dgm:prSet/>
      <dgm:spPr/>
      <dgm:t>
        <a:bodyPr/>
        <a:lstStyle/>
        <a:p>
          <a:endParaRPr lang="ru-RU"/>
        </a:p>
      </dgm:t>
    </dgm:pt>
    <dgm:pt modelId="{AC48058A-5109-441F-BB0E-BAFE4A515F19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от 17 декабря 2013 г. N 297 "О порядке проведения правовой экспертизы документов, поступающих в юридический отдел территориального органа Федерального казначейства"</a:t>
          </a:r>
          <a:endParaRPr lang="ru-RU" sz="1500" dirty="0">
            <a:solidFill>
              <a:schemeClr val="tx1"/>
            </a:solidFill>
          </a:endParaRPr>
        </a:p>
      </dgm:t>
    </dgm:pt>
    <dgm:pt modelId="{E4ADA4BA-7155-4B11-B8D8-2A8E2927B71A}" type="parTrans" cxnId="{A5A75D91-5754-4F5B-8F59-9687154021F0}">
      <dgm:prSet/>
      <dgm:spPr/>
      <dgm:t>
        <a:bodyPr/>
        <a:lstStyle/>
        <a:p>
          <a:endParaRPr lang="ru-RU"/>
        </a:p>
      </dgm:t>
    </dgm:pt>
    <dgm:pt modelId="{264B3DD5-079F-4832-B8AB-FAD2C616444D}" type="sibTrans" cxnId="{A5A75D91-5754-4F5B-8F59-9687154021F0}">
      <dgm:prSet/>
      <dgm:spPr/>
      <dgm:t>
        <a:bodyPr/>
        <a:lstStyle/>
        <a:p>
          <a:endParaRPr lang="ru-RU"/>
        </a:p>
      </dgm:t>
    </dgm:pt>
    <dgm:pt modelId="{A5E83AAE-0E28-4E79-8486-B58294A38515}">
      <dgm:prSet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от 11 августа 2014 г. № 168 "Об утверждении форм отчетности о деятельности юридического отдела территориального органа Федерального казначейства и юридического отдела Федерального казенного учреждения "Центр по обеспечению деятельности Казначейства России"</a:t>
          </a:r>
          <a:endParaRPr lang="ru-RU" sz="1400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8D1B3939-616D-4B63-82FC-056EDFD1FC71}" type="parTrans" cxnId="{B6AF9DB0-905C-4584-ADF1-FCCDAD8E4514}">
      <dgm:prSet/>
      <dgm:spPr/>
      <dgm:t>
        <a:bodyPr/>
        <a:lstStyle/>
        <a:p>
          <a:endParaRPr lang="ru-RU"/>
        </a:p>
      </dgm:t>
    </dgm:pt>
    <dgm:pt modelId="{0970247E-9BB6-47F3-A2F9-3FCA59C404B9}" type="sibTrans" cxnId="{B6AF9DB0-905C-4584-ADF1-FCCDAD8E4514}">
      <dgm:prSet/>
      <dgm:spPr/>
      <dgm:t>
        <a:bodyPr/>
        <a:lstStyle/>
        <a:p>
          <a:endParaRPr lang="ru-RU"/>
        </a:p>
      </dgm:t>
    </dgm:pt>
    <dgm:pt modelId="{510DF064-9B98-4230-85AD-2279D6848EA9}" type="pres">
      <dgm:prSet presAssocID="{D44D65F4-3F7F-4593-AE19-7CA3B2D030B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9AF003-999F-48C9-9D36-1FA2AA241473}" type="pres">
      <dgm:prSet presAssocID="{D2625C89-454A-43D7-B8AA-CC43FBADE6D9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B0ECE2-62F8-4F1D-8C77-9E0B123C66B2}" type="pres">
      <dgm:prSet presAssocID="{B0D07587-2FE3-4386-B5F7-40F4C4382059}" presName="sibTrans" presStyleCnt="0"/>
      <dgm:spPr/>
    </dgm:pt>
    <dgm:pt modelId="{A46F18B6-952B-4696-A3B8-045D54B9F630}" type="pres">
      <dgm:prSet presAssocID="{14C6A65E-CEFC-4D7A-BCE0-5C38C5E64FC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72A980-66FC-49F1-8BFD-1020B87E6EF7}" type="pres">
      <dgm:prSet presAssocID="{E8814557-2ACC-4671-8F75-B000B88819DA}" presName="sibTrans" presStyleCnt="0"/>
      <dgm:spPr/>
    </dgm:pt>
    <dgm:pt modelId="{F44E92E0-E246-44A5-B4BF-1DCC5B3C092E}" type="pres">
      <dgm:prSet presAssocID="{1645A2AF-A8A2-4D53-9612-A2483CCAF13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3F25D7-DA5C-4AAF-8E28-A6CB332CED41}" type="pres">
      <dgm:prSet presAssocID="{61518820-5892-4091-B412-B06AD1008C70}" presName="sibTrans" presStyleCnt="0"/>
      <dgm:spPr/>
    </dgm:pt>
    <dgm:pt modelId="{94802F83-0A2F-4CEE-ADBA-6332F30F63DB}" type="pres">
      <dgm:prSet presAssocID="{34F651A6-6988-479F-90D7-375CD2DFF167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56FEC9-1CAA-4DAB-9C43-D98C3B1766D9}" type="pres">
      <dgm:prSet presAssocID="{0F0C9238-9921-4EB6-AC41-B47A4820FC10}" presName="sibTrans" presStyleCnt="0"/>
      <dgm:spPr/>
    </dgm:pt>
    <dgm:pt modelId="{FCBBE3E6-4DE5-435D-8EBD-CFB2C8E39DCD}" type="pres">
      <dgm:prSet presAssocID="{AC48058A-5109-441F-BB0E-BAFE4A515F1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6193FF-9EFC-4422-9F12-9976C3246858}" type="pres">
      <dgm:prSet presAssocID="{264B3DD5-079F-4832-B8AB-FAD2C616444D}" presName="sibTrans" presStyleCnt="0"/>
      <dgm:spPr/>
    </dgm:pt>
    <dgm:pt modelId="{342B5B57-8013-4EC4-99EC-A068910C63FF}" type="pres">
      <dgm:prSet presAssocID="{A5E83AAE-0E28-4E79-8486-B58294A3851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EA920E-6719-438C-B0DD-7212ED0AE759}" srcId="{D44D65F4-3F7F-4593-AE19-7CA3B2D030BD}" destId="{14C6A65E-CEFC-4D7A-BCE0-5C38C5E64FC8}" srcOrd="1" destOrd="0" parTransId="{C80802A8-60B6-4DC5-95CD-2CDBC49B1DF3}" sibTransId="{E8814557-2ACC-4671-8F75-B000B88819DA}"/>
    <dgm:cxn modelId="{E2C1B31A-E99A-49B7-B0EC-5989EE358FE7}" srcId="{D44D65F4-3F7F-4593-AE19-7CA3B2D030BD}" destId="{D2625C89-454A-43D7-B8AA-CC43FBADE6D9}" srcOrd="0" destOrd="0" parTransId="{55A9FE81-C999-4F07-9995-3182669DDD63}" sibTransId="{B0D07587-2FE3-4386-B5F7-40F4C4382059}"/>
    <dgm:cxn modelId="{B6AF9DB0-905C-4584-ADF1-FCCDAD8E4514}" srcId="{D44D65F4-3F7F-4593-AE19-7CA3B2D030BD}" destId="{A5E83AAE-0E28-4E79-8486-B58294A38515}" srcOrd="5" destOrd="0" parTransId="{8D1B3939-616D-4B63-82FC-056EDFD1FC71}" sibTransId="{0970247E-9BB6-47F3-A2F9-3FCA59C404B9}"/>
    <dgm:cxn modelId="{9F5F8181-D7B2-4D56-8FEB-0751E013BD9D}" type="presOf" srcId="{1645A2AF-A8A2-4D53-9612-A2483CCAF137}" destId="{F44E92E0-E246-44A5-B4BF-1DCC5B3C092E}" srcOrd="0" destOrd="0" presId="urn:microsoft.com/office/officeart/2005/8/layout/default"/>
    <dgm:cxn modelId="{2BE43EAB-7624-4D3B-BC63-DE3F1E8344C4}" type="presOf" srcId="{D44D65F4-3F7F-4593-AE19-7CA3B2D030BD}" destId="{510DF064-9B98-4230-85AD-2279D6848EA9}" srcOrd="0" destOrd="0" presId="urn:microsoft.com/office/officeart/2005/8/layout/default"/>
    <dgm:cxn modelId="{76705B5B-4CC2-450C-950D-E7D9280DC52B}" type="presOf" srcId="{D2625C89-454A-43D7-B8AA-CC43FBADE6D9}" destId="{879AF003-999F-48C9-9D36-1FA2AA241473}" srcOrd="0" destOrd="0" presId="urn:microsoft.com/office/officeart/2005/8/layout/default"/>
    <dgm:cxn modelId="{32E0CFC4-662D-449C-9024-A36ED7085785}" srcId="{D44D65F4-3F7F-4593-AE19-7CA3B2D030BD}" destId="{1645A2AF-A8A2-4D53-9612-A2483CCAF137}" srcOrd="2" destOrd="0" parTransId="{1161E231-AB80-4134-BF30-8A926DC2CBF5}" sibTransId="{61518820-5892-4091-B412-B06AD1008C70}"/>
    <dgm:cxn modelId="{979B02E6-D667-4CB4-AF04-25A211A5B622}" type="presOf" srcId="{14C6A65E-CEFC-4D7A-BCE0-5C38C5E64FC8}" destId="{A46F18B6-952B-4696-A3B8-045D54B9F630}" srcOrd="0" destOrd="0" presId="urn:microsoft.com/office/officeart/2005/8/layout/default"/>
    <dgm:cxn modelId="{85000065-56F4-4BD8-BD1F-EAAE8A101D0E}" type="presOf" srcId="{AC48058A-5109-441F-BB0E-BAFE4A515F19}" destId="{FCBBE3E6-4DE5-435D-8EBD-CFB2C8E39DCD}" srcOrd="0" destOrd="0" presId="urn:microsoft.com/office/officeart/2005/8/layout/default"/>
    <dgm:cxn modelId="{5D2BB2B6-7B77-43FA-AE32-3F77EB3B437D}" srcId="{D44D65F4-3F7F-4593-AE19-7CA3B2D030BD}" destId="{34F651A6-6988-479F-90D7-375CD2DFF167}" srcOrd="3" destOrd="0" parTransId="{C8944FB1-B953-4F5B-B897-F81F28641801}" sibTransId="{0F0C9238-9921-4EB6-AC41-B47A4820FC10}"/>
    <dgm:cxn modelId="{A404D800-ADDD-42CF-B714-1FF9A12671AD}" type="presOf" srcId="{34F651A6-6988-479F-90D7-375CD2DFF167}" destId="{94802F83-0A2F-4CEE-ADBA-6332F30F63DB}" srcOrd="0" destOrd="0" presId="urn:microsoft.com/office/officeart/2005/8/layout/default"/>
    <dgm:cxn modelId="{A0E5958C-7476-493A-8CDB-D0ED0AD9A50C}" type="presOf" srcId="{A5E83AAE-0E28-4E79-8486-B58294A38515}" destId="{342B5B57-8013-4EC4-99EC-A068910C63FF}" srcOrd="0" destOrd="0" presId="urn:microsoft.com/office/officeart/2005/8/layout/default"/>
    <dgm:cxn modelId="{A5A75D91-5754-4F5B-8F59-9687154021F0}" srcId="{D44D65F4-3F7F-4593-AE19-7CA3B2D030BD}" destId="{AC48058A-5109-441F-BB0E-BAFE4A515F19}" srcOrd="4" destOrd="0" parTransId="{E4ADA4BA-7155-4B11-B8D8-2A8E2927B71A}" sibTransId="{264B3DD5-079F-4832-B8AB-FAD2C616444D}"/>
    <dgm:cxn modelId="{C2C691A8-4C60-4291-BC75-082BCD619F0F}" type="presParOf" srcId="{510DF064-9B98-4230-85AD-2279D6848EA9}" destId="{879AF003-999F-48C9-9D36-1FA2AA241473}" srcOrd="0" destOrd="0" presId="urn:microsoft.com/office/officeart/2005/8/layout/default"/>
    <dgm:cxn modelId="{AF8364E1-001B-400F-9873-900FDF885D75}" type="presParOf" srcId="{510DF064-9B98-4230-85AD-2279D6848EA9}" destId="{E0B0ECE2-62F8-4F1D-8C77-9E0B123C66B2}" srcOrd="1" destOrd="0" presId="urn:microsoft.com/office/officeart/2005/8/layout/default"/>
    <dgm:cxn modelId="{3BD3C166-7AC4-4565-8AE3-AB1E676F0F40}" type="presParOf" srcId="{510DF064-9B98-4230-85AD-2279D6848EA9}" destId="{A46F18B6-952B-4696-A3B8-045D54B9F630}" srcOrd="2" destOrd="0" presId="urn:microsoft.com/office/officeart/2005/8/layout/default"/>
    <dgm:cxn modelId="{29222383-5FA6-480C-9093-2F8AE77DA97B}" type="presParOf" srcId="{510DF064-9B98-4230-85AD-2279D6848EA9}" destId="{0872A980-66FC-49F1-8BFD-1020B87E6EF7}" srcOrd="3" destOrd="0" presId="urn:microsoft.com/office/officeart/2005/8/layout/default"/>
    <dgm:cxn modelId="{7FF7A922-1791-4174-8ED7-91DB4CF31814}" type="presParOf" srcId="{510DF064-9B98-4230-85AD-2279D6848EA9}" destId="{F44E92E0-E246-44A5-B4BF-1DCC5B3C092E}" srcOrd="4" destOrd="0" presId="urn:microsoft.com/office/officeart/2005/8/layout/default"/>
    <dgm:cxn modelId="{818A35D3-E7A1-4F8A-B27F-09C026428976}" type="presParOf" srcId="{510DF064-9B98-4230-85AD-2279D6848EA9}" destId="{883F25D7-DA5C-4AAF-8E28-A6CB332CED41}" srcOrd="5" destOrd="0" presId="urn:microsoft.com/office/officeart/2005/8/layout/default"/>
    <dgm:cxn modelId="{725E3317-B0E8-49D4-B076-020FDC4ECE2F}" type="presParOf" srcId="{510DF064-9B98-4230-85AD-2279D6848EA9}" destId="{94802F83-0A2F-4CEE-ADBA-6332F30F63DB}" srcOrd="6" destOrd="0" presId="urn:microsoft.com/office/officeart/2005/8/layout/default"/>
    <dgm:cxn modelId="{188AC840-27E4-4211-8EEB-494D5C5D5AC7}" type="presParOf" srcId="{510DF064-9B98-4230-85AD-2279D6848EA9}" destId="{7956FEC9-1CAA-4DAB-9C43-D98C3B1766D9}" srcOrd="7" destOrd="0" presId="urn:microsoft.com/office/officeart/2005/8/layout/default"/>
    <dgm:cxn modelId="{CDEC476C-9E18-436E-BFD3-98268F814F25}" type="presParOf" srcId="{510DF064-9B98-4230-85AD-2279D6848EA9}" destId="{FCBBE3E6-4DE5-435D-8EBD-CFB2C8E39DCD}" srcOrd="8" destOrd="0" presId="urn:microsoft.com/office/officeart/2005/8/layout/default"/>
    <dgm:cxn modelId="{874273FB-C27D-4B94-818C-39D382D79E45}" type="presParOf" srcId="{510DF064-9B98-4230-85AD-2279D6848EA9}" destId="{2B6193FF-9EFC-4422-9F12-9976C3246858}" srcOrd="9" destOrd="0" presId="urn:microsoft.com/office/officeart/2005/8/layout/default"/>
    <dgm:cxn modelId="{7863233A-B4F0-48BB-A204-EDCD884A1E0F}" type="presParOf" srcId="{510DF064-9B98-4230-85AD-2279D6848EA9}" destId="{342B5B57-8013-4EC4-99EC-A068910C63F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CB2E33-366C-40B6-9355-9AA544AD88F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6BD570-8389-4A50-98FC-D6E74BF67A39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от 7 апреля 2006 г. № 49</a:t>
          </a:r>
          <a:endParaRPr lang="ru-RU" sz="1100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91326AD9-C284-49C2-8983-2402940F81EF}" type="parTrans" cxnId="{76BC2A5D-3A2B-4A2E-9685-5E576DAFAC1C}">
      <dgm:prSet/>
      <dgm:spPr/>
      <dgm:t>
        <a:bodyPr/>
        <a:lstStyle/>
        <a:p>
          <a:endParaRPr lang="ru-RU" sz="1200">
            <a:latin typeface="Cambria" panose="02040503050406030204" pitchFamily="18" charset="0"/>
          </a:endParaRPr>
        </a:p>
      </dgm:t>
    </dgm:pt>
    <dgm:pt modelId="{1B0EE2C7-3F54-4143-AF61-172C173723C1}" type="sibTrans" cxnId="{76BC2A5D-3A2B-4A2E-9685-5E576DAFAC1C}">
      <dgm:prSet/>
      <dgm:spPr/>
      <dgm:t>
        <a:bodyPr/>
        <a:lstStyle/>
        <a:p>
          <a:endParaRPr lang="ru-RU" sz="1200">
            <a:latin typeface="Cambria" panose="02040503050406030204" pitchFamily="18" charset="0"/>
          </a:endParaRPr>
        </a:p>
      </dgm:t>
    </dgm:pt>
    <dgm:pt modelId="{AEE95AD9-9F3F-49F1-8439-535BFFDDA04F}">
      <dgm:prSet phldrT="[Текст]" custT="1"/>
      <dgm:spPr/>
      <dgm:t>
        <a:bodyPr/>
        <a:lstStyle/>
        <a:p>
          <a:r>
            <a:rPr lang="ru-RU" sz="1200" dirty="0" smtClean="0">
              <a:latin typeface="Cambria" panose="02040503050406030204" pitchFamily="18" charset="0"/>
            </a:rPr>
            <a:t>Ведение реестра (в электронном виде) судебных дел "Федеральное казначейство, аналитический учет и ведение судебной работы", по которым в качестве стороны участвовало Федеральное казначейство. В ППО появляется Информация о судебном споре</a:t>
          </a:r>
          <a:endParaRPr lang="ru-RU" sz="1200" dirty="0">
            <a:latin typeface="Cambria" panose="02040503050406030204" pitchFamily="18" charset="0"/>
          </a:endParaRPr>
        </a:p>
      </dgm:t>
    </dgm:pt>
    <dgm:pt modelId="{52F8A34B-CBDA-4985-B738-512CE7391A62}" type="parTrans" cxnId="{7844F9C4-9E7E-4D7A-82D0-39F892DFAC68}">
      <dgm:prSet/>
      <dgm:spPr/>
      <dgm:t>
        <a:bodyPr/>
        <a:lstStyle/>
        <a:p>
          <a:endParaRPr lang="ru-RU" sz="1200">
            <a:latin typeface="Cambria" panose="02040503050406030204" pitchFamily="18" charset="0"/>
          </a:endParaRPr>
        </a:p>
      </dgm:t>
    </dgm:pt>
    <dgm:pt modelId="{57D2C1DE-295E-4CE0-B017-6BB3D7D2D36F}" type="sibTrans" cxnId="{7844F9C4-9E7E-4D7A-82D0-39F892DFAC68}">
      <dgm:prSet/>
      <dgm:spPr/>
      <dgm:t>
        <a:bodyPr/>
        <a:lstStyle/>
        <a:p>
          <a:endParaRPr lang="ru-RU" sz="1200">
            <a:latin typeface="Cambria" panose="02040503050406030204" pitchFamily="18" charset="0"/>
          </a:endParaRPr>
        </a:p>
      </dgm:t>
    </dgm:pt>
    <dgm:pt modelId="{062B7528-186A-4240-B2AB-7E01F1CB6120}">
      <dgm:prSet phldrT="[Текст]" custT="1"/>
      <dgm:spPr/>
      <dgm:t>
        <a:bodyPr/>
        <a:lstStyle/>
        <a:p>
          <a:r>
            <a:rPr lang="ru-RU" sz="1200" dirty="0" smtClean="0">
              <a:latin typeface="Cambria" panose="02040503050406030204" pitchFamily="18" charset="0"/>
            </a:rPr>
            <a:t>Представление один раз в год в Юридическое управление отчета о судебных делах, принятых к производству и рассмотренных судами, на территории соответствующего субъекта Российской Федерации. В ППО появляется отчет о судебных делах </a:t>
          </a:r>
          <a:endParaRPr lang="ru-RU" sz="1200" dirty="0">
            <a:latin typeface="Cambria" panose="02040503050406030204" pitchFamily="18" charset="0"/>
          </a:endParaRPr>
        </a:p>
      </dgm:t>
    </dgm:pt>
    <dgm:pt modelId="{4A90E0F2-4DA0-495D-BD08-938042E1F3E8}" type="parTrans" cxnId="{3406FEE6-7643-41EE-84BD-3346D6530364}">
      <dgm:prSet/>
      <dgm:spPr/>
      <dgm:t>
        <a:bodyPr/>
        <a:lstStyle/>
        <a:p>
          <a:endParaRPr lang="ru-RU" sz="1200">
            <a:latin typeface="Cambria" panose="02040503050406030204" pitchFamily="18" charset="0"/>
          </a:endParaRPr>
        </a:p>
      </dgm:t>
    </dgm:pt>
    <dgm:pt modelId="{69233F91-40FE-442B-A897-CF223B996EB3}" type="sibTrans" cxnId="{3406FEE6-7643-41EE-84BD-3346D6530364}">
      <dgm:prSet/>
      <dgm:spPr/>
      <dgm:t>
        <a:bodyPr/>
        <a:lstStyle/>
        <a:p>
          <a:endParaRPr lang="ru-RU" sz="1200">
            <a:latin typeface="Cambria" panose="02040503050406030204" pitchFamily="18" charset="0"/>
          </a:endParaRPr>
        </a:p>
      </dgm:t>
    </dgm:pt>
    <dgm:pt modelId="{74DCA934-D876-4A4E-B201-4ED557BBCBBA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от 14 февраля 2008 г. № 38 </a:t>
          </a:r>
          <a:endParaRPr lang="ru-RU" sz="1100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1E8EE7ED-B733-41A6-99CF-97A7FE3198E9}" type="parTrans" cxnId="{ECFBAEEB-F487-4F15-9662-2CAAEFB3F38E}">
      <dgm:prSet/>
      <dgm:spPr/>
      <dgm:t>
        <a:bodyPr/>
        <a:lstStyle/>
        <a:p>
          <a:endParaRPr lang="ru-RU" sz="1200">
            <a:latin typeface="Cambria" panose="02040503050406030204" pitchFamily="18" charset="0"/>
          </a:endParaRPr>
        </a:p>
      </dgm:t>
    </dgm:pt>
    <dgm:pt modelId="{A9E4F1BB-BC33-472F-B901-7804EACEB9C4}" type="sibTrans" cxnId="{ECFBAEEB-F487-4F15-9662-2CAAEFB3F38E}">
      <dgm:prSet/>
      <dgm:spPr/>
      <dgm:t>
        <a:bodyPr/>
        <a:lstStyle/>
        <a:p>
          <a:endParaRPr lang="ru-RU" sz="1200">
            <a:latin typeface="Cambria" panose="02040503050406030204" pitchFamily="18" charset="0"/>
          </a:endParaRPr>
        </a:p>
      </dgm:t>
    </dgm:pt>
    <dgm:pt modelId="{955A8BCF-6F5E-4E4A-BF8A-4764AFCB6697}">
      <dgm:prSet phldrT="[Текст]" custT="1"/>
      <dgm:spPr/>
      <dgm:t>
        <a:bodyPr/>
        <a:lstStyle/>
        <a:p>
          <a:r>
            <a:rPr lang="ru-RU" sz="1200" dirty="0" smtClean="0">
              <a:latin typeface="Cambria" panose="02040503050406030204" pitchFamily="18" charset="0"/>
            </a:rPr>
            <a:t>Приказом Федерального казначейства от 29 июня 2009 г. № 138 введена  Ежемесячная выгрузка электронной базы данных судебных дел. В ППО появляется возможность осуществления ежемесячной выгрузки базы в Юридическое управление</a:t>
          </a:r>
          <a:endParaRPr lang="ru-RU" sz="1200" dirty="0">
            <a:latin typeface="Cambria" panose="02040503050406030204" pitchFamily="18" charset="0"/>
          </a:endParaRPr>
        </a:p>
      </dgm:t>
    </dgm:pt>
    <dgm:pt modelId="{83B85FF6-3945-45CA-81FF-48AA39089031}" type="parTrans" cxnId="{1AF4DF95-95F8-4EAC-A1F2-B5EB26C6390D}">
      <dgm:prSet/>
      <dgm:spPr/>
      <dgm:t>
        <a:bodyPr/>
        <a:lstStyle/>
        <a:p>
          <a:endParaRPr lang="ru-RU" sz="1200">
            <a:latin typeface="Cambria" panose="02040503050406030204" pitchFamily="18" charset="0"/>
          </a:endParaRPr>
        </a:p>
      </dgm:t>
    </dgm:pt>
    <dgm:pt modelId="{DB07BEC8-A8FF-4D44-BD31-568E28A666B4}" type="sibTrans" cxnId="{1AF4DF95-95F8-4EAC-A1F2-B5EB26C6390D}">
      <dgm:prSet/>
      <dgm:spPr/>
      <dgm:t>
        <a:bodyPr/>
        <a:lstStyle/>
        <a:p>
          <a:endParaRPr lang="ru-RU" sz="1200">
            <a:latin typeface="Cambria" panose="02040503050406030204" pitchFamily="18" charset="0"/>
          </a:endParaRPr>
        </a:p>
      </dgm:t>
    </dgm:pt>
    <dgm:pt modelId="{9C75275D-C3FA-49FA-A80E-7F8527CE8042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tx1"/>
              </a:solidFill>
              <a:latin typeface="Cambria" panose="02040503050406030204" pitchFamily="18" charset="0"/>
            </a:rPr>
            <a:t>Приказы от 27 ноября 2008 г. № 319 и от 11 августа 2014 г. № 168 </a:t>
          </a:r>
          <a:endParaRPr lang="ru-RU" sz="1100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E888037B-FA61-40C9-9695-6D503EDAD0F9}" type="parTrans" cxnId="{347C819F-DE30-4F25-BCCB-008512250152}">
      <dgm:prSet/>
      <dgm:spPr/>
      <dgm:t>
        <a:bodyPr/>
        <a:lstStyle/>
        <a:p>
          <a:endParaRPr lang="ru-RU" sz="1200">
            <a:latin typeface="Cambria" panose="02040503050406030204" pitchFamily="18" charset="0"/>
          </a:endParaRPr>
        </a:p>
      </dgm:t>
    </dgm:pt>
    <dgm:pt modelId="{0DC14D77-A204-40F9-987F-F9865B2021F2}" type="sibTrans" cxnId="{347C819F-DE30-4F25-BCCB-008512250152}">
      <dgm:prSet/>
      <dgm:spPr/>
      <dgm:t>
        <a:bodyPr/>
        <a:lstStyle/>
        <a:p>
          <a:endParaRPr lang="ru-RU" sz="1200">
            <a:latin typeface="Cambria" panose="02040503050406030204" pitchFamily="18" charset="0"/>
          </a:endParaRPr>
        </a:p>
      </dgm:t>
    </dgm:pt>
    <dgm:pt modelId="{CF091812-927A-4BFB-8B60-F384E704E0D5}">
      <dgm:prSet phldrT="[Текст]" custT="1"/>
      <dgm:spPr/>
      <dgm:t>
        <a:bodyPr/>
        <a:lstStyle/>
        <a:p>
          <a:r>
            <a:rPr lang="ru-RU" sz="1200" dirty="0" smtClean="0">
              <a:latin typeface="Cambria" panose="02040503050406030204" pitchFamily="18" charset="0"/>
            </a:rPr>
            <a:t>Утверждены новые формы отчетности, включающие в себя информацию не только по представлению интересов Федерального казначейства в судах, но и информацию о правовой работе, информацию по представлению интересов Минфина России по всем делам, по делам связанным с применением Федерального закона от 30 апреля 2010 г. N 68-ФЗ, а также по предъявлению регрессных исков</a:t>
          </a:r>
          <a:endParaRPr lang="ru-RU" sz="1200" dirty="0">
            <a:latin typeface="Cambria" panose="02040503050406030204" pitchFamily="18" charset="0"/>
          </a:endParaRPr>
        </a:p>
      </dgm:t>
    </dgm:pt>
    <dgm:pt modelId="{3BF7433E-25A3-48C4-86CF-3B41968D2E02}" type="parTrans" cxnId="{5733F11D-6806-444A-B0DB-AE482C7DF440}">
      <dgm:prSet/>
      <dgm:spPr/>
      <dgm:t>
        <a:bodyPr/>
        <a:lstStyle/>
        <a:p>
          <a:endParaRPr lang="ru-RU" sz="1200">
            <a:latin typeface="Cambria" panose="02040503050406030204" pitchFamily="18" charset="0"/>
          </a:endParaRPr>
        </a:p>
      </dgm:t>
    </dgm:pt>
    <dgm:pt modelId="{F06AC8FC-FDD7-4E64-B4EF-7485ABB96DA7}" type="sibTrans" cxnId="{5733F11D-6806-444A-B0DB-AE482C7DF440}">
      <dgm:prSet/>
      <dgm:spPr/>
      <dgm:t>
        <a:bodyPr/>
        <a:lstStyle/>
        <a:p>
          <a:endParaRPr lang="ru-RU" sz="1200">
            <a:latin typeface="Cambria" panose="02040503050406030204" pitchFamily="18" charset="0"/>
          </a:endParaRPr>
        </a:p>
      </dgm:t>
    </dgm:pt>
    <dgm:pt modelId="{573EC10D-3909-4B80-A903-50D91AF41B55}" type="pres">
      <dgm:prSet presAssocID="{ABCB2E33-366C-40B6-9355-9AA544AD88F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A815FA-EDA2-4C0A-8D0C-254281BF50BD}" type="pres">
      <dgm:prSet presAssocID="{576BD570-8389-4A50-98FC-D6E74BF67A39}" presName="composite" presStyleCnt="0"/>
      <dgm:spPr/>
    </dgm:pt>
    <dgm:pt modelId="{A7CA3ADA-38D9-4F69-A5A9-1409FCC03F48}" type="pres">
      <dgm:prSet presAssocID="{576BD570-8389-4A50-98FC-D6E74BF67A39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1D20A1-E7DD-4DA7-A2ED-21C32773EE9C}" type="pres">
      <dgm:prSet presAssocID="{576BD570-8389-4A50-98FC-D6E74BF67A39}" presName="descendantText" presStyleLbl="alignAcc1" presStyleIdx="0" presStyleCnt="3" custScale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973543-F5A6-419E-823D-5E459A81521B}" type="pres">
      <dgm:prSet presAssocID="{1B0EE2C7-3F54-4143-AF61-172C173723C1}" presName="sp" presStyleCnt="0"/>
      <dgm:spPr/>
    </dgm:pt>
    <dgm:pt modelId="{4A695F7E-ABE7-4744-8D20-DE206D571E99}" type="pres">
      <dgm:prSet presAssocID="{74DCA934-D876-4A4E-B201-4ED557BBCBBA}" presName="composite" presStyleCnt="0"/>
      <dgm:spPr/>
    </dgm:pt>
    <dgm:pt modelId="{1A0A6A61-0AB0-4DA2-BC44-BD57AD5C8031}" type="pres">
      <dgm:prSet presAssocID="{74DCA934-D876-4A4E-B201-4ED557BBCBB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82095E-EDB5-4986-BCAE-C05B635585A9}" type="pres">
      <dgm:prSet presAssocID="{74DCA934-D876-4A4E-B201-4ED557BBCBBA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B56176-A02B-43F0-998B-0B0852036D59}" type="pres">
      <dgm:prSet presAssocID="{A9E4F1BB-BC33-472F-B901-7804EACEB9C4}" presName="sp" presStyleCnt="0"/>
      <dgm:spPr/>
    </dgm:pt>
    <dgm:pt modelId="{1F0815BB-14CA-4BF8-B790-C6A1CB96112D}" type="pres">
      <dgm:prSet presAssocID="{9C75275D-C3FA-49FA-A80E-7F8527CE8042}" presName="composite" presStyleCnt="0"/>
      <dgm:spPr/>
    </dgm:pt>
    <dgm:pt modelId="{297237B6-674B-4C75-8364-56CA3A16B9F6}" type="pres">
      <dgm:prSet presAssocID="{9C75275D-C3FA-49FA-A80E-7F8527CE8042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A1ABB1-10ED-45F5-ADC2-DDC4FC372CEB}" type="pres">
      <dgm:prSet presAssocID="{9C75275D-C3FA-49FA-A80E-7F8527CE8042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7C819F-DE30-4F25-BCCB-008512250152}" srcId="{ABCB2E33-366C-40B6-9355-9AA544AD88F4}" destId="{9C75275D-C3FA-49FA-A80E-7F8527CE8042}" srcOrd="2" destOrd="0" parTransId="{E888037B-FA61-40C9-9695-6D503EDAD0F9}" sibTransId="{0DC14D77-A204-40F9-987F-F9865B2021F2}"/>
    <dgm:cxn modelId="{4CBCB08D-3A7C-44F7-9BE4-90F75848E614}" type="presOf" srcId="{955A8BCF-6F5E-4E4A-BF8A-4764AFCB6697}" destId="{D582095E-EDB5-4986-BCAE-C05B635585A9}" srcOrd="0" destOrd="0" presId="urn:microsoft.com/office/officeart/2005/8/layout/chevron2"/>
    <dgm:cxn modelId="{DEBD5019-3036-4B8D-9D12-3D89B9B3CD4C}" type="presOf" srcId="{74DCA934-D876-4A4E-B201-4ED557BBCBBA}" destId="{1A0A6A61-0AB0-4DA2-BC44-BD57AD5C8031}" srcOrd="0" destOrd="0" presId="urn:microsoft.com/office/officeart/2005/8/layout/chevron2"/>
    <dgm:cxn modelId="{EB8EA70C-305A-4DDD-AFDA-25E2F5F719F8}" type="presOf" srcId="{9C75275D-C3FA-49FA-A80E-7F8527CE8042}" destId="{297237B6-674B-4C75-8364-56CA3A16B9F6}" srcOrd="0" destOrd="0" presId="urn:microsoft.com/office/officeart/2005/8/layout/chevron2"/>
    <dgm:cxn modelId="{3406FEE6-7643-41EE-84BD-3346D6530364}" srcId="{576BD570-8389-4A50-98FC-D6E74BF67A39}" destId="{062B7528-186A-4240-B2AB-7E01F1CB6120}" srcOrd="1" destOrd="0" parTransId="{4A90E0F2-4DA0-495D-BD08-938042E1F3E8}" sibTransId="{69233F91-40FE-442B-A897-CF223B996EB3}"/>
    <dgm:cxn modelId="{7844F9C4-9E7E-4D7A-82D0-39F892DFAC68}" srcId="{576BD570-8389-4A50-98FC-D6E74BF67A39}" destId="{AEE95AD9-9F3F-49F1-8439-535BFFDDA04F}" srcOrd="0" destOrd="0" parTransId="{52F8A34B-CBDA-4985-B738-512CE7391A62}" sibTransId="{57D2C1DE-295E-4CE0-B017-6BB3D7D2D36F}"/>
    <dgm:cxn modelId="{ECFBAEEB-F487-4F15-9662-2CAAEFB3F38E}" srcId="{ABCB2E33-366C-40B6-9355-9AA544AD88F4}" destId="{74DCA934-D876-4A4E-B201-4ED557BBCBBA}" srcOrd="1" destOrd="0" parTransId="{1E8EE7ED-B733-41A6-99CF-97A7FE3198E9}" sibTransId="{A9E4F1BB-BC33-472F-B901-7804EACEB9C4}"/>
    <dgm:cxn modelId="{76BC2A5D-3A2B-4A2E-9685-5E576DAFAC1C}" srcId="{ABCB2E33-366C-40B6-9355-9AA544AD88F4}" destId="{576BD570-8389-4A50-98FC-D6E74BF67A39}" srcOrd="0" destOrd="0" parTransId="{91326AD9-C284-49C2-8983-2402940F81EF}" sibTransId="{1B0EE2C7-3F54-4143-AF61-172C173723C1}"/>
    <dgm:cxn modelId="{5733F11D-6806-444A-B0DB-AE482C7DF440}" srcId="{9C75275D-C3FA-49FA-A80E-7F8527CE8042}" destId="{CF091812-927A-4BFB-8B60-F384E704E0D5}" srcOrd="0" destOrd="0" parTransId="{3BF7433E-25A3-48C4-86CF-3B41968D2E02}" sibTransId="{F06AC8FC-FDD7-4E64-B4EF-7485ABB96DA7}"/>
    <dgm:cxn modelId="{D202796E-5F12-4F85-A9A7-99D7AE4C752F}" type="presOf" srcId="{AEE95AD9-9F3F-49F1-8439-535BFFDDA04F}" destId="{E31D20A1-E7DD-4DA7-A2ED-21C32773EE9C}" srcOrd="0" destOrd="0" presId="urn:microsoft.com/office/officeart/2005/8/layout/chevron2"/>
    <dgm:cxn modelId="{C1FF337E-2C2D-4AAD-BC32-25855988D58B}" type="presOf" srcId="{ABCB2E33-366C-40B6-9355-9AA544AD88F4}" destId="{573EC10D-3909-4B80-A903-50D91AF41B55}" srcOrd="0" destOrd="0" presId="urn:microsoft.com/office/officeart/2005/8/layout/chevron2"/>
    <dgm:cxn modelId="{31CA2E13-B688-46A8-89DD-2D5CAA9F23DB}" type="presOf" srcId="{062B7528-186A-4240-B2AB-7E01F1CB6120}" destId="{E31D20A1-E7DD-4DA7-A2ED-21C32773EE9C}" srcOrd="0" destOrd="1" presId="urn:microsoft.com/office/officeart/2005/8/layout/chevron2"/>
    <dgm:cxn modelId="{3191A16A-4A8E-4DF5-8DDE-6CCCA5809F9C}" type="presOf" srcId="{CF091812-927A-4BFB-8B60-F384E704E0D5}" destId="{D6A1ABB1-10ED-45F5-ADC2-DDC4FC372CEB}" srcOrd="0" destOrd="0" presId="urn:microsoft.com/office/officeart/2005/8/layout/chevron2"/>
    <dgm:cxn modelId="{FC8E67F2-081A-45ED-A373-629B6683B598}" type="presOf" srcId="{576BD570-8389-4A50-98FC-D6E74BF67A39}" destId="{A7CA3ADA-38D9-4F69-A5A9-1409FCC03F48}" srcOrd="0" destOrd="0" presId="urn:microsoft.com/office/officeart/2005/8/layout/chevron2"/>
    <dgm:cxn modelId="{1AF4DF95-95F8-4EAC-A1F2-B5EB26C6390D}" srcId="{74DCA934-D876-4A4E-B201-4ED557BBCBBA}" destId="{955A8BCF-6F5E-4E4A-BF8A-4764AFCB6697}" srcOrd="0" destOrd="0" parTransId="{83B85FF6-3945-45CA-81FF-48AA39089031}" sibTransId="{DB07BEC8-A8FF-4D44-BD31-568E28A666B4}"/>
    <dgm:cxn modelId="{39F38A6F-E2C0-4E43-9FB7-0B0D51C2514D}" type="presParOf" srcId="{573EC10D-3909-4B80-A903-50D91AF41B55}" destId="{5FA815FA-EDA2-4C0A-8D0C-254281BF50BD}" srcOrd="0" destOrd="0" presId="urn:microsoft.com/office/officeart/2005/8/layout/chevron2"/>
    <dgm:cxn modelId="{66BBB40B-E49E-423E-8B40-50A6C0503383}" type="presParOf" srcId="{5FA815FA-EDA2-4C0A-8D0C-254281BF50BD}" destId="{A7CA3ADA-38D9-4F69-A5A9-1409FCC03F48}" srcOrd="0" destOrd="0" presId="urn:microsoft.com/office/officeart/2005/8/layout/chevron2"/>
    <dgm:cxn modelId="{266C7F2F-3924-4D94-BBB0-FA23F1AB3FED}" type="presParOf" srcId="{5FA815FA-EDA2-4C0A-8D0C-254281BF50BD}" destId="{E31D20A1-E7DD-4DA7-A2ED-21C32773EE9C}" srcOrd="1" destOrd="0" presId="urn:microsoft.com/office/officeart/2005/8/layout/chevron2"/>
    <dgm:cxn modelId="{558223F0-096E-4040-B693-5CE9C6D8D295}" type="presParOf" srcId="{573EC10D-3909-4B80-A903-50D91AF41B55}" destId="{B1973543-F5A6-419E-823D-5E459A81521B}" srcOrd="1" destOrd="0" presId="urn:microsoft.com/office/officeart/2005/8/layout/chevron2"/>
    <dgm:cxn modelId="{3423693E-2359-433F-A1E4-6C7925A757A6}" type="presParOf" srcId="{573EC10D-3909-4B80-A903-50D91AF41B55}" destId="{4A695F7E-ABE7-4744-8D20-DE206D571E99}" srcOrd="2" destOrd="0" presId="urn:microsoft.com/office/officeart/2005/8/layout/chevron2"/>
    <dgm:cxn modelId="{1BDA056B-145E-4179-A010-93CA55FE2FB6}" type="presParOf" srcId="{4A695F7E-ABE7-4744-8D20-DE206D571E99}" destId="{1A0A6A61-0AB0-4DA2-BC44-BD57AD5C8031}" srcOrd="0" destOrd="0" presId="urn:microsoft.com/office/officeart/2005/8/layout/chevron2"/>
    <dgm:cxn modelId="{F2B97FDA-0553-43F6-B725-0A9AAC4809D5}" type="presParOf" srcId="{4A695F7E-ABE7-4744-8D20-DE206D571E99}" destId="{D582095E-EDB5-4986-BCAE-C05B635585A9}" srcOrd="1" destOrd="0" presId="urn:microsoft.com/office/officeart/2005/8/layout/chevron2"/>
    <dgm:cxn modelId="{F6E3C836-C5A7-4CD5-AA98-C2172DA30DCB}" type="presParOf" srcId="{573EC10D-3909-4B80-A903-50D91AF41B55}" destId="{85B56176-A02B-43F0-998B-0B0852036D59}" srcOrd="3" destOrd="0" presId="urn:microsoft.com/office/officeart/2005/8/layout/chevron2"/>
    <dgm:cxn modelId="{F092A27C-D1DD-494D-835D-99A43B3559B3}" type="presParOf" srcId="{573EC10D-3909-4B80-A903-50D91AF41B55}" destId="{1F0815BB-14CA-4BF8-B790-C6A1CB96112D}" srcOrd="4" destOrd="0" presId="urn:microsoft.com/office/officeart/2005/8/layout/chevron2"/>
    <dgm:cxn modelId="{357FDEFC-5BC2-483B-AB6A-9DDC2B18A74D}" type="presParOf" srcId="{1F0815BB-14CA-4BF8-B790-C6A1CB96112D}" destId="{297237B6-674B-4C75-8364-56CA3A16B9F6}" srcOrd="0" destOrd="0" presId="urn:microsoft.com/office/officeart/2005/8/layout/chevron2"/>
    <dgm:cxn modelId="{329BA9F9-0264-415F-BF2D-93AE4A484D50}" type="presParOf" srcId="{1F0815BB-14CA-4BF8-B790-C6A1CB96112D}" destId="{D6A1ABB1-10ED-45F5-ADC2-DDC4FC372CE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E4AF92-6ED4-46B2-B610-49D0D449A98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D45BD162-2016-41EF-B6A9-036EBF0A808D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Признать необходимым использование в работе Юридической службы программного обеспечения  для учета информации по правовой работе и судебным делам</a:t>
          </a:r>
          <a:endParaRPr lang="ru-RU" dirty="0">
            <a:solidFill>
              <a:schemeClr val="tx1"/>
            </a:solidFill>
          </a:endParaRPr>
        </a:p>
      </dgm:t>
    </dgm:pt>
    <dgm:pt modelId="{A74C641A-890C-45FB-8BAC-CB43ED7E78D3}" type="parTrans" cxnId="{C67C845F-90F7-4AF3-8EC5-735AE6C1F585}">
      <dgm:prSet/>
      <dgm:spPr/>
      <dgm:t>
        <a:bodyPr/>
        <a:lstStyle/>
        <a:p>
          <a:endParaRPr lang="ru-RU"/>
        </a:p>
      </dgm:t>
    </dgm:pt>
    <dgm:pt modelId="{9301F338-CAAE-4F9D-AF51-7C7310CEEE51}" type="sibTrans" cxnId="{C67C845F-90F7-4AF3-8EC5-735AE6C1F585}">
      <dgm:prSet/>
      <dgm:spPr/>
      <dgm:t>
        <a:bodyPr/>
        <a:lstStyle/>
        <a:p>
          <a:endParaRPr lang="ru-RU"/>
        </a:p>
      </dgm:t>
    </dgm:pt>
    <dgm:pt modelId="{ABD3827A-9D13-42DB-98A0-A01CE1181D12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 внесении изменений в приказы Федерального казначейства в части представления отчетности о правовой работе и о судебных делах определять срок вступления в силу указанных изменений с учетом времени внедрения необходимых доработок в ППО</a:t>
          </a:r>
          <a:endParaRPr lang="ru-RU" dirty="0">
            <a:solidFill>
              <a:schemeClr val="tx1"/>
            </a:solidFill>
          </a:endParaRPr>
        </a:p>
      </dgm:t>
    </dgm:pt>
    <dgm:pt modelId="{F4630470-63CA-43F9-9075-8E17269E4449}" type="parTrans" cxnId="{A39482FD-AE83-47CE-81BB-5A9DFCD7D3F4}">
      <dgm:prSet/>
      <dgm:spPr/>
      <dgm:t>
        <a:bodyPr/>
        <a:lstStyle/>
        <a:p>
          <a:endParaRPr lang="ru-RU"/>
        </a:p>
      </dgm:t>
    </dgm:pt>
    <dgm:pt modelId="{660DA6C2-B9EE-4EF0-8F0D-B2FFEF7B9AA0}" type="sibTrans" cxnId="{A39482FD-AE83-47CE-81BB-5A9DFCD7D3F4}">
      <dgm:prSet/>
      <dgm:spPr/>
      <dgm:t>
        <a:bodyPr/>
        <a:lstStyle/>
        <a:p>
          <a:endParaRPr lang="ru-RU"/>
        </a:p>
      </dgm:t>
    </dgm:pt>
    <dgm:pt modelId="{278E6868-902D-42E7-A501-4316279CFDD8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Создать централизованное хранилище данных ППО с целью исключения необходимости преставления ежемесячной выгрузки данных в Юридическое управление</a:t>
          </a:r>
          <a:endParaRPr lang="ru-RU" dirty="0">
            <a:solidFill>
              <a:schemeClr val="tx1"/>
            </a:solidFill>
          </a:endParaRPr>
        </a:p>
      </dgm:t>
    </dgm:pt>
    <dgm:pt modelId="{C03FF184-558E-4146-A1AC-71028A6B84E8}" type="parTrans" cxnId="{EB9E703C-BED3-4A94-ABA1-69B3EBA60C20}">
      <dgm:prSet/>
      <dgm:spPr/>
      <dgm:t>
        <a:bodyPr/>
        <a:lstStyle/>
        <a:p>
          <a:endParaRPr lang="ru-RU"/>
        </a:p>
      </dgm:t>
    </dgm:pt>
    <dgm:pt modelId="{E37051EC-5C1F-4BF6-BB61-6F0668D76095}" type="sibTrans" cxnId="{EB9E703C-BED3-4A94-ABA1-69B3EBA60C20}">
      <dgm:prSet/>
      <dgm:spPr/>
      <dgm:t>
        <a:bodyPr/>
        <a:lstStyle/>
        <a:p>
          <a:endParaRPr lang="ru-RU"/>
        </a:p>
      </dgm:t>
    </dgm:pt>
    <dgm:pt modelId="{C0FB1A04-4592-4DED-A330-DC3FD1DD982F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Создать автоматическую передачу данных ведения правовой работы и судебных дел с целью исключения необходимости представления установленной отчетности с помощью прикладного программного обеспечения Автоматизированной системы документооборота</a:t>
          </a:r>
          <a:endParaRPr lang="ru-RU" dirty="0">
            <a:solidFill>
              <a:schemeClr val="tx1"/>
            </a:solidFill>
          </a:endParaRPr>
        </a:p>
      </dgm:t>
    </dgm:pt>
    <dgm:pt modelId="{CABA5DB4-069B-43C1-A008-0529B4F4D08C}" type="parTrans" cxnId="{DAFA6A32-800C-47A5-8E64-C8878002244A}">
      <dgm:prSet/>
      <dgm:spPr/>
      <dgm:t>
        <a:bodyPr/>
        <a:lstStyle/>
        <a:p>
          <a:endParaRPr lang="ru-RU"/>
        </a:p>
      </dgm:t>
    </dgm:pt>
    <dgm:pt modelId="{6FCB268F-C3F8-4F34-9C0E-4CDF3A24A669}" type="sibTrans" cxnId="{DAFA6A32-800C-47A5-8E64-C8878002244A}">
      <dgm:prSet/>
      <dgm:spPr/>
      <dgm:t>
        <a:bodyPr/>
        <a:lstStyle/>
        <a:p>
          <a:endParaRPr lang="ru-RU"/>
        </a:p>
      </dgm:t>
    </dgm:pt>
    <dgm:pt modelId="{CD25DABB-23E5-430F-A2B6-462F2723ACBD}">
      <dgm:prSet/>
      <dgm:spPr/>
      <dgm:t>
        <a:bodyPr/>
        <a:lstStyle/>
        <a:p>
          <a:r>
            <a:rPr lang="ru-RU" smtClean="0">
              <a:solidFill>
                <a:schemeClr val="tx1"/>
              </a:solidFill>
            </a:rPr>
            <a:t>Предложения </a:t>
          </a:r>
          <a:r>
            <a:rPr lang="ru-RU" dirty="0" smtClean="0">
              <a:solidFill>
                <a:schemeClr val="tx1"/>
              </a:solidFill>
            </a:rPr>
            <a:t>и замечания юридических отделов территориальных органов Федерального казначейства по доработкам ППО направлять через Юридическое управление Федерального казначейства</a:t>
          </a:r>
          <a:endParaRPr lang="ru-RU" dirty="0">
            <a:solidFill>
              <a:schemeClr val="tx1"/>
            </a:solidFill>
          </a:endParaRPr>
        </a:p>
      </dgm:t>
    </dgm:pt>
    <dgm:pt modelId="{5E07ECCE-0DA8-45EA-BB06-293C5B47CA96}" type="parTrans" cxnId="{A40CFCD3-02B4-49ED-8AE4-8E5ED884CD3E}">
      <dgm:prSet/>
      <dgm:spPr/>
      <dgm:t>
        <a:bodyPr/>
        <a:lstStyle/>
        <a:p>
          <a:endParaRPr lang="ru-RU"/>
        </a:p>
      </dgm:t>
    </dgm:pt>
    <dgm:pt modelId="{107326FA-CFCF-497B-A7C4-335578A8F07D}" type="sibTrans" cxnId="{A40CFCD3-02B4-49ED-8AE4-8E5ED884CD3E}">
      <dgm:prSet/>
      <dgm:spPr/>
      <dgm:t>
        <a:bodyPr/>
        <a:lstStyle/>
        <a:p>
          <a:endParaRPr lang="ru-RU"/>
        </a:p>
      </dgm:t>
    </dgm:pt>
    <dgm:pt modelId="{25D0E23E-BB3B-4D70-B32D-FDEC84CBD38E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Юридическим отделам территориальных органов Федерального казначейства активнее принимать участие в доработке ППО</a:t>
          </a:r>
          <a:endParaRPr lang="ru-RU" dirty="0">
            <a:solidFill>
              <a:schemeClr val="tx1"/>
            </a:solidFill>
          </a:endParaRPr>
        </a:p>
      </dgm:t>
    </dgm:pt>
    <dgm:pt modelId="{15729E32-96FC-4C35-8F79-17C500381DC6}" type="parTrans" cxnId="{DEBEC499-5B96-490B-B356-95079A1D4CDE}">
      <dgm:prSet/>
      <dgm:spPr/>
      <dgm:t>
        <a:bodyPr/>
        <a:lstStyle/>
        <a:p>
          <a:endParaRPr lang="ru-RU"/>
        </a:p>
      </dgm:t>
    </dgm:pt>
    <dgm:pt modelId="{18D84EB7-EA0C-41A8-BA9D-B7519626E5C8}" type="sibTrans" cxnId="{DEBEC499-5B96-490B-B356-95079A1D4CDE}">
      <dgm:prSet/>
      <dgm:spPr/>
      <dgm:t>
        <a:bodyPr/>
        <a:lstStyle/>
        <a:p>
          <a:endParaRPr lang="ru-RU"/>
        </a:p>
      </dgm:t>
    </dgm:pt>
    <dgm:pt modelId="{402E9E74-CC78-4AED-AD12-3C4093E179AC}" type="pres">
      <dgm:prSet presAssocID="{0DE4AF92-6ED4-46B2-B610-49D0D449A987}" presName="linearFlow" presStyleCnt="0">
        <dgm:presLayoutVars>
          <dgm:dir/>
          <dgm:resizeHandles val="exact"/>
        </dgm:presLayoutVars>
      </dgm:prSet>
      <dgm:spPr/>
    </dgm:pt>
    <dgm:pt modelId="{0748D448-8599-4280-AD12-684F46F9D4B2}" type="pres">
      <dgm:prSet presAssocID="{D45BD162-2016-41EF-B6A9-036EBF0A808D}" presName="composite" presStyleCnt="0"/>
      <dgm:spPr/>
    </dgm:pt>
    <dgm:pt modelId="{959A1388-A02E-41D8-BE73-498D4959EA2D}" type="pres">
      <dgm:prSet presAssocID="{D45BD162-2016-41EF-B6A9-036EBF0A808D}" presName="imgShp" presStyleLbl="fgImgPlace1" presStyleIdx="0" presStyleCnt="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C0F88389-A694-4BC6-A7A5-78400590D514}" type="pres">
      <dgm:prSet presAssocID="{D45BD162-2016-41EF-B6A9-036EBF0A808D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CE3638-5291-4182-A474-A646B521F50C}" type="pres">
      <dgm:prSet presAssocID="{9301F338-CAAE-4F9D-AF51-7C7310CEEE51}" presName="spacing" presStyleCnt="0"/>
      <dgm:spPr/>
    </dgm:pt>
    <dgm:pt modelId="{46CD5341-F931-4F56-8FB4-165996AF3088}" type="pres">
      <dgm:prSet presAssocID="{ABD3827A-9D13-42DB-98A0-A01CE1181D12}" presName="composite" presStyleCnt="0"/>
      <dgm:spPr/>
    </dgm:pt>
    <dgm:pt modelId="{E15DD3E8-407C-4ED3-9FEE-4348E2854D0F}" type="pres">
      <dgm:prSet presAssocID="{ABD3827A-9D13-42DB-98A0-A01CE1181D12}" presName="imgShp" presStyleLbl="fgImgPlace1" presStyleIdx="1" presStyleCnt="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6DEAB72D-16F2-415A-9B76-C234479B5A89}" type="pres">
      <dgm:prSet presAssocID="{ABD3827A-9D13-42DB-98A0-A01CE1181D12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EC2D01-5C01-44C2-9C2B-47C4D01D7E8F}" type="pres">
      <dgm:prSet presAssocID="{660DA6C2-B9EE-4EF0-8F0D-B2FFEF7B9AA0}" presName="spacing" presStyleCnt="0"/>
      <dgm:spPr/>
    </dgm:pt>
    <dgm:pt modelId="{F574BFF6-D31E-4BC8-89A8-62C6F5087131}" type="pres">
      <dgm:prSet presAssocID="{278E6868-902D-42E7-A501-4316279CFDD8}" presName="composite" presStyleCnt="0"/>
      <dgm:spPr/>
    </dgm:pt>
    <dgm:pt modelId="{99F4A9F1-899A-4B09-B001-1B578CA459A9}" type="pres">
      <dgm:prSet presAssocID="{278E6868-902D-42E7-A501-4316279CFDD8}" presName="imgShp" presStyleLbl="fgImgPlace1" presStyleIdx="2" presStyleCnt="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C84B007C-3BF0-4A7D-9FCF-93B6D36713C7}" type="pres">
      <dgm:prSet presAssocID="{278E6868-902D-42E7-A501-4316279CFDD8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527A96-2798-475D-AC5C-F7C14B374D21}" type="pres">
      <dgm:prSet presAssocID="{E37051EC-5C1F-4BF6-BB61-6F0668D76095}" presName="spacing" presStyleCnt="0"/>
      <dgm:spPr/>
    </dgm:pt>
    <dgm:pt modelId="{705FE2C2-141E-4766-A0BC-B6D5A843B418}" type="pres">
      <dgm:prSet presAssocID="{C0FB1A04-4592-4DED-A330-DC3FD1DD982F}" presName="composite" presStyleCnt="0"/>
      <dgm:spPr/>
    </dgm:pt>
    <dgm:pt modelId="{32BEBFC4-0D0D-4406-8BEA-DAE13F3FD475}" type="pres">
      <dgm:prSet presAssocID="{C0FB1A04-4592-4DED-A330-DC3FD1DD982F}" presName="imgShp" presStyleLbl="fgImgPlace1" presStyleIdx="3" presStyleCnt="6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1AE78A0C-3DED-4A69-AFD9-EF0F7AEDDF46}" type="pres">
      <dgm:prSet presAssocID="{C0FB1A04-4592-4DED-A330-DC3FD1DD982F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A4972C-581E-4505-BFAA-E199BD95808B}" type="pres">
      <dgm:prSet presAssocID="{6FCB268F-C3F8-4F34-9C0E-4CDF3A24A669}" presName="spacing" presStyleCnt="0"/>
      <dgm:spPr/>
    </dgm:pt>
    <dgm:pt modelId="{7DF5288B-70B0-4438-8E08-338CFA959337}" type="pres">
      <dgm:prSet presAssocID="{25D0E23E-BB3B-4D70-B32D-FDEC84CBD38E}" presName="composite" presStyleCnt="0"/>
      <dgm:spPr/>
    </dgm:pt>
    <dgm:pt modelId="{3825E4A1-77B5-4D93-ADAF-4BF49FF00498}" type="pres">
      <dgm:prSet presAssocID="{25D0E23E-BB3B-4D70-B32D-FDEC84CBD38E}" presName="imgShp" presStyleLbl="fgImgPlace1" presStyleIdx="4" presStyleCnt="6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D5EE1B8D-205F-4B08-A6FB-623EF19C23D0}" type="pres">
      <dgm:prSet presAssocID="{25D0E23E-BB3B-4D70-B32D-FDEC84CBD38E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3F3944-35B1-420D-B921-2F21E5B48089}" type="pres">
      <dgm:prSet presAssocID="{18D84EB7-EA0C-41A8-BA9D-B7519626E5C8}" presName="spacing" presStyleCnt="0"/>
      <dgm:spPr/>
    </dgm:pt>
    <dgm:pt modelId="{D3A4B622-22F5-49D8-8BD7-A43CB1F4A60C}" type="pres">
      <dgm:prSet presAssocID="{CD25DABB-23E5-430F-A2B6-462F2723ACBD}" presName="composite" presStyleCnt="0"/>
      <dgm:spPr/>
    </dgm:pt>
    <dgm:pt modelId="{78BDAD0C-F5DE-4ECF-8767-C955D11D18AA}" type="pres">
      <dgm:prSet presAssocID="{CD25DABB-23E5-430F-A2B6-462F2723ACBD}" presName="imgShp" presStyleLbl="fgImgPlace1" presStyleIdx="5" presStyleCnt="6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5CFA5E2A-B75A-484F-B6F4-CAB7060327ED}" type="pres">
      <dgm:prSet presAssocID="{CD25DABB-23E5-430F-A2B6-462F2723ACBD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9BDF0E-8FFC-4BE8-96C5-40B00DEF98E3}" type="presOf" srcId="{CD25DABB-23E5-430F-A2B6-462F2723ACBD}" destId="{5CFA5E2A-B75A-484F-B6F4-CAB7060327ED}" srcOrd="0" destOrd="0" presId="urn:microsoft.com/office/officeart/2005/8/layout/vList3"/>
    <dgm:cxn modelId="{A40CFCD3-02B4-49ED-8AE4-8E5ED884CD3E}" srcId="{0DE4AF92-6ED4-46B2-B610-49D0D449A987}" destId="{CD25DABB-23E5-430F-A2B6-462F2723ACBD}" srcOrd="5" destOrd="0" parTransId="{5E07ECCE-0DA8-45EA-BB06-293C5B47CA96}" sibTransId="{107326FA-CFCF-497B-A7C4-335578A8F07D}"/>
    <dgm:cxn modelId="{DEBEC499-5B96-490B-B356-95079A1D4CDE}" srcId="{0DE4AF92-6ED4-46B2-B610-49D0D449A987}" destId="{25D0E23E-BB3B-4D70-B32D-FDEC84CBD38E}" srcOrd="4" destOrd="0" parTransId="{15729E32-96FC-4C35-8F79-17C500381DC6}" sibTransId="{18D84EB7-EA0C-41A8-BA9D-B7519626E5C8}"/>
    <dgm:cxn modelId="{C67C845F-90F7-4AF3-8EC5-735AE6C1F585}" srcId="{0DE4AF92-6ED4-46B2-B610-49D0D449A987}" destId="{D45BD162-2016-41EF-B6A9-036EBF0A808D}" srcOrd="0" destOrd="0" parTransId="{A74C641A-890C-45FB-8BAC-CB43ED7E78D3}" sibTransId="{9301F338-CAAE-4F9D-AF51-7C7310CEEE51}"/>
    <dgm:cxn modelId="{EADA0EAE-4500-48CE-843A-3D8211C6F555}" type="presOf" srcId="{D45BD162-2016-41EF-B6A9-036EBF0A808D}" destId="{C0F88389-A694-4BC6-A7A5-78400590D514}" srcOrd="0" destOrd="0" presId="urn:microsoft.com/office/officeart/2005/8/layout/vList3"/>
    <dgm:cxn modelId="{EB9E703C-BED3-4A94-ABA1-69B3EBA60C20}" srcId="{0DE4AF92-6ED4-46B2-B610-49D0D449A987}" destId="{278E6868-902D-42E7-A501-4316279CFDD8}" srcOrd="2" destOrd="0" parTransId="{C03FF184-558E-4146-A1AC-71028A6B84E8}" sibTransId="{E37051EC-5C1F-4BF6-BB61-6F0668D76095}"/>
    <dgm:cxn modelId="{BEBD533E-5963-4D14-8C8B-AE6E8865A096}" type="presOf" srcId="{278E6868-902D-42E7-A501-4316279CFDD8}" destId="{C84B007C-3BF0-4A7D-9FCF-93B6D36713C7}" srcOrd="0" destOrd="0" presId="urn:microsoft.com/office/officeart/2005/8/layout/vList3"/>
    <dgm:cxn modelId="{D485C93A-1BD2-4FAA-872F-EC70CD67DA90}" type="presOf" srcId="{0DE4AF92-6ED4-46B2-B610-49D0D449A987}" destId="{402E9E74-CC78-4AED-AD12-3C4093E179AC}" srcOrd="0" destOrd="0" presId="urn:microsoft.com/office/officeart/2005/8/layout/vList3"/>
    <dgm:cxn modelId="{E3249C4D-7853-4A94-9EB3-16717919342E}" type="presOf" srcId="{ABD3827A-9D13-42DB-98A0-A01CE1181D12}" destId="{6DEAB72D-16F2-415A-9B76-C234479B5A89}" srcOrd="0" destOrd="0" presId="urn:microsoft.com/office/officeart/2005/8/layout/vList3"/>
    <dgm:cxn modelId="{1292DD81-D676-4ACD-A335-008545E10C05}" type="presOf" srcId="{25D0E23E-BB3B-4D70-B32D-FDEC84CBD38E}" destId="{D5EE1B8D-205F-4B08-A6FB-623EF19C23D0}" srcOrd="0" destOrd="0" presId="urn:microsoft.com/office/officeart/2005/8/layout/vList3"/>
    <dgm:cxn modelId="{DAFA6A32-800C-47A5-8E64-C8878002244A}" srcId="{0DE4AF92-6ED4-46B2-B610-49D0D449A987}" destId="{C0FB1A04-4592-4DED-A330-DC3FD1DD982F}" srcOrd="3" destOrd="0" parTransId="{CABA5DB4-069B-43C1-A008-0529B4F4D08C}" sibTransId="{6FCB268F-C3F8-4F34-9C0E-4CDF3A24A669}"/>
    <dgm:cxn modelId="{A39482FD-AE83-47CE-81BB-5A9DFCD7D3F4}" srcId="{0DE4AF92-6ED4-46B2-B610-49D0D449A987}" destId="{ABD3827A-9D13-42DB-98A0-A01CE1181D12}" srcOrd="1" destOrd="0" parTransId="{F4630470-63CA-43F9-9075-8E17269E4449}" sibTransId="{660DA6C2-B9EE-4EF0-8F0D-B2FFEF7B9AA0}"/>
    <dgm:cxn modelId="{FCE0D6D7-4FC8-4929-AB11-3D0C8E05A84C}" type="presOf" srcId="{C0FB1A04-4592-4DED-A330-DC3FD1DD982F}" destId="{1AE78A0C-3DED-4A69-AFD9-EF0F7AEDDF46}" srcOrd="0" destOrd="0" presId="urn:microsoft.com/office/officeart/2005/8/layout/vList3"/>
    <dgm:cxn modelId="{3CB64F9C-F64F-4882-BE94-A79E99E4CCE9}" type="presParOf" srcId="{402E9E74-CC78-4AED-AD12-3C4093E179AC}" destId="{0748D448-8599-4280-AD12-684F46F9D4B2}" srcOrd="0" destOrd="0" presId="urn:microsoft.com/office/officeart/2005/8/layout/vList3"/>
    <dgm:cxn modelId="{0EA52946-EA34-4EFA-9354-DDB1224F05C1}" type="presParOf" srcId="{0748D448-8599-4280-AD12-684F46F9D4B2}" destId="{959A1388-A02E-41D8-BE73-498D4959EA2D}" srcOrd="0" destOrd="0" presId="urn:microsoft.com/office/officeart/2005/8/layout/vList3"/>
    <dgm:cxn modelId="{7B6200A7-A3F6-4897-AE72-FE5F53CDB7D5}" type="presParOf" srcId="{0748D448-8599-4280-AD12-684F46F9D4B2}" destId="{C0F88389-A694-4BC6-A7A5-78400590D514}" srcOrd="1" destOrd="0" presId="urn:microsoft.com/office/officeart/2005/8/layout/vList3"/>
    <dgm:cxn modelId="{A76DA7F9-268E-4D8E-BD0C-E34B3CBDCB45}" type="presParOf" srcId="{402E9E74-CC78-4AED-AD12-3C4093E179AC}" destId="{6CCE3638-5291-4182-A474-A646B521F50C}" srcOrd="1" destOrd="0" presId="urn:microsoft.com/office/officeart/2005/8/layout/vList3"/>
    <dgm:cxn modelId="{15FE92DB-A8E3-49D8-A7D6-DA2AF4E96515}" type="presParOf" srcId="{402E9E74-CC78-4AED-AD12-3C4093E179AC}" destId="{46CD5341-F931-4F56-8FB4-165996AF3088}" srcOrd="2" destOrd="0" presId="urn:microsoft.com/office/officeart/2005/8/layout/vList3"/>
    <dgm:cxn modelId="{2EA12046-8431-47A5-9D71-5CCA08B14F8D}" type="presParOf" srcId="{46CD5341-F931-4F56-8FB4-165996AF3088}" destId="{E15DD3E8-407C-4ED3-9FEE-4348E2854D0F}" srcOrd="0" destOrd="0" presId="urn:microsoft.com/office/officeart/2005/8/layout/vList3"/>
    <dgm:cxn modelId="{105FF638-120F-4BD6-AF4E-5864F9181696}" type="presParOf" srcId="{46CD5341-F931-4F56-8FB4-165996AF3088}" destId="{6DEAB72D-16F2-415A-9B76-C234479B5A89}" srcOrd="1" destOrd="0" presId="urn:microsoft.com/office/officeart/2005/8/layout/vList3"/>
    <dgm:cxn modelId="{7DD42C15-6118-4113-AA38-F67EF3321222}" type="presParOf" srcId="{402E9E74-CC78-4AED-AD12-3C4093E179AC}" destId="{EEEC2D01-5C01-44C2-9C2B-47C4D01D7E8F}" srcOrd="3" destOrd="0" presId="urn:microsoft.com/office/officeart/2005/8/layout/vList3"/>
    <dgm:cxn modelId="{106CA8B8-0758-4E5C-B1F6-E8F52EFD2F0F}" type="presParOf" srcId="{402E9E74-CC78-4AED-AD12-3C4093E179AC}" destId="{F574BFF6-D31E-4BC8-89A8-62C6F5087131}" srcOrd="4" destOrd="0" presId="urn:microsoft.com/office/officeart/2005/8/layout/vList3"/>
    <dgm:cxn modelId="{0D1F0213-283B-4FBD-90A2-CD0B1B547E04}" type="presParOf" srcId="{F574BFF6-D31E-4BC8-89A8-62C6F5087131}" destId="{99F4A9F1-899A-4B09-B001-1B578CA459A9}" srcOrd="0" destOrd="0" presId="urn:microsoft.com/office/officeart/2005/8/layout/vList3"/>
    <dgm:cxn modelId="{B8D06E68-7187-44D0-B00A-E0A22AB19421}" type="presParOf" srcId="{F574BFF6-D31E-4BC8-89A8-62C6F5087131}" destId="{C84B007C-3BF0-4A7D-9FCF-93B6D36713C7}" srcOrd="1" destOrd="0" presId="urn:microsoft.com/office/officeart/2005/8/layout/vList3"/>
    <dgm:cxn modelId="{ADB24A78-621C-4A88-BDBE-ED0C8437C51C}" type="presParOf" srcId="{402E9E74-CC78-4AED-AD12-3C4093E179AC}" destId="{B7527A96-2798-475D-AC5C-F7C14B374D21}" srcOrd="5" destOrd="0" presId="urn:microsoft.com/office/officeart/2005/8/layout/vList3"/>
    <dgm:cxn modelId="{CFEAD61C-4BAC-4942-8C9B-6A6C1E3DC206}" type="presParOf" srcId="{402E9E74-CC78-4AED-AD12-3C4093E179AC}" destId="{705FE2C2-141E-4766-A0BC-B6D5A843B418}" srcOrd="6" destOrd="0" presId="urn:microsoft.com/office/officeart/2005/8/layout/vList3"/>
    <dgm:cxn modelId="{7C2BEC03-88B5-49D1-A58C-6FB421D5C8A3}" type="presParOf" srcId="{705FE2C2-141E-4766-A0BC-B6D5A843B418}" destId="{32BEBFC4-0D0D-4406-8BEA-DAE13F3FD475}" srcOrd="0" destOrd="0" presId="urn:microsoft.com/office/officeart/2005/8/layout/vList3"/>
    <dgm:cxn modelId="{B2C13970-9DDA-4A17-B99C-E9181A516A7D}" type="presParOf" srcId="{705FE2C2-141E-4766-A0BC-B6D5A843B418}" destId="{1AE78A0C-3DED-4A69-AFD9-EF0F7AEDDF46}" srcOrd="1" destOrd="0" presId="urn:microsoft.com/office/officeart/2005/8/layout/vList3"/>
    <dgm:cxn modelId="{7E06E28A-99CC-4A6F-80D2-1BA2E2399B38}" type="presParOf" srcId="{402E9E74-CC78-4AED-AD12-3C4093E179AC}" destId="{0FA4972C-581E-4505-BFAA-E199BD95808B}" srcOrd="7" destOrd="0" presId="urn:microsoft.com/office/officeart/2005/8/layout/vList3"/>
    <dgm:cxn modelId="{7E8BFBB6-B715-4784-B017-D5FE0FF9CEE1}" type="presParOf" srcId="{402E9E74-CC78-4AED-AD12-3C4093E179AC}" destId="{7DF5288B-70B0-4438-8E08-338CFA959337}" srcOrd="8" destOrd="0" presId="urn:microsoft.com/office/officeart/2005/8/layout/vList3"/>
    <dgm:cxn modelId="{DAEF2902-6121-4DB1-8A80-A9B0F1679769}" type="presParOf" srcId="{7DF5288B-70B0-4438-8E08-338CFA959337}" destId="{3825E4A1-77B5-4D93-ADAF-4BF49FF00498}" srcOrd="0" destOrd="0" presId="urn:microsoft.com/office/officeart/2005/8/layout/vList3"/>
    <dgm:cxn modelId="{AA021E47-0910-4431-B3E5-C9822BB119FF}" type="presParOf" srcId="{7DF5288B-70B0-4438-8E08-338CFA959337}" destId="{D5EE1B8D-205F-4B08-A6FB-623EF19C23D0}" srcOrd="1" destOrd="0" presId="urn:microsoft.com/office/officeart/2005/8/layout/vList3"/>
    <dgm:cxn modelId="{99B621C6-50BA-4CC7-983C-32E67716B985}" type="presParOf" srcId="{402E9E74-CC78-4AED-AD12-3C4093E179AC}" destId="{EA3F3944-35B1-420D-B921-2F21E5B48089}" srcOrd="9" destOrd="0" presId="urn:microsoft.com/office/officeart/2005/8/layout/vList3"/>
    <dgm:cxn modelId="{037AD725-DEEA-42C2-8387-F30CA1339EE8}" type="presParOf" srcId="{402E9E74-CC78-4AED-AD12-3C4093E179AC}" destId="{D3A4B622-22F5-49D8-8BD7-A43CB1F4A60C}" srcOrd="10" destOrd="0" presId="urn:microsoft.com/office/officeart/2005/8/layout/vList3"/>
    <dgm:cxn modelId="{CC87877A-D7B0-4386-B946-CEC09BAFCD79}" type="presParOf" srcId="{D3A4B622-22F5-49D8-8BD7-A43CB1F4A60C}" destId="{78BDAD0C-F5DE-4ECF-8767-C955D11D18AA}" srcOrd="0" destOrd="0" presId="urn:microsoft.com/office/officeart/2005/8/layout/vList3"/>
    <dgm:cxn modelId="{22E160C8-DC96-4463-A9AB-B6C0EE3B573A}" type="presParOf" srcId="{D3A4B622-22F5-49D8-8BD7-A43CB1F4A60C}" destId="{5CFA5E2A-B75A-484F-B6F4-CAB7060327E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7F3DB9-75AD-4336-BB00-69AC18BD145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0A75B797-C00D-4FA7-BCBB-4C27304A3D93}">
      <dgm:prSet phldrT="[Текст]" custT="1"/>
      <dgm:spPr/>
      <dgm:t>
        <a:bodyPr/>
        <a:lstStyle/>
        <a:p>
          <a:r>
            <a:rPr lang="ru-RU" sz="1400" b="1" smtClean="0">
              <a:solidFill>
                <a:schemeClr val="tx1"/>
              </a:solidFill>
              <a:latin typeface="+mn-lt"/>
            </a:rPr>
            <a:t>Расширение состава показателей в ИАП на основе показателей правовой и судебной работы Юридической службы Федерального казначейства.</a:t>
          </a:r>
          <a:endParaRPr lang="ru-RU" sz="1400" b="1" dirty="0">
            <a:solidFill>
              <a:schemeClr val="tx1"/>
            </a:solidFill>
            <a:latin typeface="+mn-lt"/>
          </a:endParaRPr>
        </a:p>
      </dgm:t>
    </dgm:pt>
    <dgm:pt modelId="{FA33CDF5-1DBD-48F8-B245-1B876B98EAAC}" type="parTrans" cxnId="{007D2F61-6093-481A-B71B-7084E724EEB4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+mj-lt"/>
          </a:endParaRPr>
        </a:p>
      </dgm:t>
    </dgm:pt>
    <dgm:pt modelId="{924ED4A4-95F9-4FD6-83FB-0F77C82D229B}" type="sibTrans" cxnId="{007D2F61-6093-481A-B71B-7084E724EEB4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+mj-lt"/>
          </a:endParaRPr>
        </a:p>
      </dgm:t>
    </dgm:pt>
    <dgm:pt modelId="{04F2DA23-CF44-4DBA-A191-8D6047758741}">
      <dgm:prSet phldrT="[Текст]" custT="1"/>
      <dgm:spPr/>
      <dgm:t>
        <a:bodyPr/>
        <a:lstStyle/>
        <a:p>
          <a:r>
            <a:rPr lang="ru-RU" sz="1400" b="1" smtClean="0">
              <a:solidFill>
                <a:schemeClr val="tx1"/>
              </a:solidFill>
              <a:latin typeface="+mn-lt"/>
            </a:rPr>
            <a:t>Централизованное хранилище данных</a:t>
          </a:r>
          <a:endParaRPr lang="ru-RU" sz="1400" b="1" dirty="0">
            <a:solidFill>
              <a:schemeClr val="tx1"/>
            </a:solidFill>
            <a:latin typeface="+mn-lt"/>
          </a:endParaRPr>
        </a:p>
      </dgm:t>
    </dgm:pt>
    <dgm:pt modelId="{E0B8D577-DC44-469D-A15B-80100AAD023C}" type="sibTrans" cxnId="{D49C51AD-45BA-4DC1-A492-830B459774F4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+mj-lt"/>
          </a:endParaRPr>
        </a:p>
      </dgm:t>
    </dgm:pt>
    <dgm:pt modelId="{4461A77D-1D4F-4AC6-BEA4-7E7965817949}" type="parTrans" cxnId="{D49C51AD-45BA-4DC1-A492-830B459774F4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+mj-lt"/>
          </a:endParaRPr>
        </a:p>
      </dgm:t>
    </dgm:pt>
    <dgm:pt modelId="{8CD910A5-84CD-4D7A-9C9B-BC556E526595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+mn-lt"/>
            </a:rPr>
            <a:t>Автоматическая передача данных ведения правовой и судебной работы Юридической службы Федерального казначейства.</a:t>
          </a:r>
          <a:endParaRPr lang="ru-RU" sz="1400" b="1" dirty="0">
            <a:solidFill>
              <a:schemeClr val="tx1"/>
            </a:solidFill>
            <a:latin typeface="+mn-lt"/>
          </a:endParaRPr>
        </a:p>
      </dgm:t>
    </dgm:pt>
    <dgm:pt modelId="{8A241008-4FAE-424E-B8F5-758CF2025A55}" type="parTrans" cxnId="{B41E0806-9D44-43B7-A0BF-47DAD0322083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FDCA2353-2656-4324-999D-A0CBE481D477}" type="sibTrans" cxnId="{B41E0806-9D44-43B7-A0BF-47DAD0322083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538BD873-B81A-44EC-A2E9-E77CAA118A43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+mn-lt"/>
            </a:rPr>
            <a:t>Формирование и предоставление подписанной отчетности по формам, установленным приказами Федерального казначейства</a:t>
          </a:r>
          <a:endParaRPr lang="ru-RU" sz="1400" b="1" dirty="0">
            <a:solidFill>
              <a:schemeClr val="tx1"/>
            </a:solidFill>
            <a:latin typeface="+mn-lt"/>
          </a:endParaRPr>
        </a:p>
      </dgm:t>
    </dgm:pt>
    <dgm:pt modelId="{29877604-8F3C-48F9-A0FF-A62233237AAF}" type="parTrans" cxnId="{D3155692-8E67-49D4-B382-2A283A35E682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5D34E528-1F4F-4726-AD4A-FA4047F94B32}" type="sibTrans" cxnId="{D3155692-8E67-49D4-B382-2A283A35E682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A05C211F-46DB-4E5F-8548-D39AD4536F27}">
      <dgm:prSet phldrT="[Текст]" custT="1"/>
      <dgm:spPr/>
      <dgm:t>
        <a:bodyPr/>
        <a:lstStyle/>
        <a:p>
          <a:r>
            <a:rPr lang="ru-RU" sz="1400" b="1" smtClean="0">
              <a:solidFill>
                <a:schemeClr val="tx1"/>
              </a:solidFill>
              <a:latin typeface="+mn-lt"/>
            </a:rPr>
            <a:t>Формирование свода отчетов юридических отделов ТОФК по всей стране, поступивших в ЦАФК</a:t>
          </a:r>
          <a:endParaRPr lang="ru-RU" sz="1400" b="1" dirty="0">
            <a:solidFill>
              <a:schemeClr val="tx1"/>
            </a:solidFill>
            <a:latin typeface="+mn-lt"/>
          </a:endParaRPr>
        </a:p>
      </dgm:t>
    </dgm:pt>
    <dgm:pt modelId="{96083F3B-7F04-4A32-B03E-A3A747F0F5A0}" type="parTrans" cxnId="{DEE2505E-E208-493D-8707-0B9FED178267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9A7A8118-F812-48CD-8488-EC1B532D8C94}" type="sibTrans" cxnId="{DEE2505E-E208-493D-8707-0B9FED178267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F708185D-CFE3-4856-B08A-188B6A7E4198}">
      <dgm:prSet phldrT="[Текст]" custT="1"/>
      <dgm:spPr/>
      <dgm:t>
        <a:bodyPr/>
        <a:lstStyle/>
        <a:p>
          <a:r>
            <a:rPr lang="ru-RU" sz="1400" b="1" smtClean="0">
              <a:solidFill>
                <a:schemeClr val="tx1"/>
              </a:solidFill>
              <a:latin typeface="+mn-lt"/>
            </a:rPr>
            <a:t>Оперативное формирование отчетов по формам, установленным приказами Федерального казначейства</a:t>
          </a:r>
          <a:endParaRPr lang="ru-RU" sz="1400" b="1" dirty="0">
            <a:solidFill>
              <a:schemeClr val="tx1"/>
            </a:solidFill>
            <a:latin typeface="+mn-lt"/>
          </a:endParaRPr>
        </a:p>
      </dgm:t>
    </dgm:pt>
    <dgm:pt modelId="{F27B2D61-D822-4187-8981-B286D9E6914E}" type="parTrans" cxnId="{5EE83EB1-D24A-4CB3-9153-DCCEF64B9A5E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578FAB2D-5894-4382-9754-1C7173D93B5F}" type="sibTrans" cxnId="{5EE83EB1-D24A-4CB3-9153-DCCEF64B9A5E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1AFCD1A4-6B93-4344-8A2E-EFC7D677C1DD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+mn-lt"/>
            </a:rPr>
            <a:t>Возможность отображения детализированного списка судебных дел с открытием судебного дела, на основании которых сформирован показатель отчета</a:t>
          </a:r>
          <a:endParaRPr lang="ru-RU" sz="1400" b="1" dirty="0">
            <a:solidFill>
              <a:schemeClr val="tx1"/>
            </a:solidFill>
            <a:latin typeface="+mn-lt"/>
          </a:endParaRPr>
        </a:p>
      </dgm:t>
    </dgm:pt>
    <dgm:pt modelId="{42DBBD87-DD4E-483B-8519-BEFC9C4C48A2}" type="parTrans" cxnId="{D21B5FB2-9E6B-4435-87E3-C000AE76A9F2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0F732580-BF1F-4677-8AAE-9FDD84A62927}" type="sibTrans" cxnId="{D21B5FB2-9E6B-4435-87E3-C000AE76A9F2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F1C6E46B-3595-4C30-B2F4-C48A6C89C012}" type="pres">
      <dgm:prSet presAssocID="{DA7F3DB9-75AD-4336-BB00-69AC18BD145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06769FB-39B1-4AB8-B4DE-6DE294C53896}" type="pres">
      <dgm:prSet presAssocID="{DA7F3DB9-75AD-4336-BB00-69AC18BD1450}" presName="Name1" presStyleCnt="0"/>
      <dgm:spPr/>
      <dgm:t>
        <a:bodyPr/>
        <a:lstStyle/>
        <a:p>
          <a:endParaRPr lang="ru-RU"/>
        </a:p>
      </dgm:t>
    </dgm:pt>
    <dgm:pt modelId="{DFE59FBC-C86E-4F59-8745-928603566D76}" type="pres">
      <dgm:prSet presAssocID="{DA7F3DB9-75AD-4336-BB00-69AC18BD1450}" presName="cycle" presStyleCnt="0"/>
      <dgm:spPr/>
      <dgm:t>
        <a:bodyPr/>
        <a:lstStyle/>
        <a:p>
          <a:endParaRPr lang="ru-RU"/>
        </a:p>
      </dgm:t>
    </dgm:pt>
    <dgm:pt modelId="{BEED55F6-D9D4-413E-AF8C-0F997A90F3B8}" type="pres">
      <dgm:prSet presAssocID="{DA7F3DB9-75AD-4336-BB00-69AC18BD1450}" presName="srcNode" presStyleLbl="node1" presStyleIdx="0" presStyleCnt="7"/>
      <dgm:spPr/>
      <dgm:t>
        <a:bodyPr/>
        <a:lstStyle/>
        <a:p>
          <a:endParaRPr lang="ru-RU"/>
        </a:p>
      </dgm:t>
    </dgm:pt>
    <dgm:pt modelId="{CA8BFB1E-F3B8-42DE-97F3-F4F6C69B13F2}" type="pres">
      <dgm:prSet presAssocID="{DA7F3DB9-75AD-4336-BB00-69AC18BD1450}" presName="conn" presStyleLbl="parChTrans1D2" presStyleIdx="0" presStyleCnt="1"/>
      <dgm:spPr/>
      <dgm:t>
        <a:bodyPr/>
        <a:lstStyle/>
        <a:p>
          <a:endParaRPr lang="ru-RU"/>
        </a:p>
      </dgm:t>
    </dgm:pt>
    <dgm:pt modelId="{D86335C6-F5EA-41B9-95F7-16A0A2735F20}" type="pres">
      <dgm:prSet presAssocID="{DA7F3DB9-75AD-4336-BB00-69AC18BD1450}" presName="extraNode" presStyleLbl="node1" presStyleIdx="0" presStyleCnt="7"/>
      <dgm:spPr/>
      <dgm:t>
        <a:bodyPr/>
        <a:lstStyle/>
        <a:p>
          <a:endParaRPr lang="ru-RU"/>
        </a:p>
      </dgm:t>
    </dgm:pt>
    <dgm:pt modelId="{1C6CB660-7FB4-4ED2-BA3E-6FF855E6904E}" type="pres">
      <dgm:prSet presAssocID="{DA7F3DB9-75AD-4336-BB00-69AC18BD1450}" presName="dstNode" presStyleLbl="node1" presStyleIdx="0" presStyleCnt="7"/>
      <dgm:spPr/>
      <dgm:t>
        <a:bodyPr/>
        <a:lstStyle/>
        <a:p>
          <a:endParaRPr lang="ru-RU"/>
        </a:p>
      </dgm:t>
    </dgm:pt>
    <dgm:pt modelId="{7EEEC2EC-DD0D-4334-A310-8B14C0E682FF}" type="pres">
      <dgm:prSet presAssocID="{538BD873-B81A-44EC-A2E9-E77CAA118A43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98DDC1-1CF2-45FB-8F87-EE4F3DD8FDC3}" type="pres">
      <dgm:prSet presAssocID="{538BD873-B81A-44EC-A2E9-E77CAA118A43}" presName="accent_1" presStyleCnt="0"/>
      <dgm:spPr/>
      <dgm:t>
        <a:bodyPr/>
        <a:lstStyle/>
        <a:p>
          <a:endParaRPr lang="ru-RU"/>
        </a:p>
      </dgm:t>
    </dgm:pt>
    <dgm:pt modelId="{11170F34-9D90-4F01-8162-43CF70A970A9}" type="pres">
      <dgm:prSet presAssocID="{538BD873-B81A-44EC-A2E9-E77CAA118A43}" presName="accentRepeatNode" presStyleLbl="solidFgAcc1" presStyleIdx="0" presStyleCnt="7"/>
      <dgm:spPr/>
      <dgm:t>
        <a:bodyPr/>
        <a:lstStyle/>
        <a:p>
          <a:endParaRPr lang="ru-RU"/>
        </a:p>
      </dgm:t>
    </dgm:pt>
    <dgm:pt modelId="{B533DA65-D141-4EAD-9277-11F5E2BDCEF9}" type="pres">
      <dgm:prSet presAssocID="{A05C211F-46DB-4E5F-8548-D39AD4536F27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F49EB5-95EC-4A81-B81F-CE12B314A4FA}" type="pres">
      <dgm:prSet presAssocID="{A05C211F-46DB-4E5F-8548-D39AD4536F27}" presName="accent_2" presStyleCnt="0"/>
      <dgm:spPr/>
      <dgm:t>
        <a:bodyPr/>
        <a:lstStyle/>
        <a:p>
          <a:endParaRPr lang="ru-RU"/>
        </a:p>
      </dgm:t>
    </dgm:pt>
    <dgm:pt modelId="{3A3B28D9-38D8-461B-AB00-A58890C8690A}" type="pres">
      <dgm:prSet presAssocID="{A05C211F-46DB-4E5F-8548-D39AD4536F27}" presName="accentRepeatNode" presStyleLbl="solidFgAcc1" presStyleIdx="1" presStyleCnt="7"/>
      <dgm:spPr/>
      <dgm:t>
        <a:bodyPr/>
        <a:lstStyle/>
        <a:p>
          <a:endParaRPr lang="ru-RU"/>
        </a:p>
      </dgm:t>
    </dgm:pt>
    <dgm:pt modelId="{18C4B0B5-CDC8-4277-847A-60DB3E8E71CA}" type="pres">
      <dgm:prSet presAssocID="{F708185D-CFE3-4856-B08A-188B6A7E4198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1B20B8-2DF5-43CD-BE84-22716C169A3B}" type="pres">
      <dgm:prSet presAssocID="{F708185D-CFE3-4856-B08A-188B6A7E4198}" presName="accent_3" presStyleCnt="0"/>
      <dgm:spPr/>
      <dgm:t>
        <a:bodyPr/>
        <a:lstStyle/>
        <a:p>
          <a:endParaRPr lang="ru-RU"/>
        </a:p>
      </dgm:t>
    </dgm:pt>
    <dgm:pt modelId="{979163D3-F489-4970-9F3F-D864A53D5119}" type="pres">
      <dgm:prSet presAssocID="{F708185D-CFE3-4856-B08A-188B6A7E4198}" presName="accentRepeatNode" presStyleLbl="solidFgAcc1" presStyleIdx="2" presStyleCnt="7"/>
      <dgm:spPr/>
      <dgm:t>
        <a:bodyPr/>
        <a:lstStyle/>
        <a:p>
          <a:endParaRPr lang="ru-RU"/>
        </a:p>
      </dgm:t>
    </dgm:pt>
    <dgm:pt modelId="{A4635F75-D4C5-45DA-A314-F2BDD39FCE57}" type="pres">
      <dgm:prSet presAssocID="{1AFCD1A4-6B93-4344-8A2E-EFC7D677C1DD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91FCE2-5EC4-42F7-B37C-5AD808807B3A}" type="pres">
      <dgm:prSet presAssocID="{1AFCD1A4-6B93-4344-8A2E-EFC7D677C1DD}" presName="accent_4" presStyleCnt="0"/>
      <dgm:spPr/>
      <dgm:t>
        <a:bodyPr/>
        <a:lstStyle/>
        <a:p>
          <a:endParaRPr lang="ru-RU"/>
        </a:p>
      </dgm:t>
    </dgm:pt>
    <dgm:pt modelId="{61B7B308-93A3-4A35-B94E-BAEF1899B646}" type="pres">
      <dgm:prSet presAssocID="{1AFCD1A4-6B93-4344-8A2E-EFC7D677C1DD}" presName="accentRepeatNode" presStyleLbl="solidFgAcc1" presStyleIdx="3" presStyleCnt="7"/>
      <dgm:spPr/>
      <dgm:t>
        <a:bodyPr/>
        <a:lstStyle/>
        <a:p>
          <a:endParaRPr lang="ru-RU"/>
        </a:p>
      </dgm:t>
    </dgm:pt>
    <dgm:pt modelId="{FF670D46-6D12-45EA-8BF1-64DCD9902B06}" type="pres">
      <dgm:prSet presAssocID="{04F2DA23-CF44-4DBA-A191-8D6047758741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4E114E-4B11-41AE-A879-256136378C16}" type="pres">
      <dgm:prSet presAssocID="{04F2DA23-CF44-4DBA-A191-8D6047758741}" presName="accent_5" presStyleCnt="0"/>
      <dgm:spPr/>
      <dgm:t>
        <a:bodyPr/>
        <a:lstStyle/>
        <a:p>
          <a:endParaRPr lang="ru-RU"/>
        </a:p>
      </dgm:t>
    </dgm:pt>
    <dgm:pt modelId="{FEBC7D94-F700-4F17-8BA5-855B510C1CA3}" type="pres">
      <dgm:prSet presAssocID="{04F2DA23-CF44-4DBA-A191-8D6047758741}" presName="accentRepeatNode" presStyleLbl="solidFgAcc1" presStyleIdx="4" presStyleCnt="7"/>
      <dgm:spPr/>
      <dgm:t>
        <a:bodyPr/>
        <a:lstStyle/>
        <a:p>
          <a:endParaRPr lang="ru-RU"/>
        </a:p>
      </dgm:t>
    </dgm:pt>
    <dgm:pt modelId="{76D2DFEE-8C04-469B-B99C-419338B6050C}" type="pres">
      <dgm:prSet presAssocID="{0A75B797-C00D-4FA7-BCBB-4C27304A3D93}" presName="text_6" presStyleLbl="node1" presStyleIdx="5" presStyleCnt="7" custScaleY="1488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6ED264-7AA9-4563-AE87-8A43080EA3AE}" type="pres">
      <dgm:prSet presAssocID="{0A75B797-C00D-4FA7-BCBB-4C27304A3D93}" presName="accent_6" presStyleCnt="0"/>
      <dgm:spPr/>
      <dgm:t>
        <a:bodyPr/>
        <a:lstStyle/>
        <a:p>
          <a:endParaRPr lang="ru-RU"/>
        </a:p>
      </dgm:t>
    </dgm:pt>
    <dgm:pt modelId="{0BAF0F15-22A1-4534-8847-818EDFA6C2AD}" type="pres">
      <dgm:prSet presAssocID="{0A75B797-C00D-4FA7-BCBB-4C27304A3D93}" presName="accentRepeatNode" presStyleLbl="solidFgAcc1" presStyleIdx="5" presStyleCnt="7"/>
      <dgm:spPr/>
      <dgm:t>
        <a:bodyPr/>
        <a:lstStyle/>
        <a:p>
          <a:endParaRPr lang="ru-RU"/>
        </a:p>
      </dgm:t>
    </dgm:pt>
    <dgm:pt modelId="{D3A946EC-EA6E-4262-8479-0EA9074E49E4}" type="pres">
      <dgm:prSet presAssocID="{8CD910A5-84CD-4D7A-9C9B-BC556E526595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2D39A7-544D-4A7B-A04E-C51C1D5DC9A4}" type="pres">
      <dgm:prSet presAssocID="{8CD910A5-84CD-4D7A-9C9B-BC556E526595}" presName="accent_7" presStyleCnt="0"/>
      <dgm:spPr/>
      <dgm:t>
        <a:bodyPr/>
        <a:lstStyle/>
        <a:p>
          <a:endParaRPr lang="ru-RU"/>
        </a:p>
      </dgm:t>
    </dgm:pt>
    <dgm:pt modelId="{B1536320-2B9F-4531-A195-CAEC14D9E4E4}" type="pres">
      <dgm:prSet presAssocID="{8CD910A5-84CD-4D7A-9C9B-BC556E526595}" presName="accentRepeatNode" presStyleLbl="solidFgAcc1" presStyleIdx="6" presStyleCnt="7"/>
      <dgm:spPr/>
      <dgm:t>
        <a:bodyPr/>
        <a:lstStyle/>
        <a:p>
          <a:endParaRPr lang="ru-RU"/>
        </a:p>
      </dgm:t>
    </dgm:pt>
  </dgm:ptLst>
  <dgm:cxnLst>
    <dgm:cxn modelId="{8F321930-7E34-45AD-88AB-4BCA51E171FB}" type="presOf" srcId="{1AFCD1A4-6B93-4344-8A2E-EFC7D677C1DD}" destId="{A4635F75-D4C5-45DA-A314-F2BDD39FCE57}" srcOrd="0" destOrd="0" presId="urn:microsoft.com/office/officeart/2008/layout/VerticalCurvedList"/>
    <dgm:cxn modelId="{B41E0806-9D44-43B7-A0BF-47DAD0322083}" srcId="{DA7F3DB9-75AD-4336-BB00-69AC18BD1450}" destId="{8CD910A5-84CD-4D7A-9C9B-BC556E526595}" srcOrd="6" destOrd="0" parTransId="{8A241008-4FAE-424E-B8F5-758CF2025A55}" sibTransId="{FDCA2353-2656-4324-999D-A0CBE481D477}"/>
    <dgm:cxn modelId="{D3155692-8E67-49D4-B382-2A283A35E682}" srcId="{DA7F3DB9-75AD-4336-BB00-69AC18BD1450}" destId="{538BD873-B81A-44EC-A2E9-E77CAA118A43}" srcOrd="0" destOrd="0" parTransId="{29877604-8F3C-48F9-A0FF-A62233237AAF}" sibTransId="{5D34E528-1F4F-4726-AD4A-FA4047F94B32}"/>
    <dgm:cxn modelId="{DC73D68D-BD9B-4AD7-BF11-C466E6956DE8}" type="presOf" srcId="{8CD910A5-84CD-4D7A-9C9B-BC556E526595}" destId="{D3A946EC-EA6E-4262-8479-0EA9074E49E4}" srcOrd="0" destOrd="0" presId="urn:microsoft.com/office/officeart/2008/layout/VerticalCurvedList"/>
    <dgm:cxn modelId="{D21B5FB2-9E6B-4435-87E3-C000AE76A9F2}" srcId="{DA7F3DB9-75AD-4336-BB00-69AC18BD1450}" destId="{1AFCD1A4-6B93-4344-8A2E-EFC7D677C1DD}" srcOrd="3" destOrd="0" parTransId="{42DBBD87-DD4E-483B-8519-BEFC9C4C48A2}" sibTransId="{0F732580-BF1F-4677-8AAE-9FDD84A62927}"/>
    <dgm:cxn modelId="{DEE2505E-E208-493D-8707-0B9FED178267}" srcId="{DA7F3DB9-75AD-4336-BB00-69AC18BD1450}" destId="{A05C211F-46DB-4E5F-8548-D39AD4536F27}" srcOrd="1" destOrd="0" parTransId="{96083F3B-7F04-4A32-B03E-A3A747F0F5A0}" sibTransId="{9A7A8118-F812-48CD-8488-EC1B532D8C94}"/>
    <dgm:cxn modelId="{5EE83EB1-D24A-4CB3-9153-DCCEF64B9A5E}" srcId="{DA7F3DB9-75AD-4336-BB00-69AC18BD1450}" destId="{F708185D-CFE3-4856-B08A-188B6A7E4198}" srcOrd="2" destOrd="0" parTransId="{F27B2D61-D822-4187-8981-B286D9E6914E}" sibTransId="{578FAB2D-5894-4382-9754-1C7173D93B5F}"/>
    <dgm:cxn modelId="{D49C51AD-45BA-4DC1-A492-830B459774F4}" srcId="{DA7F3DB9-75AD-4336-BB00-69AC18BD1450}" destId="{04F2DA23-CF44-4DBA-A191-8D6047758741}" srcOrd="4" destOrd="0" parTransId="{4461A77D-1D4F-4AC6-BEA4-7E7965817949}" sibTransId="{E0B8D577-DC44-469D-A15B-80100AAD023C}"/>
    <dgm:cxn modelId="{A559340D-099B-414D-ADE1-12D49296FEAE}" type="presOf" srcId="{04F2DA23-CF44-4DBA-A191-8D6047758741}" destId="{FF670D46-6D12-45EA-8BF1-64DCD9902B06}" srcOrd="0" destOrd="0" presId="urn:microsoft.com/office/officeart/2008/layout/VerticalCurvedList"/>
    <dgm:cxn modelId="{2E5D2B92-9E50-42BC-BB46-8598D3864BE4}" type="presOf" srcId="{538BD873-B81A-44EC-A2E9-E77CAA118A43}" destId="{7EEEC2EC-DD0D-4334-A310-8B14C0E682FF}" srcOrd="0" destOrd="0" presId="urn:microsoft.com/office/officeart/2008/layout/VerticalCurvedList"/>
    <dgm:cxn modelId="{B4DC0725-BFE1-4FCE-BBDA-BC0ED6D643DC}" type="presOf" srcId="{DA7F3DB9-75AD-4336-BB00-69AC18BD1450}" destId="{F1C6E46B-3595-4C30-B2F4-C48A6C89C012}" srcOrd="0" destOrd="0" presId="urn:microsoft.com/office/officeart/2008/layout/VerticalCurvedList"/>
    <dgm:cxn modelId="{1ACE053E-7AA0-403D-83B0-F535517E92EE}" type="presOf" srcId="{0A75B797-C00D-4FA7-BCBB-4C27304A3D93}" destId="{76D2DFEE-8C04-469B-B99C-419338B6050C}" srcOrd="0" destOrd="0" presId="urn:microsoft.com/office/officeart/2008/layout/VerticalCurvedList"/>
    <dgm:cxn modelId="{007D2F61-6093-481A-B71B-7084E724EEB4}" srcId="{DA7F3DB9-75AD-4336-BB00-69AC18BD1450}" destId="{0A75B797-C00D-4FA7-BCBB-4C27304A3D93}" srcOrd="5" destOrd="0" parTransId="{FA33CDF5-1DBD-48F8-B245-1B876B98EAAC}" sibTransId="{924ED4A4-95F9-4FD6-83FB-0F77C82D229B}"/>
    <dgm:cxn modelId="{07CB94AF-C0AA-4F62-9B07-247F38D371D6}" type="presOf" srcId="{5D34E528-1F4F-4726-AD4A-FA4047F94B32}" destId="{CA8BFB1E-F3B8-42DE-97F3-F4F6C69B13F2}" srcOrd="0" destOrd="0" presId="urn:microsoft.com/office/officeart/2008/layout/VerticalCurvedList"/>
    <dgm:cxn modelId="{AC5FB063-2998-47DB-9414-D2011DBDA879}" type="presOf" srcId="{A05C211F-46DB-4E5F-8548-D39AD4536F27}" destId="{B533DA65-D141-4EAD-9277-11F5E2BDCEF9}" srcOrd="0" destOrd="0" presId="urn:microsoft.com/office/officeart/2008/layout/VerticalCurvedList"/>
    <dgm:cxn modelId="{121C663F-9B7E-41F1-9FDE-E416C5CC421D}" type="presOf" srcId="{F708185D-CFE3-4856-B08A-188B6A7E4198}" destId="{18C4B0B5-CDC8-4277-847A-60DB3E8E71CA}" srcOrd="0" destOrd="0" presId="urn:microsoft.com/office/officeart/2008/layout/VerticalCurvedList"/>
    <dgm:cxn modelId="{F132F7E2-AA8B-4149-BEA7-CB0908118890}" type="presParOf" srcId="{F1C6E46B-3595-4C30-B2F4-C48A6C89C012}" destId="{F06769FB-39B1-4AB8-B4DE-6DE294C53896}" srcOrd="0" destOrd="0" presId="urn:microsoft.com/office/officeart/2008/layout/VerticalCurvedList"/>
    <dgm:cxn modelId="{6B2A473A-ACC6-429A-A0D3-501110175E49}" type="presParOf" srcId="{F06769FB-39B1-4AB8-B4DE-6DE294C53896}" destId="{DFE59FBC-C86E-4F59-8745-928603566D76}" srcOrd="0" destOrd="0" presId="urn:microsoft.com/office/officeart/2008/layout/VerticalCurvedList"/>
    <dgm:cxn modelId="{47CB405C-AD09-4973-A3A6-D27E54FAD54E}" type="presParOf" srcId="{DFE59FBC-C86E-4F59-8745-928603566D76}" destId="{BEED55F6-D9D4-413E-AF8C-0F997A90F3B8}" srcOrd="0" destOrd="0" presId="urn:microsoft.com/office/officeart/2008/layout/VerticalCurvedList"/>
    <dgm:cxn modelId="{87571DAE-F48E-4277-A41A-100AE6C29D98}" type="presParOf" srcId="{DFE59FBC-C86E-4F59-8745-928603566D76}" destId="{CA8BFB1E-F3B8-42DE-97F3-F4F6C69B13F2}" srcOrd="1" destOrd="0" presId="urn:microsoft.com/office/officeart/2008/layout/VerticalCurvedList"/>
    <dgm:cxn modelId="{3F05F943-238E-4621-A1AC-951CBEAF6052}" type="presParOf" srcId="{DFE59FBC-C86E-4F59-8745-928603566D76}" destId="{D86335C6-F5EA-41B9-95F7-16A0A2735F20}" srcOrd="2" destOrd="0" presId="urn:microsoft.com/office/officeart/2008/layout/VerticalCurvedList"/>
    <dgm:cxn modelId="{1BACCBCE-4C6D-4BD0-A705-B30A478A79A7}" type="presParOf" srcId="{DFE59FBC-C86E-4F59-8745-928603566D76}" destId="{1C6CB660-7FB4-4ED2-BA3E-6FF855E6904E}" srcOrd="3" destOrd="0" presId="urn:microsoft.com/office/officeart/2008/layout/VerticalCurvedList"/>
    <dgm:cxn modelId="{B0961D3E-3F85-4C57-8B90-F984E66546DE}" type="presParOf" srcId="{F06769FB-39B1-4AB8-B4DE-6DE294C53896}" destId="{7EEEC2EC-DD0D-4334-A310-8B14C0E682FF}" srcOrd="1" destOrd="0" presId="urn:microsoft.com/office/officeart/2008/layout/VerticalCurvedList"/>
    <dgm:cxn modelId="{BA4BBA77-0A2A-4B0C-8FC0-F48E272F28C0}" type="presParOf" srcId="{F06769FB-39B1-4AB8-B4DE-6DE294C53896}" destId="{0D98DDC1-1CF2-45FB-8F87-EE4F3DD8FDC3}" srcOrd="2" destOrd="0" presId="urn:microsoft.com/office/officeart/2008/layout/VerticalCurvedList"/>
    <dgm:cxn modelId="{EC244099-5F2A-4755-9172-63A7EF7F226B}" type="presParOf" srcId="{0D98DDC1-1CF2-45FB-8F87-EE4F3DD8FDC3}" destId="{11170F34-9D90-4F01-8162-43CF70A970A9}" srcOrd="0" destOrd="0" presId="urn:microsoft.com/office/officeart/2008/layout/VerticalCurvedList"/>
    <dgm:cxn modelId="{20F72FC0-598A-42BC-8557-73F774A95DB7}" type="presParOf" srcId="{F06769FB-39B1-4AB8-B4DE-6DE294C53896}" destId="{B533DA65-D141-4EAD-9277-11F5E2BDCEF9}" srcOrd="3" destOrd="0" presId="urn:microsoft.com/office/officeart/2008/layout/VerticalCurvedList"/>
    <dgm:cxn modelId="{1B49B784-EE66-4FAD-9AB1-7993A95BA5A9}" type="presParOf" srcId="{F06769FB-39B1-4AB8-B4DE-6DE294C53896}" destId="{0CF49EB5-95EC-4A81-B81F-CE12B314A4FA}" srcOrd="4" destOrd="0" presId="urn:microsoft.com/office/officeart/2008/layout/VerticalCurvedList"/>
    <dgm:cxn modelId="{4FA08F59-C849-48CB-8609-B938CB01C9DA}" type="presParOf" srcId="{0CF49EB5-95EC-4A81-B81F-CE12B314A4FA}" destId="{3A3B28D9-38D8-461B-AB00-A58890C8690A}" srcOrd="0" destOrd="0" presId="urn:microsoft.com/office/officeart/2008/layout/VerticalCurvedList"/>
    <dgm:cxn modelId="{65C02AB6-70D0-49AB-9EC0-90C33ACF9C2F}" type="presParOf" srcId="{F06769FB-39B1-4AB8-B4DE-6DE294C53896}" destId="{18C4B0B5-CDC8-4277-847A-60DB3E8E71CA}" srcOrd="5" destOrd="0" presId="urn:microsoft.com/office/officeart/2008/layout/VerticalCurvedList"/>
    <dgm:cxn modelId="{50026459-B369-4A4E-BBAF-09F5FFF5DE79}" type="presParOf" srcId="{F06769FB-39B1-4AB8-B4DE-6DE294C53896}" destId="{BF1B20B8-2DF5-43CD-BE84-22716C169A3B}" srcOrd="6" destOrd="0" presId="urn:microsoft.com/office/officeart/2008/layout/VerticalCurvedList"/>
    <dgm:cxn modelId="{FBB1BEE1-59E6-4C3E-8E17-0EAE85C4F05C}" type="presParOf" srcId="{BF1B20B8-2DF5-43CD-BE84-22716C169A3B}" destId="{979163D3-F489-4970-9F3F-D864A53D5119}" srcOrd="0" destOrd="0" presId="urn:microsoft.com/office/officeart/2008/layout/VerticalCurvedList"/>
    <dgm:cxn modelId="{5359FBC9-61FB-44B6-88BD-D6D2DB3FD739}" type="presParOf" srcId="{F06769FB-39B1-4AB8-B4DE-6DE294C53896}" destId="{A4635F75-D4C5-45DA-A314-F2BDD39FCE57}" srcOrd="7" destOrd="0" presId="urn:microsoft.com/office/officeart/2008/layout/VerticalCurvedList"/>
    <dgm:cxn modelId="{6B111852-814E-49DF-AB64-13A28EA1F0CD}" type="presParOf" srcId="{F06769FB-39B1-4AB8-B4DE-6DE294C53896}" destId="{6B91FCE2-5EC4-42F7-B37C-5AD808807B3A}" srcOrd="8" destOrd="0" presId="urn:microsoft.com/office/officeart/2008/layout/VerticalCurvedList"/>
    <dgm:cxn modelId="{FFAFA320-4F9D-4974-BB57-347C20116479}" type="presParOf" srcId="{6B91FCE2-5EC4-42F7-B37C-5AD808807B3A}" destId="{61B7B308-93A3-4A35-B94E-BAEF1899B646}" srcOrd="0" destOrd="0" presId="urn:microsoft.com/office/officeart/2008/layout/VerticalCurvedList"/>
    <dgm:cxn modelId="{8E75CAE4-CA27-466B-B0CA-F59A42DD9131}" type="presParOf" srcId="{F06769FB-39B1-4AB8-B4DE-6DE294C53896}" destId="{FF670D46-6D12-45EA-8BF1-64DCD9902B06}" srcOrd="9" destOrd="0" presId="urn:microsoft.com/office/officeart/2008/layout/VerticalCurvedList"/>
    <dgm:cxn modelId="{901AA0A5-720F-4880-A3D1-F2DC12FF1DE1}" type="presParOf" srcId="{F06769FB-39B1-4AB8-B4DE-6DE294C53896}" destId="{034E114E-4B11-41AE-A879-256136378C16}" srcOrd="10" destOrd="0" presId="urn:microsoft.com/office/officeart/2008/layout/VerticalCurvedList"/>
    <dgm:cxn modelId="{C1B22232-062F-4D24-866F-D3D8DD584AD3}" type="presParOf" srcId="{034E114E-4B11-41AE-A879-256136378C16}" destId="{FEBC7D94-F700-4F17-8BA5-855B510C1CA3}" srcOrd="0" destOrd="0" presId="urn:microsoft.com/office/officeart/2008/layout/VerticalCurvedList"/>
    <dgm:cxn modelId="{8AA6798E-18F5-43AE-8AD1-6A46624B9CE3}" type="presParOf" srcId="{F06769FB-39B1-4AB8-B4DE-6DE294C53896}" destId="{76D2DFEE-8C04-469B-B99C-419338B6050C}" srcOrd="11" destOrd="0" presId="urn:microsoft.com/office/officeart/2008/layout/VerticalCurvedList"/>
    <dgm:cxn modelId="{B2E27554-E2AC-4400-9086-DBCAAD4E8339}" type="presParOf" srcId="{F06769FB-39B1-4AB8-B4DE-6DE294C53896}" destId="{B06ED264-7AA9-4563-AE87-8A43080EA3AE}" srcOrd="12" destOrd="0" presId="urn:microsoft.com/office/officeart/2008/layout/VerticalCurvedList"/>
    <dgm:cxn modelId="{57BB5D2E-FC09-486B-9561-34FB1B04A9C9}" type="presParOf" srcId="{B06ED264-7AA9-4563-AE87-8A43080EA3AE}" destId="{0BAF0F15-22A1-4534-8847-818EDFA6C2AD}" srcOrd="0" destOrd="0" presId="urn:microsoft.com/office/officeart/2008/layout/VerticalCurvedList"/>
    <dgm:cxn modelId="{343065E1-0E45-4063-949C-79B62C79FE14}" type="presParOf" srcId="{F06769FB-39B1-4AB8-B4DE-6DE294C53896}" destId="{D3A946EC-EA6E-4262-8479-0EA9074E49E4}" srcOrd="13" destOrd="0" presId="urn:microsoft.com/office/officeart/2008/layout/VerticalCurvedList"/>
    <dgm:cxn modelId="{75FBFBA6-76CD-4EB6-B01A-081386515B90}" type="presParOf" srcId="{F06769FB-39B1-4AB8-B4DE-6DE294C53896}" destId="{2B2D39A7-544D-4A7B-A04E-C51C1D5DC9A4}" srcOrd="14" destOrd="0" presId="urn:microsoft.com/office/officeart/2008/layout/VerticalCurvedList"/>
    <dgm:cxn modelId="{6D6DF39A-25BD-4126-A13B-AF9A4A8C9103}" type="presParOf" srcId="{2B2D39A7-544D-4A7B-A04E-C51C1D5DC9A4}" destId="{B1536320-2B9F-4531-A195-CAEC14D9E4E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DEE21CF-40FA-42EA-AAFE-D13DA3CFD537}" type="doc">
      <dgm:prSet loTypeId="urn:microsoft.com/office/officeart/2005/8/layout/list1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2718D6FF-E12F-47F8-A81B-4F6527602DC5}">
      <dgm:prSet phldrT="[Текст]" custT="1"/>
      <dgm:spPr/>
      <dgm:t>
        <a:bodyPr/>
        <a:lstStyle/>
        <a:p>
          <a:r>
            <a:rPr lang="ru-RU" sz="1400" b="1" dirty="0" smtClean="0"/>
            <a:t>Мониторинг судебных дел</a:t>
          </a:r>
        </a:p>
      </dgm:t>
    </dgm:pt>
    <dgm:pt modelId="{5A52D71A-A93D-4C09-BC2F-B50F3ABC66A9}" type="parTrans" cxnId="{530296C3-AD02-42AD-909D-E09B4BE4B0C1}">
      <dgm:prSet/>
      <dgm:spPr/>
      <dgm:t>
        <a:bodyPr/>
        <a:lstStyle/>
        <a:p>
          <a:endParaRPr lang="ru-RU"/>
        </a:p>
      </dgm:t>
    </dgm:pt>
    <dgm:pt modelId="{340B4EE4-A70B-49ED-BC29-890DFF4E52DA}" type="sibTrans" cxnId="{530296C3-AD02-42AD-909D-E09B4BE4B0C1}">
      <dgm:prSet/>
      <dgm:spPr/>
      <dgm:t>
        <a:bodyPr/>
        <a:lstStyle/>
        <a:p>
          <a:endParaRPr lang="ru-RU"/>
        </a:p>
      </dgm:t>
    </dgm:pt>
    <dgm:pt modelId="{4F23FA6D-CAC0-4EB1-A944-EBAA21896D36}">
      <dgm:prSet phldrT="[Текст]" custT="1"/>
      <dgm:spPr/>
      <dgm:t>
        <a:bodyPr/>
        <a:lstStyle/>
        <a:p>
          <a:r>
            <a:rPr lang="ru-RU" sz="1400" b="1" dirty="0" smtClean="0"/>
            <a:t>Правовая экспертиза документов и переписка</a:t>
          </a:r>
          <a:endParaRPr lang="ru-RU" sz="1400" b="1" dirty="0"/>
        </a:p>
      </dgm:t>
    </dgm:pt>
    <dgm:pt modelId="{97092CCE-43EE-44E7-ADB9-8E92B75E4844}" type="parTrans" cxnId="{0F02968A-B2D7-4E52-863D-88FA8DC11783}">
      <dgm:prSet/>
      <dgm:spPr/>
      <dgm:t>
        <a:bodyPr/>
        <a:lstStyle/>
        <a:p>
          <a:endParaRPr lang="ru-RU"/>
        </a:p>
      </dgm:t>
    </dgm:pt>
    <dgm:pt modelId="{37F7EBB2-9FCE-4240-80A8-5A863697CBF5}" type="sibTrans" cxnId="{0F02968A-B2D7-4E52-863D-88FA8DC11783}">
      <dgm:prSet/>
      <dgm:spPr/>
      <dgm:t>
        <a:bodyPr/>
        <a:lstStyle/>
        <a:p>
          <a:endParaRPr lang="ru-RU"/>
        </a:p>
      </dgm:t>
    </dgm:pt>
    <dgm:pt modelId="{FACFCBF9-C402-4C27-9D40-B63513A79D2B}">
      <dgm:prSet phldrT="[Текст]" custT="1"/>
      <dgm:spPr/>
      <dgm:t>
        <a:bodyPr/>
        <a:lstStyle/>
        <a:p>
          <a:r>
            <a:rPr lang="ru-RU" sz="1400" b="1" dirty="0" smtClean="0"/>
            <a:t>Журнал работы</a:t>
          </a:r>
          <a:endParaRPr lang="ru-RU" sz="1400" b="1" dirty="0"/>
        </a:p>
      </dgm:t>
    </dgm:pt>
    <dgm:pt modelId="{EDA7D22A-F139-4887-99FF-9DD066BB7AB3}" type="parTrans" cxnId="{15CC8CC6-A752-4CD1-B2A7-A6DD6E0F8C47}">
      <dgm:prSet/>
      <dgm:spPr/>
      <dgm:t>
        <a:bodyPr/>
        <a:lstStyle/>
        <a:p>
          <a:endParaRPr lang="ru-RU"/>
        </a:p>
      </dgm:t>
    </dgm:pt>
    <dgm:pt modelId="{FF7CA324-05AC-48A0-8E3A-1BE36E9BC888}" type="sibTrans" cxnId="{15CC8CC6-A752-4CD1-B2A7-A6DD6E0F8C47}">
      <dgm:prSet/>
      <dgm:spPr/>
      <dgm:t>
        <a:bodyPr/>
        <a:lstStyle/>
        <a:p>
          <a:endParaRPr lang="ru-RU"/>
        </a:p>
      </dgm:t>
    </dgm:pt>
    <dgm:pt modelId="{284F5C21-0278-447A-AD9E-86D493A31ADA}">
      <dgm:prSet/>
      <dgm:spPr/>
      <dgm:t>
        <a:bodyPr/>
        <a:lstStyle/>
        <a:p>
          <a:r>
            <a:rPr lang="ru-RU" dirty="0" smtClean="0"/>
            <a:t>Предназначен </a:t>
          </a:r>
          <a:r>
            <a:rPr lang="ru-RU" smtClean="0"/>
            <a:t>для ведения </a:t>
          </a:r>
          <a:r>
            <a:rPr lang="ru-RU" dirty="0" smtClean="0"/>
            <a:t>и учета судебных дел ЮУ ЦАФК, ЮО ТОФК и ЮО ФКУ «ЦОКР»</a:t>
          </a:r>
          <a:endParaRPr lang="ru-RU" dirty="0"/>
        </a:p>
      </dgm:t>
    </dgm:pt>
    <dgm:pt modelId="{BC4AFAD8-B5C4-4DEE-BEFC-397C6EBE026C}" type="parTrans" cxnId="{1EF29B7C-75AA-42A6-8426-D0635FF6D698}">
      <dgm:prSet/>
      <dgm:spPr/>
      <dgm:t>
        <a:bodyPr/>
        <a:lstStyle/>
        <a:p>
          <a:endParaRPr lang="ru-RU"/>
        </a:p>
      </dgm:t>
    </dgm:pt>
    <dgm:pt modelId="{A9621631-442A-43EF-900E-A84117ECF56A}" type="sibTrans" cxnId="{1EF29B7C-75AA-42A6-8426-D0635FF6D698}">
      <dgm:prSet/>
      <dgm:spPr/>
      <dgm:t>
        <a:bodyPr/>
        <a:lstStyle/>
        <a:p>
          <a:endParaRPr lang="ru-RU"/>
        </a:p>
      </dgm:t>
    </dgm:pt>
    <dgm:pt modelId="{8EA5F52F-FBBD-43ED-9A5E-D32A5438B490}">
      <dgm:prSet custT="1"/>
      <dgm:spPr/>
      <dgm:t>
        <a:bodyPr/>
        <a:lstStyle/>
        <a:p>
          <a:r>
            <a:rPr lang="ru-RU" sz="1400" b="1" dirty="0" smtClean="0"/>
            <a:t>Анализ</a:t>
          </a:r>
          <a:endParaRPr lang="ru-RU" sz="1400" b="1" dirty="0"/>
        </a:p>
      </dgm:t>
    </dgm:pt>
    <dgm:pt modelId="{05B56571-01D1-4780-BD53-B67EEAA9203A}" type="parTrans" cxnId="{0F35E208-F71F-4DAE-940C-D35577468C3B}">
      <dgm:prSet/>
      <dgm:spPr/>
      <dgm:t>
        <a:bodyPr/>
        <a:lstStyle/>
        <a:p>
          <a:endParaRPr lang="ru-RU"/>
        </a:p>
      </dgm:t>
    </dgm:pt>
    <dgm:pt modelId="{58507A4D-94D3-4A31-81E1-41A6AC4A596C}" type="sibTrans" cxnId="{0F35E208-F71F-4DAE-940C-D35577468C3B}">
      <dgm:prSet/>
      <dgm:spPr/>
      <dgm:t>
        <a:bodyPr/>
        <a:lstStyle/>
        <a:p>
          <a:endParaRPr lang="ru-RU"/>
        </a:p>
      </dgm:t>
    </dgm:pt>
    <dgm:pt modelId="{589B436F-EAD5-46D3-93E8-AD1A86ACEF47}">
      <dgm:prSet custT="1"/>
      <dgm:spPr/>
      <dgm:t>
        <a:bodyPr/>
        <a:lstStyle/>
        <a:p>
          <a:r>
            <a:rPr lang="ru-RU" sz="1400" b="1" dirty="0" smtClean="0"/>
            <a:t>Нормативно-справочная информация</a:t>
          </a:r>
          <a:endParaRPr lang="ru-RU" sz="1400" b="1" dirty="0"/>
        </a:p>
      </dgm:t>
    </dgm:pt>
    <dgm:pt modelId="{EB136D96-5B47-4846-B6E7-71419D1CB554}" type="parTrans" cxnId="{D9813EB4-A663-490A-B1B0-745EB22C19E6}">
      <dgm:prSet/>
      <dgm:spPr/>
      <dgm:t>
        <a:bodyPr/>
        <a:lstStyle/>
        <a:p>
          <a:endParaRPr lang="ru-RU"/>
        </a:p>
      </dgm:t>
    </dgm:pt>
    <dgm:pt modelId="{DC750EA7-5ADC-4BDF-9252-A8E283B27EAC}" type="sibTrans" cxnId="{D9813EB4-A663-490A-B1B0-745EB22C19E6}">
      <dgm:prSet/>
      <dgm:spPr/>
      <dgm:t>
        <a:bodyPr/>
        <a:lstStyle/>
        <a:p>
          <a:endParaRPr lang="ru-RU"/>
        </a:p>
      </dgm:t>
    </dgm:pt>
    <dgm:pt modelId="{23EE046A-8957-4F0A-8E9E-32AAD64A93AD}">
      <dgm:prSet/>
      <dgm:spPr/>
      <dgm:t>
        <a:bodyPr/>
        <a:lstStyle/>
        <a:p>
          <a:r>
            <a:rPr lang="ru-RU" dirty="0" smtClean="0"/>
            <a:t>Предназначен для ведения и учета правовой экспертизы документов и переписки</a:t>
          </a:r>
          <a:endParaRPr lang="ru-RU" dirty="0"/>
        </a:p>
      </dgm:t>
    </dgm:pt>
    <dgm:pt modelId="{6F75D2AB-D60A-4A5C-B964-B61956B8E309}" type="parTrans" cxnId="{67E006C3-468A-4357-9C2A-797896F6679E}">
      <dgm:prSet/>
      <dgm:spPr/>
      <dgm:t>
        <a:bodyPr/>
        <a:lstStyle/>
        <a:p>
          <a:endParaRPr lang="ru-RU"/>
        </a:p>
      </dgm:t>
    </dgm:pt>
    <dgm:pt modelId="{8F57D7BD-03E4-4C5B-AB50-86B13FB6FB7B}" type="sibTrans" cxnId="{67E006C3-468A-4357-9C2A-797896F6679E}">
      <dgm:prSet/>
      <dgm:spPr/>
      <dgm:t>
        <a:bodyPr/>
        <a:lstStyle/>
        <a:p>
          <a:endParaRPr lang="ru-RU"/>
        </a:p>
      </dgm:t>
    </dgm:pt>
    <dgm:pt modelId="{2D1FBBC2-1AF6-4C70-9BC9-2C7A529F52BD}">
      <dgm:prSet/>
      <dgm:spPr/>
      <dgm:t>
        <a:bodyPr/>
        <a:lstStyle/>
        <a:p>
          <a:r>
            <a:rPr lang="ru-RU" dirty="0" smtClean="0"/>
            <a:t>Предназначен для просмотра изменений данных по судебным делам и документам, направленных на правовую экспертизу</a:t>
          </a:r>
          <a:endParaRPr lang="ru-RU" dirty="0"/>
        </a:p>
      </dgm:t>
    </dgm:pt>
    <dgm:pt modelId="{00FD08EF-A720-4F4D-B7A3-F797BD9E2B97}" type="parTrans" cxnId="{6D8A2803-3914-4397-9E51-B1BFCBBC5CCD}">
      <dgm:prSet/>
      <dgm:spPr/>
      <dgm:t>
        <a:bodyPr/>
        <a:lstStyle/>
        <a:p>
          <a:endParaRPr lang="ru-RU"/>
        </a:p>
      </dgm:t>
    </dgm:pt>
    <dgm:pt modelId="{846B9CEB-3AA4-4C1F-9294-8281FA0ECF14}" type="sibTrans" cxnId="{6D8A2803-3914-4397-9E51-B1BFCBBC5CCD}">
      <dgm:prSet/>
      <dgm:spPr/>
      <dgm:t>
        <a:bodyPr/>
        <a:lstStyle/>
        <a:p>
          <a:endParaRPr lang="ru-RU"/>
        </a:p>
      </dgm:t>
    </dgm:pt>
    <dgm:pt modelId="{A61535C8-DB39-48C2-B0FA-6C3910A3826F}">
      <dgm:prSet/>
      <dgm:spPr/>
      <dgm:t>
        <a:bodyPr/>
        <a:lstStyle/>
        <a:p>
          <a:r>
            <a:rPr lang="ru-RU" b="0" smtClean="0"/>
            <a:t>Предназначен для формирования, согласования и утверждения </a:t>
          </a:r>
          <a:r>
            <a:rPr lang="ru-RU" b="0" smtClean="0">
              <a:latin typeface="+mn-lt"/>
            </a:rPr>
            <a:t>отчетности по формам, установленным приказами Федерального казначейства</a:t>
          </a:r>
          <a:endParaRPr lang="ru-RU" b="0" dirty="0"/>
        </a:p>
      </dgm:t>
    </dgm:pt>
    <dgm:pt modelId="{91BBF65F-B514-4ABC-B84C-7690D2FAA092}" type="parTrans" cxnId="{B9762E9F-58D1-4C10-A202-593DB39DAA82}">
      <dgm:prSet/>
      <dgm:spPr/>
      <dgm:t>
        <a:bodyPr/>
        <a:lstStyle/>
        <a:p>
          <a:endParaRPr lang="ru-RU"/>
        </a:p>
      </dgm:t>
    </dgm:pt>
    <dgm:pt modelId="{41035D18-3764-4570-AD82-4E33831481BF}" type="sibTrans" cxnId="{B9762E9F-58D1-4C10-A202-593DB39DAA82}">
      <dgm:prSet/>
      <dgm:spPr/>
      <dgm:t>
        <a:bodyPr/>
        <a:lstStyle/>
        <a:p>
          <a:endParaRPr lang="ru-RU"/>
        </a:p>
      </dgm:t>
    </dgm:pt>
    <dgm:pt modelId="{395092D2-B867-4BB7-B1E1-944D01C5586F}">
      <dgm:prSet/>
      <dgm:spPr/>
      <dgm:t>
        <a:bodyPr/>
        <a:lstStyle/>
        <a:p>
          <a:r>
            <a:rPr lang="ru-RU" dirty="0" smtClean="0"/>
            <a:t>Предназначен для поддержания в актуальном состоянии нормативно-справочной информации</a:t>
          </a:r>
          <a:endParaRPr lang="ru-RU" dirty="0"/>
        </a:p>
      </dgm:t>
    </dgm:pt>
    <dgm:pt modelId="{FD085D15-73AC-4084-8425-F0A62D5A504C}" type="parTrans" cxnId="{DAF1480A-29B7-4BA0-A3B8-83BCC7BCB04F}">
      <dgm:prSet/>
      <dgm:spPr/>
      <dgm:t>
        <a:bodyPr/>
        <a:lstStyle/>
        <a:p>
          <a:endParaRPr lang="ru-RU"/>
        </a:p>
      </dgm:t>
    </dgm:pt>
    <dgm:pt modelId="{81E09CB4-205B-4D8E-A9DE-FACDF39E4198}" type="sibTrans" cxnId="{DAF1480A-29B7-4BA0-A3B8-83BCC7BCB04F}">
      <dgm:prSet/>
      <dgm:spPr/>
      <dgm:t>
        <a:bodyPr/>
        <a:lstStyle/>
        <a:p>
          <a:endParaRPr lang="ru-RU"/>
        </a:p>
      </dgm:t>
    </dgm:pt>
    <dgm:pt modelId="{5DFB7C78-5DD6-4583-ADB9-15A082EC5250}" type="pres">
      <dgm:prSet presAssocID="{8DEE21CF-40FA-42EA-AAFE-D13DA3CFD53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A68336-1B73-40A5-9E08-DD3B4FAE872A}" type="pres">
      <dgm:prSet presAssocID="{2718D6FF-E12F-47F8-A81B-4F6527602DC5}" presName="parentLin" presStyleCnt="0"/>
      <dgm:spPr/>
    </dgm:pt>
    <dgm:pt modelId="{7E7BCD47-A17F-4DFB-9DA2-681431692FD6}" type="pres">
      <dgm:prSet presAssocID="{2718D6FF-E12F-47F8-A81B-4F6527602DC5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65A21332-8F24-45C2-9DBE-D268480F41A3}" type="pres">
      <dgm:prSet presAssocID="{2718D6FF-E12F-47F8-A81B-4F6527602DC5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FE74EE-1319-441D-B6D9-709C8F1FC823}" type="pres">
      <dgm:prSet presAssocID="{2718D6FF-E12F-47F8-A81B-4F6527602DC5}" presName="negativeSpace" presStyleCnt="0"/>
      <dgm:spPr/>
    </dgm:pt>
    <dgm:pt modelId="{275502C8-EDBB-488D-BF68-D4A3BE7A4545}" type="pres">
      <dgm:prSet presAssocID="{2718D6FF-E12F-47F8-A81B-4F6527602DC5}" presName="childText" presStyleLbl="conFgAcc1" presStyleIdx="0" presStyleCnt="5" custLinFactNeighborX="-7969" custLinFactNeighborY="335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E102BD-F842-4069-9960-ECCF1F5DAB6E}" type="pres">
      <dgm:prSet presAssocID="{340B4EE4-A70B-49ED-BC29-890DFF4E52DA}" presName="spaceBetweenRectangles" presStyleCnt="0"/>
      <dgm:spPr/>
    </dgm:pt>
    <dgm:pt modelId="{2D1542B6-20D2-42AD-9061-C26B89EE467A}" type="pres">
      <dgm:prSet presAssocID="{4F23FA6D-CAC0-4EB1-A944-EBAA21896D36}" presName="parentLin" presStyleCnt="0"/>
      <dgm:spPr/>
    </dgm:pt>
    <dgm:pt modelId="{8D22F170-1A5A-49EE-A550-583BDF9C3C54}" type="pres">
      <dgm:prSet presAssocID="{4F23FA6D-CAC0-4EB1-A944-EBAA21896D3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0C7A6D1E-383F-4A9F-854E-F8AD5CFADC3C}" type="pres">
      <dgm:prSet presAssocID="{4F23FA6D-CAC0-4EB1-A944-EBAA21896D36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50DFD1-1FB0-4213-B249-7653BF16AD95}" type="pres">
      <dgm:prSet presAssocID="{4F23FA6D-CAC0-4EB1-A944-EBAA21896D36}" presName="negativeSpace" presStyleCnt="0"/>
      <dgm:spPr/>
    </dgm:pt>
    <dgm:pt modelId="{B492CC24-0244-48F6-91F8-9022408ADE43}" type="pres">
      <dgm:prSet presAssocID="{4F23FA6D-CAC0-4EB1-A944-EBAA21896D36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BE1EFB-CFB0-4700-895C-2E145CA1DB78}" type="pres">
      <dgm:prSet presAssocID="{37F7EBB2-9FCE-4240-80A8-5A863697CBF5}" presName="spaceBetweenRectangles" presStyleCnt="0"/>
      <dgm:spPr/>
    </dgm:pt>
    <dgm:pt modelId="{02C202F6-6849-40C3-9E07-8AB4744B9621}" type="pres">
      <dgm:prSet presAssocID="{FACFCBF9-C402-4C27-9D40-B63513A79D2B}" presName="parentLin" presStyleCnt="0"/>
      <dgm:spPr/>
    </dgm:pt>
    <dgm:pt modelId="{89861DC0-D33C-4E90-8532-5D83A33FA20F}" type="pres">
      <dgm:prSet presAssocID="{FACFCBF9-C402-4C27-9D40-B63513A79D2B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0D01BE70-B886-4D15-81A8-53272B0C2F13}" type="pres">
      <dgm:prSet presAssocID="{FACFCBF9-C402-4C27-9D40-B63513A79D2B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899460-05C9-405E-B87B-8BE9A7754075}" type="pres">
      <dgm:prSet presAssocID="{FACFCBF9-C402-4C27-9D40-B63513A79D2B}" presName="negativeSpace" presStyleCnt="0"/>
      <dgm:spPr/>
    </dgm:pt>
    <dgm:pt modelId="{F9E8538A-BE8F-41D8-BAD2-6F18144A2471}" type="pres">
      <dgm:prSet presAssocID="{FACFCBF9-C402-4C27-9D40-B63513A79D2B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CB8BB5-5658-406F-B089-9917C77B9AE2}" type="pres">
      <dgm:prSet presAssocID="{FF7CA324-05AC-48A0-8E3A-1BE36E9BC888}" presName="spaceBetweenRectangles" presStyleCnt="0"/>
      <dgm:spPr/>
    </dgm:pt>
    <dgm:pt modelId="{EFD6BE99-C748-430D-852C-3C0927304DFD}" type="pres">
      <dgm:prSet presAssocID="{8EA5F52F-FBBD-43ED-9A5E-D32A5438B490}" presName="parentLin" presStyleCnt="0"/>
      <dgm:spPr/>
    </dgm:pt>
    <dgm:pt modelId="{05CDADBB-F533-4A4A-8596-CCEA2E1A6EB1}" type="pres">
      <dgm:prSet presAssocID="{8EA5F52F-FBBD-43ED-9A5E-D32A5438B490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0C5EA44C-7986-4C33-B74B-075894C09F5A}" type="pres">
      <dgm:prSet presAssocID="{8EA5F52F-FBBD-43ED-9A5E-D32A5438B490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16F8E5-A0A5-4E7E-948A-A9DD39E7547B}" type="pres">
      <dgm:prSet presAssocID="{8EA5F52F-FBBD-43ED-9A5E-D32A5438B490}" presName="negativeSpace" presStyleCnt="0"/>
      <dgm:spPr/>
    </dgm:pt>
    <dgm:pt modelId="{E368DB23-8C24-45F9-9BD4-270C36E244E1}" type="pres">
      <dgm:prSet presAssocID="{8EA5F52F-FBBD-43ED-9A5E-D32A5438B490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E4BD60-6194-432E-A071-E9004F0781B7}" type="pres">
      <dgm:prSet presAssocID="{58507A4D-94D3-4A31-81E1-41A6AC4A596C}" presName="spaceBetweenRectangles" presStyleCnt="0"/>
      <dgm:spPr/>
    </dgm:pt>
    <dgm:pt modelId="{8F9BE0BF-373D-422A-87AA-2140A4933EBC}" type="pres">
      <dgm:prSet presAssocID="{589B436F-EAD5-46D3-93E8-AD1A86ACEF47}" presName="parentLin" presStyleCnt="0"/>
      <dgm:spPr/>
    </dgm:pt>
    <dgm:pt modelId="{7F33917E-DB5C-4818-B7D9-13AA70262AAD}" type="pres">
      <dgm:prSet presAssocID="{589B436F-EAD5-46D3-93E8-AD1A86ACEF47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774E5EE9-19BB-4F85-BC46-57430C582B3B}" type="pres">
      <dgm:prSet presAssocID="{589B436F-EAD5-46D3-93E8-AD1A86ACEF47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DAA475-EED9-4F94-BBB5-5D1B20F1F046}" type="pres">
      <dgm:prSet presAssocID="{589B436F-EAD5-46D3-93E8-AD1A86ACEF47}" presName="negativeSpace" presStyleCnt="0"/>
      <dgm:spPr/>
    </dgm:pt>
    <dgm:pt modelId="{55C99F5B-1B14-41B4-80D7-D9C9D8CEEC7B}" type="pres">
      <dgm:prSet presAssocID="{589B436F-EAD5-46D3-93E8-AD1A86ACEF47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311DC4-DDCB-4529-ADB8-3AFEBA1D4214}" type="presOf" srcId="{A61535C8-DB39-48C2-B0FA-6C3910A3826F}" destId="{E368DB23-8C24-45F9-9BD4-270C36E244E1}" srcOrd="0" destOrd="0" presId="urn:microsoft.com/office/officeart/2005/8/layout/list1"/>
    <dgm:cxn modelId="{89F5455E-43F5-4601-9A78-77FD897E2D13}" type="presOf" srcId="{FACFCBF9-C402-4C27-9D40-B63513A79D2B}" destId="{0D01BE70-B886-4D15-81A8-53272B0C2F13}" srcOrd="1" destOrd="0" presId="urn:microsoft.com/office/officeart/2005/8/layout/list1"/>
    <dgm:cxn modelId="{DAF1480A-29B7-4BA0-A3B8-83BCC7BCB04F}" srcId="{589B436F-EAD5-46D3-93E8-AD1A86ACEF47}" destId="{395092D2-B867-4BB7-B1E1-944D01C5586F}" srcOrd="0" destOrd="0" parTransId="{FD085D15-73AC-4084-8425-F0A62D5A504C}" sibTransId="{81E09CB4-205B-4D8E-A9DE-FACDF39E4198}"/>
    <dgm:cxn modelId="{9314542D-49C9-4D22-A9DE-5020335C820B}" type="presOf" srcId="{23EE046A-8957-4F0A-8E9E-32AAD64A93AD}" destId="{B492CC24-0244-48F6-91F8-9022408ADE43}" srcOrd="0" destOrd="0" presId="urn:microsoft.com/office/officeart/2005/8/layout/list1"/>
    <dgm:cxn modelId="{53142841-3107-4058-A9E0-ABFB72CA41A0}" type="presOf" srcId="{284F5C21-0278-447A-AD9E-86D493A31ADA}" destId="{275502C8-EDBB-488D-BF68-D4A3BE7A4545}" srcOrd="0" destOrd="0" presId="urn:microsoft.com/office/officeart/2005/8/layout/list1"/>
    <dgm:cxn modelId="{9A75319E-E07E-4F8D-B015-C6C14633A83F}" type="presOf" srcId="{589B436F-EAD5-46D3-93E8-AD1A86ACEF47}" destId="{7F33917E-DB5C-4818-B7D9-13AA70262AAD}" srcOrd="0" destOrd="0" presId="urn:microsoft.com/office/officeart/2005/8/layout/list1"/>
    <dgm:cxn modelId="{AE6964F8-CDF6-40A4-B8C9-A9010E208E22}" type="presOf" srcId="{8DEE21CF-40FA-42EA-AAFE-D13DA3CFD537}" destId="{5DFB7C78-5DD6-4583-ADB9-15A082EC5250}" srcOrd="0" destOrd="0" presId="urn:microsoft.com/office/officeart/2005/8/layout/list1"/>
    <dgm:cxn modelId="{D9813EB4-A663-490A-B1B0-745EB22C19E6}" srcId="{8DEE21CF-40FA-42EA-AAFE-D13DA3CFD537}" destId="{589B436F-EAD5-46D3-93E8-AD1A86ACEF47}" srcOrd="4" destOrd="0" parTransId="{EB136D96-5B47-4846-B6E7-71419D1CB554}" sibTransId="{DC750EA7-5ADC-4BDF-9252-A8E283B27EAC}"/>
    <dgm:cxn modelId="{67E006C3-468A-4357-9C2A-797896F6679E}" srcId="{4F23FA6D-CAC0-4EB1-A944-EBAA21896D36}" destId="{23EE046A-8957-4F0A-8E9E-32AAD64A93AD}" srcOrd="0" destOrd="0" parTransId="{6F75D2AB-D60A-4A5C-B964-B61956B8E309}" sibTransId="{8F57D7BD-03E4-4C5B-AB50-86B13FB6FB7B}"/>
    <dgm:cxn modelId="{0F02968A-B2D7-4E52-863D-88FA8DC11783}" srcId="{8DEE21CF-40FA-42EA-AAFE-D13DA3CFD537}" destId="{4F23FA6D-CAC0-4EB1-A944-EBAA21896D36}" srcOrd="1" destOrd="0" parTransId="{97092CCE-43EE-44E7-ADB9-8E92B75E4844}" sibTransId="{37F7EBB2-9FCE-4240-80A8-5A863697CBF5}"/>
    <dgm:cxn modelId="{55B61B15-CEEA-499F-87CE-91669505EDD7}" type="presOf" srcId="{2D1FBBC2-1AF6-4C70-9BC9-2C7A529F52BD}" destId="{F9E8538A-BE8F-41D8-BAD2-6F18144A2471}" srcOrd="0" destOrd="0" presId="urn:microsoft.com/office/officeart/2005/8/layout/list1"/>
    <dgm:cxn modelId="{1EF29B7C-75AA-42A6-8426-D0635FF6D698}" srcId="{2718D6FF-E12F-47F8-A81B-4F6527602DC5}" destId="{284F5C21-0278-447A-AD9E-86D493A31ADA}" srcOrd="0" destOrd="0" parTransId="{BC4AFAD8-B5C4-4DEE-BEFC-397C6EBE026C}" sibTransId="{A9621631-442A-43EF-900E-A84117ECF56A}"/>
    <dgm:cxn modelId="{29759738-8E0C-40FB-9A4F-D2E16E4CF52A}" type="presOf" srcId="{2718D6FF-E12F-47F8-A81B-4F6527602DC5}" destId="{7E7BCD47-A17F-4DFB-9DA2-681431692FD6}" srcOrd="0" destOrd="0" presId="urn:microsoft.com/office/officeart/2005/8/layout/list1"/>
    <dgm:cxn modelId="{6DFF217F-3B7E-4084-AC28-6A51249CF1EB}" type="presOf" srcId="{589B436F-EAD5-46D3-93E8-AD1A86ACEF47}" destId="{774E5EE9-19BB-4F85-BC46-57430C582B3B}" srcOrd="1" destOrd="0" presId="urn:microsoft.com/office/officeart/2005/8/layout/list1"/>
    <dgm:cxn modelId="{370357CE-E87D-4294-BE56-EC7BE7A40CD7}" type="presOf" srcId="{8EA5F52F-FBBD-43ED-9A5E-D32A5438B490}" destId="{0C5EA44C-7986-4C33-B74B-075894C09F5A}" srcOrd="1" destOrd="0" presId="urn:microsoft.com/office/officeart/2005/8/layout/list1"/>
    <dgm:cxn modelId="{B9762E9F-58D1-4C10-A202-593DB39DAA82}" srcId="{8EA5F52F-FBBD-43ED-9A5E-D32A5438B490}" destId="{A61535C8-DB39-48C2-B0FA-6C3910A3826F}" srcOrd="0" destOrd="0" parTransId="{91BBF65F-B514-4ABC-B84C-7690D2FAA092}" sibTransId="{41035D18-3764-4570-AD82-4E33831481BF}"/>
    <dgm:cxn modelId="{CCCD1CAE-6473-4553-A2D4-8F1FB169CE6A}" type="presOf" srcId="{4F23FA6D-CAC0-4EB1-A944-EBAA21896D36}" destId="{8D22F170-1A5A-49EE-A550-583BDF9C3C54}" srcOrd="0" destOrd="0" presId="urn:microsoft.com/office/officeart/2005/8/layout/list1"/>
    <dgm:cxn modelId="{15CC8CC6-A752-4CD1-B2A7-A6DD6E0F8C47}" srcId="{8DEE21CF-40FA-42EA-AAFE-D13DA3CFD537}" destId="{FACFCBF9-C402-4C27-9D40-B63513A79D2B}" srcOrd="2" destOrd="0" parTransId="{EDA7D22A-F139-4887-99FF-9DD066BB7AB3}" sibTransId="{FF7CA324-05AC-48A0-8E3A-1BE36E9BC888}"/>
    <dgm:cxn modelId="{9B795D91-5D41-49FA-97E1-0FDABB9BE53F}" type="presOf" srcId="{8EA5F52F-FBBD-43ED-9A5E-D32A5438B490}" destId="{05CDADBB-F533-4A4A-8596-CCEA2E1A6EB1}" srcOrd="0" destOrd="0" presId="urn:microsoft.com/office/officeart/2005/8/layout/list1"/>
    <dgm:cxn modelId="{9AE0C19A-4794-4B83-9EE0-B543101DE549}" type="presOf" srcId="{FACFCBF9-C402-4C27-9D40-B63513A79D2B}" destId="{89861DC0-D33C-4E90-8532-5D83A33FA20F}" srcOrd="0" destOrd="0" presId="urn:microsoft.com/office/officeart/2005/8/layout/list1"/>
    <dgm:cxn modelId="{B4026EED-4A94-428C-BD40-9814A6D4D9FA}" type="presOf" srcId="{4F23FA6D-CAC0-4EB1-A944-EBAA21896D36}" destId="{0C7A6D1E-383F-4A9F-854E-F8AD5CFADC3C}" srcOrd="1" destOrd="0" presId="urn:microsoft.com/office/officeart/2005/8/layout/list1"/>
    <dgm:cxn modelId="{F92BD878-9302-4FC5-8240-2CD937CCC8B0}" type="presOf" srcId="{2718D6FF-E12F-47F8-A81B-4F6527602DC5}" destId="{65A21332-8F24-45C2-9DBE-D268480F41A3}" srcOrd="1" destOrd="0" presId="urn:microsoft.com/office/officeart/2005/8/layout/list1"/>
    <dgm:cxn modelId="{6D8A2803-3914-4397-9E51-B1BFCBBC5CCD}" srcId="{FACFCBF9-C402-4C27-9D40-B63513A79D2B}" destId="{2D1FBBC2-1AF6-4C70-9BC9-2C7A529F52BD}" srcOrd="0" destOrd="0" parTransId="{00FD08EF-A720-4F4D-B7A3-F797BD9E2B97}" sibTransId="{846B9CEB-3AA4-4C1F-9294-8281FA0ECF14}"/>
    <dgm:cxn modelId="{7722D573-510A-4DB1-96C1-2624F1AC6D84}" type="presOf" srcId="{395092D2-B867-4BB7-B1E1-944D01C5586F}" destId="{55C99F5B-1B14-41B4-80D7-D9C9D8CEEC7B}" srcOrd="0" destOrd="0" presId="urn:microsoft.com/office/officeart/2005/8/layout/list1"/>
    <dgm:cxn modelId="{530296C3-AD02-42AD-909D-E09B4BE4B0C1}" srcId="{8DEE21CF-40FA-42EA-AAFE-D13DA3CFD537}" destId="{2718D6FF-E12F-47F8-A81B-4F6527602DC5}" srcOrd="0" destOrd="0" parTransId="{5A52D71A-A93D-4C09-BC2F-B50F3ABC66A9}" sibTransId="{340B4EE4-A70B-49ED-BC29-890DFF4E52DA}"/>
    <dgm:cxn modelId="{0F35E208-F71F-4DAE-940C-D35577468C3B}" srcId="{8DEE21CF-40FA-42EA-AAFE-D13DA3CFD537}" destId="{8EA5F52F-FBBD-43ED-9A5E-D32A5438B490}" srcOrd="3" destOrd="0" parTransId="{05B56571-01D1-4780-BD53-B67EEAA9203A}" sibTransId="{58507A4D-94D3-4A31-81E1-41A6AC4A596C}"/>
    <dgm:cxn modelId="{FA35406A-E8A4-45FF-ADE7-99DC1F126BED}" type="presParOf" srcId="{5DFB7C78-5DD6-4583-ADB9-15A082EC5250}" destId="{0CA68336-1B73-40A5-9E08-DD3B4FAE872A}" srcOrd="0" destOrd="0" presId="urn:microsoft.com/office/officeart/2005/8/layout/list1"/>
    <dgm:cxn modelId="{D274854C-B5FB-482F-9337-155A716067FF}" type="presParOf" srcId="{0CA68336-1B73-40A5-9E08-DD3B4FAE872A}" destId="{7E7BCD47-A17F-4DFB-9DA2-681431692FD6}" srcOrd="0" destOrd="0" presId="urn:microsoft.com/office/officeart/2005/8/layout/list1"/>
    <dgm:cxn modelId="{0C09E90D-AA23-4332-961F-2D37DC0C7454}" type="presParOf" srcId="{0CA68336-1B73-40A5-9E08-DD3B4FAE872A}" destId="{65A21332-8F24-45C2-9DBE-D268480F41A3}" srcOrd="1" destOrd="0" presId="urn:microsoft.com/office/officeart/2005/8/layout/list1"/>
    <dgm:cxn modelId="{3AF1A213-E5CC-4BBD-97B3-CE946BA61D95}" type="presParOf" srcId="{5DFB7C78-5DD6-4583-ADB9-15A082EC5250}" destId="{2EFE74EE-1319-441D-B6D9-709C8F1FC823}" srcOrd="1" destOrd="0" presId="urn:microsoft.com/office/officeart/2005/8/layout/list1"/>
    <dgm:cxn modelId="{8F6320F2-4397-4036-A1A2-543320E18604}" type="presParOf" srcId="{5DFB7C78-5DD6-4583-ADB9-15A082EC5250}" destId="{275502C8-EDBB-488D-BF68-D4A3BE7A4545}" srcOrd="2" destOrd="0" presId="urn:microsoft.com/office/officeart/2005/8/layout/list1"/>
    <dgm:cxn modelId="{3C5FCBB3-5606-40FD-8640-1A9F27B39F8C}" type="presParOf" srcId="{5DFB7C78-5DD6-4583-ADB9-15A082EC5250}" destId="{1CE102BD-F842-4069-9960-ECCF1F5DAB6E}" srcOrd="3" destOrd="0" presId="urn:microsoft.com/office/officeart/2005/8/layout/list1"/>
    <dgm:cxn modelId="{25A537F4-F807-4689-84CE-0D36BDB547CC}" type="presParOf" srcId="{5DFB7C78-5DD6-4583-ADB9-15A082EC5250}" destId="{2D1542B6-20D2-42AD-9061-C26B89EE467A}" srcOrd="4" destOrd="0" presId="urn:microsoft.com/office/officeart/2005/8/layout/list1"/>
    <dgm:cxn modelId="{8D92F8B7-A2B5-4994-9715-80745DB7B4F1}" type="presParOf" srcId="{2D1542B6-20D2-42AD-9061-C26B89EE467A}" destId="{8D22F170-1A5A-49EE-A550-583BDF9C3C54}" srcOrd="0" destOrd="0" presId="urn:microsoft.com/office/officeart/2005/8/layout/list1"/>
    <dgm:cxn modelId="{7568C9F7-68B1-415B-A548-698D82C9E564}" type="presParOf" srcId="{2D1542B6-20D2-42AD-9061-C26B89EE467A}" destId="{0C7A6D1E-383F-4A9F-854E-F8AD5CFADC3C}" srcOrd="1" destOrd="0" presId="urn:microsoft.com/office/officeart/2005/8/layout/list1"/>
    <dgm:cxn modelId="{A9839E0D-2D78-42E8-B323-4E30BEC96530}" type="presParOf" srcId="{5DFB7C78-5DD6-4583-ADB9-15A082EC5250}" destId="{F950DFD1-1FB0-4213-B249-7653BF16AD95}" srcOrd="5" destOrd="0" presId="urn:microsoft.com/office/officeart/2005/8/layout/list1"/>
    <dgm:cxn modelId="{403732CB-993E-4761-8BE7-3F467622DF39}" type="presParOf" srcId="{5DFB7C78-5DD6-4583-ADB9-15A082EC5250}" destId="{B492CC24-0244-48F6-91F8-9022408ADE43}" srcOrd="6" destOrd="0" presId="urn:microsoft.com/office/officeart/2005/8/layout/list1"/>
    <dgm:cxn modelId="{2B73CD57-2BA5-4BBB-8CC5-BAF201A0A028}" type="presParOf" srcId="{5DFB7C78-5DD6-4583-ADB9-15A082EC5250}" destId="{44BE1EFB-CFB0-4700-895C-2E145CA1DB78}" srcOrd="7" destOrd="0" presId="urn:microsoft.com/office/officeart/2005/8/layout/list1"/>
    <dgm:cxn modelId="{1B4499E9-8D9B-4CAC-B54B-750796AEE1E6}" type="presParOf" srcId="{5DFB7C78-5DD6-4583-ADB9-15A082EC5250}" destId="{02C202F6-6849-40C3-9E07-8AB4744B9621}" srcOrd="8" destOrd="0" presId="urn:microsoft.com/office/officeart/2005/8/layout/list1"/>
    <dgm:cxn modelId="{B559CEF6-8F1D-4181-B849-A01FDC9FC3B4}" type="presParOf" srcId="{02C202F6-6849-40C3-9E07-8AB4744B9621}" destId="{89861DC0-D33C-4E90-8532-5D83A33FA20F}" srcOrd="0" destOrd="0" presId="urn:microsoft.com/office/officeart/2005/8/layout/list1"/>
    <dgm:cxn modelId="{60A4DDB3-86B7-491D-B8EC-89EC2B60EC9C}" type="presParOf" srcId="{02C202F6-6849-40C3-9E07-8AB4744B9621}" destId="{0D01BE70-B886-4D15-81A8-53272B0C2F13}" srcOrd="1" destOrd="0" presId="urn:microsoft.com/office/officeart/2005/8/layout/list1"/>
    <dgm:cxn modelId="{1EC6691E-D3A2-4CCE-AA8E-1F2AB440D6D6}" type="presParOf" srcId="{5DFB7C78-5DD6-4583-ADB9-15A082EC5250}" destId="{4C899460-05C9-405E-B87B-8BE9A7754075}" srcOrd="9" destOrd="0" presId="urn:microsoft.com/office/officeart/2005/8/layout/list1"/>
    <dgm:cxn modelId="{36CE9D9A-7F35-4ADA-8A30-1DBF2C21D7ED}" type="presParOf" srcId="{5DFB7C78-5DD6-4583-ADB9-15A082EC5250}" destId="{F9E8538A-BE8F-41D8-BAD2-6F18144A2471}" srcOrd="10" destOrd="0" presId="urn:microsoft.com/office/officeart/2005/8/layout/list1"/>
    <dgm:cxn modelId="{15219D7E-6E63-4501-A074-AC6108928CF7}" type="presParOf" srcId="{5DFB7C78-5DD6-4583-ADB9-15A082EC5250}" destId="{31CB8BB5-5658-406F-B089-9917C77B9AE2}" srcOrd="11" destOrd="0" presId="urn:microsoft.com/office/officeart/2005/8/layout/list1"/>
    <dgm:cxn modelId="{CF9EF8C9-7D38-4E44-8B6F-4FD5BB98DDE4}" type="presParOf" srcId="{5DFB7C78-5DD6-4583-ADB9-15A082EC5250}" destId="{EFD6BE99-C748-430D-852C-3C0927304DFD}" srcOrd="12" destOrd="0" presId="urn:microsoft.com/office/officeart/2005/8/layout/list1"/>
    <dgm:cxn modelId="{D14DAD21-B866-41D0-81DA-136A74DBA75B}" type="presParOf" srcId="{EFD6BE99-C748-430D-852C-3C0927304DFD}" destId="{05CDADBB-F533-4A4A-8596-CCEA2E1A6EB1}" srcOrd="0" destOrd="0" presId="urn:microsoft.com/office/officeart/2005/8/layout/list1"/>
    <dgm:cxn modelId="{ECB5B94B-98C2-4051-94F1-A4FCAD355C64}" type="presParOf" srcId="{EFD6BE99-C748-430D-852C-3C0927304DFD}" destId="{0C5EA44C-7986-4C33-B74B-075894C09F5A}" srcOrd="1" destOrd="0" presId="urn:microsoft.com/office/officeart/2005/8/layout/list1"/>
    <dgm:cxn modelId="{68D9A362-E89B-4B56-8A7E-02BB3290E55F}" type="presParOf" srcId="{5DFB7C78-5DD6-4583-ADB9-15A082EC5250}" destId="{7E16F8E5-A0A5-4E7E-948A-A9DD39E7547B}" srcOrd="13" destOrd="0" presId="urn:microsoft.com/office/officeart/2005/8/layout/list1"/>
    <dgm:cxn modelId="{8DFF794B-935A-4680-B2D7-DBBA14D1DA3B}" type="presParOf" srcId="{5DFB7C78-5DD6-4583-ADB9-15A082EC5250}" destId="{E368DB23-8C24-45F9-9BD4-270C36E244E1}" srcOrd="14" destOrd="0" presId="urn:microsoft.com/office/officeart/2005/8/layout/list1"/>
    <dgm:cxn modelId="{39F44211-C05B-4EDE-91B0-42C17B285ABB}" type="presParOf" srcId="{5DFB7C78-5DD6-4583-ADB9-15A082EC5250}" destId="{63E4BD60-6194-432E-A071-E9004F0781B7}" srcOrd="15" destOrd="0" presId="urn:microsoft.com/office/officeart/2005/8/layout/list1"/>
    <dgm:cxn modelId="{04E701C7-322D-4921-B6F2-11A1A7C4F049}" type="presParOf" srcId="{5DFB7C78-5DD6-4583-ADB9-15A082EC5250}" destId="{8F9BE0BF-373D-422A-87AA-2140A4933EBC}" srcOrd="16" destOrd="0" presId="urn:microsoft.com/office/officeart/2005/8/layout/list1"/>
    <dgm:cxn modelId="{C9500D55-A437-4D2A-BA32-6F1A1CC67FC8}" type="presParOf" srcId="{8F9BE0BF-373D-422A-87AA-2140A4933EBC}" destId="{7F33917E-DB5C-4818-B7D9-13AA70262AAD}" srcOrd="0" destOrd="0" presId="urn:microsoft.com/office/officeart/2005/8/layout/list1"/>
    <dgm:cxn modelId="{F87C8A71-A7CF-4E5A-B041-9DCCC7CE309A}" type="presParOf" srcId="{8F9BE0BF-373D-422A-87AA-2140A4933EBC}" destId="{774E5EE9-19BB-4F85-BC46-57430C582B3B}" srcOrd="1" destOrd="0" presId="urn:microsoft.com/office/officeart/2005/8/layout/list1"/>
    <dgm:cxn modelId="{424D2C50-D6BA-42E8-87A1-8E29CBE0450A}" type="presParOf" srcId="{5DFB7C78-5DD6-4583-ADB9-15A082EC5250}" destId="{40DAA475-EED9-4F94-BBB5-5D1B20F1F046}" srcOrd="17" destOrd="0" presId="urn:microsoft.com/office/officeart/2005/8/layout/list1"/>
    <dgm:cxn modelId="{CE537632-7D0C-48FC-8E6C-7128A21285C3}" type="presParOf" srcId="{5DFB7C78-5DD6-4583-ADB9-15A082EC5250}" destId="{55C99F5B-1B14-41B4-80D7-D9C9D8CEEC7B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9AF003-999F-48C9-9D36-1FA2AA241473}">
      <dsp:nvSpPr>
        <dsp:cNvPr id="0" name=""/>
        <dsp:cNvSpPr/>
      </dsp:nvSpPr>
      <dsp:spPr>
        <a:xfrm>
          <a:off x="0" y="283326"/>
          <a:ext cx="3753019" cy="2251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от 7 апреля 2006 г. № 49 "О порядке организации и ведения работы по представлению в судебных органах интересов Федерального казначейства"</a:t>
          </a:r>
          <a:endParaRPr lang="ru-RU" sz="1400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>
        <a:off x="0" y="283326"/>
        <a:ext cx="3753019" cy="2251811"/>
      </dsp:txXfrm>
    </dsp:sp>
    <dsp:sp modelId="{A46F18B6-952B-4696-A3B8-045D54B9F630}">
      <dsp:nvSpPr>
        <dsp:cNvPr id="0" name=""/>
        <dsp:cNvSpPr/>
      </dsp:nvSpPr>
      <dsp:spPr>
        <a:xfrm>
          <a:off x="4128321" y="283326"/>
          <a:ext cx="3753019" cy="2251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от 14 февраля 2008 г. № 38 "О порядке организации и ведения работы по представлению в судебных органах интересов Федерального казначейства, Межрегионального операционного управления Федерального казначейства, управления Федерального казначейства по субъекту Российской Федерации, отделения управления Федерального казначейства по субъекту Российской Федерации</a:t>
          </a:r>
          <a:r>
            <a:rPr lang="ru-RU" sz="1300" kern="1200" dirty="0" smtClean="0">
              <a:solidFill>
                <a:schemeClr val="tx1"/>
              </a:solidFill>
              <a:latin typeface="Cambria" panose="02040503050406030204" pitchFamily="18" charset="0"/>
            </a:rPr>
            <a:t>"</a:t>
          </a:r>
          <a:endParaRPr lang="ru-RU" sz="1300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>
        <a:off x="4128321" y="283326"/>
        <a:ext cx="3753019" cy="2251811"/>
      </dsp:txXfrm>
    </dsp:sp>
    <dsp:sp modelId="{F44E92E0-E246-44A5-B4BF-1DCC5B3C092E}">
      <dsp:nvSpPr>
        <dsp:cNvPr id="0" name=""/>
        <dsp:cNvSpPr/>
      </dsp:nvSpPr>
      <dsp:spPr>
        <a:xfrm>
          <a:off x="8256643" y="283326"/>
          <a:ext cx="3753019" cy="2251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от 27 ноября 2008 г. № 319 "Об утверждении форм отчетности о деятельности юридического отдела территориального органа Федерального казначейства"</a:t>
          </a:r>
          <a:endParaRPr lang="ru-RU" sz="1400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>
        <a:off x="8256643" y="283326"/>
        <a:ext cx="3753019" cy="2251811"/>
      </dsp:txXfrm>
    </dsp:sp>
    <dsp:sp modelId="{94802F83-0A2F-4CEE-ADBA-6332F30F63DB}">
      <dsp:nvSpPr>
        <dsp:cNvPr id="0" name=""/>
        <dsp:cNvSpPr/>
      </dsp:nvSpPr>
      <dsp:spPr>
        <a:xfrm>
          <a:off x="0" y="2910440"/>
          <a:ext cx="3753019" cy="2251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от 3 декабря 2013 г. № 277 "О порядке организации и ведения работы по представлению в судебных органах интересов Федерального казначейства, территориальных органов Федерального казначейства и Федерального казенного учреждения "Центр по обеспечению деятельности Казначейства России"</a:t>
          </a:r>
          <a:endParaRPr lang="ru-RU" sz="1400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>
        <a:off x="0" y="2910440"/>
        <a:ext cx="3753019" cy="2251811"/>
      </dsp:txXfrm>
    </dsp:sp>
    <dsp:sp modelId="{FCBBE3E6-4DE5-435D-8EBD-CFB2C8E39DCD}">
      <dsp:nvSpPr>
        <dsp:cNvPr id="0" name=""/>
        <dsp:cNvSpPr/>
      </dsp:nvSpPr>
      <dsp:spPr>
        <a:xfrm>
          <a:off x="4128321" y="2910440"/>
          <a:ext cx="3753019" cy="2251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от 17 декабря 2013 г. N 297 "О порядке проведения правовой экспертизы документов, поступающих в юридический отдел территориального органа Федерального казначейства"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4128321" y="2910440"/>
        <a:ext cx="3753019" cy="2251811"/>
      </dsp:txXfrm>
    </dsp:sp>
    <dsp:sp modelId="{342B5B57-8013-4EC4-99EC-A068910C63FF}">
      <dsp:nvSpPr>
        <dsp:cNvPr id="0" name=""/>
        <dsp:cNvSpPr/>
      </dsp:nvSpPr>
      <dsp:spPr>
        <a:xfrm>
          <a:off x="8256643" y="2910440"/>
          <a:ext cx="3753019" cy="2251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Федерального казначейства от 11 августа 2014 г. № 168 "Об утверждении форм отчетности о деятельности юридического отдела территориального органа Федерального казначейства и юридического отдела Федерального казенного учреждения "Центр по обеспечению деятельности Казначейства России"</a:t>
          </a:r>
          <a:endParaRPr lang="ru-RU" sz="1400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>
        <a:off x="8256643" y="2910440"/>
        <a:ext cx="3753019" cy="22518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CA3ADA-38D9-4F69-A5A9-1409FCC03F48}">
      <dsp:nvSpPr>
        <dsp:cNvPr id="0" name=""/>
        <dsp:cNvSpPr/>
      </dsp:nvSpPr>
      <dsp:spPr>
        <a:xfrm rot="5400000">
          <a:off x="-216552" y="220043"/>
          <a:ext cx="1443683" cy="10105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от 7 апреля 2006 г. № 49</a:t>
          </a:r>
          <a:endParaRPr lang="ru-RU" sz="1100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 rot="-5400000">
        <a:off x="1" y="508779"/>
        <a:ext cx="1010578" cy="433105"/>
      </dsp:txXfrm>
    </dsp:sp>
    <dsp:sp modelId="{E31D20A1-E7DD-4DA7-A2ED-21C32773EE9C}">
      <dsp:nvSpPr>
        <dsp:cNvPr id="0" name=""/>
        <dsp:cNvSpPr/>
      </dsp:nvSpPr>
      <dsp:spPr>
        <a:xfrm rot="5400000">
          <a:off x="6020266" y="-5006197"/>
          <a:ext cx="938887" cy="109582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Cambria" panose="02040503050406030204" pitchFamily="18" charset="0"/>
            </a:rPr>
            <a:t>Ведение реестра (в электронном виде) судебных дел "Федеральное казначейство, аналитический учет и ведение судебной работы", по которым в качестве стороны участвовало Федеральное казначейство. В ППО появляется Информация о судебном споре</a:t>
          </a:r>
          <a:endParaRPr lang="ru-RU" sz="1200" kern="1200" dirty="0">
            <a:latin typeface="Cambria" panose="020405030504060302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Cambria" panose="02040503050406030204" pitchFamily="18" charset="0"/>
            </a:rPr>
            <a:t>Представление один раз в год в Юридическое управление отчета о судебных делах, принятых к производству и рассмотренных судами, на территории соответствующего субъекта Российской Федерации. В ППО появляется отчет о судебных делах </a:t>
          </a:r>
          <a:endParaRPr lang="ru-RU" sz="1200" kern="1200" dirty="0">
            <a:latin typeface="Cambria" panose="02040503050406030204" pitchFamily="18" charset="0"/>
          </a:endParaRPr>
        </a:p>
      </dsp:txBody>
      <dsp:txXfrm rot="-5400000">
        <a:off x="1010578" y="49324"/>
        <a:ext cx="10912431" cy="847221"/>
      </dsp:txXfrm>
    </dsp:sp>
    <dsp:sp modelId="{1A0A6A61-0AB0-4DA2-BC44-BD57AD5C8031}">
      <dsp:nvSpPr>
        <dsp:cNvPr id="0" name=""/>
        <dsp:cNvSpPr/>
      </dsp:nvSpPr>
      <dsp:spPr>
        <a:xfrm rot="5400000">
          <a:off x="-216552" y="1467746"/>
          <a:ext cx="1443683" cy="10105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Cambria" panose="02040503050406030204" pitchFamily="18" charset="0"/>
            </a:rPr>
            <a:t>Приказ от 14 февраля 2008 г. № 38 </a:t>
          </a:r>
          <a:endParaRPr lang="ru-RU" sz="1100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 rot="-5400000">
        <a:off x="1" y="1756482"/>
        <a:ext cx="1010578" cy="433105"/>
      </dsp:txXfrm>
    </dsp:sp>
    <dsp:sp modelId="{D582095E-EDB5-4986-BCAE-C05B635585A9}">
      <dsp:nvSpPr>
        <dsp:cNvPr id="0" name=""/>
        <dsp:cNvSpPr/>
      </dsp:nvSpPr>
      <dsp:spPr>
        <a:xfrm rot="5400000">
          <a:off x="6020513" y="-3758741"/>
          <a:ext cx="938394" cy="109582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Cambria" panose="02040503050406030204" pitchFamily="18" charset="0"/>
            </a:rPr>
            <a:t>Приказом Федерального казначейства от 29 июня 2009 г. № 138 введена  Ежемесячная выгрузка электронной базы данных судебных дел. В ППО появляется возможность осуществления ежемесячной выгрузки базы в Юридическое управление</a:t>
          </a:r>
          <a:endParaRPr lang="ru-RU" sz="1200" kern="1200" dirty="0">
            <a:latin typeface="Cambria" panose="02040503050406030204" pitchFamily="18" charset="0"/>
          </a:endParaRPr>
        </a:p>
      </dsp:txBody>
      <dsp:txXfrm rot="-5400000">
        <a:off x="1010579" y="1297002"/>
        <a:ext cx="10912455" cy="846776"/>
      </dsp:txXfrm>
    </dsp:sp>
    <dsp:sp modelId="{297237B6-674B-4C75-8364-56CA3A16B9F6}">
      <dsp:nvSpPr>
        <dsp:cNvPr id="0" name=""/>
        <dsp:cNvSpPr/>
      </dsp:nvSpPr>
      <dsp:spPr>
        <a:xfrm rot="5400000">
          <a:off x="-216552" y="2715449"/>
          <a:ext cx="1443683" cy="10105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Cambria" panose="02040503050406030204" pitchFamily="18" charset="0"/>
            </a:rPr>
            <a:t>Приказы от 27 ноября 2008 г. № 319 и от 11 августа 2014 г. № 168 </a:t>
          </a:r>
          <a:endParaRPr lang="ru-RU" sz="1100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 rot="-5400000">
        <a:off x="1" y="3004185"/>
        <a:ext cx="1010578" cy="433105"/>
      </dsp:txXfrm>
    </dsp:sp>
    <dsp:sp modelId="{D6A1ABB1-10ED-45F5-ADC2-DDC4FC372CEB}">
      <dsp:nvSpPr>
        <dsp:cNvPr id="0" name=""/>
        <dsp:cNvSpPr/>
      </dsp:nvSpPr>
      <dsp:spPr>
        <a:xfrm rot="5400000">
          <a:off x="6020513" y="-2511038"/>
          <a:ext cx="938394" cy="109582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Cambria" panose="02040503050406030204" pitchFamily="18" charset="0"/>
            </a:rPr>
            <a:t>Утверждены новые формы отчетности, включающие в себя информацию не только по представлению интересов Федерального казначейства в судах, но и информацию о правовой работе, информацию по представлению интересов Минфина России по всем делам, по делам связанным с применением Федерального закона от 30 апреля 2010 г. N 68-ФЗ, а также по предъявлению регрессных исков</a:t>
          </a:r>
          <a:endParaRPr lang="ru-RU" sz="1200" kern="1200" dirty="0">
            <a:latin typeface="Cambria" panose="02040503050406030204" pitchFamily="18" charset="0"/>
          </a:endParaRPr>
        </a:p>
      </dsp:txBody>
      <dsp:txXfrm rot="-5400000">
        <a:off x="1010579" y="2544705"/>
        <a:ext cx="10912455" cy="8467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F88389-A694-4BC6-A7A5-78400590D514}">
      <dsp:nvSpPr>
        <dsp:cNvPr id="0" name=""/>
        <dsp:cNvSpPr/>
      </dsp:nvSpPr>
      <dsp:spPr>
        <a:xfrm rot="10800000">
          <a:off x="2175982" y="1182"/>
          <a:ext cx="7932133" cy="71215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042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Признать необходимым использование в работе Юридической службы программного обеспечения  для учета информации по правовой работе и судебным делам</a:t>
          </a:r>
          <a:endParaRPr lang="ru-RU" sz="1400" kern="1200" dirty="0">
            <a:solidFill>
              <a:schemeClr val="tx1"/>
            </a:solidFill>
          </a:endParaRPr>
        </a:p>
      </dsp:txBody>
      <dsp:txXfrm rot="10800000">
        <a:off x="2354021" y="1182"/>
        <a:ext cx="7754094" cy="712157"/>
      </dsp:txXfrm>
    </dsp:sp>
    <dsp:sp modelId="{959A1388-A02E-41D8-BE73-498D4959EA2D}">
      <dsp:nvSpPr>
        <dsp:cNvPr id="0" name=""/>
        <dsp:cNvSpPr/>
      </dsp:nvSpPr>
      <dsp:spPr>
        <a:xfrm>
          <a:off x="1819904" y="1182"/>
          <a:ext cx="712157" cy="71215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EAB72D-16F2-415A-9B76-C234479B5A89}">
      <dsp:nvSpPr>
        <dsp:cNvPr id="0" name=""/>
        <dsp:cNvSpPr/>
      </dsp:nvSpPr>
      <dsp:spPr>
        <a:xfrm rot="10800000">
          <a:off x="2175982" y="925924"/>
          <a:ext cx="7932133" cy="71215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042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При внесении изменений в приказы Федерального казначейства в части представления отчетности о правовой работе и о судебных делах определять срок вступления в силу указанных изменений с учетом времени внедрения необходимых доработок в ППО</a:t>
          </a:r>
          <a:endParaRPr lang="ru-RU" sz="1400" kern="1200" dirty="0">
            <a:solidFill>
              <a:schemeClr val="tx1"/>
            </a:solidFill>
          </a:endParaRPr>
        </a:p>
      </dsp:txBody>
      <dsp:txXfrm rot="10800000">
        <a:off x="2354021" y="925924"/>
        <a:ext cx="7754094" cy="712157"/>
      </dsp:txXfrm>
    </dsp:sp>
    <dsp:sp modelId="{E15DD3E8-407C-4ED3-9FEE-4348E2854D0F}">
      <dsp:nvSpPr>
        <dsp:cNvPr id="0" name=""/>
        <dsp:cNvSpPr/>
      </dsp:nvSpPr>
      <dsp:spPr>
        <a:xfrm>
          <a:off x="1819904" y="925924"/>
          <a:ext cx="712157" cy="71215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4B007C-3BF0-4A7D-9FCF-93B6D36713C7}">
      <dsp:nvSpPr>
        <dsp:cNvPr id="0" name=""/>
        <dsp:cNvSpPr/>
      </dsp:nvSpPr>
      <dsp:spPr>
        <a:xfrm rot="10800000">
          <a:off x="2175982" y="1850666"/>
          <a:ext cx="7932133" cy="71215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042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Создать централизованное хранилище данных ППО с целью исключения необходимости преставления ежемесячной выгрузки данных в Юридическое управление</a:t>
          </a:r>
          <a:endParaRPr lang="ru-RU" sz="1400" kern="1200" dirty="0">
            <a:solidFill>
              <a:schemeClr val="tx1"/>
            </a:solidFill>
          </a:endParaRPr>
        </a:p>
      </dsp:txBody>
      <dsp:txXfrm rot="10800000">
        <a:off x="2354021" y="1850666"/>
        <a:ext cx="7754094" cy="712157"/>
      </dsp:txXfrm>
    </dsp:sp>
    <dsp:sp modelId="{99F4A9F1-899A-4B09-B001-1B578CA459A9}">
      <dsp:nvSpPr>
        <dsp:cNvPr id="0" name=""/>
        <dsp:cNvSpPr/>
      </dsp:nvSpPr>
      <dsp:spPr>
        <a:xfrm>
          <a:off x="1819904" y="1850666"/>
          <a:ext cx="712157" cy="712157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E78A0C-3DED-4A69-AFD9-EF0F7AEDDF46}">
      <dsp:nvSpPr>
        <dsp:cNvPr id="0" name=""/>
        <dsp:cNvSpPr/>
      </dsp:nvSpPr>
      <dsp:spPr>
        <a:xfrm rot="10800000">
          <a:off x="2175982" y="2775408"/>
          <a:ext cx="7932133" cy="71215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042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Создать автоматическую передачу данных ведения правовой работы и судебных дел с целью исключения необходимости представления установленной отчетности с помощью прикладного программного обеспечения Автоматизированной системы документооборота</a:t>
          </a:r>
          <a:endParaRPr lang="ru-RU" sz="1400" kern="1200" dirty="0">
            <a:solidFill>
              <a:schemeClr val="tx1"/>
            </a:solidFill>
          </a:endParaRPr>
        </a:p>
      </dsp:txBody>
      <dsp:txXfrm rot="10800000">
        <a:off x="2354021" y="2775408"/>
        <a:ext cx="7754094" cy="712157"/>
      </dsp:txXfrm>
    </dsp:sp>
    <dsp:sp modelId="{32BEBFC4-0D0D-4406-8BEA-DAE13F3FD475}">
      <dsp:nvSpPr>
        <dsp:cNvPr id="0" name=""/>
        <dsp:cNvSpPr/>
      </dsp:nvSpPr>
      <dsp:spPr>
        <a:xfrm>
          <a:off x="1819904" y="2775408"/>
          <a:ext cx="712157" cy="712157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EE1B8D-205F-4B08-A6FB-623EF19C23D0}">
      <dsp:nvSpPr>
        <dsp:cNvPr id="0" name=""/>
        <dsp:cNvSpPr/>
      </dsp:nvSpPr>
      <dsp:spPr>
        <a:xfrm rot="10800000">
          <a:off x="2175982" y="3700150"/>
          <a:ext cx="7932133" cy="71215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042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Юридическим отделам территориальных органов Федерального казначейства активнее принимать участие в доработке ППО</a:t>
          </a:r>
          <a:endParaRPr lang="ru-RU" sz="1400" kern="1200" dirty="0">
            <a:solidFill>
              <a:schemeClr val="tx1"/>
            </a:solidFill>
          </a:endParaRPr>
        </a:p>
      </dsp:txBody>
      <dsp:txXfrm rot="10800000">
        <a:off x="2354021" y="3700150"/>
        <a:ext cx="7754094" cy="712157"/>
      </dsp:txXfrm>
    </dsp:sp>
    <dsp:sp modelId="{3825E4A1-77B5-4D93-ADAF-4BF49FF00498}">
      <dsp:nvSpPr>
        <dsp:cNvPr id="0" name=""/>
        <dsp:cNvSpPr/>
      </dsp:nvSpPr>
      <dsp:spPr>
        <a:xfrm>
          <a:off x="1819904" y="3700150"/>
          <a:ext cx="712157" cy="712157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FA5E2A-B75A-484F-B6F4-CAB7060327ED}">
      <dsp:nvSpPr>
        <dsp:cNvPr id="0" name=""/>
        <dsp:cNvSpPr/>
      </dsp:nvSpPr>
      <dsp:spPr>
        <a:xfrm rot="10800000">
          <a:off x="2175982" y="4624892"/>
          <a:ext cx="7932133" cy="71215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042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solidFill>
                <a:schemeClr val="tx1"/>
              </a:solidFill>
            </a:rPr>
            <a:t>Предложения </a:t>
          </a:r>
          <a:r>
            <a:rPr lang="ru-RU" sz="1400" kern="1200" dirty="0" smtClean="0">
              <a:solidFill>
                <a:schemeClr val="tx1"/>
              </a:solidFill>
            </a:rPr>
            <a:t>и замечания юридических отделов территориальных органов Федерального казначейства по доработкам ППО направлять через Юридическое управление Федерального казначейства</a:t>
          </a:r>
          <a:endParaRPr lang="ru-RU" sz="1400" kern="1200" dirty="0">
            <a:solidFill>
              <a:schemeClr val="tx1"/>
            </a:solidFill>
          </a:endParaRPr>
        </a:p>
      </dsp:txBody>
      <dsp:txXfrm rot="10800000">
        <a:off x="2354021" y="4624892"/>
        <a:ext cx="7754094" cy="712157"/>
      </dsp:txXfrm>
    </dsp:sp>
    <dsp:sp modelId="{78BDAD0C-F5DE-4ECF-8767-C955D11D18AA}">
      <dsp:nvSpPr>
        <dsp:cNvPr id="0" name=""/>
        <dsp:cNvSpPr/>
      </dsp:nvSpPr>
      <dsp:spPr>
        <a:xfrm>
          <a:off x="1819904" y="4624892"/>
          <a:ext cx="712157" cy="712157"/>
        </a:xfrm>
        <a:prstGeom prst="ellipse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8BFB1E-F3B8-42DE-97F3-F4F6C69B13F2}">
      <dsp:nvSpPr>
        <dsp:cNvPr id="0" name=""/>
        <dsp:cNvSpPr/>
      </dsp:nvSpPr>
      <dsp:spPr>
        <a:xfrm>
          <a:off x="-5114929" y="-783865"/>
          <a:ext cx="6093692" cy="6093692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EEC2EC-DD0D-4334-A310-8B14C0E682FF}">
      <dsp:nvSpPr>
        <dsp:cNvPr id="0" name=""/>
        <dsp:cNvSpPr/>
      </dsp:nvSpPr>
      <dsp:spPr>
        <a:xfrm>
          <a:off x="317496" y="205750"/>
          <a:ext cx="10594882" cy="411319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648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+mn-lt"/>
            </a:rPr>
            <a:t>Формирование и предоставление подписанной отчетности по формам, установленным приказами Федерального казначейства</a:t>
          </a:r>
          <a:endParaRPr lang="ru-RU" sz="1400" b="1" kern="1200" dirty="0">
            <a:solidFill>
              <a:schemeClr val="tx1"/>
            </a:solidFill>
            <a:latin typeface="+mn-lt"/>
          </a:endParaRPr>
        </a:p>
      </dsp:txBody>
      <dsp:txXfrm>
        <a:off x="317496" y="205750"/>
        <a:ext cx="10594882" cy="411319"/>
      </dsp:txXfrm>
    </dsp:sp>
    <dsp:sp modelId="{11170F34-9D90-4F01-8162-43CF70A970A9}">
      <dsp:nvSpPr>
        <dsp:cNvPr id="0" name=""/>
        <dsp:cNvSpPr/>
      </dsp:nvSpPr>
      <dsp:spPr>
        <a:xfrm>
          <a:off x="60421" y="154335"/>
          <a:ext cx="514149" cy="5141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33DA65-D141-4EAD-9277-11F5E2BDCEF9}">
      <dsp:nvSpPr>
        <dsp:cNvPr id="0" name=""/>
        <dsp:cNvSpPr/>
      </dsp:nvSpPr>
      <dsp:spPr>
        <a:xfrm>
          <a:off x="689982" y="823091"/>
          <a:ext cx="10222395" cy="411319"/>
        </a:xfrm>
        <a:prstGeom prst="rect">
          <a:avLst/>
        </a:prstGeom>
        <a:solidFill>
          <a:schemeClr val="accent1">
            <a:shade val="50000"/>
            <a:hueOff val="103268"/>
            <a:satOff val="-2160"/>
            <a:lumOff val="1201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648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>
              <a:solidFill>
                <a:schemeClr val="tx1"/>
              </a:solidFill>
              <a:latin typeface="+mn-lt"/>
            </a:rPr>
            <a:t>Формирование свода отчетов юридических отделов ТОФК по всей стране, поступивших в ЦАФК</a:t>
          </a:r>
          <a:endParaRPr lang="ru-RU" sz="1400" b="1" kern="1200" dirty="0">
            <a:solidFill>
              <a:schemeClr val="tx1"/>
            </a:solidFill>
            <a:latin typeface="+mn-lt"/>
          </a:endParaRPr>
        </a:p>
      </dsp:txBody>
      <dsp:txXfrm>
        <a:off x="689982" y="823091"/>
        <a:ext cx="10222395" cy="411319"/>
      </dsp:txXfrm>
    </dsp:sp>
    <dsp:sp modelId="{3A3B28D9-38D8-461B-AB00-A58890C8690A}">
      <dsp:nvSpPr>
        <dsp:cNvPr id="0" name=""/>
        <dsp:cNvSpPr/>
      </dsp:nvSpPr>
      <dsp:spPr>
        <a:xfrm>
          <a:off x="432908" y="771676"/>
          <a:ext cx="514149" cy="5141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103268"/>
              <a:satOff val="-2160"/>
              <a:lumOff val="120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C4B0B5-CDC8-4277-847A-60DB3E8E71CA}">
      <dsp:nvSpPr>
        <dsp:cNvPr id="0" name=""/>
        <dsp:cNvSpPr/>
      </dsp:nvSpPr>
      <dsp:spPr>
        <a:xfrm>
          <a:off x="894103" y="1439980"/>
          <a:ext cx="10018274" cy="411319"/>
        </a:xfrm>
        <a:prstGeom prst="rect">
          <a:avLst/>
        </a:prstGeom>
        <a:solidFill>
          <a:schemeClr val="accent1">
            <a:shade val="50000"/>
            <a:hueOff val="206535"/>
            <a:satOff val="-4320"/>
            <a:lumOff val="2403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648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>
              <a:solidFill>
                <a:schemeClr val="tx1"/>
              </a:solidFill>
              <a:latin typeface="+mn-lt"/>
            </a:rPr>
            <a:t>Оперативное формирование отчетов по формам, установленным приказами Федерального казначейства</a:t>
          </a:r>
          <a:endParaRPr lang="ru-RU" sz="1400" b="1" kern="1200" dirty="0">
            <a:solidFill>
              <a:schemeClr val="tx1"/>
            </a:solidFill>
            <a:latin typeface="+mn-lt"/>
          </a:endParaRPr>
        </a:p>
      </dsp:txBody>
      <dsp:txXfrm>
        <a:off x="894103" y="1439980"/>
        <a:ext cx="10018274" cy="411319"/>
      </dsp:txXfrm>
    </dsp:sp>
    <dsp:sp modelId="{979163D3-F489-4970-9F3F-D864A53D5119}">
      <dsp:nvSpPr>
        <dsp:cNvPr id="0" name=""/>
        <dsp:cNvSpPr/>
      </dsp:nvSpPr>
      <dsp:spPr>
        <a:xfrm>
          <a:off x="637029" y="1388565"/>
          <a:ext cx="514149" cy="5141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206535"/>
              <a:satOff val="-4320"/>
              <a:lumOff val="240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635F75-D4C5-45DA-A314-F2BDD39FCE57}">
      <dsp:nvSpPr>
        <dsp:cNvPr id="0" name=""/>
        <dsp:cNvSpPr/>
      </dsp:nvSpPr>
      <dsp:spPr>
        <a:xfrm>
          <a:off x="959277" y="2057321"/>
          <a:ext cx="9953100" cy="411319"/>
        </a:xfrm>
        <a:prstGeom prst="rect">
          <a:avLst/>
        </a:prstGeom>
        <a:solidFill>
          <a:schemeClr val="accent1">
            <a:shade val="50000"/>
            <a:hueOff val="309803"/>
            <a:satOff val="-6480"/>
            <a:lumOff val="3605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648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+mn-lt"/>
            </a:rPr>
            <a:t>Возможность отображения детализированного списка судебных дел с открытием судебного дела, на основании которых сформирован показатель отчета</a:t>
          </a:r>
          <a:endParaRPr lang="ru-RU" sz="1400" b="1" kern="1200" dirty="0">
            <a:solidFill>
              <a:schemeClr val="tx1"/>
            </a:solidFill>
            <a:latin typeface="+mn-lt"/>
          </a:endParaRPr>
        </a:p>
      </dsp:txBody>
      <dsp:txXfrm>
        <a:off x="959277" y="2057321"/>
        <a:ext cx="9953100" cy="411319"/>
      </dsp:txXfrm>
    </dsp:sp>
    <dsp:sp modelId="{61B7B308-93A3-4A35-B94E-BAEF1899B646}">
      <dsp:nvSpPr>
        <dsp:cNvPr id="0" name=""/>
        <dsp:cNvSpPr/>
      </dsp:nvSpPr>
      <dsp:spPr>
        <a:xfrm>
          <a:off x="702203" y="2005906"/>
          <a:ext cx="514149" cy="5141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309803"/>
              <a:satOff val="-6480"/>
              <a:lumOff val="360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70D46-6D12-45EA-8BF1-64DCD9902B06}">
      <dsp:nvSpPr>
        <dsp:cNvPr id="0" name=""/>
        <dsp:cNvSpPr/>
      </dsp:nvSpPr>
      <dsp:spPr>
        <a:xfrm>
          <a:off x="894103" y="2674662"/>
          <a:ext cx="10018274" cy="411319"/>
        </a:xfrm>
        <a:prstGeom prst="rect">
          <a:avLst/>
        </a:prstGeom>
        <a:solidFill>
          <a:schemeClr val="accent1">
            <a:shade val="50000"/>
            <a:hueOff val="309803"/>
            <a:satOff val="-6480"/>
            <a:lumOff val="3605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648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>
              <a:solidFill>
                <a:schemeClr val="tx1"/>
              </a:solidFill>
              <a:latin typeface="+mn-lt"/>
            </a:rPr>
            <a:t>Централизованное хранилище данных</a:t>
          </a:r>
          <a:endParaRPr lang="ru-RU" sz="1400" b="1" kern="1200" dirty="0">
            <a:solidFill>
              <a:schemeClr val="tx1"/>
            </a:solidFill>
            <a:latin typeface="+mn-lt"/>
          </a:endParaRPr>
        </a:p>
      </dsp:txBody>
      <dsp:txXfrm>
        <a:off x="894103" y="2674662"/>
        <a:ext cx="10018274" cy="411319"/>
      </dsp:txXfrm>
    </dsp:sp>
    <dsp:sp modelId="{FEBC7D94-F700-4F17-8BA5-855B510C1CA3}">
      <dsp:nvSpPr>
        <dsp:cNvPr id="0" name=""/>
        <dsp:cNvSpPr/>
      </dsp:nvSpPr>
      <dsp:spPr>
        <a:xfrm>
          <a:off x="637029" y="2623247"/>
          <a:ext cx="514149" cy="5141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309803"/>
              <a:satOff val="-6480"/>
              <a:lumOff val="360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D2DFEE-8C04-469B-B99C-419338B6050C}">
      <dsp:nvSpPr>
        <dsp:cNvPr id="0" name=""/>
        <dsp:cNvSpPr/>
      </dsp:nvSpPr>
      <dsp:spPr>
        <a:xfrm>
          <a:off x="689982" y="3191002"/>
          <a:ext cx="10222395" cy="612417"/>
        </a:xfrm>
        <a:prstGeom prst="rect">
          <a:avLst/>
        </a:prstGeom>
        <a:solidFill>
          <a:schemeClr val="accent1">
            <a:shade val="50000"/>
            <a:hueOff val="206535"/>
            <a:satOff val="-4320"/>
            <a:lumOff val="2403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648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>
              <a:solidFill>
                <a:schemeClr val="tx1"/>
              </a:solidFill>
              <a:latin typeface="+mn-lt"/>
            </a:rPr>
            <a:t>Расширение состава показателей в ИАП на основе показателей правовой и судебной работы Юридической службы Федерального казначейства.</a:t>
          </a:r>
          <a:endParaRPr lang="ru-RU" sz="1400" b="1" kern="1200" dirty="0">
            <a:solidFill>
              <a:schemeClr val="tx1"/>
            </a:solidFill>
            <a:latin typeface="+mn-lt"/>
          </a:endParaRPr>
        </a:p>
      </dsp:txBody>
      <dsp:txXfrm>
        <a:off x="689982" y="3191002"/>
        <a:ext cx="10222395" cy="612417"/>
      </dsp:txXfrm>
    </dsp:sp>
    <dsp:sp modelId="{0BAF0F15-22A1-4534-8847-818EDFA6C2AD}">
      <dsp:nvSpPr>
        <dsp:cNvPr id="0" name=""/>
        <dsp:cNvSpPr/>
      </dsp:nvSpPr>
      <dsp:spPr>
        <a:xfrm>
          <a:off x="432908" y="3240136"/>
          <a:ext cx="514149" cy="5141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206535"/>
              <a:satOff val="-4320"/>
              <a:lumOff val="240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A946EC-EA6E-4262-8479-0EA9074E49E4}">
      <dsp:nvSpPr>
        <dsp:cNvPr id="0" name=""/>
        <dsp:cNvSpPr/>
      </dsp:nvSpPr>
      <dsp:spPr>
        <a:xfrm>
          <a:off x="317496" y="3908892"/>
          <a:ext cx="10594882" cy="411319"/>
        </a:xfrm>
        <a:prstGeom prst="rect">
          <a:avLst/>
        </a:prstGeom>
        <a:solidFill>
          <a:schemeClr val="accent1">
            <a:shade val="50000"/>
            <a:hueOff val="103268"/>
            <a:satOff val="-2160"/>
            <a:lumOff val="1201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648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+mn-lt"/>
            </a:rPr>
            <a:t>Автоматическая передача данных ведения правовой и судебной работы Юридической службы Федерального казначейства.</a:t>
          </a:r>
          <a:endParaRPr lang="ru-RU" sz="1400" b="1" kern="1200" dirty="0">
            <a:solidFill>
              <a:schemeClr val="tx1"/>
            </a:solidFill>
            <a:latin typeface="+mn-lt"/>
          </a:endParaRPr>
        </a:p>
      </dsp:txBody>
      <dsp:txXfrm>
        <a:off x="317496" y="3908892"/>
        <a:ext cx="10594882" cy="411319"/>
      </dsp:txXfrm>
    </dsp:sp>
    <dsp:sp modelId="{B1536320-2B9F-4531-A195-CAEC14D9E4E4}">
      <dsp:nvSpPr>
        <dsp:cNvPr id="0" name=""/>
        <dsp:cNvSpPr/>
      </dsp:nvSpPr>
      <dsp:spPr>
        <a:xfrm>
          <a:off x="60421" y="3857477"/>
          <a:ext cx="514149" cy="5141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103268"/>
              <a:satOff val="-2160"/>
              <a:lumOff val="120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5502C8-EDBB-488D-BF68-D4A3BE7A4545}">
      <dsp:nvSpPr>
        <dsp:cNvPr id="0" name=""/>
        <dsp:cNvSpPr/>
      </dsp:nvSpPr>
      <dsp:spPr>
        <a:xfrm>
          <a:off x="0" y="343331"/>
          <a:ext cx="11160211" cy="595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6156" tIns="291592" rIns="866156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Предназначен </a:t>
          </a:r>
          <a:r>
            <a:rPr lang="ru-RU" sz="1400" kern="1200" smtClean="0"/>
            <a:t>для ведения </a:t>
          </a:r>
          <a:r>
            <a:rPr lang="ru-RU" sz="1400" kern="1200" dirty="0" smtClean="0"/>
            <a:t>и учета судебных дел ЮУ ЦАФК, ЮО ТОФК и ЮО ФКУ «ЦОКР»</a:t>
          </a:r>
          <a:endParaRPr lang="ru-RU" sz="1400" kern="1200" dirty="0"/>
        </a:p>
      </dsp:txBody>
      <dsp:txXfrm>
        <a:off x="0" y="343331"/>
        <a:ext cx="11160211" cy="595350"/>
      </dsp:txXfrm>
    </dsp:sp>
    <dsp:sp modelId="{65A21332-8F24-45C2-9DBE-D268480F41A3}">
      <dsp:nvSpPr>
        <dsp:cNvPr id="0" name=""/>
        <dsp:cNvSpPr/>
      </dsp:nvSpPr>
      <dsp:spPr>
        <a:xfrm>
          <a:off x="558010" y="111291"/>
          <a:ext cx="7812147" cy="413280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281" tIns="0" rIns="29528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Мониторинг судебных дел</a:t>
          </a:r>
        </a:p>
      </dsp:txBody>
      <dsp:txXfrm>
        <a:off x="578185" y="131466"/>
        <a:ext cx="7771797" cy="372930"/>
      </dsp:txXfrm>
    </dsp:sp>
    <dsp:sp modelId="{B492CC24-0244-48F6-91F8-9022408ADE43}">
      <dsp:nvSpPr>
        <dsp:cNvPr id="0" name=""/>
        <dsp:cNvSpPr/>
      </dsp:nvSpPr>
      <dsp:spPr>
        <a:xfrm>
          <a:off x="0" y="1195521"/>
          <a:ext cx="11160211" cy="595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144575"/>
              <a:satOff val="-3024"/>
              <a:lumOff val="168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6156" tIns="291592" rIns="866156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Предназначен для ведения и учета правовой экспертизы документов и переписки</a:t>
          </a:r>
          <a:endParaRPr lang="ru-RU" sz="1400" kern="1200" dirty="0"/>
        </a:p>
      </dsp:txBody>
      <dsp:txXfrm>
        <a:off x="0" y="1195521"/>
        <a:ext cx="11160211" cy="595350"/>
      </dsp:txXfrm>
    </dsp:sp>
    <dsp:sp modelId="{0C7A6D1E-383F-4A9F-854E-F8AD5CFADC3C}">
      <dsp:nvSpPr>
        <dsp:cNvPr id="0" name=""/>
        <dsp:cNvSpPr/>
      </dsp:nvSpPr>
      <dsp:spPr>
        <a:xfrm>
          <a:off x="558010" y="988881"/>
          <a:ext cx="7812147" cy="413280"/>
        </a:xfrm>
        <a:prstGeom prst="roundRect">
          <a:avLst/>
        </a:prstGeom>
        <a:solidFill>
          <a:schemeClr val="accent1">
            <a:shade val="50000"/>
            <a:hueOff val="144575"/>
            <a:satOff val="-3024"/>
            <a:lumOff val="168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281" tIns="0" rIns="29528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Правовая экспертиза документов и переписка</a:t>
          </a:r>
          <a:endParaRPr lang="ru-RU" sz="1400" b="1" kern="1200" dirty="0"/>
        </a:p>
      </dsp:txBody>
      <dsp:txXfrm>
        <a:off x="578185" y="1009056"/>
        <a:ext cx="7771797" cy="372930"/>
      </dsp:txXfrm>
    </dsp:sp>
    <dsp:sp modelId="{F9E8538A-BE8F-41D8-BAD2-6F18144A2471}">
      <dsp:nvSpPr>
        <dsp:cNvPr id="0" name=""/>
        <dsp:cNvSpPr/>
      </dsp:nvSpPr>
      <dsp:spPr>
        <a:xfrm>
          <a:off x="0" y="2073111"/>
          <a:ext cx="11160211" cy="79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289149"/>
              <a:satOff val="-6048"/>
              <a:lumOff val="336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6156" tIns="291592" rIns="866156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Предназначен для просмотра изменений данных по судебным делам и документам, направленных на правовую экспертизу</a:t>
          </a:r>
          <a:endParaRPr lang="ru-RU" sz="1400" kern="1200" dirty="0"/>
        </a:p>
      </dsp:txBody>
      <dsp:txXfrm>
        <a:off x="0" y="2073111"/>
        <a:ext cx="11160211" cy="793800"/>
      </dsp:txXfrm>
    </dsp:sp>
    <dsp:sp modelId="{0D01BE70-B886-4D15-81A8-53272B0C2F13}">
      <dsp:nvSpPr>
        <dsp:cNvPr id="0" name=""/>
        <dsp:cNvSpPr/>
      </dsp:nvSpPr>
      <dsp:spPr>
        <a:xfrm>
          <a:off x="558010" y="1866471"/>
          <a:ext cx="7812147" cy="413280"/>
        </a:xfrm>
        <a:prstGeom prst="roundRect">
          <a:avLst/>
        </a:prstGeom>
        <a:solidFill>
          <a:schemeClr val="accent1">
            <a:shade val="50000"/>
            <a:hueOff val="289149"/>
            <a:satOff val="-6048"/>
            <a:lumOff val="336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281" tIns="0" rIns="29528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Журнал работы</a:t>
          </a:r>
          <a:endParaRPr lang="ru-RU" sz="1400" b="1" kern="1200" dirty="0"/>
        </a:p>
      </dsp:txBody>
      <dsp:txXfrm>
        <a:off x="578185" y="1886646"/>
        <a:ext cx="7771797" cy="372930"/>
      </dsp:txXfrm>
    </dsp:sp>
    <dsp:sp modelId="{E368DB23-8C24-45F9-9BD4-270C36E244E1}">
      <dsp:nvSpPr>
        <dsp:cNvPr id="0" name=""/>
        <dsp:cNvSpPr/>
      </dsp:nvSpPr>
      <dsp:spPr>
        <a:xfrm>
          <a:off x="0" y="3149151"/>
          <a:ext cx="11160211" cy="79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289149"/>
              <a:satOff val="-6048"/>
              <a:lumOff val="336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6156" tIns="291592" rIns="866156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smtClean="0"/>
            <a:t>Предназначен для формирования, согласования и утверждения </a:t>
          </a:r>
          <a:r>
            <a:rPr lang="ru-RU" sz="1400" b="0" kern="1200" smtClean="0">
              <a:latin typeface="+mn-lt"/>
            </a:rPr>
            <a:t>отчетности по формам, установленным приказами Федерального казначейства</a:t>
          </a:r>
          <a:endParaRPr lang="ru-RU" sz="1400" b="0" kern="1200" dirty="0"/>
        </a:p>
      </dsp:txBody>
      <dsp:txXfrm>
        <a:off x="0" y="3149151"/>
        <a:ext cx="11160211" cy="793800"/>
      </dsp:txXfrm>
    </dsp:sp>
    <dsp:sp modelId="{0C5EA44C-7986-4C33-B74B-075894C09F5A}">
      <dsp:nvSpPr>
        <dsp:cNvPr id="0" name=""/>
        <dsp:cNvSpPr/>
      </dsp:nvSpPr>
      <dsp:spPr>
        <a:xfrm>
          <a:off x="558010" y="2942511"/>
          <a:ext cx="7812147" cy="413280"/>
        </a:xfrm>
        <a:prstGeom prst="roundRect">
          <a:avLst/>
        </a:prstGeom>
        <a:solidFill>
          <a:schemeClr val="accent1">
            <a:shade val="50000"/>
            <a:hueOff val="289149"/>
            <a:satOff val="-6048"/>
            <a:lumOff val="336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281" tIns="0" rIns="29528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Анализ</a:t>
          </a:r>
          <a:endParaRPr lang="ru-RU" sz="1400" b="1" kern="1200" dirty="0"/>
        </a:p>
      </dsp:txBody>
      <dsp:txXfrm>
        <a:off x="578185" y="2962686"/>
        <a:ext cx="7771797" cy="372930"/>
      </dsp:txXfrm>
    </dsp:sp>
    <dsp:sp modelId="{55C99F5B-1B14-41B4-80D7-D9C9D8CEEC7B}">
      <dsp:nvSpPr>
        <dsp:cNvPr id="0" name=""/>
        <dsp:cNvSpPr/>
      </dsp:nvSpPr>
      <dsp:spPr>
        <a:xfrm>
          <a:off x="0" y="4225191"/>
          <a:ext cx="11160211" cy="595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144575"/>
              <a:satOff val="-3024"/>
              <a:lumOff val="168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6156" tIns="291592" rIns="866156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Предназначен для поддержания в актуальном состоянии нормативно-справочной информации</a:t>
          </a:r>
          <a:endParaRPr lang="ru-RU" sz="1400" kern="1200" dirty="0"/>
        </a:p>
      </dsp:txBody>
      <dsp:txXfrm>
        <a:off x="0" y="4225191"/>
        <a:ext cx="11160211" cy="595350"/>
      </dsp:txXfrm>
    </dsp:sp>
    <dsp:sp modelId="{774E5EE9-19BB-4F85-BC46-57430C582B3B}">
      <dsp:nvSpPr>
        <dsp:cNvPr id="0" name=""/>
        <dsp:cNvSpPr/>
      </dsp:nvSpPr>
      <dsp:spPr>
        <a:xfrm>
          <a:off x="558010" y="4018551"/>
          <a:ext cx="7812147" cy="413280"/>
        </a:xfrm>
        <a:prstGeom prst="roundRect">
          <a:avLst/>
        </a:prstGeom>
        <a:solidFill>
          <a:schemeClr val="accent1">
            <a:shade val="50000"/>
            <a:hueOff val="144575"/>
            <a:satOff val="-3024"/>
            <a:lumOff val="168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5281" tIns="0" rIns="295281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Нормативно-справочная информация</a:t>
          </a:r>
          <a:endParaRPr lang="ru-RU" sz="1400" b="1" kern="1200" dirty="0"/>
        </a:p>
      </dsp:txBody>
      <dsp:txXfrm>
        <a:off x="578185" y="4038726"/>
        <a:ext cx="7771797" cy="37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9CDCB-D5D0-49BF-B827-B7D4B461FC6D}" type="datetimeFigureOut">
              <a:rPr lang="ru-RU" smtClean="0"/>
              <a:t>21.10.2015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B798D-A03A-43ED-B9F9-9D0FB3E525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547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798D-A03A-43ED-B9F9-9D0FB3E5256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99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10/21/2015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210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13374"/>
            <a:ext cx="10203543" cy="97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338937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10/21/2015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19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3810001"/>
            <a:ext cx="10363200" cy="1958975"/>
          </a:xfrm>
          <a:prstGeom prst="rect">
            <a:avLst/>
          </a:prstGeom>
        </p:spPr>
        <p:txBody>
          <a:bodyPr anchor="t"/>
          <a:lstStyle>
            <a:lvl1pPr algn="ctr">
              <a:lnSpc>
                <a:spcPct val="100000"/>
              </a:lnSpc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471274"/>
            <a:ext cx="10363200" cy="10665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10/21/2015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68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338937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338937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10/21/2015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09601" y="13374"/>
            <a:ext cx="10203543" cy="97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77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339165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022471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06280" y="1339165"/>
            <a:ext cx="5476121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06280" y="2022471"/>
            <a:ext cx="5476121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10/21/2015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1" y="13374"/>
            <a:ext cx="10203543" cy="97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398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10/21/2015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056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10/21/2015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566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10/21/2015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195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09601" y="13374"/>
            <a:ext cx="10203543" cy="97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559371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6" descr="Shablon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fld id="{C764DE79-268F-4C1A-8933-263129D2AF90}" type="datetimeFigureOut">
              <a:rPr lang="en-US" smtClean="0"/>
              <a:t>10/21/2015</a:t>
            </a:fld>
            <a:endParaRPr lang="en-US" dirty="0"/>
          </a:p>
        </p:txBody>
      </p:sp>
      <p:sp>
        <p:nvSpPr>
          <p:cNvPr id="12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Georgia" panose="02040502050405020303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552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</p:sldLayoutIdLst>
  <p:txStyles>
    <p:titleStyle>
      <a:lvl1pPr algn="ctr" defTabSz="914400" rtl="0" eaLnBrk="1" latinLnBrk="0" hangingPunct="1">
        <a:lnSpc>
          <a:spcPts val="2600"/>
        </a:lnSpc>
        <a:spcBef>
          <a:spcPct val="0"/>
        </a:spcBef>
        <a:buNone/>
        <a:defRPr lang="ru-RU" sz="2400" b="1" kern="1200" dirty="0">
          <a:solidFill>
            <a:srgbClr val="00449E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4000" dirty="0" smtClean="0">
                <a:latin typeface="Cambria" panose="02040503050406030204" pitchFamily="18" charset="0"/>
              </a:rPr>
              <a:t>Круглый </a:t>
            </a:r>
            <a:r>
              <a:rPr lang="ru-RU" sz="4000" dirty="0">
                <a:latin typeface="Cambria" panose="02040503050406030204" pitchFamily="18" charset="0"/>
              </a:rPr>
              <a:t>стол № 4</a:t>
            </a:r>
            <a:br>
              <a:rPr lang="ru-RU" sz="4000" dirty="0">
                <a:latin typeface="Cambria" panose="02040503050406030204" pitchFamily="18" charset="0"/>
              </a:rPr>
            </a:br>
            <a:r>
              <a:rPr lang="ru-RU" sz="4000" dirty="0" smtClean="0">
                <a:latin typeface="Cambria" panose="02040503050406030204" pitchFamily="18" charset="0"/>
              </a:rPr>
              <a:t>Актуальные вопросы, возникающие </a:t>
            </a:r>
            <a:r>
              <a:rPr lang="ru-RU" sz="4000" dirty="0">
                <a:latin typeface="Cambria" panose="02040503050406030204" pitchFamily="18" charset="0"/>
              </a:rPr>
              <a:t>при работе с ППО «Аналитический учет и ведение судебной работы</a:t>
            </a:r>
            <a:r>
              <a:rPr lang="ru-RU" sz="4000" dirty="0" smtClean="0">
                <a:latin typeface="Cambria" panose="02040503050406030204" pitchFamily="18" charset="0"/>
              </a:rPr>
              <a:t>»</a:t>
            </a:r>
            <a:endParaRPr lang="ru-RU" sz="4000" dirty="0">
              <a:latin typeface="Cambria" panose="020405030504060302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363995" y="5549727"/>
            <a:ext cx="3464010" cy="74964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latin typeface="Cambria" panose="02040503050406030204" pitchFamily="18" charset="0"/>
              </a:rPr>
              <a:t>Сочи</a:t>
            </a:r>
          </a:p>
          <a:p>
            <a:r>
              <a:rPr lang="ru-RU" sz="1400" dirty="0" smtClean="0">
                <a:latin typeface="Cambria" panose="02040503050406030204" pitchFamily="18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88177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228784155"/>
              </p:ext>
            </p:extLst>
          </p:nvPr>
        </p:nvGraphicFramePr>
        <p:xfrm>
          <a:off x="106136" y="1036865"/>
          <a:ext cx="12009663" cy="5445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609601" y="13374"/>
            <a:ext cx="10203543" cy="97722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ts val="2600"/>
              </a:lnSpc>
              <a:spcBef>
                <a:spcPct val="0"/>
              </a:spcBef>
              <a:buNone/>
              <a:defRPr lang="ru-RU" sz="2800" b="1" kern="1200">
                <a:solidFill>
                  <a:srgbClr val="00449E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Правовые основания для создания и </a:t>
            </a:r>
            <a:r>
              <a:rPr lang="ru-RU" dirty="0"/>
              <a:t>развития ППО «Аналитический учет и ведение судебной работы»</a:t>
            </a:r>
          </a:p>
        </p:txBody>
      </p:sp>
    </p:spTree>
    <p:extLst>
      <p:ext uri="{BB962C8B-B14F-4D97-AF65-F5344CB8AC3E}">
        <p14:creationId xmlns:p14="http://schemas.microsoft.com/office/powerpoint/2010/main" val="322815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609601" y="13374"/>
            <a:ext cx="10203543" cy="97722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ts val="2600"/>
              </a:lnSpc>
              <a:spcBef>
                <a:spcPct val="0"/>
              </a:spcBef>
              <a:buNone/>
              <a:defRPr lang="ru-RU" sz="2800" b="1" kern="1200">
                <a:solidFill>
                  <a:srgbClr val="00449E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Этапы развития </a:t>
            </a:r>
            <a:r>
              <a:rPr lang="ru-RU" dirty="0"/>
              <a:t>ППО </a:t>
            </a:r>
            <a:r>
              <a:rPr lang="ru-RU" dirty="0" smtClean="0"/>
              <a:t>«</a:t>
            </a:r>
            <a:r>
              <a:rPr lang="ru-RU" dirty="0"/>
              <a:t>Аналитический учет и ведение судебной работы»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250962750"/>
              </p:ext>
            </p:extLst>
          </p:nvPr>
        </p:nvGraphicFramePr>
        <p:xfrm>
          <a:off x="141513" y="1137557"/>
          <a:ext cx="11968843" cy="3946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819" y="4636321"/>
            <a:ext cx="4233637" cy="1835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5910943" y="523866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Рисунок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528" y="4636321"/>
            <a:ext cx="4170590" cy="1834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47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62001" y="2488"/>
            <a:ext cx="10203543" cy="97722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ts val="2600"/>
              </a:lnSpc>
              <a:spcBef>
                <a:spcPct val="0"/>
              </a:spcBef>
              <a:buNone/>
              <a:defRPr lang="ru-RU" sz="2800" b="1" kern="1200">
                <a:solidFill>
                  <a:srgbClr val="00449E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762001" y="26981"/>
            <a:ext cx="10203543" cy="97722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ts val="2600"/>
              </a:lnSpc>
              <a:spcBef>
                <a:spcPct val="0"/>
              </a:spcBef>
              <a:buNone/>
              <a:defRPr lang="ru-RU" sz="2800" b="1" kern="1200">
                <a:solidFill>
                  <a:srgbClr val="00449E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71449" y="1232807"/>
            <a:ext cx="11952513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tx2"/>
                </a:solidFill>
                <a:latin typeface="Cambria" panose="02040503050406030204" pitchFamily="18" charset="0"/>
              </a:rPr>
              <a:t>Практика </a:t>
            </a:r>
            <a:r>
              <a:rPr lang="ru-RU" sz="4000" dirty="0">
                <a:solidFill>
                  <a:schemeClr val="tx2"/>
                </a:solidFill>
                <a:latin typeface="Cambria" panose="02040503050406030204" pitchFamily="18" charset="0"/>
              </a:rPr>
              <a:t>использования </a:t>
            </a:r>
            <a:endParaRPr lang="ru-RU" sz="4000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4000" dirty="0" smtClean="0">
                <a:solidFill>
                  <a:schemeClr val="tx2"/>
                </a:solidFill>
                <a:latin typeface="Cambria" panose="02040503050406030204" pitchFamily="18" charset="0"/>
              </a:rPr>
              <a:t>ППО </a:t>
            </a:r>
            <a:r>
              <a:rPr lang="ru-RU" sz="4000" dirty="0">
                <a:solidFill>
                  <a:schemeClr val="tx2"/>
                </a:solidFill>
                <a:latin typeface="Cambria" panose="02040503050406030204" pitchFamily="18" charset="0"/>
              </a:rPr>
              <a:t>«Аналитический учет и ведение судебной работы» в работе юридического отдела </a:t>
            </a:r>
            <a:r>
              <a:rPr lang="ru-RU" sz="4000" dirty="0" smtClean="0">
                <a:solidFill>
                  <a:schemeClr val="tx2"/>
                </a:solidFill>
                <a:latin typeface="Cambria" panose="02040503050406030204" pitchFamily="18" charset="0"/>
              </a:rPr>
              <a:t>Управления Федерального казначейства по Ростовской области</a:t>
            </a:r>
            <a:endParaRPr lang="ru-RU" sz="4000" dirty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31628" y="5490865"/>
            <a:ext cx="3992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Cambria" panose="02040503050406030204" pitchFamily="18" charset="0"/>
              </a:rPr>
              <a:t>Начальник юридического отдела </a:t>
            </a:r>
          </a:p>
          <a:p>
            <a:r>
              <a:rPr lang="ru-RU" dirty="0" smtClean="0">
                <a:solidFill>
                  <a:schemeClr val="tx2"/>
                </a:solidFill>
                <a:latin typeface="Cambria" panose="02040503050406030204" pitchFamily="18" charset="0"/>
              </a:rPr>
              <a:t>УФК по Ростовской области </a:t>
            </a:r>
          </a:p>
          <a:p>
            <a:r>
              <a:rPr lang="ru-RU" dirty="0" smtClean="0">
                <a:solidFill>
                  <a:schemeClr val="tx2"/>
                </a:solidFill>
                <a:latin typeface="Cambria" panose="02040503050406030204" pitchFamily="18" charset="0"/>
              </a:rPr>
              <a:t>Александров Олег Владимирович </a:t>
            </a:r>
            <a:endParaRPr lang="ru-RU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8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62001" y="2488"/>
            <a:ext cx="10203543" cy="97722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ts val="2600"/>
              </a:lnSpc>
              <a:spcBef>
                <a:spcPct val="0"/>
              </a:spcBef>
              <a:buNone/>
              <a:defRPr lang="ru-RU" sz="2800" b="1" kern="1200">
                <a:solidFill>
                  <a:srgbClr val="00449E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762001" y="26981"/>
            <a:ext cx="10203543" cy="97722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ts val="2600"/>
              </a:lnSpc>
              <a:spcBef>
                <a:spcPct val="0"/>
              </a:spcBef>
              <a:buNone/>
              <a:defRPr lang="ru-RU" sz="2800" b="1" kern="1200">
                <a:solidFill>
                  <a:srgbClr val="00449E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71449" y="1232807"/>
            <a:ext cx="1195251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tx2"/>
                </a:solidFill>
                <a:latin typeface="Cambria" panose="02040503050406030204" pitchFamily="18" charset="0"/>
              </a:rPr>
              <a:t>Проблемные вопросы, возникающие при использовании ППО «Аналитический учет и ведение судебной работы</a:t>
            </a:r>
            <a:r>
              <a:rPr lang="ru-RU" sz="4000" dirty="0" smtClean="0">
                <a:solidFill>
                  <a:schemeClr val="tx2"/>
                </a:solidFill>
                <a:latin typeface="Cambria" panose="02040503050406030204" pitchFamily="18" charset="0"/>
              </a:rPr>
              <a:t>» в </a:t>
            </a:r>
            <a:r>
              <a:rPr lang="ru-RU" sz="4000" dirty="0">
                <a:solidFill>
                  <a:schemeClr val="tx2"/>
                </a:solidFill>
                <a:latin typeface="Cambria" panose="02040503050406030204" pitchFamily="18" charset="0"/>
              </a:rPr>
              <a:t>юридическом отделе территориального органа </a:t>
            </a:r>
            <a:endParaRPr lang="ru-RU" sz="4000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4000" dirty="0" smtClean="0">
                <a:solidFill>
                  <a:schemeClr val="tx2"/>
                </a:solidFill>
                <a:latin typeface="Cambria" panose="02040503050406030204" pitchFamily="18" charset="0"/>
              </a:rPr>
              <a:t>Федерального казначейства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94913" y="5490865"/>
            <a:ext cx="3992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Cambria" panose="02040503050406030204" pitchFamily="18" charset="0"/>
              </a:rPr>
              <a:t>Начальник юридического отдела </a:t>
            </a:r>
          </a:p>
          <a:p>
            <a:r>
              <a:rPr lang="ru-RU" dirty="0" smtClean="0">
                <a:solidFill>
                  <a:schemeClr val="tx2"/>
                </a:solidFill>
                <a:latin typeface="Cambria" panose="02040503050406030204" pitchFamily="18" charset="0"/>
              </a:rPr>
              <a:t>УФК по Ставропольскому краю</a:t>
            </a:r>
          </a:p>
          <a:p>
            <a:r>
              <a:rPr lang="ru-RU" dirty="0" smtClean="0">
                <a:solidFill>
                  <a:schemeClr val="tx2"/>
                </a:solidFill>
                <a:latin typeface="Cambria" panose="02040503050406030204" pitchFamily="18" charset="0"/>
              </a:rPr>
              <a:t>Баиева Мария Исмагиловна</a:t>
            </a:r>
            <a:endParaRPr lang="ru-RU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7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Выводы по результатам круглого </a:t>
            </a:r>
            <a:r>
              <a:rPr lang="ru-RU" dirty="0" smtClean="0"/>
              <a:t>стола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498133398"/>
              </p:ext>
            </p:extLst>
          </p:nvPr>
        </p:nvGraphicFramePr>
        <p:xfrm>
          <a:off x="138793" y="1085850"/>
          <a:ext cx="11928021" cy="5338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650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Информационная аналитическая подсистема: </a:t>
            </a:r>
            <a:br>
              <a:rPr lang="ru-RU" dirty="0" smtClean="0"/>
            </a:br>
            <a:r>
              <a:rPr lang="ru-RU" dirty="0" smtClean="0"/>
              <a:t>«Учет правовой работы и судебных дел»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5582749"/>
              </p:ext>
            </p:extLst>
          </p:nvPr>
        </p:nvGraphicFramePr>
        <p:xfrm>
          <a:off x="609601" y="1349280"/>
          <a:ext cx="10972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441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подсистемы Правовая работа</a:t>
            </a:r>
            <a:endParaRPr lang="ru-RU"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44253233"/>
              </p:ext>
            </p:extLst>
          </p:nvPr>
        </p:nvGraphicFramePr>
        <p:xfrm>
          <a:off x="380999" y="1206500"/>
          <a:ext cx="11160211" cy="4931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880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Мониторинг судебных дел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64" y="1409605"/>
            <a:ext cx="5509830" cy="41377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Стрелка вправо 5"/>
          <p:cNvSpPr/>
          <p:nvPr/>
        </p:nvSpPr>
        <p:spPr>
          <a:xfrm>
            <a:off x="6050784" y="3188040"/>
            <a:ext cx="337751" cy="1647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174" y="1335465"/>
            <a:ext cx="4352264" cy="25260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0214" y="3001418"/>
            <a:ext cx="4387775" cy="25459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112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Правовая экспертиза документов и переписка</a:t>
            </a:r>
            <a:endParaRPr lang="ru-RU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6285471" y="3509608"/>
            <a:ext cx="412376" cy="1489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029" y="1459299"/>
            <a:ext cx="5688249" cy="42495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8086" y="1459299"/>
            <a:ext cx="4564744" cy="2662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8896" y="4424366"/>
            <a:ext cx="4623124" cy="12844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214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Журнал работы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9236" y="1295399"/>
            <a:ext cx="6602554" cy="49406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973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Анализ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53625"/>
            <a:ext cx="5418298" cy="40398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208" y="1149972"/>
            <a:ext cx="5241333" cy="30266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Стрелка вправо 7"/>
          <p:cNvSpPr/>
          <p:nvPr/>
        </p:nvSpPr>
        <p:spPr>
          <a:xfrm>
            <a:off x="5753074" y="3303662"/>
            <a:ext cx="274532" cy="1315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9051" y="3693476"/>
            <a:ext cx="4630622" cy="26746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79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Нормативно-справочная информация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767" y="1165849"/>
            <a:ext cx="5307508" cy="39910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6199" y="2907957"/>
            <a:ext cx="5896058" cy="34104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Круговая стрелка 7"/>
          <p:cNvSpPr/>
          <p:nvPr/>
        </p:nvSpPr>
        <p:spPr>
          <a:xfrm rot="2467520">
            <a:off x="5609018" y="2476795"/>
            <a:ext cx="450001" cy="44519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1778112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49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Тема1" id="{2FE09449-7A84-4881-B06B-32480FE46A1C}" vid="{285BFB7A-C525-461E-B8EB-AFD7222F5F3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382</TotalTime>
  <Words>593</Words>
  <Application>Microsoft Office PowerPoint</Application>
  <PresentationFormat>Произвольный</PresentationFormat>
  <Paragraphs>62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Тема1</vt:lpstr>
      <vt:lpstr>Круглый стол № 4 Актуальные вопросы, возникающие при работе с ППО «Аналитический учет и ведение судебной работы»</vt:lpstr>
      <vt:lpstr>Презентация PowerPoint</vt:lpstr>
      <vt:lpstr>Презентация PowerPoint</vt:lpstr>
      <vt:lpstr> </vt:lpstr>
      <vt:lpstr> </vt:lpstr>
      <vt:lpstr>Выводы по результатам круглого стола</vt:lpstr>
      <vt:lpstr>Информационная аналитическая подсистема:  «Учет правовой работы и судебных дел»</vt:lpstr>
      <vt:lpstr>Структура подсистемы Правовая работа</vt:lpstr>
      <vt:lpstr>Мониторинг судебных дел</vt:lpstr>
      <vt:lpstr>Правовая экспертиза документов и переписка</vt:lpstr>
      <vt:lpstr>Журнал работы</vt:lpstr>
      <vt:lpstr>Анализ</vt:lpstr>
      <vt:lpstr>Нормативно-справочная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Правовая работа</dc:title>
  <dc:creator>Zaynapova, Veronica R.</dc:creator>
  <cp:lastModifiedBy>Гринько Евгений Александрович</cp:lastModifiedBy>
  <cp:revision>38</cp:revision>
  <dcterms:created xsi:type="dcterms:W3CDTF">2015-10-06T05:44:16Z</dcterms:created>
  <dcterms:modified xsi:type="dcterms:W3CDTF">2015-10-21T08:29:32Z</dcterms:modified>
</cp:coreProperties>
</file>