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2"/>
  </p:notesMasterIdLst>
  <p:sldIdLst>
    <p:sldId id="263" r:id="rId2"/>
    <p:sldId id="264" r:id="rId3"/>
    <p:sldId id="285" r:id="rId4"/>
    <p:sldId id="283" r:id="rId5"/>
    <p:sldId id="272" r:id="rId6"/>
    <p:sldId id="277" r:id="rId7"/>
    <p:sldId id="275" r:id="rId8"/>
    <p:sldId id="282" r:id="rId9"/>
    <p:sldId id="281" r:id="rId10"/>
    <p:sldId id="25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57C693-B4D9-4A51-A86E-E6735332A1E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E6D75D9-ECCA-4370-8F47-9019FEAA2C31}">
      <dgm:prSet phldrT="[Текст]" custT="1"/>
      <dgm:spPr>
        <a:solidFill>
          <a:schemeClr val="accent2"/>
        </a:solidFill>
      </dgm:spPr>
      <dgm:t>
        <a:bodyPr/>
        <a:lstStyle/>
        <a:p>
          <a:pPr marL="0" indent="0" algn="just"/>
          <a:r>
            <a:rPr lang="ru-RU" sz="1800" b="1" baseline="0" dirty="0" smtClean="0">
              <a:solidFill>
                <a:schemeClr val="bg1">
                  <a:lumMod val="85000"/>
                </a:schemeClr>
              </a:solidFill>
            </a:rPr>
            <a:t>Постановление Правительства Российской Федерации от 20.08.2013 № 721 «Об утверждении правил предоставления бюджетных кредитов на пополнение остатков средств на счетах бюджетов субъектов Российской Федерации (местных бюджетов)»</a:t>
          </a:r>
          <a:endParaRPr lang="ru-RU" sz="1800" b="1" baseline="0" dirty="0">
            <a:solidFill>
              <a:schemeClr val="bg1">
                <a:lumMod val="85000"/>
              </a:schemeClr>
            </a:solidFill>
          </a:endParaRPr>
        </a:p>
      </dgm:t>
    </dgm:pt>
    <dgm:pt modelId="{E65C054F-A0F2-4D00-9231-FFBFAFDCE0A4}" type="parTrans" cxnId="{81B9692E-8DDC-430D-81FC-765BB8FEF71E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81480102-9518-4CD6-9047-C46CB93BE668}" type="sibTrans" cxnId="{81B9692E-8DDC-430D-81FC-765BB8FEF71E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19766655-D8F9-43CC-859E-CAF8063FC4FF}">
      <dgm:prSet phldrT="[Текст]" custT="1"/>
      <dgm:spPr>
        <a:solidFill>
          <a:schemeClr val="accent2"/>
        </a:solidFill>
      </dgm:spPr>
      <dgm:t>
        <a:bodyPr/>
        <a:lstStyle/>
        <a:p>
          <a:pPr algn="just"/>
          <a:r>
            <a:rPr lang="ru-RU" sz="1800" b="1" baseline="0" dirty="0" smtClean="0">
              <a:solidFill>
                <a:schemeClr val="bg1">
                  <a:lumMod val="85000"/>
                </a:schemeClr>
              </a:solidFill>
            </a:rPr>
            <a:t>Приказ Министерства финансов Российской Федерации от 26.07.2013 N 74н "О порядке заключения и форме Договора о предоставлении бюджетного кредита на пополнение остатков средств на счетах бюджетов субъектов Российской Федерации (местных бюджетов)« (далее – Порядок № 74н)</a:t>
          </a:r>
          <a:endParaRPr lang="ru-RU" sz="1800" baseline="0" dirty="0">
            <a:solidFill>
              <a:schemeClr val="bg1">
                <a:lumMod val="85000"/>
              </a:schemeClr>
            </a:solidFill>
            <a:latin typeface="Times New Roman" pitchFamily="18" charset="0"/>
          </a:endParaRPr>
        </a:p>
      </dgm:t>
    </dgm:pt>
    <dgm:pt modelId="{B55255AA-5257-4D22-987D-BD6DFC52DF09}" type="parTrans" cxnId="{88FC7762-6162-44F8-97B4-67BD2EE6E568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97019250-156E-46DB-AF5A-FE408D35ED6A}" type="sibTrans" cxnId="{88FC7762-6162-44F8-97B4-67BD2EE6E568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AAB0EEBB-6382-452E-A9C6-AD68E2D46034}">
      <dgm:prSet phldrT="[Текст]" custT="1"/>
      <dgm:spPr>
        <a:solidFill>
          <a:schemeClr val="accent2"/>
        </a:solidFill>
      </dgm:spPr>
      <dgm:t>
        <a:bodyPr/>
        <a:lstStyle/>
        <a:p>
          <a:pPr algn="just"/>
          <a:r>
            <a:rPr lang="ru-RU" sz="1800" b="1" baseline="0" dirty="0" smtClean="0">
              <a:solidFill>
                <a:schemeClr val="bg1">
                  <a:lumMod val="85000"/>
                </a:schemeClr>
              </a:solidFill>
            </a:rPr>
            <a:t>Приказ Министерства финансов Российской Федерации от 26.07.2013 № 73н «Об утверждении Порядка обращения взыскания задолженности по бюджетному кредиту на пополнение остатков средств на счетах бюджетов субъектов Российской Федерации (местных бюджетов)»</a:t>
          </a:r>
          <a:endParaRPr lang="ru-RU" sz="1800" baseline="0" dirty="0">
            <a:solidFill>
              <a:schemeClr val="bg1">
                <a:lumMod val="85000"/>
              </a:schemeClr>
            </a:solidFill>
          </a:endParaRPr>
        </a:p>
      </dgm:t>
    </dgm:pt>
    <dgm:pt modelId="{1F2098EF-1D13-46E2-8E4A-6A725AE49A69}" type="parTrans" cxnId="{2A69AB8E-1DF7-4453-9C3D-8BF08E1752AC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4E510112-1D63-4268-A539-98E5905620A5}" type="sibTrans" cxnId="{2A69AB8E-1DF7-4453-9C3D-8BF08E1752AC}">
      <dgm:prSet/>
      <dgm:spPr/>
      <dgm:t>
        <a:bodyPr/>
        <a:lstStyle/>
        <a:p>
          <a:endParaRPr lang="ru-RU" sz="1200">
            <a:solidFill>
              <a:schemeClr val="tx1"/>
            </a:solidFill>
          </a:endParaRPr>
        </a:p>
      </dgm:t>
    </dgm:pt>
    <dgm:pt modelId="{3524A458-1CD6-4BB9-9C51-272B30FFC25F}">
      <dgm:prSet phldrT="[Текст]" custT="1"/>
      <dgm:spPr>
        <a:solidFill>
          <a:schemeClr val="accent2"/>
        </a:solidFill>
      </dgm:spPr>
      <dgm:t>
        <a:bodyPr/>
        <a:lstStyle/>
        <a:p>
          <a:pPr algn="just">
            <a:tabLst/>
          </a:pPr>
          <a:r>
            <a:rPr lang="ru-RU" sz="1800" b="1" baseline="0" dirty="0" smtClean="0">
              <a:solidFill>
                <a:schemeClr val="bg1">
                  <a:lumMod val="85000"/>
                </a:schemeClr>
              </a:solidFill>
            </a:rPr>
            <a:t>Приказ Федерального казначейства от 09.12.2013 № 285 «Об утверждении Порядка организации работы территориального органа Федерального казначейства при предоставлении бюджетного кредита на пополнение остатков средств на счетах бюджетов субъектов Российской Федерации (местных бюджетов)»</a:t>
          </a:r>
          <a:endParaRPr lang="ru-RU" sz="1800" baseline="0" dirty="0">
            <a:solidFill>
              <a:schemeClr val="bg1">
                <a:lumMod val="85000"/>
              </a:schemeClr>
            </a:solidFill>
          </a:endParaRPr>
        </a:p>
      </dgm:t>
    </dgm:pt>
    <dgm:pt modelId="{89BFD29A-0D5E-409D-A967-EC7901639490}" type="parTrans" cxnId="{A8F3A7E4-214A-4F59-986A-5BC5AFD70E4D}">
      <dgm:prSet/>
      <dgm:spPr/>
      <dgm:t>
        <a:bodyPr/>
        <a:lstStyle/>
        <a:p>
          <a:endParaRPr lang="ru-RU"/>
        </a:p>
      </dgm:t>
    </dgm:pt>
    <dgm:pt modelId="{FA57A0E3-74E2-4961-AAF3-1EB83FB09527}" type="sibTrans" cxnId="{A8F3A7E4-214A-4F59-986A-5BC5AFD70E4D}">
      <dgm:prSet/>
      <dgm:spPr/>
      <dgm:t>
        <a:bodyPr/>
        <a:lstStyle/>
        <a:p>
          <a:endParaRPr lang="ru-RU"/>
        </a:p>
      </dgm:t>
    </dgm:pt>
    <dgm:pt modelId="{6F64064F-EB32-4D2D-BA03-46ADAFF67A04}" type="pres">
      <dgm:prSet presAssocID="{0257C693-B4D9-4A51-A86E-E6735332A1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9A7354-FEFA-468D-87CF-781A1A0EF945}" type="pres">
      <dgm:prSet presAssocID="{6E6D75D9-ECCA-4370-8F47-9019FEAA2C31}" presName="parentText" presStyleLbl="node1" presStyleIdx="0" presStyleCnt="4" custLinFactY="-928" custLinFactNeighborX="-1209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472276-80AA-40FD-811C-25DF56993F11}" type="pres">
      <dgm:prSet presAssocID="{81480102-9518-4CD6-9047-C46CB93BE668}" presName="spacer" presStyleCnt="0"/>
      <dgm:spPr/>
      <dgm:t>
        <a:bodyPr/>
        <a:lstStyle/>
        <a:p>
          <a:endParaRPr lang="ru-RU"/>
        </a:p>
      </dgm:t>
    </dgm:pt>
    <dgm:pt modelId="{75FF1F5F-D753-463A-9BAE-5C3E6B83C58B}" type="pres">
      <dgm:prSet presAssocID="{19766655-D8F9-43CC-859E-CAF8063FC4F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603325-EE39-43FF-ADDA-B86FA69A59CA}" type="pres">
      <dgm:prSet presAssocID="{97019250-156E-46DB-AF5A-FE408D35ED6A}" presName="spacer" presStyleCnt="0"/>
      <dgm:spPr/>
      <dgm:t>
        <a:bodyPr/>
        <a:lstStyle/>
        <a:p>
          <a:endParaRPr lang="ru-RU"/>
        </a:p>
      </dgm:t>
    </dgm:pt>
    <dgm:pt modelId="{A919DCA4-E3B2-4E26-9502-93216B606F02}" type="pres">
      <dgm:prSet presAssocID="{AAB0EEBB-6382-452E-A9C6-AD68E2D4603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FEBF17-0D60-4F0F-A4ED-B6CADDB38BFE}" type="pres">
      <dgm:prSet presAssocID="{4E510112-1D63-4268-A539-98E5905620A5}" presName="spacer" presStyleCnt="0"/>
      <dgm:spPr/>
      <dgm:t>
        <a:bodyPr/>
        <a:lstStyle/>
        <a:p>
          <a:endParaRPr lang="ru-RU"/>
        </a:p>
      </dgm:t>
    </dgm:pt>
    <dgm:pt modelId="{B29C2615-FFCA-45B3-84D7-7B4AB3C24315}" type="pres">
      <dgm:prSet presAssocID="{3524A458-1CD6-4BB9-9C51-272B30FFC25F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157EFA-B282-4DEE-BC88-134BC1E034E1}" type="presOf" srcId="{3524A458-1CD6-4BB9-9C51-272B30FFC25F}" destId="{B29C2615-FFCA-45B3-84D7-7B4AB3C24315}" srcOrd="0" destOrd="0" presId="urn:microsoft.com/office/officeart/2005/8/layout/vList2"/>
    <dgm:cxn modelId="{257C3930-557E-422B-901C-8107E3280D7D}" type="presOf" srcId="{AAB0EEBB-6382-452E-A9C6-AD68E2D46034}" destId="{A919DCA4-E3B2-4E26-9502-93216B606F02}" srcOrd="0" destOrd="0" presId="urn:microsoft.com/office/officeart/2005/8/layout/vList2"/>
    <dgm:cxn modelId="{A8F3A7E4-214A-4F59-986A-5BC5AFD70E4D}" srcId="{0257C693-B4D9-4A51-A86E-E6735332A1EE}" destId="{3524A458-1CD6-4BB9-9C51-272B30FFC25F}" srcOrd="3" destOrd="0" parTransId="{89BFD29A-0D5E-409D-A967-EC7901639490}" sibTransId="{FA57A0E3-74E2-4961-AAF3-1EB83FB09527}"/>
    <dgm:cxn modelId="{024951F0-9638-48F5-A123-981A646A5B45}" type="presOf" srcId="{19766655-D8F9-43CC-859E-CAF8063FC4FF}" destId="{75FF1F5F-D753-463A-9BAE-5C3E6B83C58B}" srcOrd="0" destOrd="0" presId="urn:microsoft.com/office/officeart/2005/8/layout/vList2"/>
    <dgm:cxn modelId="{AF389089-7E62-4C48-BE2F-CF91485F4AC5}" type="presOf" srcId="{6E6D75D9-ECCA-4370-8F47-9019FEAA2C31}" destId="{C09A7354-FEFA-468D-87CF-781A1A0EF945}" srcOrd="0" destOrd="0" presId="urn:microsoft.com/office/officeart/2005/8/layout/vList2"/>
    <dgm:cxn modelId="{2A69AB8E-1DF7-4453-9C3D-8BF08E1752AC}" srcId="{0257C693-B4D9-4A51-A86E-E6735332A1EE}" destId="{AAB0EEBB-6382-452E-A9C6-AD68E2D46034}" srcOrd="2" destOrd="0" parTransId="{1F2098EF-1D13-46E2-8E4A-6A725AE49A69}" sibTransId="{4E510112-1D63-4268-A539-98E5905620A5}"/>
    <dgm:cxn modelId="{BC500269-1149-499E-A157-CAC7C83DBA4A}" type="presOf" srcId="{0257C693-B4D9-4A51-A86E-E6735332A1EE}" destId="{6F64064F-EB32-4D2D-BA03-46ADAFF67A04}" srcOrd="0" destOrd="0" presId="urn:microsoft.com/office/officeart/2005/8/layout/vList2"/>
    <dgm:cxn modelId="{88FC7762-6162-44F8-97B4-67BD2EE6E568}" srcId="{0257C693-B4D9-4A51-A86E-E6735332A1EE}" destId="{19766655-D8F9-43CC-859E-CAF8063FC4FF}" srcOrd="1" destOrd="0" parTransId="{B55255AA-5257-4D22-987D-BD6DFC52DF09}" sibTransId="{97019250-156E-46DB-AF5A-FE408D35ED6A}"/>
    <dgm:cxn modelId="{81B9692E-8DDC-430D-81FC-765BB8FEF71E}" srcId="{0257C693-B4D9-4A51-A86E-E6735332A1EE}" destId="{6E6D75D9-ECCA-4370-8F47-9019FEAA2C31}" srcOrd="0" destOrd="0" parTransId="{E65C054F-A0F2-4D00-9231-FFBFAFDCE0A4}" sibTransId="{81480102-9518-4CD6-9047-C46CB93BE668}"/>
    <dgm:cxn modelId="{2EC84188-F30F-4949-911E-FC84A4641D3F}" type="presParOf" srcId="{6F64064F-EB32-4D2D-BA03-46ADAFF67A04}" destId="{C09A7354-FEFA-468D-87CF-781A1A0EF945}" srcOrd="0" destOrd="0" presId="urn:microsoft.com/office/officeart/2005/8/layout/vList2"/>
    <dgm:cxn modelId="{7AACF08C-2593-4067-AF21-B97A41352239}" type="presParOf" srcId="{6F64064F-EB32-4D2D-BA03-46ADAFF67A04}" destId="{AF472276-80AA-40FD-811C-25DF56993F11}" srcOrd="1" destOrd="0" presId="urn:microsoft.com/office/officeart/2005/8/layout/vList2"/>
    <dgm:cxn modelId="{C42DD850-38A2-47B8-8E64-B2C0037A8775}" type="presParOf" srcId="{6F64064F-EB32-4D2D-BA03-46ADAFF67A04}" destId="{75FF1F5F-D753-463A-9BAE-5C3E6B83C58B}" srcOrd="2" destOrd="0" presId="urn:microsoft.com/office/officeart/2005/8/layout/vList2"/>
    <dgm:cxn modelId="{FE875E4B-BA25-4D83-89C7-458C27F802C6}" type="presParOf" srcId="{6F64064F-EB32-4D2D-BA03-46ADAFF67A04}" destId="{7A603325-EE39-43FF-ADDA-B86FA69A59CA}" srcOrd="3" destOrd="0" presId="urn:microsoft.com/office/officeart/2005/8/layout/vList2"/>
    <dgm:cxn modelId="{47A332F5-CF02-4394-AD16-083ADBDA6267}" type="presParOf" srcId="{6F64064F-EB32-4D2D-BA03-46ADAFF67A04}" destId="{A919DCA4-E3B2-4E26-9502-93216B606F02}" srcOrd="4" destOrd="0" presId="urn:microsoft.com/office/officeart/2005/8/layout/vList2"/>
    <dgm:cxn modelId="{7DC9FFC4-26A7-4F43-8C2F-7841B461638A}" type="presParOf" srcId="{6F64064F-EB32-4D2D-BA03-46ADAFF67A04}" destId="{1CFEBF17-0D60-4F0F-A4ED-B6CADDB38BFE}" srcOrd="5" destOrd="0" presId="urn:microsoft.com/office/officeart/2005/8/layout/vList2"/>
    <dgm:cxn modelId="{385FDB6D-C909-41BB-9052-C6B1D0634B56}" type="presParOf" srcId="{6F64064F-EB32-4D2D-BA03-46ADAFF67A04}" destId="{B29C2615-FFCA-45B3-84D7-7B4AB3C2431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2928AD-719B-4FE9-84A1-BA8B7581788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2AB3AA-C9F5-4814-96F1-6C2C988D6EF1}">
      <dgm:prSet phldrT="[Текст]"/>
      <dgm:spPr/>
      <dgm:t>
        <a:bodyPr/>
        <a:lstStyle/>
        <a:p>
          <a:r>
            <a:rPr lang="ru-RU" dirty="0" smtClean="0"/>
            <a:t>2014</a:t>
          </a:r>
          <a:endParaRPr lang="ru-RU" dirty="0"/>
        </a:p>
      </dgm:t>
    </dgm:pt>
    <dgm:pt modelId="{586E3798-9A7B-440D-BCDC-1A6566EC9D9F}" type="parTrans" cxnId="{A873C243-58D3-4DDC-BDA7-8F6452B5439B}">
      <dgm:prSet/>
      <dgm:spPr/>
      <dgm:t>
        <a:bodyPr/>
        <a:lstStyle/>
        <a:p>
          <a:endParaRPr lang="ru-RU"/>
        </a:p>
      </dgm:t>
    </dgm:pt>
    <dgm:pt modelId="{E8405A9D-CFB2-4018-AE47-4BA5626AB324}" type="sibTrans" cxnId="{A873C243-58D3-4DDC-BDA7-8F6452B5439B}">
      <dgm:prSet/>
      <dgm:spPr/>
      <dgm:t>
        <a:bodyPr/>
        <a:lstStyle/>
        <a:p>
          <a:endParaRPr lang="ru-RU"/>
        </a:p>
      </dgm:t>
    </dgm:pt>
    <dgm:pt modelId="{0DBC9BEE-BC19-4023-9FB3-0E3DB4D5B633}">
      <dgm:prSet phldrT="[Текст]"/>
      <dgm:spPr/>
      <dgm:t>
        <a:bodyPr/>
        <a:lstStyle/>
        <a:p>
          <a:r>
            <a:rPr lang="ru-RU" dirty="0" smtClean="0"/>
            <a:t>2015 </a:t>
          </a:r>
          <a:endParaRPr lang="ru-RU" dirty="0"/>
        </a:p>
      </dgm:t>
    </dgm:pt>
    <dgm:pt modelId="{0BB56214-6AF0-402B-B748-EC7B734D9417}" type="parTrans" cxnId="{D44BF1A5-E330-480D-8653-EF18DBF3F83C}">
      <dgm:prSet/>
      <dgm:spPr/>
      <dgm:t>
        <a:bodyPr/>
        <a:lstStyle/>
        <a:p>
          <a:endParaRPr lang="ru-RU"/>
        </a:p>
      </dgm:t>
    </dgm:pt>
    <dgm:pt modelId="{D50CE348-86B7-4559-96A3-0A578372F212}" type="sibTrans" cxnId="{D44BF1A5-E330-480D-8653-EF18DBF3F83C}">
      <dgm:prSet/>
      <dgm:spPr/>
      <dgm:t>
        <a:bodyPr/>
        <a:lstStyle/>
        <a:p>
          <a:endParaRPr lang="ru-RU"/>
        </a:p>
      </dgm:t>
    </dgm:pt>
    <dgm:pt modelId="{3D41E3F3-8C11-41D3-90FD-FED72B4944A5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chemeClr val="tx2"/>
              </a:solidFill>
            </a:rPr>
            <a:t>Заключен договор с субъектом Российской Федерации -Липецкой областью</a:t>
          </a:r>
          <a:endParaRPr lang="ru-RU" sz="1400" baseline="0" dirty="0">
            <a:solidFill>
              <a:schemeClr val="tx2"/>
            </a:solidFill>
          </a:endParaRPr>
        </a:p>
      </dgm:t>
    </dgm:pt>
    <dgm:pt modelId="{6A9279B7-6CAC-42AC-8996-F92B41F4F059}" type="parTrans" cxnId="{673F585F-2B71-4207-B1D5-F9E2D7EB49E7}">
      <dgm:prSet/>
      <dgm:spPr/>
      <dgm:t>
        <a:bodyPr/>
        <a:lstStyle/>
        <a:p>
          <a:endParaRPr lang="ru-RU"/>
        </a:p>
      </dgm:t>
    </dgm:pt>
    <dgm:pt modelId="{B2F81ECC-51EA-4E11-BC32-E25EADB9F114}" type="sibTrans" cxnId="{673F585F-2B71-4207-B1D5-F9E2D7EB49E7}">
      <dgm:prSet/>
      <dgm:spPr/>
      <dgm:t>
        <a:bodyPr/>
        <a:lstStyle/>
        <a:p>
          <a:endParaRPr lang="ru-RU"/>
        </a:p>
      </dgm:t>
    </dgm:pt>
    <dgm:pt modelId="{0085327F-2D72-444B-AA45-14B693A74C7F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chemeClr val="tx2"/>
              </a:solidFill>
            </a:rPr>
            <a:t>Заключен договор с:</a:t>
          </a:r>
          <a:endParaRPr lang="ru-RU" sz="1400" baseline="0" dirty="0">
            <a:solidFill>
              <a:schemeClr val="tx2"/>
            </a:solidFill>
          </a:endParaRPr>
        </a:p>
      </dgm:t>
    </dgm:pt>
    <dgm:pt modelId="{27FEA054-6139-482F-A9FE-943F88652171}" type="parTrans" cxnId="{824E941D-5F7F-4726-B6CD-DA8F85258C0F}">
      <dgm:prSet/>
      <dgm:spPr/>
      <dgm:t>
        <a:bodyPr/>
        <a:lstStyle/>
        <a:p>
          <a:endParaRPr lang="ru-RU"/>
        </a:p>
      </dgm:t>
    </dgm:pt>
    <dgm:pt modelId="{73178DCF-11C9-4BD4-B7F9-7791FF6B813A}" type="sibTrans" cxnId="{824E941D-5F7F-4726-B6CD-DA8F85258C0F}">
      <dgm:prSet/>
      <dgm:spPr/>
      <dgm:t>
        <a:bodyPr/>
        <a:lstStyle/>
        <a:p>
          <a:endParaRPr lang="ru-RU"/>
        </a:p>
      </dgm:t>
    </dgm:pt>
    <dgm:pt modelId="{8B286116-D0AB-457A-AFC8-FBB606BDBC5B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chemeClr val="tx2"/>
              </a:solidFill>
            </a:rPr>
            <a:t>Муниципальным образованием </a:t>
          </a:r>
          <a:r>
            <a:rPr lang="en-US" sz="1400" baseline="0" dirty="0" smtClean="0">
              <a:solidFill>
                <a:schemeClr val="tx2"/>
              </a:solidFill>
            </a:rPr>
            <a:t>- </a:t>
          </a:r>
          <a:r>
            <a:rPr lang="ru-RU" sz="1400" baseline="0" dirty="0" smtClean="0">
              <a:solidFill>
                <a:schemeClr val="tx2"/>
              </a:solidFill>
            </a:rPr>
            <a:t>город Елец</a:t>
          </a:r>
          <a:endParaRPr lang="ru-RU" sz="1400" baseline="0" dirty="0">
            <a:solidFill>
              <a:schemeClr val="tx2"/>
            </a:solidFill>
          </a:endParaRPr>
        </a:p>
      </dgm:t>
    </dgm:pt>
    <dgm:pt modelId="{682CCB81-273C-408A-97F0-7C3069DB2CAE}" type="parTrans" cxnId="{51F79FA3-6B13-4A53-97F5-68A7DEE4EC4B}">
      <dgm:prSet/>
      <dgm:spPr/>
      <dgm:t>
        <a:bodyPr/>
        <a:lstStyle/>
        <a:p>
          <a:endParaRPr lang="ru-RU"/>
        </a:p>
      </dgm:t>
    </dgm:pt>
    <dgm:pt modelId="{8B08FD23-BCC6-472B-A6AE-87F7F86F69E9}" type="sibTrans" cxnId="{51F79FA3-6B13-4A53-97F5-68A7DEE4EC4B}">
      <dgm:prSet/>
      <dgm:spPr/>
      <dgm:t>
        <a:bodyPr/>
        <a:lstStyle/>
        <a:p>
          <a:endParaRPr lang="ru-RU"/>
        </a:p>
      </dgm:t>
    </dgm:pt>
    <dgm:pt modelId="{372FE08C-53FB-4982-8717-7F75818CAB08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chemeClr val="tx2"/>
              </a:solidFill>
            </a:rPr>
            <a:t>Муниципальным образованием – Добринский муниципальный район</a:t>
          </a:r>
          <a:endParaRPr lang="ru-RU" sz="1400" baseline="0" dirty="0">
            <a:solidFill>
              <a:schemeClr val="tx2"/>
            </a:solidFill>
          </a:endParaRPr>
        </a:p>
      </dgm:t>
    </dgm:pt>
    <dgm:pt modelId="{5BA02C11-C591-448B-921A-5888CAF9182D}" type="parTrans" cxnId="{0856C321-EA8B-483D-82F2-D2C72501998A}">
      <dgm:prSet/>
      <dgm:spPr/>
      <dgm:t>
        <a:bodyPr/>
        <a:lstStyle/>
        <a:p>
          <a:endParaRPr lang="ru-RU"/>
        </a:p>
      </dgm:t>
    </dgm:pt>
    <dgm:pt modelId="{BDC84F5F-E159-44D3-88E6-70EBB39DD0F4}" type="sibTrans" cxnId="{0856C321-EA8B-483D-82F2-D2C72501998A}">
      <dgm:prSet/>
      <dgm:spPr/>
      <dgm:t>
        <a:bodyPr/>
        <a:lstStyle/>
        <a:p>
          <a:endParaRPr lang="ru-RU"/>
        </a:p>
      </dgm:t>
    </dgm:pt>
    <dgm:pt modelId="{B7C0D3CD-B74B-4810-A925-C2DEBEA36300}">
      <dgm:prSet phldrT="[Текст]" custT="1"/>
      <dgm:spPr/>
      <dgm:t>
        <a:bodyPr/>
        <a:lstStyle/>
        <a:p>
          <a:r>
            <a:rPr lang="ru-RU" sz="1400" baseline="0" dirty="0" smtClean="0">
              <a:solidFill>
                <a:schemeClr val="tx2"/>
              </a:solidFill>
            </a:rPr>
            <a:t>Субъектом Российской Федерации - Липецкой областью</a:t>
          </a:r>
          <a:endParaRPr lang="ru-RU" sz="1400" baseline="0" dirty="0">
            <a:solidFill>
              <a:schemeClr val="tx2"/>
            </a:solidFill>
          </a:endParaRPr>
        </a:p>
      </dgm:t>
    </dgm:pt>
    <dgm:pt modelId="{4702A396-B446-401F-B22D-2862677BB905}" type="parTrans" cxnId="{BFC2A0E9-2F6A-4C9B-A963-E2ED623D89E7}">
      <dgm:prSet/>
      <dgm:spPr/>
      <dgm:t>
        <a:bodyPr/>
        <a:lstStyle/>
        <a:p>
          <a:endParaRPr lang="ru-RU"/>
        </a:p>
      </dgm:t>
    </dgm:pt>
    <dgm:pt modelId="{4ED58DCD-A066-40FD-AE94-24FDBF7ABA3B}" type="sibTrans" cxnId="{BFC2A0E9-2F6A-4C9B-A963-E2ED623D89E7}">
      <dgm:prSet/>
      <dgm:spPr/>
      <dgm:t>
        <a:bodyPr/>
        <a:lstStyle/>
        <a:p>
          <a:endParaRPr lang="ru-RU"/>
        </a:p>
      </dgm:t>
    </dgm:pt>
    <dgm:pt modelId="{2E2784EA-3FF9-4432-923C-23593EF9C102}">
      <dgm:prSet phldrT="[Текст]" custT="1"/>
      <dgm:spPr/>
      <dgm:t>
        <a:bodyPr/>
        <a:lstStyle/>
        <a:p>
          <a:endParaRPr lang="ru-RU" sz="1400" dirty="0"/>
        </a:p>
      </dgm:t>
    </dgm:pt>
    <dgm:pt modelId="{EE62D986-90C4-4C19-B94A-2FCB1CE616C6}" type="parTrans" cxnId="{4954455A-E4BD-45A1-9A1A-8FB1A0656EB8}">
      <dgm:prSet/>
      <dgm:spPr/>
      <dgm:t>
        <a:bodyPr/>
        <a:lstStyle/>
        <a:p>
          <a:endParaRPr lang="ru-RU"/>
        </a:p>
      </dgm:t>
    </dgm:pt>
    <dgm:pt modelId="{D21E0988-5555-49D1-90ED-1D00EF5CDCC7}" type="sibTrans" cxnId="{4954455A-E4BD-45A1-9A1A-8FB1A0656EB8}">
      <dgm:prSet/>
      <dgm:spPr/>
      <dgm:t>
        <a:bodyPr/>
        <a:lstStyle/>
        <a:p>
          <a:endParaRPr lang="ru-RU"/>
        </a:p>
      </dgm:t>
    </dgm:pt>
    <dgm:pt modelId="{FAB4A95B-16D5-4548-BCE1-63A6E8FD91FB}" type="pres">
      <dgm:prSet presAssocID="{F92928AD-719B-4FE9-84A1-BA8B7581788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E0046D-8EA0-4449-AE84-CF76ACBAEB96}" type="pres">
      <dgm:prSet presAssocID="{F92928AD-719B-4FE9-84A1-BA8B75817889}" presName="arrow" presStyleLbl="bgShp" presStyleIdx="0" presStyleCnt="1" custScaleY="41026" custLinFactNeighborY="-82051"/>
      <dgm:spPr/>
    </dgm:pt>
    <dgm:pt modelId="{D84AE164-D50A-46D4-B713-2975EFC48492}" type="pres">
      <dgm:prSet presAssocID="{F92928AD-719B-4FE9-84A1-BA8B75817889}" presName="points" presStyleCnt="0"/>
      <dgm:spPr/>
    </dgm:pt>
    <dgm:pt modelId="{28C3AFB1-2163-4133-B820-2A8086932AD5}" type="pres">
      <dgm:prSet presAssocID="{612AB3AA-C9F5-4814-96F1-6C2C988D6EF1}" presName="compositeA" presStyleCnt="0"/>
      <dgm:spPr/>
    </dgm:pt>
    <dgm:pt modelId="{C18C452B-8C11-499F-91FD-2AD028FBFF73}" type="pres">
      <dgm:prSet presAssocID="{612AB3AA-C9F5-4814-96F1-6C2C988D6EF1}" presName="textA" presStyleLbl="revTx" presStyleIdx="0" presStyleCnt="4" custScaleX="46281" custScaleY="21795" custLinFactNeighborX="-19663" custLinFactNeighborY="12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C1949-4B6E-4633-B065-B65C7CEEEC1C}" type="pres">
      <dgm:prSet presAssocID="{612AB3AA-C9F5-4814-96F1-6C2C988D6EF1}" presName="circleA" presStyleLbl="node1" presStyleIdx="0" presStyleCnt="4" custScaleX="55844" custScaleY="55845" custLinFactX="464483" custLinFactY="200000" custLinFactNeighborX="500000" custLinFactNeighborY="259374"/>
      <dgm:spPr/>
    </dgm:pt>
    <dgm:pt modelId="{FC9AF44B-4ACE-4BDC-A4B8-11FF531E9829}" type="pres">
      <dgm:prSet presAssocID="{612AB3AA-C9F5-4814-96F1-6C2C988D6EF1}" presName="spaceA" presStyleCnt="0"/>
      <dgm:spPr/>
    </dgm:pt>
    <dgm:pt modelId="{14DEEC61-9AE3-4290-882C-0A3260B63175}" type="pres">
      <dgm:prSet presAssocID="{E8405A9D-CFB2-4018-AE47-4BA5626AB324}" presName="space" presStyleCnt="0"/>
      <dgm:spPr/>
    </dgm:pt>
    <dgm:pt modelId="{1B8FBC55-8CE0-4F5B-A40A-A3F0649E8E88}" type="pres">
      <dgm:prSet presAssocID="{3D41E3F3-8C11-41D3-90FD-FED72B4944A5}" presName="compositeB" presStyleCnt="0"/>
      <dgm:spPr/>
    </dgm:pt>
    <dgm:pt modelId="{2F8B0D69-5BCA-40FA-AB1D-BC1422717106}" type="pres">
      <dgm:prSet presAssocID="{3D41E3F3-8C11-41D3-90FD-FED72B4944A5}" presName="textB" presStyleLbl="revTx" presStyleIdx="1" presStyleCnt="4" custScaleX="72795" custLinFactX="-18677" custLinFactNeighborX="-100000" custLinFactNeighborY="-98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8ED42D-CD69-49E6-8683-664136E2CBF1}" type="pres">
      <dgm:prSet presAssocID="{3D41E3F3-8C11-41D3-90FD-FED72B4944A5}" presName="circleB" presStyleLbl="node1" presStyleIdx="1" presStyleCnt="4" custScaleX="53847" custScaleY="48718" custLinFactY="60723" custLinFactNeighborX="26831" custLinFactNeighborY="100000"/>
      <dgm:spPr/>
      <dgm:t>
        <a:bodyPr/>
        <a:lstStyle/>
        <a:p>
          <a:endParaRPr lang="ru-RU"/>
        </a:p>
      </dgm:t>
    </dgm:pt>
    <dgm:pt modelId="{9F7611B6-ADB0-477E-84BE-2FFB14D8CC4D}" type="pres">
      <dgm:prSet presAssocID="{3D41E3F3-8C11-41D3-90FD-FED72B4944A5}" presName="spaceB" presStyleCnt="0"/>
      <dgm:spPr/>
    </dgm:pt>
    <dgm:pt modelId="{5EF9C67B-2E1B-4753-A562-4F57F37E718C}" type="pres">
      <dgm:prSet presAssocID="{B2F81ECC-51EA-4E11-BC32-E25EADB9F114}" presName="space" presStyleCnt="0"/>
      <dgm:spPr/>
    </dgm:pt>
    <dgm:pt modelId="{B5C13AEF-15FC-44F8-9B8A-2B4FB6CD052D}" type="pres">
      <dgm:prSet presAssocID="{0DBC9BEE-BC19-4023-9FB3-0E3DB4D5B633}" presName="compositeA" presStyleCnt="0"/>
      <dgm:spPr/>
    </dgm:pt>
    <dgm:pt modelId="{85790C45-F712-4544-A3BF-16905E388E6F}" type="pres">
      <dgm:prSet presAssocID="{0DBC9BEE-BC19-4023-9FB3-0E3DB4D5B633}" presName="textA" presStyleLbl="revTx" presStyleIdx="2" presStyleCnt="4" custScaleY="22436" custLinFactX="100000" custLinFactNeighborX="101195" custLinFactNeighborY="12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A75869-2BA0-46F7-B747-A66BABC1DC5A}" type="pres">
      <dgm:prSet presAssocID="{0DBC9BEE-BC19-4023-9FB3-0E3DB4D5B633}" presName="circleA" presStyleLbl="node1" presStyleIdx="2" presStyleCnt="4" custScaleX="61357" custScaleY="55129" custLinFactY="100000" custLinFactNeighborX="-91781" custLinFactNeighborY="141492"/>
      <dgm:spPr/>
    </dgm:pt>
    <dgm:pt modelId="{CF430133-6850-494A-B940-0CE2550C2E21}" type="pres">
      <dgm:prSet presAssocID="{0DBC9BEE-BC19-4023-9FB3-0E3DB4D5B633}" presName="spaceA" presStyleCnt="0"/>
      <dgm:spPr/>
    </dgm:pt>
    <dgm:pt modelId="{2DEED349-5074-4468-833A-09C8967B6662}" type="pres">
      <dgm:prSet presAssocID="{D50CE348-86B7-4559-96A3-0A578372F212}" presName="space" presStyleCnt="0"/>
      <dgm:spPr/>
    </dgm:pt>
    <dgm:pt modelId="{B3CE3776-7B12-4408-BB99-6853B523C0FE}" type="pres">
      <dgm:prSet presAssocID="{0085327F-2D72-444B-AA45-14B693A74C7F}" presName="compositeB" presStyleCnt="0"/>
      <dgm:spPr/>
    </dgm:pt>
    <dgm:pt modelId="{A2C3FE6F-6D9F-48EB-BCA2-57F906F62855}" type="pres">
      <dgm:prSet presAssocID="{0085327F-2D72-444B-AA45-14B693A74C7F}" presName="textB" presStyleLbl="revTx" presStyleIdx="3" presStyleCnt="4" custScaleX="122457" custLinFactNeighborX="48698" custLinFactNeighborY="-98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07610F-FC81-4B99-8A26-E40043130FB0}" type="pres">
      <dgm:prSet presAssocID="{0085327F-2D72-444B-AA45-14B693A74C7F}" presName="circleB" presStyleLbl="node1" presStyleIdx="3" presStyleCnt="4" custAng="8372127" custLinFactX="-200000" custLinFactY="67892" custLinFactNeighborX="-285148" custLinFactNeighborY="100000"/>
      <dgm:spPr/>
    </dgm:pt>
    <dgm:pt modelId="{C57B717B-667A-4DCF-AA84-136F7A2C4534}" type="pres">
      <dgm:prSet presAssocID="{0085327F-2D72-444B-AA45-14B693A74C7F}" presName="spaceB" presStyleCnt="0"/>
      <dgm:spPr/>
    </dgm:pt>
  </dgm:ptLst>
  <dgm:cxnLst>
    <dgm:cxn modelId="{FC2B9780-240F-4D5A-BB3B-5635ADB36961}" type="presOf" srcId="{F92928AD-719B-4FE9-84A1-BA8B75817889}" destId="{FAB4A95B-16D5-4548-BCE1-63A6E8FD91FB}" srcOrd="0" destOrd="0" presId="urn:microsoft.com/office/officeart/2005/8/layout/hProcess11"/>
    <dgm:cxn modelId="{8CDDF555-8600-400D-B81C-09AC66E38E51}" type="presOf" srcId="{3D41E3F3-8C11-41D3-90FD-FED72B4944A5}" destId="{2F8B0D69-5BCA-40FA-AB1D-BC1422717106}" srcOrd="0" destOrd="0" presId="urn:microsoft.com/office/officeart/2005/8/layout/hProcess11"/>
    <dgm:cxn modelId="{4954455A-E4BD-45A1-9A1A-8FB1A0656EB8}" srcId="{0085327F-2D72-444B-AA45-14B693A74C7F}" destId="{2E2784EA-3FF9-4432-923C-23593EF9C102}" srcOrd="3" destOrd="0" parTransId="{EE62D986-90C4-4C19-B94A-2FCB1CE616C6}" sibTransId="{D21E0988-5555-49D1-90ED-1D00EF5CDCC7}"/>
    <dgm:cxn modelId="{D44BF1A5-E330-480D-8653-EF18DBF3F83C}" srcId="{F92928AD-719B-4FE9-84A1-BA8B75817889}" destId="{0DBC9BEE-BC19-4023-9FB3-0E3DB4D5B633}" srcOrd="2" destOrd="0" parTransId="{0BB56214-6AF0-402B-B748-EC7B734D9417}" sibTransId="{D50CE348-86B7-4559-96A3-0A578372F212}"/>
    <dgm:cxn modelId="{0856C321-EA8B-483D-82F2-D2C72501998A}" srcId="{0085327F-2D72-444B-AA45-14B693A74C7F}" destId="{372FE08C-53FB-4982-8717-7F75818CAB08}" srcOrd="2" destOrd="0" parTransId="{5BA02C11-C591-448B-921A-5888CAF9182D}" sibTransId="{BDC84F5F-E159-44D3-88E6-70EBB39DD0F4}"/>
    <dgm:cxn modelId="{D9B15936-EE17-4FD5-A860-533DDBEAF2B1}" type="presOf" srcId="{372FE08C-53FB-4982-8717-7F75818CAB08}" destId="{A2C3FE6F-6D9F-48EB-BCA2-57F906F62855}" srcOrd="0" destOrd="3" presId="urn:microsoft.com/office/officeart/2005/8/layout/hProcess11"/>
    <dgm:cxn modelId="{0EA8BE58-5587-4797-A717-0D5868E55E54}" type="presOf" srcId="{8B286116-D0AB-457A-AFC8-FBB606BDBC5B}" destId="{A2C3FE6F-6D9F-48EB-BCA2-57F906F62855}" srcOrd="0" destOrd="2" presId="urn:microsoft.com/office/officeart/2005/8/layout/hProcess11"/>
    <dgm:cxn modelId="{51F79FA3-6B13-4A53-97F5-68A7DEE4EC4B}" srcId="{0085327F-2D72-444B-AA45-14B693A74C7F}" destId="{8B286116-D0AB-457A-AFC8-FBB606BDBC5B}" srcOrd="1" destOrd="0" parTransId="{682CCB81-273C-408A-97F0-7C3069DB2CAE}" sibTransId="{8B08FD23-BCC6-472B-A6AE-87F7F86F69E9}"/>
    <dgm:cxn modelId="{39D461CC-75DF-490E-86E6-8D17BFCA8945}" type="presOf" srcId="{0085327F-2D72-444B-AA45-14B693A74C7F}" destId="{A2C3FE6F-6D9F-48EB-BCA2-57F906F62855}" srcOrd="0" destOrd="0" presId="urn:microsoft.com/office/officeart/2005/8/layout/hProcess11"/>
    <dgm:cxn modelId="{BFC2A0E9-2F6A-4C9B-A963-E2ED623D89E7}" srcId="{0085327F-2D72-444B-AA45-14B693A74C7F}" destId="{B7C0D3CD-B74B-4810-A925-C2DEBEA36300}" srcOrd="0" destOrd="0" parTransId="{4702A396-B446-401F-B22D-2862677BB905}" sibTransId="{4ED58DCD-A066-40FD-AE94-24FDBF7ABA3B}"/>
    <dgm:cxn modelId="{1A81F5CF-2161-4A3A-A07B-65C0E086A2D6}" type="presOf" srcId="{2E2784EA-3FF9-4432-923C-23593EF9C102}" destId="{A2C3FE6F-6D9F-48EB-BCA2-57F906F62855}" srcOrd="0" destOrd="4" presId="urn:microsoft.com/office/officeart/2005/8/layout/hProcess11"/>
    <dgm:cxn modelId="{632F5196-80B6-4AA4-BC62-53DD66F7AC16}" type="presOf" srcId="{612AB3AA-C9F5-4814-96F1-6C2C988D6EF1}" destId="{C18C452B-8C11-499F-91FD-2AD028FBFF73}" srcOrd="0" destOrd="0" presId="urn:microsoft.com/office/officeart/2005/8/layout/hProcess11"/>
    <dgm:cxn modelId="{673F585F-2B71-4207-B1D5-F9E2D7EB49E7}" srcId="{F92928AD-719B-4FE9-84A1-BA8B75817889}" destId="{3D41E3F3-8C11-41D3-90FD-FED72B4944A5}" srcOrd="1" destOrd="0" parTransId="{6A9279B7-6CAC-42AC-8996-F92B41F4F059}" sibTransId="{B2F81ECC-51EA-4E11-BC32-E25EADB9F114}"/>
    <dgm:cxn modelId="{34059E3B-6CE8-42EA-ADFD-8CB24262D22E}" type="presOf" srcId="{0DBC9BEE-BC19-4023-9FB3-0E3DB4D5B633}" destId="{85790C45-F712-4544-A3BF-16905E388E6F}" srcOrd="0" destOrd="0" presId="urn:microsoft.com/office/officeart/2005/8/layout/hProcess11"/>
    <dgm:cxn modelId="{824E941D-5F7F-4726-B6CD-DA8F85258C0F}" srcId="{F92928AD-719B-4FE9-84A1-BA8B75817889}" destId="{0085327F-2D72-444B-AA45-14B693A74C7F}" srcOrd="3" destOrd="0" parTransId="{27FEA054-6139-482F-A9FE-943F88652171}" sibTransId="{73178DCF-11C9-4BD4-B7F9-7791FF6B813A}"/>
    <dgm:cxn modelId="{3EF18159-8D4D-4D57-84B9-3D19AF607585}" type="presOf" srcId="{B7C0D3CD-B74B-4810-A925-C2DEBEA36300}" destId="{A2C3FE6F-6D9F-48EB-BCA2-57F906F62855}" srcOrd="0" destOrd="1" presId="urn:microsoft.com/office/officeart/2005/8/layout/hProcess11"/>
    <dgm:cxn modelId="{A873C243-58D3-4DDC-BDA7-8F6452B5439B}" srcId="{F92928AD-719B-4FE9-84A1-BA8B75817889}" destId="{612AB3AA-C9F5-4814-96F1-6C2C988D6EF1}" srcOrd="0" destOrd="0" parTransId="{586E3798-9A7B-440D-BCDC-1A6566EC9D9F}" sibTransId="{E8405A9D-CFB2-4018-AE47-4BA5626AB324}"/>
    <dgm:cxn modelId="{EA26F3D2-44BA-4640-86D5-248DAB962F7D}" type="presParOf" srcId="{FAB4A95B-16D5-4548-BCE1-63A6E8FD91FB}" destId="{65E0046D-8EA0-4449-AE84-CF76ACBAEB96}" srcOrd="0" destOrd="0" presId="urn:microsoft.com/office/officeart/2005/8/layout/hProcess11"/>
    <dgm:cxn modelId="{1C6467C0-232C-49A2-815C-6A9FEDD3C9F5}" type="presParOf" srcId="{FAB4A95B-16D5-4548-BCE1-63A6E8FD91FB}" destId="{D84AE164-D50A-46D4-B713-2975EFC48492}" srcOrd="1" destOrd="0" presId="urn:microsoft.com/office/officeart/2005/8/layout/hProcess11"/>
    <dgm:cxn modelId="{8599A551-F64A-4445-BF32-B40D6294F15E}" type="presParOf" srcId="{D84AE164-D50A-46D4-B713-2975EFC48492}" destId="{28C3AFB1-2163-4133-B820-2A8086932AD5}" srcOrd="0" destOrd="0" presId="urn:microsoft.com/office/officeart/2005/8/layout/hProcess11"/>
    <dgm:cxn modelId="{60B66D0E-891F-4992-9EA4-40D066642D59}" type="presParOf" srcId="{28C3AFB1-2163-4133-B820-2A8086932AD5}" destId="{C18C452B-8C11-499F-91FD-2AD028FBFF73}" srcOrd="0" destOrd="0" presId="urn:microsoft.com/office/officeart/2005/8/layout/hProcess11"/>
    <dgm:cxn modelId="{F4438193-171F-40FF-96A6-A19CF5C5B7BA}" type="presParOf" srcId="{28C3AFB1-2163-4133-B820-2A8086932AD5}" destId="{03EC1949-4B6E-4633-B065-B65C7CEEEC1C}" srcOrd="1" destOrd="0" presId="urn:microsoft.com/office/officeart/2005/8/layout/hProcess11"/>
    <dgm:cxn modelId="{8DA33E07-5541-469F-AC05-67ECE6EAA507}" type="presParOf" srcId="{28C3AFB1-2163-4133-B820-2A8086932AD5}" destId="{FC9AF44B-4ACE-4BDC-A4B8-11FF531E9829}" srcOrd="2" destOrd="0" presId="urn:microsoft.com/office/officeart/2005/8/layout/hProcess11"/>
    <dgm:cxn modelId="{05D7A754-FC16-471C-9D27-22D528EC0EE4}" type="presParOf" srcId="{D84AE164-D50A-46D4-B713-2975EFC48492}" destId="{14DEEC61-9AE3-4290-882C-0A3260B63175}" srcOrd="1" destOrd="0" presId="urn:microsoft.com/office/officeart/2005/8/layout/hProcess11"/>
    <dgm:cxn modelId="{C2CA125E-CAC7-4F51-888B-2480DFD03701}" type="presParOf" srcId="{D84AE164-D50A-46D4-B713-2975EFC48492}" destId="{1B8FBC55-8CE0-4F5B-A40A-A3F0649E8E88}" srcOrd="2" destOrd="0" presId="urn:microsoft.com/office/officeart/2005/8/layout/hProcess11"/>
    <dgm:cxn modelId="{CE7D03BF-B993-468E-9FB8-A77BA006C01B}" type="presParOf" srcId="{1B8FBC55-8CE0-4F5B-A40A-A3F0649E8E88}" destId="{2F8B0D69-5BCA-40FA-AB1D-BC1422717106}" srcOrd="0" destOrd="0" presId="urn:microsoft.com/office/officeart/2005/8/layout/hProcess11"/>
    <dgm:cxn modelId="{3AFFE9A2-F3A3-49F8-9748-AA4302888C40}" type="presParOf" srcId="{1B8FBC55-8CE0-4F5B-A40A-A3F0649E8E88}" destId="{E48ED42D-CD69-49E6-8683-664136E2CBF1}" srcOrd="1" destOrd="0" presId="urn:microsoft.com/office/officeart/2005/8/layout/hProcess11"/>
    <dgm:cxn modelId="{A77D4F71-CD30-4495-A380-C00257BADD1B}" type="presParOf" srcId="{1B8FBC55-8CE0-4F5B-A40A-A3F0649E8E88}" destId="{9F7611B6-ADB0-477E-84BE-2FFB14D8CC4D}" srcOrd="2" destOrd="0" presId="urn:microsoft.com/office/officeart/2005/8/layout/hProcess11"/>
    <dgm:cxn modelId="{00EB31F2-9AD7-418A-AEA3-9807A7F4C38D}" type="presParOf" srcId="{D84AE164-D50A-46D4-B713-2975EFC48492}" destId="{5EF9C67B-2E1B-4753-A562-4F57F37E718C}" srcOrd="3" destOrd="0" presId="urn:microsoft.com/office/officeart/2005/8/layout/hProcess11"/>
    <dgm:cxn modelId="{204C497E-4B74-419B-8781-87F47449DDC1}" type="presParOf" srcId="{D84AE164-D50A-46D4-B713-2975EFC48492}" destId="{B5C13AEF-15FC-44F8-9B8A-2B4FB6CD052D}" srcOrd="4" destOrd="0" presId="urn:microsoft.com/office/officeart/2005/8/layout/hProcess11"/>
    <dgm:cxn modelId="{7F7A8BFA-F47E-40B8-8278-0D1CA8EC6EB8}" type="presParOf" srcId="{B5C13AEF-15FC-44F8-9B8A-2B4FB6CD052D}" destId="{85790C45-F712-4544-A3BF-16905E388E6F}" srcOrd="0" destOrd="0" presId="urn:microsoft.com/office/officeart/2005/8/layout/hProcess11"/>
    <dgm:cxn modelId="{2FBEF97D-5771-4DBF-A5DC-4369A7B9D5BB}" type="presParOf" srcId="{B5C13AEF-15FC-44F8-9B8A-2B4FB6CD052D}" destId="{5BA75869-2BA0-46F7-B747-A66BABC1DC5A}" srcOrd="1" destOrd="0" presId="urn:microsoft.com/office/officeart/2005/8/layout/hProcess11"/>
    <dgm:cxn modelId="{A5A74DB2-4584-4E7A-880B-6E0A25A5D69D}" type="presParOf" srcId="{B5C13AEF-15FC-44F8-9B8A-2B4FB6CD052D}" destId="{CF430133-6850-494A-B940-0CE2550C2E21}" srcOrd="2" destOrd="0" presId="urn:microsoft.com/office/officeart/2005/8/layout/hProcess11"/>
    <dgm:cxn modelId="{A4360EA0-554F-4591-88E5-2605FE5B8172}" type="presParOf" srcId="{D84AE164-D50A-46D4-B713-2975EFC48492}" destId="{2DEED349-5074-4468-833A-09C8967B6662}" srcOrd="5" destOrd="0" presId="urn:microsoft.com/office/officeart/2005/8/layout/hProcess11"/>
    <dgm:cxn modelId="{697BE550-14C8-4FCC-8204-B0DEC5CB3CC3}" type="presParOf" srcId="{D84AE164-D50A-46D4-B713-2975EFC48492}" destId="{B3CE3776-7B12-4408-BB99-6853B523C0FE}" srcOrd="6" destOrd="0" presId="urn:microsoft.com/office/officeart/2005/8/layout/hProcess11"/>
    <dgm:cxn modelId="{DB754F25-B96C-4573-93B2-7C2E90246A23}" type="presParOf" srcId="{B3CE3776-7B12-4408-BB99-6853B523C0FE}" destId="{A2C3FE6F-6D9F-48EB-BCA2-57F906F62855}" srcOrd="0" destOrd="0" presId="urn:microsoft.com/office/officeart/2005/8/layout/hProcess11"/>
    <dgm:cxn modelId="{964BC160-A989-4089-A5E8-BEF69DAF8A42}" type="presParOf" srcId="{B3CE3776-7B12-4408-BB99-6853B523C0FE}" destId="{C007610F-FC81-4B99-8A26-E40043130FB0}" srcOrd="1" destOrd="0" presId="urn:microsoft.com/office/officeart/2005/8/layout/hProcess11"/>
    <dgm:cxn modelId="{82A8AD55-6EED-41A3-89EA-17B1BF3A612C}" type="presParOf" srcId="{B3CE3776-7B12-4408-BB99-6853B523C0FE}" destId="{C57B717B-667A-4DCF-AA84-136F7A2C453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D5F701-8A6C-4164-8E1A-0820945F90B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D72F319-E206-4C1D-8F79-C74CFAD47FA0}">
      <dgm:prSet phldrT="[Текст]"/>
      <dgm:spPr/>
      <dgm:t>
        <a:bodyPr/>
        <a:lstStyle/>
        <a:p>
          <a:r>
            <a:rPr lang="ru-RU" dirty="0" smtClean="0"/>
            <a:t>Администрация муниципального образования</a:t>
          </a:r>
          <a:endParaRPr lang="ru-RU" dirty="0"/>
        </a:p>
      </dgm:t>
    </dgm:pt>
    <dgm:pt modelId="{F7A1803B-4373-456F-A6EF-1449279F7FB9}" type="parTrans" cxnId="{430CDE50-3E1A-4631-B44A-A5CEE137D512}">
      <dgm:prSet/>
      <dgm:spPr/>
      <dgm:t>
        <a:bodyPr/>
        <a:lstStyle/>
        <a:p>
          <a:endParaRPr lang="ru-RU"/>
        </a:p>
      </dgm:t>
    </dgm:pt>
    <dgm:pt modelId="{A91469A7-76B1-4554-96C8-37D02B864538}" type="sibTrans" cxnId="{430CDE50-3E1A-4631-B44A-A5CEE137D512}">
      <dgm:prSet/>
      <dgm:spPr/>
      <dgm:t>
        <a:bodyPr/>
        <a:lstStyle/>
        <a:p>
          <a:endParaRPr lang="ru-RU"/>
        </a:p>
      </dgm:t>
    </dgm:pt>
    <dgm:pt modelId="{256CFF54-DAEC-4BF0-A72C-CFB242A7EB14}">
      <dgm:prSet phldrT="[Текст]"/>
      <dgm:spPr/>
      <dgm:t>
        <a:bodyPr/>
        <a:lstStyle/>
        <a:p>
          <a:r>
            <a:rPr lang="ru-RU" dirty="0" smtClean="0"/>
            <a:t> Уставом муниципального образования предусмотрено право </a:t>
          </a:r>
          <a:r>
            <a:rPr lang="ru-RU" b="1" dirty="0" smtClean="0"/>
            <a:t>Администрации </a:t>
          </a:r>
          <a:r>
            <a:rPr lang="ru-RU" dirty="0" smtClean="0"/>
            <a:t>привлекать бюджетные кредиты</a:t>
          </a:r>
          <a:endParaRPr lang="ru-RU" dirty="0"/>
        </a:p>
      </dgm:t>
    </dgm:pt>
    <dgm:pt modelId="{2EEFBB86-1164-4427-832F-E1D5F8171AB0}" type="parTrans" cxnId="{4B23B98E-64CB-42F6-9EB3-F50BACD41281}">
      <dgm:prSet/>
      <dgm:spPr/>
      <dgm:t>
        <a:bodyPr/>
        <a:lstStyle/>
        <a:p>
          <a:endParaRPr lang="ru-RU"/>
        </a:p>
      </dgm:t>
    </dgm:pt>
    <dgm:pt modelId="{26F1D7B5-E939-457B-A5ED-0549EC142E68}" type="sibTrans" cxnId="{4B23B98E-64CB-42F6-9EB3-F50BACD41281}">
      <dgm:prSet/>
      <dgm:spPr/>
      <dgm:t>
        <a:bodyPr/>
        <a:lstStyle/>
        <a:p>
          <a:endParaRPr lang="ru-RU"/>
        </a:p>
      </dgm:t>
    </dgm:pt>
    <dgm:pt modelId="{891777FE-B636-4F8E-9F4A-FED475067D2A}">
      <dgm:prSet phldrT="[Текст]"/>
      <dgm:spPr/>
      <dgm:t>
        <a:bodyPr/>
        <a:lstStyle/>
        <a:p>
          <a:r>
            <a:rPr lang="ru-RU" dirty="0" smtClean="0"/>
            <a:t>Администрация муниципального образования</a:t>
          </a:r>
          <a:endParaRPr lang="ru-RU" dirty="0"/>
        </a:p>
      </dgm:t>
    </dgm:pt>
    <dgm:pt modelId="{816191FE-0D97-401C-B062-8555A383B8D9}" type="parTrans" cxnId="{DE439654-904D-4CDB-B96C-FF1B27FBA4CE}">
      <dgm:prSet/>
      <dgm:spPr/>
      <dgm:t>
        <a:bodyPr/>
        <a:lstStyle/>
        <a:p>
          <a:endParaRPr lang="ru-RU"/>
        </a:p>
      </dgm:t>
    </dgm:pt>
    <dgm:pt modelId="{09474645-5A02-4B08-ACEE-6BA21F5DA702}" type="sibTrans" cxnId="{DE439654-904D-4CDB-B96C-FF1B27FBA4CE}">
      <dgm:prSet/>
      <dgm:spPr/>
      <dgm:t>
        <a:bodyPr/>
        <a:lstStyle/>
        <a:p>
          <a:endParaRPr lang="ru-RU"/>
        </a:p>
      </dgm:t>
    </dgm:pt>
    <dgm:pt modelId="{DA536E99-9F93-479E-B8FF-B873FC263873}">
      <dgm:prSet phldrT="[Текст]"/>
      <dgm:spPr/>
      <dgm:t>
        <a:bodyPr/>
        <a:lstStyle/>
        <a:p>
          <a:r>
            <a:rPr lang="ru-RU" dirty="0" smtClean="0"/>
            <a:t>Уставом муниципального образования предусмотрено право </a:t>
          </a:r>
          <a:r>
            <a:rPr lang="ru-RU" b="1" dirty="0" smtClean="0"/>
            <a:t>Администрации </a:t>
          </a:r>
          <a:r>
            <a:rPr lang="ru-RU" dirty="0" smtClean="0"/>
            <a:t>привлекать бюджетные кредиты</a:t>
          </a:r>
          <a:endParaRPr lang="ru-RU" dirty="0"/>
        </a:p>
      </dgm:t>
    </dgm:pt>
    <dgm:pt modelId="{3D9B58F1-47E3-4BDF-9020-67AF1A0505DA}" type="parTrans" cxnId="{B4A8104E-BD5D-49C8-9C3D-E525C33EA4EE}">
      <dgm:prSet/>
      <dgm:spPr/>
      <dgm:t>
        <a:bodyPr/>
        <a:lstStyle/>
        <a:p>
          <a:endParaRPr lang="ru-RU"/>
        </a:p>
      </dgm:t>
    </dgm:pt>
    <dgm:pt modelId="{8AFC7897-A266-461A-BE92-971774CB86A1}" type="sibTrans" cxnId="{B4A8104E-BD5D-49C8-9C3D-E525C33EA4EE}">
      <dgm:prSet/>
      <dgm:spPr/>
      <dgm:t>
        <a:bodyPr/>
        <a:lstStyle/>
        <a:p>
          <a:endParaRPr lang="ru-RU"/>
        </a:p>
      </dgm:t>
    </dgm:pt>
    <dgm:pt modelId="{4597215C-B1E3-4C11-882D-405B39CEF58A}">
      <dgm:prSet phldrT="[Текст]"/>
      <dgm:spPr/>
      <dgm:t>
        <a:bodyPr/>
        <a:lstStyle/>
        <a:p>
          <a:r>
            <a:rPr lang="ru-RU" dirty="0" smtClean="0"/>
            <a:t>Финансовый орган Администрации</a:t>
          </a:r>
          <a:endParaRPr lang="ru-RU" dirty="0"/>
        </a:p>
      </dgm:t>
    </dgm:pt>
    <dgm:pt modelId="{BF36FA04-D34E-4F2B-A681-5FAAF5DD4763}" type="parTrans" cxnId="{B2D6C46C-5DB6-416E-AF23-3821D60B7316}">
      <dgm:prSet/>
      <dgm:spPr/>
      <dgm:t>
        <a:bodyPr/>
        <a:lstStyle/>
        <a:p>
          <a:endParaRPr lang="ru-RU"/>
        </a:p>
      </dgm:t>
    </dgm:pt>
    <dgm:pt modelId="{119842AD-B292-4342-86FB-475AD96D401F}" type="sibTrans" cxnId="{B2D6C46C-5DB6-416E-AF23-3821D60B7316}">
      <dgm:prSet/>
      <dgm:spPr/>
      <dgm:t>
        <a:bodyPr/>
        <a:lstStyle/>
        <a:p>
          <a:endParaRPr lang="ru-RU"/>
        </a:p>
      </dgm:t>
    </dgm:pt>
    <dgm:pt modelId="{E13B1EFB-4C28-4630-BB58-6A2AD95E8323}">
      <dgm:prSet phldrT="[Текст]"/>
      <dgm:spPr/>
      <dgm:t>
        <a:bodyPr/>
        <a:lstStyle/>
        <a:p>
          <a:r>
            <a:rPr lang="ru-RU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b="1" dirty="0" smtClean="0"/>
            <a:t>финансовый орган.</a:t>
          </a:r>
          <a:endParaRPr lang="ru-RU" dirty="0"/>
        </a:p>
      </dgm:t>
    </dgm:pt>
    <dgm:pt modelId="{A36E53FE-6443-4DBD-931E-23CB573DCAC3}" type="parTrans" cxnId="{C5880781-37CC-4330-B6DC-E55F9E1F2694}">
      <dgm:prSet/>
      <dgm:spPr/>
      <dgm:t>
        <a:bodyPr/>
        <a:lstStyle/>
        <a:p>
          <a:endParaRPr lang="ru-RU"/>
        </a:p>
      </dgm:t>
    </dgm:pt>
    <dgm:pt modelId="{B082DEFC-ABB6-4D8F-820E-0FBAE7F4F509}" type="sibTrans" cxnId="{C5880781-37CC-4330-B6DC-E55F9E1F2694}">
      <dgm:prSet/>
      <dgm:spPr/>
      <dgm:t>
        <a:bodyPr/>
        <a:lstStyle/>
        <a:p>
          <a:endParaRPr lang="ru-RU"/>
        </a:p>
      </dgm:t>
    </dgm:pt>
    <dgm:pt modelId="{93E504CD-7BF5-486F-BBF1-BB762227DE61}">
      <dgm:prSet phldrT="[Текст]"/>
      <dgm:spPr/>
      <dgm:t>
        <a:bodyPr/>
        <a:lstStyle/>
        <a:p>
          <a:r>
            <a:rPr lang="ru-RU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b="1" dirty="0" smtClean="0"/>
            <a:t>финансовый орган.</a:t>
          </a:r>
          <a:endParaRPr lang="ru-RU" b="1" dirty="0"/>
        </a:p>
      </dgm:t>
    </dgm:pt>
    <dgm:pt modelId="{0EF3C9CC-C058-442C-9222-D972EF002FF6}" type="parTrans" cxnId="{5F2E8EA3-C5D1-4050-A38F-3E45E40D3C92}">
      <dgm:prSet/>
      <dgm:spPr/>
      <dgm:t>
        <a:bodyPr/>
        <a:lstStyle/>
        <a:p>
          <a:endParaRPr lang="ru-RU"/>
        </a:p>
      </dgm:t>
    </dgm:pt>
    <dgm:pt modelId="{11F54931-BD8A-4100-A938-0A1A2163958E}" type="sibTrans" cxnId="{5F2E8EA3-C5D1-4050-A38F-3E45E40D3C92}">
      <dgm:prSet/>
      <dgm:spPr/>
      <dgm:t>
        <a:bodyPr/>
        <a:lstStyle/>
        <a:p>
          <a:endParaRPr lang="ru-RU"/>
        </a:p>
      </dgm:t>
    </dgm:pt>
    <dgm:pt modelId="{FD500D13-3570-48D1-9864-B7D740100B68}">
      <dgm:prSet phldrT="[Текст]"/>
      <dgm:spPr/>
      <dgm:t>
        <a:bodyPr/>
        <a:lstStyle/>
        <a:p>
          <a:r>
            <a:rPr lang="ru-RU" dirty="0" smtClean="0"/>
            <a:t>Уставом муниципального образования установлено полномочие </a:t>
          </a:r>
          <a:r>
            <a:rPr lang="ru-RU" b="1" dirty="0" smtClean="0"/>
            <a:t>финансового органа </a:t>
          </a:r>
          <a:r>
            <a:rPr lang="ru-RU" dirty="0" smtClean="0"/>
            <a:t>Администрации привлекать бюджетные кредиты</a:t>
          </a:r>
          <a:endParaRPr lang="ru-RU" dirty="0"/>
        </a:p>
      </dgm:t>
    </dgm:pt>
    <dgm:pt modelId="{9927DF81-5B1A-4767-B5C4-6A262C7FABFE}" type="parTrans" cxnId="{4EDE8BD2-C698-4599-83CA-F42439B34AF0}">
      <dgm:prSet/>
      <dgm:spPr/>
      <dgm:t>
        <a:bodyPr/>
        <a:lstStyle/>
        <a:p>
          <a:endParaRPr lang="ru-RU"/>
        </a:p>
      </dgm:t>
    </dgm:pt>
    <dgm:pt modelId="{CD039DB5-84F3-408E-B69F-A6EC74D814D3}" type="sibTrans" cxnId="{4EDE8BD2-C698-4599-83CA-F42439B34AF0}">
      <dgm:prSet/>
      <dgm:spPr/>
      <dgm:t>
        <a:bodyPr/>
        <a:lstStyle/>
        <a:p>
          <a:endParaRPr lang="ru-RU"/>
        </a:p>
      </dgm:t>
    </dgm:pt>
    <dgm:pt modelId="{9E3CEB0E-D918-40D6-AD80-F055F4F671CF}">
      <dgm:prSet phldrT="[Текст]"/>
      <dgm:spPr/>
      <dgm:t>
        <a:bodyPr/>
        <a:lstStyle/>
        <a:p>
          <a:r>
            <a:rPr lang="ru-RU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b="1" dirty="0" smtClean="0"/>
            <a:t>Администрация.</a:t>
          </a:r>
          <a:endParaRPr lang="ru-RU" b="1" dirty="0"/>
        </a:p>
      </dgm:t>
    </dgm:pt>
    <dgm:pt modelId="{74D96423-B56B-4F98-966C-07126B22025D}" type="parTrans" cxnId="{8F2C6FAE-FBAD-4A6B-824B-7BCC9D158030}">
      <dgm:prSet/>
      <dgm:spPr/>
      <dgm:t>
        <a:bodyPr/>
        <a:lstStyle/>
        <a:p>
          <a:endParaRPr lang="ru-RU"/>
        </a:p>
      </dgm:t>
    </dgm:pt>
    <dgm:pt modelId="{2A622EE8-A12D-4E2E-876A-90483FB5B05E}" type="sibTrans" cxnId="{8F2C6FAE-FBAD-4A6B-824B-7BCC9D158030}">
      <dgm:prSet/>
      <dgm:spPr/>
      <dgm:t>
        <a:bodyPr/>
        <a:lstStyle/>
        <a:p>
          <a:endParaRPr lang="ru-RU"/>
        </a:p>
      </dgm:t>
    </dgm:pt>
    <dgm:pt modelId="{3BFD6CE5-A925-4139-9D31-FBC0EB177E4A}" type="pres">
      <dgm:prSet presAssocID="{CFD5F701-8A6C-4164-8E1A-0820945F90B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8FD59A9-A08D-47F7-A8ED-FD4F1D1F0997}" type="pres">
      <dgm:prSet presAssocID="{5D72F319-E206-4C1D-8F79-C74CFAD47FA0}" presName="root" presStyleCnt="0"/>
      <dgm:spPr/>
    </dgm:pt>
    <dgm:pt modelId="{3A957F4C-D79C-4B90-9137-7CE0319BEC78}" type="pres">
      <dgm:prSet presAssocID="{5D72F319-E206-4C1D-8F79-C74CFAD47FA0}" presName="rootComposite" presStyleCnt="0"/>
      <dgm:spPr/>
    </dgm:pt>
    <dgm:pt modelId="{68296F9E-FB7A-4C9D-A4AB-6A56073B90C6}" type="pres">
      <dgm:prSet presAssocID="{5D72F319-E206-4C1D-8F79-C74CFAD47FA0}" presName="rootText" presStyleLbl="node1" presStyleIdx="0" presStyleCnt="3" custScaleY="46143"/>
      <dgm:spPr/>
      <dgm:t>
        <a:bodyPr/>
        <a:lstStyle/>
        <a:p>
          <a:endParaRPr lang="ru-RU"/>
        </a:p>
      </dgm:t>
    </dgm:pt>
    <dgm:pt modelId="{D04C9BF0-AF7D-4982-9D74-F2B868B63CC1}" type="pres">
      <dgm:prSet presAssocID="{5D72F319-E206-4C1D-8F79-C74CFAD47FA0}" presName="rootConnector" presStyleLbl="node1" presStyleIdx="0" presStyleCnt="3"/>
      <dgm:spPr/>
      <dgm:t>
        <a:bodyPr/>
        <a:lstStyle/>
        <a:p>
          <a:endParaRPr lang="ru-RU"/>
        </a:p>
      </dgm:t>
    </dgm:pt>
    <dgm:pt modelId="{46232A2C-70B1-42DA-AAC7-98764AEA0A55}" type="pres">
      <dgm:prSet presAssocID="{5D72F319-E206-4C1D-8F79-C74CFAD47FA0}" presName="childShape" presStyleCnt="0"/>
      <dgm:spPr/>
    </dgm:pt>
    <dgm:pt modelId="{9C96A185-ACF0-43B4-BBEF-138345458EF9}" type="pres">
      <dgm:prSet presAssocID="{2EEFBB86-1164-4427-832F-E1D5F8171AB0}" presName="Name13" presStyleLbl="parChTrans1D2" presStyleIdx="0" presStyleCnt="6"/>
      <dgm:spPr/>
      <dgm:t>
        <a:bodyPr/>
        <a:lstStyle/>
        <a:p>
          <a:endParaRPr lang="ru-RU"/>
        </a:p>
      </dgm:t>
    </dgm:pt>
    <dgm:pt modelId="{28964491-26E3-4FE8-8A8A-AAEE2A2C498A}" type="pres">
      <dgm:prSet presAssocID="{256CFF54-DAEC-4BF0-A72C-CFB242A7EB14}" presName="childText" presStyleLbl="bgAcc1" presStyleIdx="0" presStyleCnt="6" custScaleY="57095" custLinFactNeighborX="160" custLinFactNeighborY="-17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B5067E-70B7-4525-904D-1C18C30B5B82}" type="pres">
      <dgm:prSet presAssocID="{74D96423-B56B-4F98-966C-07126B22025D}" presName="Name13" presStyleLbl="parChTrans1D2" presStyleIdx="1" presStyleCnt="6"/>
      <dgm:spPr/>
      <dgm:t>
        <a:bodyPr/>
        <a:lstStyle/>
        <a:p>
          <a:endParaRPr lang="ru-RU"/>
        </a:p>
      </dgm:t>
    </dgm:pt>
    <dgm:pt modelId="{F3E9E600-97CB-4661-868F-FBFC9FD0D699}" type="pres">
      <dgm:prSet presAssocID="{9E3CEB0E-D918-40D6-AD80-F055F4F671CF}" presName="childText" presStyleLbl="bgAcc1" presStyleIdx="1" presStyleCnt="6" custScaleY="65421" custLinFactNeighborX="160" custLinFactNeighborY="-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18070-D06A-4FA7-91D3-AFD5C0E9B8FA}" type="pres">
      <dgm:prSet presAssocID="{891777FE-B636-4F8E-9F4A-FED475067D2A}" presName="root" presStyleCnt="0"/>
      <dgm:spPr/>
    </dgm:pt>
    <dgm:pt modelId="{B969A906-EDBF-4D16-A4E6-AF2747822C38}" type="pres">
      <dgm:prSet presAssocID="{891777FE-B636-4F8E-9F4A-FED475067D2A}" presName="rootComposite" presStyleCnt="0"/>
      <dgm:spPr/>
    </dgm:pt>
    <dgm:pt modelId="{F96DAB0F-BB53-4940-8D9E-E2E211DEFF59}" type="pres">
      <dgm:prSet presAssocID="{891777FE-B636-4F8E-9F4A-FED475067D2A}" presName="rootText" presStyleLbl="node1" presStyleIdx="1" presStyleCnt="3" custScaleY="46142"/>
      <dgm:spPr/>
      <dgm:t>
        <a:bodyPr/>
        <a:lstStyle/>
        <a:p>
          <a:endParaRPr lang="ru-RU"/>
        </a:p>
      </dgm:t>
    </dgm:pt>
    <dgm:pt modelId="{108A4542-F030-4637-AFC0-A1272DB2371F}" type="pres">
      <dgm:prSet presAssocID="{891777FE-B636-4F8E-9F4A-FED475067D2A}" presName="rootConnector" presStyleLbl="node1" presStyleIdx="1" presStyleCnt="3"/>
      <dgm:spPr/>
      <dgm:t>
        <a:bodyPr/>
        <a:lstStyle/>
        <a:p>
          <a:endParaRPr lang="ru-RU"/>
        </a:p>
      </dgm:t>
    </dgm:pt>
    <dgm:pt modelId="{F0034DF2-05D0-4548-AC5A-0FA8662CBE26}" type="pres">
      <dgm:prSet presAssocID="{891777FE-B636-4F8E-9F4A-FED475067D2A}" presName="childShape" presStyleCnt="0"/>
      <dgm:spPr/>
    </dgm:pt>
    <dgm:pt modelId="{C6EC1965-7889-42B2-A126-DD190792963B}" type="pres">
      <dgm:prSet presAssocID="{3D9B58F1-47E3-4BDF-9020-67AF1A0505DA}" presName="Name13" presStyleLbl="parChTrans1D2" presStyleIdx="2" presStyleCnt="6"/>
      <dgm:spPr/>
      <dgm:t>
        <a:bodyPr/>
        <a:lstStyle/>
        <a:p>
          <a:endParaRPr lang="ru-RU"/>
        </a:p>
      </dgm:t>
    </dgm:pt>
    <dgm:pt modelId="{4DFBE465-D924-4266-91E8-9757B60F71D9}" type="pres">
      <dgm:prSet presAssocID="{DA536E99-9F93-479E-B8FF-B873FC263873}" presName="childText" presStyleLbl="bgAcc1" presStyleIdx="2" presStyleCnt="6" custScaleY="57096" custLinFactNeighborX="-1208" custLinFactNeighborY="-17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4EFD08-10F7-4861-9CB2-19E5AFBE572D}" type="pres">
      <dgm:prSet presAssocID="{0EF3C9CC-C058-442C-9222-D972EF002FF6}" presName="Name13" presStyleLbl="parChTrans1D2" presStyleIdx="3" presStyleCnt="6"/>
      <dgm:spPr/>
      <dgm:t>
        <a:bodyPr/>
        <a:lstStyle/>
        <a:p>
          <a:endParaRPr lang="ru-RU"/>
        </a:p>
      </dgm:t>
    </dgm:pt>
    <dgm:pt modelId="{DA657D97-3EA5-44C7-AABF-6E562BD417BF}" type="pres">
      <dgm:prSet presAssocID="{93E504CD-7BF5-486F-BBF1-BB762227DE61}" presName="childText" presStyleLbl="bgAcc1" presStyleIdx="3" presStyleCnt="6" custScaleY="65421" custLinFactNeighborX="2394" custLinFactNeighborY="-25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641F4B-5982-4C7E-9E04-E8FDFB62005B}" type="pres">
      <dgm:prSet presAssocID="{4597215C-B1E3-4C11-882D-405B39CEF58A}" presName="root" presStyleCnt="0"/>
      <dgm:spPr/>
    </dgm:pt>
    <dgm:pt modelId="{7415F92E-1B4B-4660-AC20-0F28718C5B36}" type="pres">
      <dgm:prSet presAssocID="{4597215C-B1E3-4C11-882D-405B39CEF58A}" presName="rootComposite" presStyleCnt="0"/>
      <dgm:spPr/>
    </dgm:pt>
    <dgm:pt modelId="{DFB568F0-A19E-4A1E-A2FD-9321722E2D60}" type="pres">
      <dgm:prSet presAssocID="{4597215C-B1E3-4C11-882D-405B39CEF58A}" presName="rootText" presStyleLbl="node1" presStyleIdx="2" presStyleCnt="3" custScaleY="44809"/>
      <dgm:spPr/>
      <dgm:t>
        <a:bodyPr/>
        <a:lstStyle/>
        <a:p>
          <a:endParaRPr lang="ru-RU"/>
        </a:p>
      </dgm:t>
    </dgm:pt>
    <dgm:pt modelId="{20868916-024E-4DDC-960C-4628B383F2F3}" type="pres">
      <dgm:prSet presAssocID="{4597215C-B1E3-4C11-882D-405B39CEF58A}" presName="rootConnector" presStyleLbl="node1" presStyleIdx="2" presStyleCnt="3"/>
      <dgm:spPr/>
      <dgm:t>
        <a:bodyPr/>
        <a:lstStyle/>
        <a:p>
          <a:endParaRPr lang="ru-RU"/>
        </a:p>
      </dgm:t>
    </dgm:pt>
    <dgm:pt modelId="{9B5C15AB-5A01-4D69-A0D0-78F196526FEB}" type="pres">
      <dgm:prSet presAssocID="{4597215C-B1E3-4C11-882D-405B39CEF58A}" presName="childShape" presStyleCnt="0"/>
      <dgm:spPr/>
    </dgm:pt>
    <dgm:pt modelId="{8CB22115-9576-4D9D-90B0-0DA23715319F}" type="pres">
      <dgm:prSet presAssocID="{9927DF81-5B1A-4767-B5C4-6A262C7FABFE}" presName="Name13" presStyleLbl="parChTrans1D2" presStyleIdx="4" presStyleCnt="6"/>
      <dgm:spPr/>
      <dgm:t>
        <a:bodyPr/>
        <a:lstStyle/>
        <a:p>
          <a:endParaRPr lang="ru-RU"/>
        </a:p>
      </dgm:t>
    </dgm:pt>
    <dgm:pt modelId="{E123930D-36E0-4A6F-868E-F80B06072514}" type="pres">
      <dgm:prSet presAssocID="{FD500D13-3570-48D1-9864-B7D740100B68}" presName="childText" presStyleLbl="bgAcc1" presStyleIdx="4" presStyleCnt="6" custScaleY="57096" custLinFactNeighborX="1026" custLinFactNeighborY="-164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0AF32-A8E5-43C1-9CB1-5097CA868B68}" type="pres">
      <dgm:prSet presAssocID="{A36E53FE-6443-4DBD-931E-23CB573DCAC3}" presName="Name13" presStyleLbl="parChTrans1D2" presStyleIdx="5" presStyleCnt="6"/>
      <dgm:spPr/>
      <dgm:t>
        <a:bodyPr/>
        <a:lstStyle/>
        <a:p>
          <a:endParaRPr lang="ru-RU"/>
        </a:p>
      </dgm:t>
    </dgm:pt>
    <dgm:pt modelId="{C3298827-44E3-40A3-87E5-9F4A04486CC7}" type="pres">
      <dgm:prSet presAssocID="{E13B1EFB-4C28-4630-BB58-6A2AD95E8323}" presName="childText" presStyleLbl="bgAcc1" presStyleIdx="5" presStyleCnt="6" custScaleY="65421" custLinFactNeighborX="1026" custLinFactNeighborY="-294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15BE5F-C3B0-4A7C-AF87-F497D195DFCF}" type="presOf" srcId="{9927DF81-5B1A-4767-B5C4-6A262C7FABFE}" destId="{8CB22115-9576-4D9D-90B0-0DA23715319F}" srcOrd="0" destOrd="0" presId="urn:microsoft.com/office/officeart/2005/8/layout/hierarchy3"/>
    <dgm:cxn modelId="{0E6694C1-3F42-4952-802B-D1AFE41AB90B}" type="presOf" srcId="{A36E53FE-6443-4DBD-931E-23CB573DCAC3}" destId="{4E00AF32-A8E5-43C1-9CB1-5097CA868B68}" srcOrd="0" destOrd="0" presId="urn:microsoft.com/office/officeart/2005/8/layout/hierarchy3"/>
    <dgm:cxn modelId="{2BA1E450-C21A-417A-9225-2964F1985899}" type="presOf" srcId="{4597215C-B1E3-4C11-882D-405B39CEF58A}" destId="{20868916-024E-4DDC-960C-4628B383F2F3}" srcOrd="1" destOrd="0" presId="urn:microsoft.com/office/officeart/2005/8/layout/hierarchy3"/>
    <dgm:cxn modelId="{63E19C5D-6439-4C69-86E7-070F10D35026}" type="presOf" srcId="{74D96423-B56B-4F98-966C-07126B22025D}" destId="{18B5067E-70B7-4525-904D-1C18C30B5B82}" srcOrd="0" destOrd="0" presId="urn:microsoft.com/office/officeart/2005/8/layout/hierarchy3"/>
    <dgm:cxn modelId="{99CE2FD6-766E-4AD3-A95A-7318D882A7D7}" type="presOf" srcId="{256CFF54-DAEC-4BF0-A72C-CFB242A7EB14}" destId="{28964491-26E3-4FE8-8A8A-AAEE2A2C498A}" srcOrd="0" destOrd="0" presId="urn:microsoft.com/office/officeart/2005/8/layout/hierarchy3"/>
    <dgm:cxn modelId="{DE439654-904D-4CDB-B96C-FF1B27FBA4CE}" srcId="{CFD5F701-8A6C-4164-8E1A-0820945F90BD}" destId="{891777FE-B636-4F8E-9F4A-FED475067D2A}" srcOrd="1" destOrd="0" parTransId="{816191FE-0D97-401C-B062-8555A383B8D9}" sibTransId="{09474645-5A02-4B08-ACEE-6BA21F5DA702}"/>
    <dgm:cxn modelId="{E8EE60FA-3409-44AB-9D2B-EBFADC959D28}" type="presOf" srcId="{5D72F319-E206-4C1D-8F79-C74CFAD47FA0}" destId="{68296F9E-FB7A-4C9D-A4AB-6A56073B90C6}" srcOrd="0" destOrd="0" presId="urn:microsoft.com/office/officeart/2005/8/layout/hierarchy3"/>
    <dgm:cxn modelId="{4EDE8BD2-C698-4599-83CA-F42439B34AF0}" srcId="{4597215C-B1E3-4C11-882D-405B39CEF58A}" destId="{FD500D13-3570-48D1-9864-B7D740100B68}" srcOrd="0" destOrd="0" parTransId="{9927DF81-5B1A-4767-B5C4-6A262C7FABFE}" sibTransId="{CD039DB5-84F3-408E-B69F-A6EC74D814D3}"/>
    <dgm:cxn modelId="{6788D2E8-AAEB-4E27-B658-D4B373FAB59C}" type="presOf" srcId="{2EEFBB86-1164-4427-832F-E1D5F8171AB0}" destId="{9C96A185-ACF0-43B4-BBEF-138345458EF9}" srcOrd="0" destOrd="0" presId="urn:microsoft.com/office/officeart/2005/8/layout/hierarchy3"/>
    <dgm:cxn modelId="{8F2C6FAE-FBAD-4A6B-824B-7BCC9D158030}" srcId="{5D72F319-E206-4C1D-8F79-C74CFAD47FA0}" destId="{9E3CEB0E-D918-40D6-AD80-F055F4F671CF}" srcOrd="1" destOrd="0" parTransId="{74D96423-B56B-4F98-966C-07126B22025D}" sibTransId="{2A622EE8-A12D-4E2E-876A-90483FB5B05E}"/>
    <dgm:cxn modelId="{91866361-7568-4036-8554-0E480057F017}" type="presOf" srcId="{E13B1EFB-4C28-4630-BB58-6A2AD95E8323}" destId="{C3298827-44E3-40A3-87E5-9F4A04486CC7}" srcOrd="0" destOrd="0" presId="urn:microsoft.com/office/officeart/2005/8/layout/hierarchy3"/>
    <dgm:cxn modelId="{D9D1EB03-A916-449E-9D11-48404BD29275}" type="presOf" srcId="{93E504CD-7BF5-486F-BBF1-BB762227DE61}" destId="{DA657D97-3EA5-44C7-AABF-6E562BD417BF}" srcOrd="0" destOrd="0" presId="urn:microsoft.com/office/officeart/2005/8/layout/hierarchy3"/>
    <dgm:cxn modelId="{C4DEB063-0A8D-4459-BE11-978EBA7ACC76}" type="presOf" srcId="{4597215C-B1E3-4C11-882D-405B39CEF58A}" destId="{DFB568F0-A19E-4A1E-A2FD-9321722E2D60}" srcOrd="0" destOrd="0" presId="urn:microsoft.com/office/officeart/2005/8/layout/hierarchy3"/>
    <dgm:cxn modelId="{C05F3D33-09C5-4F99-9081-6D69B6E9FC41}" type="presOf" srcId="{FD500D13-3570-48D1-9864-B7D740100B68}" destId="{E123930D-36E0-4A6F-868E-F80B06072514}" srcOrd="0" destOrd="0" presId="urn:microsoft.com/office/officeart/2005/8/layout/hierarchy3"/>
    <dgm:cxn modelId="{FC3D818D-38A0-4020-BB19-782467FD3610}" type="presOf" srcId="{5D72F319-E206-4C1D-8F79-C74CFAD47FA0}" destId="{D04C9BF0-AF7D-4982-9D74-F2B868B63CC1}" srcOrd="1" destOrd="0" presId="urn:microsoft.com/office/officeart/2005/8/layout/hierarchy3"/>
    <dgm:cxn modelId="{E6313E04-506C-4146-9C9D-8943612983E4}" type="presOf" srcId="{DA536E99-9F93-479E-B8FF-B873FC263873}" destId="{4DFBE465-D924-4266-91E8-9757B60F71D9}" srcOrd="0" destOrd="0" presId="urn:microsoft.com/office/officeart/2005/8/layout/hierarchy3"/>
    <dgm:cxn modelId="{727E0550-5D2D-489D-A746-4AC1E640515F}" type="presOf" srcId="{3D9B58F1-47E3-4BDF-9020-67AF1A0505DA}" destId="{C6EC1965-7889-42B2-A126-DD190792963B}" srcOrd="0" destOrd="0" presId="urn:microsoft.com/office/officeart/2005/8/layout/hierarchy3"/>
    <dgm:cxn modelId="{CD5E429D-2DBE-47B7-BBE7-15F069BC8A07}" type="presOf" srcId="{0EF3C9CC-C058-442C-9222-D972EF002FF6}" destId="{454EFD08-10F7-4861-9CB2-19E5AFBE572D}" srcOrd="0" destOrd="0" presId="urn:microsoft.com/office/officeart/2005/8/layout/hierarchy3"/>
    <dgm:cxn modelId="{B2D6C46C-5DB6-416E-AF23-3821D60B7316}" srcId="{CFD5F701-8A6C-4164-8E1A-0820945F90BD}" destId="{4597215C-B1E3-4C11-882D-405B39CEF58A}" srcOrd="2" destOrd="0" parTransId="{BF36FA04-D34E-4F2B-A681-5FAAF5DD4763}" sibTransId="{119842AD-B292-4342-86FB-475AD96D401F}"/>
    <dgm:cxn modelId="{E7DB50A2-6B69-494A-AFA6-C210AAE1B159}" type="presOf" srcId="{9E3CEB0E-D918-40D6-AD80-F055F4F671CF}" destId="{F3E9E600-97CB-4661-868F-FBFC9FD0D699}" srcOrd="0" destOrd="0" presId="urn:microsoft.com/office/officeart/2005/8/layout/hierarchy3"/>
    <dgm:cxn modelId="{B53800F8-3BE9-4FA0-A36F-F3CD80E5233B}" type="presOf" srcId="{CFD5F701-8A6C-4164-8E1A-0820945F90BD}" destId="{3BFD6CE5-A925-4139-9D31-FBC0EB177E4A}" srcOrd="0" destOrd="0" presId="urn:microsoft.com/office/officeart/2005/8/layout/hierarchy3"/>
    <dgm:cxn modelId="{C5880781-37CC-4330-B6DC-E55F9E1F2694}" srcId="{4597215C-B1E3-4C11-882D-405B39CEF58A}" destId="{E13B1EFB-4C28-4630-BB58-6A2AD95E8323}" srcOrd="1" destOrd="0" parTransId="{A36E53FE-6443-4DBD-931E-23CB573DCAC3}" sibTransId="{B082DEFC-ABB6-4D8F-820E-0FBAE7F4F509}"/>
    <dgm:cxn modelId="{4B23B98E-64CB-42F6-9EB3-F50BACD41281}" srcId="{5D72F319-E206-4C1D-8F79-C74CFAD47FA0}" destId="{256CFF54-DAEC-4BF0-A72C-CFB242A7EB14}" srcOrd="0" destOrd="0" parTransId="{2EEFBB86-1164-4427-832F-E1D5F8171AB0}" sibTransId="{26F1D7B5-E939-457B-A5ED-0549EC142E68}"/>
    <dgm:cxn modelId="{430CDE50-3E1A-4631-B44A-A5CEE137D512}" srcId="{CFD5F701-8A6C-4164-8E1A-0820945F90BD}" destId="{5D72F319-E206-4C1D-8F79-C74CFAD47FA0}" srcOrd="0" destOrd="0" parTransId="{F7A1803B-4373-456F-A6EF-1449279F7FB9}" sibTransId="{A91469A7-76B1-4554-96C8-37D02B864538}"/>
    <dgm:cxn modelId="{483827D7-D769-405D-9E43-3F50C28BFF6A}" type="presOf" srcId="{891777FE-B636-4F8E-9F4A-FED475067D2A}" destId="{F96DAB0F-BB53-4940-8D9E-E2E211DEFF59}" srcOrd="0" destOrd="0" presId="urn:microsoft.com/office/officeart/2005/8/layout/hierarchy3"/>
    <dgm:cxn modelId="{5F2E8EA3-C5D1-4050-A38F-3E45E40D3C92}" srcId="{891777FE-B636-4F8E-9F4A-FED475067D2A}" destId="{93E504CD-7BF5-486F-BBF1-BB762227DE61}" srcOrd="1" destOrd="0" parTransId="{0EF3C9CC-C058-442C-9222-D972EF002FF6}" sibTransId="{11F54931-BD8A-4100-A938-0A1A2163958E}"/>
    <dgm:cxn modelId="{48D6EC4C-8BEC-493F-8488-4413F73FB21E}" type="presOf" srcId="{891777FE-B636-4F8E-9F4A-FED475067D2A}" destId="{108A4542-F030-4637-AFC0-A1272DB2371F}" srcOrd="1" destOrd="0" presId="urn:microsoft.com/office/officeart/2005/8/layout/hierarchy3"/>
    <dgm:cxn modelId="{B4A8104E-BD5D-49C8-9C3D-E525C33EA4EE}" srcId="{891777FE-B636-4F8E-9F4A-FED475067D2A}" destId="{DA536E99-9F93-479E-B8FF-B873FC263873}" srcOrd="0" destOrd="0" parTransId="{3D9B58F1-47E3-4BDF-9020-67AF1A0505DA}" sibTransId="{8AFC7897-A266-461A-BE92-971774CB86A1}"/>
    <dgm:cxn modelId="{777E9EC4-58D7-4C6F-BD86-D63EEAAD5DB1}" type="presParOf" srcId="{3BFD6CE5-A925-4139-9D31-FBC0EB177E4A}" destId="{88FD59A9-A08D-47F7-A8ED-FD4F1D1F0997}" srcOrd="0" destOrd="0" presId="urn:microsoft.com/office/officeart/2005/8/layout/hierarchy3"/>
    <dgm:cxn modelId="{7DFC3345-8936-41B7-96CE-EAB6EEB577F2}" type="presParOf" srcId="{88FD59A9-A08D-47F7-A8ED-FD4F1D1F0997}" destId="{3A957F4C-D79C-4B90-9137-7CE0319BEC78}" srcOrd="0" destOrd="0" presId="urn:microsoft.com/office/officeart/2005/8/layout/hierarchy3"/>
    <dgm:cxn modelId="{D7B1101B-15DB-470B-B3FA-7649123C5D6B}" type="presParOf" srcId="{3A957F4C-D79C-4B90-9137-7CE0319BEC78}" destId="{68296F9E-FB7A-4C9D-A4AB-6A56073B90C6}" srcOrd="0" destOrd="0" presId="urn:microsoft.com/office/officeart/2005/8/layout/hierarchy3"/>
    <dgm:cxn modelId="{9925DE5F-4B5A-40F9-A50A-95C97251AE38}" type="presParOf" srcId="{3A957F4C-D79C-4B90-9137-7CE0319BEC78}" destId="{D04C9BF0-AF7D-4982-9D74-F2B868B63CC1}" srcOrd="1" destOrd="0" presId="urn:microsoft.com/office/officeart/2005/8/layout/hierarchy3"/>
    <dgm:cxn modelId="{B1162038-23AF-4339-A2BB-69DE6BD24C45}" type="presParOf" srcId="{88FD59A9-A08D-47F7-A8ED-FD4F1D1F0997}" destId="{46232A2C-70B1-42DA-AAC7-98764AEA0A55}" srcOrd="1" destOrd="0" presId="urn:microsoft.com/office/officeart/2005/8/layout/hierarchy3"/>
    <dgm:cxn modelId="{6FE21ED8-1D1B-42E0-96CD-A3448D62FC52}" type="presParOf" srcId="{46232A2C-70B1-42DA-AAC7-98764AEA0A55}" destId="{9C96A185-ACF0-43B4-BBEF-138345458EF9}" srcOrd="0" destOrd="0" presId="urn:microsoft.com/office/officeart/2005/8/layout/hierarchy3"/>
    <dgm:cxn modelId="{269BC182-4EB8-481E-A54D-F9DF8638CFB4}" type="presParOf" srcId="{46232A2C-70B1-42DA-AAC7-98764AEA0A55}" destId="{28964491-26E3-4FE8-8A8A-AAEE2A2C498A}" srcOrd="1" destOrd="0" presId="urn:microsoft.com/office/officeart/2005/8/layout/hierarchy3"/>
    <dgm:cxn modelId="{D259D1C9-E5FE-456E-B9CB-619C80779887}" type="presParOf" srcId="{46232A2C-70B1-42DA-AAC7-98764AEA0A55}" destId="{18B5067E-70B7-4525-904D-1C18C30B5B82}" srcOrd="2" destOrd="0" presId="urn:microsoft.com/office/officeart/2005/8/layout/hierarchy3"/>
    <dgm:cxn modelId="{2D60BE92-E525-44B2-823F-3547CA743946}" type="presParOf" srcId="{46232A2C-70B1-42DA-AAC7-98764AEA0A55}" destId="{F3E9E600-97CB-4661-868F-FBFC9FD0D699}" srcOrd="3" destOrd="0" presId="urn:microsoft.com/office/officeart/2005/8/layout/hierarchy3"/>
    <dgm:cxn modelId="{8C81DF2A-1BAE-4D2B-8FBC-8ADFE84C9A31}" type="presParOf" srcId="{3BFD6CE5-A925-4139-9D31-FBC0EB177E4A}" destId="{95318070-D06A-4FA7-91D3-AFD5C0E9B8FA}" srcOrd="1" destOrd="0" presId="urn:microsoft.com/office/officeart/2005/8/layout/hierarchy3"/>
    <dgm:cxn modelId="{CCD2D118-6C2F-4DF1-929B-86E5FF30EB93}" type="presParOf" srcId="{95318070-D06A-4FA7-91D3-AFD5C0E9B8FA}" destId="{B969A906-EDBF-4D16-A4E6-AF2747822C38}" srcOrd="0" destOrd="0" presId="urn:microsoft.com/office/officeart/2005/8/layout/hierarchy3"/>
    <dgm:cxn modelId="{A2E3BB87-CE60-4BB2-B1E6-D273B12E713F}" type="presParOf" srcId="{B969A906-EDBF-4D16-A4E6-AF2747822C38}" destId="{F96DAB0F-BB53-4940-8D9E-E2E211DEFF59}" srcOrd="0" destOrd="0" presId="urn:microsoft.com/office/officeart/2005/8/layout/hierarchy3"/>
    <dgm:cxn modelId="{83AEE2D3-4D88-48F3-BD6C-E64F5CCF6358}" type="presParOf" srcId="{B969A906-EDBF-4D16-A4E6-AF2747822C38}" destId="{108A4542-F030-4637-AFC0-A1272DB2371F}" srcOrd="1" destOrd="0" presId="urn:microsoft.com/office/officeart/2005/8/layout/hierarchy3"/>
    <dgm:cxn modelId="{BBDAF643-832D-48BD-93E3-58CDB34C6F8A}" type="presParOf" srcId="{95318070-D06A-4FA7-91D3-AFD5C0E9B8FA}" destId="{F0034DF2-05D0-4548-AC5A-0FA8662CBE26}" srcOrd="1" destOrd="0" presId="urn:microsoft.com/office/officeart/2005/8/layout/hierarchy3"/>
    <dgm:cxn modelId="{BCE2A5BC-3E22-4BA4-BEA1-C4D565339B99}" type="presParOf" srcId="{F0034DF2-05D0-4548-AC5A-0FA8662CBE26}" destId="{C6EC1965-7889-42B2-A126-DD190792963B}" srcOrd="0" destOrd="0" presId="urn:microsoft.com/office/officeart/2005/8/layout/hierarchy3"/>
    <dgm:cxn modelId="{CE6F5E72-0AA9-498F-A1EE-EE09285EC903}" type="presParOf" srcId="{F0034DF2-05D0-4548-AC5A-0FA8662CBE26}" destId="{4DFBE465-D924-4266-91E8-9757B60F71D9}" srcOrd="1" destOrd="0" presId="urn:microsoft.com/office/officeart/2005/8/layout/hierarchy3"/>
    <dgm:cxn modelId="{C19C7225-36E1-48CF-A706-88983CD10F7F}" type="presParOf" srcId="{F0034DF2-05D0-4548-AC5A-0FA8662CBE26}" destId="{454EFD08-10F7-4861-9CB2-19E5AFBE572D}" srcOrd="2" destOrd="0" presId="urn:microsoft.com/office/officeart/2005/8/layout/hierarchy3"/>
    <dgm:cxn modelId="{4CE7F701-0C20-47CB-B70C-C307D5BB31D4}" type="presParOf" srcId="{F0034DF2-05D0-4548-AC5A-0FA8662CBE26}" destId="{DA657D97-3EA5-44C7-AABF-6E562BD417BF}" srcOrd="3" destOrd="0" presId="urn:microsoft.com/office/officeart/2005/8/layout/hierarchy3"/>
    <dgm:cxn modelId="{C75916B7-8EEA-43F7-B108-2419DC59B306}" type="presParOf" srcId="{3BFD6CE5-A925-4139-9D31-FBC0EB177E4A}" destId="{B5641F4B-5982-4C7E-9E04-E8FDFB62005B}" srcOrd="2" destOrd="0" presId="urn:microsoft.com/office/officeart/2005/8/layout/hierarchy3"/>
    <dgm:cxn modelId="{3CB59596-394D-499A-9708-C79755940183}" type="presParOf" srcId="{B5641F4B-5982-4C7E-9E04-E8FDFB62005B}" destId="{7415F92E-1B4B-4660-AC20-0F28718C5B36}" srcOrd="0" destOrd="0" presId="urn:microsoft.com/office/officeart/2005/8/layout/hierarchy3"/>
    <dgm:cxn modelId="{F9904D4B-0B71-4CC2-9D3D-B23833BDF6A4}" type="presParOf" srcId="{7415F92E-1B4B-4660-AC20-0F28718C5B36}" destId="{DFB568F0-A19E-4A1E-A2FD-9321722E2D60}" srcOrd="0" destOrd="0" presId="urn:microsoft.com/office/officeart/2005/8/layout/hierarchy3"/>
    <dgm:cxn modelId="{6D332F62-8F33-4E99-8FD2-6DC57F9BE991}" type="presParOf" srcId="{7415F92E-1B4B-4660-AC20-0F28718C5B36}" destId="{20868916-024E-4DDC-960C-4628B383F2F3}" srcOrd="1" destOrd="0" presId="urn:microsoft.com/office/officeart/2005/8/layout/hierarchy3"/>
    <dgm:cxn modelId="{57B82975-2A5A-40F1-BFF9-5964296C74D6}" type="presParOf" srcId="{B5641F4B-5982-4C7E-9E04-E8FDFB62005B}" destId="{9B5C15AB-5A01-4D69-A0D0-78F196526FEB}" srcOrd="1" destOrd="0" presId="urn:microsoft.com/office/officeart/2005/8/layout/hierarchy3"/>
    <dgm:cxn modelId="{7B53CDFC-7E16-4DF7-AAA3-E181E00C0AEE}" type="presParOf" srcId="{9B5C15AB-5A01-4D69-A0D0-78F196526FEB}" destId="{8CB22115-9576-4D9D-90B0-0DA23715319F}" srcOrd="0" destOrd="0" presId="urn:microsoft.com/office/officeart/2005/8/layout/hierarchy3"/>
    <dgm:cxn modelId="{7C9EC1FA-DAFE-489B-BF00-E56E1FF1BDFE}" type="presParOf" srcId="{9B5C15AB-5A01-4D69-A0D0-78F196526FEB}" destId="{E123930D-36E0-4A6F-868E-F80B06072514}" srcOrd="1" destOrd="0" presId="urn:microsoft.com/office/officeart/2005/8/layout/hierarchy3"/>
    <dgm:cxn modelId="{EECBBF0D-327A-4F24-AD0C-C37F2DDFC3CE}" type="presParOf" srcId="{9B5C15AB-5A01-4D69-A0D0-78F196526FEB}" destId="{4E00AF32-A8E5-43C1-9CB1-5097CA868B68}" srcOrd="2" destOrd="0" presId="urn:microsoft.com/office/officeart/2005/8/layout/hierarchy3"/>
    <dgm:cxn modelId="{BF8370D2-D16C-4E0F-BF1E-8A8CE332F910}" type="presParOf" srcId="{9B5C15AB-5A01-4D69-A0D0-78F196526FEB}" destId="{C3298827-44E3-40A3-87E5-9F4A04486CC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C5E653-82EC-49C2-996A-4BB68F9EDF52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D7AC1F-C420-4F72-BF75-C37DD2219A57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+mn-lt"/>
            </a:rPr>
            <a:t>Документы, представленные для заключения Договора о предоставлении бюджетного кредита</a:t>
          </a:r>
          <a:endParaRPr lang="ru-RU" sz="1400" dirty="0">
            <a:solidFill>
              <a:schemeClr val="tx1"/>
            </a:solidFill>
            <a:latin typeface="+mn-lt"/>
          </a:endParaRPr>
        </a:p>
      </dgm:t>
    </dgm:pt>
    <dgm:pt modelId="{273BF4EF-EB8F-4534-B9FA-E17E146F96A8}" type="parTrans" cxnId="{93D4F9D1-1F68-4A4B-85C2-5741DDD95C0B}">
      <dgm:prSet/>
      <dgm:spPr/>
      <dgm:t>
        <a:bodyPr/>
        <a:lstStyle/>
        <a:p>
          <a:endParaRPr lang="ru-RU"/>
        </a:p>
      </dgm:t>
    </dgm:pt>
    <dgm:pt modelId="{5FDB0772-2D1D-49C6-B389-BDD14B9F577F}" type="sibTrans" cxnId="{93D4F9D1-1F68-4A4B-85C2-5741DDD95C0B}">
      <dgm:prSet/>
      <dgm:spPr/>
      <dgm:t>
        <a:bodyPr/>
        <a:lstStyle/>
        <a:p>
          <a:endParaRPr lang="ru-RU"/>
        </a:p>
      </dgm:t>
    </dgm:pt>
    <dgm:pt modelId="{329447DE-2AB6-4C98-A8FE-8F396F7EAC6E}">
      <dgm:prSet phldrT="[Текст]" custT="1"/>
      <dgm:spPr/>
      <dgm:t>
        <a:bodyPr/>
        <a:lstStyle/>
        <a:p>
          <a:r>
            <a:rPr lang="ru-RU" sz="1600" b="1" dirty="0" smtClean="0">
              <a:latin typeface="+mn-lt"/>
            </a:rPr>
            <a:t>Предмет проведения правовой экспертизы документов,  представленных для заключения Договора о предоставлении бюджетного кредита</a:t>
          </a:r>
          <a:endParaRPr lang="ru-RU" sz="1600" dirty="0">
            <a:latin typeface="+mn-lt"/>
          </a:endParaRPr>
        </a:p>
      </dgm:t>
    </dgm:pt>
    <dgm:pt modelId="{414FEDB6-E507-4146-A144-04D9E10CFBCB}" type="parTrans" cxnId="{3A5368FE-FD55-4DD0-98AA-26755D16F596}">
      <dgm:prSet/>
      <dgm:spPr/>
      <dgm:t>
        <a:bodyPr/>
        <a:lstStyle/>
        <a:p>
          <a:endParaRPr lang="ru-RU"/>
        </a:p>
      </dgm:t>
    </dgm:pt>
    <dgm:pt modelId="{97084D5A-9B2B-4496-B2BF-B924AD00C77C}" type="sibTrans" cxnId="{3A5368FE-FD55-4DD0-98AA-26755D16F596}">
      <dgm:prSet/>
      <dgm:spPr/>
      <dgm:t>
        <a:bodyPr/>
        <a:lstStyle/>
        <a:p>
          <a:endParaRPr lang="ru-RU"/>
        </a:p>
      </dgm:t>
    </dgm:pt>
    <dgm:pt modelId="{72E7FE6C-2310-45A5-A5AF-91D96BA21BAD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Обращение о заключении договора о предоставлении бюджетного кредита на пополнение остатков средств на счете бюджета Добринского  муниципального района Липецкой области Российской Федерации</a:t>
          </a:r>
          <a:endParaRPr lang="ru-RU" sz="1000" dirty="0">
            <a:latin typeface="+mn-lt"/>
          </a:endParaRPr>
        </a:p>
      </dgm:t>
    </dgm:pt>
    <dgm:pt modelId="{1B2C774B-F913-465F-87D8-25A557E885DF}" type="parTrans" cxnId="{6E84182F-9A8C-49F0-91A6-6309E3D342D1}">
      <dgm:prSet/>
      <dgm:spPr/>
      <dgm:t>
        <a:bodyPr/>
        <a:lstStyle/>
        <a:p>
          <a:endParaRPr lang="ru-RU"/>
        </a:p>
      </dgm:t>
    </dgm:pt>
    <dgm:pt modelId="{ADD8B9DD-7327-4463-AC10-A0BBDA471620}" type="sibTrans" cxnId="{6E84182F-9A8C-49F0-91A6-6309E3D342D1}">
      <dgm:prSet/>
      <dgm:spPr/>
      <dgm:t>
        <a:bodyPr/>
        <a:lstStyle/>
        <a:p>
          <a:endParaRPr lang="ru-RU"/>
        </a:p>
      </dgm:t>
    </dgm:pt>
    <dgm:pt modelId="{E44BB492-0122-48DA-8028-202FB8C7B403}">
      <dgm:prSet phldrT="[Текст]" custT="1"/>
      <dgm:spPr/>
      <dgm:t>
        <a:bodyPr/>
        <a:lstStyle/>
        <a:p>
          <a:r>
            <a:rPr lang="ru-RU" sz="1000" b="0" dirty="0" smtClean="0">
              <a:latin typeface="+mn-lt"/>
            </a:rPr>
            <a:t>Соответствие</a:t>
          </a:r>
          <a:r>
            <a:rPr lang="ru-RU" sz="1000" dirty="0" smtClean="0">
              <a:latin typeface="+mn-lt"/>
            </a:rPr>
            <a:t> представленного Обращения о заключении Договора и приложений к нему формам и требованиям по их заполнению и заверению, установленным Приказом №74н</a:t>
          </a:r>
          <a:endParaRPr lang="ru-RU" sz="1000" dirty="0">
            <a:latin typeface="+mn-lt"/>
          </a:endParaRPr>
        </a:p>
      </dgm:t>
    </dgm:pt>
    <dgm:pt modelId="{D54187ED-2D50-427E-8213-EBC2D2DF82C7}" type="parTrans" cxnId="{F7033B35-6850-465E-87E7-43B1150E85F4}">
      <dgm:prSet/>
      <dgm:spPr/>
      <dgm:t>
        <a:bodyPr/>
        <a:lstStyle/>
        <a:p>
          <a:endParaRPr lang="ru-RU"/>
        </a:p>
      </dgm:t>
    </dgm:pt>
    <dgm:pt modelId="{9F435AF6-82F6-484F-B502-6CCEAD1AAB25}" type="sibTrans" cxnId="{F7033B35-6850-465E-87E7-43B1150E85F4}">
      <dgm:prSet/>
      <dgm:spPr/>
      <dgm:t>
        <a:bodyPr/>
        <a:lstStyle/>
        <a:p>
          <a:endParaRPr lang="ru-RU"/>
        </a:p>
      </dgm:t>
    </dgm:pt>
    <dgm:pt modelId="{B1AC62E0-C1DC-42F7-927D-A0968C399BBC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Копия Устава Добринского муниципального района Липецкой области Российской Федерации</a:t>
          </a:r>
          <a:endParaRPr lang="ru-RU" sz="1000" dirty="0">
            <a:latin typeface="+mn-lt"/>
          </a:endParaRPr>
        </a:p>
      </dgm:t>
    </dgm:pt>
    <dgm:pt modelId="{B65F4131-1C48-434E-8F4D-4B6D42B97410}" type="parTrans" cxnId="{86AFAFC4-C40C-45FE-8D55-90548E164830}">
      <dgm:prSet/>
      <dgm:spPr/>
      <dgm:t>
        <a:bodyPr/>
        <a:lstStyle/>
        <a:p>
          <a:endParaRPr lang="ru-RU"/>
        </a:p>
      </dgm:t>
    </dgm:pt>
    <dgm:pt modelId="{9C205226-06E4-4AF6-A2EB-4AFC149B9A58}" type="sibTrans" cxnId="{86AFAFC4-C40C-45FE-8D55-90548E164830}">
      <dgm:prSet/>
      <dgm:spPr/>
      <dgm:t>
        <a:bodyPr/>
        <a:lstStyle/>
        <a:p>
          <a:endParaRPr lang="ru-RU"/>
        </a:p>
      </dgm:t>
    </dgm:pt>
    <dgm:pt modelId="{BC5E2A10-1614-4BA1-B3F2-0FB9DD00B2DC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Уставом определено, что право осуществления муниципальных заимствований от имени Добринского муниципального района Липецкой области принадлежит Администрации Добринского муниципального района Липецкой области. </a:t>
          </a:r>
          <a:endParaRPr lang="ru-RU" sz="1000" dirty="0">
            <a:latin typeface="+mn-lt"/>
          </a:endParaRPr>
        </a:p>
      </dgm:t>
    </dgm:pt>
    <dgm:pt modelId="{8155C114-C94A-4A2E-BE27-08965839D39A}" type="parTrans" cxnId="{03E7BCDF-1EB0-44B0-80A3-EC50A3BC9270}">
      <dgm:prSet/>
      <dgm:spPr/>
      <dgm:t>
        <a:bodyPr/>
        <a:lstStyle/>
        <a:p>
          <a:endParaRPr lang="ru-RU"/>
        </a:p>
      </dgm:t>
    </dgm:pt>
    <dgm:pt modelId="{DBD0B163-7C0A-4711-83A2-623E1DBDAB60}" type="sibTrans" cxnId="{03E7BCDF-1EB0-44B0-80A3-EC50A3BC9270}">
      <dgm:prSet/>
      <dgm:spPr/>
      <dgm:t>
        <a:bodyPr/>
        <a:lstStyle/>
        <a:p>
          <a:endParaRPr lang="ru-RU"/>
        </a:p>
      </dgm:t>
    </dgm:pt>
    <dgm:pt modelId="{6CDF6916-BF2F-4C55-A1DF-DD9E1B689732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Копии приказов, распоряжений Администрации Добринского муниципального района Липецкой области Российской Федерации</a:t>
          </a:r>
          <a:endParaRPr lang="ru-RU" sz="1000" dirty="0">
            <a:latin typeface="+mn-lt"/>
          </a:endParaRPr>
        </a:p>
      </dgm:t>
    </dgm:pt>
    <dgm:pt modelId="{08A31533-3A62-406F-96D6-326CF670B92F}" type="parTrans" cxnId="{CC765A8B-9A36-4700-8471-A67B2A17C309}">
      <dgm:prSet/>
      <dgm:spPr/>
      <dgm:t>
        <a:bodyPr/>
        <a:lstStyle/>
        <a:p>
          <a:endParaRPr lang="ru-RU"/>
        </a:p>
      </dgm:t>
    </dgm:pt>
    <dgm:pt modelId="{DE53C118-6311-4683-B72D-8F0BF9B1D849}" type="sibTrans" cxnId="{CC765A8B-9A36-4700-8471-A67B2A17C309}">
      <dgm:prSet/>
      <dgm:spPr/>
      <dgm:t>
        <a:bodyPr/>
        <a:lstStyle/>
        <a:p>
          <a:endParaRPr lang="ru-RU"/>
        </a:p>
      </dgm:t>
    </dgm:pt>
    <dgm:pt modelId="{E9D05F4E-33BB-473C-A538-A128B9E5E090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Данные документы подтверждают право подписи Обращения о заключении Договора, Договора, Обращения о внесении изменений в Договор и дополнительных соглашений к Договору должностным лицом, подписавшим вышеуказанные документы  </a:t>
          </a:r>
          <a:endParaRPr lang="ru-RU" sz="1000" dirty="0">
            <a:latin typeface="+mn-lt"/>
          </a:endParaRPr>
        </a:p>
      </dgm:t>
    </dgm:pt>
    <dgm:pt modelId="{D3C0578B-575F-491A-9A8B-B26A0604BFAF}" type="parTrans" cxnId="{60BC1A44-E76F-418E-B39D-96676CD15D9C}">
      <dgm:prSet/>
      <dgm:spPr/>
      <dgm:t>
        <a:bodyPr/>
        <a:lstStyle/>
        <a:p>
          <a:endParaRPr lang="ru-RU"/>
        </a:p>
      </dgm:t>
    </dgm:pt>
    <dgm:pt modelId="{025347CA-4B1F-4684-86CA-69063F870F73}" type="sibTrans" cxnId="{60BC1A44-E76F-418E-B39D-96676CD15D9C}">
      <dgm:prSet/>
      <dgm:spPr/>
      <dgm:t>
        <a:bodyPr/>
        <a:lstStyle/>
        <a:p>
          <a:endParaRPr lang="ru-RU"/>
        </a:p>
      </dgm:t>
    </dgm:pt>
    <dgm:pt modelId="{8F6EFA0E-EBB0-4B1A-978A-B55318130EAE}">
      <dgm:prSet phldrT="[Текст]" custT="1"/>
      <dgm:spPr/>
      <dgm:t>
        <a:bodyPr/>
        <a:lstStyle/>
        <a:p>
          <a:pPr algn="just"/>
          <a:r>
            <a:rPr lang="ru-RU" sz="1000" dirty="0" smtClean="0">
              <a:latin typeface="+mn-lt"/>
            </a:rPr>
            <a:t>Карточка образцов подписей и оттиска печати подтверждает образцы подписи должностных лиц, которым предоставлено право подписи Обращения   о заключении Договора, Договора, Обращения о внесении изменений в Договор и дополнительных соглашений к Договору и оттиск печати уполномоченного органа, соответствует установленной форме, требованиям </a:t>
          </a:r>
          <a:r>
            <a:rPr lang="ru-RU" sz="1000" smtClean="0">
              <a:latin typeface="+mn-lt"/>
            </a:rPr>
            <a:t>по заполнению, </a:t>
          </a:r>
          <a:r>
            <a:rPr lang="ru-RU" sz="1000" dirty="0" smtClean="0">
              <a:latin typeface="+mn-lt"/>
            </a:rPr>
            <a:t>заверена в соответствии с Порядком №74н</a:t>
          </a:r>
          <a:endParaRPr lang="ru-RU" sz="1000" dirty="0">
            <a:latin typeface="+mn-lt"/>
          </a:endParaRPr>
        </a:p>
      </dgm:t>
    </dgm:pt>
    <dgm:pt modelId="{AA9102C4-2664-4307-858D-8AC6A4A5F001}" type="parTrans" cxnId="{D85E29E1-D3E9-4C7E-95DE-6BE999BC0FB1}">
      <dgm:prSet/>
      <dgm:spPr/>
      <dgm:t>
        <a:bodyPr/>
        <a:lstStyle/>
        <a:p>
          <a:endParaRPr lang="ru-RU"/>
        </a:p>
      </dgm:t>
    </dgm:pt>
    <dgm:pt modelId="{D3209666-A9DC-4E73-8328-DDC1AF4B8D9E}" type="sibTrans" cxnId="{D85E29E1-D3E9-4C7E-95DE-6BE999BC0FB1}">
      <dgm:prSet/>
      <dgm:spPr/>
      <dgm:t>
        <a:bodyPr/>
        <a:lstStyle/>
        <a:p>
          <a:endParaRPr lang="ru-RU"/>
        </a:p>
      </dgm:t>
    </dgm:pt>
    <dgm:pt modelId="{D26CC343-3AC4-4B7B-9C3A-4F9B54918CA8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Выписка из решения Совета депутатов Добринского муниципального района Липецкой области Российской Федерации о бюджете Добринского муниципального района Липецкой области Российской Федерации «О районном бюджете на 2015 год и на плановый период 2016 и 2017 годов»</a:t>
          </a:r>
          <a:endParaRPr lang="ru-RU" sz="1000" dirty="0">
            <a:latin typeface="+mn-lt"/>
          </a:endParaRPr>
        </a:p>
      </dgm:t>
    </dgm:pt>
    <dgm:pt modelId="{55D84AC5-F1E7-4438-B243-3DA30364C250}" type="parTrans" cxnId="{0BEE7228-8755-4715-9C61-2A50EFBC1683}">
      <dgm:prSet/>
      <dgm:spPr/>
      <dgm:t>
        <a:bodyPr/>
        <a:lstStyle/>
        <a:p>
          <a:endParaRPr lang="ru-RU"/>
        </a:p>
      </dgm:t>
    </dgm:pt>
    <dgm:pt modelId="{89828AB7-F8F9-4395-85C1-2F0DC83380FD}" type="sibTrans" cxnId="{0BEE7228-8755-4715-9C61-2A50EFBC1683}">
      <dgm:prSet/>
      <dgm:spPr/>
      <dgm:t>
        <a:bodyPr/>
        <a:lstStyle/>
        <a:p>
          <a:endParaRPr lang="ru-RU"/>
        </a:p>
      </dgm:t>
    </dgm:pt>
    <dgm:pt modelId="{F16024F2-836F-4271-A50A-49C213BF21B3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Выписка из решения о бюджете, соответствует установленной форме,  требованиям по заполнению ,  заверена в соответствии с  Порядком №74н</a:t>
          </a:r>
          <a:endParaRPr lang="ru-RU" sz="1000" dirty="0">
            <a:latin typeface="+mn-lt"/>
          </a:endParaRPr>
        </a:p>
      </dgm:t>
    </dgm:pt>
    <dgm:pt modelId="{F4A73494-05E0-40A2-AA0F-935F19A951A6}" type="parTrans" cxnId="{ED258D7A-60D6-4CB5-903D-3EF4BBC4A8EF}">
      <dgm:prSet/>
      <dgm:spPr/>
      <dgm:t>
        <a:bodyPr/>
        <a:lstStyle/>
        <a:p>
          <a:endParaRPr lang="ru-RU"/>
        </a:p>
      </dgm:t>
    </dgm:pt>
    <dgm:pt modelId="{3AC1BCF9-B307-4A3E-9BC6-DC973E106473}" type="sibTrans" cxnId="{ED258D7A-60D6-4CB5-903D-3EF4BBC4A8EF}">
      <dgm:prSet/>
      <dgm:spPr/>
      <dgm:t>
        <a:bodyPr/>
        <a:lstStyle/>
        <a:p>
          <a:endParaRPr lang="ru-RU"/>
        </a:p>
      </dgm:t>
    </dgm:pt>
    <dgm:pt modelId="{3F3A68D4-F5BB-45D1-9AB6-62EFABCC4198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Карточка образцов подписей и оттиска печати, используемых при предоставлении бюджетного кредита на пополнение остатков средств на счете бюджета Добринского муниципального района Липецкой области Российской Федерации </a:t>
          </a:r>
          <a:endParaRPr lang="ru-RU" sz="1000" dirty="0">
            <a:latin typeface="+mn-lt"/>
          </a:endParaRPr>
        </a:p>
      </dgm:t>
    </dgm:pt>
    <dgm:pt modelId="{967ADE91-CD56-4F26-92D5-B3F1A82B94D9}" type="parTrans" cxnId="{1613CCBD-FCA3-4260-A658-EDF84B83C27F}">
      <dgm:prSet/>
      <dgm:spPr/>
      <dgm:t>
        <a:bodyPr/>
        <a:lstStyle/>
        <a:p>
          <a:endParaRPr lang="ru-RU"/>
        </a:p>
      </dgm:t>
    </dgm:pt>
    <dgm:pt modelId="{6519A1CC-E6CE-4760-A8F4-5906CE663846}" type="sibTrans" cxnId="{1613CCBD-FCA3-4260-A658-EDF84B83C27F}">
      <dgm:prSet/>
      <dgm:spPr/>
      <dgm:t>
        <a:bodyPr/>
        <a:lstStyle/>
        <a:p>
          <a:endParaRPr lang="ru-RU"/>
        </a:p>
      </dgm:t>
    </dgm:pt>
    <dgm:pt modelId="{C4F79D97-B459-4BC6-AADB-7540F1609DF9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Копия решения Совета депутатов Добринского муниципального района Липецкой области Российской Федерации «О районном бюджете на 2015 год и на плановый период 2016 и 2017 годов»</a:t>
          </a:r>
          <a:endParaRPr lang="ru-RU" sz="1000" dirty="0">
            <a:latin typeface="+mn-lt"/>
          </a:endParaRPr>
        </a:p>
      </dgm:t>
    </dgm:pt>
    <dgm:pt modelId="{A17A2F55-4859-44E3-94CC-A52B556F0E13}" type="parTrans" cxnId="{E1424B12-190A-400B-9048-998F2B3C3C40}">
      <dgm:prSet/>
      <dgm:spPr/>
      <dgm:t>
        <a:bodyPr/>
        <a:lstStyle/>
        <a:p>
          <a:endParaRPr lang="ru-RU"/>
        </a:p>
      </dgm:t>
    </dgm:pt>
    <dgm:pt modelId="{AF9C976D-C82C-4FFA-B39C-524DB3A76CA0}" type="sibTrans" cxnId="{E1424B12-190A-400B-9048-998F2B3C3C40}">
      <dgm:prSet/>
      <dgm:spPr/>
      <dgm:t>
        <a:bodyPr/>
        <a:lstStyle/>
        <a:p>
          <a:endParaRPr lang="ru-RU"/>
        </a:p>
      </dgm:t>
    </dgm:pt>
    <dgm:pt modelId="{7FB8593B-61DD-414E-B0FD-E86479154D3A}">
      <dgm:prSet phldrT="[Текст]" custT="1"/>
      <dgm:spPr/>
      <dgm:t>
        <a:bodyPr/>
        <a:lstStyle/>
        <a:p>
          <a:r>
            <a:rPr lang="ru-RU" sz="1000" dirty="0" smtClean="0">
              <a:latin typeface="+mn-lt"/>
            </a:rPr>
            <a:t>Программой муниципальных внутренних заимствований Добринского муниципального района Липецкой области Российской Федерации на 2015 год и плановый период 2016 и 2017 годов (Приложение №18 к Решению) установлено право Добринского муниципального района на привлечение бюджетных кредитов из федерального бюджета </a:t>
          </a:r>
          <a:endParaRPr lang="ru-RU" sz="1000" dirty="0">
            <a:latin typeface="+mn-lt"/>
          </a:endParaRPr>
        </a:p>
      </dgm:t>
    </dgm:pt>
    <dgm:pt modelId="{797595A8-70FE-4D2D-91B2-D17D63A8A5EC}" type="parTrans" cxnId="{AD4280EC-7B08-4ADE-B01B-6BCB14F2277C}">
      <dgm:prSet/>
      <dgm:spPr/>
      <dgm:t>
        <a:bodyPr/>
        <a:lstStyle/>
        <a:p>
          <a:endParaRPr lang="ru-RU"/>
        </a:p>
      </dgm:t>
    </dgm:pt>
    <dgm:pt modelId="{3AD61065-8796-4928-8B55-3EA04866B9FB}" type="sibTrans" cxnId="{AD4280EC-7B08-4ADE-B01B-6BCB14F2277C}">
      <dgm:prSet/>
      <dgm:spPr/>
      <dgm:t>
        <a:bodyPr/>
        <a:lstStyle/>
        <a:p>
          <a:endParaRPr lang="ru-RU"/>
        </a:p>
      </dgm:t>
    </dgm:pt>
    <dgm:pt modelId="{1CECED5E-2375-427B-89E6-0AEA61621213}" type="pres">
      <dgm:prSet presAssocID="{0FC5E653-82EC-49C2-996A-4BB68F9EDF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67EF53-FB55-4663-8145-620076E6DDB5}" type="pres">
      <dgm:prSet presAssocID="{9CD7AC1F-C420-4F72-BF75-C37DD2219A57}" presName="linNode" presStyleCnt="0"/>
      <dgm:spPr/>
    </dgm:pt>
    <dgm:pt modelId="{A87267F3-0431-40C3-82DA-C520A2F50FDA}" type="pres">
      <dgm:prSet presAssocID="{9CD7AC1F-C420-4F72-BF75-C37DD2219A57}" presName="parentText" presStyleLbl="node1" presStyleIdx="0" presStyleCnt="7" custScaleX="2000000" custLinFactNeighborX="-13115" custLinFactNeighborY="-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A71815-B199-4BAA-A923-FA1344E0400B}" type="pres">
      <dgm:prSet presAssocID="{9CD7AC1F-C420-4F72-BF75-C37DD2219A57}" presName="descendantText" presStyleLbl="alignAccFollowNode1" presStyleIdx="0" presStyleCnt="7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186CC8-13C0-4222-A6F2-A440B1E38BAA}" type="pres">
      <dgm:prSet presAssocID="{5FDB0772-2D1D-49C6-B389-BDD14B9F577F}" presName="sp" presStyleCnt="0"/>
      <dgm:spPr/>
    </dgm:pt>
    <dgm:pt modelId="{0F43B0D1-DD6C-4734-B241-A4088CC219FE}" type="pres">
      <dgm:prSet presAssocID="{72E7FE6C-2310-45A5-A5AF-91D96BA21BAD}" presName="linNode" presStyleCnt="0"/>
      <dgm:spPr/>
    </dgm:pt>
    <dgm:pt modelId="{1E5753B6-1D81-4BF6-8F7E-2AB1220D63D5}" type="pres">
      <dgm:prSet presAssocID="{72E7FE6C-2310-45A5-A5AF-91D96BA21BAD}" presName="parentText" presStyleLbl="node1" presStyleIdx="1" presStyleCnt="7" custScaleX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F1D3A9-5F13-45E1-A2BB-D34F41443213}" type="pres">
      <dgm:prSet presAssocID="{72E7FE6C-2310-45A5-A5AF-91D96BA21BAD}" presName="descendantText" presStyleLbl="alignAccFollowNode1" presStyleIdx="1" presStyleCnt="7" custScaleX="2000000" custLinFactNeighborX="679" custLinFactNeighborY="-36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C90DE3-DC69-422A-B53A-4977508241E3}" type="pres">
      <dgm:prSet presAssocID="{ADD8B9DD-7327-4463-AC10-A0BBDA471620}" presName="sp" presStyleCnt="0"/>
      <dgm:spPr/>
    </dgm:pt>
    <dgm:pt modelId="{AC4A9D31-F8F0-4DF3-8EAF-07FCE62AC04B}" type="pres">
      <dgm:prSet presAssocID="{C4F79D97-B459-4BC6-AADB-7540F1609DF9}" presName="linNode" presStyleCnt="0"/>
      <dgm:spPr/>
    </dgm:pt>
    <dgm:pt modelId="{FC812A82-8E33-4E56-99C0-9B795D68F411}" type="pres">
      <dgm:prSet presAssocID="{C4F79D97-B459-4BC6-AADB-7540F1609DF9}" presName="parentText" presStyleLbl="node1" presStyleIdx="2" presStyleCnt="7" custScaleX="2000000" custLinFactNeighborX="-1239" custLinFactNeighborY="35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931312-858F-40DE-99DB-82D88DC3D855}" type="pres">
      <dgm:prSet presAssocID="{C4F79D97-B459-4BC6-AADB-7540F1609DF9}" presName="descendantText" presStyleLbl="alignAccFollowNode1" presStyleIdx="2" presStyleCnt="7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F56516-6C83-4BAE-BF43-B2228FAFE750}" type="pres">
      <dgm:prSet presAssocID="{AF9C976D-C82C-4FFA-B39C-524DB3A76CA0}" presName="sp" presStyleCnt="0"/>
      <dgm:spPr/>
    </dgm:pt>
    <dgm:pt modelId="{1631AA5A-B56E-401F-8FE2-4D60DE5182A6}" type="pres">
      <dgm:prSet presAssocID="{B1AC62E0-C1DC-42F7-927D-A0968C399BBC}" presName="linNode" presStyleCnt="0"/>
      <dgm:spPr/>
    </dgm:pt>
    <dgm:pt modelId="{AB776BD0-AFD4-4B93-96B0-8A9CD06ED709}" type="pres">
      <dgm:prSet presAssocID="{B1AC62E0-C1DC-42F7-927D-A0968C399BBC}" presName="parentText" presStyleLbl="node1" presStyleIdx="3" presStyleCnt="7" custScaleX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F9568A-B64D-4BD4-A03B-4814B0BE72AD}" type="pres">
      <dgm:prSet presAssocID="{B1AC62E0-C1DC-42F7-927D-A0968C399BBC}" presName="descendantText" presStyleLbl="alignAccFollowNode1" presStyleIdx="3" presStyleCnt="7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DA82C2-2C65-455E-991F-F30553691CF1}" type="pres">
      <dgm:prSet presAssocID="{9C205226-06E4-4AF6-A2EB-4AFC149B9A58}" presName="sp" presStyleCnt="0"/>
      <dgm:spPr/>
    </dgm:pt>
    <dgm:pt modelId="{0C27E961-1DA1-4950-BD11-A9325833DE8C}" type="pres">
      <dgm:prSet presAssocID="{6CDF6916-BF2F-4C55-A1DF-DD9E1B689732}" presName="linNode" presStyleCnt="0"/>
      <dgm:spPr/>
    </dgm:pt>
    <dgm:pt modelId="{FCB4E0B6-EA4D-4CCA-AB3B-91CCEBD6BF5B}" type="pres">
      <dgm:prSet presAssocID="{6CDF6916-BF2F-4C55-A1DF-DD9E1B689732}" presName="parentText" presStyleLbl="node1" presStyleIdx="4" presStyleCnt="7" custScaleX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D8AFF-0F43-4756-A2F5-306F8EB7AFD8}" type="pres">
      <dgm:prSet presAssocID="{6CDF6916-BF2F-4C55-A1DF-DD9E1B689732}" presName="descendantText" presStyleLbl="alignAccFollowNode1" presStyleIdx="4" presStyleCnt="7" custScaleX="20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F0D110-33ED-4E05-9104-71268612D268}" type="pres">
      <dgm:prSet presAssocID="{DE53C118-6311-4683-B72D-8F0BF9B1D849}" presName="sp" presStyleCnt="0"/>
      <dgm:spPr/>
    </dgm:pt>
    <dgm:pt modelId="{03A93281-00A9-492C-A614-EA6946C77EA7}" type="pres">
      <dgm:prSet presAssocID="{D26CC343-3AC4-4B7B-9C3A-4F9B54918CA8}" presName="linNode" presStyleCnt="0"/>
      <dgm:spPr/>
    </dgm:pt>
    <dgm:pt modelId="{3DEA99D9-B881-486D-9CB5-82F010CDCFA3}" type="pres">
      <dgm:prSet presAssocID="{D26CC343-3AC4-4B7B-9C3A-4F9B54918CA8}" presName="parentText" presStyleLbl="node1" presStyleIdx="5" presStyleCnt="7" custScaleX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6A968-D43B-4042-8FF7-191FFD50F4BA}" type="pres">
      <dgm:prSet presAssocID="{D26CC343-3AC4-4B7B-9C3A-4F9B54918CA8}" presName="descendantText" presStyleLbl="alignAccFollowNode1" presStyleIdx="5" presStyleCnt="7" custScaleX="2000000" custLinFactNeighborX="679" custLinFactNeighborY="-1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2846F1-0035-4880-B401-2EFCFDD1F85C}" type="pres">
      <dgm:prSet presAssocID="{89828AB7-F8F9-4395-85C1-2F0DC83380FD}" presName="sp" presStyleCnt="0"/>
      <dgm:spPr/>
    </dgm:pt>
    <dgm:pt modelId="{560A000F-ED66-4F90-B8A7-02968A7720E4}" type="pres">
      <dgm:prSet presAssocID="{3F3A68D4-F5BB-45D1-9AB6-62EFABCC4198}" presName="linNode" presStyleCnt="0"/>
      <dgm:spPr/>
    </dgm:pt>
    <dgm:pt modelId="{96C10ECB-7AEE-48FC-BECA-5CEB7B8BCF80}" type="pres">
      <dgm:prSet presAssocID="{3F3A68D4-F5BB-45D1-9AB6-62EFABCC4198}" presName="parentText" presStyleLbl="node1" presStyleIdx="6" presStyleCnt="7" custScaleX="200000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04A2C3-A535-41DB-9A25-30E004FF4ACB}" type="pres">
      <dgm:prSet presAssocID="{3F3A68D4-F5BB-45D1-9AB6-62EFABCC4198}" presName="descendantText" presStyleLbl="alignAccFollowNode1" presStyleIdx="6" presStyleCnt="7" custScaleX="2000000" custScaleY="1246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4CCB2C-E90B-40C4-8228-B16277A30A1C}" type="presOf" srcId="{E44BB492-0122-48DA-8028-202FB8C7B403}" destId="{2AF1D3A9-5F13-45E1-A2BB-D34F41443213}" srcOrd="0" destOrd="0" presId="urn:microsoft.com/office/officeart/2005/8/layout/vList5"/>
    <dgm:cxn modelId="{60BC1A44-E76F-418E-B39D-96676CD15D9C}" srcId="{6CDF6916-BF2F-4C55-A1DF-DD9E1B689732}" destId="{E9D05F4E-33BB-473C-A538-A128B9E5E090}" srcOrd="0" destOrd="0" parTransId="{D3C0578B-575F-491A-9A8B-B26A0604BFAF}" sibTransId="{025347CA-4B1F-4684-86CA-69063F870F73}"/>
    <dgm:cxn modelId="{B7E443F0-27E0-4F65-B3D8-338A144DCF64}" type="presOf" srcId="{BC5E2A10-1614-4BA1-B3F2-0FB9DD00B2DC}" destId="{93F9568A-B64D-4BD4-A03B-4814B0BE72AD}" srcOrd="0" destOrd="0" presId="urn:microsoft.com/office/officeart/2005/8/layout/vList5"/>
    <dgm:cxn modelId="{CC765A8B-9A36-4700-8471-A67B2A17C309}" srcId="{0FC5E653-82EC-49C2-996A-4BB68F9EDF52}" destId="{6CDF6916-BF2F-4C55-A1DF-DD9E1B689732}" srcOrd="4" destOrd="0" parTransId="{08A31533-3A62-406F-96D6-326CF670B92F}" sibTransId="{DE53C118-6311-4683-B72D-8F0BF9B1D849}"/>
    <dgm:cxn modelId="{38FC5A0F-8180-438C-B7DE-DF7C741FA49E}" type="presOf" srcId="{3F3A68D4-F5BB-45D1-9AB6-62EFABCC4198}" destId="{96C10ECB-7AEE-48FC-BECA-5CEB7B8BCF80}" srcOrd="0" destOrd="0" presId="urn:microsoft.com/office/officeart/2005/8/layout/vList5"/>
    <dgm:cxn modelId="{AC183996-E744-4B6F-990C-D8CC1412CAEE}" type="presOf" srcId="{6CDF6916-BF2F-4C55-A1DF-DD9E1B689732}" destId="{FCB4E0B6-EA4D-4CCA-AB3B-91CCEBD6BF5B}" srcOrd="0" destOrd="0" presId="urn:microsoft.com/office/officeart/2005/8/layout/vList5"/>
    <dgm:cxn modelId="{A9A4CA83-68EC-49D2-813F-2C7D6A0273C0}" type="presOf" srcId="{D26CC343-3AC4-4B7B-9C3A-4F9B54918CA8}" destId="{3DEA99D9-B881-486D-9CB5-82F010CDCFA3}" srcOrd="0" destOrd="0" presId="urn:microsoft.com/office/officeart/2005/8/layout/vList5"/>
    <dgm:cxn modelId="{BB58D6DC-1514-4E03-BD94-22836A80305E}" type="presOf" srcId="{7FB8593B-61DD-414E-B0FD-E86479154D3A}" destId="{33931312-858F-40DE-99DB-82D88DC3D855}" srcOrd="0" destOrd="0" presId="urn:microsoft.com/office/officeart/2005/8/layout/vList5"/>
    <dgm:cxn modelId="{03E7BCDF-1EB0-44B0-80A3-EC50A3BC9270}" srcId="{B1AC62E0-C1DC-42F7-927D-A0968C399BBC}" destId="{BC5E2A10-1614-4BA1-B3F2-0FB9DD00B2DC}" srcOrd="0" destOrd="0" parTransId="{8155C114-C94A-4A2E-BE27-08965839D39A}" sibTransId="{DBD0B163-7C0A-4711-83A2-623E1DBDAB60}"/>
    <dgm:cxn modelId="{E1424B12-190A-400B-9048-998F2B3C3C40}" srcId="{0FC5E653-82EC-49C2-996A-4BB68F9EDF52}" destId="{C4F79D97-B459-4BC6-AADB-7540F1609DF9}" srcOrd="2" destOrd="0" parTransId="{A17A2F55-4859-44E3-94CC-A52B556F0E13}" sibTransId="{AF9C976D-C82C-4FFA-B39C-524DB3A76CA0}"/>
    <dgm:cxn modelId="{FD27F719-50D5-4D82-8AE7-6DFF9AB7C70F}" type="presOf" srcId="{B1AC62E0-C1DC-42F7-927D-A0968C399BBC}" destId="{AB776BD0-AFD4-4B93-96B0-8A9CD06ED709}" srcOrd="0" destOrd="0" presId="urn:microsoft.com/office/officeart/2005/8/layout/vList5"/>
    <dgm:cxn modelId="{ED258D7A-60D6-4CB5-903D-3EF4BBC4A8EF}" srcId="{D26CC343-3AC4-4B7B-9C3A-4F9B54918CA8}" destId="{F16024F2-836F-4271-A50A-49C213BF21B3}" srcOrd="0" destOrd="0" parTransId="{F4A73494-05E0-40A2-AA0F-935F19A951A6}" sibTransId="{3AC1BCF9-B307-4A3E-9BC6-DC973E106473}"/>
    <dgm:cxn modelId="{B6C169CC-EE10-493A-B4CE-A8696D27B412}" type="presOf" srcId="{C4F79D97-B459-4BC6-AADB-7540F1609DF9}" destId="{FC812A82-8E33-4E56-99C0-9B795D68F411}" srcOrd="0" destOrd="0" presId="urn:microsoft.com/office/officeart/2005/8/layout/vList5"/>
    <dgm:cxn modelId="{F7033B35-6850-465E-87E7-43B1150E85F4}" srcId="{72E7FE6C-2310-45A5-A5AF-91D96BA21BAD}" destId="{E44BB492-0122-48DA-8028-202FB8C7B403}" srcOrd="0" destOrd="0" parTransId="{D54187ED-2D50-427E-8213-EBC2D2DF82C7}" sibTransId="{9F435AF6-82F6-484F-B502-6CCEAD1AAB25}"/>
    <dgm:cxn modelId="{1892F0E8-0DE0-4ED6-ADF5-373A7DD566EC}" type="presOf" srcId="{8F6EFA0E-EBB0-4B1A-978A-B55318130EAE}" destId="{3904A2C3-A535-41DB-9A25-30E004FF4ACB}" srcOrd="0" destOrd="0" presId="urn:microsoft.com/office/officeart/2005/8/layout/vList5"/>
    <dgm:cxn modelId="{D85E29E1-D3E9-4C7E-95DE-6BE999BC0FB1}" srcId="{3F3A68D4-F5BB-45D1-9AB6-62EFABCC4198}" destId="{8F6EFA0E-EBB0-4B1A-978A-B55318130EAE}" srcOrd="0" destOrd="0" parTransId="{AA9102C4-2664-4307-858D-8AC6A4A5F001}" sibTransId="{D3209666-A9DC-4E73-8328-DDC1AF4B8D9E}"/>
    <dgm:cxn modelId="{3A5368FE-FD55-4DD0-98AA-26755D16F596}" srcId="{9CD7AC1F-C420-4F72-BF75-C37DD2219A57}" destId="{329447DE-2AB6-4C98-A8FE-8F396F7EAC6E}" srcOrd="0" destOrd="0" parTransId="{414FEDB6-E507-4146-A144-04D9E10CFBCB}" sibTransId="{97084D5A-9B2B-4496-B2BF-B924AD00C77C}"/>
    <dgm:cxn modelId="{A36176C3-D6A0-414B-937D-DDAA8724CA3E}" type="presOf" srcId="{E9D05F4E-33BB-473C-A538-A128B9E5E090}" destId="{6C0D8AFF-0F43-4756-A2F5-306F8EB7AFD8}" srcOrd="0" destOrd="0" presId="urn:microsoft.com/office/officeart/2005/8/layout/vList5"/>
    <dgm:cxn modelId="{0F5FDC47-FA91-4D16-A2A5-5F54B5C074EB}" type="presOf" srcId="{72E7FE6C-2310-45A5-A5AF-91D96BA21BAD}" destId="{1E5753B6-1D81-4BF6-8F7E-2AB1220D63D5}" srcOrd="0" destOrd="0" presId="urn:microsoft.com/office/officeart/2005/8/layout/vList5"/>
    <dgm:cxn modelId="{86AFAFC4-C40C-45FE-8D55-90548E164830}" srcId="{0FC5E653-82EC-49C2-996A-4BB68F9EDF52}" destId="{B1AC62E0-C1DC-42F7-927D-A0968C399BBC}" srcOrd="3" destOrd="0" parTransId="{B65F4131-1C48-434E-8F4D-4B6D42B97410}" sibTransId="{9C205226-06E4-4AF6-A2EB-4AFC149B9A58}"/>
    <dgm:cxn modelId="{6E84182F-9A8C-49F0-91A6-6309E3D342D1}" srcId="{0FC5E653-82EC-49C2-996A-4BB68F9EDF52}" destId="{72E7FE6C-2310-45A5-A5AF-91D96BA21BAD}" srcOrd="1" destOrd="0" parTransId="{1B2C774B-F913-465F-87D8-25A557E885DF}" sibTransId="{ADD8B9DD-7327-4463-AC10-A0BBDA471620}"/>
    <dgm:cxn modelId="{0BEE7228-8755-4715-9C61-2A50EFBC1683}" srcId="{0FC5E653-82EC-49C2-996A-4BB68F9EDF52}" destId="{D26CC343-3AC4-4B7B-9C3A-4F9B54918CA8}" srcOrd="5" destOrd="0" parTransId="{55D84AC5-F1E7-4438-B243-3DA30364C250}" sibTransId="{89828AB7-F8F9-4395-85C1-2F0DC83380FD}"/>
    <dgm:cxn modelId="{060C51E8-0007-46B9-8D5C-587E8BC7B485}" type="presOf" srcId="{329447DE-2AB6-4C98-A8FE-8F396F7EAC6E}" destId="{EAA71815-B199-4BAA-A923-FA1344E0400B}" srcOrd="0" destOrd="0" presId="urn:microsoft.com/office/officeart/2005/8/layout/vList5"/>
    <dgm:cxn modelId="{93D4F9D1-1F68-4A4B-85C2-5741DDD95C0B}" srcId="{0FC5E653-82EC-49C2-996A-4BB68F9EDF52}" destId="{9CD7AC1F-C420-4F72-BF75-C37DD2219A57}" srcOrd="0" destOrd="0" parTransId="{273BF4EF-EB8F-4534-B9FA-E17E146F96A8}" sibTransId="{5FDB0772-2D1D-49C6-B389-BDD14B9F577F}"/>
    <dgm:cxn modelId="{B04D990A-30B3-475D-8B82-D523122A7298}" type="presOf" srcId="{0FC5E653-82EC-49C2-996A-4BB68F9EDF52}" destId="{1CECED5E-2375-427B-89E6-0AEA61621213}" srcOrd="0" destOrd="0" presId="urn:microsoft.com/office/officeart/2005/8/layout/vList5"/>
    <dgm:cxn modelId="{3F4F1137-D59D-45F4-9C7B-A1889E1FB909}" type="presOf" srcId="{9CD7AC1F-C420-4F72-BF75-C37DD2219A57}" destId="{A87267F3-0431-40C3-82DA-C520A2F50FDA}" srcOrd="0" destOrd="0" presId="urn:microsoft.com/office/officeart/2005/8/layout/vList5"/>
    <dgm:cxn modelId="{AD4280EC-7B08-4ADE-B01B-6BCB14F2277C}" srcId="{C4F79D97-B459-4BC6-AADB-7540F1609DF9}" destId="{7FB8593B-61DD-414E-B0FD-E86479154D3A}" srcOrd="0" destOrd="0" parTransId="{797595A8-70FE-4D2D-91B2-D17D63A8A5EC}" sibTransId="{3AD61065-8796-4928-8B55-3EA04866B9FB}"/>
    <dgm:cxn modelId="{9B4363B6-9A35-423B-8B10-F829FADBE3BD}" type="presOf" srcId="{F16024F2-836F-4271-A50A-49C213BF21B3}" destId="{EF26A968-D43B-4042-8FF7-191FFD50F4BA}" srcOrd="0" destOrd="0" presId="urn:microsoft.com/office/officeart/2005/8/layout/vList5"/>
    <dgm:cxn modelId="{1613CCBD-FCA3-4260-A658-EDF84B83C27F}" srcId="{0FC5E653-82EC-49C2-996A-4BB68F9EDF52}" destId="{3F3A68D4-F5BB-45D1-9AB6-62EFABCC4198}" srcOrd="6" destOrd="0" parTransId="{967ADE91-CD56-4F26-92D5-B3F1A82B94D9}" sibTransId="{6519A1CC-E6CE-4760-A8F4-5906CE663846}"/>
    <dgm:cxn modelId="{AEDAA9EC-CDF5-488D-8EB1-FEB5F15549EF}" type="presParOf" srcId="{1CECED5E-2375-427B-89E6-0AEA61621213}" destId="{2967EF53-FB55-4663-8145-620076E6DDB5}" srcOrd="0" destOrd="0" presId="urn:microsoft.com/office/officeart/2005/8/layout/vList5"/>
    <dgm:cxn modelId="{42E7E531-6C65-465C-AECE-EA01CED176D3}" type="presParOf" srcId="{2967EF53-FB55-4663-8145-620076E6DDB5}" destId="{A87267F3-0431-40C3-82DA-C520A2F50FDA}" srcOrd="0" destOrd="0" presId="urn:microsoft.com/office/officeart/2005/8/layout/vList5"/>
    <dgm:cxn modelId="{FF23CD7F-A979-41DC-82E5-53514D03ED5A}" type="presParOf" srcId="{2967EF53-FB55-4663-8145-620076E6DDB5}" destId="{EAA71815-B199-4BAA-A923-FA1344E0400B}" srcOrd="1" destOrd="0" presId="urn:microsoft.com/office/officeart/2005/8/layout/vList5"/>
    <dgm:cxn modelId="{77202D72-2944-4FBF-B0A6-BA04E20F2996}" type="presParOf" srcId="{1CECED5E-2375-427B-89E6-0AEA61621213}" destId="{34186CC8-13C0-4222-A6F2-A440B1E38BAA}" srcOrd="1" destOrd="0" presId="urn:microsoft.com/office/officeart/2005/8/layout/vList5"/>
    <dgm:cxn modelId="{71F6129D-63E1-466A-8829-AFE6D27DF1EB}" type="presParOf" srcId="{1CECED5E-2375-427B-89E6-0AEA61621213}" destId="{0F43B0D1-DD6C-4734-B241-A4088CC219FE}" srcOrd="2" destOrd="0" presId="urn:microsoft.com/office/officeart/2005/8/layout/vList5"/>
    <dgm:cxn modelId="{ECAC5EDB-FD8B-4588-BCE0-682854FDA018}" type="presParOf" srcId="{0F43B0D1-DD6C-4734-B241-A4088CC219FE}" destId="{1E5753B6-1D81-4BF6-8F7E-2AB1220D63D5}" srcOrd="0" destOrd="0" presId="urn:microsoft.com/office/officeart/2005/8/layout/vList5"/>
    <dgm:cxn modelId="{E3443C0C-E730-490E-8E8D-C26771452EE6}" type="presParOf" srcId="{0F43B0D1-DD6C-4734-B241-A4088CC219FE}" destId="{2AF1D3A9-5F13-45E1-A2BB-D34F41443213}" srcOrd="1" destOrd="0" presId="urn:microsoft.com/office/officeart/2005/8/layout/vList5"/>
    <dgm:cxn modelId="{43F9BCD8-77AF-4AEF-8E30-344C1C40FF4C}" type="presParOf" srcId="{1CECED5E-2375-427B-89E6-0AEA61621213}" destId="{08C90DE3-DC69-422A-B53A-4977508241E3}" srcOrd="3" destOrd="0" presId="urn:microsoft.com/office/officeart/2005/8/layout/vList5"/>
    <dgm:cxn modelId="{AA3237E7-BAA9-47B6-AFBC-FA3F172C5E6B}" type="presParOf" srcId="{1CECED5E-2375-427B-89E6-0AEA61621213}" destId="{AC4A9D31-F8F0-4DF3-8EAF-07FCE62AC04B}" srcOrd="4" destOrd="0" presId="urn:microsoft.com/office/officeart/2005/8/layout/vList5"/>
    <dgm:cxn modelId="{98D10FFF-9ED4-48D6-B83B-C0C6BC3B5BF0}" type="presParOf" srcId="{AC4A9D31-F8F0-4DF3-8EAF-07FCE62AC04B}" destId="{FC812A82-8E33-4E56-99C0-9B795D68F411}" srcOrd="0" destOrd="0" presId="urn:microsoft.com/office/officeart/2005/8/layout/vList5"/>
    <dgm:cxn modelId="{8F6077FE-0E5E-4A58-922C-7AAE3BB99822}" type="presParOf" srcId="{AC4A9D31-F8F0-4DF3-8EAF-07FCE62AC04B}" destId="{33931312-858F-40DE-99DB-82D88DC3D855}" srcOrd="1" destOrd="0" presId="urn:microsoft.com/office/officeart/2005/8/layout/vList5"/>
    <dgm:cxn modelId="{6C733057-3678-4BBE-AF9C-7F0C7AE05EEA}" type="presParOf" srcId="{1CECED5E-2375-427B-89E6-0AEA61621213}" destId="{B4F56516-6C83-4BAE-BF43-B2228FAFE750}" srcOrd="5" destOrd="0" presId="urn:microsoft.com/office/officeart/2005/8/layout/vList5"/>
    <dgm:cxn modelId="{CCEAC2B0-6798-4BEC-ADC8-631E4E02A6A9}" type="presParOf" srcId="{1CECED5E-2375-427B-89E6-0AEA61621213}" destId="{1631AA5A-B56E-401F-8FE2-4D60DE5182A6}" srcOrd="6" destOrd="0" presId="urn:microsoft.com/office/officeart/2005/8/layout/vList5"/>
    <dgm:cxn modelId="{3DE9516C-5911-4D70-B488-D717BF746EAA}" type="presParOf" srcId="{1631AA5A-B56E-401F-8FE2-4D60DE5182A6}" destId="{AB776BD0-AFD4-4B93-96B0-8A9CD06ED709}" srcOrd="0" destOrd="0" presId="urn:microsoft.com/office/officeart/2005/8/layout/vList5"/>
    <dgm:cxn modelId="{18144497-09A1-4FAB-A42F-02653E81D3F5}" type="presParOf" srcId="{1631AA5A-B56E-401F-8FE2-4D60DE5182A6}" destId="{93F9568A-B64D-4BD4-A03B-4814B0BE72AD}" srcOrd="1" destOrd="0" presId="urn:microsoft.com/office/officeart/2005/8/layout/vList5"/>
    <dgm:cxn modelId="{231C3BBB-BB83-4323-82DA-AE1AE1F01CEF}" type="presParOf" srcId="{1CECED5E-2375-427B-89E6-0AEA61621213}" destId="{AEDA82C2-2C65-455E-991F-F30553691CF1}" srcOrd="7" destOrd="0" presId="urn:microsoft.com/office/officeart/2005/8/layout/vList5"/>
    <dgm:cxn modelId="{518F99C3-1A8D-48F1-8666-C0B621461A94}" type="presParOf" srcId="{1CECED5E-2375-427B-89E6-0AEA61621213}" destId="{0C27E961-1DA1-4950-BD11-A9325833DE8C}" srcOrd="8" destOrd="0" presId="urn:microsoft.com/office/officeart/2005/8/layout/vList5"/>
    <dgm:cxn modelId="{AE22F52D-69C5-40D9-B59C-B83E226EEC5C}" type="presParOf" srcId="{0C27E961-1DA1-4950-BD11-A9325833DE8C}" destId="{FCB4E0B6-EA4D-4CCA-AB3B-91CCEBD6BF5B}" srcOrd="0" destOrd="0" presId="urn:microsoft.com/office/officeart/2005/8/layout/vList5"/>
    <dgm:cxn modelId="{92CCC984-ACDE-4EF6-9FE6-F2254CD2503F}" type="presParOf" srcId="{0C27E961-1DA1-4950-BD11-A9325833DE8C}" destId="{6C0D8AFF-0F43-4756-A2F5-306F8EB7AFD8}" srcOrd="1" destOrd="0" presId="urn:microsoft.com/office/officeart/2005/8/layout/vList5"/>
    <dgm:cxn modelId="{DB80CC4E-14DE-49F8-B787-657AC6918E68}" type="presParOf" srcId="{1CECED5E-2375-427B-89E6-0AEA61621213}" destId="{BDF0D110-33ED-4E05-9104-71268612D268}" srcOrd="9" destOrd="0" presId="urn:microsoft.com/office/officeart/2005/8/layout/vList5"/>
    <dgm:cxn modelId="{7F7DEE06-C28C-4863-9AAB-FE3B7573F575}" type="presParOf" srcId="{1CECED5E-2375-427B-89E6-0AEA61621213}" destId="{03A93281-00A9-492C-A614-EA6946C77EA7}" srcOrd="10" destOrd="0" presId="urn:microsoft.com/office/officeart/2005/8/layout/vList5"/>
    <dgm:cxn modelId="{DD937C3C-FE2A-4901-8DBD-4FBAB80D8641}" type="presParOf" srcId="{03A93281-00A9-492C-A614-EA6946C77EA7}" destId="{3DEA99D9-B881-486D-9CB5-82F010CDCFA3}" srcOrd="0" destOrd="0" presId="urn:microsoft.com/office/officeart/2005/8/layout/vList5"/>
    <dgm:cxn modelId="{C1B65B78-43A4-463C-9B93-A9991BEA68D4}" type="presParOf" srcId="{03A93281-00A9-492C-A614-EA6946C77EA7}" destId="{EF26A968-D43B-4042-8FF7-191FFD50F4BA}" srcOrd="1" destOrd="0" presId="urn:microsoft.com/office/officeart/2005/8/layout/vList5"/>
    <dgm:cxn modelId="{9A435C86-7111-4E9F-8186-62EEE9980186}" type="presParOf" srcId="{1CECED5E-2375-427B-89E6-0AEA61621213}" destId="{102846F1-0035-4880-B401-2EFCFDD1F85C}" srcOrd="11" destOrd="0" presId="urn:microsoft.com/office/officeart/2005/8/layout/vList5"/>
    <dgm:cxn modelId="{F5B3FC9A-E05D-46E7-9F97-F97F0B81B61D}" type="presParOf" srcId="{1CECED5E-2375-427B-89E6-0AEA61621213}" destId="{560A000F-ED66-4F90-B8A7-02968A7720E4}" srcOrd="12" destOrd="0" presId="urn:microsoft.com/office/officeart/2005/8/layout/vList5"/>
    <dgm:cxn modelId="{809A3605-AC81-443F-A9EE-C27518ED5DC1}" type="presParOf" srcId="{560A000F-ED66-4F90-B8A7-02968A7720E4}" destId="{96C10ECB-7AEE-48FC-BECA-5CEB7B8BCF80}" srcOrd="0" destOrd="0" presId="urn:microsoft.com/office/officeart/2005/8/layout/vList5"/>
    <dgm:cxn modelId="{2DAEAA92-C45E-4B53-B28F-2D014636CC11}" type="presParOf" srcId="{560A000F-ED66-4F90-B8A7-02968A7720E4}" destId="{3904A2C3-A535-41DB-9A25-30E004FF4AC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A7354-FEFA-468D-87CF-781A1A0EF945}">
      <dsp:nvSpPr>
        <dsp:cNvPr id="0" name=""/>
        <dsp:cNvSpPr/>
      </dsp:nvSpPr>
      <dsp:spPr>
        <a:xfrm>
          <a:off x="0" y="1"/>
          <a:ext cx="8892480" cy="119339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chemeClr val="bg1">
                  <a:lumMod val="85000"/>
                </a:schemeClr>
              </a:solidFill>
            </a:rPr>
            <a:t>Постановление Правительства Российской Федерации от 20.08.2013 № 721 «Об утверждении правил предоставления бюджетных кредитов на пополнение остатков средств на счетах бюджетов субъектов Российской Федерации (местных бюджетов)»</a:t>
          </a:r>
          <a:endParaRPr lang="ru-RU" sz="1800" b="1" kern="1200" baseline="0" dirty="0">
            <a:solidFill>
              <a:schemeClr val="bg1">
                <a:lumMod val="85000"/>
              </a:schemeClr>
            </a:solidFill>
          </a:endParaRPr>
        </a:p>
      </dsp:txBody>
      <dsp:txXfrm>
        <a:off x="58257" y="58258"/>
        <a:ext cx="8775966" cy="1076885"/>
      </dsp:txXfrm>
    </dsp:sp>
    <dsp:sp modelId="{75FF1F5F-D753-463A-9BAE-5C3E6B83C58B}">
      <dsp:nvSpPr>
        <dsp:cNvPr id="0" name=""/>
        <dsp:cNvSpPr/>
      </dsp:nvSpPr>
      <dsp:spPr>
        <a:xfrm>
          <a:off x="0" y="1273596"/>
          <a:ext cx="8892480" cy="119339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chemeClr val="bg1">
                  <a:lumMod val="85000"/>
                </a:schemeClr>
              </a:solidFill>
            </a:rPr>
            <a:t>Приказ Министерства финансов Российской Федерации от 26.07.2013 N 74н "О порядке заключения и форме Договора о предоставлении бюджетного кредита на пополнение остатков средств на счетах бюджетов субъектов Российской Федерации (местных бюджетов)« (далее – Порядок № 74н)</a:t>
          </a:r>
          <a:endParaRPr lang="ru-RU" sz="1800" kern="1200" baseline="0" dirty="0">
            <a:solidFill>
              <a:schemeClr val="bg1">
                <a:lumMod val="85000"/>
              </a:schemeClr>
            </a:solidFill>
            <a:latin typeface="Times New Roman" pitchFamily="18" charset="0"/>
          </a:endParaRPr>
        </a:p>
      </dsp:txBody>
      <dsp:txXfrm>
        <a:off x="58257" y="1331853"/>
        <a:ext cx="8775966" cy="1076885"/>
      </dsp:txXfrm>
    </dsp:sp>
    <dsp:sp modelId="{A919DCA4-E3B2-4E26-9502-93216B606F02}">
      <dsp:nvSpPr>
        <dsp:cNvPr id="0" name=""/>
        <dsp:cNvSpPr/>
      </dsp:nvSpPr>
      <dsp:spPr>
        <a:xfrm>
          <a:off x="0" y="2501556"/>
          <a:ext cx="8892480" cy="119339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baseline="0" dirty="0" smtClean="0">
              <a:solidFill>
                <a:schemeClr val="bg1">
                  <a:lumMod val="85000"/>
                </a:schemeClr>
              </a:solidFill>
            </a:rPr>
            <a:t>Приказ Министерства финансов Российской Федерации от 26.07.2013 № 73н «Об утверждении Порядка обращения взыскания задолженности по бюджетному кредиту на пополнение остатков средств на счетах бюджетов субъектов Российской Федерации (местных бюджетов)»</a:t>
          </a:r>
          <a:endParaRPr lang="ru-RU" sz="1800" kern="1200" baseline="0" dirty="0">
            <a:solidFill>
              <a:schemeClr val="bg1">
                <a:lumMod val="85000"/>
              </a:schemeClr>
            </a:solidFill>
          </a:endParaRPr>
        </a:p>
      </dsp:txBody>
      <dsp:txXfrm>
        <a:off x="58257" y="2559813"/>
        <a:ext cx="8775966" cy="1076885"/>
      </dsp:txXfrm>
    </dsp:sp>
    <dsp:sp modelId="{B29C2615-FFCA-45B3-84D7-7B4AB3C24315}">
      <dsp:nvSpPr>
        <dsp:cNvPr id="0" name=""/>
        <dsp:cNvSpPr/>
      </dsp:nvSpPr>
      <dsp:spPr>
        <a:xfrm>
          <a:off x="0" y="3729515"/>
          <a:ext cx="8892480" cy="119339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ru-RU" sz="1800" b="1" kern="1200" baseline="0" dirty="0" smtClean="0">
              <a:solidFill>
                <a:schemeClr val="bg1">
                  <a:lumMod val="85000"/>
                </a:schemeClr>
              </a:solidFill>
            </a:rPr>
            <a:t>Приказ Федерального казначейства от 09.12.2013 № 285 «Об утверждении Порядка организации работы территориального органа Федерального казначейства при предоставлении бюджетного кредита на пополнение остатков средств на счетах бюджетов субъектов Российской Федерации (местных бюджетов)»</a:t>
          </a:r>
          <a:endParaRPr lang="ru-RU" sz="1800" kern="1200" baseline="0" dirty="0">
            <a:solidFill>
              <a:schemeClr val="bg1">
                <a:lumMod val="85000"/>
              </a:schemeClr>
            </a:solidFill>
          </a:endParaRPr>
        </a:p>
      </dsp:txBody>
      <dsp:txXfrm>
        <a:off x="58257" y="3787772"/>
        <a:ext cx="8775966" cy="1076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0046D-8EA0-4449-AE84-CF76ACBAEB96}">
      <dsp:nvSpPr>
        <dsp:cNvPr id="0" name=""/>
        <dsp:cNvSpPr/>
      </dsp:nvSpPr>
      <dsp:spPr>
        <a:xfrm>
          <a:off x="0" y="497596"/>
          <a:ext cx="9144000" cy="909893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C452B-8C11-499F-91FD-2AD028FBFF73}">
      <dsp:nvSpPr>
        <dsp:cNvPr id="0" name=""/>
        <dsp:cNvSpPr/>
      </dsp:nvSpPr>
      <dsp:spPr>
        <a:xfrm>
          <a:off x="136745" y="720073"/>
          <a:ext cx="870356" cy="483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2014</a:t>
          </a:r>
          <a:endParaRPr lang="ru-RU" sz="1700" kern="1200" dirty="0"/>
        </a:p>
      </dsp:txBody>
      <dsp:txXfrm>
        <a:off x="136745" y="720073"/>
        <a:ext cx="870356" cy="483379"/>
      </dsp:txXfrm>
    </dsp:sp>
    <dsp:sp modelId="{03EC1949-4B6E-4633-B065-B65C7CEEEC1C}">
      <dsp:nvSpPr>
        <dsp:cNvPr id="0" name=""/>
        <dsp:cNvSpPr/>
      </dsp:nvSpPr>
      <dsp:spPr>
        <a:xfrm>
          <a:off x="6134576" y="4730924"/>
          <a:ext cx="309633" cy="3096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8B0D69-5BCA-40FA-AB1D-BC1422717106}">
      <dsp:nvSpPr>
        <dsp:cNvPr id="0" name=""/>
        <dsp:cNvSpPr/>
      </dsp:nvSpPr>
      <dsp:spPr>
        <a:xfrm>
          <a:off x="7" y="1152126"/>
          <a:ext cx="1368977" cy="2217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chemeClr val="tx2"/>
              </a:solidFill>
            </a:rPr>
            <a:t>Заключен договор с субъектом Российской Федерации -Липецкой областью</a:t>
          </a:r>
          <a:endParaRPr lang="ru-RU" sz="1400" kern="1200" baseline="0" dirty="0">
            <a:solidFill>
              <a:schemeClr val="tx2"/>
            </a:solidFill>
          </a:endParaRPr>
        </a:p>
      </dsp:txBody>
      <dsp:txXfrm>
        <a:off x="7" y="1152126"/>
        <a:ext cx="1368977" cy="2217846"/>
      </dsp:txXfrm>
    </dsp:sp>
    <dsp:sp modelId="{E48ED42D-CD69-49E6-8683-664136E2CBF1}">
      <dsp:nvSpPr>
        <dsp:cNvPr id="0" name=""/>
        <dsp:cNvSpPr/>
      </dsp:nvSpPr>
      <dsp:spPr>
        <a:xfrm>
          <a:off x="2915813" y="3528394"/>
          <a:ext cx="298560" cy="2701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90C45-F712-4544-A3BF-16905E388E6F}">
      <dsp:nvSpPr>
        <dsp:cNvPr id="0" name=""/>
        <dsp:cNvSpPr/>
      </dsp:nvSpPr>
      <dsp:spPr>
        <a:xfrm>
          <a:off x="7263407" y="710841"/>
          <a:ext cx="1880592" cy="4975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2015 </a:t>
          </a:r>
          <a:endParaRPr lang="ru-RU" sz="1700" kern="1200" dirty="0"/>
        </a:p>
      </dsp:txBody>
      <dsp:txXfrm>
        <a:off x="7263407" y="710841"/>
        <a:ext cx="1880592" cy="497596"/>
      </dsp:txXfrm>
    </dsp:sp>
    <dsp:sp modelId="{5BA75869-2BA0-46F7-B747-A66BABC1DC5A}">
      <dsp:nvSpPr>
        <dsp:cNvPr id="0" name=""/>
        <dsp:cNvSpPr/>
      </dsp:nvSpPr>
      <dsp:spPr>
        <a:xfrm>
          <a:off x="4211957" y="3528391"/>
          <a:ext cx="340201" cy="3056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C3FE6F-6D9F-48EB-BCA2-57F906F62855}">
      <dsp:nvSpPr>
        <dsp:cNvPr id="0" name=""/>
        <dsp:cNvSpPr/>
      </dsp:nvSpPr>
      <dsp:spPr>
        <a:xfrm>
          <a:off x="6841083" y="1152126"/>
          <a:ext cx="2302916" cy="2217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baseline="0" dirty="0" smtClean="0">
              <a:solidFill>
                <a:schemeClr val="tx2"/>
              </a:solidFill>
            </a:rPr>
            <a:t>Заключен договор с:</a:t>
          </a:r>
          <a:endParaRPr lang="ru-RU" sz="1400" kern="1200" baseline="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baseline="0" dirty="0" smtClean="0">
              <a:solidFill>
                <a:schemeClr val="tx2"/>
              </a:solidFill>
            </a:rPr>
            <a:t>Субъектом Российской Федерации - Липецкой областью</a:t>
          </a:r>
          <a:endParaRPr lang="ru-RU" sz="1400" kern="1200" baseline="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baseline="0" dirty="0" smtClean="0">
              <a:solidFill>
                <a:schemeClr val="tx2"/>
              </a:solidFill>
            </a:rPr>
            <a:t>Муниципальным образованием </a:t>
          </a:r>
          <a:r>
            <a:rPr lang="en-US" sz="1400" kern="1200" baseline="0" dirty="0" smtClean="0">
              <a:solidFill>
                <a:schemeClr val="tx2"/>
              </a:solidFill>
            </a:rPr>
            <a:t>- </a:t>
          </a:r>
          <a:r>
            <a:rPr lang="ru-RU" sz="1400" kern="1200" baseline="0" dirty="0" smtClean="0">
              <a:solidFill>
                <a:schemeClr val="tx2"/>
              </a:solidFill>
            </a:rPr>
            <a:t>город Елец</a:t>
          </a:r>
          <a:endParaRPr lang="ru-RU" sz="1400" kern="1200" baseline="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baseline="0" dirty="0" smtClean="0">
              <a:solidFill>
                <a:schemeClr val="tx2"/>
              </a:solidFill>
            </a:rPr>
            <a:t>Муниципальным образованием – Добринский муниципальный район</a:t>
          </a:r>
          <a:endParaRPr lang="ru-RU" sz="1400" kern="1200" baseline="0" dirty="0">
            <a:solidFill>
              <a:schemeClr val="tx2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/>
        </a:p>
      </dsp:txBody>
      <dsp:txXfrm>
        <a:off x="6841083" y="1152126"/>
        <a:ext cx="2302916" cy="2217846"/>
      </dsp:txXfrm>
    </dsp:sp>
    <dsp:sp modelId="{C007610F-FC81-4B99-8A26-E40043130FB0}">
      <dsp:nvSpPr>
        <dsp:cNvPr id="0" name=""/>
        <dsp:cNvSpPr/>
      </dsp:nvSpPr>
      <dsp:spPr>
        <a:xfrm rot="8372127">
          <a:off x="4109542" y="3425973"/>
          <a:ext cx="554461" cy="55446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96F9E-FB7A-4C9D-A4AB-6A56073B90C6}">
      <dsp:nvSpPr>
        <dsp:cNvPr id="0" name=""/>
        <dsp:cNvSpPr/>
      </dsp:nvSpPr>
      <dsp:spPr>
        <a:xfrm>
          <a:off x="1067" y="434154"/>
          <a:ext cx="2498950" cy="57654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Администрация муниципального образования</a:t>
          </a:r>
          <a:endParaRPr lang="ru-RU" sz="1400" kern="1200" dirty="0"/>
        </a:p>
      </dsp:txBody>
      <dsp:txXfrm>
        <a:off x="17953" y="451040"/>
        <a:ext cx="2465178" cy="542773"/>
      </dsp:txXfrm>
    </dsp:sp>
    <dsp:sp modelId="{9C96A185-ACF0-43B4-BBEF-138345458EF9}">
      <dsp:nvSpPr>
        <dsp:cNvPr id="0" name=""/>
        <dsp:cNvSpPr/>
      </dsp:nvSpPr>
      <dsp:spPr>
        <a:xfrm>
          <a:off x="250963" y="1010700"/>
          <a:ext cx="253093" cy="4463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343"/>
              </a:lnTo>
              <a:lnTo>
                <a:pt x="253093" y="4463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964491-26E3-4FE8-8A8A-AAEE2A2C498A}">
      <dsp:nvSpPr>
        <dsp:cNvPr id="0" name=""/>
        <dsp:cNvSpPr/>
      </dsp:nvSpPr>
      <dsp:spPr>
        <a:xfrm>
          <a:off x="504056" y="1100350"/>
          <a:ext cx="1999160" cy="71338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 Уставом муниципального образования предусмотрено право </a:t>
          </a:r>
          <a:r>
            <a:rPr lang="ru-RU" sz="900" b="1" kern="1200" dirty="0" smtClean="0"/>
            <a:t>Администрации </a:t>
          </a:r>
          <a:r>
            <a:rPr lang="ru-RU" sz="900" kern="1200" dirty="0" smtClean="0"/>
            <a:t>привлекать бюджетные кредиты</a:t>
          </a:r>
          <a:endParaRPr lang="ru-RU" sz="900" kern="1200" dirty="0"/>
        </a:p>
      </dsp:txBody>
      <dsp:txXfrm>
        <a:off x="524950" y="1121244"/>
        <a:ext cx="1957372" cy="671600"/>
      </dsp:txXfrm>
    </dsp:sp>
    <dsp:sp modelId="{18B5067E-70B7-4525-904D-1C18C30B5B82}">
      <dsp:nvSpPr>
        <dsp:cNvPr id="0" name=""/>
        <dsp:cNvSpPr/>
      </dsp:nvSpPr>
      <dsp:spPr>
        <a:xfrm>
          <a:off x="250963" y="1010700"/>
          <a:ext cx="253093" cy="1434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466"/>
              </a:lnTo>
              <a:lnTo>
                <a:pt x="253093" y="14344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E9E600-97CB-4661-868F-FBFC9FD0D699}">
      <dsp:nvSpPr>
        <dsp:cNvPr id="0" name=""/>
        <dsp:cNvSpPr/>
      </dsp:nvSpPr>
      <dsp:spPr>
        <a:xfrm>
          <a:off x="504056" y="2036457"/>
          <a:ext cx="1999160" cy="817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sz="900" b="1" kern="1200" dirty="0" smtClean="0"/>
            <a:t>Администрация.</a:t>
          </a:r>
          <a:endParaRPr lang="ru-RU" sz="900" b="1" kern="1200" dirty="0"/>
        </a:p>
      </dsp:txBody>
      <dsp:txXfrm>
        <a:off x="527997" y="2060398"/>
        <a:ext cx="1951278" cy="769537"/>
      </dsp:txXfrm>
    </dsp:sp>
    <dsp:sp modelId="{F96DAB0F-BB53-4940-8D9E-E2E211DEFF59}">
      <dsp:nvSpPr>
        <dsp:cNvPr id="0" name=""/>
        <dsp:cNvSpPr/>
      </dsp:nvSpPr>
      <dsp:spPr>
        <a:xfrm>
          <a:off x="3124756" y="434154"/>
          <a:ext cx="2498950" cy="5765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Администрация муниципального образования</a:t>
          </a:r>
          <a:endParaRPr lang="ru-RU" sz="1400" kern="1200" dirty="0"/>
        </a:p>
      </dsp:txBody>
      <dsp:txXfrm>
        <a:off x="3141642" y="451040"/>
        <a:ext cx="2465178" cy="542760"/>
      </dsp:txXfrm>
    </dsp:sp>
    <dsp:sp modelId="{C6EC1965-7889-42B2-A126-DD190792963B}">
      <dsp:nvSpPr>
        <dsp:cNvPr id="0" name=""/>
        <dsp:cNvSpPr/>
      </dsp:nvSpPr>
      <dsp:spPr>
        <a:xfrm>
          <a:off x="3374651" y="1010687"/>
          <a:ext cx="225745" cy="446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6362"/>
              </a:lnTo>
              <a:lnTo>
                <a:pt x="225745" y="44636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FBE465-D924-4266-91E8-9757B60F71D9}">
      <dsp:nvSpPr>
        <dsp:cNvPr id="0" name=""/>
        <dsp:cNvSpPr/>
      </dsp:nvSpPr>
      <dsp:spPr>
        <a:xfrm>
          <a:off x="3600396" y="1100350"/>
          <a:ext cx="1999160" cy="713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Уставом муниципального образования предусмотрено право </a:t>
          </a:r>
          <a:r>
            <a:rPr lang="ru-RU" sz="900" b="1" kern="1200" dirty="0" smtClean="0"/>
            <a:t>Администрации </a:t>
          </a:r>
          <a:r>
            <a:rPr lang="ru-RU" sz="900" kern="1200" dirty="0" smtClean="0"/>
            <a:t>привлекать бюджетные кредиты</a:t>
          </a:r>
          <a:endParaRPr lang="ru-RU" sz="900" kern="1200" dirty="0"/>
        </a:p>
      </dsp:txBody>
      <dsp:txXfrm>
        <a:off x="3621291" y="1121245"/>
        <a:ext cx="1957370" cy="671610"/>
      </dsp:txXfrm>
    </dsp:sp>
    <dsp:sp modelId="{454EFD08-10F7-4861-9CB2-19E5AFBE572D}">
      <dsp:nvSpPr>
        <dsp:cNvPr id="0" name=""/>
        <dsp:cNvSpPr/>
      </dsp:nvSpPr>
      <dsp:spPr>
        <a:xfrm>
          <a:off x="3374651" y="1010687"/>
          <a:ext cx="297754" cy="14344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34479"/>
              </a:lnTo>
              <a:lnTo>
                <a:pt x="297754" y="143447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57D97-3EA5-44C7-AABF-6E562BD417BF}">
      <dsp:nvSpPr>
        <dsp:cNvPr id="0" name=""/>
        <dsp:cNvSpPr/>
      </dsp:nvSpPr>
      <dsp:spPr>
        <a:xfrm>
          <a:off x="3672406" y="2036457"/>
          <a:ext cx="1999160" cy="817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sz="900" b="1" kern="1200" dirty="0" smtClean="0"/>
            <a:t>финансовый орган.</a:t>
          </a:r>
          <a:endParaRPr lang="ru-RU" sz="900" b="1" kern="1200" dirty="0"/>
        </a:p>
      </dsp:txBody>
      <dsp:txXfrm>
        <a:off x="3696347" y="2060398"/>
        <a:ext cx="1951278" cy="769537"/>
      </dsp:txXfrm>
    </dsp:sp>
    <dsp:sp modelId="{DFB568F0-A19E-4A1E-A2FD-9321722E2D60}">
      <dsp:nvSpPr>
        <dsp:cNvPr id="0" name=""/>
        <dsp:cNvSpPr/>
      </dsp:nvSpPr>
      <dsp:spPr>
        <a:xfrm>
          <a:off x="6248445" y="434154"/>
          <a:ext cx="2498950" cy="5598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Финансовый орган Администрации</a:t>
          </a:r>
          <a:endParaRPr lang="ru-RU" sz="1400" kern="1200" dirty="0"/>
        </a:p>
      </dsp:txBody>
      <dsp:txXfrm>
        <a:off x="6264843" y="450552"/>
        <a:ext cx="2466154" cy="527081"/>
      </dsp:txXfrm>
    </dsp:sp>
    <dsp:sp modelId="{8CB22115-9576-4D9D-90B0-0DA23715319F}">
      <dsp:nvSpPr>
        <dsp:cNvPr id="0" name=""/>
        <dsp:cNvSpPr/>
      </dsp:nvSpPr>
      <dsp:spPr>
        <a:xfrm>
          <a:off x="6498340" y="994032"/>
          <a:ext cx="250963" cy="4630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3018"/>
              </a:lnTo>
              <a:lnTo>
                <a:pt x="250963" y="4630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3930D-36E0-4A6F-868E-F80B06072514}">
      <dsp:nvSpPr>
        <dsp:cNvPr id="0" name=""/>
        <dsp:cNvSpPr/>
      </dsp:nvSpPr>
      <dsp:spPr>
        <a:xfrm>
          <a:off x="6749303" y="1100350"/>
          <a:ext cx="1999160" cy="7134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Уставом муниципального образования установлено полномочие </a:t>
          </a:r>
          <a:r>
            <a:rPr lang="ru-RU" sz="900" b="1" kern="1200" dirty="0" smtClean="0"/>
            <a:t>финансового органа </a:t>
          </a:r>
          <a:r>
            <a:rPr lang="ru-RU" sz="900" kern="1200" dirty="0" smtClean="0"/>
            <a:t>Администрации привлекать бюджетные кредиты</a:t>
          </a:r>
          <a:endParaRPr lang="ru-RU" sz="900" kern="1200" dirty="0"/>
        </a:p>
      </dsp:txBody>
      <dsp:txXfrm>
        <a:off x="6770198" y="1121245"/>
        <a:ext cx="1957370" cy="671610"/>
      </dsp:txXfrm>
    </dsp:sp>
    <dsp:sp modelId="{4E00AF32-A8E5-43C1-9CB1-5097CA868B68}">
      <dsp:nvSpPr>
        <dsp:cNvPr id="0" name=""/>
        <dsp:cNvSpPr/>
      </dsp:nvSpPr>
      <dsp:spPr>
        <a:xfrm>
          <a:off x="6498340" y="994032"/>
          <a:ext cx="250963" cy="13791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9127"/>
              </a:lnTo>
              <a:lnTo>
                <a:pt x="250963" y="137912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298827-44E3-40A3-87E5-9F4A04486CC7}">
      <dsp:nvSpPr>
        <dsp:cNvPr id="0" name=""/>
        <dsp:cNvSpPr/>
      </dsp:nvSpPr>
      <dsp:spPr>
        <a:xfrm>
          <a:off x="6749303" y="1964449"/>
          <a:ext cx="1999160" cy="8174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/>
            <a:t>Решением о бюджете (программой заимствований) установлен объем привлечения бюджетных кредитов и определен администратор источников финансирования дефицита бюджета - </a:t>
          </a:r>
          <a:r>
            <a:rPr lang="ru-RU" sz="900" b="1" kern="1200" dirty="0" smtClean="0"/>
            <a:t>финансовый орган.</a:t>
          </a:r>
          <a:endParaRPr lang="ru-RU" sz="900" kern="1200" dirty="0"/>
        </a:p>
      </dsp:txBody>
      <dsp:txXfrm>
        <a:off x="6773244" y="1988390"/>
        <a:ext cx="1951278" cy="7695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A71815-B199-4BAA-A923-FA1344E0400B}">
      <dsp:nvSpPr>
        <dsp:cNvPr id="0" name=""/>
        <dsp:cNvSpPr/>
      </dsp:nvSpPr>
      <dsp:spPr>
        <a:xfrm rot="5400000">
          <a:off x="5590613" y="-2369670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+mn-lt"/>
            </a:rPr>
            <a:t>Предмет проведения правовой экспертизы документов,  представленных для заключения Договора о предоставлении бюджетного кредита</a:t>
          </a:r>
          <a:endParaRPr lang="ru-RU" sz="1600" kern="1200" dirty="0">
            <a:latin typeface="+mn-lt"/>
          </a:endParaRPr>
        </a:p>
      </dsp:txBody>
      <dsp:txXfrm rot="-5400000">
        <a:off x="3136966" y="116569"/>
        <a:ext cx="5542346" cy="602460"/>
      </dsp:txXfrm>
    </dsp:sp>
    <dsp:sp modelId="{A87267F3-0431-40C3-82DA-C520A2F50FDA}">
      <dsp:nvSpPr>
        <dsp:cNvPr id="0" name=""/>
        <dsp:cNvSpPr/>
      </dsp:nvSpPr>
      <dsp:spPr>
        <a:xfrm>
          <a:off x="0" y="245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+mn-lt"/>
            </a:rPr>
            <a:t>Документы, представленные для заключения Договора о предоставлении бюджетного кредита</a:t>
          </a:r>
          <a:endParaRPr lang="ru-RU" sz="1400" kern="1200" dirty="0">
            <a:solidFill>
              <a:schemeClr val="tx1"/>
            </a:solidFill>
            <a:latin typeface="+mn-lt"/>
          </a:endParaRPr>
        </a:p>
      </dsp:txBody>
      <dsp:txXfrm>
        <a:off x="40740" y="40985"/>
        <a:ext cx="3054422" cy="753075"/>
      </dsp:txXfrm>
    </dsp:sp>
    <dsp:sp modelId="{2AF1D3A9-5F13-45E1-A2BB-D34F41443213}">
      <dsp:nvSpPr>
        <dsp:cNvPr id="0" name=""/>
        <dsp:cNvSpPr/>
      </dsp:nvSpPr>
      <dsp:spPr>
        <a:xfrm rot="5400000">
          <a:off x="5591676" y="-1517542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b="0" kern="1200" dirty="0" smtClean="0">
              <a:latin typeface="+mn-lt"/>
            </a:rPr>
            <a:t>Соответствие</a:t>
          </a:r>
          <a:r>
            <a:rPr lang="ru-RU" sz="1000" kern="1200" dirty="0" smtClean="0">
              <a:latin typeface="+mn-lt"/>
            </a:rPr>
            <a:t> представленного Обращения о заключении Договора и приложений к нему формам и требованиям по их заполнению и заверению, установленным Приказом №74н</a:t>
          </a:r>
          <a:endParaRPr lang="ru-RU" sz="1000" kern="1200" dirty="0">
            <a:latin typeface="+mn-lt"/>
          </a:endParaRPr>
        </a:p>
      </dsp:txBody>
      <dsp:txXfrm rot="-5400000">
        <a:off x="3138029" y="968697"/>
        <a:ext cx="5542346" cy="602460"/>
      </dsp:txXfrm>
    </dsp:sp>
    <dsp:sp modelId="{1E5753B6-1D81-4BF6-8F7E-2AB1220D63D5}">
      <dsp:nvSpPr>
        <dsp:cNvPr id="0" name=""/>
        <dsp:cNvSpPr/>
      </dsp:nvSpPr>
      <dsp:spPr>
        <a:xfrm>
          <a:off x="1063" y="876803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Обращение о заключении договора о предоставлении бюджетного кредита на пополнение остатков средств на счете бюджета Добринского  муниципального района Липецкой области Российской Федерации</a:t>
          </a:r>
          <a:endParaRPr lang="ru-RU" sz="1000" kern="1200" dirty="0">
            <a:latin typeface="+mn-lt"/>
          </a:endParaRPr>
        </a:p>
      </dsp:txBody>
      <dsp:txXfrm>
        <a:off x="41803" y="917543"/>
        <a:ext cx="3054422" cy="753075"/>
      </dsp:txXfrm>
    </dsp:sp>
    <dsp:sp modelId="{33931312-858F-40DE-99DB-82D88DC3D855}">
      <dsp:nvSpPr>
        <dsp:cNvPr id="0" name=""/>
        <dsp:cNvSpPr/>
      </dsp:nvSpPr>
      <dsp:spPr>
        <a:xfrm rot="5400000">
          <a:off x="5590613" y="-617104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+mn-lt"/>
            </a:rPr>
            <a:t>Программой муниципальных внутренних заимствований Добринского муниципального района Липецкой области Российской Федерации на 2015 год и плановый период 2016 и 2017 годов (Приложение №18 к Решению) установлено право Добринского муниципального района на привлечение бюджетных кредитов из федерального бюджета </a:t>
          </a:r>
          <a:endParaRPr lang="ru-RU" sz="1000" kern="1200" dirty="0">
            <a:latin typeface="+mn-lt"/>
          </a:endParaRPr>
        </a:p>
      </dsp:txBody>
      <dsp:txXfrm rot="-5400000">
        <a:off x="3136966" y="1869135"/>
        <a:ext cx="5542346" cy="602460"/>
      </dsp:txXfrm>
    </dsp:sp>
    <dsp:sp modelId="{FC812A82-8E33-4E56-99C0-9B795D68F411}">
      <dsp:nvSpPr>
        <dsp:cNvPr id="0" name=""/>
        <dsp:cNvSpPr/>
      </dsp:nvSpPr>
      <dsp:spPr>
        <a:xfrm>
          <a:off x="0" y="1756041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Копия решения Совета депутатов Добринского муниципального района Липецкой области Российской Федерации «О районном бюджете на 2015 год и на плановый период 2016 и 2017 годов»</a:t>
          </a:r>
          <a:endParaRPr lang="ru-RU" sz="1000" kern="1200" dirty="0">
            <a:latin typeface="+mn-lt"/>
          </a:endParaRPr>
        </a:p>
      </dsp:txBody>
      <dsp:txXfrm>
        <a:off x="40740" y="1796781"/>
        <a:ext cx="3054422" cy="753075"/>
      </dsp:txXfrm>
    </dsp:sp>
    <dsp:sp modelId="{93F9568A-B64D-4BD4-A03B-4814B0BE72AD}">
      <dsp:nvSpPr>
        <dsp:cNvPr id="0" name=""/>
        <dsp:cNvSpPr/>
      </dsp:nvSpPr>
      <dsp:spPr>
        <a:xfrm rot="5400000">
          <a:off x="5590613" y="259178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+mn-lt"/>
            </a:rPr>
            <a:t>Уставом определено, что право осуществления муниципальных заимствований от имени Добринского муниципального района Липецкой области принадлежит Администрации Добринского муниципального района Липецкой области. </a:t>
          </a:r>
          <a:endParaRPr lang="ru-RU" sz="1000" kern="1200" dirty="0">
            <a:latin typeface="+mn-lt"/>
          </a:endParaRPr>
        </a:p>
      </dsp:txBody>
      <dsp:txXfrm rot="-5400000">
        <a:off x="3136966" y="2745417"/>
        <a:ext cx="5542346" cy="602460"/>
      </dsp:txXfrm>
    </dsp:sp>
    <dsp:sp modelId="{AB776BD0-AFD4-4B93-96B0-8A9CD06ED709}">
      <dsp:nvSpPr>
        <dsp:cNvPr id="0" name=""/>
        <dsp:cNvSpPr/>
      </dsp:nvSpPr>
      <dsp:spPr>
        <a:xfrm>
          <a:off x="1063" y="2629370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Копия Устава Добринского муниципального района Липецкой области Российской Федерации</a:t>
          </a:r>
          <a:endParaRPr lang="ru-RU" sz="1000" kern="1200" dirty="0">
            <a:latin typeface="+mn-lt"/>
          </a:endParaRPr>
        </a:p>
      </dsp:txBody>
      <dsp:txXfrm>
        <a:off x="41803" y="2670110"/>
        <a:ext cx="3054422" cy="753075"/>
      </dsp:txXfrm>
    </dsp:sp>
    <dsp:sp modelId="{6C0D8AFF-0F43-4756-A2F5-306F8EB7AFD8}">
      <dsp:nvSpPr>
        <dsp:cNvPr id="0" name=""/>
        <dsp:cNvSpPr/>
      </dsp:nvSpPr>
      <dsp:spPr>
        <a:xfrm rot="5400000">
          <a:off x="5590613" y="1135462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+mn-lt"/>
            </a:rPr>
            <a:t>Данные документы подтверждают право подписи Обращения о заключении Договора, Договора, Обращения о внесении изменений в Договор и дополнительных соглашений к Договору должностным лицом, подписавшим вышеуказанные документы  </a:t>
          </a:r>
          <a:endParaRPr lang="ru-RU" sz="1000" kern="1200" dirty="0">
            <a:latin typeface="+mn-lt"/>
          </a:endParaRPr>
        </a:p>
      </dsp:txBody>
      <dsp:txXfrm rot="-5400000">
        <a:off x="3136966" y="3621701"/>
        <a:ext cx="5542346" cy="602460"/>
      </dsp:txXfrm>
    </dsp:sp>
    <dsp:sp modelId="{FCB4E0B6-EA4D-4CCA-AB3B-91CCEBD6BF5B}">
      <dsp:nvSpPr>
        <dsp:cNvPr id="0" name=""/>
        <dsp:cNvSpPr/>
      </dsp:nvSpPr>
      <dsp:spPr>
        <a:xfrm>
          <a:off x="1063" y="3505653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Копии приказов, распоряжений Администрации Добринского муниципального района Липецкой области Российской Федерации</a:t>
          </a:r>
          <a:endParaRPr lang="ru-RU" sz="1000" kern="1200" dirty="0">
            <a:latin typeface="+mn-lt"/>
          </a:endParaRPr>
        </a:p>
      </dsp:txBody>
      <dsp:txXfrm>
        <a:off x="41803" y="3546393"/>
        <a:ext cx="3054422" cy="753075"/>
      </dsp:txXfrm>
    </dsp:sp>
    <dsp:sp modelId="{EF26A968-D43B-4042-8FF7-191FFD50F4BA}">
      <dsp:nvSpPr>
        <dsp:cNvPr id="0" name=""/>
        <dsp:cNvSpPr/>
      </dsp:nvSpPr>
      <dsp:spPr>
        <a:xfrm rot="5400000">
          <a:off x="5591676" y="2010850"/>
          <a:ext cx="667644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+mn-lt"/>
            </a:rPr>
            <a:t>Выписка из решения о бюджете, соответствует установленной форме,  требованиям по заполнению ,  заверена в соответствии с  Порядком №74н</a:t>
          </a:r>
          <a:endParaRPr lang="ru-RU" sz="1000" kern="1200" dirty="0">
            <a:latin typeface="+mn-lt"/>
          </a:endParaRPr>
        </a:p>
      </dsp:txBody>
      <dsp:txXfrm rot="-5400000">
        <a:off x="3138029" y="4497089"/>
        <a:ext cx="5542346" cy="602460"/>
      </dsp:txXfrm>
    </dsp:sp>
    <dsp:sp modelId="{3DEA99D9-B881-486D-9CB5-82F010CDCFA3}">
      <dsp:nvSpPr>
        <dsp:cNvPr id="0" name=""/>
        <dsp:cNvSpPr/>
      </dsp:nvSpPr>
      <dsp:spPr>
        <a:xfrm>
          <a:off x="1063" y="4381936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Выписка из решения Совета депутатов Добринского муниципального района Липецкой области Российской Федерации о бюджете Добринского муниципального района Липецкой области Российской Федерации «О районном бюджете на 2015 год и на плановый период 2016 и 2017 годов»</a:t>
          </a:r>
          <a:endParaRPr lang="ru-RU" sz="1000" kern="1200" dirty="0">
            <a:latin typeface="+mn-lt"/>
          </a:endParaRPr>
        </a:p>
      </dsp:txBody>
      <dsp:txXfrm>
        <a:off x="41803" y="4422676"/>
        <a:ext cx="3054422" cy="753075"/>
      </dsp:txXfrm>
    </dsp:sp>
    <dsp:sp modelId="{3904A2C3-A535-41DB-9A25-30E004FF4ACB}">
      <dsp:nvSpPr>
        <dsp:cNvPr id="0" name=""/>
        <dsp:cNvSpPr/>
      </dsp:nvSpPr>
      <dsp:spPr>
        <a:xfrm rot="5400000">
          <a:off x="5508489" y="2888028"/>
          <a:ext cx="831891" cy="557493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57150" lvl="1" indent="-57150" algn="just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000" kern="1200" dirty="0" smtClean="0">
              <a:latin typeface="+mn-lt"/>
            </a:rPr>
            <a:t>Карточка образцов подписей и оттиска печати подтверждает образцы подписи должностных лиц, которым предоставлено право подписи Обращения   о заключении Договора, Договора, Обращения о внесении изменений в Договор и дополнительных соглашений к Договору и оттиск печати уполномоченного органа, соответствует установленной форме, требованиям </a:t>
          </a:r>
          <a:r>
            <a:rPr lang="ru-RU" sz="1000" kern="1200" smtClean="0">
              <a:latin typeface="+mn-lt"/>
            </a:rPr>
            <a:t>по заполнению, </a:t>
          </a:r>
          <a:r>
            <a:rPr lang="ru-RU" sz="1000" kern="1200" dirty="0" smtClean="0">
              <a:latin typeface="+mn-lt"/>
            </a:rPr>
            <a:t>заверена в соответствии с Порядком №74н</a:t>
          </a:r>
          <a:endParaRPr lang="ru-RU" sz="1000" kern="1200" dirty="0">
            <a:latin typeface="+mn-lt"/>
          </a:endParaRPr>
        </a:p>
      </dsp:txBody>
      <dsp:txXfrm rot="-5400000">
        <a:off x="3136966" y="5300161"/>
        <a:ext cx="5534328" cy="750671"/>
      </dsp:txXfrm>
    </dsp:sp>
    <dsp:sp modelId="{96C10ECB-7AEE-48FC-BECA-5CEB7B8BCF80}">
      <dsp:nvSpPr>
        <dsp:cNvPr id="0" name=""/>
        <dsp:cNvSpPr/>
      </dsp:nvSpPr>
      <dsp:spPr>
        <a:xfrm>
          <a:off x="1063" y="5258219"/>
          <a:ext cx="3135902" cy="8345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+mn-lt"/>
            </a:rPr>
            <a:t>Карточка образцов подписей и оттиска печати, используемых при предоставлении бюджетного кредита на пополнение остатков средств на счете бюджета Добринского муниципального района Липецкой области Российской Федерации </a:t>
          </a:r>
          <a:endParaRPr lang="ru-RU" sz="1000" kern="1200" dirty="0">
            <a:latin typeface="+mn-lt"/>
          </a:endParaRPr>
        </a:p>
      </dsp:txBody>
      <dsp:txXfrm>
        <a:off x="41803" y="5298959"/>
        <a:ext cx="3054422" cy="753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CBC649A-F488-4A90-B9E9-3872A438147A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1056DC5-E403-4414-9279-F4AA841A2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150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6F1DFE-C41E-4498-8E8F-BC406731BBA9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E22731-1573-4767-B424-70465B849748}" type="slidenum">
              <a:rPr lang="ru-RU" altLang="ru-RU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B212B-FAFF-4E01-B5BF-96CE8FC34517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97160-796D-47C9-8606-641C109DD4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71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71780-C260-48A7-8A2C-B549446C61A9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4834-7357-44D0-A098-0B7E957A84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91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DFDCA-6974-44F8-902C-CD53C4AFE41C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D3CFA-7DAB-466E-92F5-B96E9C6F21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285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DCD75-BFA8-45DC-BA91-84108B70858C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779E2-B34E-41D8-8EF6-9EE0FBEE37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77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0302B-178A-4AB4-B8D8-EA13E3FB95D4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91416-00D3-4CDD-8867-315EC09517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089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371D4-F312-4065-B44F-A32281E9E98A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74AA2-F0A8-42C6-B54E-F7EA8ADB2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9553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EDBC9-2AC9-45EC-82CD-FEA5C1D30C41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53C15-6C7E-48B9-925C-9374A67D9A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58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C5573A-0408-47A0-8026-6AB5364E0149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07401-3D3B-4991-AFF7-AC59E15B57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918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514DF-7136-46B4-B2CA-0A13DF50537D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F5648-A15D-40F5-A311-96D7E1FA0E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519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2C6EA-FB37-4154-AF97-EDFBEEB18B4D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8233-2342-441A-8186-D24CB785E3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069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DD8F0-BA47-4EC5-B4FE-C79918323223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6C522-B021-4081-A057-5ACEB15F27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762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A5849B4-4D72-420A-BDDD-1CECA27553DE}" type="datetimeFigureOut">
              <a:rPr lang="ru-RU"/>
              <a:pPr>
                <a:defRPr/>
              </a:pPr>
              <a:t>21.10.2015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F19AC0-B9B9-43B4-A29B-A5AF7B898D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0" r:id="rId4"/>
    <p:sldLayoutId id="2147483986" r:id="rId5"/>
    <p:sldLayoutId id="2147483981" r:id="rId6"/>
    <p:sldLayoutId id="2147483987" r:id="rId7"/>
    <p:sldLayoutId id="2147483988" r:id="rId8"/>
    <p:sldLayoutId id="2147483989" r:id="rId9"/>
    <p:sldLayoutId id="2147483982" r:id="rId10"/>
    <p:sldLayoutId id="21474839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/>
          </p:cNvSpPr>
          <p:nvPr>
            <p:ph type="body" idx="1"/>
          </p:nvPr>
        </p:nvSpPr>
        <p:spPr>
          <a:xfrm>
            <a:off x="468313" y="1341438"/>
            <a:ext cx="8229600" cy="3600450"/>
          </a:xfrm>
        </p:spPr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buFont typeface="Arial" charset="0"/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endParaRPr lang="ru-RU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ru-RU" sz="3500" dirty="0" smtClean="0"/>
              <a:t>Актуальные вопросы, возникающие при проведении правовой экспертизы документов, представленных для заключения договора о предоставлении бюджетного кредита на пополнение остатков средств на счетах бюджетов субъектов Российской Федерации (местных бюджетов)</a:t>
            </a:r>
          </a:p>
          <a:p>
            <a:pPr algn="ctr" fontAlgn="auto">
              <a:spcAft>
                <a:spcPts val="0"/>
              </a:spcAft>
              <a:buFont typeface="Arial" charset="0"/>
              <a:buNone/>
              <a:defRPr/>
            </a:pPr>
            <a:endParaRPr lang="ru-RU" sz="2400" b="1" dirty="0" smtClean="0">
              <a:solidFill>
                <a:srgbClr val="00449E"/>
              </a:solidFill>
              <a:ea typeface="+mj-ea"/>
              <a:cs typeface="Times New Roman" pitchFamily="18" charset="0"/>
            </a:endParaRPr>
          </a:p>
        </p:txBody>
      </p:sp>
      <p:sp>
        <p:nvSpPr>
          <p:cNvPr id="10243" name="Прямоугольник 2"/>
          <p:cNvSpPr>
            <a:spLocks noChangeArrowheads="1"/>
          </p:cNvSpPr>
          <p:nvPr/>
        </p:nvSpPr>
        <p:spPr bwMode="auto">
          <a:xfrm>
            <a:off x="755650" y="0"/>
            <a:ext cx="72009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>
              <a:buFont typeface="Arial" charset="0"/>
              <a:buNone/>
            </a:pPr>
            <a:endParaRPr lang="ru-RU" altLang="ru-RU" sz="2400" b="1">
              <a:solidFill>
                <a:srgbClr val="2D6AE3"/>
              </a:solidFill>
            </a:endParaRPr>
          </a:p>
          <a:p>
            <a:pPr algn="ctr">
              <a:buFont typeface="Arial" charset="0"/>
              <a:buNone/>
            </a:pPr>
            <a:r>
              <a:rPr lang="ru-RU" altLang="ru-RU" sz="2400" b="1">
                <a:solidFill>
                  <a:srgbClr val="2D6AE3"/>
                </a:solidFill>
              </a:rPr>
              <a:t>     </a:t>
            </a:r>
            <a:r>
              <a:rPr lang="ru-RU" altLang="ru-RU" sz="2000"/>
              <a:t>УФК по Липецкой области</a:t>
            </a:r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5724525" y="5373688"/>
            <a:ext cx="3095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1600">
                <a:latin typeface="Times New Roman" pitchFamily="18" charset="0"/>
              </a:rPr>
              <a:t>Начальник юридического отдела УФК по Липецкой области</a:t>
            </a:r>
          </a:p>
          <a:p>
            <a:pPr algn="ctr"/>
            <a:r>
              <a:rPr lang="ru-RU" altLang="ru-RU" sz="1600">
                <a:latin typeface="Times New Roman" pitchFamily="18" charset="0"/>
              </a:rPr>
              <a:t>Е. Д. Лазарева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68413"/>
            <a:ext cx="8686800" cy="5113337"/>
          </a:xfrm>
        </p:spPr>
        <p:txBody>
          <a:bodyPr>
            <a:normAutofit fontScale="25000" lnSpcReduction="20000"/>
          </a:bodyPr>
          <a:lstStyle/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ru-RU" sz="7200" dirty="0" smtClean="0"/>
              <a:t>Территориальным органом Федерального казначейства с субъектом Российской Федерации (муниципального образования), по месту открытия счета 40201 (40204), заключается </a:t>
            </a:r>
            <a:r>
              <a:rPr lang="ru-RU" sz="7200" b="1" dirty="0" smtClean="0"/>
              <a:t>Договор </a:t>
            </a:r>
            <a:r>
              <a:rPr lang="ru-RU" sz="7200" dirty="0" smtClean="0"/>
              <a:t>на текущий финансовый год.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/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ru-RU" sz="7200" dirty="0" smtClean="0">
                <a:cs typeface="Times New Roman" pitchFamily="18" charset="0"/>
              </a:rPr>
              <a:t>Бюджетный кредит предоставляется за счет остатков средств на едином счете федерального бюджета.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>
              <a:cs typeface="Times New Roman" pitchFamily="18" charset="0"/>
            </a:endParaRP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ru-RU" sz="7200" dirty="0" smtClean="0">
                <a:cs typeface="Times New Roman" pitchFamily="18" charset="0"/>
              </a:rPr>
              <a:t>Бюджетный кредит </a:t>
            </a:r>
            <a:r>
              <a:rPr lang="ru-RU" sz="7200" dirty="0" smtClean="0"/>
              <a:t>предоставляется в размере, не превышающем </a:t>
            </a:r>
            <a:r>
              <a:rPr lang="ru-RU" sz="7200" b="1" dirty="0" smtClean="0"/>
              <a:t>одной двенадцатой объема доходов </a:t>
            </a:r>
            <a:r>
              <a:rPr lang="ru-RU" sz="7200" dirty="0" smtClean="0"/>
              <a:t>бюджета, за исключением субсидий, субвенций и иных межбюджетных трансфертов, имеющих целевое назначение. 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/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ru-RU" sz="7200" dirty="0" smtClean="0"/>
              <a:t>Процентная </a:t>
            </a:r>
            <a:r>
              <a:rPr lang="ru-RU" sz="7200" b="1" dirty="0" smtClean="0"/>
              <a:t>ставка</a:t>
            </a:r>
            <a:r>
              <a:rPr lang="ru-RU" sz="7200" dirty="0" smtClean="0"/>
              <a:t> -  </a:t>
            </a:r>
            <a:r>
              <a:rPr lang="en-US" sz="7200" dirty="0" smtClean="0"/>
              <a:t>0,1 % </a:t>
            </a:r>
            <a:r>
              <a:rPr lang="ru-RU" sz="7200" dirty="0" smtClean="0"/>
              <a:t> годовых</a:t>
            </a:r>
            <a:r>
              <a:rPr lang="ru-RU" sz="7200" dirty="0" smtClean="0">
                <a:cs typeface="Times New Roman" pitchFamily="18" charset="0"/>
              </a:rPr>
              <a:t>.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/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tabLst>
                <a:tab pos="180975" algn="l"/>
              </a:tabLst>
              <a:defRPr/>
            </a:pPr>
            <a:r>
              <a:rPr lang="ru-RU" sz="7200" b="1" dirty="0" smtClean="0"/>
              <a:t>Срок </a:t>
            </a:r>
            <a:r>
              <a:rPr lang="ru-RU" sz="7200" dirty="0" smtClean="0"/>
              <a:t>кредита – не должен превышать </a:t>
            </a:r>
            <a:r>
              <a:rPr lang="ru-RU" sz="7200" b="1" dirty="0" smtClean="0"/>
              <a:t>30 дней</a:t>
            </a:r>
            <a:r>
              <a:rPr lang="ru-RU" sz="7200" dirty="0" smtClean="0">
                <a:cs typeface="Times New Roman" pitchFamily="18" charset="0"/>
              </a:rPr>
              <a:t>,</a:t>
            </a:r>
            <a:r>
              <a:rPr lang="ru-RU" sz="7200" b="1" dirty="0" smtClean="0">
                <a:cs typeface="Times New Roman" pitchFamily="18" charset="0"/>
              </a:rPr>
              <a:t> </a:t>
            </a:r>
            <a:r>
              <a:rPr lang="ru-RU" sz="7200" dirty="0" smtClean="0">
                <a:cs typeface="Times New Roman" pitchFamily="18" charset="0"/>
              </a:rPr>
              <a:t>при условии его возврата</a:t>
            </a:r>
            <a:r>
              <a:rPr lang="ru-RU" sz="7200" b="1" dirty="0" smtClean="0">
                <a:cs typeface="Times New Roman" pitchFamily="18" charset="0"/>
              </a:rPr>
              <a:t> </a:t>
            </a:r>
            <a:r>
              <a:rPr lang="ru-RU" sz="7200" b="1" dirty="0" smtClean="0"/>
              <a:t>не позднее </a:t>
            </a:r>
            <a:r>
              <a:rPr lang="ru-RU" sz="7200" dirty="0" smtClean="0"/>
              <a:t>25 ноября. 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/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r>
              <a:rPr lang="ru-RU" sz="7200" dirty="0" smtClean="0"/>
              <a:t>Одновременно выдается </a:t>
            </a:r>
            <a:r>
              <a:rPr lang="ru-RU" sz="7200" b="1" dirty="0" smtClean="0"/>
              <a:t>только один кредит</a:t>
            </a:r>
            <a:r>
              <a:rPr lang="ru-RU" sz="7200" dirty="0" smtClean="0"/>
              <a:t>.</a:t>
            </a:r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defRPr/>
            </a:pPr>
            <a:endParaRPr lang="ru-RU" sz="7200" dirty="0" smtClean="0"/>
          </a:p>
          <a:p>
            <a:pPr algn="just" fontAlgn="auto">
              <a:spcAft>
                <a:spcPts val="0"/>
              </a:spcAft>
              <a:buClrTx/>
              <a:buFont typeface="Arial" pitchFamily="34" charset="0"/>
              <a:buChar char="•"/>
              <a:tabLst>
                <a:tab pos="447675" algn="l"/>
              </a:tabLst>
              <a:defRPr/>
            </a:pPr>
            <a:r>
              <a:rPr lang="ru-RU" sz="7200" dirty="0" smtClean="0">
                <a:cs typeface="Times New Roman" pitchFamily="18" charset="0"/>
              </a:rPr>
              <a:t>Бюджетный кредит</a:t>
            </a:r>
            <a:r>
              <a:rPr lang="ru-RU" sz="7200" dirty="0" smtClean="0"/>
              <a:t> </a:t>
            </a:r>
            <a:r>
              <a:rPr lang="ru-RU" sz="7200" b="1" dirty="0" smtClean="0"/>
              <a:t>не предоставляется </a:t>
            </a:r>
            <a:r>
              <a:rPr lang="ru-RU" sz="7200" dirty="0" smtClean="0"/>
              <a:t>в случае наличия размещенных бюджетных средств на банковских депозитах. 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endParaRPr lang="ru-RU" dirty="0"/>
          </a:p>
        </p:txBody>
      </p:sp>
      <p:sp>
        <p:nvSpPr>
          <p:cNvPr id="11268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1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0" y="115888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/>
              <a:t>Общие основания</a:t>
            </a:r>
            <a:r>
              <a:rPr lang="en-US" altLang="ru-RU" sz="2000"/>
              <a:t> </a:t>
            </a:r>
            <a:r>
              <a:rPr lang="ru-RU" altLang="ru-RU" sz="2000"/>
              <a:t>и условия предоставления </a:t>
            </a:r>
          </a:p>
          <a:p>
            <a:pPr algn="ctr"/>
            <a:r>
              <a:rPr lang="ru-RU" altLang="ru-RU" sz="2000"/>
              <a:t>бюджетного кредита на пополнение остатков средств на счетах</a:t>
            </a:r>
          </a:p>
          <a:p>
            <a:pPr algn="ctr"/>
            <a:r>
              <a:rPr lang="ru-RU" altLang="ru-RU" sz="2000"/>
              <a:t> бюджетов субъектов Российской Федерации (местных бюджетов) </a:t>
            </a:r>
            <a:endParaRPr lang="ru-RU" altLang="ru-RU" sz="2000" b="1">
              <a:solidFill>
                <a:srgbClr val="00206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kern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00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</a:t>
            </a:r>
            <a:r>
              <a:rPr lang="en-US" altLang="ru-RU" sz="800" b="1" i="1">
                <a:latin typeface="Times New Roman" pitchFamily="18" charset="0"/>
                <a:cs typeface="Times New Roman" pitchFamily="18" charset="0"/>
              </a:rPr>
              <a:t>2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2" name="TextBox 4"/>
          <p:cNvSpPr txBox="1">
            <a:spLocks noChangeArrowheads="1"/>
          </p:cNvSpPr>
          <p:nvPr/>
        </p:nvSpPr>
        <p:spPr bwMode="auto">
          <a:xfrm>
            <a:off x="0" y="0"/>
            <a:ext cx="91440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/>
              <a:t>Нормативно-правовое регулирование процесса предоставления</a:t>
            </a:r>
          </a:p>
          <a:p>
            <a:pPr algn="ctr"/>
            <a:r>
              <a:rPr lang="ru-RU" altLang="ru-RU" sz="2000"/>
              <a:t> бюджетного кредита на пополнение остатков средств на счетах</a:t>
            </a:r>
          </a:p>
          <a:p>
            <a:pPr algn="ctr"/>
            <a:r>
              <a:rPr lang="ru-RU" altLang="ru-RU" sz="2000"/>
              <a:t> бюджетов субъектов Российской Федерации (местных бюджетов) </a:t>
            </a:r>
            <a:endParaRPr lang="ru-RU" altLang="ru-RU" sz="2000" b="1">
              <a:solidFill>
                <a:srgbClr val="002060"/>
              </a:solidFill>
              <a:latin typeface="Times New Roman" pitchFamily="18" charset="0"/>
            </a:endParaRPr>
          </a:p>
          <a:p>
            <a:pPr algn="ctr"/>
            <a:endParaRPr lang="ru-RU" altLang="ru-RU" sz="2000" b="1">
              <a:solidFill>
                <a:srgbClr val="002060"/>
              </a:solidFill>
              <a:latin typeface="Times New Roman" pitchFamily="18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07504" y="1412776"/>
          <a:ext cx="889248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989138"/>
            <a:ext cx="5616575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/>
          <p:cNvGraphicFramePr/>
          <p:nvPr/>
        </p:nvGraphicFramePr>
        <p:xfrm>
          <a:off x="0" y="980728"/>
          <a:ext cx="9144000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3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7" name="TextBox 11"/>
          <p:cNvSpPr txBox="1">
            <a:spLocks noChangeArrowheads="1"/>
          </p:cNvSpPr>
          <p:nvPr/>
        </p:nvSpPr>
        <p:spPr bwMode="auto">
          <a:xfrm>
            <a:off x="0" y="115888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/>
              <a:t>Информация о заключении УФК по Липецкой области Договоров о предоставлении бюджетных кредитов на пополнение остатков средств </a:t>
            </a:r>
          </a:p>
          <a:p>
            <a:pPr algn="ctr"/>
            <a:r>
              <a:rPr lang="ru-RU" altLang="ru-RU" sz="2000"/>
              <a:t>на счетах бюджетов субъектов Российской Федерации (местных бюджетов)</a:t>
            </a:r>
            <a:endParaRPr lang="ru-RU" altLang="ru-RU" sz="200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625" y="1500188"/>
            <a:ext cx="8429625" cy="5072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81025" y="1652588"/>
            <a:ext cx="8429625" cy="4945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75" y="1785938"/>
            <a:ext cx="8429625" cy="5072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1" name="Rectangle 28"/>
          <p:cNvSpPr>
            <a:spLocks noChangeArrowheads="1"/>
          </p:cNvSpPr>
          <p:nvPr/>
        </p:nvSpPr>
        <p:spPr bwMode="auto">
          <a:xfrm>
            <a:off x="357188" y="1785938"/>
            <a:ext cx="3098800" cy="1214437"/>
          </a:xfrm>
          <a:prstGeom prst="rect">
            <a:avLst/>
          </a:prstGeom>
          <a:gradFill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/>
          </a:gra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Ctr="1"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Территориальный</a:t>
            </a:r>
          </a:p>
          <a:p>
            <a:pPr algn="ctr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орган ФК</a:t>
            </a:r>
          </a:p>
        </p:txBody>
      </p:sp>
      <p:sp>
        <p:nvSpPr>
          <p:cNvPr id="12" name="AutoShape 47"/>
          <p:cNvSpPr>
            <a:spLocks noChangeArrowheads="1"/>
          </p:cNvSpPr>
          <p:nvPr/>
        </p:nvSpPr>
        <p:spPr bwMode="auto">
          <a:xfrm>
            <a:off x="3491880" y="2492896"/>
            <a:ext cx="3425735" cy="144016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3" name="Блок-схема: решение 15"/>
          <p:cNvSpPr>
            <a:spLocks noChangeArrowheads="1"/>
          </p:cNvSpPr>
          <p:nvPr/>
        </p:nvSpPr>
        <p:spPr bwMode="auto">
          <a:xfrm>
            <a:off x="0" y="4292600"/>
            <a:ext cx="3851275" cy="2143125"/>
          </a:xfrm>
          <a:prstGeom prst="flowChartDecision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Заключение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доп. соглашения (Кредитного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договора)</a:t>
            </a:r>
            <a:endParaRPr lang="ru-RU" dirty="0">
              <a:solidFill>
                <a:srgbClr val="0D0D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6" name="Rectangle 4"/>
          <p:cNvSpPr>
            <a:spLocks noChangeArrowheads="1"/>
          </p:cNvSpPr>
          <p:nvPr/>
        </p:nvSpPr>
        <p:spPr bwMode="auto">
          <a:xfrm>
            <a:off x="5143500" y="5286375"/>
            <a:ext cx="3786188" cy="1285875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Уполномоченный орган</a:t>
            </a:r>
          </a:p>
          <a:p>
            <a:pPr algn="ctr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 субъекта Российской Федерации </a:t>
            </a:r>
          </a:p>
          <a:p>
            <a:pPr algn="ctr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(муниципального образования)</a:t>
            </a:r>
          </a:p>
        </p:txBody>
      </p:sp>
      <p:sp>
        <p:nvSpPr>
          <p:cNvPr id="16" name="AutoShape 47"/>
          <p:cNvSpPr>
            <a:spLocks noChangeArrowheads="1"/>
          </p:cNvSpPr>
          <p:nvPr/>
        </p:nvSpPr>
        <p:spPr bwMode="auto">
          <a:xfrm rot="2614222">
            <a:off x="1667837" y="4317783"/>
            <a:ext cx="4208628" cy="150252"/>
          </a:xfrm>
          <a:prstGeom prst="rightArrow">
            <a:avLst>
              <a:gd name="adj1" fmla="val 50000"/>
              <a:gd name="adj2" fmla="val 509752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4350" name="TextBox 18"/>
          <p:cNvSpPr txBox="1">
            <a:spLocks noChangeArrowheads="1"/>
          </p:cNvSpPr>
          <p:nvPr/>
        </p:nvSpPr>
        <p:spPr bwMode="auto">
          <a:xfrm rot="2633169">
            <a:off x="4079875" y="3808413"/>
            <a:ext cx="30813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Заключение Договора </a:t>
            </a:r>
          </a:p>
        </p:txBody>
      </p:sp>
      <p:grpSp>
        <p:nvGrpSpPr>
          <p:cNvPr id="14351" name="AutoShape 47"/>
          <p:cNvGrpSpPr>
            <a:grpSpLocks/>
          </p:cNvGrpSpPr>
          <p:nvPr/>
        </p:nvGrpSpPr>
        <p:grpSpPr bwMode="auto">
          <a:xfrm>
            <a:off x="3429000" y="2857500"/>
            <a:ext cx="2914650" cy="2501900"/>
            <a:chOff x="1982" y="1801"/>
            <a:chExt cx="1405" cy="1103"/>
          </a:xfrm>
        </p:grpSpPr>
        <p:pic>
          <p:nvPicPr>
            <p:cNvPr id="14377" name="AutoShape 47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" y="1801"/>
              <a:ext cx="1240" cy="1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8" name="Text Box 13"/>
            <p:cNvSpPr txBox="1">
              <a:spLocks noChangeArrowheads="1"/>
            </p:cNvSpPr>
            <p:nvPr/>
          </p:nvSpPr>
          <p:spPr bwMode="auto">
            <a:xfrm rot="-8260594">
              <a:off x="1984" y="2366"/>
              <a:ext cx="1403" cy="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9pPr>
            </a:lstStyle>
            <a:p>
              <a:endParaRPr lang="ru-RU" altLang="ru-RU">
                <a:latin typeface="Calibri" pitchFamily="34" charset="0"/>
              </a:endParaRPr>
            </a:p>
          </p:txBody>
        </p:sp>
      </p:grpSp>
      <p:grpSp>
        <p:nvGrpSpPr>
          <p:cNvPr id="14352" name="AutoShape 47"/>
          <p:cNvGrpSpPr>
            <a:grpSpLocks/>
          </p:cNvGrpSpPr>
          <p:nvPr/>
        </p:nvGrpSpPr>
        <p:grpSpPr bwMode="auto">
          <a:xfrm>
            <a:off x="1763713" y="2924175"/>
            <a:ext cx="285750" cy="1500188"/>
            <a:chOff x="1144" y="1966"/>
            <a:chExt cx="66" cy="246"/>
          </a:xfrm>
        </p:grpSpPr>
        <p:pic>
          <p:nvPicPr>
            <p:cNvPr id="14375" name="AutoShape 4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4" y="1966"/>
              <a:ext cx="6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6" name="Text Box 7"/>
            <p:cNvSpPr txBox="1">
              <a:spLocks noChangeArrowheads="1"/>
            </p:cNvSpPr>
            <p:nvPr/>
          </p:nvSpPr>
          <p:spPr bwMode="auto">
            <a:xfrm rot="-5400000">
              <a:off x="1101" y="2045"/>
              <a:ext cx="156" cy="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9pPr>
            </a:lstStyle>
            <a:p>
              <a:endParaRPr lang="ru-RU" altLang="ru-RU">
                <a:latin typeface="Calibri" pitchFamily="34" charset="0"/>
              </a:endParaRPr>
            </a:p>
          </p:txBody>
        </p:sp>
      </p:grpSp>
      <p:sp>
        <p:nvSpPr>
          <p:cNvPr id="14353" name="Прямоугольник 23"/>
          <p:cNvSpPr>
            <a:spLocks noChangeArrowheads="1"/>
          </p:cNvSpPr>
          <p:nvPr/>
        </p:nvSpPr>
        <p:spPr bwMode="auto">
          <a:xfrm rot="2675622">
            <a:off x="2620963" y="4054475"/>
            <a:ext cx="31607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Заключение иных доп. соглашений к Договору</a:t>
            </a:r>
          </a:p>
        </p:txBody>
      </p:sp>
      <p:sp>
        <p:nvSpPr>
          <p:cNvPr id="14354" name="TextBox 62"/>
          <p:cNvSpPr txBox="1">
            <a:spLocks noChangeArrowheads="1"/>
          </p:cNvSpPr>
          <p:nvPr/>
        </p:nvSpPr>
        <p:spPr bwMode="auto">
          <a:xfrm>
            <a:off x="6732588" y="1773238"/>
            <a:ext cx="2211387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>
                <a:latin typeface="Times New Roman" pitchFamily="18" charset="0"/>
                <a:cs typeface="Times New Roman" pitchFamily="18" charset="0"/>
              </a:rPr>
              <a:t>Взыскание задолженности, штрафов и пеней </a:t>
            </a:r>
          </a:p>
        </p:txBody>
      </p:sp>
      <p:sp>
        <p:nvSpPr>
          <p:cNvPr id="27" name="Ромб 26"/>
          <p:cNvSpPr/>
          <p:nvPr/>
        </p:nvSpPr>
        <p:spPr>
          <a:xfrm>
            <a:off x="4071938" y="2928938"/>
            <a:ext cx="500062" cy="571500"/>
          </a:xfrm>
          <a:prstGeom prst="diamond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56" name="TextBox 27"/>
          <p:cNvSpPr txBox="1">
            <a:spLocks noChangeArrowheads="1"/>
          </p:cNvSpPr>
          <p:nvPr/>
        </p:nvSpPr>
        <p:spPr bwMode="auto">
          <a:xfrm>
            <a:off x="4143375" y="3000375"/>
            <a:ext cx="357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en-US" altLang="ru-RU">
                <a:latin typeface="Calibri" pitchFamily="34" charset="0"/>
              </a:rPr>
              <a:t>1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29" name="Ромб 28"/>
          <p:cNvSpPr/>
          <p:nvPr/>
        </p:nvSpPr>
        <p:spPr>
          <a:xfrm>
            <a:off x="1692275" y="4292600"/>
            <a:ext cx="503238" cy="571500"/>
          </a:xfrm>
          <a:prstGeom prst="diamond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" name="Ромб 29"/>
          <p:cNvSpPr/>
          <p:nvPr/>
        </p:nvSpPr>
        <p:spPr>
          <a:xfrm>
            <a:off x="7596188" y="1268413"/>
            <a:ext cx="500062" cy="576262"/>
          </a:xfrm>
          <a:prstGeom prst="diamond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1" name="Ромб 30"/>
          <p:cNvSpPr/>
          <p:nvPr/>
        </p:nvSpPr>
        <p:spPr>
          <a:xfrm>
            <a:off x="2916238" y="3141663"/>
            <a:ext cx="500062" cy="571500"/>
          </a:xfrm>
          <a:prstGeom prst="diamond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60" name="TextBox 31"/>
          <p:cNvSpPr txBox="1">
            <a:spLocks noChangeArrowheads="1"/>
          </p:cNvSpPr>
          <p:nvPr/>
        </p:nvSpPr>
        <p:spPr bwMode="auto">
          <a:xfrm>
            <a:off x="1763713" y="4365625"/>
            <a:ext cx="360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ru-RU">
                <a:latin typeface="Calibri" pitchFamily="34" charset="0"/>
              </a:rPr>
              <a:t>2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14361" name="TextBox 32"/>
          <p:cNvSpPr txBox="1">
            <a:spLocks noChangeArrowheads="1"/>
          </p:cNvSpPr>
          <p:nvPr/>
        </p:nvSpPr>
        <p:spPr bwMode="auto">
          <a:xfrm>
            <a:off x="2987675" y="3213100"/>
            <a:ext cx="35401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en-US" altLang="ru-RU">
                <a:latin typeface="Calibri" pitchFamily="34" charset="0"/>
              </a:rPr>
              <a:t> 3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14362" name="TextBox 33"/>
          <p:cNvSpPr txBox="1">
            <a:spLocks noChangeArrowheads="1"/>
          </p:cNvSpPr>
          <p:nvPr/>
        </p:nvSpPr>
        <p:spPr bwMode="auto">
          <a:xfrm>
            <a:off x="7667625" y="1341438"/>
            <a:ext cx="3603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en-US" altLang="ru-RU">
                <a:latin typeface="Calibri" pitchFamily="34" charset="0"/>
              </a:rPr>
              <a:t>4</a:t>
            </a:r>
            <a:endParaRPr lang="ru-RU" altLang="ru-RU">
              <a:latin typeface="Calibri" pitchFamily="34" charset="0"/>
            </a:endParaRPr>
          </a:p>
        </p:txBody>
      </p:sp>
      <p:sp>
        <p:nvSpPr>
          <p:cNvPr id="14363" name="Прямоугольник 2"/>
          <p:cNvSpPr>
            <a:spLocks noChangeArrowheads="1"/>
          </p:cNvSpPr>
          <p:nvPr/>
        </p:nvSpPr>
        <p:spPr bwMode="auto">
          <a:xfrm>
            <a:off x="179388" y="260350"/>
            <a:ext cx="87137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altLang="ru-RU" sz="2000"/>
              <a:t>Основные этапы проведения правовой экспертизы </a:t>
            </a:r>
          </a:p>
          <a:p>
            <a:pPr algn="ctr">
              <a:buFont typeface="Arial" charset="0"/>
              <a:buNone/>
            </a:pPr>
            <a:r>
              <a:rPr lang="ru-RU" altLang="ru-RU" sz="2000"/>
              <a:t>в рамках реализации  процедуры бюджетного кредитования </a:t>
            </a:r>
            <a:endParaRPr lang="ru-RU" altLang="ru-RU" sz="2000">
              <a:solidFill>
                <a:srgbClr val="2D6AE3"/>
              </a:solidFill>
            </a:endParaRPr>
          </a:p>
        </p:txBody>
      </p:sp>
      <p:sp>
        <p:nvSpPr>
          <p:cNvPr id="14364" name="TextBox 3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4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365" name="AutoShape 47"/>
          <p:cNvGrpSpPr>
            <a:grpSpLocks/>
          </p:cNvGrpSpPr>
          <p:nvPr/>
        </p:nvGrpSpPr>
        <p:grpSpPr bwMode="auto">
          <a:xfrm rot="6532201">
            <a:off x="4037013" y="5008562"/>
            <a:ext cx="285750" cy="2117725"/>
            <a:chOff x="1144" y="1966"/>
            <a:chExt cx="66" cy="246"/>
          </a:xfrm>
        </p:grpSpPr>
        <p:pic>
          <p:nvPicPr>
            <p:cNvPr id="14373" name="AutoShape 4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4" y="1966"/>
              <a:ext cx="66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4" name="Text Box 7"/>
            <p:cNvSpPr txBox="1">
              <a:spLocks noChangeArrowheads="1"/>
            </p:cNvSpPr>
            <p:nvPr/>
          </p:nvSpPr>
          <p:spPr bwMode="auto">
            <a:xfrm rot="-5400000">
              <a:off x="1101" y="2045"/>
              <a:ext cx="156" cy="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>
              <a:lvl1pPr>
                <a:defRPr>
                  <a:solidFill>
                    <a:schemeClr val="tx1"/>
                  </a:solidFill>
                  <a:latin typeface="Franklin Gothic Book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Franklin Gothic Book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Franklin Gothic Book" pitchFamily="34" charset="0"/>
                </a:defRPr>
              </a:lvl9pPr>
            </a:lstStyle>
            <a:p>
              <a:endParaRPr lang="ru-RU" altLang="ru-RU">
                <a:latin typeface="Calibri" pitchFamily="34" charset="0"/>
              </a:endParaRPr>
            </a:p>
          </p:txBody>
        </p:sp>
      </p:grpSp>
      <p:pic>
        <p:nvPicPr>
          <p:cNvPr id="14366" name="AutoShape 4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82244">
            <a:off x="3502025" y="2865438"/>
            <a:ext cx="19970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AutoShape 47"/>
          <p:cNvSpPr>
            <a:spLocks noChangeArrowheads="1"/>
          </p:cNvSpPr>
          <p:nvPr/>
        </p:nvSpPr>
        <p:spPr bwMode="auto">
          <a:xfrm rot="13393462">
            <a:off x="1444998" y="4377928"/>
            <a:ext cx="4296158" cy="133727"/>
          </a:xfrm>
          <a:prstGeom prst="rightArrow">
            <a:avLst>
              <a:gd name="adj1" fmla="val 50000"/>
              <a:gd name="adj2" fmla="val 509752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1" name="AutoShape 47"/>
          <p:cNvSpPr>
            <a:spLocks noChangeArrowheads="1"/>
          </p:cNvSpPr>
          <p:nvPr/>
        </p:nvSpPr>
        <p:spPr bwMode="auto">
          <a:xfrm rot="5400000">
            <a:off x="6574780" y="3847604"/>
            <a:ext cx="2664296" cy="242912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07950" y="188913"/>
            <a:ext cx="9036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altLang="ru-RU" sz="2000"/>
              <a:t>Документы, предоставляемые с Обращением для проведения правовой экспертизы на этапе заключения Договора</a:t>
            </a: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5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4" name="Прямоугольник 4"/>
          <p:cNvSpPr>
            <a:spLocks noChangeArrowheads="1"/>
          </p:cNvSpPr>
          <p:nvPr/>
        </p:nvSpPr>
        <p:spPr bwMode="auto">
          <a:xfrm>
            <a:off x="250825" y="1268413"/>
            <a:ext cx="8497888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58775"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just">
              <a:buFont typeface="Arial" charset="0"/>
              <a:buChar char="•"/>
            </a:pPr>
            <a:r>
              <a:rPr lang="ru-RU" altLang="ru-RU" sz="1600">
                <a:solidFill>
                  <a:schemeClr val="tx2"/>
                </a:solidFill>
              </a:rPr>
              <a:t>копии документов, подтверждающих право Заемщика и полномочия уполномоченного органа на привлечение Кредита, заверенные высшим исполнительным органом государственной власти субъекта Российской Федерации (местной администрацией) или органами, принявшими (издавшими) соответствующие документы, с информацией о дате вступления в силу и источнике их официального опубликования;</a:t>
            </a:r>
          </a:p>
          <a:p>
            <a:pPr algn="just">
              <a:buFont typeface="Arial" charset="0"/>
              <a:buChar char="•"/>
            </a:pPr>
            <a:r>
              <a:rPr lang="ru-RU" altLang="ru-RU" sz="1600">
                <a:solidFill>
                  <a:schemeClr val="tx2"/>
                </a:solidFill>
              </a:rPr>
              <a:t> копии документов, подтверждающих полномочия должностных лиц уполномоченного органа, заверенные высшим исполнительным органом государственной власти субъекта Российской Федерации (местной администрацией) или органами принявшими (издавшими) соответствующие документы;</a:t>
            </a:r>
          </a:p>
          <a:p>
            <a:pPr algn="just">
              <a:buFont typeface="Arial" charset="0"/>
              <a:buChar char="•"/>
            </a:pPr>
            <a:r>
              <a:rPr lang="ru-RU" altLang="ru-RU" sz="1600">
                <a:solidFill>
                  <a:schemeClr val="tx2"/>
                </a:solidFill>
              </a:rPr>
              <a:t> выписка из закона (решения) о бюджете Заемщика, от имени которого действует уполномоченный орган, на соответствующий финансовый год, в котором предполагается получение Кредита, с указанием объема доходов бюджета, субсидий, субвенций и иных межбюджетных трансфертов, имеющих целевое назначение, оформленная по форме согласно Приложению № 2 к Порядку № 74н;</a:t>
            </a:r>
          </a:p>
          <a:p>
            <a:pPr algn="just">
              <a:buFont typeface="Arial" charset="0"/>
              <a:buChar char="•"/>
            </a:pPr>
            <a:r>
              <a:rPr lang="ru-RU" altLang="ru-RU" sz="1600">
                <a:solidFill>
                  <a:schemeClr val="tx2"/>
                </a:solidFill>
              </a:rPr>
              <a:t> карточка образцов подписей и оттиска печати с указанием полномочий должностных лиц уполномоченного органа на подписание Обращения о заключении Договора, Договора, обращений о внесении изменений в Договор и дополнительных соглашений к Договору по форме согласно Приложению № 3 к Порядку № 74н;</a:t>
            </a:r>
          </a:p>
          <a:p>
            <a:pPr algn="just">
              <a:buFont typeface="Arial" charset="0"/>
              <a:buChar char="•"/>
            </a:pPr>
            <a:r>
              <a:rPr lang="ru-RU" altLang="ru-RU" sz="1600">
                <a:solidFill>
                  <a:schemeClr val="tx2"/>
                </a:solidFill>
              </a:rPr>
              <a:t> доверенность о наделении должностных лиц уполномоченного органа правом подписания Обращения о заключении Договора, Договора, Обращений о внесении изменений в Договор и дополнительных соглашений к Договору в случае наделения должностных лиц указанным правом.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8"/>
          <p:cNvSpPr txBox="1">
            <a:spLocks noChangeArrowheads="1"/>
          </p:cNvSpPr>
          <p:nvPr/>
        </p:nvSpPr>
        <p:spPr bwMode="auto">
          <a:xfrm>
            <a:off x="2627313" y="1052513"/>
            <a:ext cx="5184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от имени муниципального образования</a:t>
            </a:r>
          </a:p>
        </p:txBody>
      </p:sp>
      <p:sp>
        <p:nvSpPr>
          <p:cNvPr id="19" name="AutoShape 47"/>
          <p:cNvSpPr>
            <a:spLocks noChangeArrowheads="1"/>
          </p:cNvSpPr>
          <p:nvPr/>
        </p:nvSpPr>
        <p:spPr bwMode="auto">
          <a:xfrm rot="1409324">
            <a:off x="7190174" y="1566676"/>
            <a:ext cx="1512167" cy="82937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aphicFrame>
        <p:nvGraphicFramePr>
          <p:cNvPr id="23" name="Схема 22"/>
          <p:cNvGraphicFramePr/>
          <p:nvPr/>
        </p:nvGraphicFramePr>
        <p:xfrm>
          <a:off x="251520" y="1628800"/>
          <a:ext cx="874846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AutoShape 47"/>
          <p:cNvSpPr>
            <a:spLocks noChangeArrowheads="1"/>
          </p:cNvSpPr>
          <p:nvPr/>
        </p:nvSpPr>
        <p:spPr bwMode="auto">
          <a:xfrm rot="5400000">
            <a:off x="4391981" y="1736813"/>
            <a:ext cx="720078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 rot="9267348">
            <a:off x="947188" y="1596985"/>
            <a:ext cx="1512167" cy="82937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26" name="AutoShape 47"/>
          <p:cNvSpPr>
            <a:spLocks noChangeArrowheads="1"/>
          </p:cNvSpPr>
          <p:nvPr/>
        </p:nvSpPr>
        <p:spPr bwMode="auto">
          <a:xfrm rot="5400000">
            <a:off x="1331640" y="4941168"/>
            <a:ext cx="936103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16400" name="Группа 29"/>
          <p:cNvGrpSpPr>
            <a:grpSpLocks/>
          </p:cNvGrpSpPr>
          <p:nvPr/>
        </p:nvGrpSpPr>
        <p:grpSpPr bwMode="auto">
          <a:xfrm>
            <a:off x="395288" y="5373688"/>
            <a:ext cx="2571750" cy="1339850"/>
            <a:chOff x="-70941" y="434154"/>
            <a:chExt cx="2570958" cy="576545"/>
          </a:xfrm>
        </p:grpSpPr>
        <p:sp>
          <p:nvSpPr>
            <p:cNvPr id="31" name="Скругленный прямоугольник 30"/>
            <p:cNvSpPr/>
            <p:nvPr/>
          </p:nvSpPr>
          <p:spPr>
            <a:xfrm>
              <a:off x="474" y="434154"/>
              <a:ext cx="2499543" cy="57654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Скругленный прямоугольник 4"/>
            <p:cNvSpPr/>
            <p:nvPr/>
          </p:nvSpPr>
          <p:spPr>
            <a:xfrm>
              <a:off x="-70941" y="434154"/>
              <a:ext cx="2464628" cy="5430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17780" rIns="26670" bIns="1778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Договор заключается ТОФК</a:t>
              </a:r>
            </a:p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 с </a:t>
              </a:r>
              <a:r>
                <a:rPr lang="ru-RU" sz="1400" b="1" dirty="0"/>
                <a:t>Администрацией </a:t>
              </a:r>
              <a:endParaRPr lang="ru-RU" sz="1400" b="1" dirty="0"/>
            </a:p>
          </p:txBody>
        </p:sp>
      </p:grpSp>
      <p:grpSp>
        <p:nvGrpSpPr>
          <p:cNvPr id="16401" name="Группа 32"/>
          <p:cNvGrpSpPr>
            <a:grpSpLocks/>
          </p:cNvGrpSpPr>
          <p:nvPr/>
        </p:nvGrpSpPr>
        <p:grpSpPr bwMode="auto">
          <a:xfrm>
            <a:off x="3563938" y="5300663"/>
            <a:ext cx="2498725" cy="1557337"/>
            <a:chOff x="1067" y="375382"/>
            <a:chExt cx="2498950" cy="635317"/>
          </a:xfrm>
        </p:grpSpPr>
        <p:sp>
          <p:nvSpPr>
            <p:cNvPr id="34" name="Скругленный прямоугольник 33"/>
            <p:cNvSpPr/>
            <p:nvPr/>
          </p:nvSpPr>
          <p:spPr>
            <a:xfrm>
              <a:off x="1067" y="375382"/>
              <a:ext cx="2498950" cy="57638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Скругленный прямоугольник 4"/>
            <p:cNvSpPr/>
            <p:nvPr/>
          </p:nvSpPr>
          <p:spPr>
            <a:xfrm>
              <a:off x="18531" y="463459"/>
              <a:ext cx="2464022" cy="5472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17780" rIns="26670" bIns="1778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/>
                <a:t>Договор заключается ТОФК с </a:t>
              </a:r>
              <a:r>
                <a:rPr lang="ru-RU" sz="1400" b="1" dirty="0"/>
                <a:t>Администрацией.</a:t>
              </a:r>
              <a:r>
                <a:rPr lang="ru-RU" sz="1400" dirty="0"/>
                <a:t> В пункте 3.2. Договора указываются код администратора источников финансирования дефицита бюджета и иные реквизиты </a:t>
              </a:r>
              <a:r>
                <a:rPr lang="ru-RU" sz="1400" b="1" dirty="0"/>
                <a:t>финансового органа.</a:t>
              </a:r>
            </a:p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dirty="0"/>
            </a:p>
          </p:txBody>
        </p:sp>
      </p:grpSp>
      <p:grpSp>
        <p:nvGrpSpPr>
          <p:cNvPr id="16402" name="Группа 35"/>
          <p:cNvGrpSpPr>
            <a:grpSpLocks/>
          </p:cNvGrpSpPr>
          <p:nvPr/>
        </p:nvGrpSpPr>
        <p:grpSpPr bwMode="auto">
          <a:xfrm>
            <a:off x="6516688" y="5300663"/>
            <a:ext cx="2627312" cy="1412875"/>
            <a:chOff x="-144653" y="434154"/>
            <a:chExt cx="2627784" cy="576545"/>
          </a:xfrm>
        </p:grpSpPr>
        <p:sp>
          <p:nvSpPr>
            <p:cNvPr id="37" name="Скругленный прямоугольник 36"/>
            <p:cNvSpPr/>
            <p:nvPr/>
          </p:nvSpPr>
          <p:spPr>
            <a:xfrm>
              <a:off x="-127188" y="434154"/>
              <a:ext cx="2497587" cy="57654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Скругленный прямоугольник 4"/>
            <p:cNvSpPr/>
            <p:nvPr/>
          </p:nvSpPr>
          <p:spPr>
            <a:xfrm>
              <a:off x="-144653" y="450997"/>
              <a:ext cx="2627784" cy="3945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6670" tIns="17780" rIns="26670" bIns="17780" spcCol="127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/>
                <a:t>Договор заключается ТОФК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/>
                <a:t>с </a:t>
              </a:r>
              <a:r>
                <a:rPr lang="ru-RU" sz="1400" b="1" dirty="0"/>
                <a:t>финансовым органом Администрации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/>
                <a:t>с указанием в нем его реквизитов</a:t>
              </a:r>
            </a:p>
          </p:txBody>
        </p:sp>
      </p:grpSp>
      <p:sp>
        <p:nvSpPr>
          <p:cNvPr id="39" name="AutoShape 47"/>
          <p:cNvSpPr>
            <a:spLocks noChangeArrowheads="1"/>
          </p:cNvSpPr>
          <p:nvPr/>
        </p:nvSpPr>
        <p:spPr bwMode="auto">
          <a:xfrm rot="5400000">
            <a:off x="4391981" y="4905163"/>
            <a:ext cx="864094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40" name="AutoShape 47"/>
          <p:cNvSpPr>
            <a:spLocks noChangeArrowheads="1"/>
          </p:cNvSpPr>
          <p:nvPr/>
        </p:nvSpPr>
        <p:spPr bwMode="auto">
          <a:xfrm rot="5400000">
            <a:off x="7524328" y="4869160"/>
            <a:ext cx="936103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6409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</a:t>
            </a:r>
            <a:r>
              <a:rPr lang="en-US" altLang="ru-RU" sz="800" b="1" i="1">
                <a:latin typeface="Times New Roman" pitchFamily="18" charset="0"/>
                <a:cs typeface="Times New Roman" pitchFamily="18" charset="0"/>
              </a:rPr>
              <a:t>6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410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144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altLang="ru-RU" sz="2000"/>
              <a:t>Схема заключения Договора о предоставлении бюджетного кредита на пополнение остатка средств на счетах субъекта Российской Федерации </a:t>
            </a:r>
          </a:p>
          <a:p>
            <a:pPr algn="ctr">
              <a:buFont typeface="Arial" charset="0"/>
              <a:buNone/>
            </a:pPr>
            <a:r>
              <a:rPr lang="ru-RU" altLang="ru-RU" sz="2000"/>
              <a:t>(местных бюджетов) с муниципальными образованиями</a:t>
            </a:r>
            <a:endParaRPr lang="ru-RU" altLang="ru-RU" sz="2000">
              <a:solidFill>
                <a:srgbClr val="2D6AE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431032" y="764704"/>
          <a:ext cx="8712968" cy="6093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1" name="TextBox 4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</a:t>
            </a:r>
            <a:r>
              <a:rPr lang="en-US" altLang="ru-RU" sz="800" b="1" i="1">
                <a:latin typeface="Times New Roman" pitchFamily="18" charset="0"/>
                <a:cs typeface="Times New Roman" pitchFamily="18" charset="0"/>
              </a:rPr>
              <a:t>7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2" name="Прямоугольник 4"/>
          <p:cNvSpPr>
            <a:spLocks noChangeArrowheads="1"/>
          </p:cNvSpPr>
          <p:nvPr/>
        </p:nvSpPr>
        <p:spPr bwMode="auto">
          <a:xfrm>
            <a:off x="395288" y="115888"/>
            <a:ext cx="87487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1600"/>
              <a:t>Процедура проведения правовой экспертизы документов на этапе заключения Договора на примере Добринского муниципального района Липецкой области Российской Федерации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8"/>
          <p:cNvSpPr>
            <a:spLocks noChangeArrowheads="1"/>
          </p:cNvSpPr>
          <p:nvPr/>
        </p:nvSpPr>
        <p:spPr bwMode="auto">
          <a:xfrm>
            <a:off x="179388" y="1125538"/>
            <a:ext cx="4643437" cy="431800"/>
          </a:xfrm>
          <a:prstGeom prst="rect">
            <a:avLst/>
          </a:prstGeom>
          <a:gradFill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/>
          </a:gra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Ctr="1"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Территориальный орган ФК</a:t>
            </a: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250825" y="188913"/>
            <a:ext cx="8893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000"/>
              <a:t>Процедура</a:t>
            </a:r>
            <a:r>
              <a:rPr lang="ru-RU" altLang="ru-RU" sz="2000" b="1"/>
              <a:t> </a:t>
            </a:r>
            <a:r>
              <a:rPr lang="ru-RU" altLang="ru-RU" sz="2000"/>
              <a:t>взыскания кредитной задолженности</a:t>
            </a:r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ru-RU" sz="2000">
                <a:cs typeface="Times New Roman" pitchFamily="18" charset="0"/>
              </a:rPr>
              <a:t>штрафов и пеней </a:t>
            </a:r>
            <a:endParaRPr lang="ru-RU" altLang="ru-RU" sz="2000">
              <a:solidFill>
                <a:srgbClr val="002060"/>
              </a:solidFill>
            </a:endParaRPr>
          </a:p>
        </p:txBody>
      </p:sp>
      <p:sp>
        <p:nvSpPr>
          <p:cNvPr id="5" name="Блок-схема: перфолента 4"/>
          <p:cNvSpPr/>
          <p:nvPr/>
        </p:nvSpPr>
        <p:spPr>
          <a:xfrm>
            <a:off x="179512" y="1556792"/>
            <a:ext cx="4643470" cy="2016224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Выгнутая вправо стрелка 5"/>
          <p:cNvSpPr/>
          <p:nvPr/>
        </p:nvSpPr>
        <p:spPr>
          <a:xfrm>
            <a:off x="4859338" y="1125538"/>
            <a:ext cx="2071687" cy="935037"/>
          </a:xfrm>
          <a:prstGeom prst="curvedLeftArrow">
            <a:avLst>
              <a:gd name="adj1" fmla="val 25000"/>
              <a:gd name="adj2" fmla="val 48214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1628800"/>
            <a:ext cx="4429156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0"/>
                </a:gradFill>
                <a:latin typeface="+mn-lt"/>
              </a:rPr>
              <a:t>                                     Приказ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наименование Должника;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сумма Кредитной задолженности, в том числе сумма основного долга и сумма процентов за пользование Кредитом;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реквизиты Договора;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дата, на которую рассчитана Кредитная задолженность</a:t>
            </a:r>
          </a:p>
        </p:txBody>
      </p:sp>
      <p:sp>
        <p:nvSpPr>
          <p:cNvPr id="18441" name="TextBox 7"/>
          <p:cNvSpPr txBox="1">
            <a:spLocks noChangeArrowheads="1"/>
          </p:cNvSpPr>
          <p:nvPr/>
        </p:nvSpPr>
        <p:spPr bwMode="auto">
          <a:xfrm>
            <a:off x="6948488" y="1052513"/>
            <a:ext cx="21955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just"/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позднее второго рабочего дня, следующего за днем нарушения</a:t>
            </a:r>
          </a:p>
        </p:txBody>
      </p:sp>
      <p:sp>
        <p:nvSpPr>
          <p:cNvPr id="18442" name="Прямоугольник 8"/>
          <p:cNvSpPr>
            <a:spLocks noChangeArrowheads="1"/>
          </p:cNvSpPr>
          <p:nvPr/>
        </p:nvSpPr>
        <p:spPr bwMode="auto">
          <a:xfrm>
            <a:off x="179388" y="3573463"/>
            <a:ext cx="4679950" cy="503237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Уполномоченный орган субъекта Российской Федерации (муниципального образования)</a:t>
            </a:r>
          </a:p>
        </p:txBody>
      </p:sp>
      <p:sp>
        <p:nvSpPr>
          <p:cNvPr id="18443" name="Прямоугольник 11"/>
          <p:cNvSpPr>
            <a:spLocks noChangeArrowheads="1"/>
          </p:cNvSpPr>
          <p:nvPr/>
        </p:nvSpPr>
        <p:spPr bwMode="auto">
          <a:xfrm>
            <a:off x="7092950" y="2997200"/>
            <a:ext cx="19669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день издания данного приказа</a:t>
            </a:r>
          </a:p>
        </p:txBody>
      </p:sp>
      <p:sp>
        <p:nvSpPr>
          <p:cNvPr id="18444" name="TextBox 12"/>
          <p:cNvSpPr txBox="1">
            <a:spLocks noChangeArrowheads="1"/>
          </p:cNvSpPr>
          <p:nvPr/>
        </p:nvSpPr>
        <p:spPr bwMode="auto">
          <a:xfrm>
            <a:off x="7489825" y="6642100"/>
            <a:ext cx="165417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r"/>
            <a:r>
              <a:rPr lang="ru-RU" altLang="ru-RU" sz="800" b="1" i="1">
                <a:latin typeface="Times New Roman" pitchFamily="18" charset="0"/>
                <a:cs typeface="Times New Roman" pitchFamily="18" charset="0"/>
              </a:rPr>
              <a:t>слайд  № 8</a:t>
            </a:r>
            <a:endParaRPr lang="ru-RU" altLang="ru-RU" sz="8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AutoShape 47"/>
          <p:cNvSpPr>
            <a:spLocks noChangeArrowheads="1"/>
          </p:cNvSpPr>
          <p:nvPr/>
        </p:nvSpPr>
        <p:spPr bwMode="auto">
          <a:xfrm>
            <a:off x="4932040" y="4005064"/>
            <a:ext cx="3024336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3" name="Блок-схема: перфолента 12"/>
          <p:cNvSpPr/>
          <p:nvPr/>
        </p:nvSpPr>
        <p:spPr>
          <a:xfrm>
            <a:off x="179512" y="4653136"/>
            <a:ext cx="4643470" cy="1512168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8451" name="TextBox 62"/>
          <p:cNvSpPr txBox="1">
            <a:spLocks noChangeArrowheads="1"/>
          </p:cNvSpPr>
          <p:nvPr/>
        </p:nvSpPr>
        <p:spPr bwMode="auto">
          <a:xfrm>
            <a:off x="4859338" y="6308725"/>
            <a:ext cx="3025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Перечисление суммы задолженности</a:t>
            </a:r>
          </a:p>
        </p:txBody>
      </p:sp>
      <p:sp>
        <p:nvSpPr>
          <p:cNvPr id="18452" name="Прямоугольник 11"/>
          <p:cNvSpPr>
            <a:spLocks noChangeArrowheads="1"/>
          </p:cNvSpPr>
          <p:nvPr/>
        </p:nvSpPr>
        <p:spPr bwMode="auto">
          <a:xfrm>
            <a:off x="6875463" y="4292600"/>
            <a:ext cx="22685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позднее второго рабочего дня, следующего за днем взыскания Кредитной задолженности</a:t>
            </a:r>
          </a:p>
        </p:txBody>
      </p:sp>
      <p:sp>
        <p:nvSpPr>
          <p:cNvPr id="18453" name="Rectangle 28"/>
          <p:cNvSpPr>
            <a:spLocks noChangeArrowheads="1"/>
          </p:cNvSpPr>
          <p:nvPr/>
        </p:nvSpPr>
        <p:spPr bwMode="auto">
          <a:xfrm>
            <a:off x="179388" y="4221163"/>
            <a:ext cx="4643437" cy="431800"/>
          </a:xfrm>
          <a:prstGeom prst="rect">
            <a:avLst/>
          </a:prstGeom>
          <a:gradFill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/>
          </a:gradFill>
          <a:ln w="9525">
            <a:solidFill>
              <a:srgbClr val="92D050"/>
            </a:solidFill>
            <a:miter lim="800000"/>
            <a:headEnd/>
            <a:tailEnd/>
          </a:ln>
        </p:spPr>
        <p:txBody>
          <a:bodyPr wrap="none" anchorCtr="1"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Территориальный орган ФК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4653136"/>
            <a:ext cx="4608512" cy="12618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0"/>
                </a:gradFill>
                <a:latin typeface="+mn-lt"/>
              </a:rPr>
              <a:t>                                     </a:t>
            </a:r>
            <a:r>
              <a:rPr lang="ru-RU" sz="1400" dirty="0"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16200000" scaled="0"/>
                </a:gradFill>
                <a:latin typeface="+mn-lt"/>
              </a:rPr>
              <a:t>Приказ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наименование Должника;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сумма </a:t>
            </a:r>
            <a:r>
              <a:rPr lang="ru-RU" sz="1400" dirty="0">
                <a:solidFill>
                  <a:schemeClr val="tx2"/>
                </a:solidFill>
                <a:latin typeface="+mn-lt"/>
              </a:rPr>
              <a:t>штрафов и пеней;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реквизиты Договора;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>
                <a:solidFill>
                  <a:schemeClr val="tx2"/>
                </a:solidFill>
                <a:latin typeface="+mn-lt"/>
              </a:rPr>
              <a:t>дата, на которую </a:t>
            </a:r>
            <a:r>
              <a:rPr lang="ru-RU" sz="1400" dirty="0">
                <a:solidFill>
                  <a:schemeClr val="tx2"/>
                </a:solidFill>
                <a:latin typeface="+mn-lt"/>
              </a:rPr>
              <a:t>рассчитаны штрафы и пени</a:t>
            </a:r>
            <a:endParaRPr lang="ru-RU" sz="1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9" name="Выгнутая вправо стрелка 18"/>
          <p:cNvSpPr/>
          <p:nvPr/>
        </p:nvSpPr>
        <p:spPr>
          <a:xfrm>
            <a:off x="4859338" y="2852738"/>
            <a:ext cx="2071687" cy="936625"/>
          </a:xfrm>
          <a:prstGeom prst="curvedLeftArrow">
            <a:avLst>
              <a:gd name="adj1" fmla="val 25000"/>
              <a:gd name="adj2" fmla="val 48214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Выгнутая вправо стрелка 19"/>
          <p:cNvSpPr/>
          <p:nvPr/>
        </p:nvSpPr>
        <p:spPr>
          <a:xfrm>
            <a:off x="4859338" y="4221163"/>
            <a:ext cx="2071687" cy="936625"/>
          </a:xfrm>
          <a:prstGeom prst="curvedLeftArrow">
            <a:avLst>
              <a:gd name="adj1" fmla="val 25000"/>
              <a:gd name="adj2" fmla="val 48214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457" name="Прямоугольник 8"/>
          <p:cNvSpPr>
            <a:spLocks noChangeArrowheads="1"/>
          </p:cNvSpPr>
          <p:nvPr/>
        </p:nvSpPr>
        <p:spPr bwMode="auto">
          <a:xfrm>
            <a:off x="179388" y="6165850"/>
            <a:ext cx="4679950" cy="503238"/>
          </a:xfrm>
          <a:prstGeom prst="rect">
            <a:avLst/>
          </a:prstGeom>
          <a:gradFill rotWithShape="1"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/>
          </a:gradFill>
          <a:ln w="317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pPr algn="ctr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Уполномоченный орган субъекта Российской Федерации (муниципального образования)</a:t>
            </a:r>
          </a:p>
        </p:txBody>
      </p:sp>
      <p:sp>
        <p:nvSpPr>
          <p:cNvPr id="18458" name="Прямоугольник 11"/>
          <p:cNvSpPr>
            <a:spLocks noChangeArrowheads="1"/>
          </p:cNvSpPr>
          <p:nvPr/>
        </p:nvSpPr>
        <p:spPr bwMode="auto">
          <a:xfrm>
            <a:off x="7812088" y="3789363"/>
            <a:ext cx="1331912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/>
              <a:t>счет </a:t>
            </a:r>
            <a:r>
              <a:rPr lang="en-US" altLang="ru-RU" sz="1400"/>
              <a:t>N 4010</a:t>
            </a:r>
            <a:r>
              <a:rPr lang="ru-RU" altLang="ru-RU" sz="1400"/>
              <a:t>5,</a:t>
            </a:r>
          </a:p>
          <a:p>
            <a:r>
              <a:rPr lang="ru-RU" altLang="ru-RU" sz="1400"/>
              <a:t>счет </a:t>
            </a:r>
            <a:r>
              <a:rPr lang="en-US" altLang="ru-RU" sz="1400"/>
              <a:t>N 40101</a:t>
            </a:r>
          </a:p>
          <a:p>
            <a:endParaRPr lang="en-US" altLang="ru-RU" sz="1400"/>
          </a:p>
        </p:txBody>
      </p:sp>
      <p:sp>
        <p:nvSpPr>
          <p:cNvPr id="23" name="Выгнутая вправо стрелка 22"/>
          <p:cNvSpPr/>
          <p:nvPr/>
        </p:nvSpPr>
        <p:spPr>
          <a:xfrm>
            <a:off x="4859338" y="5445125"/>
            <a:ext cx="2071687" cy="936625"/>
          </a:xfrm>
          <a:prstGeom prst="curvedLeftArrow">
            <a:avLst>
              <a:gd name="adj1" fmla="val 25000"/>
              <a:gd name="adj2" fmla="val 48214"/>
              <a:gd name="adj3" fmla="val 2500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460" name="Прямоугольник 11"/>
          <p:cNvSpPr>
            <a:spLocks noChangeArrowheads="1"/>
          </p:cNvSpPr>
          <p:nvPr/>
        </p:nvSpPr>
        <p:spPr bwMode="auto">
          <a:xfrm>
            <a:off x="6948488" y="5589588"/>
            <a:ext cx="19669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день издания данного приказа</a:t>
            </a:r>
          </a:p>
        </p:txBody>
      </p:sp>
      <p:sp>
        <p:nvSpPr>
          <p:cNvPr id="25" name="AutoShape 47"/>
          <p:cNvSpPr>
            <a:spLocks noChangeArrowheads="1"/>
          </p:cNvSpPr>
          <p:nvPr/>
        </p:nvSpPr>
        <p:spPr bwMode="auto">
          <a:xfrm>
            <a:off x="4932040" y="6597352"/>
            <a:ext cx="3024336" cy="72008"/>
          </a:xfrm>
          <a:prstGeom prst="rightArrow">
            <a:avLst>
              <a:gd name="adj1" fmla="val 50000"/>
              <a:gd name="adj2" fmla="val 674148"/>
            </a:avLst>
          </a:prstGeom>
          <a:gradFill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lin ang="162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8464" name="Прямоугольник 11"/>
          <p:cNvSpPr>
            <a:spLocks noChangeArrowheads="1"/>
          </p:cNvSpPr>
          <p:nvPr/>
        </p:nvSpPr>
        <p:spPr bwMode="auto">
          <a:xfrm>
            <a:off x="7812088" y="6453188"/>
            <a:ext cx="1331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</a:defRPr>
            </a:lvl9pPr>
          </a:lstStyle>
          <a:p>
            <a:r>
              <a:rPr lang="ru-RU" altLang="ru-RU" sz="1400"/>
              <a:t>счет </a:t>
            </a:r>
            <a:r>
              <a:rPr lang="en-US" altLang="ru-RU" sz="1400"/>
              <a:t>N 40101</a:t>
            </a:r>
          </a:p>
          <a:p>
            <a:endParaRPr lang="en-US" altLang="ru-RU" sz="14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itchFamily="18" charset="2"/>
              <a:buNone/>
            </a:pPr>
            <a:endParaRPr lang="ru-RU" altLang="ru-RU" smtClean="0"/>
          </a:p>
          <a:p>
            <a:pPr algn="ctr">
              <a:buFont typeface="Wingdings 2" pitchFamily="18" charset="2"/>
              <a:buNone/>
            </a:pPr>
            <a:endParaRPr lang="ru-RU" altLang="ru-RU" smtClean="0"/>
          </a:p>
          <a:p>
            <a:pPr algn="ctr">
              <a:buFont typeface="Wingdings 2" pitchFamily="18" charset="2"/>
              <a:buNone/>
            </a:pPr>
            <a:endParaRPr lang="ru-RU" altLang="ru-RU" smtClean="0"/>
          </a:p>
          <a:p>
            <a:pPr algn="ctr">
              <a:buFont typeface="Wingdings 2" pitchFamily="18" charset="2"/>
              <a:buNone/>
            </a:pPr>
            <a:r>
              <a:rPr lang="ru-RU" altLang="ru-RU" smtClean="0"/>
              <a:t>Благодарю за внимание</a:t>
            </a:r>
            <a:r>
              <a:rPr lang="en-US" altLang="ru-RU" smtClean="0"/>
              <a:t>!</a:t>
            </a:r>
            <a:endParaRPr lang="ru-RU" altLang="ru-RU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1806</TotalTime>
  <Words>1394</Words>
  <Application>Microsoft Office PowerPoint</Application>
  <PresentationFormat>Экран (4:3)</PresentationFormat>
  <Paragraphs>136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Franklin Gothic Book</vt:lpstr>
      <vt:lpstr>Arial</vt:lpstr>
      <vt:lpstr>Franklin Gothic Medium</vt:lpstr>
      <vt:lpstr>Wingdings 2</vt:lpstr>
      <vt:lpstr>Calibri</vt:lpstr>
      <vt:lpstr>Times New Roman</vt:lpstr>
      <vt:lpstr>Трек</vt:lpstr>
      <vt:lpstr>Презентация PowerPoint</vt:lpstr>
      <vt:lpstr>       </vt:lpstr>
      <vt:lpstr>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Юшков Иван Александрович</dc:creator>
  <cp:lastModifiedBy>Гринько Евгений Александрович</cp:lastModifiedBy>
  <cp:revision>149</cp:revision>
  <dcterms:created xsi:type="dcterms:W3CDTF">2015-09-25T05:55:28Z</dcterms:created>
  <dcterms:modified xsi:type="dcterms:W3CDTF">2015-10-21T06:43:16Z</dcterms:modified>
</cp:coreProperties>
</file>