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1"/>
  </p:notesMasterIdLst>
  <p:sldIdLst>
    <p:sldId id="256" r:id="rId3"/>
    <p:sldId id="379" r:id="rId4"/>
    <p:sldId id="390" r:id="rId5"/>
    <p:sldId id="381" r:id="rId6"/>
    <p:sldId id="383" r:id="rId7"/>
    <p:sldId id="394" r:id="rId8"/>
    <p:sldId id="393" r:id="rId9"/>
    <p:sldId id="372" r:id="rId10"/>
  </p:sldIdLst>
  <p:sldSz cx="9144000" cy="5143500" type="screen16x9"/>
  <p:notesSz cx="6797675" cy="9926638"/>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a:srgbClr val="ECF1F8"/>
    <a:srgbClr val="FF9900"/>
    <a:srgbClr val="006600"/>
    <a:srgbClr val="DDDDFF"/>
    <a:srgbClr val="FFFF00"/>
    <a:srgbClr val="FFFFCC"/>
    <a:srgbClr val="FFFF66"/>
    <a:srgbClr val="FFCC9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896" autoAdjust="0"/>
    <p:restoredTop sz="62446" autoAdjust="0"/>
  </p:normalViewPr>
  <p:slideViewPr>
    <p:cSldViewPr>
      <p:cViewPr varScale="1">
        <p:scale>
          <a:sx n="156" d="100"/>
          <a:sy n="156" d="100"/>
        </p:scale>
        <p:origin x="-330" y="-7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11629D88-16AF-472D-8461-129D70B0E2B4}" type="datetimeFigureOut">
              <a:rPr lang="ru-RU"/>
              <a:pPr>
                <a:defRPr/>
              </a:pPr>
              <a:t>21.10.2015</a:t>
            </a:fld>
            <a:endParaRPr lang="ru-RU"/>
          </a:p>
        </p:txBody>
      </p:sp>
      <p:sp>
        <p:nvSpPr>
          <p:cNvPr id="4" name="Образ слайда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EE7F5886-6D63-4113-A2E6-C6325E371F3C}" type="slidenum">
              <a:rPr lang="ru-RU"/>
              <a:pPr>
                <a:defRPr/>
              </a:pPr>
              <a:t>‹#›</a:t>
            </a:fld>
            <a:endParaRPr lang="ru-RU"/>
          </a:p>
        </p:txBody>
      </p:sp>
    </p:spTree>
    <p:extLst>
      <p:ext uri="{BB962C8B-B14F-4D97-AF65-F5344CB8AC3E}">
        <p14:creationId xmlns:p14="http://schemas.microsoft.com/office/powerpoint/2010/main" val="4063677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21"/>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363ECCCC-4284-4477-9230-9401F4374832}" type="datetimeFigureOut">
              <a:rPr lang="ru-RU"/>
              <a:pPr>
                <a:defRPr/>
              </a:pPr>
              <a:t>21.10.2015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75F4AD3-4F83-485F-A56B-5D71F3429B03}"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A733DCC9-8D5F-48F9-A3FA-68066D1E6EA7}" type="datetimeFigureOut">
              <a:rPr lang="ru-RU"/>
              <a:pPr>
                <a:defRPr/>
              </a:pPr>
              <a:t>21.10.2015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022908F-4BCB-40D4-9D3C-90C1DBFA9846}"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5828E66D-48A7-4398-B2C8-3985D6263201}" type="datetimeFigureOut">
              <a:rPr lang="ru-RU"/>
              <a:pPr>
                <a:defRPr/>
              </a:pPr>
              <a:t>21.10.2015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DBA7D04-D60B-4AC5-9D5F-2F4705F8D850}"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4F4CE028-2C6F-4C24-87AC-3607B020859D}" type="datetimeFigureOut">
              <a:rPr lang="ru-RU"/>
              <a:pPr>
                <a:defRPr/>
              </a:pPr>
              <a:t>21.10.2015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5EA03484-619F-48D2-AD94-D0BDFDB699BF}"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FB5E3219-9583-4294-A3E2-5360AEB66B86}" type="datetimeFigureOut">
              <a:rPr lang="ru-RU"/>
              <a:pPr>
                <a:defRPr/>
              </a:pPr>
              <a:t>21.10.2015</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C2170E45-91E0-4C41-9410-456B8D4DEC4D}"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323DDE3C-4BF7-4938-AB36-C453DD84CF7D}" type="datetimeFigureOut">
              <a:rPr lang="ru-RU"/>
              <a:pPr>
                <a:defRPr/>
              </a:pPr>
              <a:t>21.10.2015</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2E9A2E3E-E2FA-444E-8B16-4E6C656D6DDC}"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04E2935C-8793-462F-A54C-B8D125D57F19}" type="datetimeFigureOut">
              <a:rPr lang="ru-RU"/>
              <a:pPr>
                <a:defRPr/>
              </a:pPr>
              <a:t>21.10.2015</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65D70FA4-A262-4D85-839E-9232EE523716}"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93B0A9A9-A806-4F61-B210-1F625B108801}" type="datetimeFigureOut">
              <a:rPr lang="ru-RU"/>
              <a:pPr>
                <a:defRPr/>
              </a:pPr>
              <a:t>21.10.2015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A188731F-391D-4554-8D00-8C22E1663993}"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1"/>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9168DC86-1BD7-4922-964A-A73D1FD25555}" type="datetimeFigureOut">
              <a:rPr lang="ru-RU"/>
              <a:pPr>
                <a:defRPr/>
              </a:pPr>
              <a:t>21.10.2015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FB9AEFDC-E804-49F7-8D20-E5FE57534023}"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0C92963-53AD-4541-85EC-7FD30E9A0038}" type="datetimeFigureOut">
              <a:rPr lang="ru-RU"/>
              <a:pPr>
                <a:defRPr/>
              </a:pPr>
              <a:t>21.10.2015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B936FEC-BCE8-483C-BA73-1AB19A606A8E}"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79"/>
            <a:ext cx="2057400" cy="438864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05979"/>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161D0438-8299-4049-9BFD-52200BEC2924}" type="datetimeFigureOut">
              <a:rPr lang="ru-RU"/>
              <a:pPr>
                <a:defRPr/>
              </a:pPr>
              <a:t>21.10.2015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01D90772-9320-4176-80DC-FCD7DA1E1693}"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21.10.2015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882573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21.10.2015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473413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21.10.2015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80487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21.10.2015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014201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21.10.2015</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935635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21.10.2015</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650523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21.10.2015</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762673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21.10.2015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524056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21.10.2015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25888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21.10.2015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14137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79"/>
            <a:ext cx="2057400" cy="438864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05979"/>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21.10.2015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63178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06375"/>
            <a:ext cx="8229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200152"/>
            <a:ext cx="8229600" cy="33940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4767265"/>
            <a:ext cx="2133600" cy="274637"/>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38811997-0744-4705-8B02-F5AA7F846756}" type="datetimeFigureOut">
              <a:rPr lang="ru-RU"/>
              <a:pPr>
                <a:defRPr/>
              </a:pPr>
              <a:t>21.10.2015</a:t>
            </a:fld>
            <a:endParaRPr lang="ru-RU"/>
          </a:p>
        </p:txBody>
      </p:sp>
      <p:sp>
        <p:nvSpPr>
          <p:cNvPr id="5" name="Нижний колонтитул 4"/>
          <p:cNvSpPr>
            <a:spLocks noGrp="1"/>
          </p:cNvSpPr>
          <p:nvPr>
            <p:ph type="ftr" sz="quarter" idx="3"/>
          </p:nvPr>
        </p:nvSpPr>
        <p:spPr>
          <a:xfrm>
            <a:off x="3124200" y="4767265"/>
            <a:ext cx="2895600" cy="274637"/>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4767265"/>
            <a:ext cx="2133600" cy="274637"/>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7997879-BE36-49B8-A2DC-695E8D6264F8}"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black">
                    <a:tint val="75000"/>
                  </a:prstClr>
                </a:solidFill>
                <a:latin typeface="Calibri"/>
              </a:rPr>
              <a:pPr fontAlgn="auto">
                <a:spcBef>
                  <a:spcPts val="0"/>
                </a:spcBef>
                <a:spcAft>
                  <a:spcPts val="0"/>
                </a:spcAft>
              </a:pPr>
              <a:t>21.10.2015</a:t>
            </a:fld>
            <a:endParaRPr lang="ru-RU">
              <a:solidFill>
                <a:prstClr val="black">
                  <a:tint val="75000"/>
                </a:prstClr>
              </a:solidFill>
              <a:latin typeface="Calibri"/>
            </a:endParaRPr>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black">
                  <a:tint val="75000"/>
                </a:prstClr>
              </a:solidFill>
              <a:latin typeface="Calibri"/>
            </a:endParaRPr>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black">
                    <a:tint val="75000"/>
                  </a:prstClr>
                </a:solidFill>
                <a:latin typeface="Calibri"/>
              </a:rPr>
              <a:pPr fontAlgn="auto">
                <a:spcBef>
                  <a:spcPts val="0"/>
                </a:spcBef>
                <a:spcAft>
                  <a:spcPts val="0"/>
                </a:spcAft>
              </a:pPr>
              <a:t>‹#›</a:t>
            </a:fld>
            <a:endParaRPr lang="ru-RU">
              <a:solidFill>
                <a:prstClr val="black">
                  <a:tint val="75000"/>
                </a:prstClr>
              </a:solidFill>
              <a:latin typeface="Calibri"/>
            </a:endParaRPr>
          </a:p>
        </p:txBody>
      </p:sp>
    </p:spTree>
    <p:extLst>
      <p:ext uri="{BB962C8B-B14F-4D97-AF65-F5344CB8AC3E}">
        <p14:creationId xmlns:p14="http://schemas.microsoft.com/office/powerpoint/2010/main" val="19894216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hyperlink" Target="consultantplus://offline/ref=77DFA9BA4C2E089595BD8A543CDF13CBFFFF4F1DF895E08D92B26B1E9B45A5EF37B3B9CA16EDFFC807fAF" TargetMode="External"/><Relationship Id="rId7"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3"/>
          <p:cNvPicPr>
            <a:picLocks noChangeAspect="1" noChangeArrowheads="1"/>
          </p:cNvPicPr>
          <p:nvPr/>
        </p:nvPicPr>
        <p:blipFill>
          <a:blip r:embed="rId2" cstate="print"/>
          <a:srcRect/>
          <a:stretch>
            <a:fillRect/>
          </a:stretch>
        </p:blipFill>
        <p:spPr bwMode="auto">
          <a:xfrm>
            <a:off x="0" y="4911727"/>
            <a:ext cx="9144000" cy="231775"/>
          </a:xfrm>
          <a:prstGeom prst="rect">
            <a:avLst/>
          </a:prstGeom>
          <a:noFill/>
          <a:ln w="9525">
            <a:noFill/>
            <a:miter lim="800000"/>
            <a:headEnd/>
            <a:tailEnd/>
          </a:ln>
        </p:spPr>
      </p:pic>
      <p:sp>
        <p:nvSpPr>
          <p:cNvPr id="7" name="Text Box 6"/>
          <p:cNvSpPr txBox="1">
            <a:spLocks noChangeArrowheads="1"/>
          </p:cNvSpPr>
          <p:nvPr/>
        </p:nvSpPr>
        <p:spPr bwMode="auto">
          <a:xfrm>
            <a:off x="5399584" y="3119941"/>
            <a:ext cx="3744416" cy="1323439"/>
          </a:xfrm>
          <a:prstGeom prst="rect">
            <a:avLst/>
          </a:prstGeom>
          <a:noFill/>
          <a:ln>
            <a:noFill/>
          </a:ln>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auto" hangingPunct="1">
              <a:spcBef>
                <a:spcPts val="0"/>
              </a:spcBef>
              <a:spcAft>
                <a:spcPts val="0"/>
              </a:spcAft>
              <a:defRPr/>
            </a:pPr>
            <a:r>
              <a:rPr lang="ru-RU" sz="2000" dirty="0" smtClean="0">
                <a:solidFill>
                  <a:schemeClr val="tx2">
                    <a:lumMod val="75000"/>
                  </a:schemeClr>
                </a:solidFill>
                <a:latin typeface="Cambria" pitchFamily="18" charset="0"/>
              </a:rPr>
              <a:t>Начальник Юридического отдела </a:t>
            </a:r>
            <a:r>
              <a:rPr lang="en-US" sz="2000" dirty="0">
                <a:solidFill>
                  <a:schemeClr val="tx2">
                    <a:lumMod val="75000"/>
                  </a:schemeClr>
                </a:solidFill>
                <a:latin typeface="Cambria" pitchFamily="18" charset="0"/>
              </a:rPr>
              <a:t/>
            </a:r>
            <a:br>
              <a:rPr lang="en-US" sz="2000" dirty="0">
                <a:solidFill>
                  <a:schemeClr val="tx2">
                    <a:lumMod val="75000"/>
                  </a:schemeClr>
                </a:solidFill>
                <a:latin typeface="Cambria" pitchFamily="18" charset="0"/>
              </a:rPr>
            </a:br>
            <a:r>
              <a:rPr lang="ru-RU" sz="2000" dirty="0" smtClean="0">
                <a:solidFill>
                  <a:schemeClr val="tx2">
                    <a:lumMod val="75000"/>
                  </a:schemeClr>
                </a:solidFill>
                <a:latin typeface="Cambria" pitchFamily="18" charset="0"/>
              </a:rPr>
              <a:t>УФК по Алтайскому краю</a:t>
            </a:r>
          </a:p>
          <a:p>
            <a:pPr eaLnBrk="1" fontAlgn="auto" hangingPunct="1">
              <a:spcBef>
                <a:spcPts val="0"/>
              </a:spcBef>
              <a:spcAft>
                <a:spcPts val="0"/>
              </a:spcAft>
              <a:defRPr/>
            </a:pPr>
            <a:r>
              <a:rPr lang="ru-RU" sz="2000" dirty="0" smtClean="0">
                <a:solidFill>
                  <a:schemeClr val="tx2">
                    <a:lumMod val="75000"/>
                  </a:schemeClr>
                </a:solidFill>
                <a:latin typeface="Cambria" pitchFamily="18" charset="0"/>
              </a:rPr>
              <a:t>С.Л. Овчинникова</a:t>
            </a:r>
            <a:endParaRPr lang="ru-RU" sz="2000" dirty="0">
              <a:solidFill>
                <a:schemeClr val="tx2">
                  <a:lumMod val="75000"/>
                </a:schemeClr>
              </a:solidFill>
              <a:latin typeface="Cambria" pitchFamily="18" charset="0"/>
            </a:endParaRPr>
          </a:p>
        </p:txBody>
      </p:sp>
      <p:pic>
        <p:nvPicPr>
          <p:cNvPr id="14340" name="Picture 5"/>
          <p:cNvPicPr>
            <a:picLocks noChangeAspect="1" noChangeArrowheads="1"/>
          </p:cNvPicPr>
          <p:nvPr/>
        </p:nvPicPr>
        <p:blipFill>
          <a:blip r:embed="rId3" cstate="print"/>
          <a:srcRect r="27968" b="7865"/>
          <a:stretch>
            <a:fillRect/>
          </a:stretch>
        </p:blipFill>
        <p:spPr bwMode="auto">
          <a:xfrm>
            <a:off x="0" y="0"/>
            <a:ext cx="9144000" cy="843558"/>
          </a:xfrm>
          <a:prstGeom prst="rect">
            <a:avLst/>
          </a:prstGeom>
          <a:noFill/>
          <a:ln w="9525">
            <a:noFill/>
            <a:miter lim="800000"/>
            <a:headEnd/>
            <a:tailEnd/>
          </a:ln>
        </p:spPr>
      </p:pic>
      <p:sp>
        <p:nvSpPr>
          <p:cNvPr id="8" name="Text Box 6"/>
          <p:cNvSpPr txBox="1">
            <a:spLocks noChangeArrowheads="1"/>
          </p:cNvSpPr>
          <p:nvPr/>
        </p:nvSpPr>
        <p:spPr bwMode="auto">
          <a:xfrm>
            <a:off x="1550073" y="123480"/>
            <a:ext cx="7632848" cy="461665"/>
          </a:xfrm>
          <a:prstGeom prst="rect">
            <a:avLst/>
          </a:prstGeom>
          <a:noFill/>
          <a:ln>
            <a:noFill/>
          </a:ln>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auto" hangingPunct="1">
              <a:spcBef>
                <a:spcPts val="0"/>
              </a:spcBef>
              <a:spcAft>
                <a:spcPts val="0"/>
              </a:spcAft>
              <a:defRPr/>
            </a:pPr>
            <a:r>
              <a:rPr lang="ru-RU" sz="1200" b="1" dirty="0" smtClean="0">
                <a:solidFill>
                  <a:schemeClr val="tx2">
                    <a:lumMod val="75000"/>
                  </a:schemeClr>
                </a:solidFill>
                <a:latin typeface="Cambria" pitchFamily="18" charset="0"/>
              </a:rPr>
              <a:t>Всероссийско</a:t>
            </a:r>
            <a:r>
              <a:rPr lang="ru-RU" sz="1200" b="1" dirty="0">
                <a:solidFill>
                  <a:schemeClr val="tx2">
                    <a:lumMod val="75000"/>
                  </a:schemeClr>
                </a:solidFill>
                <a:latin typeface="Cambria" pitchFamily="18" charset="0"/>
              </a:rPr>
              <a:t>е</a:t>
            </a:r>
            <a:r>
              <a:rPr lang="ru-RU" sz="1200" b="1" dirty="0" smtClean="0">
                <a:solidFill>
                  <a:schemeClr val="tx2">
                    <a:lumMod val="75000"/>
                  </a:schemeClr>
                </a:solidFill>
                <a:latin typeface="Cambria" pitchFamily="18" charset="0"/>
              </a:rPr>
              <a:t> совещани</a:t>
            </a:r>
            <a:r>
              <a:rPr lang="ru-RU" sz="1200" b="1" dirty="0">
                <a:solidFill>
                  <a:schemeClr val="tx2">
                    <a:lumMod val="75000"/>
                  </a:schemeClr>
                </a:solidFill>
                <a:latin typeface="Cambria" pitchFamily="18" charset="0"/>
              </a:rPr>
              <a:t>е</a:t>
            </a:r>
            <a:r>
              <a:rPr lang="ru-RU" sz="1200" b="1" dirty="0" smtClean="0">
                <a:solidFill>
                  <a:schemeClr val="tx2">
                    <a:lumMod val="75000"/>
                  </a:schemeClr>
                </a:solidFill>
                <a:latin typeface="Cambria" pitchFamily="18" charset="0"/>
              </a:rPr>
              <a:t> </a:t>
            </a:r>
            <a:r>
              <a:rPr lang="ru-RU" sz="1200" b="1" dirty="0">
                <a:solidFill>
                  <a:schemeClr val="tx2">
                    <a:lumMod val="75000"/>
                  </a:schemeClr>
                </a:solidFill>
                <a:latin typeface="Cambria" pitchFamily="18" charset="0"/>
              </a:rPr>
              <a:t>территориальных органов Федерального казначейства </a:t>
            </a:r>
            <a:r>
              <a:rPr lang="ru-RU" sz="1200" b="1" dirty="0" smtClean="0">
                <a:solidFill>
                  <a:schemeClr val="tx2">
                    <a:lumMod val="75000"/>
                  </a:schemeClr>
                </a:solidFill>
                <a:latin typeface="Cambria" pitchFamily="18" charset="0"/>
              </a:rPr>
              <a:t>«Правовое </a:t>
            </a:r>
            <a:r>
              <a:rPr lang="ru-RU" sz="1200" b="1" dirty="0">
                <a:solidFill>
                  <a:schemeClr val="tx2">
                    <a:lumMod val="75000"/>
                  </a:schemeClr>
                </a:solidFill>
                <a:latin typeface="Cambria" pitchFamily="18" charset="0"/>
              </a:rPr>
              <a:t>обеспечение деятельности органов Федерального казначейства»</a:t>
            </a:r>
          </a:p>
        </p:txBody>
      </p:sp>
      <p:sp>
        <p:nvSpPr>
          <p:cNvPr id="9" name="Text Box 6"/>
          <p:cNvSpPr txBox="1">
            <a:spLocks noChangeArrowheads="1"/>
          </p:cNvSpPr>
          <p:nvPr/>
        </p:nvSpPr>
        <p:spPr bwMode="auto">
          <a:xfrm>
            <a:off x="179512" y="4045010"/>
            <a:ext cx="4176464" cy="738664"/>
          </a:xfrm>
          <a:prstGeom prst="rect">
            <a:avLst/>
          </a:prstGeom>
          <a:noFill/>
          <a:ln>
            <a:noFill/>
          </a:ln>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auto" hangingPunct="1">
              <a:spcBef>
                <a:spcPts val="0"/>
              </a:spcBef>
              <a:spcAft>
                <a:spcPts val="0"/>
              </a:spcAft>
              <a:defRPr/>
            </a:pPr>
            <a:r>
              <a:rPr lang="ru-RU" sz="1400" dirty="0" smtClean="0">
                <a:solidFill>
                  <a:schemeClr val="tx2">
                    <a:lumMod val="75000"/>
                  </a:schemeClr>
                </a:solidFill>
                <a:latin typeface="Cambria" pitchFamily="18" charset="0"/>
              </a:rPr>
              <a:t>12 – 16 октября 2015 года</a:t>
            </a:r>
          </a:p>
          <a:p>
            <a:pPr eaLnBrk="1" fontAlgn="auto" hangingPunct="1">
              <a:spcBef>
                <a:spcPts val="0"/>
              </a:spcBef>
              <a:spcAft>
                <a:spcPts val="0"/>
              </a:spcAft>
              <a:defRPr/>
            </a:pPr>
            <a:r>
              <a:rPr lang="ru-RU" sz="1400" dirty="0" smtClean="0">
                <a:solidFill>
                  <a:schemeClr val="tx2">
                    <a:lumMod val="75000"/>
                  </a:schemeClr>
                </a:solidFill>
                <a:latin typeface="Cambria" pitchFamily="18" charset="0"/>
              </a:rPr>
              <a:t>УФК по Краснодарскому краю</a:t>
            </a:r>
          </a:p>
          <a:p>
            <a:pPr eaLnBrk="1" fontAlgn="auto" hangingPunct="1">
              <a:spcBef>
                <a:spcPts val="0"/>
              </a:spcBef>
              <a:spcAft>
                <a:spcPts val="0"/>
              </a:spcAft>
              <a:defRPr/>
            </a:pPr>
            <a:r>
              <a:rPr lang="ru-RU" sz="1400" dirty="0" smtClean="0">
                <a:solidFill>
                  <a:schemeClr val="tx2">
                    <a:lumMod val="75000"/>
                  </a:schemeClr>
                </a:solidFill>
                <a:latin typeface="Cambria" pitchFamily="18" charset="0"/>
              </a:rPr>
              <a:t>г. Сочи</a:t>
            </a:r>
            <a:endParaRPr lang="ru-RU" sz="1400" dirty="0">
              <a:solidFill>
                <a:schemeClr val="tx2">
                  <a:lumMod val="75000"/>
                </a:schemeClr>
              </a:solidFill>
              <a:latin typeface="Cambria" pitchFamily="18" charset="0"/>
            </a:endParaRPr>
          </a:p>
        </p:txBody>
      </p:sp>
      <p:sp>
        <p:nvSpPr>
          <p:cNvPr id="10" name="Заголовок 1"/>
          <p:cNvSpPr txBox="1">
            <a:spLocks/>
          </p:cNvSpPr>
          <p:nvPr/>
        </p:nvSpPr>
        <p:spPr bwMode="auto">
          <a:xfrm>
            <a:off x="899592" y="1203598"/>
            <a:ext cx="7740352" cy="158417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eaLnBrk="0" hangingPunct="0">
              <a:defRPr/>
            </a:pPr>
            <a:r>
              <a:rPr lang="ru-RU" sz="2000" b="1" dirty="0">
                <a:solidFill>
                  <a:schemeClr val="tx2">
                    <a:lumMod val="75000"/>
                  </a:schemeClr>
                </a:solidFill>
                <a:latin typeface="Cambria" pitchFamily="18" charset="0"/>
              </a:rPr>
              <a:t>Проект Порядка исполнения территориальными органами Федерального казначейства решений налоговых органов о взыскании налога, сбора, пеней и штрафов, предусматривающих обращение взыскания на средства бюджетов бюджетной системы Российской Федерации, средства бюджетных, автономных учреждений</a:t>
            </a:r>
            <a:endParaRPr lang="ru-RU" altLang="ru-RU" sz="2000" b="1" dirty="0">
              <a:solidFill>
                <a:schemeClr val="tx2">
                  <a:lumMod val="75000"/>
                </a:schemeClr>
              </a:solidFill>
              <a:latin typeface="Cambria" pitchFamily="18" charset="0"/>
              <a:cs typeface="Times New Roman" pitchFamily="18" charset="0"/>
            </a:endParaRPr>
          </a:p>
        </p:txBody>
      </p:sp>
      <p:cxnSp>
        <p:nvCxnSpPr>
          <p:cNvPr id="11" name="Прямая соединительная линия 10"/>
          <p:cNvCxnSpPr/>
          <p:nvPr/>
        </p:nvCxnSpPr>
        <p:spPr>
          <a:xfrm>
            <a:off x="0" y="843558"/>
            <a:ext cx="9144000" cy="0"/>
          </a:xfrm>
          <a:prstGeom prst="line">
            <a:avLst/>
          </a:prstGeom>
          <a:ln w="22225">
            <a:solidFill>
              <a:schemeClr val="accent1">
                <a:lumMod val="75000"/>
              </a:schemeClr>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srcRect r="27968" b="7865"/>
          <a:stretch>
            <a:fillRect/>
          </a:stretch>
        </p:blipFill>
        <p:spPr bwMode="auto">
          <a:xfrm>
            <a:off x="0" y="0"/>
            <a:ext cx="9144000" cy="843558"/>
          </a:xfrm>
          <a:prstGeom prst="rect">
            <a:avLst/>
          </a:prstGeom>
          <a:noFill/>
          <a:ln w="9525">
            <a:noFill/>
            <a:miter lim="800000"/>
            <a:headEnd/>
            <a:tailEnd/>
          </a:ln>
        </p:spPr>
      </p:pic>
      <p:sp>
        <p:nvSpPr>
          <p:cNvPr id="5" name="Заголовок 1"/>
          <p:cNvSpPr txBox="1">
            <a:spLocks/>
          </p:cNvSpPr>
          <p:nvPr/>
        </p:nvSpPr>
        <p:spPr bwMode="auto">
          <a:xfrm>
            <a:off x="1259632" y="123480"/>
            <a:ext cx="7848872" cy="576064"/>
          </a:xfrm>
          <a:prstGeom prst="rect">
            <a:avLst/>
          </a:prstGeom>
          <a:noFill/>
          <a:ln w="19050">
            <a:noFill/>
            <a:miter lim="800000"/>
            <a:headEnd/>
            <a:tailEnd/>
          </a:ln>
        </p:spPr>
        <p:txBody>
          <a:bodyPr vert="horz" wrap="square" lIns="91440" tIns="45720" rIns="91440" bIns="45720" numCol="1" anchor="ctr" anchorCtr="0" compatLnSpc="1">
            <a:prstTxWarp prst="textNoShape">
              <a:avLst/>
            </a:prstTxWarp>
          </a:bodyPr>
          <a:lstStyle/>
          <a:p>
            <a:pPr algn="ctr" eaLnBrk="0" hangingPunct="0">
              <a:defRPr/>
            </a:pPr>
            <a:r>
              <a:rPr lang="ru-RU" altLang="ru-RU" sz="2000" b="1" dirty="0" smtClean="0">
                <a:solidFill>
                  <a:schemeClr val="tx2">
                    <a:lumMod val="75000"/>
                  </a:schemeClr>
                </a:solidFill>
                <a:latin typeface="Cambria" pitchFamily="18" charset="0"/>
                <a:ea typeface="+mj-ea"/>
                <a:cs typeface="Times New Roman" pitchFamily="18" charset="0"/>
              </a:rPr>
              <a:t>Предложения по совершенствованию </a:t>
            </a:r>
          </a:p>
          <a:p>
            <a:pPr algn="ctr" eaLnBrk="0" hangingPunct="0">
              <a:defRPr/>
            </a:pPr>
            <a:r>
              <a:rPr lang="ru-RU" altLang="ru-RU" sz="2000" b="1" dirty="0" smtClean="0">
                <a:solidFill>
                  <a:schemeClr val="tx2">
                    <a:lumMod val="75000"/>
                  </a:schemeClr>
                </a:solidFill>
                <a:latin typeface="Cambria" pitchFamily="18" charset="0"/>
                <a:ea typeface="+mj-ea"/>
                <a:cs typeface="Times New Roman" pitchFamily="18" charset="0"/>
              </a:rPr>
              <a:t>организации исполнения решений налоговых органов</a:t>
            </a:r>
          </a:p>
        </p:txBody>
      </p:sp>
      <p:cxnSp>
        <p:nvCxnSpPr>
          <p:cNvPr id="6" name="Прямая соединительная линия 5"/>
          <p:cNvCxnSpPr/>
          <p:nvPr/>
        </p:nvCxnSpPr>
        <p:spPr>
          <a:xfrm>
            <a:off x="0" y="843558"/>
            <a:ext cx="9144000" cy="0"/>
          </a:xfrm>
          <a:prstGeom prst="line">
            <a:avLst/>
          </a:prstGeom>
          <a:ln w="22225">
            <a:solidFill>
              <a:schemeClr val="accent1">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7" name="Text Box 6"/>
          <p:cNvSpPr txBox="1">
            <a:spLocks noChangeArrowheads="1"/>
          </p:cNvSpPr>
          <p:nvPr/>
        </p:nvSpPr>
        <p:spPr bwMode="auto">
          <a:xfrm>
            <a:off x="8676456" y="0"/>
            <a:ext cx="467544" cy="338554"/>
          </a:xfrm>
          <a:prstGeom prst="rect">
            <a:avLst/>
          </a:prstGeom>
          <a:noFill/>
          <a:ln>
            <a:noFill/>
          </a:ln>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auto" hangingPunct="1">
              <a:spcBef>
                <a:spcPts val="0"/>
              </a:spcBef>
              <a:spcAft>
                <a:spcPts val="0"/>
              </a:spcAft>
              <a:defRPr/>
            </a:pPr>
            <a:r>
              <a:rPr lang="ru-RU" sz="1600" dirty="0">
                <a:solidFill>
                  <a:schemeClr val="tx2">
                    <a:lumMod val="75000"/>
                  </a:schemeClr>
                </a:solidFill>
                <a:latin typeface="Cambria" pitchFamily="18" charset="0"/>
              </a:rPr>
              <a:t>2</a:t>
            </a:r>
          </a:p>
        </p:txBody>
      </p:sp>
      <p:sp>
        <p:nvSpPr>
          <p:cNvPr id="69" name="TextBox 68"/>
          <p:cNvSpPr txBox="1"/>
          <p:nvPr/>
        </p:nvSpPr>
        <p:spPr>
          <a:xfrm>
            <a:off x="467544" y="2715768"/>
            <a:ext cx="3096344" cy="292388"/>
          </a:xfrm>
          <a:prstGeom prst="rect">
            <a:avLst/>
          </a:prstGeom>
          <a:noFill/>
        </p:spPr>
        <p:txBody>
          <a:bodyPr wrap="square">
            <a:spAutoFit/>
          </a:bodyPr>
          <a:lstStyle/>
          <a:p>
            <a:pPr algn="ctr">
              <a:defRPr/>
            </a:pPr>
            <a:r>
              <a:rPr lang="ru-RU" sz="1300" dirty="0" smtClean="0">
                <a:solidFill>
                  <a:schemeClr val="tx2">
                    <a:lumMod val="75000"/>
                  </a:schemeClr>
                </a:solidFill>
                <a:latin typeface="Cambria" panose="02040503050406030204" pitchFamily="18" charset="0"/>
              </a:rPr>
              <a:t>       </a:t>
            </a:r>
          </a:p>
        </p:txBody>
      </p:sp>
      <p:cxnSp>
        <p:nvCxnSpPr>
          <p:cNvPr id="15" name="Прямая соединительная линия 14"/>
          <p:cNvCxnSpPr/>
          <p:nvPr/>
        </p:nvCxnSpPr>
        <p:spPr>
          <a:xfrm>
            <a:off x="1187624" y="2571750"/>
            <a:ext cx="1656184" cy="0"/>
          </a:xfrm>
          <a:prstGeom prst="line">
            <a:avLst/>
          </a:prstGeom>
          <a:ln w="28575">
            <a:solidFill>
              <a:schemeClr val="tx2">
                <a:lumMod val="7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6" name="Picture 3"/>
          <p:cNvPicPr>
            <a:picLocks noChangeAspect="1" noChangeArrowheads="1"/>
          </p:cNvPicPr>
          <p:nvPr/>
        </p:nvPicPr>
        <p:blipFill>
          <a:blip r:embed="rId3" cstate="print"/>
          <a:srcRect r="9259"/>
          <a:stretch>
            <a:fillRect/>
          </a:stretch>
        </p:blipFill>
        <p:spPr bwMode="auto">
          <a:xfrm>
            <a:off x="251520" y="1239602"/>
            <a:ext cx="432048" cy="504056"/>
          </a:xfrm>
          <a:prstGeom prst="rect">
            <a:avLst/>
          </a:prstGeom>
          <a:noFill/>
          <a:ln w="9525">
            <a:noFill/>
            <a:miter lim="800000"/>
            <a:headEnd/>
            <a:tailEnd/>
          </a:ln>
        </p:spPr>
      </p:pic>
      <p:sp>
        <p:nvSpPr>
          <p:cNvPr id="17" name="TextBox 16"/>
          <p:cNvSpPr txBox="1"/>
          <p:nvPr/>
        </p:nvSpPr>
        <p:spPr>
          <a:xfrm>
            <a:off x="4644008" y="2067694"/>
            <a:ext cx="2808312" cy="492443"/>
          </a:xfrm>
          <a:prstGeom prst="rect">
            <a:avLst/>
          </a:prstGeom>
          <a:noFill/>
          <a:ln w="28575">
            <a:noFill/>
          </a:ln>
        </p:spPr>
        <p:txBody>
          <a:bodyPr wrap="square">
            <a:spAutoFit/>
          </a:bodyPr>
          <a:lstStyle/>
          <a:p>
            <a:pPr algn="ctr"/>
            <a:r>
              <a:rPr lang="ru-RU" sz="1300" b="1" dirty="0" smtClean="0">
                <a:solidFill>
                  <a:srgbClr val="FF0000"/>
                </a:solidFill>
                <a:latin typeface="Cambria" pitchFamily="18" charset="0"/>
              </a:rPr>
              <a:t>Документы в структурированном виде *</a:t>
            </a:r>
          </a:p>
        </p:txBody>
      </p:sp>
      <p:cxnSp>
        <p:nvCxnSpPr>
          <p:cNvPr id="18" name="Прямая соединительная линия 17"/>
          <p:cNvCxnSpPr/>
          <p:nvPr/>
        </p:nvCxnSpPr>
        <p:spPr>
          <a:xfrm flipH="1">
            <a:off x="6588224" y="3435846"/>
            <a:ext cx="453" cy="1189797"/>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flipH="1">
            <a:off x="1187624" y="4155926"/>
            <a:ext cx="453" cy="433713"/>
          </a:xfrm>
          <a:prstGeom prst="line">
            <a:avLst/>
          </a:prstGeom>
          <a:ln w="28575">
            <a:solidFill>
              <a:schemeClr val="tx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a:off x="1187624" y="3570861"/>
            <a:ext cx="0" cy="441049"/>
          </a:xfrm>
          <a:prstGeom prst="straightConnector1">
            <a:avLst/>
          </a:prstGeom>
          <a:ln w="28575">
            <a:solidFill>
              <a:schemeClr val="tx2">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a:off x="1187624" y="2994797"/>
            <a:ext cx="0" cy="369041"/>
          </a:xfrm>
          <a:prstGeom prst="straightConnector1">
            <a:avLst/>
          </a:prstGeom>
          <a:ln w="28575">
            <a:solidFill>
              <a:schemeClr val="tx2">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3" name="Прямоугольник 22"/>
          <p:cNvSpPr/>
          <p:nvPr/>
        </p:nvSpPr>
        <p:spPr>
          <a:xfrm>
            <a:off x="827584" y="1290529"/>
            <a:ext cx="8208912" cy="360040"/>
          </a:xfrm>
          <a:prstGeom prst="rect">
            <a:avLst/>
          </a:prstGeom>
          <a:solidFill>
            <a:srgbClr val="ECF1F8"/>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500" dirty="0" smtClean="0">
                <a:solidFill>
                  <a:schemeClr val="tx2">
                    <a:lumMod val="75000"/>
                  </a:schemeClr>
                </a:solidFill>
                <a:latin typeface="Cambria" pitchFamily="18" charset="0"/>
              </a:rPr>
              <a:t>Предусмотреть электронный обмен документами в структурированном виде</a:t>
            </a:r>
            <a:endParaRPr lang="ru-RU" sz="1500" dirty="0">
              <a:solidFill>
                <a:schemeClr val="tx2">
                  <a:lumMod val="75000"/>
                </a:schemeClr>
              </a:solidFill>
              <a:latin typeface="Cambria" pitchFamily="18" charset="0"/>
            </a:endParaRPr>
          </a:p>
        </p:txBody>
      </p:sp>
      <p:cxnSp>
        <p:nvCxnSpPr>
          <p:cNvPr id="24" name="Прямая со стрелкой 23"/>
          <p:cNvCxnSpPr/>
          <p:nvPr/>
        </p:nvCxnSpPr>
        <p:spPr>
          <a:xfrm>
            <a:off x="6588224" y="2571750"/>
            <a:ext cx="0" cy="576064"/>
          </a:xfrm>
          <a:prstGeom prst="straightConnector1">
            <a:avLst/>
          </a:prstGeom>
          <a:ln w="28575">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5" name="Прямоугольник 24"/>
          <p:cNvSpPr/>
          <p:nvPr/>
        </p:nvSpPr>
        <p:spPr>
          <a:xfrm>
            <a:off x="2555776" y="2139702"/>
            <a:ext cx="2376264" cy="5040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b="1" dirty="0" smtClean="0">
                <a:solidFill>
                  <a:schemeClr val="tx2">
                    <a:lumMod val="75000"/>
                  </a:schemeClr>
                </a:solidFill>
                <a:latin typeface="Cambria" pitchFamily="18" charset="0"/>
              </a:rPr>
              <a:t>Направление документов</a:t>
            </a:r>
          </a:p>
          <a:p>
            <a:pPr algn="ctr"/>
            <a:r>
              <a:rPr lang="ru-RU" sz="1300" b="1" dirty="0" smtClean="0">
                <a:solidFill>
                  <a:schemeClr val="tx2">
                    <a:lumMod val="75000"/>
                  </a:schemeClr>
                </a:solidFill>
                <a:latin typeface="Cambria" pitchFamily="18" charset="0"/>
              </a:rPr>
              <a:t>налоговыми органами </a:t>
            </a:r>
          </a:p>
        </p:txBody>
      </p:sp>
      <p:sp>
        <p:nvSpPr>
          <p:cNvPr id="26" name="Прямоугольник 25"/>
          <p:cNvSpPr/>
          <p:nvPr/>
        </p:nvSpPr>
        <p:spPr>
          <a:xfrm>
            <a:off x="2555776" y="4299942"/>
            <a:ext cx="2376264" cy="5040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b="1" dirty="0" smtClean="0">
                <a:solidFill>
                  <a:schemeClr val="tx2">
                    <a:lumMod val="75000"/>
                  </a:schemeClr>
                </a:solidFill>
                <a:latin typeface="Cambria" pitchFamily="18" charset="0"/>
              </a:rPr>
              <a:t>Регистрация документов </a:t>
            </a:r>
          </a:p>
          <a:p>
            <a:pPr algn="ctr"/>
            <a:r>
              <a:rPr lang="ru-RU" sz="1300" b="1" dirty="0" smtClean="0">
                <a:solidFill>
                  <a:schemeClr val="tx2">
                    <a:lumMod val="75000"/>
                  </a:schemeClr>
                </a:solidFill>
                <a:latin typeface="Cambria" pitchFamily="18" charset="0"/>
              </a:rPr>
              <a:t>в ППО АСФК</a:t>
            </a:r>
          </a:p>
        </p:txBody>
      </p:sp>
      <p:sp>
        <p:nvSpPr>
          <p:cNvPr id="27" name="Прямоугольник 26"/>
          <p:cNvSpPr/>
          <p:nvPr/>
        </p:nvSpPr>
        <p:spPr>
          <a:xfrm>
            <a:off x="5364088" y="3120810"/>
            <a:ext cx="2448272" cy="1035116"/>
          </a:xfrm>
          <a:prstGeom prst="rect">
            <a:avLst/>
          </a:prstGeom>
          <a:solidFill>
            <a:schemeClr val="bg1"/>
          </a:solidFill>
          <a:ln w="2857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00" dirty="0" smtClean="0">
              <a:solidFill>
                <a:schemeClr val="tx2">
                  <a:lumMod val="75000"/>
                </a:schemeClr>
              </a:solidFill>
              <a:latin typeface="Cambria" pitchFamily="18" charset="0"/>
            </a:endParaRPr>
          </a:p>
          <a:p>
            <a:pPr algn="ctr"/>
            <a:r>
              <a:rPr lang="ru-RU" sz="1300" dirty="0" smtClean="0">
                <a:solidFill>
                  <a:srgbClr val="FF0000"/>
                </a:solidFill>
                <a:latin typeface="Cambria" pitchFamily="18" charset="0"/>
              </a:rPr>
              <a:t>Автоматическая регистрация при условии прохождения автоматизированного контроля *</a:t>
            </a:r>
          </a:p>
          <a:p>
            <a:pPr algn="ctr"/>
            <a:endParaRPr lang="ru-RU" sz="1300" dirty="0" smtClean="0">
              <a:solidFill>
                <a:schemeClr val="tx2">
                  <a:lumMod val="75000"/>
                </a:schemeClr>
              </a:solidFill>
              <a:latin typeface="Cambria" pitchFamily="18" charset="0"/>
            </a:endParaRPr>
          </a:p>
        </p:txBody>
      </p:sp>
      <p:sp>
        <p:nvSpPr>
          <p:cNvPr id="28" name="Прямоугольник 27"/>
          <p:cNvSpPr/>
          <p:nvPr/>
        </p:nvSpPr>
        <p:spPr>
          <a:xfrm>
            <a:off x="179512" y="2769772"/>
            <a:ext cx="2160240" cy="450050"/>
          </a:xfrm>
          <a:prstGeom prst="rect">
            <a:avLst/>
          </a:prstGeom>
          <a:solidFill>
            <a:schemeClr val="bg1"/>
          </a:solidFill>
          <a:ln w="28575">
            <a:solidFill>
              <a:schemeClr val="tx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dirty="0" smtClean="0">
                <a:solidFill>
                  <a:schemeClr val="tx2">
                    <a:lumMod val="75000"/>
                  </a:schemeClr>
                </a:solidFill>
                <a:latin typeface="Cambria" pitchFamily="18" charset="0"/>
              </a:rPr>
              <a:t>Регистрация </a:t>
            </a:r>
          </a:p>
          <a:p>
            <a:pPr algn="ctr"/>
            <a:r>
              <a:rPr lang="ru-RU" sz="1300" dirty="0" smtClean="0">
                <a:solidFill>
                  <a:schemeClr val="tx2">
                    <a:lumMod val="75000"/>
                  </a:schemeClr>
                </a:solidFill>
                <a:latin typeface="Cambria" pitchFamily="18" charset="0"/>
              </a:rPr>
              <a:t>в ППО</a:t>
            </a:r>
            <a:r>
              <a:rPr lang="en-US" sz="1300" dirty="0" smtClean="0">
                <a:solidFill>
                  <a:schemeClr val="tx2">
                    <a:lumMod val="75000"/>
                  </a:schemeClr>
                </a:solidFill>
                <a:latin typeface="Cambria" pitchFamily="18" charset="0"/>
              </a:rPr>
              <a:t> </a:t>
            </a:r>
            <a:r>
              <a:rPr lang="en-US" sz="1300" dirty="0" err="1" smtClean="0">
                <a:solidFill>
                  <a:schemeClr val="tx2">
                    <a:lumMod val="75000"/>
                  </a:schemeClr>
                </a:solidFill>
                <a:latin typeface="Cambria" pitchFamily="18" charset="0"/>
              </a:rPr>
              <a:t>Landocs</a:t>
            </a:r>
            <a:endParaRPr lang="ru-RU" sz="1300" dirty="0" smtClean="0">
              <a:solidFill>
                <a:schemeClr val="tx2">
                  <a:lumMod val="75000"/>
                </a:schemeClr>
              </a:solidFill>
              <a:latin typeface="Cambria" pitchFamily="18" charset="0"/>
            </a:endParaRPr>
          </a:p>
        </p:txBody>
      </p:sp>
      <p:sp>
        <p:nvSpPr>
          <p:cNvPr id="29" name="Прямоугольник 28"/>
          <p:cNvSpPr/>
          <p:nvPr/>
        </p:nvSpPr>
        <p:spPr>
          <a:xfrm>
            <a:off x="179512" y="3363838"/>
            <a:ext cx="2160240" cy="441049"/>
          </a:xfrm>
          <a:prstGeom prst="rect">
            <a:avLst/>
          </a:prstGeom>
          <a:solidFill>
            <a:schemeClr val="bg1"/>
          </a:solidFill>
          <a:ln w="28575">
            <a:solidFill>
              <a:schemeClr val="tx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dirty="0" smtClean="0">
                <a:solidFill>
                  <a:schemeClr val="tx2">
                    <a:lumMod val="75000"/>
                  </a:schemeClr>
                </a:solidFill>
                <a:latin typeface="Cambria" pitchFamily="18" charset="0"/>
              </a:rPr>
              <a:t>Визуальный контроль содержания документов</a:t>
            </a:r>
          </a:p>
        </p:txBody>
      </p:sp>
      <p:sp>
        <p:nvSpPr>
          <p:cNvPr id="30" name="Прямоугольник 29"/>
          <p:cNvSpPr/>
          <p:nvPr/>
        </p:nvSpPr>
        <p:spPr>
          <a:xfrm>
            <a:off x="179512" y="4011910"/>
            <a:ext cx="2160240" cy="441049"/>
          </a:xfrm>
          <a:prstGeom prst="rect">
            <a:avLst/>
          </a:prstGeom>
          <a:solidFill>
            <a:schemeClr val="bg1"/>
          </a:solidFill>
          <a:ln w="28575">
            <a:solidFill>
              <a:schemeClr val="tx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dirty="0" smtClean="0">
                <a:solidFill>
                  <a:schemeClr val="tx2">
                    <a:lumMod val="75000"/>
                  </a:schemeClr>
                </a:solidFill>
                <a:latin typeface="Cambria" pitchFamily="18" charset="0"/>
              </a:rPr>
              <a:t>Ручной ввод документов </a:t>
            </a:r>
          </a:p>
          <a:p>
            <a:pPr algn="ctr"/>
            <a:r>
              <a:rPr lang="ru-RU" sz="1300" dirty="0" smtClean="0">
                <a:solidFill>
                  <a:schemeClr val="tx2">
                    <a:lumMod val="75000"/>
                  </a:schemeClr>
                </a:solidFill>
                <a:latin typeface="Cambria" pitchFamily="18" charset="0"/>
              </a:rPr>
              <a:t>в ППО АСФК</a:t>
            </a:r>
          </a:p>
        </p:txBody>
      </p:sp>
      <p:cxnSp>
        <p:nvCxnSpPr>
          <p:cNvPr id="31" name="Прямая соединительная линия 30"/>
          <p:cNvCxnSpPr/>
          <p:nvPr/>
        </p:nvCxnSpPr>
        <p:spPr>
          <a:xfrm>
            <a:off x="179512" y="1923678"/>
            <a:ext cx="8856984" cy="0"/>
          </a:xfrm>
          <a:prstGeom prst="line">
            <a:avLst/>
          </a:prstGeom>
          <a:ln w="22225">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p:nvPr/>
        </p:nvCxnSpPr>
        <p:spPr>
          <a:xfrm>
            <a:off x="1187624" y="2598753"/>
            <a:ext cx="0" cy="189021"/>
          </a:xfrm>
          <a:prstGeom prst="straightConnector1">
            <a:avLst/>
          </a:prstGeom>
          <a:ln w="28575">
            <a:solidFill>
              <a:schemeClr val="tx2">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p:nvPr/>
        </p:nvCxnSpPr>
        <p:spPr>
          <a:xfrm>
            <a:off x="1187624" y="4587974"/>
            <a:ext cx="1368152" cy="0"/>
          </a:xfrm>
          <a:prstGeom prst="straightConnector1">
            <a:avLst/>
          </a:prstGeom>
          <a:ln w="28575">
            <a:solidFill>
              <a:schemeClr val="tx2">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4" name="Прямая соединительная линия 33"/>
          <p:cNvCxnSpPr/>
          <p:nvPr/>
        </p:nvCxnSpPr>
        <p:spPr>
          <a:xfrm>
            <a:off x="4932040" y="2571750"/>
            <a:ext cx="1656184"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Прямая со стрелкой 34"/>
          <p:cNvCxnSpPr/>
          <p:nvPr/>
        </p:nvCxnSpPr>
        <p:spPr>
          <a:xfrm flipH="1">
            <a:off x="4932040" y="4587974"/>
            <a:ext cx="1656185" cy="0"/>
          </a:xfrm>
          <a:prstGeom prst="straightConnector1">
            <a:avLst/>
          </a:prstGeom>
          <a:ln w="28575">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115616" y="2067694"/>
            <a:ext cx="1512168" cy="492443"/>
          </a:xfrm>
          <a:prstGeom prst="rect">
            <a:avLst/>
          </a:prstGeom>
          <a:noFill/>
          <a:ln w="28575">
            <a:noFill/>
          </a:ln>
        </p:spPr>
        <p:txBody>
          <a:bodyPr wrap="square">
            <a:spAutoFit/>
          </a:bodyPr>
          <a:lstStyle/>
          <a:p>
            <a:pPr algn="ctr"/>
            <a:r>
              <a:rPr lang="ru-RU" sz="1300" b="1" dirty="0" smtClean="0">
                <a:solidFill>
                  <a:schemeClr val="tx2">
                    <a:lumMod val="75000"/>
                  </a:schemeClr>
                </a:solidFill>
                <a:latin typeface="Cambria" pitchFamily="18" charset="0"/>
              </a:rPr>
              <a:t>Скан-копия </a:t>
            </a:r>
          </a:p>
          <a:p>
            <a:pPr algn="ctr"/>
            <a:r>
              <a:rPr lang="ru-RU" sz="1300" b="1" dirty="0" smtClean="0">
                <a:solidFill>
                  <a:schemeClr val="tx2">
                    <a:lumMod val="75000"/>
                  </a:schemeClr>
                </a:solidFill>
                <a:latin typeface="Cambria" pitchFamily="18" charset="0"/>
              </a:rPr>
              <a:t>документов</a:t>
            </a:r>
          </a:p>
        </p:txBody>
      </p:sp>
    </p:spTree>
    <p:extLst>
      <p:ext uri="{BB962C8B-B14F-4D97-AF65-F5344CB8AC3E}">
        <p14:creationId xmlns:p14="http://schemas.microsoft.com/office/powerpoint/2010/main" val="29359895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serverconsultancy.co.uk/wp-content/uploads/2011/11/General-IT-Services-300x300.jpg"/>
          <p:cNvPicPr>
            <a:picLocks noChangeAspect="1" noChangeArrowheads="1"/>
          </p:cNvPicPr>
          <p:nvPr/>
        </p:nvPicPr>
        <p:blipFill>
          <a:blip r:embed="rId2" cstate="print">
            <a:extLst>
              <a:ext uri="{28A0092B-C50C-407E-A947-70E740481C1C}">
                <a14:useLocalDpi xmlns:a14="http://schemas.microsoft.com/office/drawing/2010/main" val="0"/>
              </a:ext>
            </a:extLst>
          </a:blip>
          <a:srcRect l="7692" b="1645"/>
          <a:stretch>
            <a:fillRect/>
          </a:stretch>
        </p:blipFill>
        <p:spPr bwMode="auto">
          <a:xfrm>
            <a:off x="4139952" y="3915899"/>
            <a:ext cx="1152128" cy="1227601"/>
          </a:xfrm>
          <a:prstGeom prst="rect">
            <a:avLst/>
          </a:prstGeom>
          <a:noFill/>
          <a:extLst>
            <a:ext uri="{909E8E84-426E-40DD-AFC4-6F175D3DCCD1}">
              <a14:hiddenFill xmlns:a14="http://schemas.microsoft.com/office/drawing/2010/main">
                <a:solidFill>
                  <a:srgbClr val="FFFFFF"/>
                </a:solidFill>
              </a14:hiddenFill>
            </a:ext>
          </a:extLst>
        </p:spPr>
      </p:pic>
      <p:sp>
        <p:nvSpPr>
          <p:cNvPr id="35" name="Прямоугольная выноска 34"/>
          <p:cNvSpPr/>
          <p:nvPr/>
        </p:nvSpPr>
        <p:spPr>
          <a:xfrm>
            <a:off x="5256742" y="940563"/>
            <a:ext cx="3888432" cy="4176464"/>
          </a:xfrm>
          <a:prstGeom prst="wedgeRectCallout">
            <a:avLst>
              <a:gd name="adj1" fmla="val -83896"/>
              <a:gd name="adj2" fmla="val -411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 name="Picture 5"/>
          <p:cNvPicPr>
            <a:picLocks noChangeAspect="1" noChangeArrowheads="1"/>
          </p:cNvPicPr>
          <p:nvPr/>
        </p:nvPicPr>
        <p:blipFill>
          <a:blip r:embed="rId3" cstate="print"/>
          <a:srcRect r="27968" b="7865"/>
          <a:stretch>
            <a:fillRect/>
          </a:stretch>
        </p:blipFill>
        <p:spPr bwMode="auto">
          <a:xfrm>
            <a:off x="0" y="0"/>
            <a:ext cx="9144000" cy="843558"/>
          </a:xfrm>
          <a:prstGeom prst="rect">
            <a:avLst/>
          </a:prstGeom>
          <a:noFill/>
          <a:ln w="9525">
            <a:noFill/>
            <a:miter lim="800000"/>
            <a:headEnd/>
            <a:tailEnd/>
          </a:ln>
        </p:spPr>
      </p:pic>
      <p:sp>
        <p:nvSpPr>
          <p:cNvPr id="5" name="Заголовок 1"/>
          <p:cNvSpPr txBox="1">
            <a:spLocks/>
          </p:cNvSpPr>
          <p:nvPr/>
        </p:nvSpPr>
        <p:spPr bwMode="auto">
          <a:xfrm>
            <a:off x="1619672" y="123478"/>
            <a:ext cx="7344816" cy="576064"/>
          </a:xfrm>
          <a:prstGeom prst="rect">
            <a:avLst/>
          </a:prstGeom>
          <a:noFill/>
          <a:ln w="19050">
            <a:noFill/>
            <a:miter lim="800000"/>
            <a:headEnd/>
            <a:tailEnd/>
          </a:ln>
        </p:spPr>
        <p:txBody>
          <a:bodyPr vert="horz" wrap="square" lIns="91440" tIns="45720" rIns="91440" bIns="45720" numCol="1" anchor="ctr" anchorCtr="0" compatLnSpc="1">
            <a:prstTxWarp prst="textNoShape">
              <a:avLst/>
            </a:prstTxWarp>
          </a:bodyPr>
          <a:lstStyle/>
          <a:p>
            <a:pPr algn="ctr" eaLnBrk="0" hangingPunct="0">
              <a:defRPr/>
            </a:pPr>
            <a:r>
              <a:rPr lang="ru-RU" altLang="ru-RU" sz="2000" b="1" dirty="0">
                <a:solidFill>
                  <a:schemeClr val="tx2">
                    <a:lumMod val="75000"/>
                  </a:schemeClr>
                </a:solidFill>
                <a:latin typeface="Cambria" pitchFamily="18" charset="0"/>
                <a:cs typeface="Times New Roman" pitchFamily="18" charset="0"/>
              </a:rPr>
              <a:t>Предложения по совершенствованию </a:t>
            </a:r>
          </a:p>
          <a:p>
            <a:pPr algn="ctr" eaLnBrk="0" hangingPunct="0">
              <a:defRPr/>
            </a:pPr>
            <a:r>
              <a:rPr lang="ru-RU" altLang="ru-RU" sz="2000" b="1" dirty="0">
                <a:solidFill>
                  <a:schemeClr val="tx2">
                    <a:lumMod val="75000"/>
                  </a:schemeClr>
                </a:solidFill>
                <a:latin typeface="Cambria" pitchFamily="18" charset="0"/>
                <a:cs typeface="Times New Roman" pitchFamily="18" charset="0"/>
              </a:rPr>
              <a:t>организации исполнения решений налоговых органов</a:t>
            </a:r>
          </a:p>
        </p:txBody>
      </p:sp>
      <p:sp>
        <p:nvSpPr>
          <p:cNvPr id="9" name="Прямоугольник 8"/>
          <p:cNvSpPr/>
          <p:nvPr/>
        </p:nvSpPr>
        <p:spPr>
          <a:xfrm>
            <a:off x="611374" y="2427734"/>
            <a:ext cx="4392488" cy="784830"/>
          </a:xfrm>
          <a:prstGeom prst="rect">
            <a:avLst/>
          </a:prstGeom>
        </p:spPr>
        <p:txBody>
          <a:bodyPr wrap="square">
            <a:spAutoFit/>
          </a:bodyPr>
          <a:lstStyle/>
          <a:p>
            <a:pPr algn="just"/>
            <a:r>
              <a:rPr lang="ru-RU" sz="1500" dirty="0" smtClean="0">
                <a:solidFill>
                  <a:schemeClr val="tx2">
                    <a:lumMod val="75000"/>
                  </a:schemeClr>
                </a:solidFill>
                <a:latin typeface="Cambria" pitchFamily="18" charset="0"/>
              </a:rPr>
              <a:t>Контроль специалистом ОРФК </a:t>
            </a:r>
          </a:p>
          <a:p>
            <a:pPr algn="just"/>
            <a:r>
              <a:rPr lang="ru-RU" sz="1500" dirty="0" smtClean="0">
                <a:solidFill>
                  <a:schemeClr val="tx2">
                    <a:lumMod val="75000"/>
                  </a:schemeClr>
                </a:solidFill>
                <a:latin typeface="Cambria" pitchFamily="18" charset="0"/>
              </a:rPr>
              <a:t>реквизитов налоговых платежей,</a:t>
            </a:r>
          </a:p>
          <a:p>
            <a:pPr algn="just"/>
            <a:r>
              <a:rPr lang="ru-RU" sz="1500" dirty="0" smtClean="0">
                <a:solidFill>
                  <a:schemeClr val="tx2">
                    <a:lumMod val="75000"/>
                  </a:schemeClr>
                </a:solidFill>
                <a:latin typeface="Cambria" pitchFamily="18" charset="0"/>
              </a:rPr>
              <a:t>указанных в Заявке на кассовый расход</a:t>
            </a:r>
          </a:p>
        </p:txBody>
      </p:sp>
      <p:cxnSp>
        <p:nvCxnSpPr>
          <p:cNvPr id="13" name="Прямая соединительная линия 12"/>
          <p:cNvCxnSpPr/>
          <p:nvPr/>
        </p:nvCxnSpPr>
        <p:spPr>
          <a:xfrm>
            <a:off x="0" y="843558"/>
            <a:ext cx="9144000" cy="0"/>
          </a:xfrm>
          <a:prstGeom prst="line">
            <a:avLst/>
          </a:prstGeom>
          <a:ln w="22225">
            <a:solidFill>
              <a:schemeClr val="accent1">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14" name="Text Box 6"/>
          <p:cNvSpPr txBox="1">
            <a:spLocks noChangeArrowheads="1"/>
          </p:cNvSpPr>
          <p:nvPr/>
        </p:nvSpPr>
        <p:spPr bwMode="auto">
          <a:xfrm>
            <a:off x="8604448" y="0"/>
            <a:ext cx="539552" cy="338554"/>
          </a:xfrm>
          <a:prstGeom prst="rect">
            <a:avLst/>
          </a:prstGeom>
          <a:noFill/>
          <a:ln>
            <a:noFill/>
          </a:ln>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auto" hangingPunct="1">
              <a:spcBef>
                <a:spcPts val="0"/>
              </a:spcBef>
              <a:spcAft>
                <a:spcPts val="0"/>
              </a:spcAft>
              <a:defRPr/>
            </a:pPr>
            <a:r>
              <a:rPr lang="ru-RU" sz="1600" dirty="0" smtClean="0">
                <a:solidFill>
                  <a:schemeClr val="tx2">
                    <a:lumMod val="75000"/>
                  </a:schemeClr>
                </a:solidFill>
                <a:latin typeface="Cambria" pitchFamily="18" charset="0"/>
              </a:rPr>
              <a:t>10</a:t>
            </a:r>
            <a:endParaRPr lang="ru-RU" sz="1600" dirty="0">
              <a:solidFill>
                <a:schemeClr val="tx2">
                  <a:lumMod val="75000"/>
                </a:schemeClr>
              </a:solidFill>
              <a:latin typeface="Cambria" pitchFamily="18" charset="0"/>
            </a:endParaRPr>
          </a:p>
        </p:txBody>
      </p:sp>
      <p:pic>
        <p:nvPicPr>
          <p:cNvPr id="22" name="Picture 5"/>
          <p:cNvPicPr>
            <a:picLocks noChangeAspect="1" noChangeArrowheads="1"/>
          </p:cNvPicPr>
          <p:nvPr/>
        </p:nvPicPr>
        <p:blipFill>
          <a:blip r:embed="rId4" cstate="print"/>
          <a:srcRect/>
          <a:stretch>
            <a:fillRect/>
          </a:stretch>
        </p:blipFill>
        <p:spPr bwMode="auto">
          <a:xfrm>
            <a:off x="240726" y="2574808"/>
            <a:ext cx="370648" cy="432048"/>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srcRect/>
          <a:stretch>
            <a:fillRect/>
          </a:stretch>
        </p:blipFill>
        <p:spPr bwMode="auto">
          <a:xfrm>
            <a:off x="5292080" y="987574"/>
            <a:ext cx="3744416" cy="4032448"/>
          </a:xfrm>
          <a:prstGeom prst="rect">
            <a:avLst/>
          </a:prstGeom>
          <a:noFill/>
          <a:ln w="9525">
            <a:noFill/>
            <a:miter lim="800000"/>
            <a:headEnd/>
            <a:tailEnd/>
          </a:ln>
        </p:spPr>
      </p:pic>
      <p:sp>
        <p:nvSpPr>
          <p:cNvPr id="24" name="TextBox 23"/>
          <p:cNvSpPr txBox="1"/>
          <p:nvPr/>
        </p:nvSpPr>
        <p:spPr>
          <a:xfrm>
            <a:off x="5255568" y="4299942"/>
            <a:ext cx="3888432" cy="292388"/>
          </a:xfrm>
          <a:prstGeom prst="rect">
            <a:avLst/>
          </a:prstGeom>
          <a:noFill/>
          <a:ln w="28575">
            <a:noFill/>
          </a:ln>
        </p:spPr>
        <p:txBody>
          <a:bodyPr wrap="square">
            <a:spAutoFit/>
          </a:bodyPr>
          <a:lstStyle/>
          <a:p>
            <a:pPr algn="ctr"/>
            <a:endParaRPr lang="ru-RU" sz="1300" b="1" dirty="0" smtClean="0">
              <a:solidFill>
                <a:srgbClr val="FF0000"/>
              </a:solidFill>
              <a:latin typeface="Cambria" pitchFamily="18" charset="0"/>
            </a:endParaRPr>
          </a:p>
        </p:txBody>
      </p:sp>
      <p:sp>
        <p:nvSpPr>
          <p:cNvPr id="25" name="Прямоугольник 24"/>
          <p:cNvSpPr/>
          <p:nvPr/>
        </p:nvSpPr>
        <p:spPr>
          <a:xfrm>
            <a:off x="392678" y="3315581"/>
            <a:ext cx="3744416" cy="576064"/>
          </a:xfrm>
          <a:prstGeom prst="rect">
            <a:avLst/>
          </a:prstGeom>
          <a:solidFill>
            <a:schemeClr val="bg1"/>
          </a:solidFill>
          <a:ln w="95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srgbClr val="FF0000"/>
                </a:solidFill>
                <a:latin typeface="Cambria" pitchFamily="18" charset="0"/>
              </a:rPr>
              <a:t>В соответствии с Порядками кассового обслуживания (8н, 11н, 15н) контроль</a:t>
            </a:r>
          </a:p>
          <a:p>
            <a:pPr algn="ctr"/>
            <a:r>
              <a:rPr lang="ru-RU" sz="1200" b="1" dirty="0" smtClean="0">
                <a:solidFill>
                  <a:srgbClr val="FF0000"/>
                </a:solidFill>
                <a:latin typeface="Cambria" pitchFamily="18" charset="0"/>
              </a:rPr>
              <a:t>полей Раздела З не предусмотрен</a:t>
            </a:r>
            <a:endParaRPr lang="ru-RU" sz="1200" b="1" dirty="0" smtClean="0">
              <a:solidFill>
                <a:schemeClr val="tx2">
                  <a:lumMod val="75000"/>
                </a:schemeClr>
              </a:solidFill>
              <a:latin typeface="Cambria" pitchFamily="18" charset="0"/>
            </a:endParaRPr>
          </a:p>
        </p:txBody>
      </p:sp>
    </p:spTree>
    <p:extLst>
      <p:ext uri="{BB962C8B-B14F-4D97-AF65-F5344CB8AC3E}">
        <p14:creationId xmlns:p14="http://schemas.microsoft.com/office/powerpoint/2010/main" val="37268770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Прямая со стрелкой 53"/>
          <p:cNvCxnSpPr/>
          <p:nvPr/>
        </p:nvCxnSpPr>
        <p:spPr>
          <a:xfrm>
            <a:off x="8100392" y="3723878"/>
            <a:ext cx="0" cy="576063"/>
          </a:xfrm>
          <a:prstGeom prst="straightConnector1">
            <a:avLst/>
          </a:prstGeom>
          <a:ln w="28575">
            <a:solidFill>
              <a:schemeClr val="accent1">
                <a:lumMod val="50000"/>
              </a:schemeClr>
            </a:solidFill>
            <a:prstDash val="sysDot"/>
            <a:tailEnd type="arrow"/>
          </a:ln>
        </p:spPr>
        <p:style>
          <a:lnRef idx="1">
            <a:schemeClr val="accent1"/>
          </a:lnRef>
          <a:fillRef idx="0">
            <a:schemeClr val="accent1"/>
          </a:fillRef>
          <a:effectRef idx="0">
            <a:schemeClr val="accent1"/>
          </a:effectRef>
          <a:fontRef idx="minor">
            <a:schemeClr val="tx1"/>
          </a:fontRef>
        </p:style>
      </p:cxnSp>
      <p:pic>
        <p:nvPicPr>
          <p:cNvPr id="4" name="Picture 5"/>
          <p:cNvPicPr>
            <a:picLocks noChangeAspect="1" noChangeArrowheads="1"/>
          </p:cNvPicPr>
          <p:nvPr/>
        </p:nvPicPr>
        <p:blipFill>
          <a:blip r:embed="rId2" cstate="print"/>
          <a:srcRect r="27968" b="7865"/>
          <a:stretch>
            <a:fillRect/>
          </a:stretch>
        </p:blipFill>
        <p:spPr bwMode="auto">
          <a:xfrm>
            <a:off x="0" y="0"/>
            <a:ext cx="9144000" cy="843558"/>
          </a:xfrm>
          <a:prstGeom prst="rect">
            <a:avLst/>
          </a:prstGeom>
          <a:noFill/>
          <a:ln w="9525">
            <a:noFill/>
            <a:miter lim="800000"/>
            <a:headEnd/>
            <a:tailEnd/>
          </a:ln>
        </p:spPr>
      </p:pic>
      <p:sp>
        <p:nvSpPr>
          <p:cNvPr id="5" name="Заголовок 1"/>
          <p:cNvSpPr txBox="1">
            <a:spLocks/>
          </p:cNvSpPr>
          <p:nvPr/>
        </p:nvSpPr>
        <p:spPr bwMode="auto">
          <a:xfrm>
            <a:off x="1259632" y="123480"/>
            <a:ext cx="7848872" cy="576064"/>
          </a:xfrm>
          <a:prstGeom prst="rect">
            <a:avLst/>
          </a:prstGeom>
          <a:noFill/>
          <a:ln w="19050">
            <a:noFill/>
            <a:miter lim="800000"/>
            <a:headEnd/>
            <a:tailEnd/>
          </a:ln>
        </p:spPr>
        <p:txBody>
          <a:bodyPr vert="horz" wrap="square" lIns="91440" tIns="45720" rIns="91440" bIns="45720" numCol="1" anchor="ctr" anchorCtr="0" compatLnSpc="1">
            <a:prstTxWarp prst="textNoShape">
              <a:avLst/>
            </a:prstTxWarp>
          </a:bodyPr>
          <a:lstStyle/>
          <a:p>
            <a:pPr algn="ctr" eaLnBrk="0" fontAlgn="auto" hangingPunct="0">
              <a:spcBef>
                <a:spcPts val="0"/>
              </a:spcBef>
              <a:spcAft>
                <a:spcPts val="0"/>
              </a:spcAft>
              <a:defRPr/>
            </a:pPr>
            <a:r>
              <a:rPr lang="ru-RU" altLang="ru-RU" sz="2000" b="1" dirty="0" smtClean="0">
                <a:solidFill>
                  <a:srgbClr val="1F497D">
                    <a:lumMod val="75000"/>
                  </a:srgbClr>
                </a:solidFill>
                <a:latin typeface="Cambria" pitchFamily="18" charset="0"/>
                <a:cs typeface="Times New Roman" pitchFamily="18" charset="0"/>
              </a:rPr>
              <a:t>Предложения по совершенствованию </a:t>
            </a:r>
          </a:p>
          <a:p>
            <a:pPr algn="ctr" eaLnBrk="0" fontAlgn="auto" hangingPunct="0">
              <a:spcBef>
                <a:spcPts val="0"/>
              </a:spcBef>
              <a:spcAft>
                <a:spcPts val="0"/>
              </a:spcAft>
              <a:defRPr/>
            </a:pPr>
            <a:r>
              <a:rPr lang="ru-RU" altLang="ru-RU" sz="2000" b="1" dirty="0" smtClean="0">
                <a:solidFill>
                  <a:srgbClr val="1F497D">
                    <a:lumMod val="75000"/>
                  </a:srgbClr>
                </a:solidFill>
                <a:latin typeface="Cambria" pitchFamily="18" charset="0"/>
                <a:cs typeface="Times New Roman" pitchFamily="18" charset="0"/>
              </a:rPr>
              <a:t>организации исполнения решений налоговых органов</a:t>
            </a:r>
          </a:p>
        </p:txBody>
      </p:sp>
      <p:cxnSp>
        <p:nvCxnSpPr>
          <p:cNvPr id="6" name="Прямая соединительная линия 5"/>
          <p:cNvCxnSpPr/>
          <p:nvPr/>
        </p:nvCxnSpPr>
        <p:spPr>
          <a:xfrm>
            <a:off x="0" y="843558"/>
            <a:ext cx="9144000" cy="0"/>
          </a:xfrm>
          <a:prstGeom prst="line">
            <a:avLst/>
          </a:prstGeom>
          <a:ln w="22225">
            <a:solidFill>
              <a:schemeClr val="accent1">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7" name="Text Box 6"/>
          <p:cNvSpPr txBox="1">
            <a:spLocks noChangeArrowheads="1"/>
          </p:cNvSpPr>
          <p:nvPr/>
        </p:nvSpPr>
        <p:spPr bwMode="auto">
          <a:xfrm>
            <a:off x="8676456" y="0"/>
            <a:ext cx="467544" cy="338554"/>
          </a:xfrm>
          <a:prstGeom prst="rect">
            <a:avLst/>
          </a:prstGeom>
          <a:noFill/>
          <a:ln>
            <a:noFill/>
          </a:ln>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auto" hangingPunct="1">
              <a:spcBef>
                <a:spcPts val="0"/>
              </a:spcBef>
              <a:spcAft>
                <a:spcPts val="0"/>
              </a:spcAft>
              <a:defRPr/>
            </a:pPr>
            <a:r>
              <a:rPr lang="ru-RU" sz="1600" dirty="0">
                <a:solidFill>
                  <a:srgbClr val="1F497D">
                    <a:lumMod val="75000"/>
                  </a:srgbClr>
                </a:solidFill>
                <a:latin typeface="Cambria" pitchFamily="18" charset="0"/>
              </a:rPr>
              <a:t>4</a:t>
            </a:r>
          </a:p>
        </p:txBody>
      </p:sp>
      <p:sp>
        <p:nvSpPr>
          <p:cNvPr id="10" name="Прямоугольник 9"/>
          <p:cNvSpPr/>
          <p:nvPr/>
        </p:nvSpPr>
        <p:spPr>
          <a:xfrm>
            <a:off x="323528" y="2921155"/>
            <a:ext cx="1296144" cy="101874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ru-RU">
              <a:solidFill>
                <a:prstClr val="white"/>
              </a:solidFill>
            </a:endParaRPr>
          </a:p>
        </p:txBody>
      </p:sp>
      <p:sp>
        <p:nvSpPr>
          <p:cNvPr id="11" name="Прямоугольник 10"/>
          <p:cNvSpPr/>
          <p:nvPr/>
        </p:nvSpPr>
        <p:spPr>
          <a:xfrm>
            <a:off x="323528" y="1996722"/>
            <a:ext cx="1296144" cy="124377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ru-RU">
              <a:solidFill>
                <a:prstClr val="white"/>
              </a:solidFill>
            </a:endParaRPr>
          </a:p>
        </p:txBody>
      </p:sp>
      <p:sp>
        <p:nvSpPr>
          <p:cNvPr id="13" name="Прямоугольник 12"/>
          <p:cNvSpPr/>
          <p:nvPr/>
        </p:nvSpPr>
        <p:spPr>
          <a:xfrm>
            <a:off x="3347864" y="3651870"/>
            <a:ext cx="1224136" cy="5226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ru-RU">
              <a:solidFill>
                <a:prstClr val="white"/>
              </a:solidFill>
            </a:endParaRPr>
          </a:p>
        </p:txBody>
      </p:sp>
      <p:sp>
        <p:nvSpPr>
          <p:cNvPr id="14" name="Прямоугольник 13"/>
          <p:cNvSpPr/>
          <p:nvPr/>
        </p:nvSpPr>
        <p:spPr>
          <a:xfrm>
            <a:off x="3347864" y="1851670"/>
            <a:ext cx="1224136" cy="1800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ru-RU">
              <a:solidFill>
                <a:prstClr val="white"/>
              </a:solidFill>
            </a:endParaRPr>
          </a:p>
        </p:txBody>
      </p:sp>
      <p:sp>
        <p:nvSpPr>
          <p:cNvPr id="15" name="TextBox 14"/>
          <p:cNvSpPr txBox="1"/>
          <p:nvPr/>
        </p:nvSpPr>
        <p:spPr>
          <a:xfrm>
            <a:off x="323528" y="3507853"/>
            <a:ext cx="1296144" cy="369332"/>
          </a:xfrm>
          <a:prstGeom prst="rect">
            <a:avLst/>
          </a:prstGeom>
          <a:noFill/>
        </p:spPr>
        <p:txBody>
          <a:bodyPr wrap="square">
            <a:spAutoFit/>
          </a:bodyPr>
          <a:lstStyle/>
          <a:p>
            <a:pPr algn="ctr" fontAlgn="auto">
              <a:spcBef>
                <a:spcPts val="0"/>
              </a:spcBef>
              <a:spcAft>
                <a:spcPts val="0"/>
              </a:spcAft>
            </a:pPr>
            <a:r>
              <a:rPr lang="ru-RU" b="1" dirty="0" smtClean="0">
                <a:solidFill>
                  <a:srgbClr val="1F497D">
                    <a:lumMod val="75000"/>
                  </a:srgbClr>
                </a:solidFill>
                <a:latin typeface="Cambria" pitchFamily="18" charset="0"/>
              </a:rPr>
              <a:t>УФК</a:t>
            </a:r>
          </a:p>
        </p:txBody>
      </p:sp>
      <p:pic>
        <p:nvPicPr>
          <p:cNvPr id="16" name="Picture 2" descr="G:\Казна\barnaul.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319" r="4908" b="12602"/>
          <a:stretch/>
        </p:blipFill>
        <p:spPr bwMode="auto">
          <a:xfrm>
            <a:off x="395536" y="2056162"/>
            <a:ext cx="1152128" cy="108012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3347864" y="3601928"/>
            <a:ext cx="1224136" cy="553998"/>
          </a:xfrm>
          <a:prstGeom prst="rect">
            <a:avLst/>
          </a:prstGeom>
          <a:noFill/>
        </p:spPr>
        <p:txBody>
          <a:bodyPr wrap="square">
            <a:spAutoFit/>
          </a:bodyPr>
          <a:lstStyle/>
          <a:p>
            <a:pPr algn="ctr" fontAlgn="auto">
              <a:spcBef>
                <a:spcPts val="0"/>
              </a:spcBef>
              <a:spcAft>
                <a:spcPts val="0"/>
              </a:spcAft>
            </a:pPr>
            <a:r>
              <a:rPr lang="ru-RU" sz="1500" b="1" dirty="0" smtClean="0">
                <a:solidFill>
                  <a:srgbClr val="1F497D">
                    <a:lumMod val="75000"/>
                  </a:srgbClr>
                </a:solidFill>
                <a:latin typeface="Cambria" pitchFamily="18" charset="0"/>
              </a:rPr>
              <a:t>Налоговые органы</a:t>
            </a:r>
          </a:p>
        </p:txBody>
      </p:sp>
      <p:cxnSp>
        <p:nvCxnSpPr>
          <p:cNvPr id="28" name="Прямая со стрелкой 27"/>
          <p:cNvCxnSpPr/>
          <p:nvPr/>
        </p:nvCxnSpPr>
        <p:spPr>
          <a:xfrm>
            <a:off x="4644008" y="2207354"/>
            <a:ext cx="2016224" cy="0"/>
          </a:xfrm>
          <a:prstGeom prst="straightConnector1">
            <a:avLst/>
          </a:prstGeom>
          <a:ln w="28575">
            <a:solidFill>
              <a:srgbClr val="00B05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6" name="Прямоугольник 35"/>
          <p:cNvSpPr/>
          <p:nvPr/>
        </p:nvSpPr>
        <p:spPr>
          <a:xfrm>
            <a:off x="6732240" y="1851670"/>
            <a:ext cx="936104" cy="10801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ru-RU">
              <a:solidFill>
                <a:prstClr val="white"/>
              </a:solidFill>
            </a:endParaRPr>
          </a:p>
        </p:txBody>
      </p:sp>
      <p:sp>
        <p:nvSpPr>
          <p:cNvPr id="37" name="Прямоугольник 36"/>
          <p:cNvSpPr/>
          <p:nvPr/>
        </p:nvSpPr>
        <p:spPr>
          <a:xfrm>
            <a:off x="7668344" y="1851670"/>
            <a:ext cx="1080120" cy="10801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ru-RU">
              <a:solidFill>
                <a:prstClr val="white"/>
              </a:solidFill>
            </a:endParaRPr>
          </a:p>
        </p:txBody>
      </p:sp>
      <p:sp>
        <p:nvSpPr>
          <p:cNvPr id="38" name="TextBox 37"/>
          <p:cNvSpPr txBox="1"/>
          <p:nvPr/>
        </p:nvSpPr>
        <p:spPr>
          <a:xfrm>
            <a:off x="6732240" y="2211712"/>
            <a:ext cx="936104" cy="353943"/>
          </a:xfrm>
          <a:prstGeom prst="rect">
            <a:avLst/>
          </a:prstGeom>
          <a:noFill/>
        </p:spPr>
        <p:txBody>
          <a:bodyPr wrap="square">
            <a:spAutoFit/>
          </a:bodyPr>
          <a:lstStyle/>
          <a:p>
            <a:pPr algn="ctr" fontAlgn="auto">
              <a:spcBef>
                <a:spcPts val="0"/>
              </a:spcBef>
              <a:spcAft>
                <a:spcPts val="0"/>
              </a:spcAft>
            </a:pPr>
            <a:r>
              <a:rPr lang="ru-RU" sz="1700" b="1" dirty="0" smtClean="0">
                <a:solidFill>
                  <a:srgbClr val="1F497D">
                    <a:lumMod val="75000"/>
                  </a:srgbClr>
                </a:solidFill>
                <a:latin typeface="Cambria" pitchFamily="18" charset="0"/>
              </a:rPr>
              <a:t>УФССП</a:t>
            </a:r>
          </a:p>
        </p:txBody>
      </p:sp>
      <p:sp>
        <p:nvSpPr>
          <p:cNvPr id="43" name="Прямоугольник 42"/>
          <p:cNvSpPr/>
          <p:nvPr/>
        </p:nvSpPr>
        <p:spPr>
          <a:xfrm>
            <a:off x="6732240" y="3363838"/>
            <a:ext cx="936104" cy="7200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ru-RU">
              <a:solidFill>
                <a:prstClr val="white"/>
              </a:solidFill>
            </a:endParaRPr>
          </a:p>
        </p:txBody>
      </p:sp>
      <p:sp>
        <p:nvSpPr>
          <p:cNvPr id="44" name="Прямоугольник 43"/>
          <p:cNvSpPr/>
          <p:nvPr/>
        </p:nvSpPr>
        <p:spPr>
          <a:xfrm>
            <a:off x="7668344" y="3363838"/>
            <a:ext cx="1080120" cy="7200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ru-RU">
              <a:solidFill>
                <a:prstClr val="white"/>
              </a:solidFill>
            </a:endParaRPr>
          </a:p>
        </p:txBody>
      </p:sp>
      <p:sp>
        <p:nvSpPr>
          <p:cNvPr id="45" name="TextBox 44"/>
          <p:cNvSpPr txBox="1"/>
          <p:nvPr/>
        </p:nvSpPr>
        <p:spPr>
          <a:xfrm>
            <a:off x="6732240" y="3435848"/>
            <a:ext cx="936104" cy="615553"/>
          </a:xfrm>
          <a:prstGeom prst="rect">
            <a:avLst/>
          </a:prstGeom>
          <a:noFill/>
        </p:spPr>
        <p:txBody>
          <a:bodyPr wrap="square">
            <a:spAutoFit/>
          </a:bodyPr>
          <a:lstStyle/>
          <a:p>
            <a:pPr algn="ctr" fontAlgn="auto">
              <a:spcBef>
                <a:spcPts val="0"/>
              </a:spcBef>
              <a:spcAft>
                <a:spcPts val="0"/>
              </a:spcAft>
            </a:pPr>
            <a:r>
              <a:rPr lang="ru-RU" sz="1700" b="1" dirty="0" smtClean="0">
                <a:solidFill>
                  <a:srgbClr val="1F497D">
                    <a:lumMod val="75000"/>
                  </a:srgbClr>
                </a:solidFill>
                <a:latin typeface="Cambria" pitchFamily="18" charset="0"/>
              </a:rPr>
              <a:t>БУ</a:t>
            </a:r>
          </a:p>
          <a:p>
            <a:pPr algn="ctr" fontAlgn="auto">
              <a:spcBef>
                <a:spcPts val="0"/>
              </a:spcBef>
              <a:spcAft>
                <a:spcPts val="0"/>
              </a:spcAft>
            </a:pPr>
            <a:r>
              <a:rPr lang="ru-RU" sz="1700" b="1" dirty="0" smtClean="0">
                <a:solidFill>
                  <a:srgbClr val="1F497D">
                    <a:lumMod val="75000"/>
                  </a:srgbClr>
                </a:solidFill>
                <a:latin typeface="Cambria" pitchFamily="18" charset="0"/>
              </a:rPr>
              <a:t>(АУ)</a:t>
            </a:r>
          </a:p>
        </p:txBody>
      </p:sp>
      <p:sp>
        <p:nvSpPr>
          <p:cNvPr id="46" name="Прямоугольник 45"/>
          <p:cNvSpPr/>
          <p:nvPr/>
        </p:nvSpPr>
        <p:spPr>
          <a:xfrm>
            <a:off x="7380312" y="4308328"/>
            <a:ext cx="1368152" cy="567680"/>
          </a:xfrm>
          <a:prstGeom prst="rect">
            <a:avLst/>
          </a:prstGeom>
          <a:solidFill>
            <a:schemeClr val="bg1"/>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ru-RU">
              <a:solidFill>
                <a:prstClr val="white"/>
              </a:solidFill>
            </a:endParaRPr>
          </a:p>
        </p:txBody>
      </p:sp>
      <p:sp>
        <p:nvSpPr>
          <p:cNvPr id="47" name="TextBox 46"/>
          <p:cNvSpPr txBox="1"/>
          <p:nvPr/>
        </p:nvSpPr>
        <p:spPr>
          <a:xfrm>
            <a:off x="7380312" y="4408827"/>
            <a:ext cx="1368152" cy="323165"/>
          </a:xfrm>
          <a:prstGeom prst="rect">
            <a:avLst/>
          </a:prstGeom>
          <a:noFill/>
        </p:spPr>
        <p:txBody>
          <a:bodyPr wrap="square">
            <a:spAutoFit/>
          </a:bodyPr>
          <a:lstStyle/>
          <a:p>
            <a:pPr algn="ctr" fontAlgn="auto">
              <a:spcBef>
                <a:spcPts val="0"/>
              </a:spcBef>
              <a:spcAft>
                <a:spcPts val="0"/>
              </a:spcAft>
            </a:pPr>
            <a:r>
              <a:rPr lang="ru-RU" sz="1500" dirty="0" smtClean="0">
                <a:solidFill>
                  <a:srgbClr val="1F497D">
                    <a:lumMod val="75000"/>
                  </a:srgbClr>
                </a:solidFill>
                <a:latin typeface="Cambria" pitchFamily="18" charset="0"/>
              </a:rPr>
              <a:t>Исполнение</a:t>
            </a:r>
          </a:p>
        </p:txBody>
      </p:sp>
      <p:cxnSp>
        <p:nvCxnSpPr>
          <p:cNvPr id="50" name="Прямая со стрелкой 49"/>
          <p:cNvCxnSpPr/>
          <p:nvPr/>
        </p:nvCxnSpPr>
        <p:spPr>
          <a:xfrm>
            <a:off x="6804248" y="2931790"/>
            <a:ext cx="0" cy="432048"/>
          </a:xfrm>
          <a:prstGeom prst="straightConnector1">
            <a:avLst/>
          </a:prstGeom>
          <a:ln w="28575">
            <a:solidFill>
              <a:schemeClr val="accent1">
                <a:lumMod val="5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62" name="Прямая со стрелкой 61"/>
          <p:cNvCxnSpPr/>
          <p:nvPr/>
        </p:nvCxnSpPr>
        <p:spPr>
          <a:xfrm flipH="1">
            <a:off x="1686029" y="3161120"/>
            <a:ext cx="1512169" cy="0"/>
          </a:xfrm>
          <a:prstGeom prst="straightConnector1">
            <a:avLst/>
          </a:prstGeom>
          <a:ln w="28575">
            <a:solidFill>
              <a:srgbClr val="00B05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1668598" y="2596222"/>
            <a:ext cx="1656184" cy="577081"/>
          </a:xfrm>
          <a:prstGeom prst="rect">
            <a:avLst/>
          </a:prstGeom>
          <a:noFill/>
        </p:spPr>
        <p:txBody>
          <a:bodyPr wrap="square">
            <a:spAutoFit/>
          </a:bodyPr>
          <a:lstStyle/>
          <a:p>
            <a:pPr algn="ctr" fontAlgn="auto">
              <a:spcBef>
                <a:spcPts val="0"/>
              </a:spcBef>
              <a:spcAft>
                <a:spcPts val="0"/>
              </a:spcAft>
            </a:pPr>
            <a:r>
              <a:rPr lang="ru-RU" sz="1050" dirty="0" smtClean="0">
                <a:solidFill>
                  <a:srgbClr val="00B050"/>
                </a:solidFill>
                <a:latin typeface="Cambria" pitchFamily="18" charset="0"/>
              </a:rPr>
              <a:t>Информация о приостановлении исполнения</a:t>
            </a:r>
          </a:p>
        </p:txBody>
      </p:sp>
      <p:sp>
        <p:nvSpPr>
          <p:cNvPr id="84" name="TextBox 83"/>
          <p:cNvSpPr txBox="1"/>
          <p:nvPr/>
        </p:nvSpPr>
        <p:spPr>
          <a:xfrm rot="10800000" flipV="1">
            <a:off x="1259632" y="3886178"/>
            <a:ext cx="2448271" cy="815608"/>
          </a:xfrm>
          <a:prstGeom prst="rect">
            <a:avLst/>
          </a:prstGeom>
          <a:noFill/>
        </p:spPr>
        <p:txBody>
          <a:bodyPr wrap="square">
            <a:spAutoFit/>
          </a:bodyPr>
          <a:lstStyle/>
          <a:p>
            <a:pPr algn="ctr" fontAlgn="auto">
              <a:spcBef>
                <a:spcPts val="0"/>
              </a:spcBef>
              <a:spcAft>
                <a:spcPts val="0"/>
              </a:spcAft>
            </a:pPr>
            <a:endParaRPr lang="ru-RU" sz="1300" dirty="0" smtClean="0">
              <a:solidFill>
                <a:srgbClr val="FF0000"/>
              </a:solidFill>
              <a:latin typeface="Cambria" pitchFamily="18" charset="0"/>
            </a:endParaRPr>
          </a:p>
          <a:p>
            <a:pPr algn="ctr" fontAlgn="auto">
              <a:spcBef>
                <a:spcPts val="0"/>
              </a:spcBef>
              <a:spcAft>
                <a:spcPts val="0"/>
              </a:spcAft>
            </a:pPr>
            <a:endParaRPr lang="ru-RU" sz="1300" dirty="0">
              <a:solidFill>
                <a:srgbClr val="FF0000"/>
              </a:solidFill>
              <a:latin typeface="Cambria" pitchFamily="18" charset="0"/>
            </a:endParaRPr>
          </a:p>
          <a:p>
            <a:pPr algn="ctr" fontAlgn="auto">
              <a:spcBef>
                <a:spcPts val="0"/>
              </a:spcBef>
              <a:spcAft>
                <a:spcPts val="0"/>
              </a:spcAft>
            </a:pPr>
            <a:r>
              <a:rPr lang="ru-RU" sz="1050" dirty="0" smtClean="0">
                <a:solidFill>
                  <a:srgbClr val="FF0000"/>
                </a:solidFill>
                <a:latin typeface="Cambria" pitchFamily="18" charset="0"/>
              </a:rPr>
              <a:t>Уведомление об уточнении сумм задолженности</a:t>
            </a:r>
          </a:p>
        </p:txBody>
      </p:sp>
      <p:sp>
        <p:nvSpPr>
          <p:cNvPr id="89" name="TextBox 88"/>
          <p:cNvSpPr txBox="1"/>
          <p:nvPr/>
        </p:nvSpPr>
        <p:spPr>
          <a:xfrm>
            <a:off x="4499992" y="1914966"/>
            <a:ext cx="2160240" cy="253916"/>
          </a:xfrm>
          <a:prstGeom prst="rect">
            <a:avLst/>
          </a:prstGeom>
          <a:noFill/>
        </p:spPr>
        <p:txBody>
          <a:bodyPr wrap="square">
            <a:spAutoFit/>
          </a:bodyPr>
          <a:lstStyle/>
          <a:p>
            <a:pPr algn="ctr" fontAlgn="auto">
              <a:spcBef>
                <a:spcPts val="0"/>
              </a:spcBef>
              <a:spcAft>
                <a:spcPts val="0"/>
              </a:spcAft>
            </a:pPr>
            <a:r>
              <a:rPr lang="ru-RU" sz="1050" dirty="0" smtClean="0">
                <a:solidFill>
                  <a:srgbClr val="00B050"/>
                </a:solidFill>
                <a:latin typeface="Cambria" pitchFamily="18" charset="0"/>
              </a:rPr>
              <a:t>Направление решения </a:t>
            </a:r>
          </a:p>
        </p:txBody>
      </p:sp>
      <p:sp>
        <p:nvSpPr>
          <p:cNvPr id="91" name="TextBox 90"/>
          <p:cNvSpPr txBox="1"/>
          <p:nvPr/>
        </p:nvSpPr>
        <p:spPr>
          <a:xfrm>
            <a:off x="6732240" y="2871397"/>
            <a:ext cx="2160240" cy="492443"/>
          </a:xfrm>
          <a:prstGeom prst="rect">
            <a:avLst/>
          </a:prstGeom>
          <a:noFill/>
        </p:spPr>
        <p:txBody>
          <a:bodyPr wrap="square">
            <a:spAutoFit/>
          </a:bodyPr>
          <a:lstStyle/>
          <a:p>
            <a:pPr algn="ctr" fontAlgn="auto">
              <a:spcBef>
                <a:spcPts val="0"/>
              </a:spcBef>
              <a:spcAft>
                <a:spcPts val="0"/>
              </a:spcAft>
            </a:pPr>
            <a:r>
              <a:rPr lang="ru-RU" sz="1300" dirty="0" smtClean="0">
                <a:solidFill>
                  <a:srgbClr val="1F497D">
                    <a:lumMod val="75000"/>
                  </a:srgbClr>
                </a:solidFill>
                <a:latin typeface="Cambria" pitchFamily="18" charset="0"/>
              </a:rPr>
              <a:t>обращение взыскания </a:t>
            </a:r>
          </a:p>
          <a:p>
            <a:pPr algn="ctr" fontAlgn="auto">
              <a:spcBef>
                <a:spcPts val="0"/>
              </a:spcBef>
              <a:spcAft>
                <a:spcPts val="0"/>
              </a:spcAft>
            </a:pPr>
            <a:r>
              <a:rPr lang="ru-RU" sz="1300" dirty="0" smtClean="0">
                <a:solidFill>
                  <a:srgbClr val="1F497D">
                    <a:lumMod val="75000"/>
                  </a:srgbClr>
                </a:solidFill>
                <a:latin typeface="Cambria" pitchFamily="18" charset="0"/>
              </a:rPr>
              <a:t>на имущество</a:t>
            </a:r>
          </a:p>
        </p:txBody>
      </p:sp>
      <p:pic>
        <p:nvPicPr>
          <p:cNvPr id="37891" name="Picture 3"/>
          <p:cNvPicPr>
            <a:picLocks noChangeAspect="1" noChangeArrowheads="1"/>
          </p:cNvPicPr>
          <p:nvPr/>
        </p:nvPicPr>
        <p:blipFill>
          <a:blip r:embed="rId4" cstate="print"/>
          <a:srcRect t="6827" b="4428"/>
          <a:stretch>
            <a:fillRect/>
          </a:stretch>
        </p:blipFill>
        <p:spPr bwMode="auto">
          <a:xfrm>
            <a:off x="7737103" y="1923679"/>
            <a:ext cx="939357" cy="936104"/>
          </a:xfrm>
          <a:prstGeom prst="rect">
            <a:avLst/>
          </a:prstGeom>
          <a:noFill/>
          <a:ln w="9525">
            <a:noFill/>
            <a:miter lim="800000"/>
            <a:headEnd/>
            <a:tailEnd/>
          </a:ln>
        </p:spPr>
      </p:pic>
      <p:pic>
        <p:nvPicPr>
          <p:cNvPr id="37892" name="Picture 4"/>
          <p:cNvPicPr>
            <a:picLocks noChangeAspect="1" noChangeArrowheads="1"/>
          </p:cNvPicPr>
          <p:nvPr/>
        </p:nvPicPr>
        <p:blipFill>
          <a:blip r:embed="rId5" cstate="print"/>
          <a:srcRect t="4545" b="5357"/>
          <a:stretch>
            <a:fillRect/>
          </a:stretch>
        </p:blipFill>
        <p:spPr bwMode="auto">
          <a:xfrm>
            <a:off x="7740352" y="3435848"/>
            <a:ext cx="936104" cy="600067"/>
          </a:xfrm>
          <a:prstGeom prst="rect">
            <a:avLst/>
          </a:prstGeom>
          <a:noFill/>
          <a:ln w="9525">
            <a:noFill/>
            <a:miter lim="800000"/>
            <a:headEnd/>
            <a:tailEnd/>
          </a:ln>
        </p:spPr>
      </p:pic>
      <p:pic>
        <p:nvPicPr>
          <p:cNvPr id="37893" name="Picture 5"/>
          <p:cNvPicPr>
            <a:picLocks noChangeAspect="1" noChangeArrowheads="1"/>
          </p:cNvPicPr>
          <p:nvPr/>
        </p:nvPicPr>
        <p:blipFill>
          <a:blip r:embed="rId6" cstate="print"/>
          <a:srcRect l="15136" r="19273"/>
          <a:stretch>
            <a:fillRect/>
          </a:stretch>
        </p:blipFill>
        <p:spPr bwMode="auto">
          <a:xfrm>
            <a:off x="3419872" y="1923678"/>
            <a:ext cx="1080120" cy="1656184"/>
          </a:xfrm>
          <a:prstGeom prst="rect">
            <a:avLst/>
          </a:prstGeom>
          <a:noFill/>
          <a:ln w="9525">
            <a:noFill/>
            <a:miter lim="800000"/>
            <a:headEnd/>
            <a:tailEnd/>
          </a:ln>
        </p:spPr>
      </p:pic>
      <p:cxnSp>
        <p:nvCxnSpPr>
          <p:cNvPr id="113" name="Прямая соединительная линия 112"/>
          <p:cNvCxnSpPr/>
          <p:nvPr/>
        </p:nvCxnSpPr>
        <p:spPr>
          <a:xfrm flipH="1" flipV="1">
            <a:off x="4355976" y="4678125"/>
            <a:ext cx="2910418" cy="6175"/>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2" name="Прямая соединительная линия 41"/>
          <p:cNvCxnSpPr/>
          <p:nvPr/>
        </p:nvCxnSpPr>
        <p:spPr>
          <a:xfrm flipH="1">
            <a:off x="1141460" y="4684299"/>
            <a:ext cx="2710460" cy="584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51" name="Прямая со стрелкой 50"/>
          <p:cNvCxnSpPr/>
          <p:nvPr/>
        </p:nvCxnSpPr>
        <p:spPr>
          <a:xfrm flipV="1">
            <a:off x="1115617" y="3939904"/>
            <a:ext cx="0" cy="738221"/>
          </a:xfrm>
          <a:prstGeom prst="straightConnector1">
            <a:avLst/>
          </a:prstGeom>
          <a:ln w="28575">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2" name="Прямая со стрелкой 51"/>
          <p:cNvCxnSpPr/>
          <p:nvPr/>
        </p:nvCxnSpPr>
        <p:spPr>
          <a:xfrm flipV="1">
            <a:off x="4355976" y="4174511"/>
            <a:ext cx="0" cy="476839"/>
          </a:xfrm>
          <a:prstGeom prst="straightConnector1">
            <a:avLst/>
          </a:prstGeom>
          <a:ln w="28575">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a:off x="3851920" y="4224947"/>
            <a:ext cx="0" cy="476839"/>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rot="10800000" flipH="1" flipV="1">
            <a:off x="4950618" y="3886260"/>
            <a:ext cx="2132241" cy="815608"/>
          </a:xfrm>
          <a:prstGeom prst="rect">
            <a:avLst/>
          </a:prstGeom>
          <a:noFill/>
        </p:spPr>
        <p:txBody>
          <a:bodyPr wrap="square">
            <a:spAutoFit/>
          </a:bodyPr>
          <a:lstStyle/>
          <a:p>
            <a:pPr algn="ctr" fontAlgn="auto">
              <a:spcBef>
                <a:spcPts val="0"/>
              </a:spcBef>
              <a:spcAft>
                <a:spcPts val="0"/>
              </a:spcAft>
            </a:pPr>
            <a:endParaRPr lang="ru-RU" sz="1300" dirty="0" smtClean="0">
              <a:solidFill>
                <a:srgbClr val="FF0000"/>
              </a:solidFill>
              <a:latin typeface="Cambria" pitchFamily="18" charset="0"/>
            </a:endParaRPr>
          </a:p>
          <a:p>
            <a:pPr algn="ctr" fontAlgn="auto">
              <a:spcBef>
                <a:spcPts val="0"/>
              </a:spcBef>
              <a:spcAft>
                <a:spcPts val="0"/>
              </a:spcAft>
            </a:pPr>
            <a:endParaRPr lang="ru-RU" sz="1300" dirty="0" smtClean="0">
              <a:solidFill>
                <a:srgbClr val="FF0000"/>
              </a:solidFill>
              <a:latin typeface="Cambria" pitchFamily="18" charset="0"/>
            </a:endParaRPr>
          </a:p>
          <a:p>
            <a:pPr algn="ctr" fontAlgn="auto">
              <a:spcBef>
                <a:spcPts val="0"/>
              </a:spcBef>
              <a:spcAft>
                <a:spcPts val="0"/>
              </a:spcAft>
            </a:pPr>
            <a:r>
              <a:rPr lang="ru-RU" sz="1050" dirty="0" smtClean="0">
                <a:solidFill>
                  <a:srgbClr val="FF0000"/>
                </a:solidFill>
                <a:latin typeface="Cambria" pitchFamily="18" charset="0"/>
              </a:rPr>
              <a:t>Уведомление о полном исполнении</a:t>
            </a:r>
          </a:p>
        </p:txBody>
      </p:sp>
      <p:cxnSp>
        <p:nvCxnSpPr>
          <p:cNvPr id="60" name="Прямая со стрелкой 59"/>
          <p:cNvCxnSpPr/>
          <p:nvPr/>
        </p:nvCxnSpPr>
        <p:spPr>
          <a:xfrm flipH="1">
            <a:off x="4586539" y="3723880"/>
            <a:ext cx="2160240" cy="14243"/>
          </a:xfrm>
          <a:prstGeom prst="straightConnector1">
            <a:avLst/>
          </a:prstGeom>
          <a:ln w="28575">
            <a:solidFill>
              <a:srgbClr val="0070C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68" name="Прямая со стрелкой 67"/>
          <p:cNvCxnSpPr/>
          <p:nvPr/>
        </p:nvCxnSpPr>
        <p:spPr>
          <a:xfrm flipH="1">
            <a:off x="1627617" y="3750886"/>
            <a:ext cx="1712300" cy="0"/>
          </a:xfrm>
          <a:prstGeom prst="straightConnector1">
            <a:avLst/>
          </a:prstGeom>
          <a:ln w="28575">
            <a:solidFill>
              <a:srgbClr val="0070C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1758437" y="3176161"/>
            <a:ext cx="1656184" cy="577081"/>
          </a:xfrm>
          <a:prstGeom prst="rect">
            <a:avLst/>
          </a:prstGeom>
          <a:noFill/>
        </p:spPr>
        <p:txBody>
          <a:bodyPr wrap="square">
            <a:spAutoFit/>
          </a:bodyPr>
          <a:lstStyle/>
          <a:p>
            <a:pPr algn="ctr" fontAlgn="auto">
              <a:spcBef>
                <a:spcPts val="0"/>
              </a:spcBef>
              <a:spcAft>
                <a:spcPts val="0"/>
              </a:spcAft>
            </a:pPr>
            <a:r>
              <a:rPr lang="ru-RU" sz="1050" dirty="0" smtClean="0">
                <a:solidFill>
                  <a:srgbClr val="0070C0"/>
                </a:solidFill>
                <a:latin typeface="Cambria" pitchFamily="18" charset="0"/>
              </a:rPr>
              <a:t>Информация о возобновлении исполнения</a:t>
            </a:r>
          </a:p>
        </p:txBody>
      </p:sp>
      <p:sp>
        <p:nvSpPr>
          <p:cNvPr id="74" name="TextBox 73"/>
          <p:cNvSpPr txBox="1"/>
          <p:nvPr/>
        </p:nvSpPr>
        <p:spPr>
          <a:xfrm flipH="1">
            <a:off x="4969859" y="2855909"/>
            <a:ext cx="1364522" cy="900246"/>
          </a:xfrm>
          <a:prstGeom prst="rect">
            <a:avLst/>
          </a:prstGeom>
          <a:noFill/>
        </p:spPr>
        <p:txBody>
          <a:bodyPr wrap="square">
            <a:spAutoFit/>
          </a:bodyPr>
          <a:lstStyle/>
          <a:p>
            <a:pPr algn="ctr" fontAlgn="auto">
              <a:spcBef>
                <a:spcPts val="0"/>
              </a:spcBef>
              <a:spcAft>
                <a:spcPts val="0"/>
              </a:spcAft>
            </a:pPr>
            <a:r>
              <a:rPr lang="ru-RU" sz="1050" dirty="0" smtClean="0">
                <a:solidFill>
                  <a:srgbClr val="0070C0"/>
                </a:solidFill>
                <a:latin typeface="Cambria" pitchFamily="18" charset="0"/>
              </a:rPr>
              <a:t>Информация о невозможности обращения взыскания на имущество</a:t>
            </a:r>
          </a:p>
        </p:txBody>
      </p:sp>
      <p:cxnSp>
        <p:nvCxnSpPr>
          <p:cNvPr id="48" name="Прямая со стрелкой 47"/>
          <p:cNvCxnSpPr/>
          <p:nvPr/>
        </p:nvCxnSpPr>
        <p:spPr>
          <a:xfrm>
            <a:off x="1686030" y="2517744"/>
            <a:ext cx="1638755" cy="0"/>
          </a:xfrm>
          <a:prstGeom prst="straightConnector1">
            <a:avLst/>
          </a:prstGeom>
          <a:ln w="28575">
            <a:solidFill>
              <a:srgbClr val="00B05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725640" y="1654954"/>
            <a:ext cx="1506516" cy="900246"/>
          </a:xfrm>
          <a:prstGeom prst="rect">
            <a:avLst/>
          </a:prstGeom>
          <a:noFill/>
        </p:spPr>
        <p:txBody>
          <a:bodyPr wrap="square">
            <a:spAutoFit/>
          </a:bodyPr>
          <a:lstStyle/>
          <a:p>
            <a:pPr algn="ctr" fontAlgn="auto">
              <a:spcBef>
                <a:spcPts val="0"/>
              </a:spcBef>
              <a:spcAft>
                <a:spcPts val="0"/>
              </a:spcAft>
            </a:pPr>
            <a:r>
              <a:rPr lang="ru-RU" sz="1050" dirty="0" smtClean="0">
                <a:solidFill>
                  <a:srgbClr val="00B050"/>
                </a:solidFill>
                <a:latin typeface="Cambria" pitchFamily="18" charset="0"/>
              </a:rPr>
              <a:t>Уведомление о неисполнении должником РНО в течение 3-х месяцев</a:t>
            </a:r>
          </a:p>
          <a:p>
            <a:pPr algn="ctr" fontAlgn="auto">
              <a:spcBef>
                <a:spcPts val="0"/>
              </a:spcBef>
              <a:spcAft>
                <a:spcPts val="0"/>
              </a:spcAft>
            </a:pPr>
            <a:endParaRPr lang="ru-RU" sz="1050" dirty="0" smtClean="0">
              <a:solidFill>
                <a:srgbClr val="00B050"/>
              </a:solidFill>
              <a:latin typeface="Cambria" pitchFamily="18" charset="0"/>
            </a:endParaRPr>
          </a:p>
        </p:txBody>
      </p:sp>
      <p:sp>
        <p:nvSpPr>
          <p:cNvPr id="55" name="Прямоугольник 54"/>
          <p:cNvSpPr/>
          <p:nvPr/>
        </p:nvSpPr>
        <p:spPr>
          <a:xfrm>
            <a:off x="179512" y="915566"/>
            <a:ext cx="8730716" cy="739388"/>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ru-RU" sz="1400" b="1" dirty="0">
                <a:solidFill>
                  <a:schemeClr val="bg1"/>
                </a:solidFill>
                <a:latin typeface="Cambria" pitchFamily="18" charset="0"/>
              </a:rPr>
              <a:t>Приостановление исполнения  органами Федерального казначейства </a:t>
            </a:r>
          </a:p>
          <a:p>
            <a:pPr algn="ctr" fontAlgn="auto">
              <a:spcBef>
                <a:spcPts val="0"/>
              </a:spcBef>
              <a:spcAft>
                <a:spcPts val="0"/>
              </a:spcAft>
            </a:pPr>
            <a:r>
              <a:rPr lang="ru-RU" sz="1400" b="1" dirty="0">
                <a:solidFill>
                  <a:schemeClr val="bg1"/>
                </a:solidFill>
                <a:latin typeface="Cambria" pitchFamily="18" charset="0"/>
              </a:rPr>
              <a:t>решения налогового органа  в отношении БУ (АУ) на период обращения взыскания на имущество должника</a:t>
            </a:r>
          </a:p>
        </p:txBody>
      </p:sp>
    </p:spTree>
    <p:extLst>
      <p:ext uri="{BB962C8B-B14F-4D97-AF65-F5344CB8AC3E}">
        <p14:creationId xmlns:p14="http://schemas.microsoft.com/office/powerpoint/2010/main" val="22703530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srcRect r="27968" b="7865"/>
          <a:stretch>
            <a:fillRect/>
          </a:stretch>
        </p:blipFill>
        <p:spPr bwMode="auto">
          <a:xfrm>
            <a:off x="0" y="0"/>
            <a:ext cx="9144000" cy="843558"/>
          </a:xfrm>
          <a:prstGeom prst="rect">
            <a:avLst/>
          </a:prstGeom>
          <a:noFill/>
          <a:ln w="9525">
            <a:noFill/>
            <a:miter lim="800000"/>
            <a:headEnd/>
            <a:tailEnd/>
          </a:ln>
        </p:spPr>
      </p:pic>
      <p:sp>
        <p:nvSpPr>
          <p:cNvPr id="5" name="Заголовок 1"/>
          <p:cNvSpPr txBox="1">
            <a:spLocks/>
          </p:cNvSpPr>
          <p:nvPr/>
        </p:nvSpPr>
        <p:spPr bwMode="auto">
          <a:xfrm>
            <a:off x="1259632" y="123480"/>
            <a:ext cx="7848872" cy="576064"/>
          </a:xfrm>
          <a:prstGeom prst="rect">
            <a:avLst/>
          </a:prstGeom>
          <a:noFill/>
          <a:ln w="19050">
            <a:noFill/>
            <a:miter lim="800000"/>
            <a:headEnd/>
            <a:tailEnd/>
          </a:ln>
        </p:spPr>
        <p:txBody>
          <a:bodyPr vert="horz" wrap="square" lIns="91440" tIns="45720" rIns="91440" bIns="45720" numCol="1" anchor="ctr" anchorCtr="0" compatLnSpc="1">
            <a:prstTxWarp prst="textNoShape">
              <a:avLst/>
            </a:prstTxWarp>
          </a:bodyPr>
          <a:lstStyle/>
          <a:p>
            <a:pPr algn="ctr" eaLnBrk="0" hangingPunct="0">
              <a:defRPr/>
            </a:pPr>
            <a:r>
              <a:rPr lang="ru-RU" altLang="ru-RU" sz="2000" b="1" dirty="0" smtClean="0">
                <a:solidFill>
                  <a:schemeClr val="tx2">
                    <a:lumMod val="75000"/>
                  </a:schemeClr>
                </a:solidFill>
                <a:latin typeface="Cambria" pitchFamily="18" charset="0"/>
                <a:ea typeface="+mj-ea"/>
                <a:cs typeface="Times New Roman" pitchFamily="18" charset="0"/>
              </a:rPr>
              <a:t>Предложения по совершенствованию </a:t>
            </a:r>
          </a:p>
          <a:p>
            <a:pPr algn="ctr" eaLnBrk="0" hangingPunct="0">
              <a:defRPr/>
            </a:pPr>
            <a:r>
              <a:rPr lang="ru-RU" altLang="ru-RU" sz="2000" b="1" dirty="0" smtClean="0">
                <a:solidFill>
                  <a:schemeClr val="tx2">
                    <a:lumMod val="75000"/>
                  </a:schemeClr>
                </a:solidFill>
                <a:latin typeface="Cambria" pitchFamily="18" charset="0"/>
                <a:ea typeface="+mj-ea"/>
                <a:cs typeface="Times New Roman" pitchFamily="18" charset="0"/>
              </a:rPr>
              <a:t>организации исполнения решений налоговых органов</a:t>
            </a:r>
          </a:p>
        </p:txBody>
      </p:sp>
      <p:cxnSp>
        <p:nvCxnSpPr>
          <p:cNvPr id="6" name="Прямая соединительная линия 5"/>
          <p:cNvCxnSpPr/>
          <p:nvPr/>
        </p:nvCxnSpPr>
        <p:spPr>
          <a:xfrm>
            <a:off x="0" y="843558"/>
            <a:ext cx="9144000" cy="0"/>
          </a:xfrm>
          <a:prstGeom prst="line">
            <a:avLst/>
          </a:prstGeom>
          <a:ln w="22225">
            <a:solidFill>
              <a:schemeClr val="accent1">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7" name="Text Box 6"/>
          <p:cNvSpPr txBox="1">
            <a:spLocks noChangeArrowheads="1"/>
          </p:cNvSpPr>
          <p:nvPr/>
        </p:nvSpPr>
        <p:spPr bwMode="auto">
          <a:xfrm>
            <a:off x="8676456" y="0"/>
            <a:ext cx="467544" cy="338554"/>
          </a:xfrm>
          <a:prstGeom prst="rect">
            <a:avLst/>
          </a:prstGeom>
          <a:noFill/>
          <a:ln>
            <a:noFill/>
          </a:ln>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auto" hangingPunct="1">
              <a:spcBef>
                <a:spcPts val="0"/>
              </a:spcBef>
              <a:spcAft>
                <a:spcPts val="0"/>
              </a:spcAft>
              <a:defRPr/>
            </a:pPr>
            <a:r>
              <a:rPr lang="ru-RU" sz="1600" dirty="0">
                <a:solidFill>
                  <a:schemeClr val="tx2">
                    <a:lumMod val="75000"/>
                  </a:schemeClr>
                </a:solidFill>
                <a:latin typeface="Cambria" pitchFamily="18" charset="0"/>
              </a:rPr>
              <a:t>5</a:t>
            </a:r>
          </a:p>
        </p:txBody>
      </p:sp>
      <p:sp>
        <p:nvSpPr>
          <p:cNvPr id="55" name="Прямоугольник 54"/>
          <p:cNvSpPr/>
          <p:nvPr/>
        </p:nvSpPr>
        <p:spPr>
          <a:xfrm>
            <a:off x="738122" y="1060410"/>
            <a:ext cx="3198495" cy="56254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9" name="TextBox 68"/>
          <p:cNvSpPr txBox="1"/>
          <p:nvPr/>
        </p:nvSpPr>
        <p:spPr>
          <a:xfrm>
            <a:off x="467544" y="2715768"/>
            <a:ext cx="3096344" cy="292388"/>
          </a:xfrm>
          <a:prstGeom prst="rect">
            <a:avLst/>
          </a:prstGeom>
          <a:noFill/>
        </p:spPr>
        <p:txBody>
          <a:bodyPr wrap="square">
            <a:spAutoFit/>
          </a:bodyPr>
          <a:lstStyle/>
          <a:p>
            <a:pPr algn="ctr">
              <a:defRPr/>
            </a:pPr>
            <a:r>
              <a:rPr lang="ru-RU" sz="1300" dirty="0" smtClean="0">
                <a:solidFill>
                  <a:schemeClr val="tx2">
                    <a:lumMod val="75000"/>
                  </a:schemeClr>
                </a:solidFill>
                <a:latin typeface="Cambria" panose="02040503050406030204" pitchFamily="18" charset="0"/>
              </a:rPr>
              <a:t>       </a:t>
            </a:r>
          </a:p>
        </p:txBody>
      </p:sp>
      <p:sp>
        <p:nvSpPr>
          <p:cNvPr id="72" name="TextBox 71"/>
          <p:cNvSpPr txBox="1"/>
          <p:nvPr/>
        </p:nvSpPr>
        <p:spPr>
          <a:xfrm>
            <a:off x="778218" y="1010268"/>
            <a:ext cx="3073702" cy="584775"/>
          </a:xfrm>
          <a:prstGeom prst="rect">
            <a:avLst/>
          </a:prstGeom>
          <a:noFill/>
        </p:spPr>
        <p:txBody>
          <a:bodyPr wrap="square">
            <a:spAutoFit/>
          </a:bodyPr>
          <a:lstStyle/>
          <a:p>
            <a:pPr algn="just"/>
            <a:r>
              <a:rPr lang="ru-RU" sz="1600" dirty="0" smtClean="0">
                <a:solidFill>
                  <a:schemeClr val="tx2">
                    <a:lumMod val="75000"/>
                  </a:schemeClr>
                </a:solidFill>
                <a:latin typeface="Cambria" pitchFamily="18" charset="0"/>
              </a:rPr>
              <a:t>Исключение уточнения реквизитов банковского счета</a:t>
            </a:r>
            <a:endParaRPr lang="ru-RU" sz="1600" dirty="0">
              <a:solidFill>
                <a:schemeClr val="tx2">
                  <a:lumMod val="75000"/>
                </a:schemeClr>
              </a:solidFill>
              <a:latin typeface="Cambria" pitchFamily="18" charset="0"/>
            </a:endParaRPr>
          </a:p>
        </p:txBody>
      </p:sp>
      <p:pic>
        <p:nvPicPr>
          <p:cNvPr id="15" name="Picture 3"/>
          <p:cNvPicPr>
            <a:picLocks noChangeAspect="1" noChangeArrowheads="1"/>
          </p:cNvPicPr>
          <p:nvPr/>
        </p:nvPicPr>
        <p:blipFill>
          <a:blip r:embed="rId3" cstate="print"/>
          <a:srcRect r="9259"/>
          <a:stretch>
            <a:fillRect/>
          </a:stretch>
        </p:blipFill>
        <p:spPr bwMode="auto">
          <a:xfrm>
            <a:off x="55138" y="3250175"/>
            <a:ext cx="504056" cy="617212"/>
          </a:xfrm>
          <a:prstGeom prst="rect">
            <a:avLst/>
          </a:prstGeom>
          <a:noFill/>
          <a:ln w="9525">
            <a:noFill/>
            <a:miter lim="800000"/>
            <a:headEnd/>
            <a:tailEnd/>
          </a:ln>
        </p:spPr>
      </p:pic>
      <p:pic>
        <p:nvPicPr>
          <p:cNvPr id="16" name="Picture 3"/>
          <p:cNvPicPr>
            <a:picLocks noChangeAspect="1" noChangeArrowheads="1"/>
          </p:cNvPicPr>
          <p:nvPr/>
        </p:nvPicPr>
        <p:blipFill>
          <a:blip r:embed="rId3" cstate="print"/>
          <a:srcRect r="9259"/>
          <a:stretch>
            <a:fillRect/>
          </a:stretch>
        </p:blipFill>
        <p:spPr bwMode="auto">
          <a:xfrm>
            <a:off x="4981134" y="1044193"/>
            <a:ext cx="504056" cy="617212"/>
          </a:xfrm>
          <a:prstGeom prst="rect">
            <a:avLst/>
          </a:prstGeom>
          <a:noFill/>
          <a:ln w="9525">
            <a:noFill/>
            <a:miter lim="800000"/>
            <a:headEnd/>
            <a:tailEnd/>
          </a:ln>
        </p:spPr>
      </p:pic>
      <p:sp>
        <p:nvSpPr>
          <p:cNvPr id="18" name="Прямоугольник 17"/>
          <p:cNvSpPr/>
          <p:nvPr/>
        </p:nvSpPr>
        <p:spPr>
          <a:xfrm>
            <a:off x="5589271" y="1044193"/>
            <a:ext cx="2988482" cy="57876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TextBox 18"/>
          <p:cNvSpPr txBox="1"/>
          <p:nvPr/>
        </p:nvSpPr>
        <p:spPr>
          <a:xfrm>
            <a:off x="5611039" y="1022300"/>
            <a:ext cx="2988482" cy="584775"/>
          </a:xfrm>
          <a:prstGeom prst="rect">
            <a:avLst/>
          </a:prstGeom>
          <a:noFill/>
        </p:spPr>
        <p:txBody>
          <a:bodyPr wrap="square">
            <a:spAutoFit/>
          </a:bodyPr>
          <a:lstStyle/>
          <a:p>
            <a:pPr algn="just"/>
            <a:r>
              <a:rPr lang="ru-RU" sz="1600" dirty="0" smtClean="0">
                <a:solidFill>
                  <a:schemeClr val="tx2">
                    <a:lumMod val="75000"/>
                  </a:schemeClr>
                </a:solidFill>
                <a:latin typeface="Cambria" pitchFamily="18" charset="0"/>
              </a:rPr>
              <a:t>Уточнение сроков проведения процедур</a:t>
            </a:r>
            <a:endParaRPr lang="ru-RU" sz="1600" dirty="0">
              <a:solidFill>
                <a:schemeClr val="tx2">
                  <a:lumMod val="75000"/>
                </a:schemeClr>
              </a:solidFill>
              <a:latin typeface="Cambria" pitchFamily="18" charset="0"/>
            </a:endParaRPr>
          </a:p>
        </p:txBody>
      </p:sp>
      <p:sp>
        <p:nvSpPr>
          <p:cNvPr id="20" name="Прямоугольник 19"/>
          <p:cNvSpPr/>
          <p:nvPr/>
        </p:nvSpPr>
        <p:spPr>
          <a:xfrm>
            <a:off x="3022485" y="1714977"/>
            <a:ext cx="1913048" cy="14328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1" name="Picture 2" descr="G:\Казна\barnaul.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319" r="4908" b="12602"/>
          <a:stretch/>
        </p:blipFill>
        <p:spPr bwMode="auto">
          <a:xfrm>
            <a:off x="3582965" y="1817000"/>
            <a:ext cx="792087" cy="536595"/>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3438948" y="2434477"/>
            <a:ext cx="1080120" cy="307777"/>
          </a:xfrm>
          <a:prstGeom prst="rect">
            <a:avLst/>
          </a:prstGeom>
          <a:noFill/>
        </p:spPr>
        <p:txBody>
          <a:bodyPr wrap="square">
            <a:spAutoFit/>
          </a:bodyPr>
          <a:lstStyle/>
          <a:p>
            <a:pPr algn="ctr"/>
            <a:r>
              <a:rPr lang="ru-RU" sz="1400" b="1" dirty="0" smtClean="0">
                <a:solidFill>
                  <a:schemeClr val="tx2">
                    <a:lumMod val="75000"/>
                  </a:schemeClr>
                </a:solidFill>
                <a:latin typeface="Cambria" pitchFamily="18" charset="0"/>
              </a:rPr>
              <a:t>УФК</a:t>
            </a:r>
          </a:p>
        </p:txBody>
      </p:sp>
      <p:sp>
        <p:nvSpPr>
          <p:cNvPr id="23" name="Прямоугольник 22"/>
          <p:cNvSpPr/>
          <p:nvPr/>
        </p:nvSpPr>
        <p:spPr>
          <a:xfrm>
            <a:off x="130146" y="1756000"/>
            <a:ext cx="1296144" cy="98625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4" name="Picture 2"/>
          <p:cNvPicPr>
            <a:picLocks noChangeAspect="1" noChangeArrowheads="1"/>
          </p:cNvPicPr>
          <p:nvPr/>
        </p:nvPicPr>
        <p:blipFill>
          <a:blip r:embed="rId5" cstate="print"/>
          <a:srcRect/>
          <a:stretch>
            <a:fillRect/>
          </a:stretch>
        </p:blipFill>
        <p:spPr bwMode="auto">
          <a:xfrm>
            <a:off x="414515" y="1804918"/>
            <a:ext cx="648071" cy="548677"/>
          </a:xfrm>
          <a:prstGeom prst="rect">
            <a:avLst/>
          </a:prstGeom>
          <a:noFill/>
          <a:ln w="9525">
            <a:noFill/>
            <a:miter lim="800000"/>
            <a:headEnd/>
            <a:tailEnd/>
          </a:ln>
        </p:spPr>
      </p:pic>
      <p:sp>
        <p:nvSpPr>
          <p:cNvPr id="25" name="TextBox 24"/>
          <p:cNvSpPr txBox="1"/>
          <p:nvPr/>
        </p:nvSpPr>
        <p:spPr>
          <a:xfrm>
            <a:off x="238158" y="2400889"/>
            <a:ext cx="1080120" cy="307777"/>
          </a:xfrm>
          <a:prstGeom prst="rect">
            <a:avLst/>
          </a:prstGeom>
          <a:noFill/>
        </p:spPr>
        <p:txBody>
          <a:bodyPr wrap="square">
            <a:spAutoFit/>
          </a:bodyPr>
          <a:lstStyle/>
          <a:p>
            <a:pPr algn="ctr"/>
            <a:r>
              <a:rPr lang="ru-RU" sz="1400" b="1" dirty="0" smtClean="0">
                <a:solidFill>
                  <a:schemeClr val="tx2">
                    <a:lumMod val="75000"/>
                  </a:schemeClr>
                </a:solidFill>
                <a:latin typeface="Cambria" pitchFamily="18" charset="0"/>
              </a:rPr>
              <a:t>УФНС</a:t>
            </a:r>
          </a:p>
        </p:txBody>
      </p:sp>
      <p:cxnSp>
        <p:nvCxnSpPr>
          <p:cNvPr id="29" name="Прямая со стрелкой 28"/>
          <p:cNvCxnSpPr/>
          <p:nvPr/>
        </p:nvCxnSpPr>
        <p:spPr>
          <a:xfrm flipH="1">
            <a:off x="1454454" y="2104229"/>
            <a:ext cx="1441102" cy="0"/>
          </a:xfrm>
          <a:prstGeom prst="straightConnector1">
            <a:avLst/>
          </a:prstGeom>
          <a:ln w="28575">
            <a:solidFill>
              <a:schemeClr val="tx2">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3074207" y="2754417"/>
            <a:ext cx="2048954" cy="307777"/>
          </a:xfrm>
          <a:prstGeom prst="rect">
            <a:avLst/>
          </a:prstGeom>
        </p:spPr>
        <p:txBody>
          <a:bodyPr wrap="square">
            <a:spAutoFit/>
          </a:bodyPr>
          <a:lstStyle/>
          <a:p>
            <a:pPr algn="just"/>
            <a:r>
              <a:rPr lang="ru-RU" sz="1400" dirty="0">
                <a:solidFill>
                  <a:schemeClr val="tx2">
                    <a:lumMod val="75000"/>
                  </a:schemeClr>
                </a:solidFill>
                <a:latin typeface="Cambria" pitchFamily="18" charset="0"/>
              </a:rPr>
              <a:t>Лицевой счет </a:t>
            </a:r>
            <a:r>
              <a:rPr lang="ru-RU" sz="1400" dirty="0" smtClean="0">
                <a:solidFill>
                  <a:schemeClr val="tx2">
                    <a:lumMod val="75000"/>
                  </a:schemeClr>
                </a:solidFill>
                <a:latin typeface="Cambria" pitchFamily="18" charset="0"/>
              </a:rPr>
              <a:t>УФНС</a:t>
            </a:r>
            <a:endParaRPr lang="ru-RU" sz="1400" dirty="0">
              <a:solidFill>
                <a:schemeClr val="tx2">
                  <a:lumMod val="75000"/>
                </a:schemeClr>
              </a:solidFill>
              <a:latin typeface="Cambria" pitchFamily="18" charset="0"/>
            </a:endParaRPr>
          </a:p>
        </p:txBody>
      </p:sp>
      <p:sp>
        <p:nvSpPr>
          <p:cNvPr id="9" name="TextBox 8"/>
          <p:cNvSpPr txBox="1"/>
          <p:nvPr/>
        </p:nvSpPr>
        <p:spPr>
          <a:xfrm>
            <a:off x="1474510" y="2323530"/>
            <a:ext cx="1388322" cy="738664"/>
          </a:xfrm>
          <a:prstGeom prst="rect">
            <a:avLst/>
          </a:prstGeom>
          <a:noFill/>
        </p:spPr>
        <p:txBody>
          <a:bodyPr wrap="square" rtlCol="0">
            <a:spAutoFit/>
          </a:bodyPr>
          <a:lstStyle/>
          <a:p>
            <a:r>
              <a:rPr lang="ru-RU" sz="1400" dirty="0" smtClean="0">
                <a:solidFill>
                  <a:schemeClr val="tx2">
                    <a:lumMod val="75000"/>
                  </a:schemeClr>
                </a:solidFill>
                <a:latin typeface="Cambria" pitchFamily="18" charset="0"/>
              </a:rPr>
              <a:t>Уведомление об уточнении реквизитов</a:t>
            </a:r>
            <a:endParaRPr lang="ru-RU" sz="1400" dirty="0">
              <a:solidFill>
                <a:schemeClr val="tx2">
                  <a:lumMod val="75000"/>
                </a:schemeClr>
              </a:solidFill>
              <a:latin typeface="Cambria" pitchFamily="18" charset="0"/>
            </a:endParaRPr>
          </a:p>
        </p:txBody>
      </p:sp>
      <p:sp>
        <p:nvSpPr>
          <p:cNvPr id="63" name="Прямоугольник 62"/>
          <p:cNvSpPr/>
          <p:nvPr/>
        </p:nvSpPr>
        <p:spPr>
          <a:xfrm>
            <a:off x="778218" y="3400716"/>
            <a:ext cx="3355501" cy="38302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4" name="TextBox 63"/>
          <p:cNvSpPr txBox="1"/>
          <p:nvPr/>
        </p:nvSpPr>
        <p:spPr>
          <a:xfrm>
            <a:off x="738122" y="3422952"/>
            <a:ext cx="3780946" cy="338554"/>
          </a:xfrm>
          <a:prstGeom prst="rect">
            <a:avLst/>
          </a:prstGeom>
          <a:noFill/>
        </p:spPr>
        <p:txBody>
          <a:bodyPr wrap="square">
            <a:spAutoFit/>
          </a:bodyPr>
          <a:lstStyle/>
          <a:p>
            <a:pPr algn="just"/>
            <a:r>
              <a:rPr lang="ru-RU" sz="1600" dirty="0" smtClean="0">
                <a:solidFill>
                  <a:schemeClr val="tx2">
                    <a:lumMod val="75000"/>
                  </a:schemeClr>
                </a:solidFill>
                <a:latin typeface="Cambria" pitchFamily="18" charset="0"/>
              </a:rPr>
              <a:t>Изменение срока исполнения РНО</a:t>
            </a:r>
            <a:endParaRPr lang="ru-RU" sz="1600" dirty="0">
              <a:solidFill>
                <a:schemeClr val="tx2">
                  <a:lumMod val="75000"/>
                </a:schemeClr>
              </a:solidFill>
              <a:latin typeface="Cambria" pitchFamily="18" charset="0"/>
            </a:endParaRPr>
          </a:p>
        </p:txBody>
      </p:sp>
      <p:pic>
        <p:nvPicPr>
          <p:cNvPr id="65" name="Picture 3"/>
          <p:cNvPicPr>
            <a:picLocks noChangeAspect="1" noChangeArrowheads="1"/>
          </p:cNvPicPr>
          <p:nvPr/>
        </p:nvPicPr>
        <p:blipFill>
          <a:blip r:embed="rId3" cstate="print"/>
          <a:srcRect r="9259"/>
          <a:stretch>
            <a:fillRect/>
          </a:stretch>
        </p:blipFill>
        <p:spPr bwMode="auto">
          <a:xfrm>
            <a:off x="140190" y="994049"/>
            <a:ext cx="504056" cy="617212"/>
          </a:xfrm>
          <a:prstGeom prst="rect">
            <a:avLst/>
          </a:prstGeom>
          <a:noFill/>
          <a:ln w="9525">
            <a:noFill/>
            <a:miter lim="800000"/>
            <a:headEnd/>
            <a:tailEnd/>
          </a:ln>
        </p:spPr>
      </p:pic>
      <p:sp>
        <p:nvSpPr>
          <p:cNvPr id="66" name="Прямоугольник 65"/>
          <p:cNvSpPr/>
          <p:nvPr/>
        </p:nvSpPr>
        <p:spPr>
          <a:xfrm>
            <a:off x="467544" y="4055764"/>
            <a:ext cx="1255177" cy="99274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7" name="Picture 2" descr="G:\Казна\barnaul.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319" r="4908" b="12602"/>
          <a:stretch/>
        </p:blipFill>
        <p:spPr bwMode="auto">
          <a:xfrm>
            <a:off x="682423" y="4183184"/>
            <a:ext cx="792087" cy="536595"/>
          </a:xfrm>
          <a:prstGeom prst="rect">
            <a:avLst/>
          </a:prstGeom>
          <a:noFill/>
          <a:extLst>
            <a:ext uri="{909E8E84-426E-40DD-AFC4-6F175D3DCCD1}">
              <a14:hiddenFill xmlns:a14="http://schemas.microsoft.com/office/drawing/2010/main">
                <a:solidFill>
                  <a:srgbClr val="FFFFFF"/>
                </a:solidFill>
              </a14:hiddenFill>
            </a:ext>
          </a:extLst>
        </p:spPr>
      </p:pic>
      <p:sp>
        <p:nvSpPr>
          <p:cNvPr id="68" name="TextBox 67"/>
          <p:cNvSpPr txBox="1"/>
          <p:nvPr/>
        </p:nvSpPr>
        <p:spPr>
          <a:xfrm>
            <a:off x="577048" y="4720199"/>
            <a:ext cx="1080120" cy="307777"/>
          </a:xfrm>
          <a:prstGeom prst="rect">
            <a:avLst/>
          </a:prstGeom>
          <a:noFill/>
        </p:spPr>
        <p:txBody>
          <a:bodyPr wrap="square">
            <a:spAutoFit/>
          </a:bodyPr>
          <a:lstStyle/>
          <a:p>
            <a:pPr algn="ctr"/>
            <a:r>
              <a:rPr lang="ru-RU" sz="1400" b="1" dirty="0" smtClean="0">
                <a:solidFill>
                  <a:schemeClr val="tx2">
                    <a:lumMod val="75000"/>
                  </a:schemeClr>
                </a:solidFill>
                <a:latin typeface="Cambria" pitchFamily="18" charset="0"/>
              </a:rPr>
              <a:t>УФК</a:t>
            </a:r>
          </a:p>
        </p:txBody>
      </p:sp>
      <p:cxnSp>
        <p:nvCxnSpPr>
          <p:cNvPr id="74" name="Прямая со стрелкой 73"/>
          <p:cNvCxnSpPr/>
          <p:nvPr/>
        </p:nvCxnSpPr>
        <p:spPr>
          <a:xfrm flipH="1" flipV="1">
            <a:off x="1722722" y="4578747"/>
            <a:ext cx="1716226" cy="4672"/>
          </a:xfrm>
          <a:prstGeom prst="straightConnector1">
            <a:avLst/>
          </a:prstGeom>
          <a:ln w="28575">
            <a:solidFill>
              <a:schemeClr val="tx2">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2015716" y="4143704"/>
            <a:ext cx="1080120" cy="307777"/>
          </a:xfrm>
          <a:prstGeom prst="rect">
            <a:avLst/>
          </a:prstGeom>
          <a:noFill/>
        </p:spPr>
        <p:txBody>
          <a:bodyPr wrap="square">
            <a:spAutoFit/>
          </a:bodyPr>
          <a:lstStyle/>
          <a:p>
            <a:pPr algn="ctr"/>
            <a:r>
              <a:rPr lang="ru-RU" sz="1400" b="1" dirty="0" smtClean="0">
                <a:solidFill>
                  <a:schemeClr val="tx2">
                    <a:lumMod val="75000"/>
                  </a:schemeClr>
                </a:solidFill>
                <a:latin typeface="Cambria" pitchFamily="18" charset="0"/>
              </a:rPr>
              <a:t>30 дней</a:t>
            </a:r>
          </a:p>
        </p:txBody>
      </p:sp>
      <p:sp>
        <p:nvSpPr>
          <p:cNvPr id="79" name="TextBox 78"/>
          <p:cNvSpPr txBox="1"/>
          <p:nvPr/>
        </p:nvSpPr>
        <p:spPr>
          <a:xfrm>
            <a:off x="2008523" y="4675493"/>
            <a:ext cx="1080120" cy="307777"/>
          </a:xfrm>
          <a:prstGeom prst="rect">
            <a:avLst/>
          </a:prstGeom>
          <a:noFill/>
        </p:spPr>
        <p:txBody>
          <a:bodyPr wrap="square">
            <a:spAutoFit/>
          </a:bodyPr>
          <a:lstStyle/>
          <a:p>
            <a:pPr algn="ctr"/>
            <a:r>
              <a:rPr lang="ru-RU" sz="1400" b="1" dirty="0">
                <a:solidFill>
                  <a:schemeClr val="tx2">
                    <a:lumMod val="75000"/>
                  </a:schemeClr>
                </a:solidFill>
                <a:latin typeface="Cambria" pitchFamily="18" charset="0"/>
              </a:rPr>
              <a:t>1</a:t>
            </a:r>
            <a:r>
              <a:rPr lang="ru-RU" sz="1400" b="1" dirty="0" smtClean="0">
                <a:solidFill>
                  <a:schemeClr val="tx2">
                    <a:lumMod val="75000"/>
                  </a:schemeClr>
                </a:solidFill>
                <a:latin typeface="Cambria" pitchFamily="18" charset="0"/>
              </a:rPr>
              <a:t>0 дней</a:t>
            </a:r>
          </a:p>
        </p:txBody>
      </p:sp>
      <p:cxnSp>
        <p:nvCxnSpPr>
          <p:cNvPr id="82" name="Прямая соединительная линия 81"/>
          <p:cNvCxnSpPr/>
          <p:nvPr/>
        </p:nvCxnSpPr>
        <p:spPr>
          <a:xfrm>
            <a:off x="2196381" y="4098528"/>
            <a:ext cx="699175" cy="35295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3" name="Прямая соединительная линия 82"/>
          <p:cNvCxnSpPr/>
          <p:nvPr/>
        </p:nvCxnSpPr>
        <p:spPr>
          <a:xfrm flipV="1">
            <a:off x="2234384" y="4130737"/>
            <a:ext cx="651731" cy="29385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6" name="Прямоугольник 45"/>
          <p:cNvSpPr/>
          <p:nvPr/>
        </p:nvSpPr>
        <p:spPr>
          <a:xfrm>
            <a:off x="6025160" y="1804918"/>
            <a:ext cx="2160240" cy="16195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7" name="Picture 2" descr="G:\Казна\barnaul.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319" r="4908" b="12602"/>
          <a:stretch/>
        </p:blipFill>
        <p:spPr bwMode="auto">
          <a:xfrm>
            <a:off x="6702942" y="1871405"/>
            <a:ext cx="792087" cy="536595"/>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6558925" y="2434477"/>
            <a:ext cx="1080120" cy="307777"/>
          </a:xfrm>
          <a:prstGeom prst="rect">
            <a:avLst/>
          </a:prstGeom>
          <a:noFill/>
        </p:spPr>
        <p:txBody>
          <a:bodyPr wrap="square">
            <a:spAutoFit/>
          </a:bodyPr>
          <a:lstStyle/>
          <a:p>
            <a:pPr algn="ctr"/>
            <a:r>
              <a:rPr lang="ru-RU" sz="1400" b="1" dirty="0" smtClean="0">
                <a:solidFill>
                  <a:schemeClr val="tx2">
                    <a:lumMod val="75000"/>
                  </a:schemeClr>
                </a:solidFill>
                <a:latin typeface="Cambria" pitchFamily="18" charset="0"/>
              </a:rPr>
              <a:t>УФК</a:t>
            </a:r>
          </a:p>
        </p:txBody>
      </p:sp>
      <p:sp>
        <p:nvSpPr>
          <p:cNvPr id="57" name="Прямоугольник 56"/>
          <p:cNvSpPr/>
          <p:nvPr/>
        </p:nvSpPr>
        <p:spPr>
          <a:xfrm>
            <a:off x="6025160" y="2708666"/>
            <a:ext cx="2160240" cy="7157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9" name="TextBox 58"/>
          <p:cNvSpPr txBox="1"/>
          <p:nvPr/>
        </p:nvSpPr>
        <p:spPr>
          <a:xfrm>
            <a:off x="6009303" y="2788421"/>
            <a:ext cx="2148419" cy="523220"/>
          </a:xfrm>
          <a:prstGeom prst="rect">
            <a:avLst/>
          </a:prstGeom>
          <a:noFill/>
        </p:spPr>
        <p:txBody>
          <a:bodyPr wrap="square">
            <a:spAutoFit/>
          </a:bodyPr>
          <a:lstStyle/>
          <a:p>
            <a:pPr algn="ctr"/>
            <a:r>
              <a:rPr lang="ru-RU" sz="1400" b="1" dirty="0" smtClean="0">
                <a:solidFill>
                  <a:schemeClr val="tx2">
                    <a:lumMod val="75000"/>
                  </a:schemeClr>
                </a:solidFill>
                <a:latin typeface="Cambria" pitchFamily="18" charset="0"/>
              </a:rPr>
              <a:t>Часы работы: </a:t>
            </a:r>
          </a:p>
          <a:p>
            <a:pPr algn="ctr"/>
            <a:r>
              <a:rPr lang="ru-RU" sz="1400" b="1" dirty="0" smtClean="0">
                <a:solidFill>
                  <a:schemeClr val="tx2">
                    <a:lumMod val="75000"/>
                  </a:schemeClr>
                </a:solidFill>
                <a:latin typeface="Cambria" pitchFamily="18" charset="0"/>
              </a:rPr>
              <a:t>08:00-17:00</a:t>
            </a:r>
          </a:p>
        </p:txBody>
      </p:sp>
      <p:sp>
        <p:nvSpPr>
          <p:cNvPr id="60" name="TextBox 59"/>
          <p:cNvSpPr txBox="1"/>
          <p:nvPr/>
        </p:nvSpPr>
        <p:spPr>
          <a:xfrm>
            <a:off x="5824979" y="3669653"/>
            <a:ext cx="1053668" cy="461084"/>
          </a:xfrm>
          <a:prstGeom prst="rect">
            <a:avLst/>
          </a:prstGeom>
          <a:noFill/>
        </p:spPr>
        <p:txBody>
          <a:bodyPr wrap="square">
            <a:spAutoFit/>
          </a:bodyPr>
          <a:lstStyle/>
          <a:p>
            <a:pPr algn="ctr"/>
            <a:r>
              <a:rPr lang="ru-RU" sz="2400" b="1" dirty="0" smtClean="0">
                <a:solidFill>
                  <a:schemeClr val="tx2">
                    <a:lumMod val="75000"/>
                  </a:schemeClr>
                </a:solidFill>
                <a:latin typeface="Cambria" pitchFamily="18" charset="0"/>
              </a:rPr>
              <a:t>19:00</a:t>
            </a:r>
          </a:p>
        </p:txBody>
      </p:sp>
      <p:cxnSp>
        <p:nvCxnSpPr>
          <p:cNvPr id="61" name="Прямая соединительная линия 60"/>
          <p:cNvCxnSpPr/>
          <p:nvPr/>
        </p:nvCxnSpPr>
        <p:spPr>
          <a:xfrm>
            <a:off x="5857854" y="3592230"/>
            <a:ext cx="2235511" cy="68004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Прямая соединительная линия 61"/>
          <p:cNvCxnSpPr/>
          <p:nvPr/>
        </p:nvCxnSpPr>
        <p:spPr>
          <a:xfrm flipV="1">
            <a:off x="5938068" y="3640927"/>
            <a:ext cx="2235511" cy="63673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3" name="Прямая со стрелкой 72"/>
          <p:cNvCxnSpPr>
            <a:endCxn id="46" idx="2"/>
          </p:cNvCxnSpPr>
          <p:nvPr/>
        </p:nvCxnSpPr>
        <p:spPr>
          <a:xfrm flipV="1">
            <a:off x="7098984" y="3424450"/>
            <a:ext cx="6296" cy="756674"/>
          </a:xfrm>
          <a:prstGeom prst="straightConnector1">
            <a:avLst/>
          </a:prstGeom>
          <a:ln w="28575">
            <a:solidFill>
              <a:schemeClr val="tx2">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7495029" y="4452787"/>
            <a:ext cx="959061" cy="461665"/>
          </a:xfrm>
          <a:prstGeom prst="rect">
            <a:avLst/>
          </a:prstGeom>
          <a:noFill/>
        </p:spPr>
        <p:txBody>
          <a:bodyPr wrap="square">
            <a:spAutoFit/>
          </a:bodyPr>
          <a:lstStyle/>
          <a:p>
            <a:pPr algn="ctr"/>
            <a:r>
              <a:rPr lang="ru-RU" sz="2400" b="1" dirty="0" smtClean="0">
                <a:solidFill>
                  <a:schemeClr val="tx2">
                    <a:lumMod val="75000"/>
                  </a:schemeClr>
                </a:solidFill>
                <a:latin typeface="Cambria" pitchFamily="18" charset="0"/>
              </a:rPr>
              <a:t>ЗКР</a:t>
            </a:r>
          </a:p>
        </p:txBody>
      </p:sp>
      <p:pic>
        <p:nvPicPr>
          <p:cNvPr id="76" name="Рисунок 19" descr="document.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60593" y="4109641"/>
            <a:ext cx="1033861" cy="1033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Прямоугольник 76"/>
          <p:cNvSpPr/>
          <p:nvPr/>
        </p:nvSpPr>
        <p:spPr>
          <a:xfrm>
            <a:off x="3957990" y="4090292"/>
            <a:ext cx="1296144" cy="98625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0" name="Picture 2" descr="C:\Documents and Settings\ShipilovaYUB\Мои документы\Презентация Сочи\картинки к слайдам\здание.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78704" y="4175783"/>
            <a:ext cx="730506" cy="507837"/>
          </a:xfrm>
          <a:prstGeom prst="rect">
            <a:avLst/>
          </a:prstGeom>
          <a:noFill/>
          <a:extLst>
            <a:ext uri="{909E8E84-426E-40DD-AFC4-6F175D3DCCD1}">
              <a14:hiddenFill xmlns:a14="http://schemas.microsoft.com/office/drawing/2010/main">
                <a:solidFill>
                  <a:srgbClr val="FFFFFF"/>
                </a:solidFill>
              </a14:hiddenFill>
            </a:ext>
          </a:extLst>
        </p:spPr>
      </p:pic>
      <p:sp>
        <p:nvSpPr>
          <p:cNvPr id="81" name="TextBox 80"/>
          <p:cNvSpPr txBox="1"/>
          <p:nvPr/>
        </p:nvSpPr>
        <p:spPr>
          <a:xfrm>
            <a:off x="4066002" y="4740730"/>
            <a:ext cx="1080120" cy="307777"/>
          </a:xfrm>
          <a:prstGeom prst="rect">
            <a:avLst/>
          </a:prstGeom>
          <a:noFill/>
        </p:spPr>
        <p:txBody>
          <a:bodyPr wrap="square">
            <a:spAutoFit/>
          </a:bodyPr>
          <a:lstStyle/>
          <a:p>
            <a:pPr algn="ctr"/>
            <a:r>
              <a:rPr lang="ru-RU" sz="1400" b="1" dirty="0" smtClean="0">
                <a:solidFill>
                  <a:schemeClr val="tx2">
                    <a:lumMod val="75000"/>
                  </a:schemeClr>
                </a:solidFill>
                <a:latin typeface="Cambria" pitchFamily="18" charset="0"/>
              </a:rPr>
              <a:t>АУ/БУ</a:t>
            </a:r>
          </a:p>
        </p:txBody>
      </p:sp>
      <p:sp>
        <p:nvSpPr>
          <p:cNvPr id="85" name="TextBox 84"/>
          <p:cNvSpPr txBox="1"/>
          <p:nvPr/>
        </p:nvSpPr>
        <p:spPr>
          <a:xfrm>
            <a:off x="3333458" y="4660104"/>
            <a:ext cx="630099" cy="338554"/>
          </a:xfrm>
          <a:prstGeom prst="rect">
            <a:avLst/>
          </a:prstGeom>
          <a:noFill/>
        </p:spPr>
        <p:txBody>
          <a:bodyPr wrap="square">
            <a:spAutoFit/>
          </a:bodyPr>
          <a:lstStyle/>
          <a:p>
            <a:pPr algn="ctr"/>
            <a:r>
              <a:rPr lang="ru-RU" sz="1600" b="1" dirty="0" smtClean="0">
                <a:solidFill>
                  <a:schemeClr val="tx2">
                    <a:lumMod val="75000"/>
                  </a:schemeClr>
                </a:solidFill>
                <a:latin typeface="Cambria" pitchFamily="18" charset="0"/>
              </a:rPr>
              <a:t>ЗКР</a:t>
            </a:r>
          </a:p>
        </p:txBody>
      </p:sp>
      <p:cxnSp>
        <p:nvCxnSpPr>
          <p:cNvPr id="86" name="Прямая соединительная линия 85"/>
          <p:cNvCxnSpPr/>
          <p:nvPr/>
        </p:nvCxnSpPr>
        <p:spPr>
          <a:xfrm>
            <a:off x="1589367" y="1854321"/>
            <a:ext cx="1110425" cy="517003"/>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7" name="Прямая соединительная линия 86"/>
          <p:cNvCxnSpPr/>
          <p:nvPr/>
        </p:nvCxnSpPr>
        <p:spPr>
          <a:xfrm flipV="1">
            <a:off x="1576475" y="1871405"/>
            <a:ext cx="1195325" cy="499919"/>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88" name="Рисунок 19" descr="document.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418566" y="4272270"/>
            <a:ext cx="516930" cy="516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6563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srcRect r="27968" b="7865"/>
          <a:stretch>
            <a:fillRect/>
          </a:stretch>
        </p:blipFill>
        <p:spPr bwMode="auto">
          <a:xfrm>
            <a:off x="0" y="0"/>
            <a:ext cx="9144000" cy="843558"/>
          </a:xfrm>
          <a:prstGeom prst="rect">
            <a:avLst/>
          </a:prstGeom>
          <a:noFill/>
          <a:ln w="9525">
            <a:noFill/>
            <a:miter lim="800000"/>
            <a:headEnd/>
            <a:tailEnd/>
          </a:ln>
        </p:spPr>
      </p:pic>
      <p:sp>
        <p:nvSpPr>
          <p:cNvPr id="5" name="Заголовок 1"/>
          <p:cNvSpPr txBox="1">
            <a:spLocks/>
          </p:cNvSpPr>
          <p:nvPr/>
        </p:nvSpPr>
        <p:spPr bwMode="auto">
          <a:xfrm>
            <a:off x="1259632" y="123480"/>
            <a:ext cx="7848872" cy="576064"/>
          </a:xfrm>
          <a:prstGeom prst="rect">
            <a:avLst/>
          </a:prstGeom>
          <a:noFill/>
          <a:ln w="19050">
            <a:noFill/>
            <a:miter lim="800000"/>
            <a:headEnd/>
            <a:tailEnd/>
          </a:ln>
        </p:spPr>
        <p:txBody>
          <a:bodyPr vert="horz" wrap="square" lIns="91440" tIns="45720" rIns="91440" bIns="45720" numCol="1" anchor="ctr" anchorCtr="0" compatLnSpc="1">
            <a:prstTxWarp prst="textNoShape">
              <a:avLst/>
            </a:prstTxWarp>
          </a:bodyPr>
          <a:lstStyle/>
          <a:p>
            <a:pPr algn="ctr" eaLnBrk="0" hangingPunct="0">
              <a:defRPr/>
            </a:pPr>
            <a:r>
              <a:rPr lang="ru-RU" altLang="ru-RU" sz="2000" b="1" dirty="0" smtClean="0">
                <a:solidFill>
                  <a:schemeClr val="tx2">
                    <a:lumMod val="75000"/>
                  </a:schemeClr>
                </a:solidFill>
                <a:latin typeface="Cambria" pitchFamily="18" charset="0"/>
                <a:ea typeface="+mj-ea"/>
                <a:cs typeface="Times New Roman" pitchFamily="18" charset="0"/>
              </a:rPr>
              <a:t>Предложения по совершенствованию </a:t>
            </a:r>
          </a:p>
          <a:p>
            <a:pPr algn="ctr" eaLnBrk="0" hangingPunct="0">
              <a:defRPr/>
            </a:pPr>
            <a:r>
              <a:rPr lang="ru-RU" altLang="ru-RU" sz="2000" b="1" dirty="0" smtClean="0">
                <a:solidFill>
                  <a:schemeClr val="tx2">
                    <a:lumMod val="75000"/>
                  </a:schemeClr>
                </a:solidFill>
                <a:latin typeface="Cambria" pitchFamily="18" charset="0"/>
                <a:ea typeface="+mj-ea"/>
                <a:cs typeface="Times New Roman" pitchFamily="18" charset="0"/>
              </a:rPr>
              <a:t>организации исполнения решений налоговых органов</a:t>
            </a:r>
          </a:p>
        </p:txBody>
      </p:sp>
      <p:cxnSp>
        <p:nvCxnSpPr>
          <p:cNvPr id="6" name="Прямая соединительная линия 5"/>
          <p:cNvCxnSpPr/>
          <p:nvPr/>
        </p:nvCxnSpPr>
        <p:spPr>
          <a:xfrm>
            <a:off x="0" y="843558"/>
            <a:ext cx="9144000" cy="0"/>
          </a:xfrm>
          <a:prstGeom prst="line">
            <a:avLst/>
          </a:prstGeom>
          <a:ln w="22225">
            <a:solidFill>
              <a:schemeClr val="accent1">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7" name="Text Box 6"/>
          <p:cNvSpPr txBox="1">
            <a:spLocks noChangeArrowheads="1"/>
          </p:cNvSpPr>
          <p:nvPr/>
        </p:nvSpPr>
        <p:spPr bwMode="auto">
          <a:xfrm>
            <a:off x="8676456" y="0"/>
            <a:ext cx="467544" cy="338554"/>
          </a:xfrm>
          <a:prstGeom prst="rect">
            <a:avLst/>
          </a:prstGeom>
          <a:noFill/>
          <a:ln>
            <a:noFill/>
          </a:ln>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auto" hangingPunct="1">
              <a:spcBef>
                <a:spcPts val="0"/>
              </a:spcBef>
              <a:spcAft>
                <a:spcPts val="0"/>
              </a:spcAft>
              <a:defRPr/>
            </a:pPr>
            <a:r>
              <a:rPr lang="ru-RU" sz="1600" dirty="0">
                <a:solidFill>
                  <a:schemeClr val="tx2">
                    <a:lumMod val="75000"/>
                  </a:schemeClr>
                </a:solidFill>
                <a:latin typeface="Cambria" pitchFamily="18" charset="0"/>
              </a:rPr>
              <a:t>6</a:t>
            </a:r>
          </a:p>
        </p:txBody>
      </p:sp>
      <p:sp>
        <p:nvSpPr>
          <p:cNvPr id="69" name="TextBox 68"/>
          <p:cNvSpPr txBox="1"/>
          <p:nvPr/>
        </p:nvSpPr>
        <p:spPr>
          <a:xfrm>
            <a:off x="467544" y="2715768"/>
            <a:ext cx="3096344" cy="292388"/>
          </a:xfrm>
          <a:prstGeom prst="rect">
            <a:avLst/>
          </a:prstGeom>
          <a:noFill/>
        </p:spPr>
        <p:txBody>
          <a:bodyPr wrap="square">
            <a:spAutoFit/>
          </a:bodyPr>
          <a:lstStyle/>
          <a:p>
            <a:pPr algn="ctr">
              <a:defRPr/>
            </a:pPr>
            <a:r>
              <a:rPr lang="ru-RU" sz="1300" dirty="0" smtClean="0">
                <a:solidFill>
                  <a:schemeClr val="tx2">
                    <a:lumMod val="75000"/>
                  </a:schemeClr>
                </a:solidFill>
                <a:latin typeface="Cambria" panose="02040503050406030204" pitchFamily="18" charset="0"/>
              </a:rPr>
              <a:t>       </a:t>
            </a:r>
          </a:p>
        </p:txBody>
      </p:sp>
      <p:sp>
        <p:nvSpPr>
          <p:cNvPr id="81" name="Прямоугольник 80"/>
          <p:cNvSpPr/>
          <p:nvPr/>
        </p:nvSpPr>
        <p:spPr>
          <a:xfrm>
            <a:off x="223162" y="987573"/>
            <a:ext cx="8885342" cy="600871"/>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700" b="1" dirty="0" smtClean="0">
                <a:solidFill>
                  <a:schemeClr val="bg1"/>
                </a:solidFill>
                <a:latin typeface="Cambria" pitchFamily="18" charset="0"/>
              </a:rPr>
              <a:t>Регламентация порядка приостановления операций на лицевых счетах структурных (обособленных) подразделений должника</a:t>
            </a:r>
            <a:endParaRPr lang="ru-RU" sz="1700" b="1" dirty="0">
              <a:solidFill>
                <a:schemeClr val="bg1"/>
              </a:solidFill>
              <a:latin typeface="Cambria" pitchFamily="18" charset="0"/>
            </a:endParaRPr>
          </a:p>
        </p:txBody>
      </p:sp>
      <p:sp>
        <p:nvSpPr>
          <p:cNvPr id="25" name="Прямоугольник 24"/>
          <p:cNvSpPr/>
          <p:nvPr/>
        </p:nvSpPr>
        <p:spPr>
          <a:xfrm>
            <a:off x="223162" y="1831684"/>
            <a:ext cx="1547761" cy="146184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27"/>
          <p:cNvSpPr/>
          <p:nvPr/>
        </p:nvSpPr>
        <p:spPr>
          <a:xfrm>
            <a:off x="247826" y="1843748"/>
            <a:ext cx="1500177" cy="523220"/>
          </a:xfrm>
          <a:prstGeom prst="rect">
            <a:avLst/>
          </a:prstGeom>
        </p:spPr>
        <p:txBody>
          <a:bodyPr wrap="square">
            <a:spAutoFit/>
          </a:bodyPr>
          <a:lstStyle/>
          <a:p>
            <a:r>
              <a:rPr lang="ru-RU" sz="1400" b="1" dirty="0" smtClean="0">
                <a:solidFill>
                  <a:schemeClr val="tx2">
                    <a:lumMod val="75000"/>
                  </a:schemeClr>
                </a:solidFill>
                <a:latin typeface="Cambria" pitchFamily="18" charset="0"/>
              </a:rPr>
              <a:t>Действующий </a:t>
            </a:r>
          </a:p>
          <a:p>
            <a:pPr algn="ctr"/>
            <a:r>
              <a:rPr lang="ru-RU" sz="1400" b="1" dirty="0" smtClean="0">
                <a:solidFill>
                  <a:schemeClr val="tx2">
                    <a:lumMod val="75000"/>
                  </a:schemeClr>
                </a:solidFill>
                <a:latin typeface="Cambria" pitchFamily="18" charset="0"/>
              </a:rPr>
              <a:t>БК</a:t>
            </a:r>
            <a:endParaRPr lang="ru-RU" sz="1400" b="1" dirty="0">
              <a:solidFill>
                <a:schemeClr val="tx2">
                  <a:lumMod val="75000"/>
                </a:schemeClr>
              </a:solidFill>
              <a:latin typeface="Cambria" pitchFamily="18" charset="0"/>
            </a:endParaRPr>
          </a:p>
        </p:txBody>
      </p:sp>
      <p:pic>
        <p:nvPicPr>
          <p:cNvPr id="2050" name="Picture 2" descr="C:\Documents and Settings\ShipilovaYUB\Мои документы\Презентация Сочи\картинки к слайдам\БК.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02363" y="2438813"/>
            <a:ext cx="505321" cy="766442"/>
          </a:xfrm>
          <a:prstGeom prst="rect">
            <a:avLst/>
          </a:prstGeom>
          <a:noFill/>
          <a:extLst>
            <a:ext uri="{909E8E84-426E-40DD-AFC4-6F175D3DCCD1}">
              <a14:hiddenFill xmlns:a14="http://schemas.microsoft.com/office/drawing/2010/main">
                <a:solidFill>
                  <a:srgbClr val="FFFFFF"/>
                </a:solidFill>
              </a14:hiddenFill>
            </a:ext>
          </a:extLst>
        </p:spPr>
      </p:pic>
      <p:sp>
        <p:nvSpPr>
          <p:cNvPr id="30" name="Прямоугольник 29"/>
          <p:cNvSpPr/>
          <p:nvPr/>
        </p:nvSpPr>
        <p:spPr>
          <a:xfrm>
            <a:off x="4806300" y="3538351"/>
            <a:ext cx="2506020" cy="646331"/>
          </a:xfrm>
          <a:prstGeom prst="rect">
            <a:avLst/>
          </a:prstGeom>
        </p:spPr>
        <p:txBody>
          <a:bodyPr wrap="square">
            <a:spAutoFit/>
          </a:bodyPr>
          <a:lstStyle/>
          <a:p>
            <a:r>
              <a:rPr lang="ru-RU" b="1" dirty="0" smtClean="0">
                <a:solidFill>
                  <a:srgbClr val="FF0000"/>
                </a:solidFill>
                <a:latin typeface="Cambria" pitchFamily="18" charset="0"/>
              </a:rPr>
              <a:t>«Филиалы и представительства»</a:t>
            </a:r>
            <a:endParaRPr lang="ru-RU" b="1" dirty="0">
              <a:solidFill>
                <a:srgbClr val="FF0000"/>
              </a:solidFill>
              <a:latin typeface="Cambria" pitchFamily="18" charset="0"/>
            </a:endParaRPr>
          </a:p>
        </p:txBody>
      </p:sp>
      <p:sp>
        <p:nvSpPr>
          <p:cNvPr id="31" name="Прямоугольник 30"/>
          <p:cNvSpPr/>
          <p:nvPr/>
        </p:nvSpPr>
        <p:spPr>
          <a:xfrm>
            <a:off x="1770923" y="1831684"/>
            <a:ext cx="1315875" cy="146184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Прямоугольник 33"/>
          <p:cNvSpPr/>
          <p:nvPr/>
        </p:nvSpPr>
        <p:spPr>
          <a:xfrm>
            <a:off x="1770922" y="1855540"/>
            <a:ext cx="1315875" cy="1176471"/>
          </a:xfrm>
          <a:prstGeom prst="rect">
            <a:avLst/>
          </a:prstGeom>
        </p:spPr>
        <p:txBody>
          <a:bodyPr wrap="square">
            <a:spAutoFit/>
          </a:bodyPr>
          <a:lstStyle/>
          <a:p>
            <a:pPr algn="just"/>
            <a:endParaRPr lang="ru-RU" sz="2000" b="1" dirty="0" smtClean="0">
              <a:solidFill>
                <a:schemeClr val="tx2">
                  <a:lumMod val="75000"/>
                </a:schemeClr>
              </a:solidFill>
              <a:latin typeface="Cambria" pitchFamily="18" charset="0"/>
            </a:endParaRPr>
          </a:p>
          <a:p>
            <a:pPr algn="ctr"/>
            <a:r>
              <a:rPr lang="ru-RU" sz="2800" b="1" dirty="0" smtClean="0">
                <a:solidFill>
                  <a:schemeClr val="tx2">
                    <a:lumMod val="75000"/>
                  </a:schemeClr>
                </a:solidFill>
                <a:latin typeface="Cambria" pitchFamily="18" charset="0"/>
              </a:rPr>
              <a:t>НРБК</a:t>
            </a:r>
          </a:p>
          <a:p>
            <a:pPr algn="ctr"/>
            <a:endParaRPr lang="ru-RU" sz="2000" b="1" dirty="0">
              <a:solidFill>
                <a:schemeClr val="tx2">
                  <a:lumMod val="75000"/>
                </a:schemeClr>
              </a:solidFill>
              <a:latin typeface="Cambria" pitchFamily="18" charset="0"/>
            </a:endParaRPr>
          </a:p>
        </p:txBody>
      </p:sp>
      <p:sp>
        <p:nvSpPr>
          <p:cNvPr id="35" name="Прямоугольник 34"/>
          <p:cNvSpPr/>
          <p:nvPr/>
        </p:nvSpPr>
        <p:spPr>
          <a:xfrm>
            <a:off x="223162" y="3293532"/>
            <a:ext cx="2863636" cy="136644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35"/>
          <p:cNvSpPr/>
          <p:nvPr/>
        </p:nvSpPr>
        <p:spPr>
          <a:xfrm>
            <a:off x="322338" y="3376591"/>
            <a:ext cx="2665284" cy="1200329"/>
          </a:xfrm>
          <a:prstGeom prst="rect">
            <a:avLst/>
          </a:prstGeom>
        </p:spPr>
        <p:txBody>
          <a:bodyPr wrap="square">
            <a:spAutoFit/>
          </a:bodyPr>
          <a:lstStyle/>
          <a:p>
            <a:pPr algn="ctr"/>
            <a:r>
              <a:rPr lang="ru-RU" b="1" dirty="0" smtClean="0">
                <a:solidFill>
                  <a:schemeClr val="tx2">
                    <a:lumMod val="75000"/>
                  </a:schemeClr>
                </a:solidFill>
                <a:latin typeface="Cambria" pitchFamily="18" charset="0"/>
              </a:rPr>
              <a:t>«Структурное (обособленное) подразделение должника»</a:t>
            </a:r>
            <a:endParaRPr lang="ru-RU" b="1" dirty="0">
              <a:solidFill>
                <a:schemeClr val="tx2">
                  <a:lumMod val="75000"/>
                </a:schemeClr>
              </a:solidFill>
              <a:latin typeface="Cambria" pitchFamily="18" charset="0"/>
            </a:endParaRPr>
          </a:p>
        </p:txBody>
      </p:sp>
      <p:sp>
        <p:nvSpPr>
          <p:cNvPr id="42" name="Прямоугольник 41"/>
          <p:cNvSpPr/>
          <p:nvPr/>
        </p:nvSpPr>
        <p:spPr>
          <a:xfrm>
            <a:off x="4788024" y="2452633"/>
            <a:ext cx="2448272" cy="927838"/>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Прямоугольник 43"/>
          <p:cNvSpPr/>
          <p:nvPr/>
        </p:nvSpPr>
        <p:spPr>
          <a:xfrm>
            <a:off x="5189768" y="2118586"/>
            <a:ext cx="1974520" cy="1261884"/>
          </a:xfrm>
          <a:prstGeom prst="rect">
            <a:avLst/>
          </a:prstGeom>
        </p:spPr>
        <p:txBody>
          <a:bodyPr wrap="square">
            <a:spAutoFit/>
          </a:bodyPr>
          <a:lstStyle/>
          <a:p>
            <a:pPr algn="just"/>
            <a:endParaRPr lang="ru-RU" sz="2000" b="1" dirty="0" smtClean="0">
              <a:solidFill>
                <a:srgbClr val="FF0000"/>
              </a:solidFill>
              <a:latin typeface="Cambria" pitchFamily="18" charset="0"/>
            </a:endParaRPr>
          </a:p>
          <a:p>
            <a:pPr algn="ctr"/>
            <a:r>
              <a:rPr lang="ru-RU" b="1" dirty="0" smtClean="0">
                <a:solidFill>
                  <a:srgbClr val="FF0000"/>
                </a:solidFill>
                <a:latin typeface="Cambria" pitchFamily="18" charset="0"/>
              </a:rPr>
              <a:t>Предлагаемая редакция</a:t>
            </a:r>
          </a:p>
          <a:p>
            <a:pPr algn="ctr"/>
            <a:r>
              <a:rPr lang="ru-RU" sz="2000" b="1" dirty="0" smtClean="0">
                <a:solidFill>
                  <a:srgbClr val="FF0000"/>
                </a:solidFill>
                <a:latin typeface="Cambria" pitchFamily="18" charset="0"/>
              </a:rPr>
              <a:t>БК</a:t>
            </a:r>
            <a:endParaRPr lang="ru-RU" sz="2000" b="1" dirty="0">
              <a:solidFill>
                <a:srgbClr val="FF0000"/>
              </a:solidFill>
              <a:latin typeface="Cambria" pitchFamily="18" charset="0"/>
            </a:endParaRPr>
          </a:p>
        </p:txBody>
      </p:sp>
      <p:sp>
        <p:nvSpPr>
          <p:cNvPr id="45" name="Прямоугольник 44"/>
          <p:cNvSpPr/>
          <p:nvPr/>
        </p:nvSpPr>
        <p:spPr>
          <a:xfrm>
            <a:off x="4788024" y="3380471"/>
            <a:ext cx="2448272" cy="99169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6" name="Picture 2" descr="C:\Documents and Settings\ShipilovaYUB\Мои документы\Презентация Сочи\картинки к слайдам\в мантии.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25673" y="1801008"/>
            <a:ext cx="1440160" cy="1829519"/>
          </a:xfrm>
          <a:prstGeom prst="rect">
            <a:avLst/>
          </a:prstGeom>
          <a:noFill/>
          <a:extLst>
            <a:ext uri="{909E8E84-426E-40DD-AFC4-6F175D3DCCD1}">
              <a14:hiddenFill xmlns:a14="http://schemas.microsoft.com/office/drawing/2010/main">
                <a:solidFill>
                  <a:srgbClr val="FFFFFF"/>
                </a:solidFill>
              </a14:hiddenFill>
            </a:ext>
          </a:extLst>
        </p:spPr>
      </p:pic>
      <p:sp>
        <p:nvSpPr>
          <p:cNvPr id="26" name="Прямоугольник 25"/>
          <p:cNvSpPr/>
          <p:nvPr/>
        </p:nvSpPr>
        <p:spPr>
          <a:xfrm>
            <a:off x="3330724" y="3008156"/>
            <a:ext cx="1224136" cy="2185214"/>
          </a:xfrm>
          <a:prstGeom prst="rect">
            <a:avLst/>
          </a:prstGeom>
        </p:spPr>
        <p:txBody>
          <a:bodyPr wrap="square">
            <a:spAutoFit/>
          </a:bodyPr>
          <a:lstStyle/>
          <a:p>
            <a:pPr algn="just"/>
            <a:endParaRPr lang="ru-RU" sz="2000" b="1" dirty="0" smtClean="0">
              <a:solidFill>
                <a:schemeClr val="tx2">
                  <a:lumMod val="75000"/>
                </a:schemeClr>
              </a:solidFill>
              <a:latin typeface="Cambria" pitchFamily="18" charset="0"/>
            </a:endParaRPr>
          </a:p>
          <a:p>
            <a:pPr algn="ctr"/>
            <a:r>
              <a:rPr lang="ru-RU" sz="9600" b="1" dirty="0" smtClean="0">
                <a:solidFill>
                  <a:schemeClr val="tx2">
                    <a:lumMod val="75000"/>
                  </a:schemeClr>
                </a:solidFill>
                <a:latin typeface="Cambria" pitchFamily="18" charset="0"/>
              </a:rPr>
              <a:t>?</a:t>
            </a:r>
          </a:p>
          <a:p>
            <a:pPr algn="ctr"/>
            <a:endParaRPr lang="ru-RU" sz="2000" b="1" dirty="0">
              <a:solidFill>
                <a:schemeClr val="tx2">
                  <a:lumMod val="75000"/>
                </a:schemeClr>
              </a:solidFill>
              <a:latin typeface="Cambria" pitchFamily="18" charset="0"/>
            </a:endParaRPr>
          </a:p>
        </p:txBody>
      </p:sp>
      <p:pic>
        <p:nvPicPr>
          <p:cNvPr id="1027" name="Picture 3" descr="C:\Documents and Settings\ShipilovaYUB\Мои документы\Презентация Сочи\картинки к слайдам\суд.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92817" y="2366968"/>
            <a:ext cx="1292757" cy="1185622"/>
          </a:xfrm>
          <a:prstGeom prst="rect">
            <a:avLst/>
          </a:prstGeom>
          <a:noFill/>
          <a:extLst>
            <a:ext uri="{909E8E84-426E-40DD-AFC4-6F175D3DCCD1}">
              <a14:hiddenFill xmlns:a14="http://schemas.microsoft.com/office/drawing/2010/main">
                <a:solidFill>
                  <a:srgbClr val="FFFFFF"/>
                </a:solidFill>
              </a14:hiddenFill>
            </a:ext>
          </a:extLst>
        </p:spPr>
      </p:pic>
      <p:sp>
        <p:nvSpPr>
          <p:cNvPr id="32" name="Прямоугольник 31"/>
          <p:cNvSpPr/>
          <p:nvPr/>
        </p:nvSpPr>
        <p:spPr>
          <a:xfrm>
            <a:off x="7312320" y="3008156"/>
            <a:ext cx="1224136" cy="2185214"/>
          </a:xfrm>
          <a:prstGeom prst="rect">
            <a:avLst/>
          </a:prstGeom>
        </p:spPr>
        <p:txBody>
          <a:bodyPr wrap="square">
            <a:spAutoFit/>
          </a:bodyPr>
          <a:lstStyle/>
          <a:p>
            <a:pPr algn="just"/>
            <a:endParaRPr lang="ru-RU" sz="2000" b="1" dirty="0" smtClean="0">
              <a:solidFill>
                <a:schemeClr val="tx2">
                  <a:lumMod val="75000"/>
                </a:schemeClr>
              </a:solidFill>
              <a:latin typeface="Cambria" pitchFamily="18" charset="0"/>
            </a:endParaRPr>
          </a:p>
          <a:p>
            <a:pPr algn="ctr"/>
            <a:r>
              <a:rPr lang="ru-RU" sz="9600" b="1" dirty="0">
                <a:solidFill>
                  <a:srgbClr val="FF0000"/>
                </a:solidFill>
                <a:latin typeface="Cambria" pitchFamily="18" charset="0"/>
              </a:rPr>
              <a:t>!</a:t>
            </a:r>
            <a:endParaRPr lang="ru-RU" sz="9600" b="1" dirty="0" smtClean="0">
              <a:solidFill>
                <a:srgbClr val="FF0000"/>
              </a:solidFill>
              <a:latin typeface="Cambria" pitchFamily="18" charset="0"/>
            </a:endParaRPr>
          </a:p>
          <a:p>
            <a:pPr algn="ctr"/>
            <a:endParaRPr lang="ru-RU" sz="2000" b="1" dirty="0">
              <a:solidFill>
                <a:schemeClr val="tx2">
                  <a:lumMod val="75000"/>
                </a:schemeClr>
              </a:solidFill>
              <a:latin typeface="Cambria" pitchFamily="18" charset="0"/>
            </a:endParaRPr>
          </a:p>
        </p:txBody>
      </p:sp>
    </p:spTree>
    <p:extLst>
      <p:ext uri="{BB962C8B-B14F-4D97-AF65-F5344CB8AC3E}">
        <p14:creationId xmlns:p14="http://schemas.microsoft.com/office/powerpoint/2010/main" val="2498699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vchinnikovaSL\Desktop\картинки к слайдам\вопрос.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864" y="1319976"/>
            <a:ext cx="1345785" cy="1793049"/>
          </a:xfrm>
          <a:prstGeom prst="rect">
            <a:avLst/>
          </a:prstGeom>
          <a:noFill/>
          <a:extLst>
            <a:ext uri="{909E8E84-426E-40DD-AFC4-6F175D3DCCD1}">
              <a14:hiddenFill xmlns:a14="http://schemas.microsoft.com/office/drawing/2010/main">
                <a:solidFill>
                  <a:srgbClr val="FFFFFF"/>
                </a:solidFill>
              </a14:hiddenFill>
            </a:ext>
          </a:extLst>
        </p:spPr>
      </p:pic>
      <p:sp>
        <p:nvSpPr>
          <p:cNvPr id="27" name="Прямоугольник 26"/>
          <p:cNvSpPr/>
          <p:nvPr/>
        </p:nvSpPr>
        <p:spPr>
          <a:xfrm>
            <a:off x="611560" y="1137396"/>
            <a:ext cx="3456384" cy="3939540"/>
          </a:xfrm>
          <a:prstGeom prst="rect">
            <a:avLst/>
          </a:prstGeom>
        </p:spPr>
        <p:txBody>
          <a:bodyPr wrap="square">
            <a:spAutoFit/>
          </a:bodyPr>
          <a:lstStyle/>
          <a:p>
            <a:pPr algn="ctr"/>
            <a:r>
              <a:rPr lang="ru-RU" sz="900" dirty="0"/>
              <a:t> </a:t>
            </a:r>
            <a:r>
              <a:rPr lang="ru-RU" sz="900" b="1" dirty="0" smtClean="0"/>
              <a:t>МИНИСТЕРСТВО </a:t>
            </a:r>
            <a:r>
              <a:rPr lang="ru-RU" sz="900" b="1" dirty="0"/>
              <a:t>ФИНАНСОВ РОССИЙСКОЙ ФЕДЕРАЦИИ</a:t>
            </a:r>
          </a:p>
          <a:p>
            <a:pPr algn="ctr"/>
            <a:r>
              <a:rPr lang="ru-RU" sz="900" b="1" dirty="0"/>
              <a:t> </a:t>
            </a:r>
          </a:p>
          <a:p>
            <a:pPr algn="ctr"/>
            <a:r>
              <a:rPr lang="ru-RU" sz="900" b="1" dirty="0"/>
              <a:t>ФЕДЕРАЛЬНОЕ КАЗНАЧЕЙСТВО</a:t>
            </a:r>
          </a:p>
          <a:p>
            <a:pPr algn="ctr"/>
            <a:r>
              <a:rPr lang="ru-RU" sz="1100" b="1" dirty="0"/>
              <a:t> </a:t>
            </a:r>
          </a:p>
          <a:p>
            <a:pPr algn="ctr">
              <a:spcAft>
                <a:spcPts val="0"/>
              </a:spcAft>
            </a:pPr>
            <a:r>
              <a:rPr lang="ru-RU" sz="1000" b="1" dirty="0">
                <a:highlight>
                  <a:srgbClr val="FF0000"/>
                </a:highlight>
                <a:latin typeface="Calibri"/>
                <a:ea typeface="Times New Roman"/>
              </a:rPr>
              <a:t>ПРИКАЗ</a:t>
            </a:r>
            <a:endParaRPr lang="ru-RU" sz="1000" b="1" dirty="0">
              <a:latin typeface="Calibri"/>
              <a:ea typeface="Times New Roman"/>
            </a:endParaRPr>
          </a:p>
          <a:p>
            <a:pPr algn="ctr">
              <a:spcAft>
                <a:spcPts val="0"/>
              </a:spcAft>
            </a:pPr>
            <a:r>
              <a:rPr lang="ru-RU" sz="1000" b="1" dirty="0">
                <a:highlight>
                  <a:srgbClr val="FF0000"/>
                </a:highlight>
                <a:latin typeface="Calibri"/>
                <a:ea typeface="Times New Roman"/>
              </a:rPr>
              <a:t>от 29 декабря 2012 г. N 24н</a:t>
            </a:r>
            <a:endParaRPr lang="ru-RU" sz="1000" b="1" dirty="0">
              <a:latin typeface="Calibri"/>
              <a:ea typeface="Times New Roman"/>
            </a:endParaRPr>
          </a:p>
          <a:p>
            <a:pPr algn="ctr"/>
            <a:r>
              <a:rPr lang="ru-RU" sz="1000" b="1" dirty="0"/>
              <a:t> </a:t>
            </a:r>
            <a:r>
              <a:rPr lang="ru-RU" sz="1000" b="1" dirty="0" smtClean="0"/>
              <a:t>О </a:t>
            </a:r>
            <a:r>
              <a:rPr lang="ru-RU" sz="1000" b="1" dirty="0"/>
              <a:t>ПОРЯДКЕ</a:t>
            </a:r>
          </a:p>
          <a:p>
            <a:pPr algn="ctr"/>
            <a:r>
              <a:rPr lang="ru-RU" sz="1000" b="1" dirty="0"/>
              <a:t>ОТКРЫТИЯ И ВЕДЕНИЯ ЛИЦЕВЫХ СЧЕТОВ ТЕРРИТОРИАЛЬНЫМИ ОРГАНАМИ</a:t>
            </a:r>
          </a:p>
          <a:p>
            <a:pPr algn="ctr"/>
            <a:r>
              <a:rPr lang="ru-RU" sz="1000" b="1" dirty="0"/>
              <a:t>ФЕДЕРАЛЬНОГО </a:t>
            </a:r>
            <a:r>
              <a:rPr lang="ru-RU" sz="1000" b="1" dirty="0" smtClean="0"/>
              <a:t>КАЗНАЧЕЙСТВА</a:t>
            </a:r>
            <a:endParaRPr lang="en-US" sz="1000" b="1" dirty="0" smtClean="0"/>
          </a:p>
          <a:p>
            <a:pPr algn="ctr"/>
            <a:r>
              <a:rPr lang="ru-RU" sz="1000" dirty="0" smtClean="0">
                <a:highlight>
                  <a:srgbClr val="FF0000"/>
                </a:highlight>
                <a:latin typeface="Calibri"/>
                <a:ea typeface="Times New Roman"/>
              </a:rPr>
              <a:t>Виды </a:t>
            </a:r>
            <a:r>
              <a:rPr lang="ru-RU" sz="1000" dirty="0">
                <a:highlight>
                  <a:srgbClr val="FF0000"/>
                </a:highlight>
                <a:latin typeface="Calibri"/>
                <a:ea typeface="Times New Roman"/>
              </a:rPr>
              <a:t>лицевых счетов</a:t>
            </a:r>
            <a:endParaRPr lang="ru-RU" sz="1000" dirty="0">
              <a:latin typeface="Calibri"/>
              <a:ea typeface="Times New Roman"/>
            </a:endParaRPr>
          </a:p>
          <a:p>
            <a:r>
              <a:rPr lang="ru-RU" sz="700" dirty="0"/>
              <a:t> </a:t>
            </a:r>
          </a:p>
          <a:p>
            <a:pPr algn="just"/>
            <a:r>
              <a:rPr lang="ru-RU" sz="700" dirty="0"/>
              <a:t>4. Для учета операций, осуществляемых участниками бюджетного процесса в рамках их бюджетных полномочий, органами Федерального казначейства открываются и ведутся следующие виды лицевых счетов:</a:t>
            </a:r>
          </a:p>
          <a:p>
            <a:pPr algn="just"/>
            <a:r>
              <a:rPr lang="ru-RU" sz="700" dirty="0"/>
              <a:t>а) лицевой счет, предназначенный для отражения операций главного распорядителя, распорядителя бюджетных средств по распределению бюджетных ассигнований, лимитов бюджетных обязательств, предельных объемов финансирования &lt;1&gt; (далее - бюджетные данные) по подведомственным распорядителям и получателям бюджетных средств (далее - лицевой счет главного распорядителя (распорядителя) бюджетных средств);</a:t>
            </a:r>
          </a:p>
          <a:p>
            <a:pPr algn="just"/>
            <a:r>
              <a:rPr lang="ru-RU" sz="700" dirty="0"/>
              <a:t> </a:t>
            </a:r>
          </a:p>
          <a:p>
            <a:pPr algn="just"/>
            <a:r>
              <a:rPr lang="ru-RU" sz="700" dirty="0"/>
              <a:t>б) лицевой счет, предназначенный для учета операций по кассовым поступлениям в бюджеты субъектов Российской Федерации (местные бюджеты, бюджеты государственных внебюджетных фондов Российской Федерации) и кассовым выплатам из бюджетов субъектов Российской Федерации (местных бюджетов, бюджетов государственных внебюджетных фондов Российской Федерации) (далее - лицевой счет бюджета);</a:t>
            </a:r>
          </a:p>
          <a:p>
            <a:pPr algn="just"/>
            <a:r>
              <a:rPr lang="ru-RU" sz="700" dirty="0"/>
              <a:t>(</a:t>
            </a:r>
            <a:r>
              <a:rPr lang="ru-RU" sz="700" dirty="0" err="1"/>
              <a:t>пп</a:t>
            </a:r>
            <a:r>
              <a:rPr lang="ru-RU" sz="700" dirty="0"/>
              <a:t>. "б" в ред. </a:t>
            </a:r>
            <a:r>
              <a:rPr lang="ru-RU" sz="700" dirty="0">
                <a:hlinkClick r:id="rId3"/>
              </a:rPr>
              <a:t>Приказа</a:t>
            </a:r>
            <a:r>
              <a:rPr lang="ru-RU" sz="700" dirty="0"/>
              <a:t> Казначейства России от 12.09.2013 N 17н</a:t>
            </a:r>
            <a:r>
              <a:rPr lang="ru-RU" sz="700" dirty="0" smtClean="0"/>
              <a:t>)</a:t>
            </a:r>
            <a:endParaRPr lang="ru-RU" sz="700" dirty="0"/>
          </a:p>
        </p:txBody>
      </p:sp>
      <p:pic>
        <p:nvPicPr>
          <p:cNvPr id="4" name="Picture 5"/>
          <p:cNvPicPr>
            <a:picLocks noChangeAspect="1" noChangeArrowheads="1"/>
          </p:cNvPicPr>
          <p:nvPr/>
        </p:nvPicPr>
        <p:blipFill>
          <a:blip r:embed="rId4" cstate="print"/>
          <a:srcRect r="27968" b="7865"/>
          <a:stretch>
            <a:fillRect/>
          </a:stretch>
        </p:blipFill>
        <p:spPr bwMode="auto">
          <a:xfrm>
            <a:off x="0" y="0"/>
            <a:ext cx="9144000" cy="843558"/>
          </a:xfrm>
          <a:prstGeom prst="rect">
            <a:avLst/>
          </a:prstGeom>
          <a:noFill/>
          <a:ln w="9525">
            <a:noFill/>
            <a:miter lim="800000"/>
            <a:headEnd/>
            <a:tailEnd/>
          </a:ln>
        </p:spPr>
      </p:pic>
      <p:sp>
        <p:nvSpPr>
          <p:cNvPr id="5" name="Заголовок 1"/>
          <p:cNvSpPr txBox="1">
            <a:spLocks/>
          </p:cNvSpPr>
          <p:nvPr/>
        </p:nvSpPr>
        <p:spPr bwMode="auto">
          <a:xfrm>
            <a:off x="1259632" y="123480"/>
            <a:ext cx="7848872" cy="576064"/>
          </a:xfrm>
          <a:prstGeom prst="rect">
            <a:avLst/>
          </a:prstGeom>
          <a:noFill/>
          <a:ln w="19050">
            <a:noFill/>
            <a:miter lim="800000"/>
            <a:headEnd/>
            <a:tailEnd/>
          </a:ln>
        </p:spPr>
        <p:txBody>
          <a:bodyPr vert="horz" wrap="square" lIns="91440" tIns="45720" rIns="91440" bIns="45720" numCol="1" anchor="ctr" anchorCtr="0" compatLnSpc="1">
            <a:prstTxWarp prst="textNoShape">
              <a:avLst/>
            </a:prstTxWarp>
          </a:bodyPr>
          <a:lstStyle/>
          <a:p>
            <a:pPr algn="ctr"/>
            <a:r>
              <a:rPr lang="ru-RU" sz="1600" b="1" dirty="0">
                <a:solidFill>
                  <a:schemeClr val="tx2">
                    <a:lumMod val="75000"/>
                  </a:schemeClr>
                </a:solidFill>
                <a:latin typeface="Cambria" pitchFamily="18" charset="0"/>
              </a:rPr>
              <a:t>Регламентация предъявления исполнительных документов, решений налоговых органов к лицевым счетам межбюджетных трансфертов</a:t>
            </a:r>
          </a:p>
        </p:txBody>
      </p:sp>
      <p:cxnSp>
        <p:nvCxnSpPr>
          <p:cNvPr id="6" name="Прямая соединительная линия 5"/>
          <p:cNvCxnSpPr/>
          <p:nvPr/>
        </p:nvCxnSpPr>
        <p:spPr>
          <a:xfrm>
            <a:off x="0" y="843558"/>
            <a:ext cx="9144000" cy="0"/>
          </a:xfrm>
          <a:prstGeom prst="line">
            <a:avLst/>
          </a:prstGeom>
          <a:ln w="22225">
            <a:solidFill>
              <a:schemeClr val="accent1">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7" name="Text Box 6"/>
          <p:cNvSpPr txBox="1">
            <a:spLocks noChangeArrowheads="1"/>
          </p:cNvSpPr>
          <p:nvPr/>
        </p:nvSpPr>
        <p:spPr bwMode="auto">
          <a:xfrm>
            <a:off x="8676456" y="0"/>
            <a:ext cx="467544" cy="338554"/>
          </a:xfrm>
          <a:prstGeom prst="rect">
            <a:avLst/>
          </a:prstGeom>
          <a:noFill/>
          <a:ln>
            <a:noFill/>
          </a:ln>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auto" hangingPunct="1">
              <a:spcBef>
                <a:spcPts val="0"/>
              </a:spcBef>
              <a:spcAft>
                <a:spcPts val="0"/>
              </a:spcAft>
              <a:defRPr/>
            </a:pPr>
            <a:r>
              <a:rPr lang="ru-RU" sz="1600" dirty="0" smtClean="0">
                <a:solidFill>
                  <a:schemeClr val="tx2">
                    <a:lumMod val="75000"/>
                  </a:schemeClr>
                </a:solidFill>
                <a:latin typeface="Cambria" pitchFamily="18" charset="0"/>
              </a:rPr>
              <a:t>7</a:t>
            </a:r>
            <a:endParaRPr lang="ru-RU" sz="1600" dirty="0">
              <a:solidFill>
                <a:schemeClr val="tx2">
                  <a:lumMod val="75000"/>
                </a:schemeClr>
              </a:solidFill>
              <a:latin typeface="Cambria" pitchFamily="18" charset="0"/>
            </a:endParaRPr>
          </a:p>
        </p:txBody>
      </p:sp>
      <p:sp>
        <p:nvSpPr>
          <p:cNvPr id="69" name="TextBox 68"/>
          <p:cNvSpPr txBox="1"/>
          <p:nvPr/>
        </p:nvSpPr>
        <p:spPr>
          <a:xfrm>
            <a:off x="467544" y="2715768"/>
            <a:ext cx="3096344" cy="292388"/>
          </a:xfrm>
          <a:prstGeom prst="rect">
            <a:avLst/>
          </a:prstGeom>
          <a:noFill/>
        </p:spPr>
        <p:txBody>
          <a:bodyPr wrap="square">
            <a:spAutoFit/>
          </a:bodyPr>
          <a:lstStyle/>
          <a:p>
            <a:pPr algn="ctr">
              <a:defRPr/>
            </a:pPr>
            <a:r>
              <a:rPr lang="ru-RU" sz="1300" dirty="0" smtClean="0">
                <a:solidFill>
                  <a:schemeClr val="tx2">
                    <a:lumMod val="75000"/>
                  </a:schemeClr>
                </a:solidFill>
                <a:latin typeface="Cambria" panose="02040503050406030204" pitchFamily="18" charset="0"/>
              </a:rPr>
              <a:t>       </a:t>
            </a:r>
          </a:p>
        </p:txBody>
      </p:sp>
      <p:sp>
        <p:nvSpPr>
          <p:cNvPr id="31" name="Прямоугольник 30"/>
          <p:cNvSpPr/>
          <p:nvPr/>
        </p:nvSpPr>
        <p:spPr>
          <a:xfrm>
            <a:off x="1403648" y="3008156"/>
            <a:ext cx="2016224" cy="17238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7" name="Picture 3" descr="C:\Documents and Settings\ShipilovaYUB\Мои документы\Презентация Сочи\картинки к слайдам\деньги казна.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7704" y="3035924"/>
            <a:ext cx="872058" cy="820341"/>
          </a:xfrm>
          <a:prstGeom prst="rect">
            <a:avLst/>
          </a:prstGeom>
          <a:solidFill>
            <a:schemeClr val="bg1"/>
          </a:solidFill>
          <a:extLst/>
        </p:spPr>
      </p:pic>
      <p:cxnSp>
        <p:nvCxnSpPr>
          <p:cNvPr id="21" name="Прямая соединительная линия 20"/>
          <p:cNvCxnSpPr/>
          <p:nvPr/>
        </p:nvCxnSpPr>
        <p:spPr>
          <a:xfrm flipV="1">
            <a:off x="1403648" y="3008156"/>
            <a:ext cx="2016224" cy="1695961"/>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flipH="1" flipV="1">
            <a:off x="1403649" y="3053305"/>
            <a:ext cx="2016223" cy="1650812"/>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Прямоугольник 33"/>
          <p:cNvSpPr/>
          <p:nvPr/>
        </p:nvSpPr>
        <p:spPr>
          <a:xfrm>
            <a:off x="4877780" y="1014286"/>
            <a:ext cx="4032448" cy="4078039"/>
          </a:xfrm>
          <a:prstGeom prst="rect">
            <a:avLst/>
          </a:prstGeom>
        </p:spPr>
        <p:txBody>
          <a:bodyPr wrap="square">
            <a:spAutoFit/>
          </a:bodyPr>
          <a:lstStyle/>
          <a:p>
            <a:pPr algn="r"/>
            <a:r>
              <a:rPr lang="ru-RU" sz="900" dirty="0"/>
              <a:t> Вносится Правительством Российской </a:t>
            </a:r>
            <a:r>
              <a:rPr lang="ru-RU" sz="900" dirty="0" smtClean="0"/>
              <a:t>Федерации</a:t>
            </a:r>
            <a:endParaRPr lang="ru-RU" sz="900" dirty="0"/>
          </a:p>
          <a:p>
            <a:pPr algn="r"/>
            <a:r>
              <a:rPr lang="ru-RU" sz="900" dirty="0"/>
              <a:t>Проект</a:t>
            </a:r>
          </a:p>
          <a:p>
            <a:r>
              <a:rPr lang="ru-RU" sz="900" dirty="0"/>
              <a:t>  </a:t>
            </a:r>
          </a:p>
          <a:p>
            <a:pPr algn="ctr">
              <a:spcAft>
                <a:spcPts val="0"/>
              </a:spcAft>
            </a:pPr>
            <a:r>
              <a:rPr lang="ru-RU" sz="1200" b="1" dirty="0">
                <a:solidFill>
                  <a:srgbClr val="000000"/>
                </a:solidFill>
                <a:highlight>
                  <a:srgbClr val="FF0000"/>
                </a:highlight>
                <a:latin typeface="Arial"/>
                <a:ea typeface="Times New Roman"/>
                <a:cs typeface="Times New Roman"/>
              </a:rPr>
              <a:t>Бюджетный кодекс Российской Федерации</a:t>
            </a:r>
            <a:endParaRPr lang="ru-RU" sz="1200" dirty="0">
              <a:latin typeface="Times New Roman"/>
              <a:ea typeface="Times New Roman"/>
            </a:endParaRPr>
          </a:p>
          <a:p>
            <a:endParaRPr lang="en-US" sz="900" dirty="0"/>
          </a:p>
          <a:p>
            <a:r>
              <a:rPr lang="ru-RU" sz="1000" dirty="0" smtClean="0"/>
              <a:t>Раздел </a:t>
            </a:r>
            <a:r>
              <a:rPr lang="en-US" sz="1000" dirty="0"/>
              <a:t>VII</a:t>
            </a:r>
            <a:endParaRPr lang="ru-RU" sz="1000" dirty="0"/>
          </a:p>
          <a:p>
            <a:r>
              <a:rPr lang="ru-RU" sz="1000" b="1" dirty="0"/>
              <a:t>ИСПОЛНЕНИЕ </a:t>
            </a:r>
            <a:r>
              <a:rPr lang="ru-RU" sz="1000" b="1" dirty="0" smtClean="0"/>
              <a:t>БЮДЖЕТА</a:t>
            </a:r>
            <a:endParaRPr lang="en-US" sz="1000" dirty="0" smtClean="0"/>
          </a:p>
          <a:p>
            <a:r>
              <a:rPr lang="ru-RU" sz="1000" dirty="0" smtClean="0"/>
              <a:t>Глава </a:t>
            </a:r>
            <a:r>
              <a:rPr lang="ru-RU" sz="1000" dirty="0"/>
              <a:t>25. </a:t>
            </a:r>
            <a:r>
              <a:rPr lang="ru-RU" sz="1000" b="1" dirty="0"/>
              <a:t>Основы исполнения </a:t>
            </a:r>
            <a:r>
              <a:rPr lang="ru-RU" sz="1000" b="1" dirty="0" smtClean="0"/>
              <a:t>бюджетов</a:t>
            </a:r>
            <a:endParaRPr lang="en-US" sz="1000" b="1" dirty="0" smtClean="0"/>
          </a:p>
          <a:p>
            <a:endParaRPr lang="en-US" sz="900" b="1" dirty="0"/>
          </a:p>
          <a:p>
            <a:pPr>
              <a:spcAft>
                <a:spcPts val="0"/>
              </a:spcAft>
            </a:pPr>
            <a:r>
              <a:rPr lang="ru-RU" sz="1200" dirty="0" smtClean="0">
                <a:highlight>
                  <a:srgbClr val="FF0000"/>
                </a:highlight>
                <a:latin typeface="Times New Roman"/>
                <a:ea typeface="Calibri"/>
                <a:cs typeface="Times New Roman"/>
              </a:rPr>
              <a:t>Статья 241. Лицевые счета</a:t>
            </a:r>
            <a:endParaRPr lang="ru-RU" sz="1200" b="1" dirty="0"/>
          </a:p>
          <a:p>
            <a:pPr algn="just"/>
            <a:r>
              <a:rPr lang="ru-RU" sz="800" dirty="0"/>
              <a:t>1. Учет операций по исполнению бюджета, осуществляемых участниками бюджетного процесса, производится на лицевых счетах, открываемых в соответствии с положениями настоящего Кодекса в Федеральном казначействе, органе управления государственным внебюджетным фондом Российской Федерации, финансовом органе субъекта Российской Федерации (муниципального образования) за исключением случаев, установленных настоящим Кодексом. </a:t>
            </a:r>
          </a:p>
          <a:p>
            <a:pPr algn="just"/>
            <a:r>
              <a:rPr lang="ru-RU" sz="800" dirty="0"/>
              <a:t>2. Лицевые счета для учета операций со средствами, поступающими во временное распоряжение администраторов расходов федерального бюджета, администраторов расходов бюджетов территориальных фондов обязательного медицинского страхования, открываются администраторам расходов федерального бюджета, администраторам расходов бюджетов территориальных фондов обязательного медицинского страхования в Федеральном казначействе. </a:t>
            </a:r>
          </a:p>
          <a:p>
            <a:pPr algn="just"/>
            <a:r>
              <a:rPr lang="ru-RU" sz="800" dirty="0"/>
              <a:t>3. Лицевые счета для учета операций со средствами, поступающими во временное распоряжение администраторов расходов региональных бюджетов (местных бюджетов), открываются администраторам расходов региональных бюджетов (местных бюджетов) в финансовом органе субъекта Российской Федерации (муниципального образования). </a:t>
            </a:r>
          </a:p>
          <a:p>
            <a:pPr algn="just"/>
            <a:endParaRPr lang="ru-RU" sz="800" dirty="0"/>
          </a:p>
        </p:txBody>
      </p:sp>
      <p:pic>
        <p:nvPicPr>
          <p:cNvPr id="37" name="Picture 14" descr="chel-2"/>
          <p:cNvPicPr>
            <a:picLocks noChangeAspect="1" noChangeArrowheads="1"/>
          </p:cNvPicPr>
          <p:nvPr/>
        </p:nvPicPr>
        <p:blipFill>
          <a:blip r:embed="rId6"/>
          <a:srcRect/>
          <a:stretch>
            <a:fillRect/>
          </a:stretch>
        </p:blipFill>
        <p:spPr bwMode="auto">
          <a:xfrm>
            <a:off x="7380312" y="1714072"/>
            <a:ext cx="1585119" cy="1981200"/>
          </a:xfrm>
          <a:prstGeom prst="rect">
            <a:avLst/>
          </a:prstGeom>
          <a:noFill/>
          <a:ln w="9525">
            <a:noFill/>
            <a:miter lim="800000"/>
            <a:headEnd/>
            <a:tailEnd/>
          </a:ln>
        </p:spPr>
      </p:pic>
      <p:sp>
        <p:nvSpPr>
          <p:cNvPr id="38" name="Прямоугольник 37"/>
          <p:cNvSpPr/>
          <p:nvPr/>
        </p:nvSpPr>
        <p:spPr>
          <a:xfrm>
            <a:off x="5184068" y="3053305"/>
            <a:ext cx="2412268" cy="128899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9" name="Picture 3"/>
          <p:cNvPicPr>
            <a:picLocks noChangeAspect="1" noChangeArrowheads="1"/>
          </p:cNvPicPr>
          <p:nvPr/>
        </p:nvPicPr>
        <p:blipFill>
          <a:blip r:embed="rId7" cstate="print"/>
          <a:srcRect r="9259"/>
          <a:stretch>
            <a:fillRect/>
          </a:stretch>
        </p:blipFill>
        <p:spPr bwMode="auto">
          <a:xfrm>
            <a:off x="5247794" y="3267833"/>
            <a:ext cx="504054" cy="907374"/>
          </a:xfrm>
          <a:prstGeom prst="rect">
            <a:avLst/>
          </a:prstGeom>
          <a:noFill/>
          <a:ln w="9525">
            <a:noFill/>
            <a:miter lim="800000"/>
            <a:headEnd/>
            <a:tailEnd/>
          </a:ln>
        </p:spPr>
      </p:pic>
      <p:sp>
        <p:nvSpPr>
          <p:cNvPr id="40" name="Прямоугольник 39"/>
          <p:cNvSpPr/>
          <p:nvPr/>
        </p:nvSpPr>
        <p:spPr>
          <a:xfrm>
            <a:off x="5751848" y="3113025"/>
            <a:ext cx="1772480" cy="954107"/>
          </a:xfrm>
          <a:prstGeom prst="rect">
            <a:avLst/>
          </a:prstGeom>
        </p:spPr>
        <p:txBody>
          <a:bodyPr wrap="square">
            <a:spAutoFit/>
          </a:bodyPr>
          <a:lstStyle/>
          <a:p>
            <a:pPr algn="just"/>
            <a:r>
              <a:rPr lang="ru-RU" sz="1400" b="1" dirty="0" smtClean="0">
                <a:solidFill>
                  <a:schemeClr val="tx2">
                    <a:lumMod val="75000"/>
                  </a:schemeClr>
                </a:solidFill>
                <a:latin typeface="Cambria" pitchFamily="18" charset="0"/>
              </a:rPr>
              <a:t>Лицевой счет по операциям с межбюджетными </a:t>
            </a:r>
          </a:p>
          <a:p>
            <a:pPr algn="just"/>
            <a:r>
              <a:rPr lang="ru-RU" sz="1400" b="1" dirty="0" smtClean="0">
                <a:solidFill>
                  <a:schemeClr val="tx2">
                    <a:lumMod val="75000"/>
                  </a:schemeClr>
                </a:solidFill>
                <a:latin typeface="Cambria" pitchFamily="18" charset="0"/>
              </a:rPr>
              <a:t>трансфертами</a:t>
            </a:r>
            <a:endParaRPr lang="ru-RU" sz="1400" b="1" u="sng" dirty="0">
              <a:solidFill>
                <a:schemeClr val="tx2">
                  <a:lumMod val="75000"/>
                </a:schemeClr>
              </a:solidFill>
              <a:latin typeface="Cambria" pitchFamily="18" charset="0"/>
            </a:endParaRPr>
          </a:p>
        </p:txBody>
      </p:sp>
      <p:sp>
        <p:nvSpPr>
          <p:cNvPr id="18" name="Прямоугольник 17"/>
          <p:cNvSpPr/>
          <p:nvPr/>
        </p:nvSpPr>
        <p:spPr>
          <a:xfrm>
            <a:off x="1520942" y="3651870"/>
            <a:ext cx="1772480" cy="954107"/>
          </a:xfrm>
          <a:prstGeom prst="rect">
            <a:avLst/>
          </a:prstGeom>
        </p:spPr>
        <p:txBody>
          <a:bodyPr wrap="square">
            <a:spAutoFit/>
          </a:bodyPr>
          <a:lstStyle/>
          <a:p>
            <a:pPr algn="just"/>
            <a:r>
              <a:rPr lang="ru-RU" sz="1400" b="1" dirty="0" smtClean="0">
                <a:solidFill>
                  <a:schemeClr val="tx2">
                    <a:lumMod val="75000"/>
                  </a:schemeClr>
                </a:solidFill>
                <a:latin typeface="Cambria" pitchFamily="18" charset="0"/>
              </a:rPr>
              <a:t>Лицевой счет по операциям с межбюджетными </a:t>
            </a:r>
          </a:p>
          <a:p>
            <a:pPr algn="just"/>
            <a:r>
              <a:rPr lang="ru-RU" sz="1400" b="1" dirty="0" smtClean="0">
                <a:solidFill>
                  <a:schemeClr val="tx2">
                    <a:lumMod val="75000"/>
                  </a:schemeClr>
                </a:solidFill>
                <a:latin typeface="Cambria" pitchFamily="18" charset="0"/>
              </a:rPr>
              <a:t>трансфертами</a:t>
            </a:r>
            <a:endParaRPr lang="ru-RU" sz="1400" b="1" u="sng" dirty="0">
              <a:solidFill>
                <a:schemeClr val="tx2">
                  <a:lumMod val="75000"/>
                </a:schemeClr>
              </a:solidFill>
              <a:latin typeface="Cambria" pitchFamily="18" charset="0"/>
            </a:endParaRPr>
          </a:p>
        </p:txBody>
      </p:sp>
    </p:spTree>
    <p:extLst>
      <p:ext uri="{BB962C8B-B14F-4D97-AF65-F5344CB8AC3E}">
        <p14:creationId xmlns:p14="http://schemas.microsoft.com/office/powerpoint/2010/main" val="16717870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srcRect r="27968" b="7865"/>
          <a:stretch>
            <a:fillRect/>
          </a:stretch>
        </p:blipFill>
        <p:spPr bwMode="auto">
          <a:xfrm>
            <a:off x="0" y="0"/>
            <a:ext cx="9144000" cy="843558"/>
          </a:xfrm>
          <a:prstGeom prst="rect">
            <a:avLst/>
          </a:prstGeom>
          <a:noFill/>
          <a:ln w="9525">
            <a:noFill/>
            <a:miter lim="800000"/>
            <a:headEnd/>
            <a:tailEnd/>
          </a:ln>
        </p:spPr>
      </p:pic>
      <p:cxnSp>
        <p:nvCxnSpPr>
          <p:cNvPr id="6" name="Прямая соединительная линия 5"/>
          <p:cNvCxnSpPr/>
          <p:nvPr/>
        </p:nvCxnSpPr>
        <p:spPr>
          <a:xfrm>
            <a:off x="0" y="843558"/>
            <a:ext cx="9144000" cy="0"/>
          </a:xfrm>
          <a:prstGeom prst="line">
            <a:avLst/>
          </a:prstGeom>
          <a:ln w="22225">
            <a:solidFill>
              <a:schemeClr val="accent1">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7" name="Text Box 6"/>
          <p:cNvSpPr txBox="1">
            <a:spLocks noChangeArrowheads="1"/>
          </p:cNvSpPr>
          <p:nvPr/>
        </p:nvSpPr>
        <p:spPr bwMode="auto">
          <a:xfrm>
            <a:off x="8712968" y="0"/>
            <a:ext cx="539552" cy="338554"/>
          </a:xfrm>
          <a:prstGeom prst="rect">
            <a:avLst/>
          </a:prstGeom>
          <a:noFill/>
          <a:ln>
            <a:noFill/>
          </a:ln>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auto" hangingPunct="1">
              <a:spcBef>
                <a:spcPts val="0"/>
              </a:spcBef>
              <a:spcAft>
                <a:spcPts val="0"/>
              </a:spcAft>
              <a:defRPr/>
            </a:pPr>
            <a:r>
              <a:rPr lang="ru-RU" sz="1600" dirty="0">
                <a:solidFill>
                  <a:schemeClr val="tx2">
                    <a:lumMod val="75000"/>
                  </a:schemeClr>
                </a:solidFill>
                <a:latin typeface="Cambria" pitchFamily="18" charset="0"/>
              </a:rPr>
              <a:t>9</a:t>
            </a:r>
          </a:p>
        </p:txBody>
      </p:sp>
      <p:sp>
        <p:nvSpPr>
          <p:cNvPr id="8" name="Rectangle 1"/>
          <p:cNvSpPr>
            <a:spLocks noChangeArrowheads="1"/>
          </p:cNvSpPr>
          <p:nvPr/>
        </p:nvSpPr>
        <p:spPr bwMode="auto">
          <a:xfrm>
            <a:off x="0" y="1491630"/>
            <a:ext cx="9144000" cy="8617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lang="ru-RU" sz="5000" b="1" dirty="0" smtClean="0">
                <a:solidFill>
                  <a:schemeClr val="tx2">
                    <a:lumMod val="75000"/>
                  </a:schemeClr>
                </a:solidFill>
                <a:latin typeface="Cambria" pitchFamily="18" charset="0"/>
                <a:cs typeface="Times New Roman" pitchFamily="18" charset="0"/>
              </a:rPr>
              <a:t>Спасибо за внимание!</a:t>
            </a:r>
            <a:endParaRPr kumimoji="0" lang="ru-RU" sz="5000" b="1" i="0" strike="noStrike" cap="none" normalizeH="0" baseline="0" dirty="0" smtClean="0">
              <a:ln>
                <a:noFill/>
              </a:ln>
              <a:solidFill>
                <a:schemeClr val="tx2">
                  <a:lumMod val="75000"/>
                </a:schemeClr>
              </a:solidFill>
              <a:effectLst/>
              <a:latin typeface="Cambria" pitchFamily="18" charset="0"/>
              <a:cs typeface="Arial" pitchFamily="34" charset="0"/>
            </a:endParaRPr>
          </a:p>
        </p:txBody>
      </p:sp>
      <p:pic>
        <p:nvPicPr>
          <p:cNvPr id="9" name="Picture 2" descr="http://www.mc-market.ro/img/cms/omuleti/garantia%20produselor.jpg"/>
          <p:cNvPicPr>
            <a:picLocks noChangeAspect="1" noChangeArrowheads="1"/>
          </p:cNvPicPr>
          <p:nvPr/>
        </p:nvPicPr>
        <p:blipFill>
          <a:blip r:embed="rId3"/>
          <a:srcRect/>
          <a:stretch>
            <a:fillRect/>
          </a:stretch>
        </p:blipFill>
        <p:spPr bwMode="auto">
          <a:xfrm>
            <a:off x="3000554" y="2279978"/>
            <a:ext cx="2651566" cy="265156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20978</TotalTime>
  <Words>364</Words>
  <Application>Microsoft Office PowerPoint</Application>
  <PresentationFormat>Экран (16:9)</PresentationFormat>
  <Paragraphs>135</Paragraphs>
  <Slides>8</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8</vt:i4>
      </vt:variant>
    </vt:vector>
  </HeadingPairs>
  <TitlesOfParts>
    <vt:vector size="10" baseType="lpstr">
      <vt:lpstr>Тема Office</vt:lpstr>
      <vt:lpstr>1_Тема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Pavilion</dc:creator>
  <cp:lastModifiedBy>Гринько Евгений Александрович</cp:lastModifiedBy>
  <cp:revision>1127</cp:revision>
  <cp:lastPrinted>2014-03-12T04:06:55Z</cp:lastPrinted>
  <dcterms:created xsi:type="dcterms:W3CDTF">2013-03-17T05:57:37Z</dcterms:created>
  <dcterms:modified xsi:type="dcterms:W3CDTF">2015-10-21T08:25:10Z</dcterms:modified>
</cp:coreProperties>
</file>