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6" r:id="rId1"/>
  </p:sldMasterIdLst>
  <p:notesMasterIdLst>
    <p:notesMasterId r:id="rId8"/>
  </p:notesMasterIdLst>
  <p:sldIdLst>
    <p:sldId id="363" r:id="rId2"/>
    <p:sldId id="509" r:id="rId3"/>
    <p:sldId id="511" r:id="rId4"/>
    <p:sldId id="510" r:id="rId5"/>
    <p:sldId id="512" r:id="rId6"/>
    <p:sldId id="506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 showScrollbar="0"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33"/>
    <a:srgbClr val="FF6767"/>
    <a:srgbClr val="009900"/>
    <a:srgbClr val="F9F2BF"/>
    <a:srgbClr val="F8E8C0"/>
    <a:srgbClr val="F89108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22" autoAdjust="0"/>
    <p:restoredTop sz="89437" autoAdjust="0"/>
  </p:normalViewPr>
  <p:slideViewPr>
    <p:cSldViewPr>
      <p:cViewPr varScale="1">
        <p:scale>
          <a:sx n="117" d="100"/>
          <a:sy n="117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ＭＳ Ｐゴシック"/>
              </a:defRPr>
            </a:lvl1pPr>
          </a:lstStyle>
          <a:p>
            <a:pPr>
              <a:defRPr/>
            </a:pPr>
            <a:fld id="{0DCF1811-5D42-4ED5-B16A-FD5A984A69D9}" type="datetimeFigureOut">
              <a:rPr lang="ru-RU"/>
              <a:pPr>
                <a:defRPr/>
              </a:pPr>
              <a:t>21.10.2015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31338"/>
            <a:ext cx="2889250" cy="49530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>
                <a:latin typeface="ＭＳ Ｐゴシック"/>
              </a:defRPr>
            </a:lvl1pPr>
          </a:lstStyle>
          <a:p>
            <a:pPr>
              <a:defRPr/>
            </a:pPr>
            <a:fld id="{A0B540BE-464F-4A16-B6B3-1558389543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8697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2E0CB43-0910-49A6-96A1-A0594C629B5C}" type="slidenum">
              <a:rPr lang="ru-RU" altLang="ru-RU" smtClean="0">
                <a:latin typeface="ＭＳ Ｐゴシック" pitchFamily="34" charset="-128"/>
              </a:rPr>
              <a:pPr eaLnBrk="1" hangingPunct="1"/>
              <a:t>1</a:t>
            </a:fld>
            <a:endParaRPr lang="ru-RU" altLang="ru-RU" smtClean="0">
              <a:latin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433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433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38FA8-F0A7-429C-9E38-642AECC00200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9AFCF-1AF3-4FCA-97D6-3F88B0BC8F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40460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1100B-C189-44DF-94D0-0383D605D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05ECB-1AC1-4B2D-8C16-31F53BEE47AD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3100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010EF-662E-4AFC-92E8-F6B3B2476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1BD16-2363-40D4-936C-1840EAD3081C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73835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7474-F6DD-45EB-819C-937E0671C4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F4D59-22BA-4A7B-A661-5B8BEDA940BC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423764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547BA-B952-4462-BDB4-2A9F45045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4F89C-FFD3-41E4-ADA3-7D635997A007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076762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41E01-8900-4D38-8C36-2BCE767AEB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62783-1CE6-458C-9495-F648CCEB5A69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631386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B568B-60EA-4D76-A522-C7925550B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3F347-D2FB-41CC-B6A7-78554A098061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053360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19919-1E59-4E18-8461-36C0789DA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E2037-A148-4B79-8B1C-8F5B1B8A8021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490967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F4856-5893-403D-B043-9DC15CB4F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B3608-F1E7-4857-BDE6-C6037324A44E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08260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FE24A-A23A-4F13-97BF-1809E41E6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825B7-E57D-4258-9E63-EE448906878A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8008573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09AD0-57C4-41DF-B76D-5A83309EF4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4CF2B-F845-4E5A-A09A-4DCC39829178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04649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1FBDA2C5-D949-414D-B132-1B918F879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23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23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23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23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23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423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23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23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423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423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423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423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7B183D18-539C-4D32-97DC-7ACD2B7A25F5}" type="datetime1">
              <a:rPr lang="ru-RU"/>
              <a:pPr>
                <a:defRPr/>
              </a:pPr>
              <a:t>21.10.2015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9" decel="100000"/>
                                        <p:tgtEl>
                                          <p:spTgt spid="1423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69" decel="100000"/>
                                        <p:tgtEl>
                                          <p:spTgt spid="1423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431" accel="100000" fill="hold">
                                          <p:stCondLst>
                                            <p:cond delay="269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269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431" accel="100000" fill="hold">
                                          <p:stCondLst>
                                            <p:cond delay="269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269" fill="hold"/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431" accel="100000" fill="hold">
                                          <p:stCondLst>
                                            <p:cond delay="269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2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2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2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2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2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50" grpId="0"/>
      <p:bldP spid="142351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3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235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3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235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3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235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3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235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3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23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423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Рисунок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Нижний колонтитул 3"/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1F497D"/>
                </a:solidFill>
                <a:sym typeface="Arial" pitchFamily="34" charset="0"/>
              </a:rPr>
              <a:t>Управление Федерального казначейства </a:t>
            </a:r>
          </a:p>
          <a:p>
            <a:pPr algn="ctr" eaLnBrk="1" hangingPunct="1"/>
            <a:r>
              <a:rPr lang="ru-RU" altLang="ru-RU" b="1">
                <a:solidFill>
                  <a:srgbClr val="1F497D"/>
                </a:solidFill>
                <a:sym typeface="Arial" pitchFamily="34" charset="0"/>
              </a:rPr>
              <a:t>по Новосибирской области</a:t>
            </a: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4716463" y="5157788"/>
            <a:ext cx="428466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Lucida Grande"/>
              </a:rPr>
              <a:t>Начальник юридического отдела Управления Федерального казначейства </a:t>
            </a:r>
            <a:endParaRPr lang="en-US" altLang="ru-RU" sz="16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Lucida Grande"/>
            </a:endParaRPr>
          </a:p>
          <a:p>
            <a:pPr algn="ctr" eaLnBrk="1" hangingPunct="1"/>
            <a:r>
              <a:rPr lang="ru-RU" altLang="ru-RU" sz="16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Lucida Grande"/>
              </a:rPr>
              <a:t>по Новосибирской области</a:t>
            </a:r>
          </a:p>
          <a:p>
            <a:pPr algn="ctr" eaLnBrk="1" hangingPunct="1"/>
            <a:r>
              <a:rPr lang="ru-RU" altLang="ru-RU" sz="16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Lucida Grande"/>
              </a:rPr>
              <a:t>Анастасия Леонидовна Вечеркова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539750" y="908050"/>
            <a:ext cx="7993063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ru-RU" altLang="ru-RU" sz="28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Lucida Grande"/>
            </a:endParaRPr>
          </a:p>
          <a:p>
            <a:pPr algn="ctr" eaLnBrk="1" hangingPunct="1"/>
            <a:r>
              <a:rPr lang="ru-RU" altLang="ru-RU" sz="2800" b="1" i="1">
                <a:solidFill>
                  <a:schemeClr val="bg2"/>
                </a:solidFill>
                <a:latin typeface="Times New Roman" pitchFamily="18" charset="0"/>
              </a:rPr>
              <a:t>«Предложения и замечания  к проекту Порядка исполнения территориальными органами Федерального казначейства решений налоговых органов о взыскании налога, сбора, пени и штрафов, предусматривающих обращение взыскания на средства бюджетов бюджетной системы Российской Федерации, средства бюджетных, автономных учреждений»</a:t>
            </a:r>
            <a:endParaRPr lang="ru-RU" altLang="ru-RU" sz="2800" b="1" i="1">
              <a:solidFill>
                <a:schemeClr val="bg2"/>
              </a:solidFill>
              <a:latin typeface="Times New Roman" pitchFamily="18" charset="0"/>
              <a:cs typeface="Arial" pitchFamily="34" charset="0"/>
              <a:sym typeface="Lucida Grande"/>
            </a:endParaRPr>
          </a:p>
          <a:p>
            <a:pPr algn="ctr" eaLnBrk="1" hangingPunct="1"/>
            <a:endParaRPr lang="en-US" altLang="ru-RU" sz="3200" b="1">
              <a:solidFill>
                <a:srgbClr val="002776"/>
              </a:solidFill>
              <a:latin typeface="Calibri" pitchFamily="34" charset="0"/>
              <a:cs typeface="Arial" pitchFamily="34" charset="0"/>
              <a:sym typeface="Lucida Grande"/>
            </a:endParaRPr>
          </a:p>
        </p:txBody>
      </p:sp>
      <p:sp>
        <p:nvSpPr>
          <p:cNvPr id="3078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4E0935A3-B364-427A-AE79-C97B89FCA112}" type="slidenum">
              <a:rPr lang="en-US" altLang="ru-RU" sz="1400" b="1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  <a:sym typeface="Lucida Grande"/>
              </a:rPr>
              <a:pPr algn="r" eaLnBrk="1" hangingPunct="1"/>
              <a:t>1</a:t>
            </a:fld>
            <a:endParaRPr lang="en-US" altLang="ru-RU" sz="1400" b="1">
              <a:solidFill>
                <a:schemeClr val="tx2"/>
              </a:solidFill>
              <a:latin typeface="Calibri" pitchFamily="34" charset="0"/>
              <a:ea typeface="ＭＳ Ｐゴシック" pitchFamily="34" charset="-128"/>
              <a:sym typeface="Lucida Grande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4099" name="Picture 3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23"/>
          <p:cNvSpPr>
            <a:spLocks/>
          </p:cNvSpPr>
          <p:nvPr/>
        </p:nvSpPr>
        <p:spPr bwMode="auto">
          <a:xfrm>
            <a:off x="323850" y="115888"/>
            <a:ext cx="858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22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Управление Федерального казначейства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по Новосибирской области</a:t>
            </a:r>
          </a:p>
        </p:txBody>
      </p:sp>
      <p:sp>
        <p:nvSpPr>
          <p:cNvPr id="2" name="Прямоугольник 6"/>
          <p:cNvSpPr/>
          <p:nvPr/>
        </p:nvSpPr>
        <p:spPr>
          <a:xfrm>
            <a:off x="251520" y="1124744"/>
            <a:ext cx="8712968" cy="5328592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dirty="0">
              <a:solidFill>
                <a:srgbClr val="122B4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ScreenShot_SUFD-web_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3947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11"/>
          <p:cNvSpPr/>
          <p:nvPr/>
        </p:nvSpPr>
        <p:spPr>
          <a:xfrm>
            <a:off x="395288" y="3644900"/>
            <a:ext cx="1984375" cy="922338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3" name="Picture 3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3"/>
          <p:cNvSpPr>
            <a:spLocks/>
          </p:cNvSpPr>
          <p:nvPr/>
        </p:nvSpPr>
        <p:spPr bwMode="auto">
          <a:xfrm>
            <a:off x="323850" y="115888"/>
            <a:ext cx="858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22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Управление Федерального казначейства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по Новосибирской области</a:t>
            </a:r>
          </a:p>
        </p:txBody>
      </p:sp>
      <p:sp>
        <p:nvSpPr>
          <p:cNvPr id="2" name="Прямоугольник 6"/>
          <p:cNvSpPr/>
          <p:nvPr/>
        </p:nvSpPr>
        <p:spPr>
          <a:xfrm>
            <a:off x="1979712" y="1052736"/>
            <a:ext cx="5400600" cy="5616624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dirty="0">
              <a:solidFill>
                <a:srgbClr val="122B4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t="14113" r="16319" b="1729"/>
          <a:stretch>
            <a:fillRect/>
          </a:stretch>
        </p:blipFill>
        <p:spPr bwMode="auto">
          <a:xfrm>
            <a:off x="2124075" y="1196975"/>
            <a:ext cx="5089525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6147" name="Picture 3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6034" y="1124744"/>
            <a:ext cx="8900462" cy="1070188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122B4A"/>
                </a:solidFill>
                <a:latin typeface="Times New Roman" pitchFamily="18" charset="0"/>
                <a:cs typeface="Times New Roman" pitchFamily="18" charset="0"/>
              </a:rPr>
              <a:t>Виды документов, которые не предусмотрены</a:t>
            </a:r>
            <a:r>
              <a:rPr lang="en-US" sz="2400" b="1" dirty="0">
                <a:solidFill>
                  <a:srgbClr val="122B4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122B4A"/>
                </a:solidFill>
                <a:latin typeface="Times New Roman" pitchFamily="18" charset="0"/>
                <a:cs typeface="Times New Roman" pitchFamily="18" charset="0"/>
              </a:rPr>
              <a:t>налоговым законодательством Российской Федерации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288" y="3068638"/>
            <a:ext cx="8569325" cy="2089150"/>
          </a:xfrm>
          <a:prstGeom prst="rect">
            <a:avLst/>
          </a:prstGeom>
          <a:solidFill>
            <a:schemeClr val="accent1">
              <a:lumMod val="75000"/>
              <a:alpha val="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3429000"/>
            <a:ext cx="7524714" cy="432048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rgbClr val="122B4A"/>
                </a:solidFill>
                <a:latin typeface="Times New Roman" pitchFamily="18" charset="0"/>
                <a:cs typeface="Times New Roman" pitchFamily="18" charset="0"/>
              </a:rPr>
              <a:t>Уведомление об уточнении сумм задолженности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504825" y="3638550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04825" y="4502150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57" name="Rectangle 23"/>
          <p:cNvSpPr>
            <a:spLocks/>
          </p:cNvSpPr>
          <p:nvPr/>
        </p:nvSpPr>
        <p:spPr bwMode="auto">
          <a:xfrm>
            <a:off x="323850" y="115888"/>
            <a:ext cx="858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22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Управление Федерального казначейства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по Новосибирской области</a:t>
            </a:r>
          </a:p>
        </p:txBody>
      </p:sp>
      <p:sp>
        <p:nvSpPr>
          <p:cNvPr id="2" name="Прямоугольник 6"/>
          <p:cNvSpPr/>
          <p:nvPr/>
        </p:nvSpPr>
        <p:spPr>
          <a:xfrm>
            <a:off x="1045278" y="4293096"/>
            <a:ext cx="7523044" cy="472196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rgbClr val="122B4A"/>
                </a:solidFill>
                <a:latin typeface="Times New Roman" pitchFamily="18" charset="0"/>
                <a:cs typeface="Times New Roman" pitchFamily="18" charset="0"/>
              </a:rPr>
              <a:t>Заявление об отзыве решения налогового органа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171" name="Picture 3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0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36034" y="1124744"/>
            <a:ext cx="8900462" cy="1296144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Документы, которые не требуют проведения правовой экспертизы в рамках организации порядка исполнения Решений налоговых органов</a:t>
            </a:r>
            <a:endParaRPr lang="ru-RU" sz="2400" b="1" dirty="0">
              <a:solidFill>
                <a:srgbClr val="122B4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288" y="2565400"/>
            <a:ext cx="8569325" cy="3887788"/>
          </a:xfrm>
          <a:prstGeom prst="rect">
            <a:avLst/>
          </a:prstGeom>
          <a:solidFill>
            <a:schemeClr val="accent1">
              <a:lumMod val="75000"/>
              <a:alpha val="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2924944"/>
            <a:ext cx="7704856" cy="1080120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налогового органа в отношении должника, не имеющего лицевого счета в органе ФК, либо которому открыт лицевой счет, предназначенный для учета операций с межбюджетными трансфертами</a:t>
            </a:r>
            <a:endParaRPr lang="ru-RU" dirty="0">
              <a:solidFill>
                <a:srgbClr val="122B4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68313" y="3573463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68313" y="4581525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81" name="Rectangle 23"/>
          <p:cNvSpPr>
            <a:spLocks/>
          </p:cNvSpPr>
          <p:nvPr/>
        </p:nvSpPr>
        <p:spPr bwMode="auto">
          <a:xfrm>
            <a:off x="323850" y="115888"/>
            <a:ext cx="858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2200" b="1">
              <a:solidFill>
                <a:srgbClr val="1F497D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Управление Федерального казначейства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200" b="1">
                <a:solidFill>
                  <a:srgbClr val="1F497D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по Новосибирской области</a:t>
            </a:r>
          </a:p>
        </p:txBody>
      </p:sp>
      <p:sp>
        <p:nvSpPr>
          <p:cNvPr id="2" name="Прямоугольник 6"/>
          <p:cNvSpPr/>
          <p:nvPr/>
        </p:nvSpPr>
        <p:spPr>
          <a:xfrm>
            <a:off x="971600" y="4149080"/>
            <a:ext cx="7704856" cy="792088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Документы, подтверждающие частичное исполнение или исполнение в полном объеме требований Решения налогового органа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68313" y="5300663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6"/>
          <p:cNvSpPr/>
          <p:nvPr/>
        </p:nvSpPr>
        <p:spPr>
          <a:xfrm>
            <a:off x="971600" y="5085184"/>
            <a:ext cx="7704856" cy="360040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Документ о возобновлении исполнения Решения налогового органа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68313" y="5805488"/>
            <a:ext cx="431800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Прямоугольник 6"/>
          <p:cNvSpPr/>
          <p:nvPr/>
        </p:nvSpPr>
        <p:spPr>
          <a:xfrm>
            <a:off x="971600" y="5589240"/>
            <a:ext cx="7704856" cy="360040"/>
          </a:xfrm>
          <a:prstGeom prst="rect">
            <a:avLst/>
          </a:prstGeom>
          <a:solidFill>
            <a:srgbClr val="0070C0">
              <a:alpha val="28000"/>
            </a:srgbClr>
          </a:solidFill>
          <a:scene3d>
            <a:camera prst="orthographicFront"/>
            <a:lightRig rig="threePt" dir="t"/>
          </a:scene3d>
          <a:sp3d>
            <a:bevelT w="120650"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Заявление налогового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 отзыве Решения налогового органа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Рисуно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3" name="Rectangle 5"/>
          <p:cNvSpPr>
            <a:spLocks noGrp="1" noChangeArrowheads="1"/>
          </p:cNvSpPr>
          <p:nvPr>
            <p:ph type="title"/>
          </p:nvPr>
        </p:nvSpPr>
        <p:spPr>
          <a:xfrm>
            <a:off x="395288" y="2276475"/>
            <a:ext cx="8229600" cy="1371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b="1" i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Спасибо за внимание</a:t>
            </a:r>
            <a:r>
              <a:rPr lang="en-US" sz="4800" b="1" i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!</a:t>
            </a:r>
            <a:endParaRPr lang="ru-RU" sz="4800" b="1" i="1" smtClean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627" name="Rectangle 23"/>
          <p:cNvSpPr>
            <a:spLocks/>
          </p:cNvSpPr>
          <p:nvPr/>
        </p:nvSpPr>
        <p:spPr bwMode="auto">
          <a:xfrm>
            <a:off x="323850" y="363538"/>
            <a:ext cx="858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>
              <a:lnSpc>
                <a:spcPct val="90000"/>
              </a:lnSpc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Управление Федерального казначейства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по Новосибирской области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26833</TotalTime>
  <Words>190</Words>
  <Application>Microsoft Office PowerPoint</Application>
  <PresentationFormat>Экран (4:3)</PresentationFormat>
  <Paragraphs>32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Wingdings</vt:lpstr>
      <vt:lpstr>Calibri</vt:lpstr>
      <vt:lpstr>Arial Black</vt:lpstr>
      <vt:lpstr>Times New Roman</vt:lpstr>
      <vt:lpstr>ＭＳ Ｐゴシック</vt:lpstr>
      <vt:lpstr>Lucida Grande</vt:lpstr>
      <vt:lpstr>Пиксел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GMP</dc:title>
  <dc:creator>GorelovAV</dc:creator>
  <cp:lastModifiedBy>Гринько Евгений Александрович</cp:lastModifiedBy>
  <cp:revision>1671</cp:revision>
  <dcterms:created xsi:type="dcterms:W3CDTF">2012-02-14T07:53:23Z</dcterms:created>
  <dcterms:modified xsi:type="dcterms:W3CDTF">2015-10-21T08:24:07Z</dcterms:modified>
</cp:coreProperties>
</file>