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321" r:id="rId4"/>
    <p:sldId id="322" r:id="rId5"/>
    <p:sldId id="284" r:id="rId6"/>
    <p:sldId id="285" r:id="rId7"/>
    <p:sldId id="286" r:id="rId8"/>
    <p:sldId id="287" r:id="rId9"/>
    <p:sldId id="289" r:id="rId10"/>
    <p:sldId id="290" r:id="rId11"/>
    <p:sldId id="313" r:id="rId12"/>
    <p:sldId id="314" r:id="rId13"/>
    <p:sldId id="315" r:id="rId14"/>
    <p:sldId id="346" r:id="rId15"/>
    <p:sldId id="348" r:id="rId16"/>
    <p:sldId id="292" r:id="rId17"/>
    <p:sldId id="293" r:id="rId18"/>
    <p:sldId id="294" r:id="rId19"/>
    <p:sldId id="301" r:id="rId20"/>
    <p:sldId id="302" r:id="rId21"/>
    <p:sldId id="318" r:id="rId22"/>
    <p:sldId id="296" r:id="rId23"/>
    <p:sldId id="324" r:id="rId24"/>
    <p:sldId id="337" r:id="rId25"/>
    <p:sldId id="338" r:id="rId26"/>
    <p:sldId id="339" r:id="rId27"/>
    <p:sldId id="319" r:id="rId28"/>
    <p:sldId id="298" r:id="rId29"/>
    <p:sldId id="349" r:id="rId30"/>
    <p:sldId id="299" r:id="rId31"/>
    <p:sldId id="304" r:id="rId32"/>
    <p:sldId id="305" r:id="rId33"/>
    <p:sldId id="306" r:id="rId34"/>
    <p:sldId id="307" r:id="rId35"/>
    <p:sldId id="308" r:id="rId36"/>
    <p:sldId id="333" r:id="rId37"/>
    <p:sldId id="335" r:id="rId38"/>
    <p:sldId id="334" r:id="rId39"/>
    <p:sldId id="351" r:id="rId40"/>
    <p:sldId id="341" r:id="rId41"/>
    <p:sldId id="352" r:id="rId42"/>
    <p:sldId id="344" r:id="rId43"/>
    <p:sldId id="327" r:id="rId44"/>
    <p:sldId id="328" r:id="rId45"/>
    <p:sldId id="329" r:id="rId46"/>
    <p:sldId id="331" r:id="rId4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3AB7A-239D-41FF-9271-664DDBEA6D89}">
          <p14:sldIdLst>
            <p14:sldId id="256"/>
          </p14:sldIdLst>
        </p14:section>
        <p14:section name="Цели на 2016 год" id="{F4A2049F-4E76-4C93-860F-C2F268CEF55F}">
          <p14:sldIdLst>
            <p14:sldId id="259"/>
          </p14:sldIdLst>
        </p14:section>
        <p14:section name="Цель 1" id="{07FD959B-1B79-4814-8F74-685AE119EB4B}">
          <p14:sldIdLst>
            <p14:sldId id="321"/>
            <p14:sldId id="322"/>
            <p14:sldId id="284"/>
            <p14:sldId id="285"/>
            <p14:sldId id="286"/>
            <p14:sldId id="287"/>
          </p14:sldIdLst>
        </p14:section>
        <p14:section name="Цель 2" id="{1266AD7A-15B7-4693-AD5C-F489F63A1F64}">
          <p14:sldIdLst>
            <p14:sldId id="289"/>
            <p14:sldId id="290"/>
          </p14:sldIdLst>
        </p14:section>
        <p14:section name="Цель 3" id="{ECCBA81D-CED8-47D7-9BE9-D9EF6F2E286F}">
          <p14:sldIdLst>
            <p14:sldId id="313"/>
            <p14:sldId id="314"/>
            <p14:sldId id="315"/>
            <p14:sldId id="346"/>
            <p14:sldId id="348"/>
            <p14:sldId id="292"/>
            <p14:sldId id="293"/>
            <p14:sldId id="294"/>
            <p14:sldId id="301"/>
            <p14:sldId id="302"/>
          </p14:sldIdLst>
        </p14:section>
        <p14:section name="Цель 4" id="{808EB45B-0447-46A8-A43E-9797F27A7C91}">
          <p14:sldIdLst>
            <p14:sldId id="318"/>
            <p14:sldId id="296"/>
            <p14:sldId id="324"/>
            <p14:sldId id="337"/>
            <p14:sldId id="338"/>
            <p14:sldId id="339"/>
            <p14:sldId id="319"/>
          </p14:sldIdLst>
        </p14:section>
        <p14:section name="Цель 5" id="{9044FD6D-17C9-41C4-9450-86FE71595EAD}">
          <p14:sldIdLst>
            <p14:sldId id="298"/>
            <p14:sldId id="349"/>
            <p14:sldId id="299"/>
          </p14:sldIdLst>
        </p14:section>
        <p14:section name="Цель 6" id="{A9D9F789-5A7F-41C2-9EFD-B5D4C15F9F56}">
          <p14:sldIdLst>
            <p14:sldId id="304"/>
            <p14:sldId id="305"/>
            <p14:sldId id="306"/>
            <p14:sldId id="307"/>
            <p14:sldId id="308"/>
            <p14:sldId id="333"/>
            <p14:sldId id="335"/>
            <p14:sldId id="334"/>
            <p14:sldId id="351"/>
            <p14:sldId id="341"/>
            <p14:sldId id="352"/>
          </p14:sldIdLst>
        </p14:section>
        <p14:section name="Цель 7" id="{04E44E90-0AED-420D-9ABD-147CC2018440}">
          <p14:sldIdLst>
            <p14:sldId id="344"/>
          </p14:sldIdLst>
        </p14:section>
        <p14:section name="Цель 8" id="{C2C4BD34-A3DC-4B63-B4EC-B2584B8C1C5E}">
          <p14:sldIdLst>
            <p14:sldId id="327"/>
            <p14:sldId id="328"/>
            <p14:sldId id="329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571" autoAdjust="0"/>
  </p:normalViewPr>
  <p:slideViewPr>
    <p:cSldViewPr>
      <p:cViewPr>
        <p:scale>
          <a:sx n="100" d="100"/>
          <a:sy n="100" d="100"/>
        </p:scale>
        <p:origin x="-186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yalov\_&#1069;&#1044;&#1054;_\&#1055;&#1080;&#1089;&#1100;&#1084;&#1072;\from-&#1053;&#1072;&#1095;-&#1091;&#1087;&#1088;\20170905_&#1044;&#1077;&#1082;&#1083;&#1072;&#1088;&#1072;&#1094;&#1080;&#1103;-&#1094;&#1077;&#1083;&#1077;&#1081;-&#1060;&#1050;\&#1044;&#1083;&#1103;-&#1083;&#1080;&#1089;&#1090;&#1072;-P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yalov\_&#1069;&#1044;&#1054;_\&#1055;&#1080;&#1089;&#1100;&#1084;&#1072;\from-&#1053;&#1072;&#1095;-&#1091;&#1087;&#1088;\20170905_&#1044;&#1077;&#1082;&#1083;&#1072;&#1088;&#1072;&#1094;&#1080;&#1103;-&#1094;&#1077;&#1083;&#1077;&#1081;-&#1060;&#1050;\&#1044;&#1083;&#1103;-&#1083;&#1080;&#1089;&#1090;&#1072;-P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действующих сертификатов, находящихся на обслуживании</a:t>
            </a:r>
            <a:r>
              <a:rPr lang="ru-RU" sz="1400" baseline="0" dirty="0"/>
              <a:t> </a:t>
            </a:r>
            <a:r>
              <a:rPr lang="ru-RU" sz="1400" baseline="0" dirty="0" smtClean="0"/>
              <a:t>в УЦ </a:t>
            </a:r>
            <a:r>
              <a:rPr lang="ru-RU" sz="1400" baseline="0" dirty="0"/>
              <a:t>ФК</a:t>
            </a:r>
            <a:endParaRPr lang="ru-RU" sz="1400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действующих сертификатов</c:v>
                </c:pt>
              </c:strCache>
            </c:strRef>
          </c:tx>
          <c:spPr>
            <a:ln w="3175"/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2016г.</c:v>
                </c:pt>
                <c:pt idx="1">
                  <c:v>2017г.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873641</c:v>
                </c:pt>
                <c:pt idx="1">
                  <c:v>868182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72000"/>
        <c:axId val="70492544"/>
      </c:barChart>
      <c:catAx>
        <c:axId val="6747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70492544"/>
        <c:crosses val="autoZero"/>
        <c:auto val="1"/>
        <c:lblAlgn val="ctr"/>
        <c:lblOffset val="100"/>
        <c:noMultiLvlLbl val="0"/>
      </c:catAx>
      <c:valAx>
        <c:axId val="70492544"/>
        <c:scaling>
          <c:orientation val="minMax"/>
          <c:max val="900000"/>
          <c:min val="0"/>
        </c:scaling>
        <c:delete val="0"/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7472000"/>
        <c:crosses val="autoZero"/>
        <c:crossBetween val="between"/>
        <c:majorUnit val="300000"/>
      </c:valAx>
      <c:spPr>
        <a:ln w="9525"/>
      </c:spPr>
    </c:plotArea>
    <c:plotVisOnly val="1"/>
    <c:dispBlanksAs val="gap"/>
    <c:showDLblsOverMax val="0"/>
  </c:chart>
  <c:spPr>
    <a:ln>
      <a:solidFill>
        <a:srgbClr val="0070C0">
          <a:alpha val="50000"/>
        </a:srgb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 algn="ctr" rtl="0">
            <a:defRPr lang="ru-RU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Количество выданных УЦ ФК сертификатов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ru-RU" sz="1000" b="1" i="0" u="none" strike="noStrike" kern="1200" baseline="0">
                    <a:solidFill>
                      <a:srgbClr val="EEECE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Лист1!$A$6:$A$7</c:f>
              <c:strCache>
                <c:ptCount val="2"/>
                <c:pt idx="0">
                  <c:v>в 2016г.</c:v>
                </c:pt>
                <c:pt idx="1">
                  <c:v>за 6 мес. 2017г.</c:v>
                </c:pt>
              </c:strCache>
            </c:strRef>
          </c:cat>
          <c:val>
            <c:numRef>
              <c:f>Лист1!$B$6:$B$7</c:f>
              <c:numCache>
                <c:formatCode>General</c:formatCode>
                <c:ptCount val="2"/>
                <c:pt idx="0">
                  <c:v>762521</c:v>
                </c:pt>
                <c:pt idx="1">
                  <c:v>321967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302976"/>
        <c:axId val="72304512"/>
      </c:barChart>
      <c:catAx>
        <c:axId val="7230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72304512"/>
        <c:crosses val="autoZero"/>
        <c:auto val="1"/>
        <c:lblAlgn val="ctr"/>
        <c:lblOffset val="100"/>
        <c:noMultiLvlLbl val="0"/>
      </c:catAx>
      <c:valAx>
        <c:axId val="7230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302976"/>
        <c:crosses val="autoZero"/>
        <c:crossBetween val="between"/>
        <c:majorUnit val="300000"/>
      </c:valAx>
    </c:plotArea>
    <c:plotVisOnly val="1"/>
    <c:dispBlanksAs val="gap"/>
    <c:showDLblsOverMax val="0"/>
  </c:chart>
  <c:spPr>
    <a:ln>
      <a:solidFill>
        <a:srgbClr val="0070C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территориальных отделов ТОФК, 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187587684096353"/>
          <c:y val="6.06973532692792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644283905925408E-2"/>
          <c:y val="0.28069466882067851"/>
          <c:w val="0.64088648293963257"/>
          <c:h val="0.4964580599300087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Лист1!$B$12</c:f>
              <c:strCache>
                <c:ptCount val="1"/>
                <c:pt idx="0">
                  <c:v>Количество территориальных отделов ТОФК, ед.
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Лист1!$A$13:$A$21</c:f>
              <c:numCache>
                <c:formatCode>m/d/yyyy</c:formatCode>
                <c:ptCount val="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</c:numCache>
            </c:numRef>
          </c:cat>
          <c:val>
            <c:numRef>
              <c:f>Лист1!$B$13:$B$21</c:f>
              <c:numCache>
                <c:formatCode>General</c:formatCode>
                <c:ptCount val="9"/>
                <c:pt idx="0">
                  <c:v>1851</c:v>
                </c:pt>
                <c:pt idx="1">
                  <c:v>1782</c:v>
                </c:pt>
                <c:pt idx="2">
                  <c:v>1750</c:v>
                </c:pt>
                <c:pt idx="3">
                  <c:v>1719</c:v>
                </c:pt>
                <c:pt idx="4">
                  <c:v>1673</c:v>
                </c:pt>
                <c:pt idx="5">
                  <c:v>1669</c:v>
                </c:pt>
                <c:pt idx="6">
                  <c:v>1620</c:v>
                </c:pt>
                <c:pt idx="7">
                  <c:v>1589</c:v>
                </c:pt>
                <c:pt idx="8">
                  <c:v>1580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7568"/>
        <c:axId val="104019072"/>
      </c:lineChart>
      <c:dateAx>
        <c:axId val="1009575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04019072"/>
        <c:crosses val="autoZero"/>
        <c:auto val="1"/>
        <c:lblOffset val="100"/>
        <c:baseTimeUnit val="months"/>
      </c:dateAx>
      <c:valAx>
        <c:axId val="10401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57568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6909711286089244"/>
          <c:y val="0.41014189632545933"/>
          <c:w val="0.21423622047244095"/>
          <c:h val="0.37036307961504811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05C9-7D85-4F45-9542-62779C6C7389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E3CDF-69B2-460D-A514-347C771F6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0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04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2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2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99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60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60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21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3CDF-69B2-460D-A514-347C771F64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8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A1F8-6965-45AB-BE2C-8826ABAF1EE9}" type="datetime1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5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94B-2BC2-4EAC-97AD-3019D32DA138}" type="datetime1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6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DC8-9ED5-424B-B5F1-6889D4CB9AC1}" type="datetime1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2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33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CEB3-8F1C-4868-8CA9-9FBEBC5BD7D2}" type="datetime1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161C-2FE1-47FF-82BF-080F6A4BD8F4}" type="datetime1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0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8EC3-70C9-4B25-AB6C-E71902CD7718}" type="datetime1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1487-FD09-42F1-AAE5-A86D2794FFA8}" type="datetime1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3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7EEF-BDEE-4DED-B43A-B25C5BF679A1}" type="datetime1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5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9BE-4A91-47EA-B01D-0D6292CD4EDA}" type="datetime1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0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B991-761F-4CE2-8B5D-755F68862A39}" type="datetime1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2BD-907B-4787-8B8B-019ADA450CB6}" type="datetime1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E0A6-EAF3-4095-BD69-422B0FC44082}" type="datetime1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8444-319D-4652-A62E-10CB457F6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emf"/><Relationship Id="rId1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png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hyperlink" Target="http://www.roskazna.ru/" TargetMode="Externa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hyperlink" Target="http://www.roskazna.r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roskazna.ru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85184"/>
            <a:ext cx="8424936" cy="1470025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о реализации Публичной декларации целей и задач Казначейства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Р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оссии на 2017 год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5013176"/>
            <a:ext cx="417646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15000"/>
              </a:schemeClr>
            </a:glow>
            <a:outerShdw blurRad="76200" dist="12700" dir="2700000" sy="-23000" kx="-800400" algn="bl" rotWithShape="0">
              <a:schemeClr val="accent2">
                <a:lumMod val="50000"/>
                <a:alpha val="20000"/>
              </a:scheme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800395" cy="2004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930" y="4293096"/>
            <a:ext cx="53285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4930" y="4222829"/>
            <a:ext cx="473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ОТЧЕТ ЗА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I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  <a:ea typeface="+mj-ea"/>
                <a:cs typeface="+mj-cs"/>
              </a:rPr>
              <a:t>ПОЛУГОДИЕ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11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7504" y="2693845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ru-RU" sz="1000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20724" y="1628800"/>
            <a:ext cx="31562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к эксперименту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361333" y="2780928"/>
            <a:ext cx="180061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27584" y="3298701"/>
            <a:ext cx="3338442" cy="476821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государственный заказчик - участник эксперимента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минпромторг ро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1094"/>
            <a:ext cx="3334696" cy="2239624"/>
          </a:xfrm>
          <a:prstGeom prst="rect">
            <a:avLst/>
          </a:prstGeom>
          <a:gradFill>
            <a:gsLst>
              <a:gs pos="0">
                <a:srgbClr val="5E9EFF"/>
              </a:gs>
              <a:gs pos="17000">
                <a:srgbClr val="85C2FF"/>
              </a:gs>
              <a:gs pos="37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1"/>
            </a:solidFill>
          </a:ln>
          <a:extLst/>
        </p:spPr>
      </p:pic>
      <p:sp>
        <p:nvSpPr>
          <p:cNvPr id="18" name="Стрелка вниз 17"/>
          <p:cNvSpPr/>
          <p:nvPr/>
        </p:nvSpPr>
        <p:spPr>
          <a:xfrm rot="16200000">
            <a:off x="4614764" y="2859796"/>
            <a:ext cx="274513" cy="1080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046131" y="3537111"/>
            <a:ext cx="13210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7801965" y="3552071"/>
            <a:ext cx="132106" cy="273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543" y="908720"/>
            <a:ext cx="8113048" cy="57606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казначейского обеспечения обязательств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банковского сопровождения государственных контрактов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7525" y="1484784"/>
            <a:ext cx="4498559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и утверждена Министерством финансов Российской Федерации, Центральным Банком Российской Федерации и Федеральным казначейством Дорожная карта по проведению мероприятий, связанных с осуществлением казначейского обеспечения обязательств при банковском сопровождении государственных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50717" y="2463997"/>
            <a:ext cx="3200518" cy="1072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организации применения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казначейского обеспечения обязательств при банковском  сопровождении государственных контрактов  разработаны: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32041" y="3861048"/>
            <a:ext cx="2160240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Банка России и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24.08.2017 №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4507-У/20н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формах документов, применяемых при осуществлении операций по казначейскому обеспечению обязательств при банковском сопровождении государственных контрактов, и порядке их заполнения».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08304" y="3861048"/>
            <a:ext cx="1722984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Федерального казначейства, которые были учтены в приказе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России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31.07.2017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122н / 4474-У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5" y="908720"/>
            <a:ext cx="80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III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ОБЕСПЕЧЕНИЕ СОДЕЙСТВИЯ ЭФФЕКТИВНОМУ УПРАВЛЕНИЮ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ФИНАНСОВЫМИ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РЕСУРСАМИ ГОСУДАРСТВА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8504" y="1644224"/>
            <a:ext cx="8336415" cy="485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своевременное представление в Министерство финансов Российской Федерации кассового плана исполнения федерального бюджета в текущем финансовом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совершенствования процесса кассового планирования и прогнозирования ликвидности на едином казначейском счете подготовлены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направлены в Министерство финансов Российской Федерации предложения о внесении изменений в приказ Минфина России от 9 декабря 2013 г. № 117н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составления и ведения кассового плана исполнения федерального бюджета в текущем финансовом году».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эффективности использования ресурсов единого казначейского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осуществляется  реализация механизма доведения и контроля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предельных объемов оплаты денежных обязательств. 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реализации новаций в технологии прогнозирования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остатков средств на едином казначейском счете:</a:t>
            </a:r>
          </a:p>
          <a:p>
            <a:pPr marL="914400" indent="-28575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проведение подготовительных мероприятий в части прогнозирования движения средств на едином казначейском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прогнозов движения средств на счетах бюджетов субъектов Российской Федерации, а также прогнозов движения средств на счетах бюджетов муниципальных образований (в рамках ограниченной группы пилотов);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9125" y="1412776"/>
            <a:ext cx="8533572" cy="439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26670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первоначальные алгоритмы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остатков средств в увязке с периодом прогнозирования (период умеренных и больших кассовых поступлений и выплат), а также с неснижаемым остатком средств на едином казначейском счете;</a:t>
            </a:r>
          </a:p>
          <a:p>
            <a:pPr marL="895350" indent="-26670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алгоритм балансировки ликвидности на едином казначейском счете в случае возникновения кассового разрыва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5350" indent="-26670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информации о свободных объемах средств на едином казначейском счете и направление профильным структурным подразделениям с целью проведения операций по размещению/привлечению средств:</a:t>
            </a:r>
          </a:p>
          <a:p>
            <a:pPr marL="895350" indent="-26670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- на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  <a:p>
            <a:pPr marL="895350" indent="-26670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 -  на длительный период (до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+90);</a:t>
            </a:r>
          </a:p>
          <a:p>
            <a:pPr marL="895350" indent="-26670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прорабатывается возможность внедрения механизма внутридневного хеджирования единого счета федерального бюджета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algn="just">
              <a:lnSpc>
                <a:spcPct val="113000"/>
              </a:lnSpc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1124744"/>
            <a:ext cx="8408606" cy="514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just">
              <a:lnSpc>
                <a:spcPct val="130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отдельных положений Постановления № 1551 обеспечено:</a:t>
            </a:r>
          </a:p>
          <a:p>
            <a:pPr marL="895350" indent="-2667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ГРБС, нарушивших сроки распределения лимитов бюджетных обязательств, указанных в пункте 4 Постановления № 1551, и заведены соответствующие дела об административных правонарушениях;</a:t>
            </a:r>
          </a:p>
          <a:p>
            <a:pPr marL="895350" indent="-2667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операций по постановке на учёт бюджетных обязательств, возникших на основании соглашений о предоставлении бюджетам субъектов Российской Федерации межбюджетных трансфертов после 1 марта 2017 г. (сумма остатков ЛБО, под которые не были заключены Соглашения, составила 5,7 млрд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95350" indent="-2667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операций по доведению ЛБО на оплату заключенных государственных контрактов на поставку товаров, выполнение работ, оказание услуг, подлежавших в соответствии с условиями этих государственных контрактов оплате в 2016 году, а также проведение кассовых операций и отзыв соответствующих неиспользованных по состоянию на 1 июня 2017 года ЛБО в сумме 8,3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95350" indent="-2667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возврат субсидий, предоставленных в 2016 году федеральным бюджетным и автономным учреждениям на иные цели и потребность в которых в 2017 году не была подтверждена ГРБС, в сумме 4,9 млрд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171450" algn="just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1052736"/>
            <a:ext cx="8352928" cy="451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реализации положений Порядка мониторинга исполнения федерального бюджета в 2017 году, утвержденного приказом Минфина России от 30 декабря 2016 г. № 862, Федеральным казначейством утвержден приказ от 27.01.2017 г. № 10 «Об организации работы по реализации приказа Министерства финансов Российской Федерации от 30 декабря 2016 г. N 862 "Об утверждении Порядка мониторинга исполнения федерального бюджета в 2017 году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положениями Порядка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исполнения федерального бюджета в 2017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казначейством в установленные сроки представлялась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информация: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28575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остатках субсидий, предоставленных в соответствии с абзацем вторым пункта 1 статьи 78.1 и статьей 78.2 Бюджетного кодекса России и не использованных в 2016 году ФГБУ и ФГАУ,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ФГУП;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285750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объемах неиспользованных на начало 2017 года ЛБО на оплату заключенных государственных контрактов на поставку товаров, выполнение работ, оказание услуг, подлежавших в соответствии с условиями указанных контрактов оплате в 2016 году;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8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2" y="1052736"/>
            <a:ext cx="8280921" cy="545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180975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приостановлении операций на лицевых счетах ГРБС федерального бюджета по доведению ЛБО на предоставление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180975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неисполненных принятых бюджетных обязательствах организаций по заключенным государственным контрактам на поставку товаров, выполнение работ, оказание услуг, подлежавшим в соответствии с условиями этих контрактов оплате в 2016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180975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объемах неиспользованных на начало 2017 года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ЛБО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юридическим лицам, предоставление которых осуществлялось в 2016 году в пределах суммы, необходимой для оплаты денежных обязательств юридических лиц – получателей субсидий, источником финансового обеспечения которых являлись указанные субсидии, о неисполненных принятых бюджетных обязательствах организаций за счет вышеуказанных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ЛБО;</a:t>
            </a:r>
          </a:p>
          <a:p>
            <a:pPr marL="809625" indent="-180975" algn="just">
              <a:lnSpc>
                <a:spcPct val="14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объемах распределенных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ЛБО, в том числе на осуществление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товаров, работ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бюджетных инвестиций, на предоставление субсидий на осуществление капитальных вложений в объекты капитального строительства государственной собственности России, а также на предоставление субсидий бюджетам субъектов России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капитальных вложений в объекты государственной собственности субъектов России (муниципальной собственности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356992"/>
            <a:ext cx="7056785" cy="162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2000"/>
              </a:lnSpc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размещения средств федерального бюджета на банковских счетах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востребования;</a:t>
            </a:r>
          </a:p>
          <a:p>
            <a:pPr marL="285750" indent="-285750" algn="just">
              <a:lnSpc>
                <a:spcPct val="112000"/>
              </a:lnSpc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перехода на биржевой механизм купли-продажи иностранной валюты для нужд Федерального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казначейства;</a:t>
            </a:r>
          </a:p>
          <a:p>
            <a:pPr marL="285750" indent="-285750" algn="just">
              <a:lnSpc>
                <a:spcPct val="112000"/>
              </a:lnSpc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привлечения средств по сделкам "валютный своп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1586" y="2058800"/>
            <a:ext cx="801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 рамках внедрения модели активного управления средствами на едином казначейском счете в Федеральном казначействе проведена работа по подготовке пакета проектов нормативных правовых актов для осуществления ряда новых инструментов по управлению остатками средств на едином счете федерального бюджета, а именно: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1586" y="1086401"/>
            <a:ext cx="8019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Управления </a:t>
            </a:r>
            <a:r>
              <a:rPr lang="ru-RU" sz="2000" b="1" dirty="0">
                <a:latin typeface="Times New Roman"/>
                <a:ea typeface="Times New Roman"/>
              </a:rPr>
              <a:t>средствами на едином казначейском счете в Федеральном </a:t>
            </a:r>
            <a:r>
              <a:rPr lang="ru-RU" sz="2000" b="1" dirty="0" smtClean="0">
                <a:latin typeface="Times New Roman"/>
                <a:ea typeface="Times New Roman"/>
              </a:rPr>
              <a:t>казначействе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7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3974" y="980728"/>
            <a:ext cx="8496944" cy="566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3000"/>
              </a:lnSpc>
              <a:spcAft>
                <a:spcPts val="60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создания нового механизма по управлению остатками средств на едином счете федерального бюджета в части размещения средств федерального бюджета до востребования на банковских счетах принято постановление Правительства Российской Федерации от 19 августа 2017 года № 986 «О порядке осуществления операций по управлению остатками средств на едином счете федерального бюджета в части размещения средств федерального бюджета на банковских счетах в кредитных организациях и открытия счетов для осуществления таких операций» (далее – Постановление № 986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60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этого Федеральное казначейство вправе открывать счета в кредитных организациях для осуществления вышеуказанных операций без взимания платы. Постановлением № 986 предусматривается утверждение правил осуществления данных операций. Устанавливаются требования к кредитным организациям, в которых могут открываться Федеральным казначейством банковские счета, порядок открытия банковских счетов в кредитных организациях для размещения средств федерального бюджета и порядок размещения Федеральным казначейством средств федерального бюджета на банковских счетах в кредитных организациях.</a:t>
            </a:r>
          </a:p>
          <a:p>
            <a:pPr algn="just">
              <a:lnSpc>
                <a:spcPct val="113000"/>
              </a:lnSpc>
              <a:spcAft>
                <a:spcPts val="60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будут открываться с установлением лимита, определяющего максимально допустимый размер средств, в пределах которого средства федерального бюджета могут быть размещены на банковском счете в кредитной организации, а также с условием начисления и уплаты процентов на остаток средств на счете, и без установления ограничений на пополнение счета и на возврат средств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60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Постановления № 986 Федеральным казначейством разработан проект Государственного контракта на оказание финансовых услуг по открытию, ведению и расчетному обслуживанию Федеральному казначейству  банковского счета  для размещения средств федерального бюджета, определены техническое задание и технические требования к Государственному контракту, а также подготовлен проект Договора банковского счета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8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80728"/>
            <a:ext cx="8497674" cy="553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2000"/>
              </a:lnSpc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2. В рамках организации перехода на биржевой механизм купли-продажи иностранной валюты для нужд Федерального казначейства в процессе управления остатками средств на едином счете федерального бюджета Федеральным казначейством даны предложения по внесению изменений в статью 156 Бюджетного кодекса Российской Федерации об услуге Биржи и Центрального депозитария без взимания платы, а также в Федеральные законы №7-ФЗ «О клиринге, клиринговой деятельности и центральном контрагенте» в части исключения для Федерального казначейства, № 325-ФЗ «Об организованных торгах» в части исключения по допуску к организованным торгам для Федерального казначейства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lnSpc>
                <a:spcPct val="112000"/>
              </a:lnSpc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3. В рамках создания новых инструментов по управлению остатками средств на едином счете федерального бюджета в части привлечения средств по сделкам "валютный своп" Федеральным казначейством даны предложения по внесению изменений в Федеральные законы №7-ФЗ «О клиринге, клиринговой деятельности и центральном контрагенте» в части исключения по оплате услуг по требованиям  к участникам клиринга для Федерального казначейства, № 325-ФЗ "Об организованных торгах", предусматривающих исключение по допуску к организованным торгам для производных финансовых инструментов Федерального казначейства, а также по внесению изменений в статью 156 Бюджетного кодекса Российской Федерации, предусматривающих открытие счета Федерального казначейства у центрального контрагента и оказания услуг без взимания платы привлечение биржи и центрального депозитария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lnSpc>
                <a:spcPct val="112000"/>
              </a:lnSpc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4. С целью внедрения механизма функционирования пула ликвидности при проведении операций по счетам территориальных органов Федерального казначейства Федеральным казначейством подготовлены предложения по внесению изменений в Бюджетный кодекс Российской Федерации. Проект соответствующего Федерального закона находится на рассмотрении во 2 чтении в Государственной Думе. Внедрение в Федеральном казначействе механизма пула ликвидности планируется к реализации в 2018 году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0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/>
        </p:nvSpPr>
        <p:spPr>
          <a:xfrm>
            <a:off x="712513" y="908720"/>
            <a:ext cx="8035951" cy="6275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3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автоматизированная информационная система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Российской Федерации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2009 г. № 1088) 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4965486" y="4490909"/>
            <a:ext cx="3804285" cy="20313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300"/>
              </a:spcAft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пользователей закрытой части портала ГАС «Управление» по состоянию </a:t>
            </a: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июля 2017 года составило 43 425.</a:t>
            </a:r>
          </a:p>
          <a:p>
            <a:pPr algn="just">
              <a:spcAft>
                <a:spcPts val="300"/>
              </a:spcAft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подключенных к закрытой части портала ГАС</a:t>
            </a:r>
            <a:r>
              <a:rPr lang="en-US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«Управление» федеральных и региональных органов власти,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органов местного самоуправления по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2017 года </a:t>
            </a: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67, 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4684</a:t>
            </a: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12782 соответственно</a:t>
            </a: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300"/>
              </a:spcAft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информационных систем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учреждений, РОИВ, 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интегрированных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ГАС «Управление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alt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 и 33 соответственно.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-30817" y="3789105"/>
            <a:ext cx="11848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закрытую часть портала осуществляется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ЕСИА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065448" y="1536254"/>
            <a:ext cx="47770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 «Управление» предназначена для решения следующих задач:</a:t>
            </a:r>
          </a:p>
          <a:p>
            <a:pPr marL="88900" indent="-889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поддержка принятия решений в сфере государственного управления и местного самоуправления;</a:t>
            </a:r>
          </a:p>
          <a:p>
            <a:pPr marL="88900" indent="-889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анализ и контроль за исполнением принятых решений, реализацией государственных программ,  основных направлений деятельности Правительства Российской Федерации и выполнения приоритетных национальных проектов;</a:t>
            </a:r>
          </a:p>
          <a:p>
            <a:pPr marL="88900" indent="-889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анализ процессов, происходящих в реальном секторе экономики, финансово-банковской и социальной сферах;</a:t>
            </a:r>
          </a:p>
          <a:p>
            <a:pPr marL="88900" indent="-889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оценки эффективности деятельности органов исполнительной власти субъектов Российской Федерации и органов местного самоуправления;</a:t>
            </a:r>
          </a:p>
          <a:p>
            <a:pPr marL="88900" indent="-889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мониторинг, анализ и контроль за достижением целевых значений показателей, предусмотренных «майскими» указами Президента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8900" indent="-88900" algn="just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информационное обеспечение стратегического планирования.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Нижний колонтитул 3"/>
          <p:cNvSpPr txBox="1">
            <a:spLocks noGrp="1"/>
          </p:cNvSpPr>
          <p:nvPr/>
        </p:nvSpPr>
        <p:spPr bwMode="auto">
          <a:xfrm>
            <a:off x="1154026" y="4543538"/>
            <a:ext cx="2886509" cy="3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Динамика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подключения 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/>
            </a:r>
            <a:b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</a:b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пользователей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к ГАС «Управление»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/>
        </p:blipFill>
        <p:spPr bwMode="auto">
          <a:xfrm>
            <a:off x="179512" y="1694675"/>
            <a:ext cx="3439195" cy="17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"/>
          <a:stretch/>
        </p:blipFill>
        <p:spPr bwMode="auto">
          <a:xfrm>
            <a:off x="1090388" y="2803533"/>
            <a:ext cx="2950148" cy="14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3"/>
          <a:stretch/>
        </p:blipFill>
        <p:spPr bwMode="auto">
          <a:xfrm>
            <a:off x="304212" y="4941166"/>
            <a:ext cx="4522499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19</a:t>
            </a:fld>
            <a:endParaRPr lang="ru-RU"/>
          </a:p>
        </p:txBody>
      </p:sp>
      <p:sp>
        <p:nvSpPr>
          <p:cNvPr id="23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56417"/>
              </p:ext>
            </p:extLst>
          </p:nvPr>
        </p:nvGraphicFramePr>
        <p:xfrm>
          <a:off x="323529" y="1628800"/>
          <a:ext cx="8524924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3"/>
                <a:gridCol w="7948861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I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ОБЕСПЕЧЕНИЕ КАССОВОГО ОБСЛУЖИВАНИЯ СУБЪЕКТОВ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СЕКТОРА ГОСУДАРСТВЕННОГО УПРАВЛЕНИЯ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II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КАЗНАЧЕЙСКОГО СОПРОВОЖДЕНИЯ СРЕДСТВ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III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СОДЕЙСТВИЯ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ЭФФЕКТИВНОМУ УПРАВЛЕНИЮ ФИНАНСОВЫМИ РЕСУРСАМИ ГОСУДАРСТВА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IV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ФОРМИРОВАНИЕ ЕДИНОГО ИНФОРМАЦИОННОГО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ПРОСТРАНСТВА ФИНАНСОВОЙ ДЕЯТЕЛЬНОСТИ ПУБЛИЧНО-ПРАВОВЫХ ОБРАЗОВАНИЙ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V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ФОРМИРОВАНИЕ ЕДИНОГО ИНФОРМАЦИОННОГО ПРОСТРАНСТВА В СФЕРЕ ОСУЩЕСТВЛЕНИЯ БЮДЖЕТНЫХ ПЛАТЕЖЕЙ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VI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ОСУЩЕСТВЛЕНИЕ ФУНКЦИЙ ПО КОНТРОЛЮ И НАДЗОРУ В ФИНАНСОВО-БЮДЖЕТНОЙ СФЕРЕ, ПО ВНЕШНЕМУ КОНТРОЛЮ КАЧЕСТВА РАБОТЫ АУДИТОРСКИХ ОРГАНИЗАЦИЙ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VII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СОВЕРШЕНСТВОВАНИЕ МЕХАНИЗМА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ИСПОЛНЕНИЯ СУДЕБНЫХ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АКТОВ И РЕШЕНИЙ НАЛОГОВЫХ ОРГАНОВ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VIII</a:t>
                      </a:r>
                      <a:endParaRPr lang="ru-RU" sz="18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ОБЕСПЕЧЕНИЕ НАДЕЖНОСТИ ФУНКЦИОНИРОВАНИЯ КАЗНАЧЕЙСТВА РОССИИ </a:t>
                      </a:r>
                      <a:b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И УСТОЙЧИВОСТИ КАЗНАЧЕЙСКОЙ СИСТЕМЫ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052736"/>
            <a:ext cx="5608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ЦЕЛИ КАЗНАЧЕЙСТВА РОССИИ НА 2017 ГОД: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2</a:t>
            </a:fld>
            <a:endParaRPr lang="ru-RU"/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296620" y="2930608"/>
            <a:ext cx="2831208" cy="18612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государственная регистрация документов стратегического планирования и ведение федерального государственного реестра документов стратегического планирования,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процесс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изменений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документы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планирования. </a:t>
            </a:r>
          </a:p>
          <a:p>
            <a:pPr algn="just">
              <a:lnSpc>
                <a:spcPct val="95000"/>
              </a:lnSpc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2017 года в Реестре </a:t>
            </a: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54 487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планирования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372200" y="4710029"/>
            <a:ext cx="2652913" cy="9387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инструменты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поддержки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сопровождения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контрактов (контрактов, договоров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40"/>
          <p:cNvSpPr>
            <a:spLocks noChangeArrowheads="1"/>
          </p:cNvSpPr>
          <p:nvPr/>
        </p:nvSpPr>
        <p:spPr bwMode="auto">
          <a:xfrm>
            <a:off x="244356" y="908720"/>
            <a:ext cx="2887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201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3422753" y="5882251"/>
            <a:ext cx="2620407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пользователям средств электронной подписи.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305" y="1247274"/>
            <a:ext cx="3073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мониторинг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деятельности высших должностных лиц субъектов Российской Федерации по созданию благоприятных условий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предпринимательской деятельности.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инструментарий для сбора информации и ведения паспорта полномочий (функций) федеральных органов исполнительной власти и органов исполнительной власти субъектов Российской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инструменты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сведений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структуре, штатной численности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подведомственных учреждений федеральных органов исполнительной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функциональность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объектов незавершенного строительства,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не включенных в федеральную адресную инвестиционную программу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соответствующих витрин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61174" y="1246773"/>
            <a:ext cx="2831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ресурс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общественных консультаций при разработке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 и 2035.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6342" r="15253"/>
          <a:stretch/>
        </p:blipFill>
        <p:spPr bwMode="auto">
          <a:xfrm>
            <a:off x="3324872" y="1812285"/>
            <a:ext cx="1408084" cy="10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127828" y="1262748"/>
            <a:ext cx="28972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роводятся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контроля реализации документов стратегического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планирования;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проектов государственно-частного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деятельности органов местного самоуправления городских округов и муниципальных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панели анализа данных, предоставляемых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многофункциональными центрами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государственных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(МФЦ).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разработка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механизма проведения общественного обсуждения и согласования проектов документов стратегического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планирования.</a:t>
            </a:r>
            <a:endParaRPr lang="ru-RU" sz="1000" dirty="0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71" y="1816984"/>
            <a:ext cx="1326511" cy="105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3"/>
          <a:stretch/>
        </p:blipFill>
        <p:spPr bwMode="auto">
          <a:xfrm>
            <a:off x="88912" y="4795005"/>
            <a:ext cx="2081209" cy="108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214"/>
            <a:ext cx="2247264" cy="11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134844"/>
            <a:ext cx="2101674" cy="11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13" y="5719739"/>
            <a:ext cx="1480580" cy="7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34" y="5970913"/>
            <a:ext cx="1467023" cy="70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24" y="4919108"/>
            <a:ext cx="1301312" cy="79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38" y="4919108"/>
            <a:ext cx="1087720" cy="8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20</a:t>
            </a:fld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062" y="761922"/>
            <a:ext cx="81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IV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ФОРМИРОВАНИЕ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ЕДИНОГО ИНФОРМАЦИОННОГО ПРОСТРАНСТВА ФИНАНСОВОЙ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ДЕЯТЕЛЬНОСТИ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ПУБЛИЧНО-ПРАВОВЫХ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ОБРАЗОВАНИЙ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1" y="1484784"/>
            <a:ext cx="8209642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государственной интегрированной информационной системы управления общественными финансами «Электронный бюджет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457200" algn="just">
              <a:spcAft>
                <a:spcPts val="300"/>
              </a:spcAft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ведения Реестра соглашений Подсистемы управления расходами ГИИС «Электронный бюджет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171450" indent="2762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порядки до перехода на целевую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включающую,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создание личного кабинета контролера и личного кабинета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ГРБС,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направлены территориальным органам Федерального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казначейства;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2762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требования к личному кабинету контролера в части исполнения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999. </a:t>
            </a:r>
            <a:endPara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2762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целевая модель Компонента Реестр соглашений, включающая, в том числе, создание личного кабинета контролера и личного кабинета главного распорядителя средств федерального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457200" algn="just">
              <a:spcAft>
                <a:spcPts val="300"/>
              </a:spcAft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компонента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учету бюджетных и денежных обязательств Подсистемы управления расходами ГИИС «Электронный бюджет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171450" indent="2762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беспечены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мероприятия по переводу клиентов Федерального казначейства федерального уровня на работу в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компоненте, в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перевода клиентов на работу в Компоненте БО и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(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подключено к Подсистеме управления расходами ГИИС «Электронный бюджет» 11 016 получателей средств федерального бюджета (97,5%));</a:t>
            </a:r>
          </a:p>
          <a:p>
            <a:pPr marL="171450" indent="2762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"База знаний", включающая наглядные материалы и размещенная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Федерального казначейства в сети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</a:p>
          <a:p>
            <a:pPr marL="171450" indent="276225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работа «пилотных» ГРБС и ПБС в Подсистеме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расходами ГИИС «Электронный бюджет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части учета бюджетных и денежных обязательств.</a:t>
            </a:r>
            <a:endParaRPr lang="ru-RU" sz="13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561975" y="1446214"/>
            <a:ext cx="7239000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ru-RU" altLang="ru-RU" sz="140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67543" y="1052736"/>
            <a:ext cx="8353659" cy="5328592"/>
          </a:xfrm>
          <a:custGeom>
            <a:avLst/>
            <a:gdLst>
              <a:gd name="T0" fmla="*/ 0 w 7610000"/>
              <a:gd name="T1" fmla="*/ 65351 h 472320"/>
              <a:gd name="T2" fmla="*/ 78729 w 7610000"/>
              <a:gd name="T3" fmla="*/ 0 h 472320"/>
              <a:gd name="T4" fmla="*/ 7531928 w 7610000"/>
              <a:gd name="T5" fmla="*/ 0 h 472320"/>
              <a:gd name="T6" fmla="*/ 7610657 w 7610000"/>
              <a:gd name="T7" fmla="*/ 65351 h 472320"/>
              <a:gd name="T8" fmla="*/ 7610657 w 7610000"/>
              <a:gd name="T9" fmla="*/ 326746 h 472320"/>
              <a:gd name="T10" fmla="*/ 7531928 w 7610000"/>
              <a:gd name="T11" fmla="*/ 392097 h 472320"/>
              <a:gd name="T12" fmla="*/ 78729 w 7610000"/>
              <a:gd name="T13" fmla="*/ 392097 h 472320"/>
              <a:gd name="T14" fmla="*/ 0 w 7610000"/>
              <a:gd name="T15" fmla="*/ 326746 h 472320"/>
              <a:gd name="T16" fmla="*/ 0 w 7610000"/>
              <a:gd name="T17" fmla="*/ 65351 h 472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10000"/>
              <a:gd name="T28" fmla="*/ 0 h 472320"/>
              <a:gd name="T29" fmla="*/ 7610000 w 7610000"/>
              <a:gd name="T30" fmla="*/ 472320 h 4723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10000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7531278" y="0"/>
                </a:lnTo>
                <a:cubicBezTo>
                  <a:pt x="7574755" y="0"/>
                  <a:pt x="7610000" y="35245"/>
                  <a:pt x="7610000" y="78722"/>
                </a:cubicBezTo>
                <a:lnTo>
                  <a:pt x="7610000" y="393598"/>
                </a:lnTo>
                <a:cubicBezTo>
                  <a:pt x="7610000" y="437075"/>
                  <a:pt x="7574755" y="472320"/>
                  <a:pt x="7531278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noFill/>
          <a:ln w="19050">
            <a:noFill/>
            <a:miter lim="800000"/>
            <a:headEnd/>
            <a:tailEnd/>
          </a:ln>
          <a:effectLst/>
        </p:spPr>
        <p:txBody>
          <a:bodyPr lIns="241602" tIns="23057" rIns="241602" bIns="23057" anchor="ctr"/>
          <a:lstStyle>
            <a:lvl1pPr defTabSz="5334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334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334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334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334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33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33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33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33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b="1" dirty="0" smtClean="0"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cs typeface="Times New Roman" panose="02020603050405020304" pitchFamily="18" charset="0"/>
              </a:rPr>
              <a:t>функционирования и развития ГИИС «Электронный </a:t>
            </a:r>
            <a:r>
              <a:rPr lang="ru-RU" b="1" dirty="0" smtClean="0">
                <a:cs typeface="Times New Roman" panose="02020603050405020304" pitchFamily="18" charset="0"/>
              </a:rPr>
              <a:t>бюджет»</a:t>
            </a:r>
          </a:p>
          <a:p>
            <a:pPr indent="447675" algn="just">
              <a:lnSpc>
                <a:spcPct val="120000"/>
              </a:lnSpc>
              <a:spcAft>
                <a:spcPts val="600"/>
              </a:spcAft>
            </a:pPr>
            <a:r>
              <a:rPr lang="ru-RU" sz="1400" dirty="0" smtClean="0">
                <a:cs typeface="Times New Roman" panose="02020603050405020304" pitchFamily="18" charset="0"/>
              </a:rPr>
              <a:t>В </a:t>
            </a:r>
            <a:r>
              <a:rPr lang="en-US" sz="1400" dirty="0" smtClean="0">
                <a:cs typeface="Times New Roman" panose="02020603050405020304" pitchFamily="18" charset="0"/>
              </a:rPr>
              <a:t>I </a:t>
            </a:r>
            <a:r>
              <a:rPr lang="ru-RU" sz="1400" dirty="0" smtClean="0">
                <a:cs typeface="Times New Roman" panose="02020603050405020304" pitchFamily="18" charset="0"/>
              </a:rPr>
              <a:t>полугодии 2017 года мероприятия на обеспечение функционирования и развития ГИИС «Электронный бюджет» были направлены на совершенствование ведения </a:t>
            </a:r>
            <a:r>
              <a:rPr lang="ru-RU" sz="1400" dirty="0" smtClean="0"/>
              <a:t>нормативно-справочной информации</a:t>
            </a:r>
            <a:r>
              <a:rPr lang="en-US" sz="1400" dirty="0" smtClean="0"/>
              <a:t>;</a:t>
            </a:r>
            <a:r>
              <a:rPr lang="ru-RU" sz="1400" dirty="0" smtClean="0"/>
              <a:t> взаимодействие с внешними информационными системами, а также было обеспечено предоставление федеральными учреждениями бюджетной (бухгалтерской) отчетности за </a:t>
            </a:r>
            <a:r>
              <a:rPr lang="en-US" sz="1400" dirty="0" smtClean="0"/>
              <a:t>I</a:t>
            </a:r>
            <a:r>
              <a:rPr lang="ru-RU" sz="1400" dirty="0" smtClean="0"/>
              <a:t> полугодие 2017 года. </a:t>
            </a:r>
          </a:p>
          <a:p>
            <a:pPr marL="466725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 smtClean="0"/>
              <a:t>Обеспечение </a:t>
            </a:r>
            <a:r>
              <a:rPr lang="ru-RU" sz="1400" dirty="0"/>
              <a:t>внедрения и развития принципов и механизмов системы «открытое </a:t>
            </a:r>
            <a:r>
              <a:rPr lang="ru-RU" sz="1400" dirty="0" smtClean="0"/>
              <a:t>правительство</a:t>
            </a:r>
            <a:r>
              <a:rPr lang="ru-RU" sz="1400" dirty="0"/>
              <a:t>», в том числе размещения открытых данных в рамках </a:t>
            </a:r>
            <a:r>
              <a:rPr lang="ru-RU" sz="1400" dirty="0" smtClean="0"/>
              <a:t>компетенции</a:t>
            </a:r>
            <a:endParaRPr lang="ru-RU" sz="1400" dirty="0"/>
          </a:p>
          <a:p>
            <a:pPr marL="466725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cs typeface="Times New Roman" panose="02020603050405020304" pitchFamily="18" charset="0"/>
              </a:rPr>
              <a:t>Предоставление доступа к финансовой информации о деятельности организаций государственного сектора.</a:t>
            </a:r>
          </a:p>
          <a:p>
            <a:pPr indent="447675"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400" dirty="0" smtClean="0"/>
              <a:t>В течении </a:t>
            </a:r>
            <a:r>
              <a:rPr lang="en-US" sz="1400" dirty="0">
                <a:cs typeface="Times New Roman" panose="02020603050405020304" pitchFamily="18" charset="0"/>
              </a:rPr>
              <a:t>I </a:t>
            </a:r>
            <a:r>
              <a:rPr lang="ru-RU" sz="1400" dirty="0" smtClean="0">
                <a:cs typeface="Times New Roman" panose="02020603050405020304" pitchFamily="18" charset="0"/>
              </a:rPr>
              <a:t>полугодия </a:t>
            </a:r>
            <a:r>
              <a:rPr lang="ru-RU" sz="1400" dirty="0">
                <a:cs typeface="Times New Roman" panose="02020603050405020304" pitchFamily="18" charset="0"/>
              </a:rPr>
              <a:t>2017 года </a:t>
            </a:r>
            <a:r>
              <a:rPr lang="ru-RU" sz="1400" dirty="0" smtClean="0">
                <a:cs typeface="Times New Roman" panose="02020603050405020304" pitchFamily="18" charset="0"/>
              </a:rPr>
              <a:t>осуществлялись мероприятия, направленные на размещение открытых данных и предоставление доступа к информации о деятельности организаций госсектора.</a:t>
            </a:r>
          </a:p>
          <a:p>
            <a:pPr indent="447675"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400" dirty="0" smtClean="0"/>
              <a:t>По состоянию на 30 июня </a:t>
            </a:r>
            <a:r>
              <a:rPr lang="ru-RU" sz="1400" dirty="0"/>
              <a:t>2017 </a:t>
            </a:r>
            <a:r>
              <a:rPr lang="ru-RU" sz="1400" dirty="0" smtClean="0"/>
              <a:t>г.  на </a:t>
            </a:r>
            <a:r>
              <a:rPr lang="ru-RU" sz="1400" dirty="0" smtClean="0">
                <a:cs typeface="Times New Roman" panose="02020603050405020304" pitchFamily="18" charset="0"/>
              </a:rPr>
              <a:t>Едином портале </a:t>
            </a:r>
            <a:r>
              <a:rPr lang="ru-RU" sz="1400" dirty="0">
                <a:cs typeface="Times New Roman" panose="02020603050405020304" pitchFamily="18" charset="0"/>
              </a:rPr>
              <a:t>бюджетной системы Российской Федерации </a:t>
            </a:r>
            <a:r>
              <a:rPr lang="ru-RU" sz="1400" dirty="0" smtClean="0"/>
              <a:t>размещено 76 </a:t>
            </a:r>
            <a:r>
              <a:rPr lang="ru-RU" sz="1400" dirty="0"/>
              <a:t>наборов открытых </a:t>
            </a:r>
            <a:r>
              <a:rPr lang="ru-RU" sz="1400" dirty="0" smtClean="0"/>
              <a:t>данных. </a:t>
            </a:r>
            <a:endParaRPr lang="ru-RU" sz="1400" dirty="0"/>
          </a:p>
          <a:p>
            <a:pPr indent="447675"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400" dirty="0">
                <a:cs typeface="Times New Roman" panose="02020603050405020304" pitchFamily="18" charset="0"/>
              </a:rPr>
              <a:t>По состоянию на 30 июня 2017 г.  на Едином портале бюджетной системы Российской Федерации размещено 76 наборов открытых данных. </a:t>
            </a:r>
            <a:endParaRPr lang="ru-RU" sz="1400" dirty="0" smtClean="0"/>
          </a:p>
          <a:p>
            <a:pPr indent="266700" algn="just">
              <a:spcAft>
                <a:spcPts val="600"/>
              </a:spcAft>
              <a:defRPr/>
            </a:pPr>
            <a:r>
              <a:rPr lang="ru-RU" sz="1400" dirty="0" smtClean="0"/>
              <a:t>					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980728"/>
            <a:ext cx="8407693" cy="543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60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посетителей, а также визитов и просмотров пользователями страниц портала по сравнению с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полугодием 2016 года  увеличилось в  2,7 раза и составило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spcAft>
                <a:spcPts val="60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85750" algn="just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85750" algn="just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85750" algn="just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85750" algn="just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общественного контроля за финансовыми ресурсами деятельности организации сектора государственного управления</a:t>
            </a:r>
          </a:p>
          <a:p>
            <a:pPr marL="447675" indent="-285750" algn="just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доступа к финансовой информации о деятельности организаций государственного сектора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>
              <a:lnSpc>
                <a:spcPct val="113000"/>
              </a:lnSpc>
              <a:spcAft>
                <a:spcPts val="60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общественного контроля за финансовой деятельностью организаций на Едином портале бюджетной системы Российской Федерации посетителям предоставлен доступ к финансовой информации о деятельности организаций госсектора, а именно в настоящее время на портале размещены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180975" algn="just">
              <a:lnSpc>
                <a:spcPct val="113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предоставлении субсидий федерального бюджета</a:t>
            </a:r>
          </a:p>
          <a:p>
            <a:pPr marL="714375" indent="180975" algn="just">
              <a:lnSpc>
                <a:spcPct val="113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 и договора, заключенные с заказчиком</a:t>
            </a:r>
          </a:p>
          <a:p>
            <a:pPr marL="714375" indent="180975" algn="just">
              <a:lnSpc>
                <a:spcPct val="113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задания на оказание услуг (выполнение работ)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13000"/>
              </a:lnSpc>
              <a:spcAft>
                <a:spcPts val="120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Продолжаются работы направленные  на развитие эффективной системы общественного контроля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>
              <a:lnSpc>
                <a:spcPct val="113000"/>
              </a:lnSpc>
              <a:spcAft>
                <a:spcPts val="600"/>
              </a:spcAft>
              <a:defRPr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9905" y="1803579"/>
            <a:ext cx="237626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посетителей</a:t>
            </a:r>
            <a:r>
              <a:rPr lang="en-US" dirty="0"/>
              <a:t> </a:t>
            </a:r>
            <a:r>
              <a:rPr lang="ru-RU" dirty="0"/>
              <a:t>- 519 619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4830" y="1803579"/>
            <a:ext cx="221311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визитов</a:t>
            </a:r>
            <a:r>
              <a:rPr lang="en-US" dirty="0"/>
              <a:t> </a:t>
            </a:r>
            <a:r>
              <a:rPr lang="ru-RU" dirty="0"/>
              <a:t>- 1 293 889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84032" y="1803579"/>
            <a:ext cx="2396559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просмотров 2 659 620</a:t>
            </a:r>
          </a:p>
        </p:txBody>
      </p:sp>
      <p:sp>
        <p:nvSpPr>
          <p:cNvPr id="1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8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8" y="97032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994" y="908720"/>
            <a:ext cx="8425641" cy="63339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indent="182563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ведение бюджетного (казначейского) учета, формирование бюджетной отчетности по кассовому исполнению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 исполнения бюджетов бюджетной системы Российской Федерации и бюджета Союзного государства, по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средствами бюджетных, автономных учреждений и иных юридических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лиц.</a:t>
            </a:r>
          </a:p>
          <a:p>
            <a:pPr indent="182563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Прием </a:t>
            </a:r>
            <a:r>
              <a:rPr lang="ru-RU" sz="1400" dirty="0">
                <a:latin typeface="Times New Roman"/>
                <a:ea typeface="Times New Roman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</a:rPr>
              <a:t>проверка отчетности </a:t>
            </a:r>
            <a:r>
              <a:rPr lang="ru-RU" sz="1400" dirty="0">
                <a:latin typeface="Times New Roman"/>
                <a:ea typeface="Times New Roman"/>
              </a:rPr>
              <a:t>за </a:t>
            </a:r>
            <a:r>
              <a:rPr lang="ru-RU" sz="1400" dirty="0" smtClean="0">
                <a:latin typeface="Times New Roman"/>
                <a:ea typeface="Times New Roman"/>
              </a:rPr>
              <a:t>2016</a:t>
            </a: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 smtClean="0">
                <a:latin typeface="Times New Roman"/>
                <a:ea typeface="Times New Roman"/>
              </a:rPr>
              <a:t>год, </a:t>
            </a:r>
            <a:r>
              <a:rPr lang="ru-RU" sz="1400" dirty="0">
                <a:latin typeface="Times New Roman"/>
                <a:ea typeface="Times New Roman"/>
              </a:rPr>
              <a:t>за 1 квартал 2017 года, а также ежемесячной информации за 2017 </a:t>
            </a:r>
            <a:r>
              <a:rPr lang="ru-RU" sz="1400" dirty="0" smtClean="0">
                <a:latin typeface="Times New Roman"/>
                <a:ea typeface="Times New Roman"/>
              </a:rPr>
              <a:t>год, </a:t>
            </a:r>
            <a:r>
              <a:rPr lang="ru-RU" sz="1400" dirty="0">
                <a:latin typeface="Times New Roman"/>
                <a:ea typeface="Times New Roman"/>
              </a:rPr>
              <a:t>представляемой </a:t>
            </a:r>
            <a:r>
              <a:rPr lang="ru-RU" sz="1400" dirty="0" smtClean="0">
                <a:latin typeface="Times New Roman"/>
                <a:ea typeface="Times New Roman"/>
              </a:rPr>
              <a:t>100</a:t>
            </a:r>
            <a:r>
              <a:rPr lang="ru-RU" sz="1400" dirty="0">
                <a:latin typeface="Times New Roman"/>
                <a:ea typeface="Times New Roman"/>
              </a:rPr>
              <a:t> главными администраторами средств федерального бюджета, 85 финансовыми органами субъектов Российской Федерации, </a:t>
            </a:r>
            <a:r>
              <a:rPr lang="ru-RU" sz="1400" dirty="0" smtClean="0">
                <a:latin typeface="Times New Roman"/>
                <a:ea typeface="Times New Roman"/>
              </a:rPr>
              <a:t>городом Байконур, 3</a:t>
            </a:r>
            <a:r>
              <a:rPr lang="ru-RU" sz="1400" dirty="0">
                <a:latin typeface="Times New Roman"/>
                <a:ea typeface="Times New Roman"/>
              </a:rPr>
              <a:t> органами управления </a:t>
            </a:r>
            <a:r>
              <a:rPr lang="ru-RU" sz="1400" dirty="0" smtClean="0">
                <a:latin typeface="Times New Roman"/>
                <a:ea typeface="Times New Roman"/>
              </a:rPr>
              <a:t>государственных внебюджетных фондов</a:t>
            </a: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dirty="0" smtClean="0">
                <a:latin typeface="Times New Roman"/>
                <a:ea typeface="Times New Roman"/>
              </a:rPr>
              <a:t>Российской Федерации, </a:t>
            </a:r>
            <a:r>
              <a:rPr lang="ru-RU" sz="1400" dirty="0">
                <a:latin typeface="Times New Roman"/>
                <a:ea typeface="Times New Roman"/>
              </a:rPr>
              <a:t>86 органами Федерального </a:t>
            </a:r>
            <a:r>
              <a:rPr lang="ru-RU" sz="1400" dirty="0" smtClean="0">
                <a:latin typeface="Times New Roman"/>
                <a:ea typeface="Times New Roman"/>
              </a:rPr>
              <a:t>казначейства осуществлено  </a:t>
            </a:r>
            <a:r>
              <a:rPr lang="ru-RU" sz="1400" dirty="0">
                <a:latin typeface="Times New Roman"/>
                <a:ea typeface="Times New Roman"/>
              </a:rPr>
              <a:t>в установленные сроки и в соответствии с требованиями нормативных правовых актов </a:t>
            </a:r>
            <a:r>
              <a:rPr lang="ru-RU" sz="1400" dirty="0" smtClean="0">
                <a:latin typeface="Times New Roman"/>
                <a:ea typeface="Times New Roman"/>
              </a:rPr>
              <a:t>Минфина России.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формирование и своевременное представление в Минфин России:</a:t>
            </a:r>
          </a:p>
          <a:p>
            <a:pPr marL="361950" indent="-18097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об исполнении федерального бюджета; </a:t>
            </a:r>
          </a:p>
          <a:p>
            <a:pPr marL="361950" indent="-180975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консолидированного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фондов; </a:t>
            </a:r>
          </a:p>
          <a:p>
            <a:pPr marL="361950" indent="-180975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сводной бухгалтерской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об исполнении бюджетными и автономными учреждениями плана финансово-хозяйственной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indent="182563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Обеспечено ежемесячное формирование и представление отчетности по статистике государственных финансов в Международный валютный фонд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182563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Обеспечено формирование и представление отчетности по статистике государственных финансов в Евразийскую экономическую комиссию по национальной методологии и методологии Международного валютного фонда за IV квартал 2016 года, за 2016 год и за 1 квартал 2017 </a:t>
            </a:r>
            <a:r>
              <a:rPr lang="ru-RU" sz="1400" dirty="0" smtClean="0">
                <a:latin typeface="Times New Roman"/>
                <a:ea typeface="Times New Roman"/>
              </a:rPr>
              <a:t>года.</a:t>
            </a:r>
            <a:endParaRPr lang="ru-RU" sz="1400" dirty="0">
              <a:latin typeface="Times New Roman"/>
              <a:ea typeface="Times New Roman"/>
            </a:endParaRPr>
          </a:p>
          <a:p>
            <a:pPr indent="182563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/>
                <a:ea typeface="Times New Roman"/>
              </a:rPr>
              <a:t>Обеспечено ежемесячное формирование и </a:t>
            </a:r>
            <a:r>
              <a:rPr lang="ru-RU" sz="1400" dirty="0" smtClean="0">
                <a:latin typeface="Times New Roman"/>
                <a:ea typeface="Times New Roman"/>
              </a:rPr>
              <a:t>представление в </a:t>
            </a:r>
            <a:r>
              <a:rPr lang="ru-RU" sz="1400" dirty="0">
                <a:latin typeface="Times New Roman"/>
                <a:ea typeface="Times New Roman"/>
              </a:rPr>
              <a:t>Минфин России  отчетности по статистике государственных финансов Российской Федерации </a:t>
            </a:r>
            <a:r>
              <a:rPr lang="ru-RU" sz="1400" dirty="0" smtClean="0">
                <a:latin typeface="Times New Roman"/>
                <a:ea typeface="Times New Roman"/>
              </a:rPr>
              <a:t>по </a:t>
            </a:r>
            <a:r>
              <a:rPr lang="ru-RU" sz="1400" dirty="0">
                <a:latin typeface="Times New Roman"/>
                <a:ea typeface="Times New Roman"/>
              </a:rPr>
              <a:t>специальным стандартам распространения </a:t>
            </a:r>
            <a:r>
              <a:rPr lang="ru-RU" sz="1400" dirty="0" smtClean="0">
                <a:latin typeface="Times New Roman"/>
                <a:ea typeface="Times New Roman"/>
              </a:rPr>
              <a:t>данных. </a:t>
            </a:r>
          </a:p>
          <a:p>
            <a:pPr algn="just">
              <a:lnSpc>
                <a:spcPct val="113000"/>
              </a:lnSpc>
              <a:spcAft>
                <a:spcPts val="6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8" y="97032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836713"/>
            <a:ext cx="8425666" cy="58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бюджетного (казначейского) учета и формирование бюджетной отчетности за 2016 год, за 1 квартал 2017 года, а также ежемесячной информации за 2017 год по кассовому исполнению федерального бюджета, кассовому обслуживанию исполнения бюджетов бюджетной системы Российской Федерации, операциям со средствами бюджетных, автономных учреждений и иных юридических лиц.</a:t>
            </a:r>
          </a:p>
          <a:p>
            <a:pPr lvl="0" indent="36195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еженедельное формирование и представление заинтересованным пользователям оперативной информации по исполнению федерального бюджета по расходам в разрезе субъектов бюджетного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планирования,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доходам, расходам и источникам финансирования дефицита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  <a:p>
            <a:pPr lvl="0" indent="36195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ежемесячное формирование и представление субъектам бюджетного планирования и ГРБС оперативной информации по исполнению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195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государственных (муниципальных) учреждениях, размещаемой на официальном сайте Российской Федерации в отчетном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195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2017 года проведена видеоконференция по вопросам формирования годовой бюджетной (бухгалтерской) отчетности за 2016 год, периодической бюджетной (бухгалтерской) отчетности в 2017 году и ведения бюджетного (казначейского) учета операций по кассовому исполнению федерального бюджета и кассовому обслуживанию исполнения бюджетов бюджетной системы Российской Федерации, операций со средствами бюджетных, автономных учреждений и иных юридических лиц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января, 8 февраля, 16 февраля, 22 февраля, 1 марта, 7 марта и 16 марта 2017 г. проведены видеоконференции по вопросам реализации положений Порядка мониторинга в Федеральном казначействе информации, представляемой в подсистему «Учет и отчетность» государственной интегрированной информационной системы управления общественными финансами «Электронный бюджет», утвержденного приказом Федерального казначейства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30.12.2016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512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Объект 3"/>
          <p:cNvSpPr txBox="1">
            <a:spLocks/>
          </p:cNvSpPr>
          <p:nvPr/>
        </p:nvSpPr>
        <p:spPr bwMode="auto">
          <a:xfrm>
            <a:off x="395536" y="980728"/>
            <a:ext cx="8425665" cy="57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lvl="0" indent="361950" algn="just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января, 8 февраля, 16 февраля, 22 февраля, 1 марта, 7 марта и 16 марта 2017 г. проведены видеоконференции по вопросам реализации положений Порядка мониторинга в Федеральном казначействе информации, представляемой в подсистему «Учет и отчетность» государственной интегрированной информационной системы управления общественными финансами «Электронный бюджет», утвержденного приказом Федерального казначейства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30.12.2016 г. 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512.</a:t>
            </a:r>
          </a:p>
          <a:p>
            <a:pPr lvl="0" indent="182563" algn="just" fontAlgn="auto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аналитического инструментария при работе с отчетностью в подсистеме «Учет и отчетность» ГИИС «Электронный 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об исполнении федерального бюджета,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консолидированного бюджета Российской Федерации и бюджетов государственных внебюджетных фондов обеспечено в подсистеме «Учет и отчетность» ГИИС «Электронный бюджет». </a:t>
            </a:r>
          </a:p>
          <a:p>
            <a:pPr lvl="0" indent="182563" algn="just" fontAlgn="auto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формирования единого информационного пространства финансовой деятельности публично- правовых образований Российской Федерации  на интернет сайте Федерального казначейства в разделе «Исполнение бюджетов» размещена отчетность за 2016 год, </a:t>
            </a:r>
            <a:r>
              <a:rPr lang="ru-RU" sz="1400" dirty="0">
                <a:latin typeface="Times New Roman"/>
                <a:ea typeface="Times New Roman"/>
              </a:rPr>
              <a:t>за 1 квартал 2017 года, а также ежемесячная информации за 2017 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indent="182563" algn="just" fontAlgn="auto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 исполнении федерального бюджета;</a:t>
            </a:r>
          </a:p>
          <a:p>
            <a:pPr lvl="0" indent="182563" algn="just" fontAlgn="auto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 исполнении консолидированного бюджета Российской Федерации и бюджетов государственных внебюджетных фондов;</a:t>
            </a:r>
          </a:p>
          <a:p>
            <a:pPr lvl="0" indent="182563" algn="just" fontAlgn="auto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 исполнении консолидированных бюджетов субъектов Российской Федерации и бюджетов территориальных государственных внебюджетных фондов;</a:t>
            </a:r>
          </a:p>
          <a:p>
            <a:pPr lvl="0" indent="182563" algn="just" fontAlgn="auto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 исполнении бюджетов государственных внебюджетных фондов Российской Федерации;</a:t>
            </a:r>
          </a:p>
          <a:p>
            <a:pPr lvl="0" indent="182563" algn="just" fontAlgn="auto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сводная информация по бюджетным, автономным и иным юридическим лицам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9541" y="830065"/>
            <a:ext cx="84796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Удостоверяющий центр Федерального казначейства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Удостоверяющим центром Федерального казначейства обеспечена выдача сертификатов ключей проверки электронных подписей. Так, количество выданных за первые 6 месяцев 2017 года сертификатов составило 321 967, количество действующих сертификатов, находящихся на обслуживании Удостоверяющего центра Федерального казначейства – 868 182.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74205"/>
              </p:ext>
            </p:extLst>
          </p:nvPr>
        </p:nvGraphicFramePr>
        <p:xfrm>
          <a:off x="467544" y="2636912"/>
          <a:ext cx="4072890" cy="282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315965"/>
              </p:ext>
            </p:extLst>
          </p:nvPr>
        </p:nvGraphicFramePr>
        <p:xfrm>
          <a:off x="4561332" y="2636912"/>
          <a:ext cx="404241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7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575" y="692696"/>
            <a:ext cx="82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714375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ФОРМИРОВАНИЕ ЕДИНОГО ИНФОРМАЦИОННОГО ПРОСТРАНСТВА В СФЕРЕ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ОСУЩЕСТВЛЕНИЯ БЮДЖЕТНЫХ ПЛАТЕЖЕЙ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2" y="2486947"/>
            <a:ext cx="136768" cy="7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59709" y="2385321"/>
            <a:ext cx="1292549" cy="279234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782340" y="2388690"/>
            <a:ext cx="1202216" cy="279234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2" y="4295320"/>
            <a:ext cx="131069" cy="64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84" y="4025181"/>
            <a:ext cx="131069" cy="64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33" y="2739106"/>
            <a:ext cx="651233" cy="4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47" y="2739106"/>
            <a:ext cx="558799" cy="4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3599757" y="6548488"/>
            <a:ext cx="19861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203864"/>
                </a:solidFill>
                <a:effectLst/>
                <a:latin typeface="Garamond" pitchFamily="18" charset="0"/>
                <a:cs typeface="Arial" pitchFamily="34" charset="0"/>
              </a:rPr>
              <a:t>ГРАЖДАНЕ И ОРГАНИЗАЦИИ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5" name="Rectangle 43"/>
          <p:cNvSpPr>
            <a:spLocks noChangeArrowheads="1"/>
          </p:cNvSpPr>
          <p:nvPr/>
        </p:nvSpPr>
        <p:spPr bwMode="auto">
          <a:xfrm>
            <a:off x="2974523" y="2422346"/>
            <a:ext cx="82073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УПЛАТЕ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24" y="2874272"/>
            <a:ext cx="987767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39" y="3535978"/>
            <a:ext cx="1067548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94" y="2874272"/>
            <a:ext cx="1067548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57" y="5739999"/>
            <a:ext cx="1109618" cy="67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18" y="1884789"/>
            <a:ext cx="1031457" cy="3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" name="Picture 10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16" y="2706089"/>
            <a:ext cx="985868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" name="Picture 1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20" y="2875998"/>
            <a:ext cx="985868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" name="Picture 1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10" y="2942656"/>
            <a:ext cx="1067548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" name="Picture 1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10" y="2874272"/>
            <a:ext cx="1067548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" name="Rectangle 164"/>
          <p:cNvSpPr>
            <a:spLocks noChangeArrowheads="1"/>
          </p:cNvSpPr>
          <p:nvPr/>
        </p:nvSpPr>
        <p:spPr bwMode="auto">
          <a:xfrm>
            <a:off x="2183844" y="2447181"/>
            <a:ext cx="7299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800" b="1" dirty="0" smtClean="0">
                <a:solidFill>
                  <a:srgbClr val="203864"/>
                </a:solidFill>
                <a:latin typeface="Garamond" pitchFamily="18" charset="0"/>
              </a:rPr>
              <a:t>689  405 819</a:t>
            </a:r>
            <a:endParaRPr lang="ru-RU" altLang="ru-RU" sz="800" b="1" dirty="0">
              <a:solidFill>
                <a:srgbClr val="203864"/>
              </a:solidFill>
              <a:latin typeface="Garamond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47754"/>
              </p:ext>
            </p:extLst>
          </p:nvPr>
        </p:nvGraphicFramePr>
        <p:xfrm>
          <a:off x="3483668" y="3904894"/>
          <a:ext cx="2215514" cy="1123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583"/>
                <a:gridCol w="1131931"/>
              </a:tblGrid>
              <a:tr h="3090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участники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Взаимодействует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ГИС ГМП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4665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ЕПГУ</a:t>
                      </a:r>
                    </a:p>
                  </a:txBody>
                  <a:tcPr marL="9525" marR="9525" marT="9525" marB="0" anchor="b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kern="120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E8CB"/>
                    </a:solidFill>
                  </a:tcPr>
                </a:tc>
              </a:tr>
              <a:tr h="14665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РПГУ</a:t>
                      </a:r>
                    </a:p>
                  </a:txBody>
                  <a:tcPr marL="9525" marR="9525" marT="9525" marB="0" anchor="b"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kern="120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rgbClr val="FFF4E7"/>
                    </a:solidFill>
                  </a:tcPr>
                </a:tc>
              </a:tr>
              <a:tr h="14665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МФЦ</a:t>
                      </a:r>
                    </a:p>
                  </a:txBody>
                  <a:tcPr marL="9525" marR="9525" marT="9525" marB="0" anchor="b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kern="120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solidFill>
                      <a:srgbClr val="FFE8CB"/>
                    </a:solidFill>
                  </a:tcPr>
                </a:tc>
              </a:tr>
              <a:tr h="14665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Суды</a:t>
                      </a:r>
                    </a:p>
                  </a:txBody>
                  <a:tcPr marL="9525" marR="9525" marT="9525" marB="0" anchor="b"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kern="120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FFF4E7"/>
                    </a:solidFill>
                  </a:tcPr>
                </a:tc>
              </a:tr>
              <a:tr h="14665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Органы ЗАГС</a:t>
                      </a:r>
                    </a:p>
                  </a:txBody>
                  <a:tcPr marL="9525" marR="9525" marT="9525" marB="0" anchor="b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kern="1200" dirty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rgbClr val="FFE8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Таблица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14770"/>
              </p:ext>
            </p:extLst>
          </p:nvPr>
        </p:nvGraphicFramePr>
        <p:xfrm>
          <a:off x="7092280" y="2328231"/>
          <a:ext cx="1795851" cy="2342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019"/>
                <a:gridCol w="568832"/>
              </a:tblGrid>
              <a:tr h="67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участники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Взаимодействует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ГИС ГМП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1668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Администраторы начислений (администраторы доходов</a:t>
                      </a:r>
                      <a:r>
                        <a:rPr kumimoji="0" lang="en-US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бюджетов бюджетной системы Российской Федерации,</a:t>
                      </a:r>
                      <a:r>
                        <a:rPr kumimoji="0" lang="en-US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kumimoji="0" lang="en-US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муниципальные учреждения)</a:t>
                      </a:r>
                    </a:p>
                  </a:txBody>
                  <a:tcPr marL="9525" marR="9525" marT="9525" marB="0" anchor="ctr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1" dirty="0" smtClean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kumimoji="0" lang="ru-RU" altLang="ru-RU" sz="10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E8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" name="Таблица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43093"/>
              </p:ext>
            </p:extLst>
          </p:nvPr>
        </p:nvGraphicFramePr>
        <p:xfrm>
          <a:off x="233805" y="2276872"/>
          <a:ext cx="1819952" cy="2341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967"/>
                <a:gridCol w="559985"/>
              </a:tblGrid>
              <a:tr h="935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участники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Взаимодействует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ГИС ГМП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70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Кредитные организации</a:t>
                      </a:r>
                    </a:p>
                  </a:txBody>
                  <a:tcPr marL="9525" marR="9525" marT="9525" marB="0" anchor="ctr"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1" kern="1200" dirty="0" smtClean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589</a:t>
                      </a:r>
                    </a:p>
                  </a:txBody>
                  <a:tcPr marL="9525" marR="9525" marT="9525" marB="0" anchor="ctr">
                    <a:solidFill>
                      <a:srgbClr val="FFE8CB"/>
                    </a:solidFill>
                  </a:tcPr>
                </a:tc>
              </a:tr>
              <a:tr h="705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органы Федерального казначейства</a:t>
                      </a:r>
                    </a:p>
                  </a:txBody>
                  <a:tcPr marL="9525" marR="9525" marT="9525" marB="0" anchor="ctr"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altLang="ru-RU" sz="1000" b="1" kern="1200" dirty="0" smtClean="0">
                          <a:solidFill>
                            <a:srgbClr val="20386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  <a:endParaRPr lang="ru-RU" altLang="ru-RU" sz="1000" b="1" kern="1200" dirty="0">
                        <a:solidFill>
                          <a:srgbClr val="20386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4E7"/>
                    </a:solidFill>
                  </a:tcPr>
                </a:tc>
              </a:tr>
            </a:tbl>
          </a:graphicData>
        </a:graphic>
      </p:graphicFrame>
      <p:sp>
        <p:nvSpPr>
          <p:cNvPr id="91" name="TextBox 21"/>
          <p:cNvSpPr txBox="1">
            <a:spLocks noChangeArrowheads="1"/>
          </p:cNvSpPr>
          <p:nvPr/>
        </p:nvSpPr>
        <p:spPr bwMode="auto">
          <a:xfrm>
            <a:off x="5748493" y="4835231"/>
            <a:ext cx="3262006" cy="8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18256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получение информации гражданами и организациями о всех своих обязательствах перед бюджетами бюджетной системы Российской Федерации</a:t>
            </a:r>
          </a:p>
        </p:txBody>
      </p:sp>
      <p:pic>
        <p:nvPicPr>
          <p:cNvPr id="92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6" y="4941903"/>
            <a:ext cx="202927" cy="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21"/>
          <p:cNvSpPr txBox="1">
            <a:spLocks noChangeArrowheads="1"/>
          </p:cNvSpPr>
          <p:nvPr/>
        </p:nvSpPr>
        <p:spPr bwMode="auto">
          <a:xfrm>
            <a:off x="274959" y="4851210"/>
            <a:ext cx="3267645" cy="8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18256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400" i="1" dirty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реализация прав на получение платных государственных и муниципальных услуг без предоставления документов, подтверждающих факт оплаты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>
            <a:off x="5711478" y="5734485"/>
            <a:ext cx="3404666" cy="63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18256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получение информации гражданами и организациями сведений о задолженности по исполнительным </a:t>
            </a:r>
            <a:r>
              <a:rPr lang="ru-RU" altLang="ru-RU" sz="1400" i="1" dirty="0" smtClean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документам</a:t>
            </a:r>
            <a:endParaRPr lang="ru-RU" altLang="ru-RU" sz="1400" i="1" dirty="0">
              <a:solidFill>
                <a:srgbClr val="1F4E79"/>
              </a:solidFill>
              <a:latin typeface="Garamond" pitchFamily="18" charset="0"/>
              <a:ea typeface="MS PGothic" pitchFamily="34" charset="-128"/>
            </a:endParaRPr>
          </a:p>
        </p:txBody>
      </p:sp>
      <p:pic>
        <p:nvPicPr>
          <p:cNvPr id="97" name="Picture 6" descr="E:\2015-08\serve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60" y="2270398"/>
            <a:ext cx="396874" cy="3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" descr="E:\2015-08\serve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59" y="2394559"/>
            <a:ext cx="396874" cy="3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" descr="E:\2015-08\serve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18" y="2508737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" descr="F:\Влево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52" y="2843753"/>
            <a:ext cx="101216" cy="57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39"/>
          <p:cNvSpPr txBox="1">
            <a:spLocks noChangeArrowheads="1"/>
          </p:cNvSpPr>
          <p:nvPr/>
        </p:nvSpPr>
        <p:spPr bwMode="auto">
          <a:xfrm>
            <a:off x="5440482" y="3185559"/>
            <a:ext cx="1077272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ИНФОРМАЦИЯ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ОБ  </a:t>
            </a:r>
            <a:r>
              <a:rPr lang="ru-RU" altLang="ru-RU" sz="800" b="1" dirty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ОПЛАТЕ</a:t>
            </a:r>
          </a:p>
        </p:txBody>
      </p:sp>
      <p:sp>
        <p:nvSpPr>
          <p:cNvPr id="104" name="TextBox 37"/>
          <p:cNvSpPr txBox="1">
            <a:spLocks noChangeArrowheads="1"/>
          </p:cNvSpPr>
          <p:nvPr/>
        </p:nvSpPr>
        <p:spPr bwMode="auto">
          <a:xfrm>
            <a:off x="2528403" y="3185559"/>
            <a:ext cx="1169988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ИНФОРМАЦИЯ  О </a:t>
            </a:r>
            <a:r>
              <a:rPr lang="ru-RU" altLang="ru-RU" sz="800" b="1" dirty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НАЧИСЛЕНИИ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0662" y="5739999"/>
            <a:ext cx="3320864" cy="6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marL="182563">
              <a:lnSpc>
                <a:spcPts val="14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400" i="1" dirty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реализация прав на получение платных </a:t>
            </a:r>
            <a:r>
              <a:rPr lang="ru-RU" altLang="ru-RU" sz="1400" i="1" dirty="0" smtClean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государственных </a:t>
            </a:r>
            <a:r>
              <a:rPr lang="ru-RU" altLang="ru-RU" sz="1400" i="1" dirty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и муниципальных услуг </a:t>
            </a:r>
            <a:r>
              <a:rPr lang="ru-RU" altLang="ru-RU" sz="1400" i="1" dirty="0" smtClean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в </a:t>
            </a:r>
            <a:r>
              <a:rPr lang="ru-RU" altLang="ru-RU" sz="1400" i="1" dirty="0">
                <a:solidFill>
                  <a:srgbClr val="1F4E79"/>
                </a:solidFill>
                <a:latin typeface="Garamond" pitchFamily="18" charset="0"/>
                <a:ea typeface="MS PGothic" pitchFamily="34" charset="-128"/>
              </a:rPr>
              <a:t>электронной форме </a:t>
            </a:r>
            <a:endParaRPr lang="ru-RU" sz="1400" i="1" dirty="0">
              <a:solidFill>
                <a:srgbClr val="1F4E79"/>
              </a:solidFill>
              <a:latin typeface="Garamond" pitchFamily="18" charset="0"/>
              <a:ea typeface="MS PGothic" pitchFamily="34" charset="-128"/>
            </a:endParaRPr>
          </a:p>
        </p:txBody>
      </p:sp>
      <p:pic>
        <p:nvPicPr>
          <p:cNvPr id="108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9" y="5813360"/>
            <a:ext cx="202927" cy="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57" y="4930111"/>
            <a:ext cx="202927" cy="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86" y="5813360"/>
            <a:ext cx="202927" cy="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Заголовок 1"/>
          <p:cNvSpPr>
            <a:spLocks noGrp="1"/>
          </p:cNvSpPr>
          <p:nvPr/>
        </p:nvSpPr>
        <p:spPr>
          <a:xfrm>
            <a:off x="927129" y="1529648"/>
            <a:ext cx="7560839" cy="547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о государственных и муниципальных платежах (ГИС ГМП)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69" name="Rectangle 43"/>
          <p:cNvSpPr>
            <a:spLocks noChangeArrowheads="1"/>
          </p:cNvSpPr>
          <p:nvPr/>
        </p:nvSpPr>
        <p:spPr bwMode="auto">
          <a:xfrm>
            <a:off x="5278010" y="2425715"/>
            <a:ext cx="102944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НАЧИСЛЕНИИ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164"/>
          <p:cNvSpPr>
            <a:spLocks noChangeArrowheads="1"/>
          </p:cNvSpPr>
          <p:nvPr/>
        </p:nvSpPr>
        <p:spPr bwMode="auto">
          <a:xfrm>
            <a:off x="6517754" y="2447181"/>
            <a:ext cx="5555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800" b="1" dirty="0" smtClean="0">
                <a:solidFill>
                  <a:srgbClr val="203864"/>
                </a:solidFill>
                <a:latin typeface="Garamond" pitchFamily="18" charset="0"/>
              </a:rPr>
              <a:t>505 224 631</a:t>
            </a:r>
            <a:endParaRPr lang="ru-RU" altLang="ru-RU" sz="800" b="1" dirty="0">
              <a:solidFill>
                <a:srgbClr val="203864"/>
              </a:solidFill>
              <a:latin typeface="Garamond" pitchFamily="18" charset="0"/>
            </a:endParaRPr>
          </a:p>
        </p:txBody>
      </p:sp>
      <p:sp>
        <p:nvSpPr>
          <p:cNvPr id="71" name="TextBox 37"/>
          <p:cNvSpPr txBox="1">
            <a:spLocks noChangeArrowheads="1"/>
          </p:cNvSpPr>
          <p:nvPr/>
        </p:nvSpPr>
        <p:spPr bwMode="auto">
          <a:xfrm>
            <a:off x="3357296" y="3503470"/>
            <a:ext cx="1169988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00" b="1" dirty="0" smtClean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ИНФОРМАЦИЯ  О </a:t>
            </a:r>
            <a:r>
              <a:rPr lang="ru-RU" altLang="ru-RU" sz="700" b="1" dirty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НАЧИСЛЕНИИ</a:t>
            </a:r>
          </a:p>
        </p:txBody>
      </p: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4671221" y="3503470"/>
            <a:ext cx="1077272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00" b="1" dirty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ИНФОРМАЦИЯ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00" b="1" dirty="0" smtClean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ОБ  </a:t>
            </a:r>
            <a:r>
              <a:rPr lang="ru-RU" altLang="ru-RU" sz="700" b="1" dirty="0">
                <a:solidFill>
                  <a:srgbClr val="2E75B6"/>
                </a:solidFill>
                <a:latin typeface="Garamond" pitchFamily="18" charset="0"/>
                <a:ea typeface="MS PGothic" pitchFamily="34" charset="-128"/>
              </a:rPr>
              <a:t>ОПЛАТЕ</a:t>
            </a:r>
          </a:p>
        </p:txBody>
      </p:sp>
      <p:pic>
        <p:nvPicPr>
          <p:cNvPr id="73" name="Picture 7" descr="F:\Влево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6" y="5104012"/>
            <a:ext cx="101216" cy="57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2" y="2486947"/>
            <a:ext cx="136768" cy="7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2" y="4295320"/>
            <a:ext cx="131069" cy="64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60" y="2456554"/>
            <a:ext cx="987767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18" y="1884789"/>
            <a:ext cx="1031457" cy="3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" name="Picture 1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48" y="2456554"/>
            <a:ext cx="985868" cy="13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Прямоугольник 89"/>
          <p:cNvSpPr>
            <a:spLocks noChangeArrowheads="1"/>
          </p:cNvSpPr>
          <p:nvPr/>
        </p:nvSpPr>
        <p:spPr bwMode="auto">
          <a:xfrm>
            <a:off x="789906" y="1263927"/>
            <a:ext cx="7670526" cy="49767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полноты, своевременности и качества данных, предоставляемых участниками в ГИС ГМП, разработана методика расчета рейтинга взаимодействия участников ГИС ГМП, одобренная на заседания Подкомиссии по использованию информационных технологий при предоставлении государственных и муниципальных услуг Правительственной комиссии по использованию информационных технологий для улучшения качества жизни и условий ведения предпринимательской деятельности.</a:t>
            </a:r>
          </a:p>
          <a:p>
            <a:pPr marL="171450" indent="-1714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предоставления органам ЗАГС возможности с использованием содержащейся в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ГМП информации, оказывать государственные услуги без истребования от заявителей подтверждающих уплату документов, а также обеспечения судами возможности проверки уплаты гражданами, назначенных административных штрафов, приказом Федерального казначейства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12.05.2017 г.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№11н утвержден новый порядок ведения ГИС ГМП.</a:t>
            </a:r>
          </a:p>
          <a:p>
            <a:pPr marL="171450" indent="-1714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дополнением перечня сведений об идентификаторе плательщика физического лица, а также статусов составителей распоряжений при уплате платежей в бюджеты бюджетной системы Российской Федерации, установленными приказом Минфина России от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05.04.2017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58н «О внесении изменений в приказ Министерства финансов Российской Федерации от 12.11.2013 № 107н», разработаны и утверждены Форматы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ГИС ГМП с информационными системами участников версии 1.16.4.</a:t>
            </a:r>
          </a:p>
          <a:p>
            <a:pPr marL="171450" indent="-1714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4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1359" y="1700808"/>
            <a:ext cx="8327105" cy="501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737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совершенствования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валютных операций клиентов Федерального казначейства обеспечено открытие Межрегиональному операционному управлению Федерального казначейства в кредитной организации расчетных счетов в иностранных валютах на балансовом счете № 40401 «Пенсионный фонд Российской Федерации» и проведение через указанные счета операций Пенсионного фонда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выплате пенсии в иностранной валюте за 2 квартал 2017 года лицам, выезжающим (выехавшим) на постоянное жительство за пределы территории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9737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закрепления за Федеральным казначейством функций агента валютного контроля подготовлены и направлены в Министерство финансов Российской Федерации предложения по внесению изменений в Федеральный закон от 10 декабря 2003 г. № 173-ФЗ «О валютном регулировании и валютном контроле» и статью 15.25 Кодекса Российской Федерации об административных правонарушениях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39737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разъяснения в адрес территориальных органов Федерального казначейства и главных распорядителей средств федерального бюджета 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санкционирования оплаты денежных обязательств получателей средств федерального бюджета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мероприятий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информатизации;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4" y="980728"/>
            <a:ext cx="79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ОБЕСПЕЧЕНИЕ КАССОВОГО ОБСЛУЖИВАНИЯ СУБЪЕКТОВ СЕКТОРА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ГОСУДАРСТВЕННОГО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УПРАВЛЕНИЯ</a:t>
            </a: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5196" y="4085236"/>
            <a:ext cx="3287285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Согласованы форматы информационного взаимодействия между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Казначейством России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АО «НСПК», Казначейством России и ФСС России, схема информационного взаимодействия между Казначейством России и АО «НСПК», требования к организации телекоммуникационного взаимодействия, а также спецификация программно-аппаратных средств для обеспечения выплат.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5195" y="1726242"/>
            <a:ext cx="32160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проведение тестирования информационного взаимодействия Казначейства России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«НСПК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ФСС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Банка России при осуществлении выплат ФСС России страхового обеспечения на национальные платежные карты «Мир».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05195" y="5581689"/>
            <a:ext cx="328728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Подписаны договоры о проведении внутридневного расчета при осуществлении выплат и об информационно-технологическом взаимодействии, одобрено описание информационно-технологического взаимодействия участников проекта.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494248" y="4085236"/>
            <a:ext cx="500892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перехода Федерального казначейства на единый казначейских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Казначейством России совместно с Банком России прорабатываются вопросы функционирования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казначейского счета и ранее открытых территориальным органам Федерального казначейства счетов, а также график закрытия счетов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органов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при переходе на единый казначейский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счет, согласована характеристика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казначейского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5605195" y="2861824"/>
            <a:ext cx="3319259" cy="12234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организации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Федерального казначейства и его территориальных органов при осуществлении кассовых выплат за счет средств бюджета Фонда социального страхования Российской Федерации на банковские карты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(приказ Казначейства России от 18.08.2017 № 211).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6175" y="913590"/>
            <a:ext cx="3812494" cy="2345983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4" descr="C:\Users\2914\Downloads\saturn-297466_1280_синий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46">
            <a:off x="373610" y="861617"/>
            <a:ext cx="2145125" cy="1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2914\Downloads\saturn-297466_1280_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3129">
            <a:off x="3284555" y="1109914"/>
            <a:ext cx="2307280" cy="1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C:\Users\2914\Downloads\saturn-297466_1280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70" y="2403941"/>
            <a:ext cx="2307278" cy="1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 rot="19980342">
            <a:off x="767135" y="1052646"/>
            <a:ext cx="1070040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/>
              <a:t>Платежная система Банка России</a:t>
            </a:r>
            <a:endParaRPr lang="ru-RU" sz="700" b="1" dirty="0"/>
          </a:p>
        </p:txBody>
      </p:sp>
      <p:sp>
        <p:nvSpPr>
          <p:cNvPr id="101" name="TextBox 100"/>
          <p:cNvSpPr txBox="1"/>
          <p:nvPr/>
        </p:nvSpPr>
        <p:spPr>
          <a:xfrm rot="20020636">
            <a:off x="1625651" y="2633224"/>
            <a:ext cx="120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/>
              <a:t>Система </a:t>
            </a:r>
            <a:br>
              <a:rPr lang="ru-RU" sz="700" b="1" dirty="0" smtClean="0"/>
            </a:br>
            <a:r>
              <a:rPr lang="ru-RU" sz="700" b="1" dirty="0" smtClean="0"/>
              <a:t>казначейских платежей</a:t>
            </a:r>
            <a:endParaRPr lang="ru-RU" sz="700" b="1" dirty="0"/>
          </a:p>
        </p:txBody>
      </p:sp>
      <p:sp>
        <p:nvSpPr>
          <p:cNvPr id="118" name="TextBox 117"/>
          <p:cNvSpPr txBox="1"/>
          <p:nvPr/>
        </p:nvSpPr>
        <p:spPr>
          <a:xfrm rot="776400">
            <a:off x="4047369" y="1385890"/>
            <a:ext cx="88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/>
              <a:t>Платежная система</a:t>
            </a:r>
            <a:endParaRPr lang="ru-RU" sz="700" b="1" dirty="0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598">
            <a:off x="4158482" y="1714854"/>
            <a:ext cx="559428" cy="1474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50">
            <a:off x="2244807" y="2827025"/>
            <a:ext cx="316749" cy="35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7061">
            <a:off x="1337480" y="1247450"/>
            <a:ext cx="313130" cy="31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143282" y="815012"/>
            <a:ext cx="378117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по осуществлению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выплат физическим лицам на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платежные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«Мир»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</a:p>
          <a:p>
            <a:pPr algn="ctr">
              <a:spcAft>
                <a:spcPts val="300"/>
              </a:spcAft>
            </a:pP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2017 года: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7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492" y="746235"/>
            <a:ext cx="8330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 defTabSz="895350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VI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  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ОСУЩЕСТВЛЕНИЕ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ФУНКЦИЙ ПО КОНТРОЛЮ И НАДЗОРУ В ФИНАНСОВО-БЮДЖЕТНОЙ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СФЕРЕ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, ПО ВНЕШНЕМУ КОНТРОЛЮ КАЧЕСТВА РАБОТЫ АУДИТОРСКИХ ОРГАНИЗАЦИЙ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256" y="2091611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794" y="1918010"/>
            <a:ext cx="8398515" cy="49399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90492" y="1484784"/>
            <a:ext cx="856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I полугодии 2017 года Федеральным казначейством и его территориальными органами: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6770" y="2088488"/>
            <a:ext cx="3382813" cy="498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732" y="2064089"/>
            <a:ext cx="338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506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мероприятия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74858" y="1972951"/>
            <a:ext cx="2840884" cy="3478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5103" y="2017922"/>
            <a:ext cx="247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3 310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9366" y="2204455"/>
            <a:ext cx="137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00271" y="2393385"/>
            <a:ext cx="2817592" cy="3478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89307" y="2433420"/>
            <a:ext cx="2506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  ВНЕПЛАНОВЫХ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8636" y="2838260"/>
            <a:ext cx="8073149" cy="518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1980" y="2860136"/>
            <a:ext cx="6470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проверенных средств по итогам проведенных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тыс. руб.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7133" y="57451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2280" y="2860136"/>
            <a:ext cx="15728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199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708,73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6564" y="3356992"/>
            <a:ext cx="8075221" cy="492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16365" y="3900036"/>
            <a:ext cx="0" cy="34388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1980" y="3372316"/>
            <a:ext cx="6470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выявленных нарушений по итогам проведенных проверок,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092280" y="2838260"/>
            <a:ext cx="0" cy="5187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97960" y="3363257"/>
            <a:ext cx="158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206 268 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222,39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2126" y="3877490"/>
            <a:ext cx="8052966" cy="49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126" y="3873444"/>
            <a:ext cx="64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наложенных штрафов по итогам проведенных проверок*,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97959" y="3857703"/>
            <a:ext cx="156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8636" y="4388552"/>
            <a:ext cx="8073149" cy="547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1980" y="4385166"/>
            <a:ext cx="648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наложенных штрафов по итогам проведенных проверок*,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9612" y="4401717"/>
            <a:ext cx="158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947,78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6732" y="4958949"/>
            <a:ext cx="8085053" cy="5582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982" y="4953310"/>
            <a:ext cx="646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уплаченных штрафов по итогам проведенных проверок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 шт.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97959" y="4953310"/>
            <a:ext cx="15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279,43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03494" y="6035037"/>
            <a:ext cx="8078290" cy="5776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9429" y="6642556"/>
            <a:ext cx="4699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Franklin Gothic Demi Cond" pitchFamily="34" charset="0"/>
              </a:rPr>
              <a:t>*без учета штрафов, наложенных/взысканных судебными и иными уполномоченными органами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21979" y="5507422"/>
            <a:ext cx="8043113" cy="5317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8084" y="6058458"/>
            <a:ext cx="651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мер принуждения, осуществленных по итогам проведенных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шт.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21979" y="5514286"/>
            <a:ext cx="6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уплаченных штрафов по итогам проведенных проверок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 шт.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9611" y="5514286"/>
            <a:ext cx="158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1 873 152,27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24810" y="6056214"/>
            <a:ext cx="157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solidFill>
                  <a:schemeClr val="bg1">
                    <a:lumMod val="9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7097960" y="3356992"/>
            <a:ext cx="0" cy="5187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097960" y="3869820"/>
            <a:ext cx="0" cy="5187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089612" y="4417047"/>
            <a:ext cx="0" cy="5187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099117" y="4923459"/>
            <a:ext cx="0" cy="5839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112740" y="5494062"/>
            <a:ext cx="0" cy="5187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134147" y="6058458"/>
            <a:ext cx="0" cy="5187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36712"/>
            <a:ext cx="8280920" cy="560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ОБЕСПЕЧЕНИЮ ПРОЗРАЧНОСТИ РЕЗУЛЬТАТОВ ОСУЩЕСТВЛЕНИЯ ДЕЯТЕЛЬНОСТИ ПО КОНТРОЛЮ В ФИНАНСОВО-БЮДЖЕТНОЙ СФЕРЕ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539" y="2564904"/>
            <a:ext cx="8013350" cy="869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1007" y="5387099"/>
            <a:ext cx="8002133" cy="9214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3096" y="2768659"/>
            <a:ext cx="768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РЕЗУЛЬТАТАХ ОСУЩЕСТВЛЕНИЯ ДЕЯТЕЛЬНОСТИ ПО КОНТРОЛЮ В ФИНАНСОВО-БЮДЖЕТНОЙ СФЕРЕ НА ОФИЦИАЛЬНОМ САЙТЕ ФЕДЕРАЛЬНОГО КАЗНАЧЕЙСТВА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933" y="5524674"/>
            <a:ext cx="762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РЕЗУЛЬТАТОВ ОСУЩЕСТВЛЕНИЯ ДЕЯТЕЛЬНОСТИ ПО КОНТРОЛЮ В ФИНАНСОВО-БЮДЖЕТНОЙ СФЕРЕ НА КОНТРОЛЬНОЙ КОМИССИИ ФЕДЕРАЛЬНОГО КАЗНАЧЕЙСТВА С УЧАСТИЕМ ОБЪЕКТОВ КОНТРОЛЯ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3896" y="1556792"/>
            <a:ext cx="8024568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93096" y="1814336"/>
            <a:ext cx="745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ДОКУМЕНТЫ РАЗМЕЩЕНЫ НА ОФИЦИАЛЬНОМ САЙТЕ ФЕДЕРАЛЬНОГО КАЗНАЧЕЙСТВА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6096" y="3645024"/>
            <a:ext cx="8002133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13086" y="3744614"/>
            <a:ext cx="7628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РАЗМЕЩЕНИЕ ИНФОРМАЦИИ О РЕЗУЛЬТАТАХ ОСУЩЕСТВЛЕНИЯ ДЕЯТЕЛЬНОСТИ ПО КОНТРОЛЮ В ФИНАНСОВО-БЮДЖЕТНОЙ СФЕРЕ В ГОСУДАРСТВЕННОЙ ИНФОРМАЦИОННОЙ СИСТЕМЕ «ОФИЦИАЛЬНЫЙ САЙТ РОССИЙСКОЙ ФЕДЕРАЦИИ В ИНФОРМАЦИОННО-ТЕЛЕКОММУНИКАЦИОННОЙ СЕТИ «ИНТЕРНЕТ» ДЛЯ РАЗМЕЩЕНИЯ ИНФОРМАЦИИ ОБ ОСУЩЕСТВЛЕНИИ ГОСУДАРСТВЕННОГО (МУНИЦИПАЛЬНОГО) ФИНАНСОВОГО АУДИТА (КОНТРОЛЯ) В СФЕРЕ БЮДЖЕТНЫХ ПРАВООТНОШЕНИЙ» ПО ОТДЕЛЬНЫМ КОНТРОЛЬНЫМ МЕРОПРИЯТИЯМ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268583" y="5292026"/>
            <a:ext cx="3313560" cy="452822"/>
          </a:xfrm>
        </p:spPr>
        <p:txBody>
          <a:bodyPr/>
          <a:lstStyle/>
          <a:p>
            <a:fld id="{71588444-319D-4652-A62E-10CB457F657D}" type="slidenum">
              <a:rPr lang="ru-RU" smtClean="0"/>
              <a:t>32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4" y="816353"/>
            <a:ext cx="8109099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3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 СОВЕРШЕНСТВОВАНИЕ ФУНКЦИИ ПО ВНЕШНЕМУ КОНТРОЛЮ КАЧЕСТВА РАБОТЫ АУДИТОРСКИХ ОРГАНИЗАЦИЙ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5" y="1822710"/>
            <a:ext cx="7825016" cy="153428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3" y="1412776"/>
            <a:ext cx="8336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I полугодии 2017 года Федеральным казначейством и его территориальными органами: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942" y="2011827"/>
            <a:ext cx="2562946" cy="6956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1617" y="2144876"/>
            <a:ext cx="2540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44490" y="1997119"/>
            <a:ext cx="3259720" cy="3478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4491" y="1983293"/>
            <a:ext cx="3301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ПРОВЕРОК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3977" y="2172806"/>
            <a:ext cx="88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44490" y="2430449"/>
            <a:ext cx="3259720" cy="3478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44490" y="2412889"/>
            <a:ext cx="3259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ВНЕПЛАНОВЫХ ПРОВЕРОК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47665" y="2909621"/>
            <a:ext cx="6336704" cy="360338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31000"/>
                  <a:lumOff val="69000"/>
                  <a:alpha val="33000"/>
                </a:schemeClr>
              </a:gs>
              <a:gs pos="80000">
                <a:schemeClr val="accent2">
                  <a:shade val="93000"/>
                  <a:satMod val="130000"/>
                  <a:lumMod val="78000"/>
                  <a:lumOff val="22000"/>
                  <a:alpha val="78000"/>
                </a:schemeClr>
              </a:gs>
              <a:gs pos="100000">
                <a:schemeClr val="accent2">
                  <a:shade val="94000"/>
                  <a:satMod val="135000"/>
                  <a:lumMod val="72000"/>
                  <a:lumOff val="28000"/>
                  <a:alpha val="49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7665" y="2886073"/>
            <a:ext cx="633670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ВОЗДЕЙСТВИЯ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4766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67543" y="3501008"/>
            <a:ext cx="861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В ЧАСТИ СОВЕРШЕНСТВОВАНИЯ НОРМАТИВНО-ПРАВОВОГО РЕГУЛИРОВАНИЯ АУДИТОРСКОЙ ДЕЯТЕЛЬНОСТИ: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90117" y="4249165"/>
            <a:ext cx="101350" cy="1093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30171" y="4127675"/>
            <a:ext cx="762863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предложения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законопроекту Банка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аудиторской деятельности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90984" y="6221936"/>
            <a:ext cx="101350" cy="1093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99592" y="4797152"/>
            <a:ext cx="101350" cy="1093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230171" y="4629426"/>
            <a:ext cx="779879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400"/>
              </a:lnSpc>
              <a:defRPr/>
            </a:pP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предложения по внесению изменений в Административный регламент исполнения Федеральной службой финансово-бюджетного надзора государственной функции по внешнему контролю качества работы аудиторских организаций, определенных Федеральным законом «Об аудиторской деятельности», утвержденный приказом Министерства финансов Российской Федерации от 11 января 2013 г. № 3н, в связи со </a:t>
            </a:r>
            <a:r>
              <a:rPr lang="ru-RU" alt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вступлением в </a:t>
            </a: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Федерального закона от 1 мая 2017 г. № 96-ФЗ «О внесении изменений в статью 1 Федерального закона «О защите прав юридических лиц и индивидуальных предпринимателей при осуществлении государственного контроля (надзора) и муниципального контроля» и Федеральный закон «Об аудиторской деятельности»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61450" y="6158050"/>
            <a:ext cx="762863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alt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проект </a:t>
            </a: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аудиторской деятельности в Российской Федерации на период  </a:t>
            </a:r>
          </a:p>
          <a:p>
            <a:pPr algn="just">
              <a:lnSpc>
                <a:spcPts val="1400"/>
              </a:lnSpc>
            </a:pP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2022 года 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3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1520" y="782321"/>
            <a:ext cx="8703722" cy="55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В ЧАСТИ СОВЕРШЕНСТВОВАНИЯ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АУДИТОРСКОЙ ДЕЯТЕЛЬНОСТИ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ПРОДОЛЖЕНИЕ):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92947"/>
              </p:ext>
            </p:extLst>
          </p:nvPr>
        </p:nvGraphicFramePr>
        <p:xfrm>
          <a:off x="530722" y="1484784"/>
          <a:ext cx="8238801" cy="1542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6267"/>
                <a:gridCol w="2746267"/>
                <a:gridCol w="2746267"/>
              </a:tblGrid>
              <a:tr h="2749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ПОДГОТОВЛЕНЫ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УТВЕРЖДЕНЫ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7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уточнению определения «общественно значимый хозяйствующий субъект», содержащегося в Правилах независимости аудиторов и аудиторских организаций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применения Федеральным казначейством мер воздействия в отношении аудиторских организаций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Контрольной комиссии Федерального казначейства 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рассмотрению результатов внешнего контроля качества работы аудиторских организаций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9552" y="3169494"/>
            <a:ext cx="8281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РАБОТА ПО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ОБСУЖДЕНИЮ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классификатора нарушений и недостатков, выявляемых в ходе внешнего контроля качества работы аудиторских организаций, с учетом международных стандартов аудита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14" y="4005064"/>
            <a:ext cx="23140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</a:t>
            </a:r>
          </a:p>
          <a:p>
            <a:pPr algn="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</a:t>
            </a:r>
          </a:p>
          <a:p>
            <a:pPr algn="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ВЗАИМОДЕЙСТВИЯ: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38360" y="4005064"/>
            <a:ext cx="2293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РОСИМУЩЕСТВО: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совместная с Федеральным казначейством работа по адаптации требований к оказанию аудиторских услуг предприятиям с государственным участием в соответствии с Международными стандартами аудита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72000" y="4005064"/>
            <a:ext cx="2461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РОСФИНМОНИТОРИНГ: </a:t>
            </a:r>
          </a:p>
          <a:p>
            <a:pPr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рабочая группа с участием представителей Федерального казначейства по подготовке Российской Федерации к оценке соответствия требованиям ФАТФ (Группа разработки финансовых мер борьбы с отмыванием денег) 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, относящейся к компетенции Федерального казначейства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8382" y="4005064"/>
            <a:ext cx="2461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СТРАХОВАНИЮ ВКЛАДОВ: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взаимодействие по вопросам внешнего контроля качества работы аудиторских организаций, подтвердивших достоверность отчетности банков, впоследствии ликвидированных, либо ставших объектами внешнего управления или иных санкций со стороны Банка России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815221"/>
            <a:ext cx="8496945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ОБЕСПЕЧЕНИЮ ПРОЗРАЧНОСТИ РЕЗУЛЬТАТОВ ВНЕШНЕГО КОНТРОЛЯ КАЧЕСТВА РАБОТЫ АУДИТОРСКИХ ОРГАНИЗАЦИЙ, ОПРЕДЕЛЕННЫХ ФЕДЕРАЛЬНЫМ ЗАКОНОМ «ОБ АУДИТОРСКОЙ ДЕЯТЕЛЬНОСТИ»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4" y="1947621"/>
            <a:ext cx="7704857" cy="9540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5" y="3052378"/>
            <a:ext cx="7704856" cy="112469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2908" y="4331469"/>
            <a:ext cx="7707523" cy="11016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5" y="2101497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РАЗМЕЩЕНИЕ ИНФОРМАЦИИ О РЕЗУЛЬТАТАХ ВНЕШНЕГО КОНТРОЛЯ КАЧЕСТВА РАБОТЫ АУДИТОРСКИХ ОРГАНИЗАЦИЙ НА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ФЕДЕРАЛЬНОГО КАЗНАЧЕЙСТВА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ЕДИНОМ РЕЕСТРЕ ПРОВЕРОК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908" y="3291557"/>
            <a:ext cx="77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РЕЗУЛЬТАТОВ ВНЕШНЕГО КОНТРОЛЯ КАЧЕСТВА РАБОТЫ АУДИТОРСКИХ ОРГАНИЗАЦИЙ НА КОНТРОЛЬНОЙ КОМИССИИ ФЕДЕРАЛЬНОГО КАЗНАЧЕЙСТВА С УЧАСТИЕМ ОБЪЕКТОВ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САМОРЕГУЛИРУЕМЫХ ОРГАНИЗАЦИЙ АУДИТОРОВ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908" y="4559108"/>
            <a:ext cx="770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НА ОФИЦИАЛЬНОМ САЙТЕ ФЕДЕРАЛЬНОГО КАЗНАЧЕЙСТВА РЕЕСТРА НЕДОБРОСОВЕСТНЫХ УЧАСТНИКОВ РЫНКА АУДИТОРСКИХ УСЛУГ, УКЛОНИВШИХСЯ ОТ ПРОХОЖДЕНИЯ ВНЕШНЕГО КОНТРОЛЯ КАЧЕСТВА РАБОТЫ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908720"/>
            <a:ext cx="8280921" cy="6696744"/>
          </a:xfrm>
        </p:spPr>
        <p:txBody>
          <a:bodyPr>
            <a:normAutofit/>
          </a:bodyPr>
          <a:lstStyle/>
          <a:p>
            <a:pPr marL="0" indent="0" algn="just" defTabSz="5429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Разработан и утвержден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внутренней организации контрольного мероприятия «Общие требования к внутренней организации контрольного мероприятия»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Федерального казначейства от 1 марта 2017 г. № 39). </a:t>
            </a:r>
          </a:p>
          <a:p>
            <a:pPr marL="0" indent="0" algn="just" defTabSz="5429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Данный Стандарт устанавливает общие правила, требования и процедуры внутренней организации деятельности контрольно-ревизионных подразделений Федерального казначейства, управлений Федерального казначейства по субъектам Российской, привлекаемых к контрольной деятельности сотрудников иных структурных подразделений Федерального казначейства и УФК при организации и осуществлении контрольной деятельности.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3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3000"/>
              </a:lnSpc>
              <a:spcBef>
                <a:spcPts val="0"/>
              </a:spcBef>
              <a:spcAft>
                <a:spcPts val="6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36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39752" y="3212976"/>
            <a:ext cx="4464496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используется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3" y="4175348"/>
            <a:ext cx="2952329" cy="22779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и проведении плановых и внеплановых проверок, а также проведении в рамках полномочий по внутреннему государственному финансовому контролю в сфере бюджетных правоотношений плановых и внеплановых ревизий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64470" y="4175348"/>
            <a:ext cx="2347689" cy="22779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рассмотрении результатов контрольных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7" y="4175348"/>
            <a:ext cx="2136383" cy="22779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результатов проведения контрольных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411760" y="3717032"/>
            <a:ext cx="622474" cy="458316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28184" y="3717032"/>
            <a:ext cx="576064" cy="458316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44008" y="3717032"/>
            <a:ext cx="0" cy="458316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003232" cy="5145435"/>
          </a:xfrm>
        </p:spPr>
        <p:txBody>
          <a:bodyPr>
            <a:normAutofit fontScale="77500" lnSpcReduction="20000"/>
          </a:bodyPr>
          <a:lstStyle/>
          <a:p>
            <a:pPr marL="180975" lvl="1" indent="5334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целях оптимизации деятельности Федерального казначейства и УФК в части осуществления функции по контролю и надзору в финансово-бюджетной сфере Федеральным казначейством разрабатываются следующие методические рекомендации:</a:t>
            </a:r>
          </a:p>
          <a:p>
            <a:pPr marL="714375" indent="-2667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за планированием, обоснованием и использованием средств федерального бюджета на текущий и капитальный ремонт, строительство и реконструкцию объектов капитального строительства;</a:t>
            </a:r>
          </a:p>
          <a:p>
            <a:pPr marL="714375" indent="-2667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за использованием средств федерального бюджета на научно-исследовательские и опытно-конструкторские работы;</a:t>
            </a:r>
          </a:p>
          <a:p>
            <a:pPr marL="714375" indent="-2667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за планированием, обоснованием и использованием средств федерального бюджета и бюджетов государственных внебюджетных фондов Российской Федерации на создание, развитие, эксплуатацию и вывод из эксплуатации информационных систем и информационно-телекоммуникационной инфраструктуры.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37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1602" y="908720"/>
            <a:ext cx="8229600" cy="5544616"/>
          </a:xfrm>
        </p:spPr>
        <p:txBody>
          <a:bodyPr>
            <a:noAutofit/>
          </a:bodyPr>
          <a:lstStyle/>
          <a:p>
            <a:pPr marL="0" indent="0" algn="just" defTabSz="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обобщения и анализа правоприменительной практики осуществления Федеральным казначейством контроля в финансово-бюджетной сфере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(приказ Федерального казначейства от 20 июля 2017 г. № 178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38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411759" y="1844824"/>
            <a:ext cx="4167517" cy="43016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разработки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5" y="2420888"/>
            <a:ext cx="7825016" cy="40324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практики применения нормативных правовых (правовых) актов, регламентирующих осуществление Федеральным казначейством контроля в финансово-бюджетной сфере;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требований федеральных законов и иных нормативных правовых актов Российской Федерации, контроль за соблюдением которых возложен на Федеральное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(результативности и экономности) осуществления Федеральным казначейством контроля в финансово-бюджетной сфере;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снижению количества нарушений нормативных правовых актов в финансово-бюджетной сфере и повышению уровня защищенности охраняемых законом прав и интересов граждан и организаций Российской Федерации;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осведомленности граждан и организаций о практике осуществления Федеральным казначейством контроля в финансово-бюджетной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19348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9905" y="980728"/>
            <a:ext cx="7550075" cy="4929411"/>
          </a:xfrm>
        </p:spPr>
        <p:txBody>
          <a:bodyPr>
            <a:noAutofit/>
          </a:bodyPr>
          <a:lstStyle/>
          <a:p>
            <a:pPr marL="0" indent="542925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2925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Порядка позволит продолжить совершенствование нормативных правовых актов в финансово-бюджетной сфере, в том числе, исключить дублирующие,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устаревшие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противоречивые нормы (в случае их выявления).</a:t>
            </a:r>
          </a:p>
          <a:p>
            <a:pPr marL="0" indent="542925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также осуществляет ведение перечня правовых актов и их отдельных частей (положений), содержащих обязательные требования, соблюдение которых оценивается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государственного контроля (надзора) в финансово-бюджетной сфере. Указанный перечень размещается на официальном сайте Федерального казначейства в информационно-телекоммуникационной сети «Интернет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www.roskazna.ru.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39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9" y="1124744"/>
            <a:ext cx="8459338" cy="501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737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 2017 года успешно проведена работа по организации исполнения положений постановления Правительства Российской Федерации от 30 декабря 2016 г. № 1551 «О мерах по реализации Федерального закона «О федеральном бюджете на 2017 год и на плановый период 2018 и 2019 годов» (далее – Постановление № 1551) и постановления Правительства Российской Федерации от 30 сентября 2014 г. № 999 «Об утверждении Правил формирования, предоставления и распределения субсидий из федерального бюджета бюджетам субъектов Российской Федерации» (далее – Правила № 999). </a:t>
            </a:r>
          </a:p>
          <a:p>
            <a:pPr marL="439737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установленные сроки (не позднее 1 марта 2017 года) из 2 759 соглашений, заключенных 24 ГРБС в подсистеме «Бюджетное планирование» государственной интегрированной информационной системе «Электронный бюджет», было проверено 2 759 соглашения, реестровые записи по которым размещены на Едином портале бюджетной системы Российской Федерации в информационно-телекоммуникационной сети «Интернет».</a:t>
            </a:r>
          </a:p>
          <a:p>
            <a:pPr marL="439737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еженедельный мониторинг актуальности и достоверности данных Реестра соглашений, формируемого на основании соглашений, заключенных ГРБС с федеральными бюджетными (автономными) учреждениями, субъектами Российской Федерации, иными юридическими лицами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7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9514" y="116687"/>
            <a:ext cx="576059" cy="6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8781" y="204038"/>
            <a:ext cx="17443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ФЕДЕРАЛЬНОЕ</a:t>
            </a:r>
            <a:r>
              <a:rPr sz="1100" spc="-4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КАЗНАЧЕЙСТВО</a:t>
            </a:r>
            <a:endParaRPr sz="1100">
              <a:latin typeface="Franklin Gothic Demi Cond"/>
              <a:cs typeface="Franklin Gothic Demi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8011" y="641604"/>
            <a:ext cx="1522476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600" y="47663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111" y="0"/>
                </a:lnTo>
              </a:path>
            </a:pathLst>
          </a:custGeom>
          <a:ln w="158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8509" y="505206"/>
            <a:ext cx="929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  <a:hlinkClick r:id="rId4"/>
              </a:rPr>
              <a:t>www.roskazna.ru</a:t>
            </a:r>
            <a:endParaRPr sz="1100">
              <a:latin typeface="Franklin Gothic Demi Cond"/>
              <a:cs typeface="Franklin Gothic Demi 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966" y="4509120"/>
            <a:ext cx="8253113" cy="2089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 defTabSz="447675">
              <a:spcAft>
                <a:spcPts val="600"/>
              </a:spcAft>
            </a:pP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3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sz="1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sz="1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r>
              <a:rPr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нужд,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на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апробируются </a:t>
            </a:r>
            <a:r>
              <a:rPr sz="1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</a:t>
            </a:r>
            <a:r>
              <a:rPr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контроля при осуществлении плановых и  внеплановых проверок планирования закупок </a:t>
            </a:r>
            <a:r>
              <a:rPr sz="1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</a:t>
            </a:r>
            <a:r>
              <a:rPr sz="1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</a:t>
            </a:r>
            <a:r>
              <a:rPr lang="ru-RU"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r>
              <a:rPr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 2017 году, а также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 отрабатываются в части проверки осуществления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закупок.  </a:t>
            </a:r>
            <a:r>
              <a:rPr lang="ru-RU"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2700" marR="5080" algn="just" defTabSz="447675">
              <a:spcAft>
                <a:spcPts val="600"/>
              </a:spcAft>
            </a:pP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3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мониторинга направляется в территориальные  органы Федерального казначейства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отработки с заказчиками  федерального уровня с целью устранения </a:t>
            </a:r>
            <a:r>
              <a:rPr sz="1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</a:t>
            </a:r>
            <a:r>
              <a:rPr sz="13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r>
              <a:rPr lang="ru-RU"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иных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актов  о контрактной системе в сфере закупок товаров, работ услуг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 государственных и муниципальных нужд или направления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компетентные</a:t>
            </a:r>
            <a:r>
              <a:rPr sz="13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органы.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9134" y="4295279"/>
            <a:ext cx="131063" cy="645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9595" y="2088439"/>
            <a:ext cx="987767" cy="13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2729" y="1516621"/>
            <a:ext cx="1031455" cy="3855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458" y="1404656"/>
            <a:ext cx="8464621" cy="28906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543" y="1653629"/>
            <a:ext cx="2952329" cy="72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1560" y="1779581"/>
            <a:ext cx="259228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r>
              <a:rPr lang="ru-RU"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</a:t>
            </a:r>
            <a:r>
              <a:rPr sz="12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</a:t>
            </a: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35242" y="1687503"/>
            <a:ext cx="4567400" cy="537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35242" y="1694334"/>
            <a:ext cx="4380033" cy="305212"/>
          </a:xfrm>
          <a:prstGeom prst="rect">
            <a:avLst/>
          </a:prstGeom>
        </p:spPr>
        <p:txBody>
          <a:bodyPr vert="horz" wrap="square" lIns="0" tIns="11938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40"/>
              </a:spcBef>
            </a:pP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904 ПЛАНОВЫХ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КАМЕРАЛЬНЫХ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8781" y="3751693"/>
            <a:ext cx="7711809" cy="4983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85965" y="3828374"/>
            <a:ext cx="33496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ВЫНЕСЕНО: 283 МЕРЫ</a:t>
            </a:r>
            <a:r>
              <a:rPr sz="1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19872" y="1948528"/>
            <a:ext cx="11281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endParaRPr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7544" y="2609177"/>
            <a:ext cx="2952328" cy="6467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1560" y="2706835"/>
            <a:ext cx="265170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6921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</a:t>
            </a: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но: 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" marR="6921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1248</a:t>
            </a:r>
            <a:r>
              <a:rPr lang="ru-RU" sz="1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УШЕ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45132" y="3255912"/>
            <a:ext cx="4552690" cy="4957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в части порядка разработки и принятия правовых актов </a:t>
            </a:r>
          </a:p>
          <a:p>
            <a:pPr algn="ctr"/>
            <a:r>
              <a:rPr lang="ru-RU" sz="1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нормировании в сфере закупки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328115" y="2883541"/>
            <a:ext cx="4569707" cy="4653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80975" algn="ctr">
              <a:lnSpc>
                <a:spcPct val="17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 при исполнении государственных контрактов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32935" y="2534298"/>
            <a:ext cx="4569707" cy="4325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03415" y="2638354"/>
            <a:ext cx="4405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842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обоснования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НМЦК </a:t>
            </a:r>
            <a:r>
              <a:rPr lang="ru-RU"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обоснования закупок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19872" y="2800185"/>
            <a:ext cx="9961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0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endParaRPr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40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299" y="986818"/>
            <a:ext cx="8336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I полугодии 2017 года Федеральным казначейством и его территориальными органами: </a:t>
            </a:r>
          </a:p>
        </p:txBody>
      </p:sp>
      <p:sp>
        <p:nvSpPr>
          <p:cNvPr id="43" name="object 23"/>
          <p:cNvSpPr/>
          <p:nvPr/>
        </p:nvSpPr>
        <p:spPr>
          <a:xfrm>
            <a:off x="4332935" y="2071502"/>
            <a:ext cx="4567400" cy="537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5"/>
          <p:cNvSpPr txBox="1"/>
          <p:nvPr/>
        </p:nvSpPr>
        <p:spPr>
          <a:xfrm>
            <a:off x="4374113" y="2068537"/>
            <a:ext cx="4380033" cy="305212"/>
          </a:xfrm>
          <a:prstGeom prst="rect">
            <a:avLst/>
          </a:prstGeom>
        </p:spPr>
        <p:txBody>
          <a:bodyPr vert="horz" wrap="square" lIns="0" tIns="11938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40"/>
              </a:spcBef>
            </a:pPr>
            <a:r>
              <a:rPr lang="en-US"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КАМЕРАЛЬНЫХ</a:t>
            </a:r>
            <a:r>
              <a:rPr sz="1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44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9514" y="116687"/>
            <a:ext cx="576059" cy="6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8781" y="204038"/>
            <a:ext cx="17443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ФЕДЕРАЛЬНОЕ</a:t>
            </a:r>
            <a:r>
              <a:rPr sz="1100" spc="-4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КАЗНАЧЕЙСТВО</a:t>
            </a:r>
            <a:endParaRPr sz="1100" dirty="0">
              <a:latin typeface="Franklin Gothic Demi Cond"/>
              <a:cs typeface="Franklin Gothic Demi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8011" y="641604"/>
            <a:ext cx="1522476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600" y="47663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111" y="0"/>
                </a:lnTo>
              </a:path>
            </a:pathLst>
          </a:custGeom>
          <a:ln w="158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8509" y="505206"/>
            <a:ext cx="92964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  <a:hlinkClick r:id="rId4"/>
              </a:rPr>
              <a:t>www.roskazna.ru</a:t>
            </a:r>
            <a:endParaRPr sz="1100" dirty="0">
              <a:latin typeface="Franklin Gothic Demi Cond"/>
              <a:cs typeface="Franklin Gothic Demi C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9134" y="4295279"/>
            <a:ext cx="131063" cy="645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41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3" y="1412776"/>
            <a:ext cx="7704859" cy="392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5080" indent="-12700" algn="just" defTabSz="542925">
              <a:lnSpc>
                <a:spcPct val="140000"/>
              </a:lnSpc>
              <a:spcAft>
                <a:spcPts val="600"/>
              </a:spcAft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Разрабо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про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Стандарта внутренней организации контрольного мероприятия «Проверка соблюдения требований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 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5 апр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контрактной системе в сфере закупок товаров, работ, услуг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государственных и муниципальных</a:t>
            </a:r>
            <a:r>
              <a:rPr lang="ru-RU" sz="16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нужд».</a:t>
            </a:r>
          </a:p>
          <a:p>
            <a:pPr marL="88900" marR="5715" indent="-12700" algn="just" defTabSz="542925">
              <a:lnSpc>
                <a:spcPct val="140000"/>
              </a:lnSpc>
              <a:spcAft>
                <a:spcPts val="600"/>
              </a:spcAft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Разработан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Федерального казначейства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 утверждении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требований к осуществлению органами  государственного (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муниципального) финансового контроля, являющимися органами (должностными лицами) исполнительной 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субъектов Российской Федерации (местных администраций),  контроля за соблюдением Федерального закона «О контрактной  системе в сфере закупок товаров, работ, услуг для обеспечения  государственных и муниципальных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68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755572" y="742207"/>
            <a:ext cx="801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600" b="1" i="0" u="none" strike="noStrike" baseline="0">
                <a:solidFill>
                  <a:srgbClr val="00349E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895350" indent="-895350" algn="just"/>
            <a:r>
              <a:rPr lang="ru-RU" sz="1800" b="0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sz="1800" b="0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VII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</a:t>
            </a: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	</a:t>
            </a: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СОВЕРШЕНСТВОВАНИЕ МЕХАНИЗМА ИСПОЛНЕНИЯ СУДЕБНЫХ АКТОВ И РЕШЕНИЙ НАЛОГОВЫХ ОРГАНОВ</a:t>
            </a:r>
            <a:endParaRPr lang="ru-RU" sz="1800" b="0" dirty="0"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42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8" name="object 4"/>
          <p:cNvSpPr txBox="1"/>
          <p:nvPr/>
        </p:nvSpPr>
        <p:spPr>
          <a:xfrm>
            <a:off x="868781" y="204038"/>
            <a:ext cx="17443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ФЕДЕРАЛЬНОЕ</a:t>
            </a:r>
            <a:r>
              <a:rPr sz="1100" spc="-4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</a:rPr>
              <a:t>КАЗНАЧЕЙСТВО</a:t>
            </a:r>
            <a:endParaRPr sz="1100" dirty="0">
              <a:latin typeface="Franklin Gothic Demi Cond"/>
              <a:cs typeface="Franklin Gothic Demi Cond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971600" y="47663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111" y="0"/>
                </a:lnTo>
              </a:path>
            </a:pathLst>
          </a:custGeom>
          <a:ln w="158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978509" y="505206"/>
            <a:ext cx="92964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17375E"/>
                </a:solidFill>
                <a:latin typeface="Franklin Gothic Demi Cond"/>
                <a:cs typeface="Franklin Gothic Demi Cond"/>
                <a:hlinkClick r:id="rId2"/>
              </a:rPr>
              <a:t>www.roskazna.ru</a:t>
            </a:r>
            <a:endParaRPr sz="1100" dirty="0">
              <a:latin typeface="Franklin Gothic Demi Cond"/>
              <a:cs typeface="Franklin Gothic Demi Cond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79514" y="116687"/>
            <a:ext cx="576059" cy="6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7" y="1388538"/>
            <a:ext cx="3312367" cy="96034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порядка исполнения решений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388537"/>
            <a:ext cx="2592288" cy="96034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электронных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документов (ЭИД):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4" y="1388539"/>
            <a:ext cx="2455811" cy="960341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исполнения судебных актов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4" y="2444526"/>
            <a:ext cx="2510247" cy="415282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Министерство финансов Российской Федерации направлены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внесению изменений в Бюджетный кодекс Российской Федерации в части установления порядка исполнения судебных актов, должниками по которым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государственные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15817" y="2444526"/>
            <a:ext cx="3312367" cy="415282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 направлены предложения по внесению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Бюджетный кодекс Российской Федерации в части установления причин возврата ОФК решений налоговых органов. В целях электронного взаимодействия с налоговыми органами при организации исполнения решений налоговых органов утверждена форма уведомления о неисполнении решения налогового органа. Разработаны предложения по формированию отчетности исполнения решений налоговых органов отдельно по суммам взыскания налогов, сборов,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пеней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2444526"/>
            <a:ext cx="2592288" cy="4152826"/>
          </a:xfrm>
          <a:prstGeom prst="round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опытной организации       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ЭИД: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разработана структура ЭИД по форматам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постановлением Правительства Российской Федерации;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ППО суда сформирован ЭИД по утвержденным форматам;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ЭИД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импортирован из ППО суда в ППО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4" y="786111"/>
            <a:ext cx="806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VIII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ОБЕСПЕЧЕНИЕ НАДЕЖНОСТИ ФУНКЦИОНИРОВАНИЯ КАЗНАЧЕЙСТВА РОССИИ 	И УСТОЙЧИВОСТИ КАЗНАЧЕЙСКОЙ СИСТЕМЫ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7" y="1475900"/>
            <a:ext cx="8497675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30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совершенствования системы управления и повышения деятельности Федерального казначейства проведена оптимизация структуры и функций центрального аппарата и территориальных органов Казначейства России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Согласно приказу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от 21 февраля 2017 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«Об утверждении штатного расписания центрального аппарата Федерального казначейства», вступившего в силу 2 мая 2017 г.,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центральном аппарате Федерального казначейства (ЦАФК) произошли следующие изменения: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2000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8009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внутреннего контроля (аудита) и оценки эффективности деятельности реорганизовано в Управление совершенствования внутреннего государственного финансового контроля;</a:t>
            </a:r>
          </a:p>
          <a:p>
            <a:pPr marL="542925" indent="-2000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8009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управление в Управление делами (с передачей ряда функций от Управления внутреннего контроля (аудита) и оценки эффективности деятельности и Финансового управления);</a:t>
            </a:r>
          </a:p>
          <a:p>
            <a:pPr marL="542925" indent="-2000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8009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в Управление централизованной бухгалтерии;</a:t>
            </a:r>
          </a:p>
          <a:p>
            <a:pPr marL="542925" indent="-2000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8009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систематизации и классификации информации в социально-экономической области в Управление развития контрактной системы;</a:t>
            </a:r>
          </a:p>
          <a:p>
            <a:pPr marL="542925" indent="-20002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7800975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казначейского сопровождения.</a:t>
            </a:r>
          </a:p>
          <a:p>
            <a:pPr indent="361950" algn="just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 настоящее время структура ЦАФК представлена 22 управлениями по основным направлениям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43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8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87" y="2163619"/>
            <a:ext cx="244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2662" y="908720"/>
            <a:ext cx="8569682" cy="58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457200" algn="just">
              <a:lnSpc>
                <a:spcPct val="113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органов Федерального казначейства в настоящее время представлена 85 территориальными органами: Межрегиональное операционное управление Федерального казначейства и 84 управления Федерального казначейства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(УФК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субъектам Российской Федерации.</a:t>
            </a:r>
          </a:p>
          <a:p>
            <a:pPr marL="85725" indent="457200" algn="just">
              <a:lnSpc>
                <a:spcPct val="113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УФК по субъектам Российской Федерации осуществляют свою деятельность непосредственно и через отделы, созданные для осуществления функций УФК по субъекту Российской Федерации (субъектам Российской Федерации, находящимся в границах федерального округа) на соответствующей территории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(территориальные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отделы).</a:t>
            </a:r>
          </a:p>
          <a:p>
            <a:pPr marL="85725" indent="45720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Федерального казначейства от 14 июня 2017 г. № 130 «Об организационно-штатной структуре управлений Федерального казначейства по субъектам Российской Федерации» в организационно-штатной структуре территориальных органов Федерального казначейства произошли следующие изменения:</a:t>
            </a:r>
          </a:p>
          <a:p>
            <a:pPr marL="85725" indent="45720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отдел реорганизован в Административно-финансовый отдел;</a:t>
            </a:r>
          </a:p>
          <a:p>
            <a:pPr marL="85725" indent="45720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кадров в Отдел государственной гражданской службы и кадров;</a:t>
            </a:r>
          </a:p>
          <a:p>
            <a:pPr marL="85725" indent="45720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финансового обеспечения в Отдел централизованной бухгалтерии;</a:t>
            </a:r>
          </a:p>
          <a:p>
            <a:pPr marL="85725" indent="45720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государственных закупок (контрактная служба) в Отдел функционирования контрактной системы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5725" indent="457200" algn="just">
              <a:lnSpc>
                <a:spcPct val="113000"/>
              </a:lnSpc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УФК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субъектам Российской Федерации по состоянию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июля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г. согласовано создание Отдела казначейского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январе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в рамках Программы Федерального казначейства по повышению эффективности бюджетных расходов до 2018 года, утвержденной приказом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сентября 2015 г. № 11-ДСП, проведена оптимизация размещения территориальных отделов УФК по субъектам Российской Федерации. Количество территориальных отделов сокращено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(12,5%)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1851 ед. на 1 января 2017 г.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 на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44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390226"/>
              </p:ext>
            </p:extLst>
          </p:nvPr>
        </p:nvGraphicFramePr>
        <p:xfrm>
          <a:off x="611561" y="1052737"/>
          <a:ext cx="7848872" cy="5073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237"/>
                <a:gridCol w="376360"/>
                <a:gridCol w="1536226"/>
                <a:gridCol w="1021319"/>
                <a:gridCol w="1580815"/>
                <a:gridCol w="376360"/>
                <a:gridCol w="1395555"/>
              </a:tblGrid>
              <a:tr h="11098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ЦАФК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приказ Федерального казначейства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от 21 февраля 2017 г. № 35 «Об утверждении штатного расписания центрального аппарата Федерального казначейства»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ТОФК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приказ Федерального казначейства от 14 июня 2017 г. № 130 «Об организационно-штатной структуре управлений Федерального казначейства по субъектам Российской Федерации»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внутреннего контроля и аудита и оценки эффективности деятельности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совершенствования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внутреннего государственного финансового контроля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Отдел внутреннего контроля и аудита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1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Административное управление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делами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Административный отдел,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Отдел кадров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Административно-финансовый отдел,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Отдел государственной гражданской службы и кадров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792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Финансовое управление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Управление централизованной бухгалтерии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Отдел финансового обеспечения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Отдел централизованной 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бухгалтерии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51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систематизации и классификации информации в социально-экономической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развития контрактной системы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Отдел государственных закупок (контрактная служба)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Отдел функционирования контрактной системы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75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Управление казначейского сопровождения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Отдел казначейского сопровождения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 rot="16200000">
            <a:off x="2664461" y="4311020"/>
            <a:ext cx="282944" cy="444001"/>
          </a:xfrm>
          <a:prstGeom prst="down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664544" y="2760752"/>
            <a:ext cx="281165" cy="4459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103302" y="2986004"/>
            <a:ext cx="1061651" cy="1436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663657" y="3456207"/>
            <a:ext cx="282944" cy="445975"/>
          </a:xfrm>
          <a:prstGeom prst="down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2664462" y="4974123"/>
            <a:ext cx="282944" cy="444001"/>
          </a:xfrm>
          <a:prstGeom prst="down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344248" y="3457194"/>
            <a:ext cx="282944" cy="444001"/>
          </a:xfrm>
          <a:prstGeom prst="down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6300703" y="4311020"/>
            <a:ext cx="282944" cy="444001"/>
          </a:xfrm>
          <a:prstGeom prst="down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6344248" y="4967133"/>
            <a:ext cx="282944" cy="444001"/>
          </a:xfrm>
          <a:prstGeom prst="down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45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908720"/>
            <a:ext cx="7632848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мероприятий по проведению оптимизации сети ТОФК за период январь – август 2017 г.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5836" y="1765263"/>
            <a:ext cx="3096344" cy="438904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территориальных отделов ТОФК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088431"/>
              </p:ext>
            </p:extLst>
          </p:nvPr>
        </p:nvGraphicFramePr>
        <p:xfrm>
          <a:off x="971599" y="2420888"/>
          <a:ext cx="7608991" cy="35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46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ашивка 34"/>
          <p:cNvSpPr/>
          <p:nvPr/>
        </p:nvSpPr>
        <p:spPr>
          <a:xfrm>
            <a:off x="0" y="2492896"/>
            <a:ext cx="4722628" cy="2674183"/>
          </a:xfrm>
          <a:prstGeom prst="chevron">
            <a:avLst>
              <a:gd name="adj" fmla="val 3244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94" y="1636003"/>
            <a:ext cx="1753954" cy="1194342"/>
          </a:xfrm>
          <a:prstGeom prst="rect">
            <a:avLst/>
          </a:prstGeom>
        </p:spPr>
      </p:pic>
      <p:pic>
        <p:nvPicPr>
          <p:cNvPr id="13" name="Picture 2" descr="\\W9500lapteva\Users\2449\Documents\общая 5.5\картинки\800px-Blank_map_of_Russia-gray (1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2628" y="3233058"/>
            <a:ext cx="1365573" cy="77065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75727" y="3961517"/>
            <a:ext cx="96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Российской Федерации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000" y="984790"/>
            <a:ext cx="820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кассового обслуживания исполнения бюджетов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97599" y="3293968"/>
            <a:ext cx="1045505" cy="687476"/>
            <a:chOff x="4984726" y="1370539"/>
            <a:chExt cx="1584926" cy="1094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726" y="1724274"/>
              <a:ext cx="434999" cy="452437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782" y="1703757"/>
              <a:ext cx="344870" cy="42492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319" y="1905015"/>
              <a:ext cx="452572" cy="55976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967" y="1379003"/>
              <a:ext cx="410924" cy="45544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25" y="1370539"/>
              <a:ext cx="333526" cy="52863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25" y="1916222"/>
              <a:ext cx="379066" cy="48764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051" y="1509712"/>
              <a:ext cx="407608" cy="6858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596336" y="4047248"/>
            <a:ext cx="154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336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08013" y="3582831"/>
            <a:ext cx="1158376" cy="756439"/>
            <a:chOff x="6959018" y="2903096"/>
            <a:chExt cx="971665" cy="607046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236" y="2903096"/>
              <a:ext cx="357447" cy="36069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18" y="2924944"/>
              <a:ext cx="376266" cy="383945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374" y="3154885"/>
              <a:ext cx="565696" cy="355257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4423064" y="4647619"/>
            <a:ext cx="4932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внебюджетных фондов: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фонд Российской Федерации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фонд обязательного медицинского страхования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территориальных фондов обязательного медицинского страхования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09120"/>
            <a:ext cx="8804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	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8100759">
            <a:off x="6050299" y="2988668"/>
            <a:ext cx="346374" cy="21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6692060" y="3111202"/>
            <a:ext cx="390282" cy="21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 rot="2104692">
            <a:off x="7359143" y="2988666"/>
            <a:ext cx="374441" cy="21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92032" y="2787443"/>
            <a:ext cx="39514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algn="ctr" defTabSz="931863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обеспечено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положений Бюджетного кодекса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которыми субъекты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бюджетах которых доля дотаций из федерального бюджета в течение двух из трех последних отчетных финансовых лет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превышала 40% объема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осуществляют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исполнения бюджета субъекта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открытием и ведением лицевых счетов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участникам бюджетного процесса в органах Федерального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9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трелка углом 41"/>
          <p:cNvSpPr/>
          <p:nvPr/>
        </p:nvSpPr>
        <p:spPr>
          <a:xfrm rot="10800000">
            <a:off x="2886832" y="5184270"/>
            <a:ext cx="2880320" cy="786249"/>
          </a:xfrm>
          <a:prstGeom prst="ben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7" y="1529126"/>
            <a:ext cx="686928" cy="865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1" y="1892939"/>
            <a:ext cx="326772" cy="13824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1574299"/>
            <a:ext cx="7749014" cy="8207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зачисления субсидий на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отраслей промышленности и сельского хозяйства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предоставляемых из бюджетов субъектов Российской Федерации и местных бюджетов на условиях софинансирования из федерального бюджета (целевая субсидия), на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лицевые счета, открываемые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получателям такой поддержки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органах Федерального казначейства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279" y="782068"/>
            <a:ext cx="8914944" cy="7470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Федеральным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казначейством Послания Президента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собранию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декабря  2015  г. 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ужесточения контроля за движением государственных средств, направляемых на поддержку отраслей промышленности и сельского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6305" y="2770264"/>
            <a:ext cx="4372146" cy="7318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правовое основание для распространения казначейского сопровождения целевых субсидий на крестьянские (фермерские) хозяйства, включая индивидуальных предпринимателей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(ФЗ № 157-ФЗ)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6305" y="3531456"/>
            <a:ext cx="4372147" cy="822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совместные разъяснения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Минфина России 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об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 межбюджетных трансфертов в 2017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финансовым органам субъектов Российской Федерации и органам Федерального казначейства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1655413" y="4607473"/>
            <a:ext cx="103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66278" y="2395001"/>
            <a:ext cx="9068505" cy="28803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Федерального казначейства за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полугодие 2017 г.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58300" y="4354413"/>
            <a:ext cx="4370152" cy="829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ежемесячный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информации о количестве открытых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сельхоз– и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товаропроизводителям – получателям целевых субсидий лицевых счетов для учета операций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неучастников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бюджетного процесса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02711"/>
              </p:ext>
            </p:extLst>
          </p:nvPr>
        </p:nvGraphicFramePr>
        <p:xfrm>
          <a:off x="5794541" y="2780929"/>
          <a:ext cx="3168351" cy="128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380"/>
                <a:gridCol w="973971"/>
              </a:tblGrid>
              <a:tr h="2510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Открыто в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году (лицевых счетов)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сельхозпроизводителям (субсидии Минсельхоза России)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товаропроизводителям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Минэкономразвития России)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2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83018"/>
              </p:ext>
            </p:extLst>
          </p:nvPr>
        </p:nvGraphicFramePr>
        <p:xfrm>
          <a:off x="5796136" y="4077072"/>
          <a:ext cx="3168352" cy="131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290"/>
                <a:gridCol w="935062"/>
              </a:tblGrid>
              <a:tr h="36003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лицевых счетов,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 которых осуществляются операции с целевыми средствами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бюджета субъекта Российской Федерации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бюджета муниципального образования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11700"/>
              </p:ext>
            </p:extLst>
          </p:nvPr>
        </p:nvGraphicFramePr>
        <p:xfrm>
          <a:off x="5796136" y="5368988"/>
          <a:ext cx="3168352" cy="1300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262"/>
                <a:gridCol w="940090"/>
              </a:tblGrid>
              <a:tr h="4264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целевых средств (тыс. руб.)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Перечисления на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лицевых счетах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3 088 929,1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лицевых счетов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795 473,7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Остаток на лицевых счетах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2 293 455,4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88359" y="5608695"/>
            <a:ext cx="207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13191" y="1746745"/>
            <a:ext cx="6741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5029384" y="2564904"/>
            <a:ext cx="3719080" cy="42484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96993" y="3758934"/>
            <a:ext cx="4962" cy="132766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135395" y="3429000"/>
            <a:ext cx="0" cy="294292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5003" y="1436136"/>
            <a:ext cx="8243461" cy="5249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algn="ctr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из федерального бюджета бюджетам субъектов Российской Федерации субсидий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algn="ctr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установленного уровня софинансирования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908720"/>
            <a:ext cx="9083168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Федеральным казначейством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10 Федерального закона от 19.12.2016 № 415-ФЗ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6278" y="2564904"/>
            <a:ext cx="1" cy="31683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88721" y="2636912"/>
            <a:ext cx="4606929" cy="5787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 контроль за соблюдением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Российской Федерации уровня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расходных обязательств получателей средств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Федерации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3758" y="3326885"/>
            <a:ext cx="461189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совершенствования механизма предоставления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в размере уровня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предложения о внесении изменений в: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1655413" y="4607473"/>
            <a:ext cx="103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75" idx="1"/>
          </p:cNvCxnSpPr>
          <p:nvPr/>
        </p:nvCxnSpPr>
        <p:spPr>
          <a:xfrm>
            <a:off x="396993" y="5086600"/>
            <a:ext cx="2160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23" idx="1"/>
          </p:cNvCxnSpPr>
          <p:nvPr/>
        </p:nvCxnSpPr>
        <p:spPr>
          <a:xfrm>
            <a:off x="71241" y="2926266"/>
            <a:ext cx="217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25" idx="1"/>
          </p:cNvCxnSpPr>
          <p:nvPr/>
        </p:nvCxnSpPr>
        <p:spPr>
          <a:xfrm>
            <a:off x="66278" y="3542909"/>
            <a:ext cx="217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13017" y="1552436"/>
            <a:ext cx="6559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5003" y="2132856"/>
            <a:ext cx="8243461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Федерального казначейства за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полугодие 2017 г.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83760" y="5373216"/>
            <a:ext cx="4611889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ежемесячный мониторинг соблюдения установленного уровня софинансирования при осуществлении территориальными органами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по перечислению из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субсидий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2588547"/>
            <a:ext cx="4007112" cy="9242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субъектах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 планового уровня софинансирования от фактического не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ричинами отклонений планового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софинансирования от фактического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остальных субъектах Российской Федерации являются: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23420" y="3512802"/>
            <a:ext cx="3759748" cy="4922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поступление в бюджет субъекта Российской Федерации сумм возвратов дебиторской задолженности текущего финансового года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23419" y="4005064"/>
            <a:ext cx="3759749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оплаты денежных обязательств получателей средств субъекта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субъекта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подкрепления суммы софинансирования из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причинам: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доведение предельных объемов финансирования главными распорядителями средств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бюджета;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 заключенные соглашения о предоставлении субсидии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15230" y="5477771"/>
            <a:ext cx="377612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субъектом Российской Федерации целевых выплат в объеме большем, чем это предусмотрено Соглашением о предоставлении субсидии по коду направления расходов, предусмотренному для средств из федерального бюджета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15230" y="6281793"/>
            <a:ext cx="3746593" cy="5435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ошибки округления уровня софинансирования при заключении Соглашения о предоставлении субсидии в электронном виде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148550" y="3898860"/>
            <a:ext cx="188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2" idx="1"/>
          </p:cNvCxnSpPr>
          <p:nvPr/>
        </p:nvCxnSpPr>
        <p:spPr>
          <a:xfrm>
            <a:off x="5148550" y="4725144"/>
            <a:ext cx="1748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135395" y="5840924"/>
            <a:ext cx="1716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71" idx="1"/>
          </p:cNvCxnSpPr>
          <p:nvPr/>
        </p:nvCxnSpPr>
        <p:spPr>
          <a:xfrm>
            <a:off x="401955" y="409201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617979" y="3875990"/>
            <a:ext cx="4277671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формирования, предоставления и распределения субсидий, утвержденные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999;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17979" y="4432017"/>
            <a:ext cx="4282634" cy="350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Типовую форму соглашения о предоставлении субсидии бюджету субъекта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из федерального бюджета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13016" y="4927241"/>
            <a:ext cx="4282634" cy="3187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 стрелкой 78"/>
          <p:cNvCxnSpPr>
            <a:endCxn id="74" idx="1"/>
          </p:cNvCxnSpPr>
          <p:nvPr/>
        </p:nvCxnSpPr>
        <p:spPr>
          <a:xfrm>
            <a:off x="401955" y="4607473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71241" y="5725033"/>
            <a:ext cx="217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148064" y="6381328"/>
            <a:ext cx="1716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4895649" y="5589240"/>
            <a:ext cx="239745" cy="251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66279" y="2397245"/>
            <a:ext cx="1339495" cy="16765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я со стрелкой 57"/>
          <p:cNvCxnSpPr/>
          <p:nvPr/>
        </p:nvCxnSpPr>
        <p:spPr>
          <a:xfrm flipH="1">
            <a:off x="7020271" y="4869160"/>
            <a:ext cx="9872" cy="322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339752" y="4869160"/>
            <a:ext cx="0" cy="322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4413" y="908720"/>
            <a:ext cx="8526789" cy="43204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процессов кассового обслуживания исполнения бюджетов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0494" y="1484784"/>
            <a:ext cx="8654626" cy="1013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правовое основание для осуществления операций по перечислению иностранной валюты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внебюджетных фондов Российской Федерации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частности обеспечения Пенсионным фондом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пенсий в иностранной валюте), а также осуществления клиентами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физическим лицам на платежные карты «Мир»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3877" y="2852936"/>
            <a:ext cx="8026713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от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июня 201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№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</a:p>
          <a:p>
            <a:pPr algn="ctr">
              <a:lnSpc>
                <a:spcPct val="113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(внесение изменений в приказ о кассовом обслуживании исполнения бюджетов государственных внебюджетных фондов Российской Федерации от 23 августа 2013 г. № 12н)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4565166" y="2498392"/>
            <a:ext cx="6834" cy="354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94414" y="4005064"/>
            <a:ext cx="859070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предоставление из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едерального бюджета бюджетам субъектов Российской Федерации межбюджетных трансфертов под «фактическую потребность», в том числе с учетом установленного уровня софинансирования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350718" y="5191202"/>
            <a:ext cx="3312367" cy="5420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 июня 2012 г. № 238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3877" y="5191202"/>
            <a:ext cx="3658082" cy="5420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201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№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5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576063" cy="64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905" y="175648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ФЕДЕРАЛЬНОЕ КАЗНАЧЕЙСТВО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1600" y="476672"/>
            <a:ext cx="129614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glow rad="25400">
              <a:schemeClr val="accent2">
                <a:lumMod val="40000"/>
                <a:lumOff val="60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76672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www.roskazna.ru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5" y="796180"/>
            <a:ext cx="806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Цель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II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 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ОБЕСПЕЧЕНИЕ КАЗНАЧЕЙСКОГО СОПРОВОЖДЕНИЯ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Demi Cond" pitchFamily="34" charset="0"/>
              </a:rPr>
              <a:t>СРЕДСТВ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55761" y="1498388"/>
            <a:ext cx="8076679" cy="2506676"/>
          </a:xfrm>
          <a:prstGeom prst="roundRect">
            <a:avLst>
              <a:gd name="adj" fmla="val 288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расширения сферы применения казначейского аккредитива: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от 20.03.2017 № 10н «Об утверждении форм документов, применяемых при осуществлении операций по казначейскому обеспечению обязательств при казначейском сопровождении целевых средств, и порядка их заполнения»;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карта» по казначейскому сопровождению субсидий, предоставляемых из федерального бюджета юридическим лицам, перечисление которых осуществляется с применением казначейского аккредитива;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карта» по казначейскому обеспечению обязательств при казначейском сопровождении субсидий, предоставляемых из федерального бюджета юридическим лицам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государственные заказчики: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промышленности и торговли Российской Федерации;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корпорация по атомной энергии «Росатом»;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корпорацией по космической деятельности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07504" y="335035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ru-RU" sz="1000" dirty="0" smtClean="0"/>
          </a:p>
          <a:p>
            <a:pPr marL="628650" lvl="1" indent="-171450">
              <a:buFont typeface="Wingdings" panose="05000000000000000000" pitchFamily="2" charset="2"/>
              <a:buChar char="§"/>
            </a:pPr>
            <a:endParaRPr lang="ru-RU" sz="10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59632" y="4149080"/>
            <a:ext cx="7272808" cy="1152128"/>
          </a:xfrm>
          <a:prstGeom prst="roundRect">
            <a:avLst>
              <a:gd name="adj" fmla="val 74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01.07.2017: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контрактов с применением казначейского аккредитива, на общую сумму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4 930,4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выданных казначейских аккредитивов составила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429,4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государственных контрактов с применением казначейского аккредитива составило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773,1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699792" y="5445224"/>
            <a:ext cx="5832648" cy="1080120"/>
          </a:xfrm>
          <a:prstGeom prst="roundRect">
            <a:avLst>
              <a:gd name="adj" fmla="val 632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аккредитива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казначейском сопровождении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средств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дебиторской задолженности по расходам федерального бюджета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погашение казначейского аккредитива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суммы, необходимой для оплаты подтвержденных обязательств получателей средств из бюджета.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8444-319D-4652-A62E-10CB457F657D}" type="slidenum">
              <a:rPr lang="ru-RU" smtClean="0"/>
              <a:t>9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39980" y="11663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fld id="{C4BB2F0A-BE81-4E14-A060-66CE2D513185}" type="slidenum">
              <a:rPr lang="ru-RU" sz="24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3034234" y="210602"/>
            <a:ext cx="5426198" cy="52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ПОЛУГОДОВОЙ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ОТЧЕТ О РЕАЛИЗАЦИИ ПУБЛИЧНОЙ ДЕКЛАРАЦИИ ЦЕЛЕЙ И ЗАДАЧ КАЗНАЧЕЙСТВА РОССИИ НА 2017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Demi Cond" pitchFamily="34" charset="0"/>
              </a:rPr>
              <a:t>ГОД</a:t>
            </a:r>
            <a:endParaRPr lang="ru-RU" dirty="0"/>
          </a:p>
        </p:txBody>
      </p:sp>
      <p:sp>
        <p:nvSpPr>
          <p:cNvPr id="19" name="Стрелка углом 18"/>
          <p:cNvSpPr/>
          <p:nvPr/>
        </p:nvSpPr>
        <p:spPr>
          <a:xfrm rot="10800000">
            <a:off x="683567" y="4005060"/>
            <a:ext cx="576063" cy="1008116"/>
          </a:xfrm>
          <a:prstGeom prst="bentArrow">
            <a:avLst>
              <a:gd name="adj1" fmla="val 25000"/>
              <a:gd name="adj2" fmla="val 25827"/>
              <a:gd name="adj3" fmla="val 25000"/>
              <a:gd name="adj4" fmla="val 437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>
            <a:off x="1979710" y="5315272"/>
            <a:ext cx="720081" cy="1008116"/>
          </a:xfrm>
          <a:prstGeom prst="bentArrow">
            <a:avLst>
              <a:gd name="adj1" fmla="val 25000"/>
              <a:gd name="adj2" fmla="val 25827"/>
              <a:gd name="adj3" fmla="val 25000"/>
              <a:gd name="adj4" fmla="val 4375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12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</TotalTime>
  <Words>6474</Words>
  <Application>Microsoft Office PowerPoint</Application>
  <PresentationFormat>Экран (4:3)</PresentationFormat>
  <Paragraphs>713</Paragraphs>
  <Slides>46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о реализации Публичной декларации целей и задач Казначейства России на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mobile</dc:creator>
  <cp:lastModifiedBy>Ксенофонтова Ольга Владимировна</cp:lastModifiedBy>
  <cp:revision>220</cp:revision>
  <cp:lastPrinted>2017-10-12T11:24:44Z</cp:lastPrinted>
  <dcterms:created xsi:type="dcterms:W3CDTF">2016-04-14T08:52:46Z</dcterms:created>
  <dcterms:modified xsi:type="dcterms:W3CDTF">2017-10-17T13:10:05Z</dcterms:modified>
</cp:coreProperties>
</file>