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0" r:id="rId2"/>
    <p:sldId id="292" r:id="rId3"/>
    <p:sldId id="256" r:id="rId4"/>
    <p:sldId id="286" r:id="rId5"/>
    <p:sldId id="287" r:id="rId6"/>
    <p:sldId id="288" r:id="rId7"/>
    <p:sldId id="289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91" r:id="rId30"/>
    <p:sldId id="284" r:id="rId31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9082" autoAdjust="0"/>
  </p:normalViewPr>
  <p:slideViewPr>
    <p:cSldViewPr>
      <p:cViewPr varScale="1">
        <p:scale>
          <a:sx n="84" d="100"/>
          <a:sy n="84" d="100"/>
        </p:scale>
        <p:origin x="-3102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/>
              <a:t>Средства на лицевых счетах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Средства на лицевых счетах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39B-4F22-84E8-A26D090F0A1B}"/>
              </c:ext>
            </c:extLst>
          </c:dPt>
          <c:dLbls>
            <c:dLbl>
              <c:idx val="0"/>
              <c:layout>
                <c:manualLayout>
                  <c:x val="0.12597778251396102"/>
                  <c:y val="5.0810478249736835E-2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11 774 087,10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39B-4F22-84E8-A26D090F0A1B}"/>
                </c:ext>
              </c:extLst>
            </c:dLbl>
            <c:dLbl>
              <c:idx val="1"/>
              <c:layout>
                <c:manualLayout>
                  <c:x val="0.12957743924144483"/>
                  <c:y val="3.9520594469259436E-2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/>
                      <a:t>-7 983 553,80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9B-4F22-84E8-A26D090F0A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Зачислено</c:v>
                </c:pt>
                <c:pt idx="1">
                  <c:v>Израсходовано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11774087.1</c:v>
                </c:pt>
                <c:pt idx="1">
                  <c:v>-7983553.7999999998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39B-4F22-84E8-A26D090F0A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314944"/>
        <c:axId val="118088256"/>
      </c:barChart>
      <c:catAx>
        <c:axId val="3131494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18088256"/>
        <c:crosses val="autoZero"/>
        <c:auto val="1"/>
        <c:lblAlgn val="ctr"/>
        <c:lblOffset val="100"/>
        <c:noMultiLvlLbl val="0"/>
      </c:catAx>
      <c:valAx>
        <c:axId val="118088256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alpha val="22000"/>
                </a:schemeClr>
              </a:solidFill>
            </a:ln>
          </c:spPr>
        </c:majorGridlines>
        <c:numFmt formatCode="#,##0.00" sourceLinked="0"/>
        <c:majorTickMark val="out"/>
        <c:minorTickMark val="none"/>
        <c:tickLblPos val="nextTo"/>
        <c:txPr>
          <a:bodyPr/>
          <a:lstStyle/>
          <a:p>
            <a:pPr>
              <a:defRPr sz="1100" baseline="0"/>
            </a:pPr>
            <a:endParaRPr lang="ru-RU"/>
          </a:p>
        </c:txPr>
        <c:crossAx val="3131494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Количество территориальных отделов ТОФК, ед.
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1061219233112578E-2"/>
          <c:y val="0.17775693768230544"/>
          <c:w val="0.89464346388779759"/>
          <c:h val="0.37032638023431591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территориальных отделов ТОФК, ед.
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8950946077275679E-2"/>
                  <c:y val="3.4582214176638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FE5-4B38-8C71-0F892D956E97}"/>
                </c:ext>
              </c:extLst>
            </c:dLbl>
            <c:dLbl>
              <c:idx val="1"/>
              <c:layout>
                <c:manualLayout>
                  <c:x val="-5.0805581839924816E-3"/>
                  <c:y val="-4.14986570119659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E5-4B38-8C71-0F892D956E97}"/>
                </c:ext>
              </c:extLst>
            </c:dLbl>
            <c:dLbl>
              <c:idx val="2"/>
              <c:layout>
                <c:manualLayout>
                  <c:x val="-3.2176868498619081E-2"/>
                  <c:y val="5.18733212649574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FE5-4B38-8C71-0F892D956E97}"/>
                </c:ext>
              </c:extLst>
            </c:dLbl>
            <c:dLbl>
              <c:idx val="4"/>
              <c:layout>
                <c:manualLayout>
                  <c:x val="-1.8628713341305767E-2"/>
                  <c:y val="3.8040435594302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E5-4B38-8C71-0F892D956E97}"/>
                </c:ext>
              </c:extLst>
            </c:dLbl>
            <c:dLbl>
              <c:idx val="5"/>
              <c:layout>
                <c:manualLayout>
                  <c:x val="-1.1854635762649123E-2"/>
                  <c:y val="-5.87897641002851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FE5-4B38-8C71-0F892D956E97}"/>
                </c:ext>
              </c:extLst>
            </c:dLbl>
            <c:dLbl>
              <c:idx val="6"/>
              <c:layout>
                <c:manualLayout>
                  <c:x val="-4.6091757025178197E-2"/>
                  <c:y val="3.86691882720101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FE5-4B38-8C71-0F892D956E97}"/>
                </c:ext>
              </c:extLst>
            </c:dLbl>
            <c:dLbl>
              <c:idx val="7"/>
              <c:layout>
                <c:manualLayout>
                  <c:x val="-2.6248507784288763E-2"/>
                  <c:y val="-5.049009705992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FE5-4B38-8C71-0F892D956E97}"/>
                </c:ext>
              </c:extLst>
            </c:dLbl>
            <c:dLbl>
              <c:idx val="8"/>
              <c:layout>
                <c:manualLayout>
                  <c:x val="-2.5281973043525641E-2"/>
                  <c:y val="6.3076072355596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FE5-4B38-8C71-0F892D956E97}"/>
                </c:ext>
              </c:extLst>
            </c:dLbl>
            <c:dLbl>
              <c:idx val="9"/>
              <c:layout>
                <c:manualLayout>
                  <c:x val="-1.5485484022765887E-2"/>
                  <c:y val="-5.87897641002851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FE5-4B38-8C71-0F892D956E97}"/>
                </c:ext>
              </c:extLst>
            </c:dLbl>
            <c:dLbl>
              <c:idx val="10"/>
              <c:layout>
                <c:manualLayout>
                  <c:x val="-2.7096310314626566E-2"/>
                  <c:y val="4.49568784296298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FE5-4B38-8C71-0F892D956E97}"/>
                </c:ext>
              </c:extLst>
            </c:dLbl>
            <c:dLbl>
              <c:idx val="11"/>
              <c:layout>
                <c:manualLayout>
                  <c:x val="-2.0322232735969926E-2"/>
                  <c:y val="-3.4582214176638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FE5-4B38-8C71-0F892D956E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Лист1!$A$2:$A$14</c:f>
              <c:numCache>
                <c:formatCode>m/d/yyyy</c:formatCode>
                <c:ptCount val="1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</c:numCache>
            </c:num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1851</c:v>
                </c:pt>
                <c:pt idx="1">
                  <c:v>1782</c:v>
                </c:pt>
                <c:pt idx="2">
                  <c:v>1750</c:v>
                </c:pt>
                <c:pt idx="3">
                  <c:v>1719</c:v>
                </c:pt>
                <c:pt idx="4">
                  <c:v>1673</c:v>
                </c:pt>
                <c:pt idx="5">
                  <c:v>1669</c:v>
                </c:pt>
                <c:pt idx="6">
                  <c:v>1620</c:v>
                </c:pt>
                <c:pt idx="7">
                  <c:v>1589</c:v>
                </c:pt>
                <c:pt idx="8">
                  <c:v>1580</c:v>
                </c:pt>
                <c:pt idx="9">
                  <c:v>1572</c:v>
                </c:pt>
                <c:pt idx="10">
                  <c:v>1562</c:v>
                </c:pt>
                <c:pt idx="11">
                  <c:v>1561</c:v>
                </c:pt>
                <c:pt idx="12">
                  <c:v>1561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2FE5-4B38-8C71-0F892D956E9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0315520"/>
        <c:axId val="146072128"/>
      </c:lineChart>
      <c:dateAx>
        <c:axId val="150315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6072128"/>
        <c:crosses val="autoZero"/>
        <c:auto val="1"/>
        <c:lblOffset val="100"/>
        <c:baseTimeUnit val="months"/>
      </c:dateAx>
      <c:valAx>
        <c:axId val="14607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031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168147418233597"/>
          <c:y val="0.88662370847683591"/>
          <c:w val="0.64802788826793578"/>
          <c:h val="0.11337629152316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25445F-6A01-4EBF-A293-8F32DA495F08}" type="doc">
      <dgm:prSet loTypeId="urn:microsoft.com/office/officeart/2005/8/layout/vList3#1" loCatId="list" qsTypeId="urn:microsoft.com/office/officeart/2005/8/quickstyle/simple1" qsCatId="simple" csTypeId="urn:microsoft.com/office/officeart/2005/8/colors/accent1_1" csCatId="accent1" phldr="1"/>
      <dgm:spPr/>
    </dgm:pt>
    <dgm:pt modelId="{78A2ADDD-597E-41C9-B829-071C02BD5323}">
      <dgm:prSet phldrT="[Текст]" custT="1"/>
      <dgm:spPr>
        <a:xfrm rot="10800000">
          <a:off x="958076" y="17213"/>
          <a:ext cx="3332616" cy="444156"/>
        </a:xfrm>
      </dgm:spPr>
      <dgm:t>
        <a:bodyPr/>
        <a:lstStyle/>
        <a:p>
          <a:r>
            <a:rPr lang="ru-RU" sz="1400" b="0">
              <a:latin typeface="Calibri" panose="020F0502020204030204"/>
              <a:ea typeface="+mn-ea"/>
              <a:cs typeface="+mn-cs"/>
            </a:rPr>
            <a:t>Обслуживание лицевых счетов</a:t>
          </a:r>
          <a:endParaRPr lang="ru-RU" sz="1400" b="0" dirty="0">
            <a:latin typeface="Calibri" panose="020F0502020204030204"/>
            <a:ea typeface="+mn-ea"/>
            <a:cs typeface="+mn-cs"/>
          </a:endParaRPr>
        </a:p>
      </dgm:t>
    </dgm:pt>
    <dgm:pt modelId="{09F9EB9C-3533-480C-957F-737702690604}" type="parTrans" cxnId="{79087308-279B-48BA-BB9A-7EB561A13DC4}">
      <dgm:prSet/>
      <dgm:spPr/>
      <dgm:t>
        <a:bodyPr/>
        <a:lstStyle/>
        <a:p>
          <a:endParaRPr lang="ru-RU" b="0"/>
        </a:p>
      </dgm:t>
    </dgm:pt>
    <dgm:pt modelId="{D3362499-D535-42F2-B4B5-A2CDE894496F}" type="sibTrans" cxnId="{79087308-279B-48BA-BB9A-7EB561A13DC4}">
      <dgm:prSet/>
      <dgm:spPr/>
      <dgm:t>
        <a:bodyPr/>
        <a:lstStyle/>
        <a:p>
          <a:endParaRPr lang="ru-RU" b="0"/>
        </a:p>
      </dgm:t>
    </dgm:pt>
    <dgm:pt modelId="{7559F3ED-D4EA-4C06-9864-49FA89EE0B62}">
      <dgm:prSet phldrT="[Текст]" custT="1"/>
      <dgm:spPr>
        <a:xfrm rot="10800000">
          <a:off x="958076" y="633526"/>
          <a:ext cx="3332616" cy="444156"/>
        </a:xfrm>
      </dgm:spPr>
      <dgm:t>
        <a:bodyPr/>
        <a:lstStyle/>
        <a:p>
          <a:r>
            <a:rPr lang="ru-RU" sz="1400" b="0" dirty="0" err="1">
              <a:latin typeface="Calibri" panose="020F0502020204030204"/>
              <a:ea typeface="+mn-ea"/>
              <a:cs typeface="+mn-cs"/>
            </a:rPr>
            <a:t>Контрольно</a:t>
          </a:r>
          <a:r>
            <a:rPr lang="ru-RU" sz="1400" b="0" dirty="0">
              <a:latin typeface="Calibri" panose="020F0502020204030204"/>
              <a:ea typeface="+mn-ea"/>
              <a:cs typeface="+mn-cs"/>
            </a:rPr>
            <a:t> – ревизионная работа</a:t>
          </a:r>
        </a:p>
      </dgm:t>
    </dgm:pt>
    <dgm:pt modelId="{3B5A980B-AE41-4EAF-9330-3C01F01C9C79}" type="parTrans" cxnId="{C9A925D9-4774-49C6-ABC1-FA9039746C25}">
      <dgm:prSet/>
      <dgm:spPr/>
      <dgm:t>
        <a:bodyPr/>
        <a:lstStyle/>
        <a:p>
          <a:endParaRPr lang="ru-RU" b="0"/>
        </a:p>
      </dgm:t>
    </dgm:pt>
    <dgm:pt modelId="{3516FCB3-AE42-47CA-95CD-37D3851C29EC}" type="sibTrans" cxnId="{C9A925D9-4774-49C6-ABC1-FA9039746C25}">
      <dgm:prSet/>
      <dgm:spPr/>
      <dgm:t>
        <a:bodyPr/>
        <a:lstStyle/>
        <a:p>
          <a:endParaRPr lang="ru-RU" b="0"/>
        </a:p>
      </dgm:t>
    </dgm:pt>
    <dgm:pt modelId="{38766CC6-4018-4EAB-965B-DD174A727F91}">
      <dgm:prSet phldrT="[Текст]" custT="1"/>
      <dgm:spPr>
        <a:xfrm rot="10800000">
          <a:off x="958076" y="1249840"/>
          <a:ext cx="3332616" cy="444156"/>
        </a:xfrm>
      </dgm:spPr>
      <dgm:t>
        <a:bodyPr/>
        <a:lstStyle/>
        <a:p>
          <a:r>
            <a:rPr lang="ru-RU" sz="1400" b="0">
              <a:latin typeface="Calibri" panose="020F0502020204030204"/>
              <a:ea typeface="+mn-ea"/>
              <a:cs typeface="+mn-cs"/>
            </a:rPr>
            <a:t>Автотранспорт</a:t>
          </a:r>
          <a:endParaRPr lang="ru-RU" sz="1400" b="0" dirty="0">
            <a:latin typeface="Calibri" panose="020F0502020204030204"/>
            <a:ea typeface="+mn-ea"/>
            <a:cs typeface="+mn-cs"/>
          </a:endParaRPr>
        </a:p>
      </dgm:t>
    </dgm:pt>
    <dgm:pt modelId="{0C680911-0B6B-498B-8940-F0FAC7152337}" type="parTrans" cxnId="{29E35BB6-3603-4ECE-AF1B-B21CBD97851C}">
      <dgm:prSet/>
      <dgm:spPr/>
      <dgm:t>
        <a:bodyPr/>
        <a:lstStyle/>
        <a:p>
          <a:endParaRPr lang="ru-RU" b="0"/>
        </a:p>
      </dgm:t>
    </dgm:pt>
    <dgm:pt modelId="{6E6AF4F5-1040-4C35-8626-D0F474845392}" type="sibTrans" cxnId="{29E35BB6-3603-4ECE-AF1B-B21CBD97851C}">
      <dgm:prSet/>
      <dgm:spPr/>
      <dgm:t>
        <a:bodyPr/>
        <a:lstStyle/>
        <a:p>
          <a:endParaRPr lang="ru-RU" b="0"/>
        </a:p>
      </dgm:t>
    </dgm:pt>
    <dgm:pt modelId="{C05BD32E-38DE-49F4-8E7E-B2046714FB2F}">
      <dgm:prSet phldrT="[Текст]" custT="1"/>
      <dgm:spPr>
        <a:xfrm rot="10800000">
          <a:off x="958076" y="1866153"/>
          <a:ext cx="3332616" cy="444156"/>
        </a:xfrm>
      </dgm:spPr>
      <dgm:t>
        <a:bodyPr/>
        <a:lstStyle/>
        <a:p>
          <a:r>
            <a:rPr lang="ru-RU" sz="1400" b="0" dirty="0">
              <a:latin typeface="Calibri" panose="020F0502020204030204"/>
              <a:ea typeface="+mn-ea"/>
              <a:cs typeface="+mn-cs"/>
            </a:rPr>
            <a:t>Текущий и капитальный ремонт</a:t>
          </a:r>
        </a:p>
      </dgm:t>
    </dgm:pt>
    <dgm:pt modelId="{856490E7-D379-44AD-9EE3-8C132BA4038B}" type="parTrans" cxnId="{44C18A4C-4FAF-4295-922F-C3993C070477}">
      <dgm:prSet/>
      <dgm:spPr/>
      <dgm:t>
        <a:bodyPr/>
        <a:lstStyle/>
        <a:p>
          <a:endParaRPr lang="ru-RU" b="0"/>
        </a:p>
      </dgm:t>
    </dgm:pt>
    <dgm:pt modelId="{4CED37A0-E288-4D59-BE9A-B6709C4D2AAB}" type="sibTrans" cxnId="{44C18A4C-4FAF-4295-922F-C3993C070477}">
      <dgm:prSet/>
      <dgm:spPr/>
      <dgm:t>
        <a:bodyPr/>
        <a:lstStyle/>
        <a:p>
          <a:endParaRPr lang="ru-RU" b="0"/>
        </a:p>
      </dgm:t>
    </dgm:pt>
    <dgm:pt modelId="{20B684AC-BF63-49A7-8589-2EE424BA4DDC}">
      <dgm:prSet phldrT="[Текст]" custT="1"/>
      <dgm:spPr>
        <a:xfrm rot="10800000">
          <a:off x="958076" y="2482466"/>
          <a:ext cx="3332616" cy="444156"/>
        </a:xfrm>
      </dgm:spPr>
      <dgm:t>
        <a:bodyPr/>
        <a:lstStyle/>
        <a:p>
          <a:r>
            <a:rPr lang="ru-RU" sz="1200" b="0">
              <a:latin typeface="Calibri" panose="020F0502020204030204"/>
              <a:ea typeface="+mn-ea"/>
              <a:cs typeface="+mn-cs"/>
            </a:rPr>
            <a:t>Обслуживание помещений и земельных участков</a:t>
          </a:r>
          <a:endParaRPr lang="ru-RU" sz="1200" b="0" dirty="0">
            <a:latin typeface="Calibri" panose="020F0502020204030204"/>
            <a:ea typeface="+mn-ea"/>
            <a:cs typeface="+mn-cs"/>
          </a:endParaRPr>
        </a:p>
      </dgm:t>
    </dgm:pt>
    <dgm:pt modelId="{3D742164-470C-4C06-B8F0-F883391135D7}" type="parTrans" cxnId="{6F2E05A9-88AF-466B-902A-393769401828}">
      <dgm:prSet/>
      <dgm:spPr/>
      <dgm:t>
        <a:bodyPr/>
        <a:lstStyle/>
        <a:p>
          <a:endParaRPr lang="ru-RU" b="0"/>
        </a:p>
      </dgm:t>
    </dgm:pt>
    <dgm:pt modelId="{85BA8394-7DFD-4C1F-B4CE-16586819CCCC}" type="sibTrans" cxnId="{6F2E05A9-88AF-466B-902A-393769401828}">
      <dgm:prSet/>
      <dgm:spPr/>
      <dgm:t>
        <a:bodyPr/>
        <a:lstStyle/>
        <a:p>
          <a:endParaRPr lang="ru-RU" b="0"/>
        </a:p>
      </dgm:t>
    </dgm:pt>
    <dgm:pt modelId="{04EF71C9-6AC0-4A10-87B9-3120FDFED45A}">
      <dgm:prSet phldrT="[Текст]" custT="1"/>
      <dgm:spPr>
        <a:xfrm rot="10800000">
          <a:off x="958076" y="3098780"/>
          <a:ext cx="3332616" cy="444156"/>
        </a:xfrm>
      </dgm:spPr>
      <dgm:t>
        <a:bodyPr/>
        <a:lstStyle/>
        <a:p>
          <a:r>
            <a:rPr lang="ru-RU" sz="1400" b="0">
              <a:latin typeface="Calibri" panose="020F0502020204030204"/>
              <a:ea typeface="+mn-ea"/>
              <a:cs typeface="+mn-cs"/>
            </a:rPr>
            <a:t>Кадровая обеспеченность</a:t>
          </a:r>
          <a:endParaRPr lang="ru-RU" sz="1400" b="0" dirty="0">
            <a:latin typeface="Calibri" panose="020F0502020204030204"/>
            <a:ea typeface="+mn-ea"/>
            <a:cs typeface="+mn-cs"/>
          </a:endParaRPr>
        </a:p>
      </dgm:t>
    </dgm:pt>
    <dgm:pt modelId="{8A052E24-89AE-4248-8AF2-340087FC226C}" type="parTrans" cxnId="{69E17C34-0A18-46E3-9954-D8A69B1411CD}">
      <dgm:prSet/>
      <dgm:spPr/>
      <dgm:t>
        <a:bodyPr/>
        <a:lstStyle/>
        <a:p>
          <a:endParaRPr lang="ru-RU" b="0"/>
        </a:p>
      </dgm:t>
    </dgm:pt>
    <dgm:pt modelId="{0A088914-2074-462D-BFDF-B6D3EBBD31BF}" type="sibTrans" cxnId="{69E17C34-0A18-46E3-9954-D8A69B1411CD}">
      <dgm:prSet/>
      <dgm:spPr/>
      <dgm:t>
        <a:bodyPr/>
        <a:lstStyle/>
        <a:p>
          <a:endParaRPr lang="ru-RU" b="0"/>
        </a:p>
      </dgm:t>
    </dgm:pt>
    <dgm:pt modelId="{83D8CDBE-F794-476F-B1D3-305A460868D1}">
      <dgm:prSet phldrT="[Текст]" custT="1"/>
      <dgm:spPr>
        <a:xfrm rot="10800000">
          <a:off x="958076" y="3715093"/>
          <a:ext cx="3332616" cy="444156"/>
        </a:xfrm>
      </dgm:spPr>
      <dgm:t>
        <a:bodyPr/>
        <a:lstStyle/>
        <a:p>
          <a:r>
            <a:rPr lang="ru-RU" sz="1400" b="0">
              <a:latin typeface="Calibri" panose="020F0502020204030204"/>
              <a:ea typeface="+mn-ea"/>
              <a:cs typeface="+mn-cs"/>
            </a:rPr>
            <a:t>Материальная обеспеченность</a:t>
          </a:r>
          <a:endParaRPr lang="ru-RU" sz="1400" b="0" dirty="0">
            <a:latin typeface="Calibri" panose="020F0502020204030204"/>
            <a:ea typeface="+mn-ea"/>
            <a:cs typeface="+mn-cs"/>
          </a:endParaRPr>
        </a:p>
      </dgm:t>
    </dgm:pt>
    <dgm:pt modelId="{80BE68D7-C2E2-4BDB-B39E-6310ECB55091}" type="parTrans" cxnId="{A5AEC4C2-4FBE-4F2D-AA10-975821E83D58}">
      <dgm:prSet/>
      <dgm:spPr/>
      <dgm:t>
        <a:bodyPr/>
        <a:lstStyle/>
        <a:p>
          <a:endParaRPr lang="ru-RU" b="0"/>
        </a:p>
      </dgm:t>
    </dgm:pt>
    <dgm:pt modelId="{155A1E72-EE47-4A42-90EC-E84335C431B3}" type="sibTrans" cxnId="{A5AEC4C2-4FBE-4F2D-AA10-975821E83D58}">
      <dgm:prSet/>
      <dgm:spPr/>
      <dgm:t>
        <a:bodyPr/>
        <a:lstStyle/>
        <a:p>
          <a:endParaRPr lang="ru-RU" b="0"/>
        </a:p>
      </dgm:t>
    </dgm:pt>
    <dgm:pt modelId="{C2C3981F-41BC-4E85-8D6F-5857AF5E95E4}" type="pres">
      <dgm:prSet presAssocID="{5625445F-6A01-4EBF-A293-8F32DA495F08}" presName="linearFlow" presStyleCnt="0">
        <dgm:presLayoutVars>
          <dgm:dir/>
          <dgm:resizeHandles val="exact"/>
        </dgm:presLayoutVars>
      </dgm:prSet>
      <dgm:spPr/>
    </dgm:pt>
    <dgm:pt modelId="{03F9B3D8-4A74-4AB8-A6CB-6BCE1C86DBDC}" type="pres">
      <dgm:prSet presAssocID="{78A2ADDD-597E-41C9-B829-071C02BD5323}" presName="composite" presStyleCnt="0"/>
      <dgm:spPr/>
    </dgm:pt>
    <dgm:pt modelId="{34E2A200-B777-4027-82A3-161C6AAE768A}" type="pres">
      <dgm:prSet presAssocID="{78A2ADDD-597E-41C9-B829-071C02BD5323}" presName="imgShp" presStyleLbl="fgImgPlace1" presStyleIdx="0" presStyleCnt="7" custLinFactNeighborY="-12272"/>
      <dgm:spPr>
        <a:xfrm>
          <a:off x="720760" y="0"/>
          <a:ext cx="474632" cy="474632"/>
        </a:xfrm>
        <a:prstGeom prst="ellipse">
          <a:avLst/>
        </a:prstGeom>
        <a:blipFill>
          <a:blip xmlns:r="http://schemas.openxmlformats.org/officeDocument/2006/relationships" r:embed="rId1">
            <a:extLst/>
          </a:blip>
          <a:srcRect/>
          <a:stretch>
            <a:fillRect t="-2000" b="-2000"/>
          </a:stretch>
        </a:blipFill>
      </dgm:spPr>
    </dgm:pt>
    <dgm:pt modelId="{830F47D5-01E6-47B8-BC2E-34147040F195}" type="pres">
      <dgm:prSet presAssocID="{78A2ADDD-597E-41C9-B829-071C02BD5323}" presName="txShp" presStyleLbl="node1" presStyleIdx="0" presStyleCnt="7" custScaleY="93579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  <dgm:pt modelId="{3B1A785E-DA5B-483E-A00A-6A30527D79C2}" type="pres">
      <dgm:prSet presAssocID="{D3362499-D535-42F2-B4B5-A2CDE894496F}" presName="spacing" presStyleCnt="0"/>
      <dgm:spPr/>
    </dgm:pt>
    <dgm:pt modelId="{03516EF8-321D-4BE8-AF41-C31DB5970340}" type="pres">
      <dgm:prSet presAssocID="{7559F3ED-D4EA-4C06-9864-49FA89EE0B62}" presName="composite" presStyleCnt="0"/>
      <dgm:spPr/>
    </dgm:pt>
    <dgm:pt modelId="{C66F1B54-318F-4B98-A4B7-56876AF5FE22}" type="pres">
      <dgm:prSet presAssocID="{7559F3ED-D4EA-4C06-9864-49FA89EE0B62}" presName="imgShp" presStyleLbl="fgImgPlace1" presStyleIdx="1" presStyleCnt="7"/>
      <dgm:spPr>
        <a:xfrm>
          <a:off x="720760" y="618288"/>
          <a:ext cx="474632" cy="474632"/>
        </a:xfrm>
        <a:prstGeom prst="ellipse">
          <a:avLst/>
        </a:prstGeom>
        <a:blipFill>
          <a:blip xmlns:r="http://schemas.openxmlformats.org/officeDocument/2006/relationships" r:embed="rId2">
            <a:extLst/>
          </a:blip>
          <a:srcRect/>
          <a:stretch>
            <a:fillRect t="-7000" b="-7000"/>
          </a:stretch>
        </a:blipFill>
      </dgm:spPr>
    </dgm:pt>
    <dgm:pt modelId="{02758DCF-4998-471A-9081-B82C027CE976}" type="pres">
      <dgm:prSet presAssocID="{7559F3ED-D4EA-4C06-9864-49FA89EE0B62}" presName="txShp" presStyleLbl="node1" presStyleIdx="1" presStyleCnt="7" custScaleY="93579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  <dgm:pt modelId="{16892CE3-6808-4D82-9B40-71605A0292B9}" type="pres">
      <dgm:prSet presAssocID="{3516FCB3-AE42-47CA-95CD-37D3851C29EC}" presName="spacing" presStyleCnt="0"/>
      <dgm:spPr/>
    </dgm:pt>
    <dgm:pt modelId="{0B1D773B-941C-4D42-8D9A-2AA538156006}" type="pres">
      <dgm:prSet presAssocID="{38766CC6-4018-4EAB-965B-DD174A727F91}" presName="composite" presStyleCnt="0"/>
      <dgm:spPr/>
    </dgm:pt>
    <dgm:pt modelId="{946A1AD7-CB0B-43E5-A376-E4A339E2DC17}" type="pres">
      <dgm:prSet presAssocID="{38766CC6-4018-4EAB-965B-DD174A727F91}" presName="imgShp" presStyleLbl="fgImgPlace1" presStyleIdx="2" presStyleCnt="7"/>
      <dgm:spPr>
        <a:xfrm>
          <a:off x="720760" y="1234602"/>
          <a:ext cx="474632" cy="474632"/>
        </a:xfrm>
        <a:prstGeom prst="ellipse">
          <a:avLst/>
        </a:prstGeom>
        <a:blipFill>
          <a:blip xmlns:r="http://schemas.openxmlformats.org/officeDocument/2006/relationships" r:embed="rId3">
            <a:extLst/>
          </a:blip>
          <a:srcRect/>
          <a:stretch>
            <a:fillRect l="-1000" r="-1000"/>
          </a:stretch>
        </a:blipFill>
      </dgm:spPr>
    </dgm:pt>
    <dgm:pt modelId="{67C01D61-AFA3-49D1-B359-1FCEA7A82481}" type="pres">
      <dgm:prSet presAssocID="{38766CC6-4018-4EAB-965B-DD174A727F91}" presName="txShp" presStyleLbl="node1" presStyleIdx="2" presStyleCnt="7" custScaleY="93579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  <dgm:pt modelId="{EBB26ED6-0BE8-4571-93B9-784C135FFE26}" type="pres">
      <dgm:prSet presAssocID="{6E6AF4F5-1040-4C35-8626-D0F474845392}" presName="spacing" presStyleCnt="0"/>
      <dgm:spPr/>
    </dgm:pt>
    <dgm:pt modelId="{0F1C3800-E756-4AB7-981E-1CBB933DBD57}" type="pres">
      <dgm:prSet presAssocID="{C05BD32E-38DE-49F4-8E7E-B2046714FB2F}" presName="composite" presStyleCnt="0"/>
      <dgm:spPr/>
    </dgm:pt>
    <dgm:pt modelId="{A1315838-2D8B-4F6E-BE35-AFA71BC71725}" type="pres">
      <dgm:prSet presAssocID="{C05BD32E-38DE-49F4-8E7E-B2046714FB2F}" presName="imgShp" presStyleLbl="fgImgPlace1" presStyleIdx="3" presStyleCnt="7"/>
      <dgm:spPr>
        <a:xfrm>
          <a:off x="720760" y="1850915"/>
          <a:ext cx="474632" cy="474632"/>
        </a:xfrm>
        <a:prstGeom prst="ellipse">
          <a:avLst/>
        </a:prstGeom>
        <a:blipFill>
          <a:blip xmlns:r="http://schemas.openxmlformats.org/officeDocument/2006/relationships" r:embed="rId4">
            <a:extLst/>
          </a:blip>
          <a:srcRect/>
          <a:stretch>
            <a:fillRect l="-3000" r="-3000"/>
          </a:stretch>
        </a:blipFill>
      </dgm:spPr>
    </dgm:pt>
    <dgm:pt modelId="{B9486E30-0263-4884-9ED9-612485AB481D}" type="pres">
      <dgm:prSet presAssocID="{C05BD32E-38DE-49F4-8E7E-B2046714FB2F}" presName="txShp" presStyleLbl="node1" presStyleIdx="3" presStyleCnt="7" custScaleY="93579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  <dgm:pt modelId="{9B11396E-C423-4898-9183-B23A94DF8459}" type="pres">
      <dgm:prSet presAssocID="{4CED37A0-E288-4D59-BE9A-B6709C4D2AAB}" presName="spacing" presStyleCnt="0"/>
      <dgm:spPr/>
    </dgm:pt>
    <dgm:pt modelId="{5D8A0361-78B8-4BFF-A3FE-CF67AD391240}" type="pres">
      <dgm:prSet presAssocID="{20B684AC-BF63-49A7-8589-2EE424BA4DDC}" presName="composite" presStyleCnt="0"/>
      <dgm:spPr/>
    </dgm:pt>
    <dgm:pt modelId="{CCB18DD0-2620-4F9E-BC04-8D8CC8F303F0}" type="pres">
      <dgm:prSet presAssocID="{20B684AC-BF63-49A7-8589-2EE424BA4DDC}" presName="imgShp" presStyleLbl="fgImgPlace1" presStyleIdx="4" presStyleCnt="7"/>
      <dgm:spPr>
        <a:xfrm>
          <a:off x="720760" y="2467228"/>
          <a:ext cx="474632" cy="474632"/>
        </a:xfrm>
        <a:prstGeom prst="ellipse">
          <a:avLst/>
        </a:prstGeom>
        <a:blipFill>
          <a:blip xmlns:r="http://schemas.openxmlformats.org/officeDocument/2006/relationships" r:embed="rId5">
            <a:extLst/>
          </a:blip>
          <a:srcRect/>
          <a:stretch>
            <a:fillRect t="-5000" b="-5000"/>
          </a:stretch>
        </a:blipFill>
      </dgm:spPr>
    </dgm:pt>
    <dgm:pt modelId="{0DB0B665-2346-473C-A936-8936116B73A3}" type="pres">
      <dgm:prSet presAssocID="{20B684AC-BF63-49A7-8589-2EE424BA4DDC}" presName="txShp" presStyleLbl="node1" presStyleIdx="4" presStyleCnt="7" custScaleY="93579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  <dgm:pt modelId="{28B398DE-9E69-42CB-AA7A-106A3E832098}" type="pres">
      <dgm:prSet presAssocID="{85BA8394-7DFD-4C1F-B4CE-16586819CCCC}" presName="spacing" presStyleCnt="0"/>
      <dgm:spPr/>
    </dgm:pt>
    <dgm:pt modelId="{2AC45C4D-1522-4C7F-808B-DFA4E5A6F34B}" type="pres">
      <dgm:prSet presAssocID="{04EF71C9-6AC0-4A10-87B9-3120FDFED45A}" presName="composite" presStyleCnt="0"/>
      <dgm:spPr/>
    </dgm:pt>
    <dgm:pt modelId="{917D8522-BCC4-4407-9DE7-5B8D13D153E8}" type="pres">
      <dgm:prSet presAssocID="{04EF71C9-6AC0-4A10-87B9-3120FDFED45A}" presName="imgShp" presStyleLbl="fgImgPlace1" presStyleIdx="5" presStyleCnt="7"/>
      <dgm:spPr>
        <a:xfrm>
          <a:off x="720760" y="3083542"/>
          <a:ext cx="474632" cy="474632"/>
        </a:xfrm>
        <a:prstGeom prst="ellipse">
          <a:avLst/>
        </a:prstGeom>
        <a:blipFill>
          <a:blip xmlns:r="http://schemas.openxmlformats.org/officeDocument/2006/relationships" r:embed="rId6">
            <a:extLst/>
          </a:blip>
          <a:srcRect/>
          <a:stretch>
            <a:fillRect l="-4000" r="-4000"/>
          </a:stretch>
        </a:blipFill>
      </dgm:spPr>
    </dgm:pt>
    <dgm:pt modelId="{CB644810-A260-4176-A371-C4F2DAE986F9}" type="pres">
      <dgm:prSet presAssocID="{04EF71C9-6AC0-4A10-87B9-3120FDFED45A}" presName="txShp" presStyleLbl="node1" presStyleIdx="5" presStyleCnt="7" custScaleY="93579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  <dgm:pt modelId="{F673AA87-F5E1-4430-872F-AA600FBCC49B}" type="pres">
      <dgm:prSet presAssocID="{0A088914-2074-462D-BFDF-B6D3EBBD31BF}" presName="spacing" presStyleCnt="0"/>
      <dgm:spPr/>
    </dgm:pt>
    <dgm:pt modelId="{F43C93CA-A2B0-4C9C-B679-34756787A833}" type="pres">
      <dgm:prSet presAssocID="{83D8CDBE-F794-476F-B1D3-305A460868D1}" presName="composite" presStyleCnt="0"/>
      <dgm:spPr/>
    </dgm:pt>
    <dgm:pt modelId="{404587E8-F3C1-465B-A154-AFF7D80F5A56}" type="pres">
      <dgm:prSet presAssocID="{83D8CDBE-F794-476F-B1D3-305A460868D1}" presName="imgShp" presStyleLbl="fgImgPlace1" presStyleIdx="6" presStyleCnt="7"/>
      <dgm:spPr>
        <a:xfrm>
          <a:off x="720760" y="3699855"/>
          <a:ext cx="474632" cy="474632"/>
        </a:xfrm>
        <a:prstGeom prst="ellipse">
          <a:avLst/>
        </a:prstGeom>
        <a:blipFill>
          <a:blip xmlns:r="http://schemas.openxmlformats.org/officeDocument/2006/relationships" r:embed="rId7">
            <a:extLst/>
          </a:blip>
          <a:srcRect/>
          <a:stretch>
            <a:fillRect t="-5000" b="-5000"/>
          </a:stretch>
        </a:blipFill>
      </dgm:spPr>
    </dgm:pt>
    <dgm:pt modelId="{CBD9A6D2-A423-4D4D-87E3-E3F10167BF38}" type="pres">
      <dgm:prSet presAssocID="{83D8CDBE-F794-476F-B1D3-305A460868D1}" presName="txShp" presStyleLbl="node1" presStyleIdx="6" presStyleCnt="7" custScaleY="93579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</dgm:ptLst>
  <dgm:cxnLst>
    <dgm:cxn modelId="{79087308-279B-48BA-BB9A-7EB561A13DC4}" srcId="{5625445F-6A01-4EBF-A293-8F32DA495F08}" destId="{78A2ADDD-597E-41C9-B829-071C02BD5323}" srcOrd="0" destOrd="0" parTransId="{09F9EB9C-3533-480C-957F-737702690604}" sibTransId="{D3362499-D535-42F2-B4B5-A2CDE894496F}"/>
    <dgm:cxn modelId="{85A320B5-8FC7-4124-B05E-9C73D8741AED}" type="presOf" srcId="{83D8CDBE-F794-476F-B1D3-305A460868D1}" destId="{CBD9A6D2-A423-4D4D-87E3-E3F10167BF38}" srcOrd="0" destOrd="0" presId="urn:microsoft.com/office/officeart/2005/8/layout/vList3#1"/>
    <dgm:cxn modelId="{6F2E05A9-88AF-466B-902A-393769401828}" srcId="{5625445F-6A01-4EBF-A293-8F32DA495F08}" destId="{20B684AC-BF63-49A7-8589-2EE424BA4DDC}" srcOrd="4" destOrd="0" parTransId="{3D742164-470C-4C06-B8F0-F883391135D7}" sibTransId="{85BA8394-7DFD-4C1F-B4CE-16586819CCCC}"/>
    <dgm:cxn modelId="{681B9838-B33E-46ED-A9F5-FFD704236D61}" type="presOf" srcId="{C05BD32E-38DE-49F4-8E7E-B2046714FB2F}" destId="{B9486E30-0263-4884-9ED9-612485AB481D}" srcOrd="0" destOrd="0" presId="urn:microsoft.com/office/officeart/2005/8/layout/vList3#1"/>
    <dgm:cxn modelId="{CD88E6C6-3C1A-4046-8130-F88C7A593C1F}" type="presOf" srcId="{38766CC6-4018-4EAB-965B-DD174A727F91}" destId="{67C01D61-AFA3-49D1-B359-1FCEA7A82481}" srcOrd="0" destOrd="0" presId="urn:microsoft.com/office/officeart/2005/8/layout/vList3#1"/>
    <dgm:cxn modelId="{29E35BB6-3603-4ECE-AF1B-B21CBD97851C}" srcId="{5625445F-6A01-4EBF-A293-8F32DA495F08}" destId="{38766CC6-4018-4EAB-965B-DD174A727F91}" srcOrd="2" destOrd="0" parTransId="{0C680911-0B6B-498B-8940-F0FAC7152337}" sibTransId="{6E6AF4F5-1040-4C35-8626-D0F474845392}"/>
    <dgm:cxn modelId="{8605D6A9-44B0-4E3A-A95F-6F4C68FD72D7}" type="presOf" srcId="{78A2ADDD-597E-41C9-B829-071C02BD5323}" destId="{830F47D5-01E6-47B8-BC2E-34147040F195}" srcOrd="0" destOrd="0" presId="urn:microsoft.com/office/officeart/2005/8/layout/vList3#1"/>
    <dgm:cxn modelId="{44C18A4C-4FAF-4295-922F-C3993C070477}" srcId="{5625445F-6A01-4EBF-A293-8F32DA495F08}" destId="{C05BD32E-38DE-49F4-8E7E-B2046714FB2F}" srcOrd="3" destOrd="0" parTransId="{856490E7-D379-44AD-9EE3-8C132BA4038B}" sibTransId="{4CED37A0-E288-4D59-BE9A-B6709C4D2AAB}"/>
    <dgm:cxn modelId="{C9A925D9-4774-49C6-ABC1-FA9039746C25}" srcId="{5625445F-6A01-4EBF-A293-8F32DA495F08}" destId="{7559F3ED-D4EA-4C06-9864-49FA89EE0B62}" srcOrd="1" destOrd="0" parTransId="{3B5A980B-AE41-4EAF-9330-3C01F01C9C79}" sibTransId="{3516FCB3-AE42-47CA-95CD-37D3851C29EC}"/>
    <dgm:cxn modelId="{A066E195-62E3-43C7-A86B-6E3D787F9FB8}" type="presOf" srcId="{5625445F-6A01-4EBF-A293-8F32DA495F08}" destId="{C2C3981F-41BC-4E85-8D6F-5857AF5E95E4}" srcOrd="0" destOrd="0" presId="urn:microsoft.com/office/officeart/2005/8/layout/vList3#1"/>
    <dgm:cxn modelId="{2EC9E183-B475-47FA-A9EF-9AD800BC1558}" type="presOf" srcId="{04EF71C9-6AC0-4A10-87B9-3120FDFED45A}" destId="{CB644810-A260-4176-A371-C4F2DAE986F9}" srcOrd="0" destOrd="0" presId="urn:microsoft.com/office/officeart/2005/8/layout/vList3#1"/>
    <dgm:cxn modelId="{192A9DA5-26BA-4764-B29C-855D744FCC58}" type="presOf" srcId="{20B684AC-BF63-49A7-8589-2EE424BA4DDC}" destId="{0DB0B665-2346-473C-A936-8936116B73A3}" srcOrd="0" destOrd="0" presId="urn:microsoft.com/office/officeart/2005/8/layout/vList3#1"/>
    <dgm:cxn modelId="{69E17C34-0A18-46E3-9954-D8A69B1411CD}" srcId="{5625445F-6A01-4EBF-A293-8F32DA495F08}" destId="{04EF71C9-6AC0-4A10-87B9-3120FDFED45A}" srcOrd="5" destOrd="0" parTransId="{8A052E24-89AE-4248-8AF2-340087FC226C}" sibTransId="{0A088914-2074-462D-BFDF-B6D3EBBD31BF}"/>
    <dgm:cxn modelId="{A5AEC4C2-4FBE-4F2D-AA10-975821E83D58}" srcId="{5625445F-6A01-4EBF-A293-8F32DA495F08}" destId="{83D8CDBE-F794-476F-B1D3-305A460868D1}" srcOrd="6" destOrd="0" parTransId="{80BE68D7-C2E2-4BDB-B39E-6310ECB55091}" sibTransId="{155A1E72-EE47-4A42-90EC-E84335C431B3}"/>
    <dgm:cxn modelId="{C4A5EC82-2149-485A-81F7-AABCDF379274}" type="presOf" srcId="{7559F3ED-D4EA-4C06-9864-49FA89EE0B62}" destId="{02758DCF-4998-471A-9081-B82C027CE976}" srcOrd="0" destOrd="0" presId="urn:microsoft.com/office/officeart/2005/8/layout/vList3#1"/>
    <dgm:cxn modelId="{37D8B647-A7D4-4424-ACCA-0F76049D1B0C}" type="presParOf" srcId="{C2C3981F-41BC-4E85-8D6F-5857AF5E95E4}" destId="{03F9B3D8-4A74-4AB8-A6CB-6BCE1C86DBDC}" srcOrd="0" destOrd="0" presId="urn:microsoft.com/office/officeart/2005/8/layout/vList3#1"/>
    <dgm:cxn modelId="{22BF0E1C-0B47-4BD2-9BB5-9EBFAA629F10}" type="presParOf" srcId="{03F9B3D8-4A74-4AB8-A6CB-6BCE1C86DBDC}" destId="{34E2A200-B777-4027-82A3-161C6AAE768A}" srcOrd="0" destOrd="0" presId="urn:microsoft.com/office/officeart/2005/8/layout/vList3#1"/>
    <dgm:cxn modelId="{567BC328-04F4-4C1C-B1F5-B4C77FDF7D90}" type="presParOf" srcId="{03F9B3D8-4A74-4AB8-A6CB-6BCE1C86DBDC}" destId="{830F47D5-01E6-47B8-BC2E-34147040F195}" srcOrd="1" destOrd="0" presId="urn:microsoft.com/office/officeart/2005/8/layout/vList3#1"/>
    <dgm:cxn modelId="{702A313F-A3DA-432A-8CB1-8491435F13F0}" type="presParOf" srcId="{C2C3981F-41BC-4E85-8D6F-5857AF5E95E4}" destId="{3B1A785E-DA5B-483E-A00A-6A30527D79C2}" srcOrd="1" destOrd="0" presId="urn:microsoft.com/office/officeart/2005/8/layout/vList3#1"/>
    <dgm:cxn modelId="{A51A6E0F-CEB5-4BF7-ABBA-18FCE6631D00}" type="presParOf" srcId="{C2C3981F-41BC-4E85-8D6F-5857AF5E95E4}" destId="{03516EF8-321D-4BE8-AF41-C31DB5970340}" srcOrd="2" destOrd="0" presId="urn:microsoft.com/office/officeart/2005/8/layout/vList3#1"/>
    <dgm:cxn modelId="{5062289E-9917-4244-86D5-108777F3E2E4}" type="presParOf" srcId="{03516EF8-321D-4BE8-AF41-C31DB5970340}" destId="{C66F1B54-318F-4B98-A4B7-56876AF5FE22}" srcOrd="0" destOrd="0" presId="urn:microsoft.com/office/officeart/2005/8/layout/vList3#1"/>
    <dgm:cxn modelId="{28D8CDC8-F030-4181-9B19-3DF1A829FAA1}" type="presParOf" srcId="{03516EF8-321D-4BE8-AF41-C31DB5970340}" destId="{02758DCF-4998-471A-9081-B82C027CE976}" srcOrd="1" destOrd="0" presId="urn:microsoft.com/office/officeart/2005/8/layout/vList3#1"/>
    <dgm:cxn modelId="{58F9534B-3EFE-41B4-81F9-16D4916DB6BF}" type="presParOf" srcId="{C2C3981F-41BC-4E85-8D6F-5857AF5E95E4}" destId="{16892CE3-6808-4D82-9B40-71605A0292B9}" srcOrd="3" destOrd="0" presId="urn:microsoft.com/office/officeart/2005/8/layout/vList3#1"/>
    <dgm:cxn modelId="{876A745B-F62E-402C-B161-E87E980C9118}" type="presParOf" srcId="{C2C3981F-41BC-4E85-8D6F-5857AF5E95E4}" destId="{0B1D773B-941C-4D42-8D9A-2AA538156006}" srcOrd="4" destOrd="0" presId="urn:microsoft.com/office/officeart/2005/8/layout/vList3#1"/>
    <dgm:cxn modelId="{52DF24C9-768E-4DDA-B894-E9F283E7E2F7}" type="presParOf" srcId="{0B1D773B-941C-4D42-8D9A-2AA538156006}" destId="{946A1AD7-CB0B-43E5-A376-E4A339E2DC17}" srcOrd="0" destOrd="0" presId="urn:microsoft.com/office/officeart/2005/8/layout/vList3#1"/>
    <dgm:cxn modelId="{7B1C5BE6-789F-4E7D-81C8-1B29B1C612BB}" type="presParOf" srcId="{0B1D773B-941C-4D42-8D9A-2AA538156006}" destId="{67C01D61-AFA3-49D1-B359-1FCEA7A82481}" srcOrd="1" destOrd="0" presId="urn:microsoft.com/office/officeart/2005/8/layout/vList3#1"/>
    <dgm:cxn modelId="{F79DE1ED-BF70-4D2B-A966-1E0E0CE623E2}" type="presParOf" srcId="{C2C3981F-41BC-4E85-8D6F-5857AF5E95E4}" destId="{EBB26ED6-0BE8-4571-93B9-784C135FFE26}" srcOrd="5" destOrd="0" presId="urn:microsoft.com/office/officeart/2005/8/layout/vList3#1"/>
    <dgm:cxn modelId="{591F77CC-976C-4324-8A4B-18EE0D1FC255}" type="presParOf" srcId="{C2C3981F-41BC-4E85-8D6F-5857AF5E95E4}" destId="{0F1C3800-E756-4AB7-981E-1CBB933DBD57}" srcOrd="6" destOrd="0" presId="urn:microsoft.com/office/officeart/2005/8/layout/vList3#1"/>
    <dgm:cxn modelId="{FB1EEB2B-0D16-4F5D-8757-52B53C0DAF44}" type="presParOf" srcId="{0F1C3800-E756-4AB7-981E-1CBB933DBD57}" destId="{A1315838-2D8B-4F6E-BE35-AFA71BC71725}" srcOrd="0" destOrd="0" presId="urn:microsoft.com/office/officeart/2005/8/layout/vList3#1"/>
    <dgm:cxn modelId="{01C621C6-9A4D-40C5-81D4-E29B0A651699}" type="presParOf" srcId="{0F1C3800-E756-4AB7-981E-1CBB933DBD57}" destId="{B9486E30-0263-4884-9ED9-612485AB481D}" srcOrd="1" destOrd="0" presId="urn:microsoft.com/office/officeart/2005/8/layout/vList3#1"/>
    <dgm:cxn modelId="{686C6F7D-2EDB-4316-8D22-4BA78431AD52}" type="presParOf" srcId="{C2C3981F-41BC-4E85-8D6F-5857AF5E95E4}" destId="{9B11396E-C423-4898-9183-B23A94DF8459}" srcOrd="7" destOrd="0" presId="urn:microsoft.com/office/officeart/2005/8/layout/vList3#1"/>
    <dgm:cxn modelId="{66346052-99DF-4EA0-AB6B-C0CABF7E5E9B}" type="presParOf" srcId="{C2C3981F-41BC-4E85-8D6F-5857AF5E95E4}" destId="{5D8A0361-78B8-4BFF-A3FE-CF67AD391240}" srcOrd="8" destOrd="0" presId="urn:microsoft.com/office/officeart/2005/8/layout/vList3#1"/>
    <dgm:cxn modelId="{9DE4A396-98A1-420B-B04A-C5B9494B3D82}" type="presParOf" srcId="{5D8A0361-78B8-4BFF-A3FE-CF67AD391240}" destId="{CCB18DD0-2620-4F9E-BC04-8D8CC8F303F0}" srcOrd="0" destOrd="0" presId="urn:microsoft.com/office/officeart/2005/8/layout/vList3#1"/>
    <dgm:cxn modelId="{F76B42EB-B42D-4866-9287-0C5C782E1F80}" type="presParOf" srcId="{5D8A0361-78B8-4BFF-A3FE-CF67AD391240}" destId="{0DB0B665-2346-473C-A936-8936116B73A3}" srcOrd="1" destOrd="0" presId="urn:microsoft.com/office/officeart/2005/8/layout/vList3#1"/>
    <dgm:cxn modelId="{C0EBBDD6-D19D-49BA-933E-D36792B6F4B8}" type="presParOf" srcId="{C2C3981F-41BC-4E85-8D6F-5857AF5E95E4}" destId="{28B398DE-9E69-42CB-AA7A-106A3E832098}" srcOrd="9" destOrd="0" presId="urn:microsoft.com/office/officeart/2005/8/layout/vList3#1"/>
    <dgm:cxn modelId="{11497548-D326-4E07-89AE-178260B919F4}" type="presParOf" srcId="{C2C3981F-41BC-4E85-8D6F-5857AF5E95E4}" destId="{2AC45C4D-1522-4C7F-808B-DFA4E5A6F34B}" srcOrd="10" destOrd="0" presId="urn:microsoft.com/office/officeart/2005/8/layout/vList3#1"/>
    <dgm:cxn modelId="{C3233B39-9C11-453C-960B-25530A0F9CB1}" type="presParOf" srcId="{2AC45C4D-1522-4C7F-808B-DFA4E5A6F34B}" destId="{917D8522-BCC4-4407-9DE7-5B8D13D153E8}" srcOrd="0" destOrd="0" presId="urn:microsoft.com/office/officeart/2005/8/layout/vList3#1"/>
    <dgm:cxn modelId="{C7A521B4-B7A4-4BCF-88F9-80A700D65441}" type="presParOf" srcId="{2AC45C4D-1522-4C7F-808B-DFA4E5A6F34B}" destId="{CB644810-A260-4176-A371-C4F2DAE986F9}" srcOrd="1" destOrd="0" presId="urn:microsoft.com/office/officeart/2005/8/layout/vList3#1"/>
    <dgm:cxn modelId="{24F754F4-8689-4990-9654-DE04D9EA16C5}" type="presParOf" srcId="{C2C3981F-41BC-4E85-8D6F-5857AF5E95E4}" destId="{F673AA87-F5E1-4430-872F-AA600FBCC49B}" srcOrd="11" destOrd="0" presId="urn:microsoft.com/office/officeart/2005/8/layout/vList3#1"/>
    <dgm:cxn modelId="{09A35703-CF24-4243-93BD-A40DC5348976}" type="presParOf" srcId="{C2C3981F-41BC-4E85-8D6F-5857AF5E95E4}" destId="{F43C93CA-A2B0-4C9C-B679-34756787A833}" srcOrd="12" destOrd="0" presId="urn:microsoft.com/office/officeart/2005/8/layout/vList3#1"/>
    <dgm:cxn modelId="{8F669B59-289A-4FFD-AAA4-1BEA38128F75}" type="presParOf" srcId="{F43C93CA-A2B0-4C9C-B679-34756787A833}" destId="{404587E8-F3C1-465B-A154-AFF7D80F5A56}" srcOrd="0" destOrd="0" presId="urn:microsoft.com/office/officeart/2005/8/layout/vList3#1"/>
    <dgm:cxn modelId="{4D7A0A5F-2853-469E-A230-F072CEF0568C}" type="presParOf" srcId="{F43C93CA-A2B0-4C9C-B679-34756787A833}" destId="{CBD9A6D2-A423-4D4D-87E3-E3F10167BF38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CC1882-79AA-48AF-B09D-748221AA52BB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87F67-025B-49EA-B64D-0DBA4D516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411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?????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3CDF-69B2-460D-A514-347C771F6444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043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динамику (</a:t>
            </a:r>
            <a:r>
              <a:rPr lang="ru-RU" dirty="0" err="1"/>
              <a:t>увеличолось</a:t>
            </a:r>
            <a:r>
              <a:rPr lang="ru-RU" dirty="0"/>
              <a:t> в 2 раза то-то)!!!!!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3CDF-69B2-460D-A514-347C771F6444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782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87F67-025B-49EA-B64D-0DBA4D516247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083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87F67-025B-49EA-B64D-0DBA4D516247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548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87F67-025B-49EA-B64D-0DBA4D516247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428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A4C56-E0FF-4601-B58A-81DD4040604F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B774-D430-4DE0-8537-BF969BB36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697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A4C56-E0FF-4601-B58A-81DD4040604F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B774-D430-4DE0-8537-BF969BB36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655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A4C56-E0FF-4601-B58A-81DD4040604F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B774-D430-4DE0-8537-BF969BB36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20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A4C56-E0FF-4601-B58A-81DD4040604F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B774-D430-4DE0-8537-BF969BB36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576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A4C56-E0FF-4601-B58A-81DD4040604F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B774-D430-4DE0-8537-BF969BB36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219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A4C56-E0FF-4601-B58A-81DD4040604F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B774-D430-4DE0-8537-BF969BB36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72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A4C56-E0FF-4601-B58A-81DD4040604F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B774-D430-4DE0-8537-BF969BB36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A4C56-E0FF-4601-B58A-81DD4040604F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B774-D430-4DE0-8537-BF969BB36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949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A4C56-E0FF-4601-B58A-81DD4040604F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B774-D430-4DE0-8537-BF969BB36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39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A4C56-E0FF-4601-B58A-81DD4040604F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B774-D430-4DE0-8537-BF969BB36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339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A4C56-E0FF-4601-B58A-81DD4040604F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B774-D430-4DE0-8537-BF969BB36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97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A4C56-E0FF-4601-B58A-81DD4040604F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6B774-D430-4DE0-8537-BF969BB36F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900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F11FBE-2D84-4C63-A5E2-B6A06A278B2B}"/>
              </a:ext>
            </a:extLst>
          </p:cNvPr>
          <p:cNvSpPr txBox="1">
            <a:spLocks/>
          </p:cNvSpPr>
          <p:nvPr/>
        </p:nvSpPr>
        <p:spPr>
          <a:xfrm>
            <a:off x="323528" y="2049979"/>
            <a:ext cx="5193704" cy="2511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 реализации Публичной декларации целей и задач Казначейства России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/>
            </a:r>
            <a:b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</a:b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на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2017 год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A8A5FD06-50A3-496C-94A6-BE95FC2936E8}"/>
              </a:ext>
            </a:extLst>
          </p:cNvPr>
          <p:cNvCxnSpPr>
            <a:cxnSpLocks/>
          </p:cNvCxnSpPr>
          <p:nvPr/>
        </p:nvCxnSpPr>
        <p:spPr>
          <a:xfrm>
            <a:off x="323528" y="2040845"/>
            <a:ext cx="4176464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  <a:effectLst>
            <a:glow rad="63500">
              <a:schemeClr val="accent2">
                <a:lumMod val="60000"/>
                <a:lumOff val="40000"/>
                <a:alpha val="15000"/>
              </a:schemeClr>
            </a:glow>
            <a:outerShdw blurRad="76200" dist="12700" dir="2700000" sy="-23000" kx="-800400" algn="bl" rotWithShape="0">
              <a:schemeClr val="accent2">
                <a:lumMod val="50000"/>
                <a:alpha val="20000"/>
              </a:scheme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0E27800-E032-4817-B391-DB0DDD7EF47A}"/>
              </a:ext>
            </a:extLst>
          </p:cNvPr>
          <p:cNvSpPr txBox="1"/>
          <p:nvPr/>
        </p:nvSpPr>
        <p:spPr>
          <a:xfrm>
            <a:off x="323528" y="1187624"/>
            <a:ext cx="4736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  <a:ea typeface="+mj-ea"/>
                <a:cs typeface="+mj-cs"/>
              </a:rPr>
              <a:t>ОТЧЕТ ЗА 2017 год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="" xmlns:a16="http://schemas.microsoft.com/office/drawing/2014/main" id="{FDB5BA8D-5C77-42AC-B949-B8173B9B3559}"/>
              </a:ext>
            </a:extLst>
          </p:cNvPr>
          <p:cNvGrpSpPr/>
          <p:nvPr/>
        </p:nvGrpSpPr>
        <p:grpSpPr>
          <a:xfrm>
            <a:off x="260648" y="5148064"/>
            <a:ext cx="6237312" cy="3108855"/>
            <a:chOff x="347836" y="3419872"/>
            <a:chExt cx="13810509" cy="6728204"/>
          </a:xfrm>
        </p:grpSpPr>
        <p:pic>
          <p:nvPicPr>
            <p:cNvPr id="13" name="russia.jpg" descr="russia.jpg">
              <a:extLst>
                <a:ext uri="{FF2B5EF4-FFF2-40B4-BE49-F238E27FC236}">
                  <a16:creationId xmlns="" xmlns:a16="http://schemas.microsoft.com/office/drawing/2014/main" id="{9F9AEBE1-BBD2-4DB9-A485-09B2AABFB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/>
            </a:blip>
            <a:srcRect l="1476" t="13214" r="1621" b="8876"/>
            <a:stretch>
              <a:fillRect/>
            </a:stretch>
          </p:blipFill>
          <p:spPr>
            <a:xfrm>
              <a:off x="551156" y="3419872"/>
              <a:ext cx="13607189" cy="6728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48" extrusionOk="0">
                  <a:moveTo>
                    <a:pt x="20344" y="6"/>
                  </a:moveTo>
                  <a:cubicBezTo>
                    <a:pt x="20324" y="-4"/>
                    <a:pt x="20291" y="-1"/>
                    <a:pt x="20235" y="11"/>
                  </a:cubicBezTo>
                  <a:cubicBezTo>
                    <a:pt x="20162" y="28"/>
                    <a:pt x="20080" y="78"/>
                    <a:pt x="20053" y="123"/>
                  </a:cubicBezTo>
                  <a:cubicBezTo>
                    <a:pt x="19986" y="236"/>
                    <a:pt x="19866" y="629"/>
                    <a:pt x="19855" y="773"/>
                  </a:cubicBezTo>
                  <a:cubicBezTo>
                    <a:pt x="19843" y="935"/>
                    <a:pt x="19814" y="983"/>
                    <a:pt x="19769" y="915"/>
                  </a:cubicBezTo>
                  <a:cubicBezTo>
                    <a:pt x="19723" y="846"/>
                    <a:pt x="19662" y="858"/>
                    <a:pt x="19449" y="976"/>
                  </a:cubicBezTo>
                  <a:cubicBezTo>
                    <a:pt x="19120" y="1158"/>
                    <a:pt x="18568" y="1775"/>
                    <a:pt x="18491" y="2046"/>
                  </a:cubicBezTo>
                  <a:cubicBezTo>
                    <a:pt x="18464" y="2142"/>
                    <a:pt x="18431" y="2206"/>
                    <a:pt x="18418" y="2190"/>
                  </a:cubicBezTo>
                  <a:cubicBezTo>
                    <a:pt x="18405" y="2174"/>
                    <a:pt x="18391" y="2231"/>
                    <a:pt x="18388" y="2317"/>
                  </a:cubicBezTo>
                  <a:cubicBezTo>
                    <a:pt x="18383" y="2430"/>
                    <a:pt x="18412" y="2529"/>
                    <a:pt x="18490" y="2674"/>
                  </a:cubicBezTo>
                  <a:cubicBezTo>
                    <a:pt x="18620" y="2915"/>
                    <a:pt x="18600" y="2983"/>
                    <a:pt x="18393" y="2998"/>
                  </a:cubicBezTo>
                  <a:cubicBezTo>
                    <a:pt x="18299" y="3005"/>
                    <a:pt x="18243" y="3036"/>
                    <a:pt x="18243" y="3081"/>
                  </a:cubicBezTo>
                  <a:cubicBezTo>
                    <a:pt x="18243" y="3191"/>
                    <a:pt x="18038" y="3907"/>
                    <a:pt x="17972" y="4028"/>
                  </a:cubicBezTo>
                  <a:cubicBezTo>
                    <a:pt x="17891" y="4177"/>
                    <a:pt x="17817" y="4173"/>
                    <a:pt x="17711" y="4015"/>
                  </a:cubicBezTo>
                  <a:cubicBezTo>
                    <a:pt x="17587" y="3829"/>
                    <a:pt x="17429" y="3762"/>
                    <a:pt x="17358" y="3866"/>
                  </a:cubicBezTo>
                  <a:cubicBezTo>
                    <a:pt x="17328" y="3911"/>
                    <a:pt x="17281" y="3948"/>
                    <a:pt x="17254" y="3948"/>
                  </a:cubicBezTo>
                  <a:cubicBezTo>
                    <a:pt x="17228" y="3948"/>
                    <a:pt x="17205" y="3983"/>
                    <a:pt x="17205" y="4026"/>
                  </a:cubicBezTo>
                  <a:cubicBezTo>
                    <a:pt x="17205" y="4164"/>
                    <a:pt x="17072" y="4476"/>
                    <a:pt x="16980" y="4553"/>
                  </a:cubicBezTo>
                  <a:cubicBezTo>
                    <a:pt x="16904" y="4616"/>
                    <a:pt x="16865" y="4607"/>
                    <a:pt x="16696" y="4489"/>
                  </a:cubicBezTo>
                  <a:cubicBezTo>
                    <a:pt x="16473" y="4334"/>
                    <a:pt x="16395" y="4342"/>
                    <a:pt x="16350" y="4526"/>
                  </a:cubicBezTo>
                  <a:cubicBezTo>
                    <a:pt x="16265" y="4872"/>
                    <a:pt x="16201" y="4916"/>
                    <a:pt x="16068" y="4724"/>
                  </a:cubicBezTo>
                  <a:cubicBezTo>
                    <a:pt x="15967" y="4579"/>
                    <a:pt x="15831" y="4616"/>
                    <a:pt x="15831" y="4789"/>
                  </a:cubicBezTo>
                  <a:cubicBezTo>
                    <a:pt x="15831" y="4849"/>
                    <a:pt x="15845" y="4915"/>
                    <a:pt x="15862" y="4935"/>
                  </a:cubicBezTo>
                  <a:cubicBezTo>
                    <a:pt x="15909" y="4995"/>
                    <a:pt x="15897" y="5384"/>
                    <a:pt x="15847" y="5423"/>
                  </a:cubicBezTo>
                  <a:cubicBezTo>
                    <a:pt x="15822" y="5442"/>
                    <a:pt x="15809" y="5477"/>
                    <a:pt x="15816" y="5502"/>
                  </a:cubicBezTo>
                  <a:cubicBezTo>
                    <a:pt x="15849" y="5607"/>
                    <a:pt x="15707" y="5751"/>
                    <a:pt x="15481" y="5843"/>
                  </a:cubicBezTo>
                  <a:cubicBezTo>
                    <a:pt x="15300" y="5916"/>
                    <a:pt x="15217" y="5983"/>
                    <a:pt x="15145" y="6112"/>
                  </a:cubicBezTo>
                  <a:cubicBezTo>
                    <a:pt x="15093" y="6207"/>
                    <a:pt x="15041" y="6263"/>
                    <a:pt x="15030" y="6238"/>
                  </a:cubicBezTo>
                  <a:cubicBezTo>
                    <a:pt x="15020" y="6213"/>
                    <a:pt x="14988" y="6066"/>
                    <a:pt x="14960" y="5911"/>
                  </a:cubicBezTo>
                  <a:cubicBezTo>
                    <a:pt x="14894" y="5550"/>
                    <a:pt x="14806" y="5326"/>
                    <a:pt x="14729" y="5326"/>
                  </a:cubicBezTo>
                  <a:cubicBezTo>
                    <a:pt x="14696" y="5326"/>
                    <a:pt x="14603" y="5422"/>
                    <a:pt x="14523" y="5540"/>
                  </a:cubicBezTo>
                  <a:cubicBezTo>
                    <a:pt x="14443" y="5659"/>
                    <a:pt x="14318" y="5792"/>
                    <a:pt x="14245" y="5836"/>
                  </a:cubicBezTo>
                  <a:cubicBezTo>
                    <a:pt x="14121" y="5912"/>
                    <a:pt x="14105" y="5909"/>
                    <a:pt x="13986" y="5772"/>
                  </a:cubicBezTo>
                  <a:cubicBezTo>
                    <a:pt x="13846" y="5610"/>
                    <a:pt x="13713" y="5590"/>
                    <a:pt x="13450" y="5688"/>
                  </a:cubicBezTo>
                  <a:cubicBezTo>
                    <a:pt x="13357" y="5722"/>
                    <a:pt x="13268" y="5733"/>
                    <a:pt x="13251" y="5712"/>
                  </a:cubicBezTo>
                  <a:cubicBezTo>
                    <a:pt x="13233" y="5690"/>
                    <a:pt x="13264" y="5577"/>
                    <a:pt x="13325" y="5440"/>
                  </a:cubicBezTo>
                  <a:cubicBezTo>
                    <a:pt x="13447" y="5167"/>
                    <a:pt x="13450" y="5111"/>
                    <a:pt x="13368" y="4747"/>
                  </a:cubicBezTo>
                  <a:cubicBezTo>
                    <a:pt x="13334" y="4598"/>
                    <a:pt x="13315" y="4460"/>
                    <a:pt x="13324" y="4442"/>
                  </a:cubicBezTo>
                  <a:cubicBezTo>
                    <a:pt x="13361" y="4367"/>
                    <a:pt x="13228" y="4252"/>
                    <a:pt x="13104" y="4249"/>
                  </a:cubicBezTo>
                  <a:cubicBezTo>
                    <a:pt x="12916" y="4245"/>
                    <a:pt x="12837" y="4143"/>
                    <a:pt x="12781" y="3828"/>
                  </a:cubicBezTo>
                  <a:cubicBezTo>
                    <a:pt x="12744" y="3626"/>
                    <a:pt x="12714" y="3554"/>
                    <a:pt x="12661" y="3538"/>
                  </a:cubicBezTo>
                  <a:cubicBezTo>
                    <a:pt x="12564" y="3510"/>
                    <a:pt x="12479" y="3615"/>
                    <a:pt x="12394" y="3865"/>
                  </a:cubicBezTo>
                  <a:cubicBezTo>
                    <a:pt x="12287" y="4182"/>
                    <a:pt x="12145" y="4304"/>
                    <a:pt x="11931" y="4267"/>
                  </a:cubicBezTo>
                  <a:cubicBezTo>
                    <a:pt x="11744" y="4234"/>
                    <a:pt x="11350" y="4370"/>
                    <a:pt x="11277" y="4492"/>
                  </a:cubicBezTo>
                  <a:cubicBezTo>
                    <a:pt x="11254" y="4531"/>
                    <a:pt x="11236" y="4671"/>
                    <a:pt x="11236" y="4816"/>
                  </a:cubicBezTo>
                  <a:cubicBezTo>
                    <a:pt x="11236" y="5176"/>
                    <a:pt x="11192" y="5232"/>
                    <a:pt x="10978" y="5145"/>
                  </a:cubicBezTo>
                  <a:cubicBezTo>
                    <a:pt x="10883" y="5107"/>
                    <a:pt x="10781" y="5048"/>
                    <a:pt x="10750" y="5015"/>
                  </a:cubicBezTo>
                  <a:cubicBezTo>
                    <a:pt x="10713" y="4975"/>
                    <a:pt x="10685" y="4976"/>
                    <a:pt x="10663" y="5020"/>
                  </a:cubicBezTo>
                  <a:cubicBezTo>
                    <a:pt x="10645" y="5056"/>
                    <a:pt x="10607" y="5085"/>
                    <a:pt x="10577" y="5085"/>
                  </a:cubicBezTo>
                  <a:cubicBezTo>
                    <a:pt x="10516" y="5085"/>
                    <a:pt x="10457" y="5334"/>
                    <a:pt x="10483" y="5474"/>
                  </a:cubicBezTo>
                  <a:cubicBezTo>
                    <a:pt x="10493" y="5524"/>
                    <a:pt x="10493" y="5608"/>
                    <a:pt x="10483" y="5660"/>
                  </a:cubicBezTo>
                  <a:cubicBezTo>
                    <a:pt x="10467" y="5741"/>
                    <a:pt x="10451" y="5732"/>
                    <a:pt x="10373" y="5600"/>
                  </a:cubicBezTo>
                  <a:cubicBezTo>
                    <a:pt x="10271" y="5426"/>
                    <a:pt x="10205" y="5406"/>
                    <a:pt x="10123" y="5528"/>
                  </a:cubicBezTo>
                  <a:cubicBezTo>
                    <a:pt x="10092" y="5573"/>
                    <a:pt x="10051" y="5599"/>
                    <a:pt x="10031" y="5584"/>
                  </a:cubicBezTo>
                  <a:cubicBezTo>
                    <a:pt x="10012" y="5568"/>
                    <a:pt x="9988" y="5586"/>
                    <a:pt x="9977" y="5622"/>
                  </a:cubicBezTo>
                  <a:cubicBezTo>
                    <a:pt x="9943" y="5732"/>
                    <a:pt x="9900" y="5626"/>
                    <a:pt x="9918" y="5478"/>
                  </a:cubicBezTo>
                  <a:cubicBezTo>
                    <a:pt x="9941" y="5295"/>
                    <a:pt x="9883" y="5226"/>
                    <a:pt x="9813" y="5353"/>
                  </a:cubicBezTo>
                  <a:cubicBezTo>
                    <a:pt x="9747" y="5475"/>
                    <a:pt x="9613" y="5452"/>
                    <a:pt x="9633" y="5323"/>
                  </a:cubicBezTo>
                  <a:cubicBezTo>
                    <a:pt x="9640" y="5274"/>
                    <a:pt x="9651" y="5082"/>
                    <a:pt x="9657" y="4896"/>
                  </a:cubicBezTo>
                  <a:cubicBezTo>
                    <a:pt x="9668" y="4591"/>
                    <a:pt x="9663" y="4554"/>
                    <a:pt x="9605" y="4517"/>
                  </a:cubicBezTo>
                  <a:cubicBezTo>
                    <a:pt x="9560" y="4489"/>
                    <a:pt x="9521" y="4513"/>
                    <a:pt x="9476" y="4596"/>
                  </a:cubicBezTo>
                  <a:cubicBezTo>
                    <a:pt x="9441" y="4662"/>
                    <a:pt x="9338" y="4782"/>
                    <a:pt x="9248" y="4862"/>
                  </a:cubicBezTo>
                  <a:cubicBezTo>
                    <a:pt x="9048" y="5040"/>
                    <a:pt x="8805" y="5571"/>
                    <a:pt x="8862" y="5709"/>
                  </a:cubicBezTo>
                  <a:cubicBezTo>
                    <a:pt x="8886" y="5769"/>
                    <a:pt x="8887" y="5805"/>
                    <a:pt x="8864" y="5834"/>
                  </a:cubicBezTo>
                  <a:cubicBezTo>
                    <a:pt x="8846" y="5856"/>
                    <a:pt x="8839" y="5924"/>
                    <a:pt x="8849" y="5985"/>
                  </a:cubicBezTo>
                  <a:cubicBezTo>
                    <a:pt x="8861" y="6059"/>
                    <a:pt x="8847" y="6117"/>
                    <a:pt x="8808" y="6159"/>
                  </a:cubicBezTo>
                  <a:cubicBezTo>
                    <a:pt x="8746" y="6226"/>
                    <a:pt x="8696" y="6155"/>
                    <a:pt x="8728" y="6049"/>
                  </a:cubicBezTo>
                  <a:cubicBezTo>
                    <a:pt x="8751" y="5975"/>
                    <a:pt x="8715" y="5798"/>
                    <a:pt x="8685" y="5835"/>
                  </a:cubicBezTo>
                  <a:cubicBezTo>
                    <a:pt x="8658" y="5869"/>
                    <a:pt x="8324" y="4579"/>
                    <a:pt x="8347" y="4532"/>
                  </a:cubicBezTo>
                  <a:cubicBezTo>
                    <a:pt x="8355" y="4516"/>
                    <a:pt x="8331" y="4506"/>
                    <a:pt x="8293" y="4509"/>
                  </a:cubicBezTo>
                  <a:cubicBezTo>
                    <a:pt x="8241" y="4515"/>
                    <a:pt x="8224" y="4558"/>
                    <a:pt x="8216" y="4696"/>
                  </a:cubicBezTo>
                  <a:cubicBezTo>
                    <a:pt x="8203" y="4940"/>
                    <a:pt x="8129" y="5097"/>
                    <a:pt x="8051" y="5050"/>
                  </a:cubicBezTo>
                  <a:cubicBezTo>
                    <a:pt x="7969" y="5000"/>
                    <a:pt x="7853" y="4783"/>
                    <a:pt x="7874" y="4717"/>
                  </a:cubicBezTo>
                  <a:cubicBezTo>
                    <a:pt x="7882" y="4688"/>
                    <a:pt x="7878" y="4669"/>
                    <a:pt x="7865" y="4675"/>
                  </a:cubicBezTo>
                  <a:cubicBezTo>
                    <a:pt x="7851" y="4681"/>
                    <a:pt x="7821" y="4667"/>
                    <a:pt x="7796" y="4645"/>
                  </a:cubicBezTo>
                  <a:cubicBezTo>
                    <a:pt x="7772" y="4624"/>
                    <a:pt x="7709" y="4600"/>
                    <a:pt x="7657" y="4592"/>
                  </a:cubicBezTo>
                  <a:cubicBezTo>
                    <a:pt x="7552" y="4575"/>
                    <a:pt x="7546" y="4563"/>
                    <a:pt x="7576" y="4407"/>
                  </a:cubicBezTo>
                  <a:cubicBezTo>
                    <a:pt x="7603" y="4268"/>
                    <a:pt x="7555" y="4204"/>
                    <a:pt x="7386" y="4152"/>
                  </a:cubicBezTo>
                  <a:cubicBezTo>
                    <a:pt x="7315" y="4131"/>
                    <a:pt x="7250" y="4076"/>
                    <a:pt x="7242" y="4030"/>
                  </a:cubicBezTo>
                  <a:cubicBezTo>
                    <a:pt x="7232" y="3978"/>
                    <a:pt x="7180" y="3948"/>
                    <a:pt x="7098" y="3948"/>
                  </a:cubicBezTo>
                  <a:cubicBezTo>
                    <a:pt x="7027" y="3948"/>
                    <a:pt x="6960" y="3917"/>
                    <a:pt x="6948" y="3880"/>
                  </a:cubicBezTo>
                  <a:cubicBezTo>
                    <a:pt x="6934" y="3834"/>
                    <a:pt x="6920" y="3844"/>
                    <a:pt x="6901" y="3911"/>
                  </a:cubicBezTo>
                  <a:cubicBezTo>
                    <a:pt x="6866" y="4037"/>
                    <a:pt x="6632" y="4045"/>
                    <a:pt x="6581" y="3921"/>
                  </a:cubicBezTo>
                  <a:cubicBezTo>
                    <a:pt x="6525" y="3784"/>
                    <a:pt x="6573" y="3700"/>
                    <a:pt x="6684" y="3742"/>
                  </a:cubicBezTo>
                  <a:cubicBezTo>
                    <a:pt x="6801" y="3786"/>
                    <a:pt x="6838" y="3690"/>
                    <a:pt x="6867" y="3261"/>
                  </a:cubicBezTo>
                  <a:cubicBezTo>
                    <a:pt x="6883" y="3017"/>
                    <a:pt x="6879" y="2991"/>
                    <a:pt x="6826" y="2991"/>
                  </a:cubicBezTo>
                  <a:cubicBezTo>
                    <a:pt x="6766" y="2991"/>
                    <a:pt x="6608" y="3184"/>
                    <a:pt x="6454" y="3444"/>
                  </a:cubicBezTo>
                  <a:cubicBezTo>
                    <a:pt x="6356" y="3610"/>
                    <a:pt x="6301" y="3582"/>
                    <a:pt x="6240" y="3334"/>
                  </a:cubicBezTo>
                  <a:cubicBezTo>
                    <a:pt x="6202" y="3179"/>
                    <a:pt x="6200" y="3135"/>
                    <a:pt x="6234" y="3055"/>
                  </a:cubicBezTo>
                  <a:cubicBezTo>
                    <a:pt x="6256" y="3003"/>
                    <a:pt x="6284" y="2912"/>
                    <a:pt x="6294" y="2852"/>
                  </a:cubicBezTo>
                  <a:cubicBezTo>
                    <a:pt x="6305" y="2792"/>
                    <a:pt x="6325" y="2757"/>
                    <a:pt x="6339" y="2774"/>
                  </a:cubicBezTo>
                  <a:cubicBezTo>
                    <a:pt x="6353" y="2792"/>
                    <a:pt x="6365" y="2733"/>
                    <a:pt x="6365" y="2644"/>
                  </a:cubicBezTo>
                  <a:cubicBezTo>
                    <a:pt x="6365" y="2554"/>
                    <a:pt x="6383" y="2299"/>
                    <a:pt x="6405" y="2077"/>
                  </a:cubicBezTo>
                  <a:cubicBezTo>
                    <a:pt x="6438" y="1735"/>
                    <a:pt x="6438" y="1628"/>
                    <a:pt x="6402" y="1388"/>
                  </a:cubicBezTo>
                  <a:cubicBezTo>
                    <a:pt x="6379" y="1232"/>
                    <a:pt x="6359" y="956"/>
                    <a:pt x="6358" y="775"/>
                  </a:cubicBezTo>
                  <a:cubicBezTo>
                    <a:pt x="6354" y="359"/>
                    <a:pt x="6317" y="224"/>
                    <a:pt x="6169" y="90"/>
                  </a:cubicBezTo>
                  <a:cubicBezTo>
                    <a:pt x="6013" y="-52"/>
                    <a:pt x="5825" y="20"/>
                    <a:pt x="5823" y="222"/>
                  </a:cubicBezTo>
                  <a:cubicBezTo>
                    <a:pt x="5823" y="294"/>
                    <a:pt x="5808" y="382"/>
                    <a:pt x="5791" y="418"/>
                  </a:cubicBezTo>
                  <a:cubicBezTo>
                    <a:pt x="5773" y="454"/>
                    <a:pt x="5557" y="654"/>
                    <a:pt x="5310" y="863"/>
                  </a:cubicBezTo>
                  <a:cubicBezTo>
                    <a:pt x="4858" y="1246"/>
                    <a:pt x="4636" y="1479"/>
                    <a:pt x="4666" y="1540"/>
                  </a:cubicBezTo>
                  <a:cubicBezTo>
                    <a:pt x="4675" y="1559"/>
                    <a:pt x="4659" y="1626"/>
                    <a:pt x="4631" y="1689"/>
                  </a:cubicBezTo>
                  <a:cubicBezTo>
                    <a:pt x="4603" y="1752"/>
                    <a:pt x="4580" y="1848"/>
                    <a:pt x="4579" y="1903"/>
                  </a:cubicBezTo>
                  <a:cubicBezTo>
                    <a:pt x="4579" y="1979"/>
                    <a:pt x="4548" y="2003"/>
                    <a:pt x="4446" y="2008"/>
                  </a:cubicBezTo>
                  <a:cubicBezTo>
                    <a:pt x="4372" y="2012"/>
                    <a:pt x="4292" y="1993"/>
                    <a:pt x="4268" y="1967"/>
                  </a:cubicBezTo>
                  <a:cubicBezTo>
                    <a:pt x="4243" y="1941"/>
                    <a:pt x="4108" y="1866"/>
                    <a:pt x="3967" y="1798"/>
                  </a:cubicBezTo>
                  <a:cubicBezTo>
                    <a:pt x="3737" y="1688"/>
                    <a:pt x="3698" y="1684"/>
                    <a:pt x="3581" y="1759"/>
                  </a:cubicBezTo>
                  <a:cubicBezTo>
                    <a:pt x="3510" y="1805"/>
                    <a:pt x="3333" y="1899"/>
                    <a:pt x="3187" y="1967"/>
                  </a:cubicBezTo>
                  <a:cubicBezTo>
                    <a:pt x="3042" y="2036"/>
                    <a:pt x="2868" y="2145"/>
                    <a:pt x="2802" y="2210"/>
                  </a:cubicBezTo>
                  <a:cubicBezTo>
                    <a:pt x="2573" y="2435"/>
                    <a:pt x="2411" y="3054"/>
                    <a:pt x="2510" y="3326"/>
                  </a:cubicBezTo>
                  <a:cubicBezTo>
                    <a:pt x="2608" y="3596"/>
                    <a:pt x="2515" y="3957"/>
                    <a:pt x="2254" y="4321"/>
                  </a:cubicBezTo>
                  <a:lnTo>
                    <a:pt x="2124" y="4504"/>
                  </a:lnTo>
                  <a:lnTo>
                    <a:pt x="2074" y="4368"/>
                  </a:lnTo>
                  <a:cubicBezTo>
                    <a:pt x="2006" y="4187"/>
                    <a:pt x="1914" y="4246"/>
                    <a:pt x="1769" y="4565"/>
                  </a:cubicBezTo>
                  <a:cubicBezTo>
                    <a:pt x="1621" y="4892"/>
                    <a:pt x="1601" y="5135"/>
                    <a:pt x="1684" y="5594"/>
                  </a:cubicBezTo>
                  <a:lnTo>
                    <a:pt x="1749" y="5953"/>
                  </a:lnTo>
                  <a:lnTo>
                    <a:pt x="1689" y="6053"/>
                  </a:lnTo>
                  <a:cubicBezTo>
                    <a:pt x="1656" y="6107"/>
                    <a:pt x="1628" y="6178"/>
                    <a:pt x="1628" y="6210"/>
                  </a:cubicBezTo>
                  <a:cubicBezTo>
                    <a:pt x="1628" y="6242"/>
                    <a:pt x="1602" y="6305"/>
                    <a:pt x="1571" y="6350"/>
                  </a:cubicBezTo>
                  <a:cubicBezTo>
                    <a:pt x="1469" y="6494"/>
                    <a:pt x="1465" y="6721"/>
                    <a:pt x="1561" y="6949"/>
                  </a:cubicBezTo>
                  <a:cubicBezTo>
                    <a:pt x="1667" y="7201"/>
                    <a:pt x="1726" y="7463"/>
                    <a:pt x="1687" y="7512"/>
                  </a:cubicBezTo>
                  <a:cubicBezTo>
                    <a:pt x="1642" y="7568"/>
                    <a:pt x="1653" y="7763"/>
                    <a:pt x="1704" y="7803"/>
                  </a:cubicBezTo>
                  <a:cubicBezTo>
                    <a:pt x="1793" y="7871"/>
                    <a:pt x="1715" y="7956"/>
                    <a:pt x="1576" y="7943"/>
                  </a:cubicBezTo>
                  <a:cubicBezTo>
                    <a:pt x="1458" y="7932"/>
                    <a:pt x="1436" y="7910"/>
                    <a:pt x="1435" y="7809"/>
                  </a:cubicBezTo>
                  <a:cubicBezTo>
                    <a:pt x="1435" y="7607"/>
                    <a:pt x="1399" y="7560"/>
                    <a:pt x="1243" y="7549"/>
                  </a:cubicBezTo>
                  <a:cubicBezTo>
                    <a:pt x="1100" y="7538"/>
                    <a:pt x="1094" y="7544"/>
                    <a:pt x="1124" y="7659"/>
                  </a:cubicBezTo>
                  <a:cubicBezTo>
                    <a:pt x="1152" y="7764"/>
                    <a:pt x="1146" y="7788"/>
                    <a:pt x="1077" y="7841"/>
                  </a:cubicBezTo>
                  <a:cubicBezTo>
                    <a:pt x="1034" y="7874"/>
                    <a:pt x="990" y="7888"/>
                    <a:pt x="982" y="7870"/>
                  </a:cubicBezTo>
                  <a:cubicBezTo>
                    <a:pt x="973" y="7853"/>
                    <a:pt x="936" y="7879"/>
                    <a:pt x="899" y="7929"/>
                  </a:cubicBezTo>
                  <a:cubicBezTo>
                    <a:pt x="852" y="7991"/>
                    <a:pt x="825" y="7997"/>
                    <a:pt x="811" y="7952"/>
                  </a:cubicBezTo>
                  <a:cubicBezTo>
                    <a:pt x="799" y="7912"/>
                    <a:pt x="747" y="7901"/>
                    <a:pt x="681" y="7922"/>
                  </a:cubicBezTo>
                  <a:cubicBezTo>
                    <a:pt x="620" y="7942"/>
                    <a:pt x="560" y="7938"/>
                    <a:pt x="548" y="7913"/>
                  </a:cubicBezTo>
                  <a:cubicBezTo>
                    <a:pt x="536" y="7889"/>
                    <a:pt x="511" y="7869"/>
                    <a:pt x="493" y="7869"/>
                  </a:cubicBezTo>
                  <a:cubicBezTo>
                    <a:pt x="474" y="7869"/>
                    <a:pt x="448" y="7770"/>
                    <a:pt x="434" y="7649"/>
                  </a:cubicBezTo>
                  <a:cubicBezTo>
                    <a:pt x="407" y="7423"/>
                    <a:pt x="342" y="7320"/>
                    <a:pt x="283" y="7409"/>
                  </a:cubicBezTo>
                  <a:cubicBezTo>
                    <a:pt x="264" y="7436"/>
                    <a:pt x="203" y="7464"/>
                    <a:pt x="146" y="7471"/>
                  </a:cubicBezTo>
                  <a:cubicBezTo>
                    <a:pt x="50" y="7483"/>
                    <a:pt x="1" y="7531"/>
                    <a:pt x="0" y="7612"/>
                  </a:cubicBezTo>
                  <a:cubicBezTo>
                    <a:pt x="0" y="7639"/>
                    <a:pt x="5" y="7669"/>
                    <a:pt x="16" y="7704"/>
                  </a:cubicBezTo>
                  <a:cubicBezTo>
                    <a:pt x="37" y="7774"/>
                    <a:pt x="37" y="7854"/>
                    <a:pt x="16" y="7968"/>
                  </a:cubicBezTo>
                  <a:cubicBezTo>
                    <a:pt x="-41" y="8274"/>
                    <a:pt x="116" y="8581"/>
                    <a:pt x="309" y="8540"/>
                  </a:cubicBezTo>
                  <a:cubicBezTo>
                    <a:pt x="349" y="8531"/>
                    <a:pt x="364" y="8557"/>
                    <a:pt x="356" y="8618"/>
                  </a:cubicBezTo>
                  <a:cubicBezTo>
                    <a:pt x="350" y="8667"/>
                    <a:pt x="339" y="8788"/>
                    <a:pt x="332" y="8887"/>
                  </a:cubicBezTo>
                  <a:cubicBezTo>
                    <a:pt x="326" y="8986"/>
                    <a:pt x="305" y="9126"/>
                    <a:pt x="288" y="9198"/>
                  </a:cubicBezTo>
                  <a:cubicBezTo>
                    <a:pt x="267" y="9283"/>
                    <a:pt x="263" y="9521"/>
                    <a:pt x="275" y="9857"/>
                  </a:cubicBezTo>
                  <a:cubicBezTo>
                    <a:pt x="302" y="10571"/>
                    <a:pt x="327" y="10739"/>
                    <a:pt x="410" y="10763"/>
                  </a:cubicBezTo>
                  <a:cubicBezTo>
                    <a:pt x="490" y="10787"/>
                    <a:pt x="561" y="11087"/>
                    <a:pt x="561" y="11402"/>
                  </a:cubicBezTo>
                  <a:cubicBezTo>
                    <a:pt x="561" y="11524"/>
                    <a:pt x="587" y="11687"/>
                    <a:pt x="622" y="11782"/>
                  </a:cubicBezTo>
                  <a:cubicBezTo>
                    <a:pt x="667" y="11906"/>
                    <a:pt x="690" y="12099"/>
                    <a:pt x="710" y="12530"/>
                  </a:cubicBezTo>
                  <a:cubicBezTo>
                    <a:pt x="725" y="12849"/>
                    <a:pt x="752" y="13163"/>
                    <a:pt x="769" y="13228"/>
                  </a:cubicBezTo>
                  <a:cubicBezTo>
                    <a:pt x="837" y="13485"/>
                    <a:pt x="1003" y="13520"/>
                    <a:pt x="1064" y="13291"/>
                  </a:cubicBezTo>
                  <a:cubicBezTo>
                    <a:pt x="1083" y="13218"/>
                    <a:pt x="1116" y="13193"/>
                    <a:pt x="1164" y="13211"/>
                  </a:cubicBezTo>
                  <a:cubicBezTo>
                    <a:pt x="1231" y="13237"/>
                    <a:pt x="1237" y="13216"/>
                    <a:pt x="1256" y="12904"/>
                  </a:cubicBezTo>
                  <a:cubicBezTo>
                    <a:pt x="1271" y="12660"/>
                    <a:pt x="1294" y="12545"/>
                    <a:pt x="1341" y="12479"/>
                  </a:cubicBezTo>
                  <a:cubicBezTo>
                    <a:pt x="1376" y="12429"/>
                    <a:pt x="1393" y="12389"/>
                    <a:pt x="1380" y="12389"/>
                  </a:cubicBezTo>
                  <a:cubicBezTo>
                    <a:pt x="1366" y="12389"/>
                    <a:pt x="1371" y="12349"/>
                    <a:pt x="1391" y="12300"/>
                  </a:cubicBezTo>
                  <a:cubicBezTo>
                    <a:pt x="1411" y="12251"/>
                    <a:pt x="1437" y="12224"/>
                    <a:pt x="1449" y="12239"/>
                  </a:cubicBezTo>
                  <a:cubicBezTo>
                    <a:pt x="1461" y="12254"/>
                    <a:pt x="1486" y="12199"/>
                    <a:pt x="1505" y="12118"/>
                  </a:cubicBezTo>
                  <a:cubicBezTo>
                    <a:pt x="1523" y="12037"/>
                    <a:pt x="1553" y="11971"/>
                    <a:pt x="1570" y="11971"/>
                  </a:cubicBezTo>
                  <a:cubicBezTo>
                    <a:pt x="1587" y="11971"/>
                    <a:pt x="1597" y="11923"/>
                    <a:pt x="1593" y="11865"/>
                  </a:cubicBezTo>
                  <a:cubicBezTo>
                    <a:pt x="1587" y="11792"/>
                    <a:pt x="1603" y="11761"/>
                    <a:pt x="1648" y="11761"/>
                  </a:cubicBezTo>
                  <a:cubicBezTo>
                    <a:pt x="1683" y="11761"/>
                    <a:pt x="1722" y="11740"/>
                    <a:pt x="1735" y="11715"/>
                  </a:cubicBezTo>
                  <a:cubicBezTo>
                    <a:pt x="1770" y="11644"/>
                    <a:pt x="1861" y="11662"/>
                    <a:pt x="2013" y="11771"/>
                  </a:cubicBezTo>
                  <a:cubicBezTo>
                    <a:pt x="2145" y="11866"/>
                    <a:pt x="2163" y="11866"/>
                    <a:pt x="2318" y="11767"/>
                  </a:cubicBezTo>
                  <a:cubicBezTo>
                    <a:pt x="2484" y="11662"/>
                    <a:pt x="2538" y="11532"/>
                    <a:pt x="2486" y="11363"/>
                  </a:cubicBezTo>
                  <a:cubicBezTo>
                    <a:pt x="2458" y="11274"/>
                    <a:pt x="2480" y="11023"/>
                    <a:pt x="2525" y="10908"/>
                  </a:cubicBezTo>
                  <a:cubicBezTo>
                    <a:pt x="2546" y="10855"/>
                    <a:pt x="2531" y="10817"/>
                    <a:pt x="2469" y="10769"/>
                  </a:cubicBezTo>
                  <a:lnTo>
                    <a:pt x="2385" y="10703"/>
                  </a:lnTo>
                  <a:lnTo>
                    <a:pt x="2548" y="10411"/>
                  </a:lnTo>
                  <a:cubicBezTo>
                    <a:pt x="2764" y="10023"/>
                    <a:pt x="2881" y="10024"/>
                    <a:pt x="2908" y="10414"/>
                  </a:cubicBezTo>
                  <a:cubicBezTo>
                    <a:pt x="2917" y="10537"/>
                    <a:pt x="2934" y="10564"/>
                    <a:pt x="3012" y="10564"/>
                  </a:cubicBezTo>
                  <a:cubicBezTo>
                    <a:pt x="3063" y="10564"/>
                    <a:pt x="3116" y="10583"/>
                    <a:pt x="3127" y="10607"/>
                  </a:cubicBezTo>
                  <a:cubicBezTo>
                    <a:pt x="3166" y="10685"/>
                    <a:pt x="3204" y="10585"/>
                    <a:pt x="3168" y="10499"/>
                  </a:cubicBezTo>
                  <a:cubicBezTo>
                    <a:pt x="3141" y="10432"/>
                    <a:pt x="3151" y="10403"/>
                    <a:pt x="3219" y="10350"/>
                  </a:cubicBezTo>
                  <a:cubicBezTo>
                    <a:pt x="3330" y="10264"/>
                    <a:pt x="3516" y="10315"/>
                    <a:pt x="3613" y="10459"/>
                  </a:cubicBezTo>
                  <a:cubicBezTo>
                    <a:pt x="3707" y="10601"/>
                    <a:pt x="3941" y="11504"/>
                    <a:pt x="3941" y="11728"/>
                  </a:cubicBezTo>
                  <a:cubicBezTo>
                    <a:pt x="3941" y="11818"/>
                    <a:pt x="3968" y="11940"/>
                    <a:pt x="4000" y="11999"/>
                  </a:cubicBezTo>
                  <a:cubicBezTo>
                    <a:pt x="4032" y="12057"/>
                    <a:pt x="4051" y="12129"/>
                    <a:pt x="4043" y="12157"/>
                  </a:cubicBezTo>
                  <a:cubicBezTo>
                    <a:pt x="4034" y="12186"/>
                    <a:pt x="4038" y="12210"/>
                    <a:pt x="4051" y="12210"/>
                  </a:cubicBezTo>
                  <a:cubicBezTo>
                    <a:pt x="4106" y="12210"/>
                    <a:pt x="4519" y="12951"/>
                    <a:pt x="4510" y="13034"/>
                  </a:cubicBezTo>
                  <a:cubicBezTo>
                    <a:pt x="4503" y="13097"/>
                    <a:pt x="4516" y="13112"/>
                    <a:pt x="4550" y="13085"/>
                  </a:cubicBezTo>
                  <a:cubicBezTo>
                    <a:pt x="4578" y="13063"/>
                    <a:pt x="4635" y="13099"/>
                    <a:pt x="4683" y="13168"/>
                  </a:cubicBezTo>
                  <a:cubicBezTo>
                    <a:pt x="4803" y="13341"/>
                    <a:pt x="4940" y="13384"/>
                    <a:pt x="5002" y="13270"/>
                  </a:cubicBezTo>
                  <a:cubicBezTo>
                    <a:pt x="5052" y="13178"/>
                    <a:pt x="5066" y="13168"/>
                    <a:pt x="5129" y="13168"/>
                  </a:cubicBezTo>
                  <a:cubicBezTo>
                    <a:pt x="5146" y="13168"/>
                    <a:pt x="5157" y="13063"/>
                    <a:pt x="5153" y="12928"/>
                  </a:cubicBezTo>
                  <a:cubicBezTo>
                    <a:pt x="5144" y="12618"/>
                    <a:pt x="5186" y="12541"/>
                    <a:pt x="5363" y="12540"/>
                  </a:cubicBezTo>
                  <a:cubicBezTo>
                    <a:pt x="5443" y="12540"/>
                    <a:pt x="5517" y="12521"/>
                    <a:pt x="5528" y="12498"/>
                  </a:cubicBezTo>
                  <a:cubicBezTo>
                    <a:pt x="5539" y="12476"/>
                    <a:pt x="5566" y="12471"/>
                    <a:pt x="5586" y="12487"/>
                  </a:cubicBezTo>
                  <a:cubicBezTo>
                    <a:pt x="5607" y="12503"/>
                    <a:pt x="5633" y="12469"/>
                    <a:pt x="5644" y="12413"/>
                  </a:cubicBezTo>
                  <a:cubicBezTo>
                    <a:pt x="5661" y="12320"/>
                    <a:pt x="5669" y="12324"/>
                    <a:pt x="5732" y="12442"/>
                  </a:cubicBezTo>
                  <a:cubicBezTo>
                    <a:pt x="5789" y="12552"/>
                    <a:pt x="5857" y="12581"/>
                    <a:pt x="6153" y="12633"/>
                  </a:cubicBezTo>
                  <a:cubicBezTo>
                    <a:pt x="6737" y="12734"/>
                    <a:pt x="7021" y="12888"/>
                    <a:pt x="6984" y="13081"/>
                  </a:cubicBezTo>
                  <a:cubicBezTo>
                    <a:pt x="6976" y="13122"/>
                    <a:pt x="6978" y="13171"/>
                    <a:pt x="6987" y="13191"/>
                  </a:cubicBezTo>
                  <a:cubicBezTo>
                    <a:pt x="7013" y="13243"/>
                    <a:pt x="7014" y="13593"/>
                    <a:pt x="6988" y="13626"/>
                  </a:cubicBezTo>
                  <a:cubicBezTo>
                    <a:pt x="6976" y="13641"/>
                    <a:pt x="6966" y="13720"/>
                    <a:pt x="6966" y="13801"/>
                  </a:cubicBezTo>
                  <a:cubicBezTo>
                    <a:pt x="6966" y="13918"/>
                    <a:pt x="6985" y="13956"/>
                    <a:pt x="7057" y="13985"/>
                  </a:cubicBezTo>
                  <a:cubicBezTo>
                    <a:pt x="7107" y="14006"/>
                    <a:pt x="7157" y="14066"/>
                    <a:pt x="7166" y="14119"/>
                  </a:cubicBezTo>
                  <a:cubicBezTo>
                    <a:pt x="7176" y="14172"/>
                    <a:pt x="7201" y="14236"/>
                    <a:pt x="7223" y="14262"/>
                  </a:cubicBezTo>
                  <a:cubicBezTo>
                    <a:pt x="7245" y="14289"/>
                    <a:pt x="7263" y="14347"/>
                    <a:pt x="7263" y="14391"/>
                  </a:cubicBezTo>
                  <a:cubicBezTo>
                    <a:pt x="7263" y="14476"/>
                    <a:pt x="7388" y="14544"/>
                    <a:pt x="7545" y="14544"/>
                  </a:cubicBezTo>
                  <a:cubicBezTo>
                    <a:pt x="7722" y="14544"/>
                    <a:pt x="7794" y="14641"/>
                    <a:pt x="7869" y="14978"/>
                  </a:cubicBezTo>
                  <a:cubicBezTo>
                    <a:pt x="7907" y="15151"/>
                    <a:pt x="7929" y="15320"/>
                    <a:pt x="7917" y="15353"/>
                  </a:cubicBezTo>
                  <a:cubicBezTo>
                    <a:pt x="7888" y="15433"/>
                    <a:pt x="7899" y="16700"/>
                    <a:pt x="7929" y="16839"/>
                  </a:cubicBezTo>
                  <a:cubicBezTo>
                    <a:pt x="7971" y="17030"/>
                    <a:pt x="8063" y="17053"/>
                    <a:pt x="8143" y="16892"/>
                  </a:cubicBezTo>
                  <a:cubicBezTo>
                    <a:pt x="8220" y="16736"/>
                    <a:pt x="8328" y="16745"/>
                    <a:pt x="8421" y="16914"/>
                  </a:cubicBezTo>
                  <a:cubicBezTo>
                    <a:pt x="8447" y="16961"/>
                    <a:pt x="8489" y="16999"/>
                    <a:pt x="8514" y="16999"/>
                  </a:cubicBezTo>
                  <a:cubicBezTo>
                    <a:pt x="8572" y="16999"/>
                    <a:pt x="8633" y="17143"/>
                    <a:pt x="8604" y="17209"/>
                  </a:cubicBezTo>
                  <a:cubicBezTo>
                    <a:pt x="8592" y="17236"/>
                    <a:pt x="8604" y="17241"/>
                    <a:pt x="8631" y="17221"/>
                  </a:cubicBezTo>
                  <a:cubicBezTo>
                    <a:pt x="8674" y="17190"/>
                    <a:pt x="8803" y="17388"/>
                    <a:pt x="8782" y="17454"/>
                  </a:cubicBezTo>
                  <a:cubicBezTo>
                    <a:pt x="8761" y="17519"/>
                    <a:pt x="8779" y="17598"/>
                    <a:pt x="8814" y="17598"/>
                  </a:cubicBezTo>
                  <a:cubicBezTo>
                    <a:pt x="8836" y="17598"/>
                    <a:pt x="8879" y="17651"/>
                    <a:pt x="8908" y="17717"/>
                  </a:cubicBezTo>
                  <a:cubicBezTo>
                    <a:pt x="8938" y="17783"/>
                    <a:pt x="8953" y="17837"/>
                    <a:pt x="8943" y="17837"/>
                  </a:cubicBezTo>
                  <a:cubicBezTo>
                    <a:pt x="8892" y="17837"/>
                    <a:pt x="9248" y="18445"/>
                    <a:pt x="9332" y="18501"/>
                  </a:cubicBezTo>
                  <a:cubicBezTo>
                    <a:pt x="9441" y="18574"/>
                    <a:pt x="9624" y="18541"/>
                    <a:pt x="9872" y="18406"/>
                  </a:cubicBezTo>
                  <a:cubicBezTo>
                    <a:pt x="10179" y="18238"/>
                    <a:pt x="10307" y="18278"/>
                    <a:pt x="10649" y="18642"/>
                  </a:cubicBezTo>
                  <a:cubicBezTo>
                    <a:pt x="11010" y="19028"/>
                    <a:pt x="11159" y="19111"/>
                    <a:pt x="11288" y="19001"/>
                  </a:cubicBezTo>
                  <a:cubicBezTo>
                    <a:pt x="11338" y="18959"/>
                    <a:pt x="11388" y="18942"/>
                    <a:pt x="11399" y="18964"/>
                  </a:cubicBezTo>
                  <a:cubicBezTo>
                    <a:pt x="11410" y="18986"/>
                    <a:pt x="11415" y="18978"/>
                    <a:pt x="11411" y="18945"/>
                  </a:cubicBezTo>
                  <a:cubicBezTo>
                    <a:pt x="11407" y="18912"/>
                    <a:pt x="11421" y="18803"/>
                    <a:pt x="11443" y="18705"/>
                  </a:cubicBezTo>
                  <a:cubicBezTo>
                    <a:pt x="11465" y="18606"/>
                    <a:pt x="11480" y="18491"/>
                    <a:pt x="11476" y="18449"/>
                  </a:cubicBezTo>
                  <a:cubicBezTo>
                    <a:pt x="11473" y="18408"/>
                    <a:pt x="11491" y="18358"/>
                    <a:pt x="11516" y="18339"/>
                  </a:cubicBezTo>
                  <a:cubicBezTo>
                    <a:pt x="11541" y="18319"/>
                    <a:pt x="11562" y="18257"/>
                    <a:pt x="11562" y="18200"/>
                  </a:cubicBezTo>
                  <a:cubicBezTo>
                    <a:pt x="11562" y="18039"/>
                    <a:pt x="11596" y="18007"/>
                    <a:pt x="11655" y="18114"/>
                  </a:cubicBezTo>
                  <a:cubicBezTo>
                    <a:pt x="11686" y="18171"/>
                    <a:pt x="11734" y="18198"/>
                    <a:pt x="11771" y="18178"/>
                  </a:cubicBezTo>
                  <a:cubicBezTo>
                    <a:pt x="11807" y="18160"/>
                    <a:pt x="11878" y="18195"/>
                    <a:pt x="11935" y="18259"/>
                  </a:cubicBezTo>
                  <a:cubicBezTo>
                    <a:pt x="12137" y="18488"/>
                    <a:pt x="12272" y="18692"/>
                    <a:pt x="12256" y="18743"/>
                  </a:cubicBezTo>
                  <a:cubicBezTo>
                    <a:pt x="12248" y="18772"/>
                    <a:pt x="12260" y="18795"/>
                    <a:pt x="12285" y="18795"/>
                  </a:cubicBezTo>
                  <a:cubicBezTo>
                    <a:pt x="12309" y="18795"/>
                    <a:pt x="12377" y="18852"/>
                    <a:pt x="12436" y="18922"/>
                  </a:cubicBezTo>
                  <a:cubicBezTo>
                    <a:pt x="12529" y="19033"/>
                    <a:pt x="12570" y="19043"/>
                    <a:pt x="12752" y="19007"/>
                  </a:cubicBezTo>
                  <a:cubicBezTo>
                    <a:pt x="12925" y="18973"/>
                    <a:pt x="12973" y="18985"/>
                    <a:pt x="13039" y="19073"/>
                  </a:cubicBezTo>
                  <a:cubicBezTo>
                    <a:pt x="13083" y="19132"/>
                    <a:pt x="13132" y="19182"/>
                    <a:pt x="13148" y="19185"/>
                  </a:cubicBezTo>
                  <a:cubicBezTo>
                    <a:pt x="13165" y="19188"/>
                    <a:pt x="13285" y="19297"/>
                    <a:pt x="13415" y="19425"/>
                  </a:cubicBezTo>
                  <a:cubicBezTo>
                    <a:pt x="13626" y="19633"/>
                    <a:pt x="13677" y="19659"/>
                    <a:pt x="13877" y="19660"/>
                  </a:cubicBezTo>
                  <a:cubicBezTo>
                    <a:pt x="14099" y="19663"/>
                    <a:pt x="14103" y="19660"/>
                    <a:pt x="14332" y="19349"/>
                  </a:cubicBezTo>
                  <a:cubicBezTo>
                    <a:pt x="14459" y="19176"/>
                    <a:pt x="14579" y="19034"/>
                    <a:pt x="14599" y="19034"/>
                  </a:cubicBezTo>
                  <a:cubicBezTo>
                    <a:pt x="14619" y="19034"/>
                    <a:pt x="14768" y="19075"/>
                    <a:pt x="14930" y="19124"/>
                  </a:cubicBezTo>
                  <a:cubicBezTo>
                    <a:pt x="15527" y="19306"/>
                    <a:pt x="15662" y="19227"/>
                    <a:pt x="15647" y="18707"/>
                  </a:cubicBezTo>
                  <a:cubicBezTo>
                    <a:pt x="15641" y="18494"/>
                    <a:pt x="15625" y="18429"/>
                    <a:pt x="15569" y="18377"/>
                  </a:cubicBezTo>
                  <a:cubicBezTo>
                    <a:pt x="15512" y="18324"/>
                    <a:pt x="15502" y="18281"/>
                    <a:pt x="15517" y="18149"/>
                  </a:cubicBezTo>
                  <a:cubicBezTo>
                    <a:pt x="15611" y="17307"/>
                    <a:pt x="15620" y="17155"/>
                    <a:pt x="15576" y="17089"/>
                  </a:cubicBezTo>
                  <a:cubicBezTo>
                    <a:pt x="15538" y="17033"/>
                    <a:pt x="15539" y="17009"/>
                    <a:pt x="15592" y="16912"/>
                  </a:cubicBezTo>
                  <a:cubicBezTo>
                    <a:pt x="15647" y="16812"/>
                    <a:pt x="15685" y="16806"/>
                    <a:pt x="15965" y="16843"/>
                  </a:cubicBezTo>
                  <a:cubicBezTo>
                    <a:pt x="16309" y="16887"/>
                    <a:pt x="16425" y="16948"/>
                    <a:pt x="16425" y="17087"/>
                  </a:cubicBezTo>
                  <a:cubicBezTo>
                    <a:pt x="16425" y="17171"/>
                    <a:pt x="16461" y="17206"/>
                    <a:pt x="16524" y="17183"/>
                  </a:cubicBezTo>
                  <a:cubicBezTo>
                    <a:pt x="16577" y="17164"/>
                    <a:pt x="16623" y="17304"/>
                    <a:pt x="16610" y="17444"/>
                  </a:cubicBezTo>
                  <a:cubicBezTo>
                    <a:pt x="16599" y="17565"/>
                    <a:pt x="16606" y="17584"/>
                    <a:pt x="16655" y="17558"/>
                  </a:cubicBezTo>
                  <a:cubicBezTo>
                    <a:pt x="16721" y="17524"/>
                    <a:pt x="16771" y="17625"/>
                    <a:pt x="16720" y="17689"/>
                  </a:cubicBezTo>
                  <a:cubicBezTo>
                    <a:pt x="16699" y="17715"/>
                    <a:pt x="16709" y="17761"/>
                    <a:pt x="16749" y="17816"/>
                  </a:cubicBezTo>
                  <a:cubicBezTo>
                    <a:pt x="16782" y="17864"/>
                    <a:pt x="16822" y="17889"/>
                    <a:pt x="16837" y="17871"/>
                  </a:cubicBezTo>
                  <a:cubicBezTo>
                    <a:pt x="16851" y="17853"/>
                    <a:pt x="16880" y="17880"/>
                    <a:pt x="16901" y="17931"/>
                  </a:cubicBezTo>
                  <a:cubicBezTo>
                    <a:pt x="17000" y="18172"/>
                    <a:pt x="17117" y="18273"/>
                    <a:pt x="17350" y="18321"/>
                  </a:cubicBezTo>
                  <a:cubicBezTo>
                    <a:pt x="17482" y="18348"/>
                    <a:pt x="17609" y="18407"/>
                    <a:pt x="17636" y="18454"/>
                  </a:cubicBezTo>
                  <a:cubicBezTo>
                    <a:pt x="17791" y="18729"/>
                    <a:pt x="18132" y="18848"/>
                    <a:pt x="18287" y="18682"/>
                  </a:cubicBezTo>
                  <a:cubicBezTo>
                    <a:pt x="18382" y="18578"/>
                    <a:pt x="18412" y="18644"/>
                    <a:pt x="18411" y="18963"/>
                  </a:cubicBezTo>
                  <a:cubicBezTo>
                    <a:pt x="18411" y="19180"/>
                    <a:pt x="18395" y="19274"/>
                    <a:pt x="18340" y="19378"/>
                  </a:cubicBezTo>
                  <a:cubicBezTo>
                    <a:pt x="18299" y="19456"/>
                    <a:pt x="18250" y="19499"/>
                    <a:pt x="18223" y="19479"/>
                  </a:cubicBezTo>
                  <a:cubicBezTo>
                    <a:pt x="18187" y="19451"/>
                    <a:pt x="18180" y="19477"/>
                    <a:pt x="18191" y="19596"/>
                  </a:cubicBezTo>
                  <a:cubicBezTo>
                    <a:pt x="18205" y="19753"/>
                    <a:pt x="18136" y="19883"/>
                    <a:pt x="18066" y="19832"/>
                  </a:cubicBezTo>
                  <a:cubicBezTo>
                    <a:pt x="18043" y="19815"/>
                    <a:pt x="18034" y="19901"/>
                    <a:pt x="18036" y="20094"/>
                  </a:cubicBezTo>
                  <a:cubicBezTo>
                    <a:pt x="18040" y="20342"/>
                    <a:pt x="18050" y="20384"/>
                    <a:pt x="18107" y="20400"/>
                  </a:cubicBezTo>
                  <a:cubicBezTo>
                    <a:pt x="18179" y="20421"/>
                    <a:pt x="18302" y="20694"/>
                    <a:pt x="18276" y="20778"/>
                  </a:cubicBezTo>
                  <a:cubicBezTo>
                    <a:pt x="18267" y="20807"/>
                    <a:pt x="18240" y="20830"/>
                    <a:pt x="18217" y="20830"/>
                  </a:cubicBezTo>
                  <a:cubicBezTo>
                    <a:pt x="18193" y="20830"/>
                    <a:pt x="18174" y="20869"/>
                    <a:pt x="18174" y="20916"/>
                  </a:cubicBezTo>
                  <a:cubicBezTo>
                    <a:pt x="18174" y="21059"/>
                    <a:pt x="18112" y="21091"/>
                    <a:pt x="18095" y="20957"/>
                  </a:cubicBezTo>
                  <a:cubicBezTo>
                    <a:pt x="18076" y="20811"/>
                    <a:pt x="18026" y="20846"/>
                    <a:pt x="18026" y="21005"/>
                  </a:cubicBezTo>
                  <a:cubicBezTo>
                    <a:pt x="18026" y="21095"/>
                    <a:pt x="18046" y="21110"/>
                    <a:pt x="18146" y="21093"/>
                  </a:cubicBezTo>
                  <a:cubicBezTo>
                    <a:pt x="18270" y="21072"/>
                    <a:pt x="18279" y="21089"/>
                    <a:pt x="18334" y="21444"/>
                  </a:cubicBezTo>
                  <a:cubicBezTo>
                    <a:pt x="18345" y="21518"/>
                    <a:pt x="18382" y="21548"/>
                    <a:pt x="18456" y="21548"/>
                  </a:cubicBezTo>
                  <a:cubicBezTo>
                    <a:pt x="18545" y="21548"/>
                    <a:pt x="18571" y="21516"/>
                    <a:pt x="18621" y="21345"/>
                  </a:cubicBezTo>
                  <a:cubicBezTo>
                    <a:pt x="18675" y="21158"/>
                    <a:pt x="18690" y="21144"/>
                    <a:pt x="18792" y="21172"/>
                  </a:cubicBezTo>
                  <a:cubicBezTo>
                    <a:pt x="18883" y="21196"/>
                    <a:pt x="18921" y="21172"/>
                    <a:pt x="19000" y="21038"/>
                  </a:cubicBezTo>
                  <a:cubicBezTo>
                    <a:pt x="19166" y="20757"/>
                    <a:pt x="19268" y="20215"/>
                    <a:pt x="19400" y="18932"/>
                  </a:cubicBezTo>
                  <a:cubicBezTo>
                    <a:pt x="19562" y="17362"/>
                    <a:pt x="19564" y="17055"/>
                    <a:pt x="19410" y="16810"/>
                  </a:cubicBezTo>
                  <a:cubicBezTo>
                    <a:pt x="19360" y="16729"/>
                    <a:pt x="19355" y="16694"/>
                    <a:pt x="19385" y="16623"/>
                  </a:cubicBezTo>
                  <a:cubicBezTo>
                    <a:pt x="19414" y="16551"/>
                    <a:pt x="19403" y="16490"/>
                    <a:pt x="19320" y="16292"/>
                  </a:cubicBezTo>
                  <a:cubicBezTo>
                    <a:pt x="19260" y="16146"/>
                    <a:pt x="19213" y="15953"/>
                    <a:pt x="19201" y="15807"/>
                  </a:cubicBezTo>
                  <a:cubicBezTo>
                    <a:pt x="19191" y="15673"/>
                    <a:pt x="19146" y="15436"/>
                    <a:pt x="19102" y="15279"/>
                  </a:cubicBezTo>
                  <a:cubicBezTo>
                    <a:pt x="19059" y="15122"/>
                    <a:pt x="19020" y="14899"/>
                    <a:pt x="19017" y="14783"/>
                  </a:cubicBezTo>
                  <a:cubicBezTo>
                    <a:pt x="19013" y="14668"/>
                    <a:pt x="19009" y="14529"/>
                    <a:pt x="19007" y="14473"/>
                  </a:cubicBezTo>
                  <a:cubicBezTo>
                    <a:pt x="19006" y="14417"/>
                    <a:pt x="18975" y="14364"/>
                    <a:pt x="18938" y="14354"/>
                  </a:cubicBezTo>
                  <a:cubicBezTo>
                    <a:pt x="18890" y="14340"/>
                    <a:pt x="18868" y="14288"/>
                    <a:pt x="18862" y="14171"/>
                  </a:cubicBezTo>
                  <a:cubicBezTo>
                    <a:pt x="18855" y="14048"/>
                    <a:pt x="18836" y="14007"/>
                    <a:pt x="18787" y="14008"/>
                  </a:cubicBezTo>
                  <a:cubicBezTo>
                    <a:pt x="18187" y="14016"/>
                    <a:pt x="18219" y="14005"/>
                    <a:pt x="18217" y="14209"/>
                  </a:cubicBezTo>
                  <a:cubicBezTo>
                    <a:pt x="18217" y="14326"/>
                    <a:pt x="18198" y="14396"/>
                    <a:pt x="18158" y="14425"/>
                  </a:cubicBezTo>
                  <a:cubicBezTo>
                    <a:pt x="18088" y="14476"/>
                    <a:pt x="17995" y="14466"/>
                    <a:pt x="17943" y="14401"/>
                  </a:cubicBezTo>
                  <a:cubicBezTo>
                    <a:pt x="17922" y="14375"/>
                    <a:pt x="17886" y="14368"/>
                    <a:pt x="17864" y="14386"/>
                  </a:cubicBezTo>
                  <a:cubicBezTo>
                    <a:pt x="17841" y="14403"/>
                    <a:pt x="17808" y="14383"/>
                    <a:pt x="17791" y="14341"/>
                  </a:cubicBezTo>
                  <a:cubicBezTo>
                    <a:pt x="17768" y="14285"/>
                    <a:pt x="17788" y="14185"/>
                    <a:pt x="17865" y="13964"/>
                  </a:cubicBezTo>
                  <a:cubicBezTo>
                    <a:pt x="17934" y="13765"/>
                    <a:pt x="17993" y="13479"/>
                    <a:pt x="18039" y="13130"/>
                  </a:cubicBezTo>
                  <a:cubicBezTo>
                    <a:pt x="18226" y="11696"/>
                    <a:pt x="18244" y="11609"/>
                    <a:pt x="18405" y="11299"/>
                  </a:cubicBezTo>
                  <a:cubicBezTo>
                    <a:pt x="18465" y="11183"/>
                    <a:pt x="18622" y="10971"/>
                    <a:pt x="18752" y="10830"/>
                  </a:cubicBezTo>
                  <a:cubicBezTo>
                    <a:pt x="19065" y="10492"/>
                    <a:pt x="19222" y="10274"/>
                    <a:pt x="19282" y="10091"/>
                  </a:cubicBezTo>
                  <a:cubicBezTo>
                    <a:pt x="19318" y="9977"/>
                    <a:pt x="19374" y="9923"/>
                    <a:pt x="19508" y="9870"/>
                  </a:cubicBezTo>
                  <a:cubicBezTo>
                    <a:pt x="19606" y="9831"/>
                    <a:pt x="19686" y="9785"/>
                    <a:pt x="19686" y="9767"/>
                  </a:cubicBezTo>
                  <a:cubicBezTo>
                    <a:pt x="19686" y="9748"/>
                    <a:pt x="19658" y="9672"/>
                    <a:pt x="19623" y="9598"/>
                  </a:cubicBezTo>
                  <a:cubicBezTo>
                    <a:pt x="19580" y="9503"/>
                    <a:pt x="19561" y="9389"/>
                    <a:pt x="19562" y="9216"/>
                  </a:cubicBezTo>
                  <a:cubicBezTo>
                    <a:pt x="19564" y="8996"/>
                    <a:pt x="19557" y="8971"/>
                    <a:pt x="19499" y="8986"/>
                  </a:cubicBezTo>
                  <a:cubicBezTo>
                    <a:pt x="19402" y="9012"/>
                    <a:pt x="19361" y="8932"/>
                    <a:pt x="19361" y="8719"/>
                  </a:cubicBezTo>
                  <a:cubicBezTo>
                    <a:pt x="19361" y="8412"/>
                    <a:pt x="19414" y="8110"/>
                    <a:pt x="19495" y="7957"/>
                  </a:cubicBezTo>
                  <a:lnTo>
                    <a:pt x="19570" y="7814"/>
                  </a:lnTo>
                  <a:lnTo>
                    <a:pt x="19676" y="7929"/>
                  </a:lnTo>
                  <a:cubicBezTo>
                    <a:pt x="19774" y="8036"/>
                    <a:pt x="19786" y="8038"/>
                    <a:pt x="19865" y="7948"/>
                  </a:cubicBezTo>
                  <a:cubicBezTo>
                    <a:pt x="19959" y="7839"/>
                    <a:pt x="19983" y="7859"/>
                    <a:pt x="19983" y="8052"/>
                  </a:cubicBezTo>
                  <a:cubicBezTo>
                    <a:pt x="19983" y="8125"/>
                    <a:pt x="20004" y="8202"/>
                    <a:pt x="20029" y="8222"/>
                  </a:cubicBezTo>
                  <a:cubicBezTo>
                    <a:pt x="20084" y="8265"/>
                    <a:pt x="20075" y="8536"/>
                    <a:pt x="20019" y="8513"/>
                  </a:cubicBezTo>
                  <a:cubicBezTo>
                    <a:pt x="19969" y="8493"/>
                    <a:pt x="19974" y="8587"/>
                    <a:pt x="20028" y="8677"/>
                  </a:cubicBezTo>
                  <a:cubicBezTo>
                    <a:pt x="20082" y="8768"/>
                    <a:pt x="20086" y="8999"/>
                    <a:pt x="20035" y="9084"/>
                  </a:cubicBezTo>
                  <a:cubicBezTo>
                    <a:pt x="20013" y="9121"/>
                    <a:pt x="19998" y="9288"/>
                    <a:pt x="19998" y="9493"/>
                  </a:cubicBezTo>
                  <a:cubicBezTo>
                    <a:pt x="19998" y="9804"/>
                    <a:pt x="20006" y="9849"/>
                    <a:pt x="20072" y="9915"/>
                  </a:cubicBezTo>
                  <a:cubicBezTo>
                    <a:pt x="20146" y="9989"/>
                    <a:pt x="20162" y="10096"/>
                    <a:pt x="20160" y="10496"/>
                  </a:cubicBezTo>
                  <a:cubicBezTo>
                    <a:pt x="20160" y="10648"/>
                    <a:pt x="20168" y="10664"/>
                    <a:pt x="20235" y="10639"/>
                  </a:cubicBezTo>
                  <a:cubicBezTo>
                    <a:pt x="20316" y="10607"/>
                    <a:pt x="20351" y="10672"/>
                    <a:pt x="20353" y="10862"/>
                  </a:cubicBezTo>
                  <a:cubicBezTo>
                    <a:pt x="20353" y="10931"/>
                    <a:pt x="20374" y="10982"/>
                    <a:pt x="20402" y="10983"/>
                  </a:cubicBezTo>
                  <a:cubicBezTo>
                    <a:pt x="20479" y="10984"/>
                    <a:pt x="20541" y="11125"/>
                    <a:pt x="20524" y="11259"/>
                  </a:cubicBezTo>
                  <a:cubicBezTo>
                    <a:pt x="20512" y="11356"/>
                    <a:pt x="20521" y="11378"/>
                    <a:pt x="20568" y="11362"/>
                  </a:cubicBezTo>
                  <a:cubicBezTo>
                    <a:pt x="20651" y="11333"/>
                    <a:pt x="20721" y="11470"/>
                    <a:pt x="20701" y="11624"/>
                  </a:cubicBezTo>
                  <a:cubicBezTo>
                    <a:pt x="20689" y="11721"/>
                    <a:pt x="20696" y="11742"/>
                    <a:pt x="20731" y="11715"/>
                  </a:cubicBezTo>
                  <a:cubicBezTo>
                    <a:pt x="20787" y="11671"/>
                    <a:pt x="20898" y="11901"/>
                    <a:pt x="20887" y="12038"/>
                  </a:cubicBezTo>
                  <a:cubicBezTo>
                    <a:pt x="20881" y="12106"/>
                    <a:pt x="20895" y="12126"/>
                    <a:pt x="20933" y="12107"/>
                  </a:cubicBezTo>
                  <a:cubicBezTo>
                    <a:pt x="21007" y="12068"/>
                    <a:pt x="21095" y="12178"/>
                    <a:pt x="21095" y="12310"/>
                  </a:cubicBezTo>
                  <a:cubicBezTo>
                    <a:pt x="21095" y="12386"/>
                    <a:pt x="21117" y="12420"/>
                    <a:pt x="21169" y="12421"/>
                  </a:cubicBezTo>
                  <a:cubicBezTo>
                    <a:pt x="21210" y="12421"/>
                    <a:pt x="21286" y="12468"/>
                    <a:pt x="21338" y="12525"/>
                  </a:cubicBezTo>
                  <a:cubicBezTo>
                    <a:pt x="21390" y="12582"/>
                    <a:pt x="21462" y="12629"/>
                    <a:pt x="21497" y="12629"/>
                  </a:cubicBezTo>
                  <a:cubicBezTo>
                    <a:pt x="21554" y="12629"/>
                    <a:pt x="21559" y="12608"/>
                    <a:pt x="21539" y="12435"/>
                  </a:cubicBezTo>
                  <a:cubicBezTo>
                    <a:pt x="21527" y="12328"/>
                    <a:pt x="21515" y="11965"/>
                    <a:pt x="21513" y="11630"/>
                  </a:cubicBezTo>
                  <a:cubicBezTo>
                    <a:pt x="21510" y="11051"/>
                    <a:pt x="21506" y="11012"/>
                    <a:pt x="21429" y="10848"/>
                  </a:cubicBezTo>
                  <a:cubicBezTo>
                    <a:pt x="21332" y="10643"/>
                    <a:pt x="21326" y="10516"/>
                    <a:pt x="21406" y="10311"/>
                  </a:cubicBezTo>
                  <a:cubicBezTo>
                    <a:pt x="21489" y="10098"/>
                    <a:pt x="21484" y="9841"/>
                    <a:pt x="21393" y="9722"/>
                  </a:cubicBezTo>
                  <a:cubicBezTo>
                    <a:pt x="21354" y="9669"/>
                    <a:pt x="21327" y="9592"/>
                    <a:pt x="21336" y="9549"/>
                  </a:cubicBezTo>
                  <a:cubicBezTo>
                    <a:pt x="21344" y="9507"/>
                    <a:pt x="21325" y="9459"/>
                    <a:pt x="21295" y="9442"/>
                  </a:cubicBezTo>
                  <a:cubicBezTo>
                    <a:pt x="21250" y="9419"/>
                    <a:pt x="21242" y="9370"/>
                    <a:pt x="21251" y="9200"/>
                  </a:cubicBezTo>
                  <a:cubicBezTo>
                    <a:pt x="21261" y="9031"/>
                    <a:pt x="21251" y="8973"/>
                    <a:pt x="21204" y="8921"/>
                  </a:cubicBezTo>
                  <a:cubicBezTo>
                    <a:pt x="21164" y="8879"/>
                    <a:pt x="21147" y="8813"/>
                    <a:pt x="21155" y="8732"/>
                  </a:cubicBezTo>
                  <a:cubicBezTo>
                    <a:pt x="21164" y="8634"/>
                    <a:pt x="21158" y="8620"/>
                    <a:pt x="21128" y="8672"/>
                  </a:cubicBezTo>
                  <a:cubicBezTo>
                    <a:pt x="21090" y="8735"/>
                    <a:pt x="21036" y="8671"/>
                    <a:pt x="21021" y="8544"/>
                  </a:cubicBezTo>
                  <a:cubicBezTo>
                    <a:pt x="20993" y="8307"/>
                    <a:pt x="20977" y="8258"/>
                    <a:pt x="20927" y="8258"/>
                  </a:cubicBezTo>
                  <a:cubicBezTo>
                    <a:pt x="20896" y="8258"/>
                    <a:pt x="20838" y="8301"/>
                    <a:pt x="20799" y="8353"/>
                  </a:cubicBezTo>
                  <a:cubicBezTo>
                    <a:pt x="20728" y="8447"/>
                    <a:pt x="20649" y="8421"/>
                    <a:pt x="20681" y="8314"/>
                  </a:cubicBezTo>
                  <a:cubicBezTo>
                    <a:pt x="20705" y="8235"/>
                    <a:pt x="20624" y="8245"/>
                    <a:pt x="20584" y="8325"/>
                  </a:cubicBezTo>
                  <a:cubicBezTo>
                    <a:pt x="20560" y="8374"/>
                    <a:pt x="20542" y="8353"/>
                    <a:pt x="20515" y="8250"/>
                  </a:cubicBezTo>
                  <a:cubicBezTo>
                    <a:pt x="20495" y="8173"/>
                    <a:pt x="20460" y="8086"/>
                    <a:pt x="20437" y="8060"/>
                  </a:cubicBezTo>
                  <a:cubicBezTo>
                    <a:pt x="20415" y="8033"/>
                    <a:pt x="20404" y="7989"/>
                    <a:pt x="20412" y="7962"/>
                  </a:cubicBezTo>
                  <a:cubicBezTo>
                    <a:pt x="20421" y="7935"/>
                    <a:pt x="20401" y="7899"/>
                    <a:pt x="20368" y="7882"/>
                  </a:cubicBezTo>
                  <a:cubicBezTo>
                    <a:pt x="20270" y="7830"/>
                    <a:pt x="20300" y="7659"/>
                    <a:pt x="20472" y="7296"/>
                  </a:cubicBezTo>
                  <a:cubicBezTo>
                    <a:pt x="20593" y="7040"/>
                    <a:pt x="20635" y="6906"/>
                    <a:pt x="20635" y="6777"/>
                  </a:cubicBezTo>
                  <a:cubicBezTo>
                    <a:pt x="20635" y="6566"/>
                    <a:pt x="20741" y="6348"/>
                    <a:pt x="20852" y="6330"/>
                  </a:cubicBezTo>
                  <a:cubicBezTo>
                    <a:pt x="20896" y="6322"/>
                    <a:pt x="20932" y="6306"/>
                    <a:pt x="20932" y="6293"/>
                  </a:cubicBezTo>
                  <a:cubicBezTo>
                    <a:pt x="20932" y="6161"/>
                    <a:pt x="20753" y="5144"/>
                    <a:pt x="20675" y="4829"/>
                  </a:cubicBezTo>
                  <a:cubicBezTo>
                    <a:pt x="20619" y="4605"/>
                    <a:pt x="20579" y="4357"/>
                    <a:pt x="20584" y="4278"/>
                  </a:cubicBezTo>
                  <a:cubicBezTo>
                    <a:pt x="20598" y="4068"/>
                    <a:pt x="20691" y="3888"/>
                    <a:pt x="20786" y="3888"/>
                  </a:cubicBezTo>
                  <a:cubicBezTo>
                    <a:pt x="20931" y="3888"/>
                    <a:pt x="21026" y="3784"/>
                    <a:pt x="21016" y="3635"/>
                  </a:cubicBezTo>
                  <a:cubicBezTo>
                    <a:pt x="21010" y="3562"/>
                    <a:pt x="20979" y="3474"/>
                    <a:pt x="20946" y="3441"/>
                  </a:cubicBezTo>
                  <a:cubicBezTo>
                    <a:pt x="20913" y="3407"/>
                    <a:pt x="20857" y="3320"/>
                    <a:pt x="20821" y="3247"/>
                  </a:cubicBezTo>
                  <a:cubicBezTo>
                    <a:pt x="20786" y="3175"/>
                    <a:pt x="20700" y="3088"/>
                    <a:pt x="20630" y="3053"/>
                  </a:cubicBezTo>
                  <a:cubicBezTo>
                    <a:pt x="20364" y="2921"/>
                    <a:pt x="20354" y="2909"/>
                    <a:pt x="20344" y="2705"/>
                  </a:cubicBezTo>
                  <a:cubicBezTo>
                    <a:pt x="20338" y="2568"/>
                    <a:pt x="20306" y="2466"/>
                    <a:pt x="20236" y="2359"/>
                  </a:cubicBezTo>
                  <a:cubicBezTo>
                    <a:pt x="20143" y="2214"/>
                    <a:pt x="20115" y="2033"/>
                    <a:pt x="20181" y="1989"/>
                  </a:cubicBezTo>
                  <a:cubicBezTo>
                    <a:pt x="20197" y="1978"/>
                    <a:pt x="20228" y="2010"/>
                    <a:pt x="20249" y="2060"/>
                  </a:cubicBezTo>
                  <a:cubicBezTo>
                    <a:pt x="20306" y="2198"/>
                    <a:pt x="20330" y="2173"/>
                    <a:pt x="20368" y="1942"/>
                  </a:cubicBezTo>
                  <a:cubicBezTo>
                    <a:pt x="20410" y="1684"/>
                    <a:pt x="20476" y="1608"/>
                    <a:pt x="20616" y="1653"/>
                  </a:cubicBezTo>
                  <a:cubicBezTo>
                    <a:pt x="20733" y="1692"/>
                    <a:pt x="20872" y="1557"/>
                    <a:pt x="20872" y="1407"/>
                  </a:cubicBezTo>
                  <a:cubicBezTo>
                    <a:pt x="20872" y="1361"/>
                    <a:pt x="20826" y="1234"/>
                    <a:pt x="20769" y="1126"/>
                  </a:cubicBezTo>
                  <a:cubicBezTo>
                    <a:pt x="20712" y="1017"/>
                    <a:pt x="20636" y="788"/>
                    <a:pt x="20601" y="615"/>
                  </a:cubicBezTo>
                  <a:cubicBezTo>
                    <a:pt x="20553" y="381"/>
                    <a:pt x="20515" y="285"/>
                    <a:pt x="20452" y="241"/>
                  </a:cubicBezTo>
                  <a:cubicBezTo>
                    <a:pt x="20405" y="208"/>
                    <a:pt x="20368" y="139"/>
                    <a:pt x="20368" y="82"/>
                  </a:cubicBezTo>
                  <a:cubicBezTo>
                    <a:pt x="20368" y="40"/>
                    <a:pt x="20363" y="16"/>
                    <a:pt x="20344" y="6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14" name="Группа">
              <a:extLst>
                <a:ext uri="{FF2B5EF4-FFF2-40B4-BE49-F238E27FC236}">
                  <a16:creationId xmlns="" xmlns:a16="http://schemas.microsoft.com/office/drawing/2014/main" id="{92023DDC-E82D-49F6-9BD3-6E82AA38F8CF}"/>
                </a:ext>
              </a:extLst>
            </p:cNvPr>
            <p:cNvGrpSpPr/>
            <p:nvPr/>
          </p:nvGrpSpPr>
          <p:grpSpPr>
            <a:xfrm>
              <a:off x="4732617" y="3827432"/>
              <a:ext cx="5345865" cy="5247346"/>
              <a:chOff x="0" y="0"/>
              <a:chExt cx="5345863" cy="5247344"/>
            </a:xfrm>
          </p:grpSpPr>
          <p:sp>
            <p:nvSpPr>
              <p:cNvPr id="15" name="Соединит. линия">
                <a:extLst>
                  <a:ext uri="{FF2B5EF4-FFF2-40B4-BE49-F238E27FC236}">
                    <a16:creationId xmlns="" xmlns:a16="http://schemas.microsoft.com/office/drawing/2014/main" id="{83BD4ECC-B3B7-429E-813F-4C56017E21D8}"/>
                  </a:ext>
                </a:extLst>
              </p:cNvPr>
              <p:cNvSpPr/>
              <p:nvPr/>
            </p:nvSpPr>
            <p:spPr>
              <a:xfrm>
                <a:off x="717355" y="112994"/>
                <a:ext cx="2154430" cy="8580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noFill/>
              <a:ln w="50800" cap="flat">
                <a:solidFill>
                  <a:srgbClr val="E5E9E7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6" name="Соединит. линия">
                <a:extLst>
                  <a:ext uri="{FF2B5EF4-FFF2-40B4-BE49-F238E27FC236}">
                    <a16:creationId xmlns="" xmlns:a16="http://schemas.microsoft.com/office/drawing/2014/main" id="{A402D950-0C17-4B75-B252-E11486AC2FED}"/>
                  </a:ext>
                </a:extLst>
              </p:cNvPr>
              <p:cNvSpPr/>
              <p:nvPr/>
            </p:nvSpPr>
            <p:spPr>
              <a:xfrm>
                <a:off x="2864685" y="118588"/>
                <a:ext cx="1985401" cy="13456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noFill/>
              <a:ln w="50800" cap="flat">
                <a:solidFill>
                  <a:srgbClr val="E5E9E7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7" name="Соединит. линия">
                <a:extLst>
                  <a:ext uri="{FF2B5EF4-FFF2-40B4-BE49-F238E27FC236}">
                    <a16:creationId xmlns="" xmlns:a16="http://schemas.microsoft.com/office/drawing/2014/main" id="{F6D7545A-0716-403E-907E-D8504A44DB60}"/>
                  </a:ext>
                </a:extLst>
              </p:cNvPr>
              <p:cNvSpPr/>
              <p:nvPr/>
            </p:nvSpPr>
            <p:spPr>
              <a:xfrm>
                <a:off x="4837570" y="1443652"/>
                <a:ext cx="273949" cy="20423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noFill/>
              <a:ln w="50800" cap="flat">
                <a:solidFill>
                  <a:srgbClr val="E5E9E7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8" name="Соединит. линия">
                <a:extLst>
                  <a:ext uri="{FF2B5EF4-FFF2-40B4-BE49-F238E27FC236}">
                    <a16:creationId xmlns="" xmlns:a16="http://schemas.microsoft.com/office/drawing/2014/main" id="{5C773AA5-1544-4EA0-8F13-8FCE76E6F40E}"/>
                  </a:ext>
                </a:extLst>
              </p:cNvPr>
              <p:cNvSpPr/>
              <p:nvPr/>
            </p:nvSpPr>
            <p:spPr>
              <a:xfrm>
                <a:off x="0" y="2610310"/>
                <a:ext cx="1100607" cy="20576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noFill/>
              <a:ln w="50800" cap="flat">
                <a:solidFill>
                  <a:srgbClr val="306CAC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9" name="Соединит. линия">
                <a:extLst>
                  <a:ext uri="{FF2B5EF4-FFF2-40B4-BE49-F238E27FC236}">
                    <a16:creationId xmlns="" xmlns:a16="http://schemas.microsoft.com/office/drawing/2014/main" id="{CA71C4DA-306C-4032-BC33-B2361F6EA6A6}"/>
                  </a:ext>
                </a:extLst>
              </p:cNvPr>
              <p:cNvSpPr/>
              <p:nvPr/>
            </p:nvSpPr>
            <p:spPr>
              <a:xfrm>
                <a:off x="177" y="481155"/>
                <a:ext cx="1093665" cy="21386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noFill/>
              <a:ln w="50800" cap="flat">
                <a:solidFill>
                  <a:srgbClr val="306CAC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0" name="Соединит. линия">
                <a:extLst>
                  <a:ext uri="{FF2B5EF4-FFF2-40B4-BE49-F238E27FC236}">
                    <a16:creationId xmlns="" xmlns:a16="http://schemas.microsoft.com/office/drawing/2014/main" id="{32F2AB0F-E219-4D74-8C18-D7DA8534EE9C}"/>
                  </a:ext>
                </a:extLst>
              </p:cNvPr>
              <p:cNvSpPr/>
              <p:nvPr/>
            </p:nvSpPr>
            <p:spPr>
              <a:xfrm>
                <a:off x="1076749" y="-1"/>
                <a:ext cx="1989320" cy="4937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noFill/>
              <a:ln w="50800" cap="flat">
                <a:solidFill>
                  <a:srgbClr val="306CAC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1" name="Соединит. линия">
                <a:extLst>
                  <a:ext uri="{FF2B5EF4-FFF2-40B4-BE49-F238E27FC236}">
                    <a16:creationId xmlns="" xmlns:a16="http://schemas.microsoft.com/office/drawing/2014/main" id="{CA0D1984-86E7-4CDC-858F-686BF5E36E56}"/>
                  </a:ext>
                </a:extLst>
              </p:cNvPr>
              <p:cNvSpPr/>
              <p:nvPr/>
            </p:nvSpPr>
            <p:spPr>
              <a:xfrm>
                <a:off x="4644340" y="2056074"/>
                <a:ext cx="701524" cy="23040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700" h="21600" extrusionOk="0">
                    <a:moveTo>
                      <a:pt x="17350" y="0"/>
                    </a:moveTo>
                    <a:cubicBezTo>
                      <a:pt x="21600" y="8053"/>
                      <a:pt x="15817" y="15253"/>
                      <a:pt x="0" y="21600"/>
                    </a:cubicBezTo>
                  </a:path>
                </a:pathLst>
              </a:custGeom>
              <a:noFill/>
              <a:ln w="50800" cap="flat">
                <a:solidFill>
                  <a:srgbClr val="B1434A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2" name="Соединит. линия">
                <a:extLst>
                  <a:ext uri="{FF2B5EF4-FFF2-40B4-BE49-F238E27FC236}">
                    <a16:creationId xmlns="" xmlns:a16="http://schemas.microsoft.com/office/drawing/2014/main" id="{97F3F5C9-1B7A-4C60-8408-3A1D7E3AE3E1}"/>
                  </a:ext>
                </a:extLst>
              </p:cNvPr>
              <p:cNvSpPr/>
              <p:nvPr/>
            </p:nvSpPr>
            <p:spPr>
              <a:xfrm>
                <a:off x="2300350" y="4358024"/>
                <a:ext cx="2347378" cy="8893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784" extrusionOk="0">
                    <a:moveTo>
                      <a:pt x="0" y="19347"/>
                    </a:moveTo>
                    <a:cubicBezTo>
                      <a:pt x="8286" y="21600"/>
                      <a:pt x="15486" y="15151"/>
                      <a:pt x="21600" y="0"/>
                    </a:cubicBezTo>
                  </a:path>
                </a:pathLst>
              </a:custGeom>
              <a:noFill/>
              <a:ln w="50800" cap="flat">
                <a:solidFill>
                  <a:srgbClr val="B1434A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3" name="Соединит. линия">
                <a:extLst>
                  <a:ext uri="{FF2B5EF4-FFF2-40B4-BE49-F238E27FC236}">
                    <a16:creationId xmlns="" xmlns:a16="http://schemas.microsoft.com/office/drawing/2014/main" id="{3412AC7C-9384-4CB5-B114-6E175D995C5B}"/>
                  </a:ext>
                </a:extLst>
              </p:cNvPr>
              <p:cNvSpPr/>
              <p:nvPr/>
            </p:nvSpPr>
            <p:spPr>
              <a:xfrm>
                <a:off x="404686" y="4130985"/>
                <a:ext cx="1902574" cy="11004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5672" y="12597"/>
                      <a:pt x="12872" y="19797"/>
                      <a:pt x="21600" y="21600"/>
                    </a:cubicBezTo>
                  </a:path>
                </a:pathLst>
              </a:custGeom>
              <a:noFill/>
              <a:ln w="50800" cap="flat">
                <a:solidFill>
                  <a:srgbClr val="B1434A"/>
                </a:solidFill>
                <a:prstDash val="solid"/>
                <a:miter lim="400000"/>
              </a:ln>
              <a:effectLst/>
            </p:spPr>
            <p:txBody>
              <a:bodyPr/>
              <a:lstStyle/>
              <a:p>
                <a:endParaRPr/>
              </a:p>
            </p:txBody>
          </p:sp>
        </p:grpSp>
        <p:pic>
          <p:nvPicPr>
            <p:cNvPr id="24" name="7742a2532d0950179803b4edab594d0e.jpg" descr="7742a2532d0950179803b4edab594d0e.jpg">
              <a:extLst>
                <a:ext uri="{FF2B5EF4-FFF2-40B4-BE49-F238E27FC236}">
                  <a16:creationId xmlns="" xmlns:a16="http://schemas.microsoft.com/office/drawing/2014/main" id="{09E1D762-1312-4FA2-B6F0-C9AC55756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rcRect l="3667" t="3109" r="3625" b="3599"/>
            <a:stretch>
              <a:fillRect/>
            </a:stretch>
          </p:blipFill>
          <p:spPr>
            <a:xfrm>
              <a:off x="5240369" y="4100059"/>
              <a:ext cx="4228763" cy="4702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556" extrusionOk="0">
                  <a:moveTo>
                    <a:pt x="10794" y="0"/>
                  </a:moveTo>
                  <a:cubicBezTo>
                    <a:pt x="10658" y="0"/>
                    <a:pt x="10623" y="22"/>
                    <a:pt x="10636" y="91"/>
                  </a:cubicBezTo>
                  <a:cubicBezTo>
                    <a:pt x="10647" y="150"/>
                    <a:pt x="10619" y="178"/>
                    <a:pt x="10554" y="173"/>
                  </a:cubicBezTo>
                  <a:cubicBezTo>
                    <a:pt x="10481" y="168"/>
                    <a:pt x="10453" y="204"/>
                    <a:pt x="10453" y="311"/>
                  </a:cubicBezTo>
                  <a:cubicBezTo>
                    <a:pt x="10453" y="391"/>
                    <a:pt x="10478" y="470"/>
                    <a:pt x="10509" y="488"/>
                  </a:cubicBezTo>
                  <a:cubicBezTo>
                    <a:pt x="10579" y="527"/>
                    <a:pt x="10552" y="758"/>
                    <a:pt x="10461" y="912"/>
                  </a:cubicBezTo>
                  <a:cubicBezTo>
                    <a:pt x="10423" y="975"/>
                    <a:pt x="10412" y="1029"/>
                    <a:pt x="10437" y="1030"/>
                  </a:cubicBezTo>
                  <a:cubicBezTo>
                    <a:pt x="10461" y="1031"/>
                    <a:pt x="10434" y="1063"/>
                    <a:pt x="10376" y="1103"/>
                  </a:cubicBezTo>
                  <a:cubicBezTo>
                    <a:pt x="10298" y="1156"/>
                    <a:pt x="10155" y="1167"/>
                    <a:pt x="9804" y="1146"/>
                  </a:cubicBezTo>
                  <a:cubicBezTo>
                    <a:pt x="9370" y="1121"/>
                    <a:pt x="9317" y="1129"/>
                    <a:pt x="9104" y="1250"/>
                  </a:cubicBezTo>
                  <a:cubicBezTo>
                    <a:pt x="8860" y="1389"/>
                    <a:pt x="8760" y="1574"/>
                    <a:pt x="8757" y="1896"/>
                  </a:cubicBezTo>
                  <a:cubicBezTo>
                    <a:pt x="8755" y="2137"/>
                    <a:pt x="8863" y="2338"/>
                    <a:pt x="9170" y="2671"/>
                  </a:cubicBezTo>
                  <a:cubicBezTo>
                    <a:pt x="9399" y="2918"/>
                    <a:pt x="9431" y="2982"/>
                    <a:pt x="9431" y="3193"/>
                  </a:cubicBezTo>
                  <a:cubicBezTo>
                    <a:pt x="9431" y="3462"/>
                    <a:pt x="9534" y="3595"/>
                    <a:pt x="9741" y="3595"/>
                  </a:cubicBezTo>
                  <a:cubicBezTo>
                    <a:pt x="9996" y="3595"/>
                    <a:pt x="10018" y="3716"/>
                    <a:pt x="9812" y="3961"/>
                  </a:cubicBezTo>
                  <a:cubicBezTo>
                    <a:pt x="9573" y="4244"/>
                    <a:pt x="9448" y="4272"/>
                    <a:pt x="9366" y="4059"/>
                  </a:cubicBezTo>
                  <a:cubicBezTo>
                    <a:pt x="9306" y="3903"/>
                    <a:pt x="9071" y="3748"/>
                    <a:pt x="8892" y="3748"/>
                  </a:cubicBezTo>
                  <a:cubicBezTo>
                    <a:pt x="8762" y="3748"/>
                    <a:pt x="8725" y="3615"/>
                    <a:pt x="8806" y="3439"/>
                  </a:cubicBezTo>
                  <a:cubicBezTo>
                    <a:pt x="8901" y="3231"/>
                    <a:pt x="8803" y="3112"/>
                    <a:pt x="8606" y="3193"/>
                  </a:cubicBezTo>
                  <a:cubicBezTo>
                    <a:pt x="8533" y="3223"/>
                    <a:pt x="8485" y="3278"/>
                    <a:pt x="8501" y="3315"/>
                  </a:cubicBezTo>
                  <a:cubicBezTo>
                    <a:pt x="8517" y="3352"/>
                    <a:pt x="8467" y="3419"/>
                    <a:pt x="8388" y="3466"/>
                  </a:cubicBezTo>
                  <a:cubicBezTo>
                    <a:pt x="8276" y="3533"/>
                    <a:pt x="8220" y="3539"/>
                    <a:pt x="8126" y="3493"/>
                  </a:cubicBezTo>
                  <a:cubicBezTo>
                    <a:pt x="8060" y="3461"/>
                    <a:pt x="7899" y="3441"/>
                    <a:pt x="7767" y="3450"/>
                  </a:cubicBezTo>
                  <a:cubicBezTo>
                    <a:pt x="7557" y="3463"/>
                    <a:pt x="7517" y="3488"/>
                    <a:pt x="7435" y="3646"/>
                  </a:cubicBezTo>
                  <a:cubicBezTo>
                    <a:pt x="7383" y="3745"/>
                    <a:pt x="7310" y="3826"/>
                    <a:pt x="7271" y="3826"/>
                  </a:cubicBezTo>
                  <a:cubicBezTo>
                    <a:pt x="7118" y="3826"/>
                    <a:pt x="6977" y="3556"/>
                    <a:pt x="6928" y="3168"/>
                  </a:cubicBezTo>
                  <a:cubicBezTo>
                    <a:pt x="6880" y="2774"/>
                    <a:pt x="6784" y="2538"/>
                    <a:pt x="6624" y="2418"/>
                  </a:cubicBezTo>
                  <a:cubicBezTo>
                    <a:pt x="6549" y="2362"/>
                    <a:pt x="6527" y="2372"/>
                    <a:pt x="6479" y="2487"/>
                  </a:cubicBezTo>
                  <a:cubicBezTo>
                    <a:pt x="6404" y="2666"/>
                    <a:pt x="6329" y="2684"/>
                    <a:pt x="6023" y="2604"/>
                  </a:cubicBezTo>
                  <a:cubicBezTo>
                    <a:pt x="5850" y="2558"/>
                    <a:pt x="5767" y="2510"/>
                    <a:pt x="5767" y="2451"/>
                  </a:cubicBezTo>
                  <a:cubicBezTo>
                    <a:pt x="5767" y="2352"/>
                    <a:pt x="5727" y="2343"/>
                    <a:pt x="5469" y="2387"/>
                  </a:cubicBezTo>
                  <a:cubicBezTo>
                    <a:pt x="5272" y="2420"/>
                    <a:pt x="5242" y="2475"/>
                    <a:pt x="5215" y="2846"/>
                  </a:cubicBezTo>
                  <a:cubicBezTo>
                    <a:pt x="5202" y="3019"/>
                    <a:pt x="5176" y="3054"/>
                    <a:pt x="5029" y="3097"/>
                  </a:cubicBezTo>
                  <a:cubicBezTo>
                    <a:pt x="4853" y="3148"/>
                    <a:pt x="4660" y="3275"/>
                    <a:pt x="4660" y="3340"/>
                  </a:cubicBezTo>
                  <a:cubicBezTo>
                    <a:pt x="4660" y="3361"/>
                    <a:pt x="4712" y="3390"/>
                    <a:pt x="4777" y="3406"/>
                  </a:cubicBezTo>
                  <a:cubicBezTo>
                    <a:pt x="4871" y="3428"/>
                    <a:pt x="4887" y="3459"/>
                    <a:pt x="4856" y="3553"/>
                  </a:cubicBezTo>
                  <a:cubicBezTo>
                    <a:pt x="4812" y="3684"/>
                    <a:pt x="4814" y="3680"/>
                    <a:pt x="4823" y="3823"/>
                  </a:cubicBezTo>
                  <a:cubicBezTo>
                    <a:pt x="4830" y="3915"/>
                    <a:pt x="4839" y="3912"/>
                    <a:pt x="4973" y="3799"/>
                  </a:cubicBezTo>
                  <a:cubicBezTo>
                    <a:pt x="5071" y="3716"/>
                    <a:pt x="5191" y="3676"/>
                    <a:pt x="5356" y="3670"/>
                  </a:cubicBezTo>
                  <a:cubicBezTo>
                    <a:pt x="5488" y="3665"/>
                    <a:pt x="5629" y="3655"/>
                    <a:pt x="5668" y="3652"/>
                  </a:cubicBezTo>
                  <a:cubicBezTo>
                    <a:pt x="5715" y="3647"/>
                    <a:pt x="5739" y="3555"/>
                    <a:pt x="5739" y="3375"/>
                  </a:cubicBezTo>
                  <a:cubicBezTo>
                    <a:pt x="5739" y="3225"/>
                    <a:pt x="5768" y="3074"/>
                    <a:pt x="5805" y="3040"/>
                  </a:cubicBezTo>
                  <a:cubicBezTo>
                    <a:pt x="5992" y="2872"/>
                    <a:pt x="6273" y="3083"/>
                    <a:pt x="6336" y="3440"/>
                  </a:cubicBezTo>
                  <a:cubicBezTo>
                    <a:pt x="6393" y="3765"/>
                    <a:pt x="6502" y="3984"/>
                    <a:pt x="6765" y="4299"/>
                  </a:cubicBezTo>
                  <a:cubicBezTo>
                    <a:pt x="6966" y="4540"/>
                    <a:pt x="6980" y="4576"/>
                    <a:pt x="6890" y="4605"/>
                  </a:cubicBezTo>
                  <a:cubicBezTo>
                    <a:pt x="6834" y="4623"/>
                    <a:pt x="6629" y="4702"/>
                    <a:pt x="6432" y="4781"/>
                  </a:cubicBezTo>
                  <a:cubicBezTo>
                    <a:pt x="6143" y="4898"/>
                    <a:pt x="6061" y="4959"/>
                    <a:pt x="5993" y="5105"/>
                  </a:cubicBezTo>
                  <a:cubicBezTo>
                    <a:pt x="5864" y="5383"/>
                    <a:pt x="5880" y="5426"/>
                    <a:pt x="6108" y="5402"/>
                  </a:cubicBezTo>
                  <a:cubicBezTo>
                    <a:pt x="6233" y="5389"/>
                    <a:pt x="6362" y="5412"/>
                    <a:pt x="6453" y="5465"/>
                  </a:cubicBezTo>
                  <a:cubicBezTo>
                    <a:pt x="6663" y="5590"/>
                    <a:pt x="6597" y="5674"/>
                    <a:pt x="6305" y="5655"/>
                  </a:cubicBezTo>
                  <a:cubicBezTo>
                    <a:pt x="5997" y="5635"/>
                    <a:pt x="5804" y="5570"/>
                    <a:pt x="5640" y="5431"/>
                  </a:cubicBezTo>
                  <a:cubicBezTo>
                    <a:pt x="5462" y="5280"/>
                    <a:pt x="5421" y="5351"/>
                    <a:pt x="5519" y="5636"/>
                  </a:cubicBezTo>
                  <a:cubicBezTo>
                    <a:pt x="5614" y="5912"/>
                    <a:pt x="5876" y="6111"/>
                    <a:pt x="6144" y="6111"/>
                  </a:cubicBezTo>
                  <a:cubicBezTo>
                    <a:pt x="6244" y="6111"/>
                    <a:pt x="6334" y="6150"/>
                    <a:pt x="6378" y="6213"/>
                  </a:cubicBezTo>
                  <a:cubicBezTo>
                    <a:pt x="6430" y="6289"/>
                    <a:pt x="6509" y="6315"/>
                    <a:pt x="6680" y="6315"/>
                  </a:cubicBezTo>
                  <a:cubicBezTo>
                    <a:pt x="6846" y="6315"/>
                    <a:pt x="6979" y="6359"/>
                    <a:pt x="7136" y="6461"/>
                  </a:cubicBezTo>
                  <a:cubicBezTo>
                    <a:pt x="7258" y="6540"/>
                    <a:pt x="7527" y="6676"/>
                    <a:pt x="7733" y="6763"/>
                  </a:cubicBezTo>
                  <a:cubicBezTo>
                    <a:pt x="8149" y="6938"/>
                    <a:pt x="8311" y="7103"/>
                    <a:pt x="8416" y="7459"/>
                  </a:cubicBezTo>
                  <a:cubicBezTo>
                    <a:pt x="8472" y="7646"/>
                    <a:pt x="8470" y="7749"/>
                    <a:pt x="8410" y="7974"/>
                  </a:cubicBezTo>
                  <a:cubicBezTo>
                    <a:pt x="8369" y="8129"/>
                    <a:pt x="8351" y="8313"/>
                    <a:pt x="8370" y="8382"/>
                  </a:cubicBezTo>
                  <a:cubicBezTo>
                    <a:pt x="8400" y="8490"/>
                    <a:pt x="8321" y="8582"/>
                    <a:pt x="7787" y="9055"/>
                  </a:cubicBezTo>
                  <a:lnTo>
                    <a:pt x="7168" y="9603"/>
                  </a:lnTo>
                  <a:lnTo>
                    <a:pt x="6951" y="9492"/>
                  </a:lnTo>
                  <a:cubicBezTo>
                    <a:pt x="6831" y="9430"/>
                    <a:pt x="6650" y="9311"/>
                    <a:pt x="6549" y="9226"/>
                  </a:cubicBezTo>
                  <a:cubicBezTo>
                    <a:pt x="6448" y="9141"/>
                    <a:pt x="6243" y="9011"/>
                    <a:pt x="6094" y="8939"/>
                  </a:cubicBezTo>
                  <a:cubicBezTo>
                    <a:pt x="5833" y="8812"/>
                    <a:pt x="5822" y="8796"/>
                    <a:pt x="5805" y="8555"/>
                  </a:cubicBezTo>
                  <a:cubicBezTo>
                    <a:pt x="5790" y="8338"/>
                    <a:pt x="5813" y="8278"/>
                    <a:pt x="5967" y="8105"/>
                  </a:cubicBezTo>
                  <a:cubicBezTo>
                    <a:pt x="6284" y="7748"/>
                    <a:pt x="6207" y="7448"/>
                    <a:pt x="5608" y="6708"/>
                  </a:cubicBezTo>
                  <a:cubicBezTo>
                    <a:pt x="5444" y="6506"/>
                    <a:pt x="5262" y="6272"/>
                    <a:pt x="5203" y="6188"/>
                  </a:cubicBezTo>
                  <a:cubicBezTo>
                    <a:pt x="5078" y="6010"/>
                    <a:pt x="4968" y="5921"/>
                    <a:pt x="4787" y="5853"/>
                  </a:cubicBezTo>
                  <a:cubicBezTo>
                    <a:pt x="4717" y="5826"/>
                    <a:pt x="4660" y="5768"/>
                    <a:pt x="4660" y="5722"/>
                  </a:cubicBezTo>
                  <a:cubicBezTo>
                    <a:pt x="4660" y="5676"/>
                    <a:pt x="4542" y="5443"/>
                    <a:pt x="4398" y="5205"/>
                  </a:cubicBezTo>
                  <a:cubicBezTo>
                    <a:pt x="4192" y="4863"/>
                    <a:pt x="4131" y="4704"/>
                    <a:pt x="4108" y="4452"/>
                  </a:cubicBezTo>
                  <a:cubicBezTo>
                    <a:pt x="4092" y="4276"/>
                    <a:pt x="4042" y="4080"/>
                    <a:pt x="3997" y="4015"/>
                  </a:cubicBezTo>
                  <a:cubicBezTo>
                    <a:pt x="3952" y="3950"/>
                    <a:pt x="3876" y="3684"/>
                    <a:pt x="3829" y="3424"/>
                  </a:cubicBezTo>
                  <a:cubicBezTo>
                    <a:pt x="3783" y="3164"/>
                    <a:pt x="3709" y="2838"/>
                    <a:pt x="3664" y="2696"/>
                  </a:cubicBezTo>
                  <a:cubicBezTo>
                    <a:pt x="3620" y="2555"/>
                    <a:pt x="3577" y="2296"/>
                    <a:pt x="3571" y="2121"/>
                  </a:cubicBezTo>
                  <a:lnTo>
                    <a:pt x="3561" y="1805"/>
                  </a:lnTo>
                  <a:lnTo>
                    <a:pt x="3301" y="2067"/>
                  </a:lnTo>
                  <a:cubicBezTo>
                    <a:pt x="3002" y="2368"/>
                    <a:pt x="2930" y="2499"/>
                    <a:pt x="2837" y="2926"/>
                  </a:cubicBezTo>
                  <a:cubicBezTo>
                    <a:pt x="2801" y="3095"/>
                    <a:pt x="2737" y="3259"/>
                    <a:pt x="2694" y="3291"/>
                  </a:cubicBezTo>
                  <a:cubicBezTo>
                    <a:pt x="2587" y="3372"/>
                    <a:pt x="2371" y="3240"/>
                    <a:pt x="2277" y="3035"/>
                  </a:cubicBezTo>
                  <a:cubicBezTo>
                    <a:pt x="2237" y="2948"/>
                    <a:pt x="2188" y="2878"/>
                    <a:pt x="2168" y="2878"/>
                  </a:cubicBezTo>
                  <a:cubicBezTo>
                    <a:pt x="2148" y="2879"/>
                    <a:pt x="2085" y="2964"/>
                    <a:pt x="2027" y="3069"/>
                  </a:cubicBezTo>
                  <a:cubicBezTo>
                    <a:pt x="1956" y="3199"/>
                    <a:pt x="1910" y="3424"/>
                    <a:pt x="1890" y="3762"/>
                  </a:cubicBezTo>
                  <a:cubicBezTo>
                    <a:pt x="1855" y="4332"/>
                    <a:pt x="1795" y="4428"/>
                    <a:pt x="1565" y="4292"/>
                  </a:cubicBezTo>
                  <a:cubicBezTo>
                    <a:pt x="1487" y="4246"/>
                    <a:pt x="1383" y="4152"/>
                    <a:pt x="1331" y="4081"/>
                  </a:cubicBezTo>
                  <a:lnTo>
                    <a:pt x="1237" y="3952"/>
                  </a:lnTo>
                  <a:lnTo>
                    <a:pt x="1158" y="4086"/>
                  </a:lnTo>
                  <a:cubicBezTo>
                    <a:pt x="1069" y="4241"/>
                    <a:pt x="1057" y="4927"/>
                    <a:pt x="1136" y="5289"/>
                  </a:cubicBezTo>
                  <a:cubicBezTo>
                    <a:pt x="1174" y="5467"/>
                    <a:pt x="1167" y="5537"/>
                    <a:pt x="1106" y="5595"/>
                  </a:cubicBezTo>
                  <a:cubicBezTo>
                    <a:pt x="1035" y="5660"/>
                    <a:pt x="992" y="5647"/>
                    <a:pt x="767" y="5504"/>
                  </a:cubicBezTo>
                  <a:cubicBezTo>
                    <a:pt x="539" y="5358"/>
                    <a:pt x="517" y="5352"/>
                    <a:pt x="579" y="5455"/>
                  </a:cubicBezTo>
                  <a:cubicBezTo>
                    <a:pt x="729" y="5701"/>
                    <a:pt x="682" y="5862"/>
                    <a:pt x="501" y="5717"/>
                  </a:cubicBezTo>
                  <a:cubicBezTo>
                    <a:pt x="385" y="5624"/>
                    <a:pt x="383" y="5625"/>
                    <a:pt x="420" y="5878"/>
                  </a:cubicBezTo>
                  <a:cubicBezTo>
                    <a:pt x="441" y="6018"/>
                    <a:pt x="484" y="6156"/>
                    <a:pt x="515" y="6184"/>
                  </a:cubicBezTo>
                  <a:cubicBezTo>
                    <a:pt x="546" y="6212"/>
                    <a:pt x="571" y="6287"/>
                    <a:pt x="571" y="6353"/>
                  </a:cubicBezTo>
                  <a:cubicBezTo>
                    <a:pt x="571" y="6476"/>
                    <a:pt x="790" y="6908"/>
                    <a:pt x="970" y="7139"/>
                  </a:cubicBezTo>
                  <a:cubicBezTo>
                    <a:pt x="1093" y="7296"/>
                    <a:pt x="1208" y="7811"/>
                    <a:pt x="1136" y="7878"/>
                  </a:cubicBezTo>
                  <a:cubicBezTo>
                    <a:pt x="1105" y="7906"/>
                    <a:pt x="879" y="7868"/>
                    <a:pt x="567" y="7783"/>
                  </a:cubicBezTo>
                  <a:cubicBezTo>
                    <a:pt x="282" y="7706"/>
                    <a:pt x="33" y="7656"/>
                    <a:pt x="15" y="7672"/>
                  </a:cubicBezTo>
                  <a:cubicBezTo>
                    <a:pt x="2" y="7684"/>
                    <a:pt x="-2" y="7707"/>
                    <a:pt x="1" y="7740"/>
                  </a:cubicBezTo>
                  <a:cubicBezTo>
                    <a:pt x="19" y="7966"/>
                    <a:pt x="377" y="8647"/>
                    <a:pt x="640" y="8915"/>
                  </a:cubicBezTo>
                  <a:cubicBezTo>
                    <a:pt x="744" y="9021"/>
                    <a:pt x="743" y="9023"/>
                    <a:pt x="599" y="9108"/>
                  </a:cubicBezTo>
                  <a:cubicBezTo>
                    <a:pt x="519" y="9155"/>
                    <a:pt x="429" y="9183"/>
                    <a:pt x="400" y="9166"/>
                  </a:cubicBezTo>
                  <a:cubicBezTo>
                    <a:pt x="370" y="9150"/>
                    <a:pt x="276" y="9168"/>
                    <a:pt x="192" y="9208"/>
                  </a:cubicBezTo>
                  <a:lnTo>
                    <a:pt x="39" y="9281"/>
                  </a:lnTo>
                  <a:lnTo>
                    <a:pt x="636" y="9823"/>
                  </a:lnTo>
                  <a:cubicBezTo>
                    <a:pt x="1091" y="10238"/>
                    <a:pt x="1220" y="10386"/>
                    <a:pt x="1182" y="10447"/>
                  </a:cubicBezTo>
                  <a:cubicBezTo>
                    <a:pt x="1155" y="10491"/>
                    <a:pt x="1077" y="10527"/>
                    <a:pt x="1009" y="10527"/>
                  </a:cubicBezTo>
                  <a:cubicBezTo>
                    <a:pt x="815" y="10528"/>
                    <a:pt x="626" y="10584"/>
                    <a:pt x="626" y="10642"/>
                  </a:cubicBezTo>
                  <a:cubicBezTo>
                    <a:pt x="626" y="10743"/>
                    <a:pt x="1436" y="11412"/>
                    <a:pt x="1676" y="11508"/>
                  </a:cubicBezTo>
                  <a:cubicBezTo>
                    <a:pt x="1877" y="11588"/>
                    <a:pt x="1997" y="11598"/>
                    <a:pt x="2352" y="11571"/>
                  </a:cubicBezTo>
                  <a:cubicBezTo>
                    <a:pt x="2638" y="11549"/>
                    <a:pt x="2808" y="11558"/>
                    <a:pt x="2860" y="11597"/>
                  </a:cubicBezTo>
                  <a:cubicBezTo>
                    <a:pt x="2920" y="11642"/>
                    <a:pt x="2930" y="11804"/>
                    <a:pt x="2910" y="12348"/>
                  </a:cubicBezTo>
                  <a:cubicBezTo>
                    <a:pt x="2882" y="13094"/>
                    <a:pt x="2905" y="13151"/>
                    <a:pt x="3152" y="12941"/>
                  </a:cubicBezTo>
                  <a:cubicBezTo>
                    <a:pt x="3217" y="12886"/>
                    <a:pt x="3360" y="12835"/>
                    <a:pt x="3469" y="12827"/>
                  </a:cubicBezTo>
                  <a:lnTo>
                    <a:pt x="3666" y="12812"/>
                  </a:lnTo>
                  <a:lnTo>
                    <a:pt x="3662" y="13081"/>
                  </a:lnTo>
                  <a:cubicBezTo>
                    <a:pt x="3660" y="13370"/>
                    <a:pt x="3702" y="13401"/>
                    <a:pt x="3910" y="13269"/>
                  </a:cubicBezTo>
                  <a:cubicBezTo>
                    <a:pt x="3981" y="13224"/>
                    <a:pt x="4114" y="13169"/>
                    <a:pt x="4206" y="13145"/>
                  </a:cubicBezTo>
                  <a:cubicBezTo>
                    <a:pt x="4346" y="13109"/>
                    <a:pt x="4389" y="13119"/>
                    <a:pt x="4461" y="13211"/>
                  </a:cubicBezTo>
                  <a:cubicBezTo>
                    <a:pt x="4508" y="13271"/>
                    <a:pt x="4545" y="13408"/>
                    <a:pt x="4545" y="13513"/>
                  </a:cubicBezTo>
                  <a:cubicBezTo>
                    <a:pt x="4545" y="13618"/>
                    <a:pt x="4568" y="13716"/>
                    <a:pt x="4596" y="13731"/>
                  </a:cubicBezTo>
                  <a:cubicBezTo>
                    <a:pt x="4623" y="13746"/>
                    <a:pt x="4781" y="13723"/>
                    <a:pt x="4948" y="13678"/>
                  </a:cubicBezTo>
                  <a:cubicBezTo>
                    <a:pt x="5244" y="13599"/>
                    <a:pt x="5256" y="13600"/>
                    <a:pt x="5334" y="13705"/>
                  </a:cubicBezTo>
                  <a:cubicBezTo>
                    <a:pt x="5449" y="13862"/>
                    <a:pt x="5709" y="13846"/>
                    <a:pt x="5886" y="13673"/>
                  </a:cubicBezTo>
                  <a:cubicBezTo>
                    <a:pt x="6063" y="13500"/>
                    <a:pt x="6209" y="13558"/>
                    <a:pt x="6251" y="13818"/>
                  </a:cubicBezTo>
                  <a:cubicBezTo>
                    <a:pt x="6277" y="13980"/>
                    <a:pt x="6294" y="13993"/>
                    <a:pt x="6487" y="13993"/>
                  </a:cubicBezTo>
                  <a:cubicBezTo>
                    <a:pt x="6601" y="13993"/>
                    <a:pt x="6713" y="14008"/>
                    <a:pt x="6735" y="14027"/>
                  </a:cubicBezTo>
                  <a:cubicBezTo>
                    <a:pt x="6757" y="14047"/>
                    <a:pt x="6644" y="14176"/>
                    <a:pt x="6483" y="14311"/>
                  </a:cubicBezTo>
                  <a:cubicBezTo>
                    <a:pt x="6211" y="14540"/>
                    <a:pt x="6183" y="14585"/>
                    <a:pt x="6102" y="14943"/>
                  </a:cubicBezTo>
                  <a:cubicBezTo>
                    <a:pt x="6010" y="15349"/>
                    <a:pt x="6030" y="15582"/>
                    <a:pt x="6178" y="15840"/>
                  </a:cubicBezTo>
                  <a:cubicBezTo>
                    <a:pt x="6228" y="15925"/>
                    <a:pt x="6285" y="16064"/>
                    <a:pt x="6305" y="16149"/>
                  </a:cubicBezTo>
                  <a:cubicBezTo>
                    <a:pt x="6342" y="16300"/>
                    <a:pt x="6407" y="16324"/>
                    <a:pt x="6594" y="16254"/>
                  </a:cubicBezTo>
                  <a:cubicBezTo>
                    <a:pt x="6658" y="16230"/>
                    <a:pt x="6802" y="16343"/>
                    <a:pt x="7100" y="16647"/>
                  </a:cubicBezTo>
                  <a:cubicBezTo>
                    <a:pt x="7329" y="16881"/>
                    <a:pt x="7542" y="17083"/>
                    <a:pt x="7572" y="17093"/>
                  </a:cubicBezTo>
                  <a:cubicBezTo>
                    <a:pt x="7601" y="17103"/>
                    <a:pt x="7698" y="17062"/>
                    <a:pt x="7787" y="17002"/>
                  </a:cubicBezTo>
                  <a:cubicBezTo>
                    <a:pt x="8003" y="16858"/>
                    <a:pt x="8056" y="16864"/>
                    <a:pt x="8322" y="17068"/>
                  </a:cubicBezTo>
                  <a:lnTo>
                    <a:pt x="8547" y="17240"/>
                  </a:lnTo>
                  <a:lnTo>
                    <a:pt x="8473" y="17563"/>
                  </a:lnTo>
                  <a:cubicBezTo>
                    <a:pt x="8326" y="18205"/>
                    <a:pt x="7945" y="18942"/>
                    <a:pt x="7557" y="19329"/>
                  </a:cubicBezTo>
                  <a:cubicBezTo>
                    <a:pt x="7310" y="19577"/>
                    <a:pt x="6874" y="20125"/>
                    <a:pt x="6874" y="20190"/>
                  </a:cubicBezTo>
                  <a:cubicBezTo>
                    <a:pt x="6874" y="20250"/>
                    <a:pt x="7451" y="20230"/>
                    <a:pt x="7541" y="20166"/>
                  </a:cubicBezTo>
                  <a:cubicBezTo>
                    <a:pt x="7662" y="20081"/>
                    <a:pt x="7898" y="20259"/>
                    <a:pt x="7898" y="20435"/>
                  </a:cubicBezTo>
                  <a:cubicBezTo>
                    <a:pt x="7898" y="20648"/>
                    <a:pt x="8066" y="20723"/>
                    <a:pt x="8299" y="20614"/>
                  </a:cubicBezTo>
                  <a:cubicBezTo>
                    <a:pt x="8524" y="20508"/>
                    <a:pt x="8634" y="20548"/>
                    <a:pt x="8634" y="20734"/>
                  </a:cubicBezTo>
                  <a:cubicBezTo>
                    <a:pt x="8634" y="20815"/>
                    <a:pt x="8650" y="20893"/>
                    <a:pt x="8666" y="20908"/>
                  </a:cubicBezTo>
                  <a:cubicBezTo>
                    <a:pt x="8703" y="20941"/>
                    <a:pt x="9464" y="20767"/>
                    <a:pt x="9642" y="20685"/>
                  </a:cubicBezTo>
                  <a:cubicBezTo>
                    <a:pt x="9790" y="20617"/>
                    <a:pt x="9943" y="20699"/>
                    <a:pt x="9943" y="20846"/>
                  </a:cubicBezTo>
                  <a:cubicBezTo>
                    <a:pt x="9943" y="20972"/>
                    <a:pt x="10141" y="21188"/>
                    <a:pt x="10447" y="21390"/>
                  </a:cubicBezTo>
                  <a:cubicBezTo>
                    <a:pt x="10754" y="21594"/>
                    <a:pt x="10807" y="21600"/>
                    <a:pt x="11025" y="21460"/>
                  </a:cubicBezTo>
                  <a:cubicBezTo>
                    <a:pt x="11116" y="21401"/>
                    <a:pt x="11217" y="21370"/>
                    <a:pt x="11251" y="21389"/>
                  </a:cubicBezTo>
                  <a:cubicBezTo>
                    <a:pt x="11332" y="21434"/>
                    <a:pt x="11601" y="21203"/>
                    <a:pt x="11566" y="21119"/>
                  </a:cubicBezTo>
                  <a:cubicBezTo>
                    <a:pt x="11551" y="21084"/>
                    <a:pt x="11562" y="21041"/>
                    <a:pt x="11592" y="21025"/>
                  </a:cubicBezTo>
                  <a:cubicBezTo>
                    <a:pt x="11622" y="21008"/>
                    <a:pt x="11644" y="20946"/>
                    <a:pt x="11644" y="20887"/>
                  </a:cubicBezTo>
                  <a:cubicBezTo>
                    <a:pt x="11644" y="20827"/>
                    <a:pt x="11684" y="20739"/>
                    <a:pt x="11731" y="20692"/>
                  </a:cubicBezTo>
                  <a:cubicBezTo>
                    <a:pt x="11812" y="20611"/>
                    <a:pt x="11834" y="20613"/>
                    <a:pt x="12062" y="20714"/>
                  </a:cubicBezTo>
                  <a:cubicBezTo>
                    <a:pt x="12749" y="21018"/>
                    <a:pt x="12827" y="21017"/>
                    <a:pt x="12953" y="20694"/>
                  </a:cubicBezTo>
                  <a:cubicBezTo>
                    <a:pt x="13053" y="20437"/>
                    <a:pt x="13145" y="20416"/>
                    <a:pt x="13419" y="20594"/>
                  </a:cubicBezTo>
                  <a:cubicBezTo>
                    <a:pt x="13647" y="20741"/>
                    <a:pt x="13709" y="20722"/>
                    <a:pt x="13673" y="20517"/>
                  </a:cubicBezTo>
                  <a:cubicBezTo>
                    <a:pt x="13615" y="20197"/>
                    <a:pt x="13831" y="20110"/>
                    <a:pt x="14443" y="20202"/>
                  </a:cubicBezTo>
                  <a:cubicBezTo>
                    <a:pt x="14804" y="20257"/>
                    <a:pt x="14798" y="20185"/>
                    <a:pt x="14405" y="19751"/>
                  </a:cubicBezTo>
                  <a:cubicBezTo>
                    <a:pt x="13686" y="18959"/>
                    <a:pt x="13166" y="17979"/>
                    <a:pt x="13157" y="17406"/>
                  </a:cubicBezTo>
                  <a:cubicBezTo>
                    <a:pt x="13152" y="17087"/>
                    <a:pt x="13156" y="17073"/>
                    <a:pt x="13292" y="17057"/>
                  </a:cubicBezTo>
                  <a:cubicBezTo>
                    <a:pt x="13370" y="17047"/>
                    <a:pt x="13458" y="17017"/>
                    <a:pt x="13487" y="16991"/>
                  </a:cubicBezTo>
                  <a:cubicBezTo>
                    <a:pt x="13571" y="16919"/>
                    <a:pt x="13782" y="16936"/>
                    <a:pt x="13860" y="17022"/>
                  </a:cubicBezTo>
                  <a:cubicBezTo>
                    <a:pt x="13899" y="17065"/>
                    <a:pt x="13964" y="17099"/>
                    <a:pt x="14003" y="17099"/>
                  </a:cubicBezTo>
                  <a:cubicBezTo>
                    <a:pt x="14095" y="17099"/>
                    <a:pt x="14446" y="16711"/>
                    <a:pt x="14614" y="16424"/>
                  </a:cubicBezTo>
                  <a:cubicBezTo>
                    <a:pt x="14746" y="16198"/>
                    <a:pt x="14771" y="16188"/>
                    <a:pt x="15082" y="16251"/>
                  </a:cubicBezTo>
                  <a:lnTo>
                    <a:pt x="15256" y="16285"/>
                  </a:lnTo>
                  <a:lnTo>
                    <a:pt x="15389" y="15885"/>
                  </a:lnTo>
                  <a:cubicBezTo>
                    <a:pt x="15620" y="15189"/>
                    <a:pt x="15479" y="14509"/>
                    <a:pt x="15048" y="14251"/>
                  </a:cubicBezTo>
                  <a:cubicBezTo>
                    <a:pt x="14791" y="14097"/>
                    <a:pt x="14804" y="14018"/>
                    <a:pt x="15086" y="14018"/>
                  </a:cubicBezTo>
                  <a:cubicBezTo>
                    <a:pt x="15262" y="14018"/>
                    <a:pt x="15280" y="14004"/>
                    <a:pt x="15280" y="13875"/>
                  </a:cubicBezTo>
                  <a:cubicBezTo>
                    <a:pt x="15280" y="13623"/>
                    <a:pt x="15377" y="13598"/>
                    <a:pt x="15705" y="13765"/>
                  </a:cubicBezTo>
                  <a:cubicBezTo>
                    <a:pt x="15868" y="13848"/>
                    <a:pt x="16026" y="13915"/>
                    <a:pt x="16058" y="13915"/>
                  </a:cubicBezTo>
                  <a:cubicBezTo>
                    <a:pt x="16090" y="13915"/>
                    <a:pt x="16155" y="13822"/>
                    <a:pt x="16205" y="13707"/>
                  </a:cubicBezTo>
                  <a:lnTo>
                    <a:pt x="16296" y="13498"/>
                  </a:lnTo>
                  <a:lnTo>
                    <a:pt x="16524" y="13605"/>
                  </a:lnTo>
                  <a:cubicBezTo>
                    <a:pt x="16649" y="13663"/>
                    <a:pt x="16793" y="13709"/>
                    <a:pt x="16842" y="13709"/>
                  </a:cubicBezTo>
                  <a:cubicBezTo>
                    <a:pt x="16941" y="13709"/>
                    <a:pt x="17040" y="13513"/>
                    <a:pt x="17040" y="13320"/>
                  </a:cubicBezTo>
                  <a:cubicBezTo>
                    <a:pt x="17040" y="13128"/>
                    <a:pt x="17176" y="13121"/>
                    <a:pt x="17443" y="13296"/>
                  </a:cubicBezTo>
                  <a:cubicBezTo>
                    <a:pt x="17576" y="13383"/>
                    <a:pt x="17732" y="13453"/>
                    <a:pt x="17792" y="13453"/>
                  </a:cubicBezTo>
                  <a:cubicBezTo>
                    <a:pt x="17902" y="13453"/>
                    <a:pt x="17904" y="13430"/>
                    <a:pt x="17816" y="12923"/>
                  </a:cubicBezTo>
                  <a:cubicBezTo>
                    <a:pt x="17812" y="12899"/>
                    <a:pt x="17853" y="12851"/>
                    <a:pt x="17907" y="12819"/>
                  </a:cubicBezTo>
                  <a:cubicBezTo>
                    <a:pt x="17988" y="12771"/>
                    <a:pt x="18042" y="12795"/>
                    <a:pt x="18221" y="12954"/>
                  </a:cubicBezTo>
                  <a:cubicBezTo>
                    <a:pt x="18463" y="13167"/>
                    <a:pt x="18552" y="13189"/>
                    <a:pt x="18600" y="13050"/>
                  </a:cubicBezTo>
                  <a:cubicBezTo>
                    <a:pt x="18650" y="12910"/>
                    <a:pt x="18655" y="12174"/>
                    <a:pt x="18609" y="11935"/>
                  </a:cubicBezTo>
                  <a:cubicBezTo>
                    <a:pt x="18553" y="11647"/>
                    <a:pt x="18649" y="11584"/>
                    <a:pt x="19177" y="11569"/>
                  </a:cubicBezTo>
                  <a:cubicBezTo>
                    <a:pt x="19516" y="11560"/>
                    <a:pt x="19672" y="11526"/>
                    <a:pt x="20008" y="11384"/>
                  </a:cubicBezTo>
                  <a:cubicBezTo>
                    <a:pt x="20409" y="11214"/>
                    <a:pt x="20617" y="11058"/>
                    <a:pt x="20814" y="10776"/>
                  </a:cubicBezTo>
                  <a:cubicBezTo>
                    <a:pt x="20921" y="10623"/>
                    <a:pt x="20905" y="10606"/>
                    <a:pt x="20611" y="10558"/>
                  </a:cubicBezTo>
                  <a:cubicBezTo>
                    <a:pt x="20245" y="10498"/>
                    <a:pt x="20239" y="10412"/>
                    <a:pt x="20582" y="10178"/>
                  </a:cubicBezTo>
                  <a:cubicBezTo>
                    <a:pt x="20976" y="9909"/>
                    <a:pt x="21430" y="9430"/>
                    <a:pt x="21405" y="9310"/>
                  </a:cubicBezTo>
                  <a:cubicBezTo>
                    <a:pt x="21392" y="9250"/>
                    <a:pt x="21303" y="9200"/>
                    <a:pt x="21149" y="9166"/>
                  </a:cubicBezTo>
                  <a:cubicBezTo>
                    <a:pt x="20828" y="9096"/>
                    <a:pt x="20808" y="9065"/>
                    <a:pt x="20976" y="8886"/>
                  </a:cubicBezTo>
                  <a:cubicBezTo>
                    <a:pt x="21287" y="8551"/>
                    <a:pt x="21598" y="7774"/>
                    <a:pt x="21441" y="7720"/>
                  </a:cubicBezTo>
                  <a:cubicBezTo>
                    <a:pt x="21399" y="7705"/>
                    <a:pt x="21165" y="7750"/>
                    <a:pt x="20921" y="7820"/>
                  </a:cubicBezTo>
                  <a:cubicBezTo>
                    <a:pt x="20677" y="7889"/>
                    <a:pt x="20456" y="7936"/>
                    <a:pt x="20429" y="7922"/>
                  </a:cubicBezTo>
                  <a:cubicBezTo>
                    <a:pt x="20326" y="7867"/>
                    <a:pt x="20456" y="7427"/>
                    <a:pt x="20675" y="7094"/>
                  </a:cubicBezTo>
                  <a:cubicBezTo>
                    <a:pt x="20942" y="6687"/>
                    <a:pt x="21131" y="6075"/>
                    <a:pt x="21131" y="5615"/>
                  </a:cubicBezTo>
                  <a:cubicBezTo>
                    <a:pt x="21131" y="5436"/>
                    <a:pt x="21117" y="5289"/>
                    <a:pt x="21099" y="5289"/>
                  </a:cubicBezTo>
                  <a:cubicBezTo>
                    <a:pt x="21080" y="5289"/>
                    <a:pt x="20933" y="5393"/>
                    <a:pt x="20772" y="5520"/>
                  </a:cubicBezTo>
                  <a:cubicBezTo>
                    <a:pt x="20500" y="5735"/>
                    <a:pt x="20345" y="5788"/>
                    <a:pt x="20377" y="5656"/>
                  </a:cubicBezTo>
                  <a:cubicBezTo>
                    <a:pt x="20504" y="5126"/>
                    <a:pt x="20506" y="4043"/>
                    <a:pt x="20379" y="3972"/>
                  </a:cubicBezTo>
                  <a:cubicBezTo>
                    <a:pt x="20349" y="3955"/>
                    <a:pt x="20210" y="4060"/>
                    <a:pt x="20070" y="4205"/>
                  </a:cubicBezTo>
                  <a:cubicBezTo>
                    <a:pt x="19930" y="4349"/>
                    <a:pt x="19790" y="4455"/>
                    <a:pt x="19762" y="4439"/>
                  </a:cubicBezTo>
                  <a:cubicBezTo>
                    <a:pt x="19733" y="4423"/>
                    <a:pt x="19711" y="4259"/>
                    <a:pt x="19711" y="4075"/>
                  </a:cubicBezTo>
                  <a:cubicBezTo>
                    <a:pt x="19711" y="3441"/>
                    <a:pt x="19533" y="2773"/>
                    <a:pt x="19365" y="2773"/>
                  </a:cubicBezTo>
                  <a:cubicBezTo>
                    <a:pt x="19338" y="2773"/>
                    <a:pt x="19287" y="2865"/>
                    <a:pt x="19250" y="2977"/>
                  </a:cubicBezTo>
                  <a:cubicBezTo>
                    <a:pt x="19178" y="3194"/>
                    <a:pt x="18959" y="3420"/>
                    <a:pt x="18869" y="3369"/>
                  </a:cubicBezTo>
                  <a:cubicBezTo>
                    <a:pt x="18839" y="3353"/>
                    <a:pt x="18799" y="3229"/>
                    <a:pt x="18778" y="3095"/>
                  </a:cubicBezTo>
                  <a:cubicBezTo>
                    <a:pt x="18706" y="2629"/>
                    <a:pt x="18583" y="2389"/>
                    <a:pt x="18262" y="2081"/>
                  </a:cubicBezTo>
                  <a:cubicBezTo>
                    <a:pt x="17911" y="1746"/>
                    <a:pt x="17932" y="1723"/>
                    <a:pt x="17947" y="2414"/>
                  </a:cubicBezTo>
                  <a:cubicBezTo>
                    <a:pt x="17953" y="2702"/>
                    <a:pt x="17918" y="2901"/>
                    <a:pt x="17810" y="3204"/>
                  </a:cubicBezTo>
                  <a:cubicBezTo>
                    <a:pt x="17731" y="3427"/>
                    <a:pt x="17667" y="3660"/>
                    <a:pt x="17667" y="3721"/>
                  </a:cubicBezTo>
                  <a:cubicBezTo>
                    <a:pt x="17667" y="3781"/>
                    <a:pt x="17614" y="3921"/>
                    <a:pt x="17552" y="4032"/>
                  </a:cubicBezTo>
                  <a:cubicBezTo>
                    <a:pt x="17490" y="4143"/>
                    <a:pt x="17437" y="4338"/>
                    <a:pt x="17435" y="4467"/>
                  </a:cubicBezTo>
                  <a:cubicBezTo>
                    <a:pt x="17430" y="4749"/>
                    <a:pt x="17375" y="4879"/>
                    <a:pt x="17028" y="5447"/>
                  </a:cubicBezTo>
                  <a:cubicBezTo>
                    <a:pt x="16870" y="5705"/>
                    <a:pt x="16699" y="5916"/>
                    <a:pt x="16614" y="5957"/>
                  </a:cubicBezTo>
                  <a:cubicBezTo>
                    <a:pt x="16535" y="5995"/>
                    <a:pt x="16398" y="6134"/>
                    <a:pt x="16308" y="6266"/>
                  </a:cubicBezTo>
                  <a:cubicBezTo>
                    <a:pt x="16218" y="6398"/>
                    <a:pt x="16026" y="6626"/>
                    <a:pt x="15883" y="6772"/>
                  </a:cubicBezTo>
                  <a:cubicBezTo>
                    <a:pt x="15368" y="7296"/>
                    <a:pt x="15262" y="7708"/>
                    <a:pt x="15544" y="8084"/>
                  </a:cubicBezTo>
                  <a:cubicBezTo>
                    <a:pt x="15739" y="8343"/>
                    <a:pt x="15788" y="8694"/>
                    <a:pt x="15649" y="8833"/>
                  </a:cubicBezTo>
                  <a:cubicBezTo>
                    <a:pt x="15593" y="8889"/>
                    <a:pt x="15518" y="8935"/>
                    <a:pt x="15481" y="8935"/>
                  </a:cubicBezTo>
                  <a:cubicBezTo>
                    <a:pt x="15445" y="8935"/>
                    <a:pt x="15314" y="9013"/>
                    <a:pt x="15191" y="9108"/>
                  </a:cubicBezTo>
                  <a:cubicBezTo>
                    <a:pt x="14863" y="9362"/>
                    <a:pt x="14539" y="9551"/>
                    <a:pt x="14435" y="9550"/>
                  </a:cubicBezTo>
                  <a:cubicBezTo>
                    <a:pt x="14385" y="9550"/>
                    <a:pt x="14101" y="9340"/>
                    <a:pt x="13806" y="9084"/>
                  </a:cubicBezTo>
                  <a:cubicBezTo>
                    <a:pt x="13222" y="8578"/>
                    <a:pt x="13244" y="8618"/>
                    <a:pt x="13142" y="7818"/>
                  </a:cubicBezTo>
                  <a:cubicBezTo>
                    <a:pt x="13084" y="7356"/>
                    <a:pt x="13309" y="7000"/>
                    <a:pt x="13782" y="6804"/>
                  </a:cubicBezTo>
                  <a:cubicBezTo>
                    <a:pt x="13952" y="6734"/>
                    <a:pt x="14112" y="6675"/>
                    <a:pt x="14139" y="6675"/>
                  </a:cubicBezTo>
                  <a:cubicBezTo>
                    <a:pt x="14165" y="6675"/>
                    <a:pt x="14283" y="6605"/>
                    <a:pt x="14401" y="6521"/>
                  </a:cubicBezTo>
                  <a:cubicBezTo>
                    <a:pt x="14562" y="6405"/>
                    <a:pt x="14674" y="6368"/>
                    <a:pt x="14854" y="6368"/>
                  </a:cubicBezTo>
                  <a:cubicBezTo>
                    <a:pt x="15017" y="6368"/>
                    <a:pt x="15122" y="6336"/>
                    <a:pt x="15189" y="6270"/>
                  </a:cubicBezTo>
                  <a:cubicBezTo>
                    <a:pt x="15243" y="6216"/>
                    <a:pt x="15382" y="6156"/>
                    <a:pt x="15497" y="6137"/>
                  </a:cubicBezTo>
                  <a:cubicBezTo>
                    <a:pt x="15613" y="6118"/>
                    <a:pt x="15765" y="6068"/>
                    <a:pt x="15838" y="6026"/>
                  </a:cubicBezTo>
                  <a:cubicBezTo>
                    <a:pt x="15989" y="5938"/>
                    <a:pt x="16133" y="5665"/>
                    <a:pt x="16133" y="5465"/>
                  </a:cubicBezTo>
                  <a:lnTo>
                    <a:pt x="16133" y="5333"/>
                  </a:lnTo>
                  <a:lnTo>
                    <a:pt x="15933" y="5444"/>
                  </a:lnTo>
                  <a:cubicBezTo>
                    <a:pt x="15715" y="5565"/>
                    <a:pt x="15715" y="5562"/>
                    <a:pt x="15655" y="5233"/>
                  </a:cubicBezTo>
                  <a:cubicBezTo>
                    <a:pt x="15603" y="4950"/>
                    <a:pt x="15376" y="4815"/>
                    <a:pt x="14665" y="4639"/>
                  </a:cubicBezTo>
                  <a:cubicBezTo>
                    <a:pt x="14612" y="4626"/>
                    <a:pt x="14653" y="4556"/>
                    <a:pt x="14792" y="4417"/>
                  </a:cubicBezTo>
                  <a:cubicBezTo>
                    <a:pt x="15034" y="4175"/>
                    <a:pt x="15140" y="3958"/>
                    <a:pt x="15241" y="3502"/>
                  </a:cubicBezTo>
                  <a:cubicBezTo>
                    <a:pt x="15300" y="3240"/>
                    <a:pt x="15351" y="3140"/>
                    <a:pt x="15469" y="3060"/>
                  </a:cubicBezTo>
                  <a:cubicBezTo>
                    <a:pt x="15603" y="2970"/>
                    <a:pt x="15632" y="2967"/>
                    <a:pt x="15705" y="3033"/>
                  </a:cubicBezTo>
                  <a:cubicBezTo>
                    <a:pt x="15751" y="3074"/>
                    <a:pt x="15810" y="3234"/>
                    <a:pt x="15834" y="3390"/>
                  </a:cubicBezTo>
                  <a:lnTo>
                    <a:pt x="15879" y="3672"/>
                  </a:lnTo>
                  <a:lnTo>
                    <a:pt x="16213" y="3704"/>
                  </a:lnTo>
                  <a:cubicBezTo>
                    <a:pt x="16423" y="3725"/>
                    <a:pt x="16577" y="3767"/>
                    <a:pt x="16618" y="3819"/>
                  </a:cubicBezTo>
                  <a:cubicBezTo>
                    <a:pt x="16655" y="3864"/>
                    <a:pt x="16700" y="3903"/>
                    <a:pt x="16717" y="3903"/>
                  </a:cubicBezTo>
                  <a:cubicBezTo>
                    <a:pt x="16777" y="3903"/>
                    <a:pt x="16793" y="3724"/>
                    <a:pt x="16746" y="3602"/>
                  </a:cubicBezTo>
                  <a:cubicBezTo>
                    <a:pt x="16707" y="3505"/>
                    <a:pt x="16722" y="3477"/>
                    <a:pt x="16814" y="3455"/>
                  </a:cubicBezTo>
                  <a:cubicBezTo>
                    <a:pt x="16958" y="3421"/>
                    <a:pt x="16958" y="3365"/>
                    <a:pt x="16814" y="3235"/>
                  </a:cubicBezTo>
                  <a:cubicBezTo>
                    <a:pt x="16703" y="3135"/>
                    <a:pt x="16632" y="3112"/>
                    <a:pt x="16487" y="3129"/>
                  </a:cubicBezTo>
                  <a:cubicBezTo>
                    <a:pt x="16397" y="3140"/>
                    <a:pt x="16304" y="2921"/>
                    <a:pt x="16304" y="2702"/>
                  </a:cubicBezTo>
                  <a:cubicBezTo>
                    <a:pt x="16304" y="2492"/>
                    <a:pt x="16101" y="2301"/>
                    <a:pt x="15923" y="2343"/>
                  </a:cubicBezTo>
                  <a:cubicBezTo>
                    <a:pt x="15851" y="2360"/>
                    <a:pt x="15811" y="2400"/>
                    <a:pt x="15828" y="2440"/>
                  </a:cubicBezTo>
                  <a:cubicBezTo>
                    <a:pt x="15861" y="2518"/>
                    <a:pt x="15633" y="2639"/>
                    <a:pt x="15346" y="2695"/>
                  </a:cubicBezTo>
                  <a:cubicBezTo>
                    <a:pt x="15194" y="2724"/>
                    <a:pt x="15135" y="2712"/>
                    <a:pt x="15046" y="2625"/>
                  </a:cubicBezTo>
                  <a:cubicBezTo>
                    <a:pt x="14985" y="2566"/>
                    <a:pt x="14913" y="2516"/>
                    <a:pt x="14887" y="2516"/>
                  </a:cubicBezTo>
                  <a:cubicBezTo>
                    <a:pt x="14808" y="2516"/>
                    <a:pt x="14660" y="2846"/>
                    <a:pt x="14653" y="3035"/>
                  </a:cubicBezTo>
                  <a:cubicBezTo>
                    <a:pt x="14638" y="3387"/>
                    <a:pt x="14533" y="3698"/>
                    <a:pt x="14411" y="3757"/>
                  </a:cubicBezTo>
                  <a:cubicBezTo>
                    <a:pt x="14313" y="3804"/>
                    <a:pt x="14280" y="3799"/>
                    <a:pt x="14231" y="3722"/>
                  </a:cubicBezTo>
                  <a:cubicBezTo>
                    <a:pt x="14081" y="3487"/>
                    <a:pt x="13971" y="3430"/>
                    <a:pt x="13727" y="3462"/>
                  </a:cubicBezTo>
                  <a:cubicBezTo>
                    <a:pt x="13192" y="3533"/>
                    <a:pt x="13235" y="3547"/>
                    <a:pt x="13078" y="3253"/>
                  </a:cubicBezTo>
                  <a:cubicBezTo>
                    <a:pt x="13053" y="3206"/>
                    <a:pt x="12975" y="3160"/>
                    <a:pt x="12909" y="3151"/>
                  </a:cubicBezTo>
                  <a:cubicBezTo>
                    <a:pt x="12755" y="3130"/>
                    <a:pt x="12695" y="3278"/>
                    <a:pt x="12786" y="3457"/>
                  </a:cubicBezTo>
                  <a:cubicBezTo>
                    <a:pt x="12878" y="3641"/>
                    <a:pt x="12828" y="3721"/>
                    <a:pt x="12566" y="3792"/>
                  </a:cubicBezTo>
                  <a:cubicBezTo>
                    <a:pt x="12404" y="3835"/>
                    <a:pt x="12304" y="3905"/>
                    <a:pt x="12221" y="4032"/>
                  </a:cubicBezTo>
                  <a:cubicBezTo>
                    <a:pt x="12157" y="4130"/>
                    <a:pt x="12078" y="4210"/>
                    <a:pt x="12046" y="4210"/>
                  </a:cubicBezTo>
                  <a:cubicBezTo>
                    <a:pt x="11967" y="4210"/>
                    <a:pt x="11638" y="3797"/>
                    <a:pt x="11663" y="3728"/>
                  </a:cubicBezTo>
                  <a:cubicBezTo>
                    <a:pt x="11673" y="3698"/>
                    <a:pt x="11765" y="3648"/>
                    <a:pt x="11868" y="3617"/>
                  </a:cubicBezTo>
                  <a:cubicBezTo>
                    <a:pt x="12090" y="3551"/>
                    <a:pt x="12146" y="3475"/>
                    <a:pt x="12187" y="3177"/>
                  </a:cubicBezTo>
                  <a:cubicBezTo>
                    <a:pt x="12215" y="2970"/>
                    <a:pt x="12266" y="2883"/>
                    <a:pt x="12636" y="2423"/>
                  </a:cubicBezTo>
                  <a:cubicBezTo>
                    <a:pt x="12807" y="2211"/>
                    <a:pt x="12883" y="1760"/>
                    <a:pt x="12782" y="1539"/>
                  </a:cubicBezTo>
                  <a:cubicBezTo>
                    <a:pt x="12688" y="1334"/>
                    <a:pt x="12417" y="1164"/>
                    <a:pt x="12237" y="1195"/>
                  </a:cubicBezTo>
                  <a:cubicBezTo>
                    <a:pt x="12160" y="1209"/>
                    <a:pt x="12084" y="1198"/>
                    <a:pt x="12066" y="1172"/>
                  </a:cubicBezTo>
                  <a:cubicBezTo>
                    <a:pt x="12047" y="1145"/>
                    <a:pt x="11874" y="1136"/>
                    <a:pt x="11671" y="1153"/>
                  </a:cubicBezTo>
                  <a:cubicBezTo>
                    <a:pt x="11330" y="1183"/>
                    <a:pt x="11306" y="1180"/>
                    <a:pt x="11217" y="1057"/>
                  </a:cubicBezTo>
                  <a:cubicBezTo>
                    <a:pt x="11091" y="884"/>
                    <a:pt x="11011" y="553"/>
                    <a:pt x="11080" y="491"/>
                  </a:cubicBezTo>
                  <a:cubicBezTo>
                    <a:pt x="11110" y="464"/>
                    <a:pt x="11134" y="380"/>
                    <a:pt x="11134" y="304"/>
                  </a:cubicBezTo>
                  <a:cubicBezTo>
                    <a:pt x="11134" y="204"/>
                    <a:pt x="11107" y="168"/>
                    <a:pt x="11036" y="173"/>
                  </a:cubicBezTo>
                  <a:cubicBezTo>
                    <a:pt x="10970" y="178"/>
                    <a:pt x="10942" y="150"/>
                    <a:pt x="10953" y="91"/>
                  </a:cubicBezTo>
                  <a:cubicBezTo>
                    <a:pt x="10966" y="22"/>
                    <a:pt x="10929" y="0"/>
                    <a:pt x="10794" y="0"/>
                  </a:cubicBezTo>
                  <a:close/>
                  <a:moveTo>
                    <a:pt x="10794" y="3708"/>
                  </a:moveTo>
                  <a:cubicBezTo>
                    <a:pt x="10824" y="3709"/>
                    <a:pt x="10855" y="3732"/>
                    <a:pt x="10913" y="3779"/>
                  </a:cubicBezTo>
                  <a:cubicBezTo>
                    <a:pt x="10978" y="3833"/>
                    <a:pt x="11130" y="4051"/>
                    <a:pt x="11249" y="4263"/>
                  </a:cubicBezTo>
                  <a:cubicBezTo>
                    <a:pt x="11399" y="4528"/>
                    <a:pt x="11601" y="4769"/>
                    <a:pt x="11896" y="5040"/>
                  </a:cubicBezTo>
                  <a:cubicBezTo>
                    <a:pt x="12133" y="5256"/>
                    <a:pt x="12326" y="5456"/>
                    <a:pt x="12326" y="5484"/>
                  </a:cubicBezTo>
                  <a:cubicBezTo>
                    <a:pt x="12326" y="5511"/>
                    <a:pt x="12263" y="5572"/>
                    <a:pt x="12185" y="5618"/>
                  </a:cubicBezTo>
                  <a:cubicBezTo>
                    <a:pt x="12107" y="5665"/>
                    <a:pt x="11976" y="5801"/>
                    <a:pt x="11894" y="5920"/>
                  </a:cubicBezTo>
                  <a:cubicBezTo>
                    <a:pt x="11813" y="6040"/>
                    <a:pt x="11648" y="6229"/>
                    <a:pt x="11529" y="6342"/>
                  </a:cubicBezTo>
                  <a:cubicBezTo>
                    <a:pt x="11284" y="6575"/>
                    <a:pt x="11022" y="6997"/>
                    <a:pt x="11021" y="7157"/>
                  </a:cubicBezTo>
                  <a:cubicBezTo>
                    <a:pt x="11021" y="7217"/>
                    <a:pt x="10960" y="7334"/>
                    <a:pt x="10886" y="7418"/>
                  </a:cubicBezTo>
                  <a:lnTo>
                    <a:pt x="10753" y="7569"/>
                  </a:lnTo>
                  <a:lnTo>
                    <a:pt x="10663" y="7392"/>
                  </a:lnTo>
                  <a:cubicBezTo>
                    <a:pt x="10614" y="7295"/>
                    <a:pt x="10558" y="7146"/>
                    <a:pt x="10538" y="7061"/>
                  </a:cubicBezTo>
                  <a:cubicBezTo>
                    <a:pt x="10517" y="6976"/>
                    <a:pt x="10396" y="6776"/>
                    <a:pt x="10265" y="6617"/>
                  </a:cubicBezTo>
                  <a:cubicBezTo>
                    <a:pt x="10135" y="6458"/>
                    <a:pt x="9950" y="6231"/>
                    <a:pt x="9856" y="6111"/>
                  </a:cubicBezTo>
                  <a:cubicBezTo>
                    <a:pt x="9762" y="5992"/>
                    <a:pt x="9581" y="5785"/>
                    <a:pt x="9453" y="5655"/>
                  </a:cubicBezTo>
                  <a:lnTo>
                    <a:pt x="9221" y="5418"/>
                  </a:lnTo>
                  <a:lnTo>
                    <a:pt x="9681" y="5036"/>
                  </a:lnTo>
                  <a:cubicBezTo>
                    <a:pt x="10196" y="4609"/>
                    <a:pt x="10426" y="4336"/>
                    <a:pt x="10509" y="4057"/>
                  </a:cubicBezTo>
                  <a:cubicBezTo>
                    <a:pt x="10540" y="3953"/>
                    <a:pt x="10616" y="3825"/>
                    <a:pt x="10679" y="3773"/>
                  </a:cubicBezTo>
                  <a:cubicBezTo>
                    <a:pt x="10734" y="3728"/>
                    <a:pt x="10763" y="3707"/>
                    <a:pt x="10794" y="3708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pic>
          <p:nvPicPr>
            <p:cNvPr id="25" name="5fde87d9df7553ac6345c1bbf00de827.png" descr="5fde87d9df7553ac6345c1bbf00de827.png">
              <a:extLst>
                <a:ext uri="{FF2B5EF4-FFF2-40B4-BE49-F238E27FC236}">
                  <a16:creationId xmlns="" xmlns:a16="http://schemas.microsoft.com/office/drawing/2014/main" id="{FB63BF0B-63E6-4BCB-9A81-00BDA022E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 rot="21240000">
              <a:off x="347836" y="4296777"/>
              <a:ext cx="627171" cy="552285"/>
            </a:xfrm>
            <a:prstGeom prst="rect">
              <a:avLst/>
            </a:prstGeom>
            <a:ln w="12700">
              <a:miter lim="400000"/>
            </a:ln>
          </p:spPr>
        </p:pic>
      </p:grpSp>
    </p:spTree>
    <p:extLst>
      <p:ext uri="{BB962C8B-B14F-4D97-AF65-F5344CB8AC3E}">
        <p14:creationId xmlns:p14="http://schemas.microsoft.com/office/powerpoint/2010/main" val="2662334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632" y="251520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ЦЕЛИ КАЗНАЧЕЙСТВА РОССИИ НА 2017 ГОД</a:t>
            </a:r>
            <a:endParaRPr lang="ru-RU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673" y="1034897"/>
            <a:ext cx="5997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ЦЕЛЬ </a:t>
            </a:r>
            <a:r>
              <a:rPr lang="ru-RU" sz="1600" dirty="0">
                <a:solidFill>
                  <a:schemeClr val="accent2"/>
                </a:solidFill>
                <a:latin typeface="Franklin Gothic Demi Cond" pitchFamily="34" charset="0"/>
              </a:rPr>
              <a:t>1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КАССОВОГО ОБСЛУЖИВАНИЯ СУБЪЕКТОВ СЕКТОРА ГОСУДАРСТВЕННОГО УПРАВЛЕНИЯ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6673" y="1724307"/>
            <a:ext cx="5997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ЦЕЛЬ 2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ОБЕСПЕЧЕНИЕ КАЗНАЧЕЙСКОГО СОПРОВОЖДЕНИЯ СРЕДСТВ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6673" y="2232119"/>
            <a:ext cx="5997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ЦЕЛЬ 3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ОБЕСПЕЧЕНИЕ СОДЕЙСТВИЯ ЭФФЕКТИВНОМУ УПРАВЛЕНИЮ ФИНАНСОВЫМИ РЕСУРСАМИ ГОСУДАРСТВА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6673" y="2915816"/>
            <a:ext cx="5997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ЦЕЛЬ 4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ФОРМИРОВАНИЕ ЕДИНОГО ИНФОРМАЦИОННОГО ПРОСТРАНСТВА ФИНАНСОВОЙ ДЕЯТЕЛЬНОСТИ ПУБЛИЧНО-ПРАВОВЫХ ОБРАЗОВАНИЙ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162" y="4596388"/>
            <a:ext cx="5997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ЦЕЛЬ 6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ОСУЩЕСТВЛЕНИЕ ФУНКЦИЙ ПО КОНТРОЛЮ И НАДЗОРУ В ФИНАНСОВО-БЮДЖЕТНОЙ СФЕРЕ, ПО ВНЕШНЕМУ КОНТРОЛЮ КАЧЕСТВА РАБОТЫ АУДИТОРСКИХ ОРГАНИЗАЦИЙ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673" y="5571401"/>
            <a:ext cx="5997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ЦЕЛЬ 7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СОВЕРШЕНСТВОВАНИЕ МЕХАНИЗМА ИСПОЛНЕНИЯ СУДЕБНЫХ АКТОВ И РЕШЕНИЙ НАЛОГОВЫХ ОРГАНОВ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6673" y="6291481"/>
            <a:ext cx="5997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ЦЕЛЬ 8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</a:t>
            </a:r>
            <a:r>
              <a:rPr lang="ru-RU" sz="1600" cap="all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НАДЕЖНОСТИ ФУНКЦИОНИРОВАНИЯ КАЗНАЧЕЙСТВА РОССИИ И УСТОЙЧИВОСТИ КАЗНАЧЕЙСКОЙ СИСТЕМЫ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6672" y="3843209"/>
            <a:ext cx="5997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/>
                </a:solidFill>
                <a:latin typeface="Franklin Gothic Demi Cond" pitchFamily="34" charset="0"/>
              </a:rPr>
              <a:t>ЦЕЛЬ 5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ФОРМИРОВАНИЕ ЕДИНОГО ИНФОРМАЦИОННОГО ПРОСТРАНСТВА В СФЕРЕ ОСУЩЕСТВЛЕНИЯ БЮДЖЕТНЫХ ПЛАТЕЖЕЙ</a:t>
            </a:r>
          </a:p>
        </p:txBody>
      </p:sp>
    </p:spTree>
    <p:extLst>
      <p:ext uri="{BB962C8B-B14F-4D97-AF65-F5344CB8AC3E}">
        <p14:creationId xmlns:p14="http://schemas.microsoft.com/office/powerpoint/2010/main" val="2858011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6673" y="1242789"/>
            <a:ext cx="615815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200" dirty="0"/>
              <a:t>Обеспечено исполнение положений Бюджетного кодекса Российской Федерации, в соответствии с которыми субъекты Российской Федерации, в бюджетах которых доля дотаций из федерального бюджета в течение двух из трех последних отчетных финансовых лет превышала 40% объема собственных доходов, осуществляют организацию исполнения бюджета субъекта Российской Федерации с открытием и ведением лицевых счетов всем участникам бюджетного процесса в органах Федерального казначейства.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673" y="3397220"/>
            <a:ext cx="615815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850" algn="just"/>
            <a:r>
              <a:rPr lang="ru-RU" sz="1200" dirty="0"/>
              <a:t>Обеспечено зачисления субсидий на поддержку отраслей промышленности и сельского хозяйства, предоставляемых из бюджетов субъектов Российской Федерации и местных бюджетов на условиях </a:t>
            </a:r>
            <a:r>
              <a:rPr lang="ru-RU" sz="1200" dirty="0" err="1"/>
              <a:t>софинансирования</a:t>
            </a:r>
            <a:r>
              <a:rPr lang="ru-RU" sz="1200" dirty="0"/>
              <a:t> из федерального бюджета (целевая субсидия), на лицевые счета, открываемые получателям такой поддержки в органах Федерального казначейства.</a:t>
            </a:r>
            <a:endParaRPr lang="ru-RU" sz="800" dirty="0"/>
          </a:p>
          <a:p>
            <a:pPr indent="450850" algn="just"/>
            <a:r>
              <a:rPr lang="ru-RU" sz="1200" dirty="0"/>
              <a:t>Обеспечено правовое основание для распространения казначейского сопровождения целевых субсидий на крестьянские (фермерские) хозяйства, включая индивидуальных предпринимателей (ФЗ № 157-ФЗ 01.07.2017).</a:t>
            </a:r>
            <a:endParaRPr lang="ru-RU" sz="800" dirty="0"/>
          </a:p>
          <a:p>
            <a:pPr indent="450850" algn="just"/>
            <a:r>
              <a:rPr lang="ru-RU" sz="1200" dirty="0"/>
              <a:t>Направлены совместные разъяснения Минфина России и Федерального казначейства об особенностях казначейского сопровождения межбюджетных трансфертов финансовым органам субъектов Российской Федерации и органам Федерального казначейства.</a:t>
            </a:r>
            <a:endParaRPr lang="ru-RU" sz="800" dirty="0"/>
          </a:p>
          <a:p>
            <a:pPr indent="450850" algn="just"/>
            <a:r>
              <a:rPr lang="ru-RU" sz="1200" dirty="0"/>
              <a:t>Обеспечено ведение реестра конечных получателей субсидий на оказание поддержки в отраслях промышленности  и реестра конечных получателей субсидий за счет средств бюджетов бюджетной системы Российской Федерации на оказание поддержки в отраслях сельского хозяйства.</a:t>
            </a:r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16632" y="861451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16632" y="2771800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cxnSpLocks/>
          </p:cNvCxnSpPr>
          <p:nvPr/>
        </p:nvCxnSpPr>
        <p:spPr>
          <a:xfrm>
            <a:off x="116632" y="6444208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76673" y="644420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Статистика</a:t>
            </a:r>
            <a:endParaRPr lang="ru-RU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4" t="26958" b="23066"/>
          <a:stretch/>
        </p:blipFill>
        <p:spPr>
          <a:xfrm>
            <a:off x="422237" y="7454239"/>
            <a:ext cx="828950" cy="50213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308517" y="7371601"/>
            <a:ext cx="1670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</a:t>
            </a:r>
            <a:r>
              <a:rPr lang="ru-RU" sz="1000" dirty="0" err="1"/>
              <a:t>ельхозпроизводителям</a:t>
            </a:r>
            <a:endParaRPr lang="en-US" sz="1000" dirty="0"/>
          </a:p>
          <a:p>
            <a:r>
              <a:rPr lang="ru-RU" sz="1000" dirty="0"/>
              <a:t>(субсидии Минсельхоза России)</a:t>
            </a:r>
            <a:r>
              <a:rPr lang="en-US" sz="1000" dirty="0"/>
              <a:t> </a:t>
            </a:r>
            <a:r>
              <a:rPr lang="en-US" sz="1200" dirty="0"/>
              <a:t>– </a:t>
            </a:r>
            <a:r>
              <a:rPr lang="ru-RU" sz="1200" b="1" dirty="0"/>
              <a:t>4 827 л</a:t>
            </a:r>
            <a:r>
              <a:rPr lang="en-US" sz="1200" b="1" dirty="0"/>
              <a:t>/c</a:t>
            </a:r>
            <a:endParaRPr lang="ru-RU" sz="1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308515" y="8163689"/>
            <a:ext cx="1904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товаропроизводителям </a:t>
            </a:r>
            <a:endParaRPr lang="en-US" sz="1000" dirty="0"/>
          </a:p>
          <a:p>
            <a:r>
              <a:rPr lang="ru-RU" sz="1000" dirty="0"/>
              <a:t>(субсидии Минэкономразвития России) </a:t>
            </a:r>
            <a:r>
              <a:rPr lang="en-US" sz="1200" dirty="0"/>
              <a:t>-</a:t>
            </a:r>
            <a:r>
              <a:rPr lang="ru-RU" sz="1200" dirty="0"/>
              <a:t> </a:t>
            </a:r>
            <a:r>
              <a:rPr lang="ru-RU" sz="1200" b="1" dirty="0"/>
              <a:t>20</a:t>
            </a:r>
            <a:r>
              <a:rPr lang="en-US" sz="1200" b="1" dirty="0"/>
              <a:t> </a:t>
            </a:r>
            <a:r>
              <a:rPr lang="ru-RU" sz="1200" b="1" dirty="0"/>
              <a:t>л</a:t>
            </a:r>
            <a:r>
              <a:rPr lang="en-US" sz="1200" b="1" dirty="0"/>
              <a:t>/c</a:t>
            </a:r>
            <a:endParaRPr lang="ru-RU" sz="1200" b="1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750" b="45116"/>
          <a:stretch/>
        </p:blipFill>
        <p:spPr>
          <a:xfrm>
            <a:off x="476673" y="8102763"/>
            <a:ext cx="720080" cy="649715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476673" y="6804248"/>
            <a:ext cx="25027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/>
                </a:solidFill>
              </a:rPr>
              <a:t>Открыто в 2017 году </a:t>
            </a:r>
            <a:r>
              <a:rPr lang="ru-RU" sz="1200" b="1" dirty="0">
                <a:solidFill>
                  <a:schemeClr val="tx1"/>
                </a:solidFill>
              </a:rPr>
              <a:t>4847 лицевых счетов (л</a:t>
            </a:r>
            <a:r>
              <a:rPr lang="en-US" sz="1200" b="1" dirty="0">
                <a:solidFill>
                  <a:schemeClr val="tx1"/>
                </a:solidFill>
              </a:rPr>
              <a:t>/</a:t>
            </a:r>
            <a:r>
              <a:rPr lang="ru-RU" sz="1200" b="1" dirty="0">
                <a:solidFill>
                  <a:schemeClr val="tx1"/>
                </a:solidFill>
              </a:rPr>
              <a:t>с)</a:t>
            </a:r>
            <a:endParaRPr lang="ru-RU" sz="1200" dirty="0"/>
          </a:p>
        </p:txBody>
      </p:sp>
      <p:graphicFrame>
        <p:nvGraphicFramePr>
          <p:cNvPr id="32" name="Диаграмма 31"/>
          <p:cNvGraphicFramePr/>
          <p:nvPr>
            <p:extLst>
              <p:ext uri="{D42A27DB-BD31-4B8C-83A1-F6EECF244321}">
                <p14:modId xmlns:p14="http://schemas.microsoft.com/office/powerpoint/2010/main" val="3961207970"/>
              </p:ext>
            </p:extLst>
          </p:nvPr>
        </p:nvGraphicFramePr>
        <p:xfrm>
          <a:off x="3177350" y="6739460"/>
          <a:ext cx="3528392" cy="2249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3" name="Прямая соединительная линия 32"/>
          <p:cNvCxnSpPr/>
          <p:nvPr/>
        </p:nvCxnSpPr>
        <p:spPr>
          <a:xfrm>
            <a:off x="188640" y="356388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88640" y="4461851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188640" y="500404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>
            <a:cxnSpLocks/>
          </p:cNvCxnSpPr>
          <p:nvPr/>
        </p:nvCxnSpPr>
        <p:spPr>
          <a:xfrm>
            <a:off x="188640" y="572412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76673" y="679212"/>
            <a:ext cx="5997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itchFamily="34" charset="0"/>
              </a:rPr>
              <a:t>Задача 1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КАССОВОЕ ОБСЛУЖИВАНИЕ ИСПОЛНЕНИЯ БЮДЖЕТОВ БЮДЖЕТНОЙ СИСТЕМЫ РОССИЙСКОЙ ФЕДЕРАЦИИ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6672" y="2572325"/>
            <a:ext cx="5997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itchFamily="34" charset="0"/>
              </a:rPr>
              <a:t>Задача 2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Ужесточение контроля за движением государственных средств, направляемых на поддержку отраслей промышленности и сельского хозяйства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КАССОВОГО ОБСЛУЖИВАНИЯ СУБЪЕКТОВ СЕКТОРА ГОСУДАРСТВЕННОГО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3419555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6673" y="1552888"/>
            <a:ext cx="6158153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200" dirty="0"/>
              <a:t>Предоставлены субсидии из федерального бюджета бюджетам РФ субсидий с учетом установленного уровня </a:t>
            </a:r>
            <a:r>
              <a:rPr lang="ru-RU" sz="1200" dirty="0" err="1"/>
              <a:t>софинансирования</a:t>
            </a:r>
            <a:r>
              <a:rPr lang="ru-RU" sz="1200" dirty="0"/>
              <a:t>.</a:t>
            </a:r>
          </a:p>
          <a:p>
            <a:pPr indent="446088" algn="just"/>
            <a:r>
              <a:rPr lang="ru-RU" sz="1200" dirty="0"/>
              <a:t>Обеспечен контроль за соблюдением субъектами Российской Федерации уровня </a:t>
            </a:r>
            <a:r>
              <a:rPr lang="ru-RU" sz="1200" dirty="0" err="1"/>
              <a:t>софинансирования</a:t>
            </a:r>
            <a:r>
              <a:rPr lang="ru-RU" sz="1200" dirty="0"/>
              <a:t> расходных обязательств получателей средств субъекта Российской Федерации.</a:t>
            </a:r>
          </a:p>
          <a:p>
            <a:pPr indent="446088" algn="just"/>
            <a:r>
              <a:rPr lang="ru-RU" sz="1200" dirty="0"/>
              <a:t>Осуществлен ежемесячный мониторинг соблюдения установленного уровня </a:t>
            </a:r>
            <a:r>
              <a:rPr lang="ru-RU" sz="1200" dirty="0" err="1"/>
              <a:t>софинансирования</a:t>
            </a:r>
            <a:r>
              <a:rPr lang="ru-RU" sz="1200" dirty="0"/>
              <a:t> при осуществлении территориальными органами Федерального казначейства полномочий по перечислению из федерального бюджета в бюджеты субъектов РФ субсидий.</a:t>
            </a:r>
          </a:p>
          <a:p>
            <a:pPr indent="446088" algn="just"/>
            <a:endParaRPr lang="ru-RU" sz="900" dirty="0"/>
          </a:p>
          <a:p>
            <a:pPr indent="446088" algn="just"/>
            <a:r>
              <a:rPr lang="ru-RU" sz="1200" dirty="0"/>
              <a:t>По результатам мониторинга соблюдения установленного уровня </a:t>
            </a:r>
            <a:r>
              <a:rPr lang="ru-RU" sz="1200" dirty="0" err="1"/>
              <a:t>софинансирования</a:t>
            </a:r>
            <a:r>
              <a:rPr lang="ru-RU" sz="1200" dirty="0"/>
              <a:t> при осуществлении территориальными органами Федерального казначейства полномочий по перечислению из федерального бюджета в бюджеты субъектов РФ субсидий были выявлены основные причины отклонения планового уровня </a:t>
            </a:r>
            <a:r>
              <a:rPr lang="ru-RU" sz="1200" dirty="0" err="1"/>
              <a:t>софинансирования</a:t>
            </a:r>
            <a:r>
              <a:rPr lang="ru-RU" sz="1200" dirty="0"/>
              <a:t> от фактического в субъектах РФ.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16632" y="850162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16632" y="4450051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76672" y="4450051"/>
            <a:ext cx="5184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Разработанные нормативные правовые акты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188640" y="169168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88640" y="207429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188640" y="2627784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188640" y="349188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76673" y="679212"/>
            <a:ext cx="5997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itchFamily="34" charset="0"/>
              </a:rPr>
              <a:t>Задача 3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Осуществление межбюджетных трансфертов бюджетам субъектов Российской Федерации и бюджету города Байконура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КАССОВОГО ОБСЛУЖИВАНИЯ СУБЪЕКТОВ СЕКТОРА ГОСУДАРСТВЕННОГО УПРАВЛЕНИЯ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76673" y="4793248"/>
            <a:ext cx="61581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200" dirty="0"/>
              <a:t>В целях совершенствования механизма предоставления субсидий в размере уровня </a:t>
            </a:r>
            <a:r>
              <a:rPr lang="ru-RU" sz="1200" dirty="0" err="1"/>
              <a:t>софинансирования</a:t>
            </a:r>
            <a:r>
              <a:rPr lang="ru-RU" sz="1200" dirty="0"/>
              <a:t> подготовлены предложения о внесении изменений в Правила формирования, предоставления и распределения субсидий, утвержденные Правилами № 999, Типовую форму соглашения о предоставлении субсидии бюджету субъекта Российской Федерации из федерального бюджета и Бюджетный кодекс Российской Федерации, а также проектов Приказа Минфина России «Об утверждении Порядка проведения санкционирования оплаты денежных обязательств по расходам получателей средств бюджета субъекта Российской Федерации» и «Об утверждении Порядка проведения Федеральным казначейством проверки документов, подтверждающих осуществление расходов бюджета субъекта Российской Федерации».</a:t>
            </a:r>
          </a:p>
        </p:txBody>
      </p:sp>
    </p:spTree>
    <p:extLst>
      <p:ext uri="{BB962C8B-B14F-4D97-AF65-F5344CB8AC3E}">
        <p14:creationId xmlns:p14="http://schemas.microsoft.com/office/powerpoint/2010/main" val="3601297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6673" y="1525011"/>
            <a:ext cx="61581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200" dirty="0"/>
              <a:t>Обеспечено правовое основание для осуществления операций по перечислению иностранной валюты государственных внебюджетных фондов РФ (в частности обеспечения Пенсионным фондом Российской Федерации выплат пенсий в иностранной валюте).</a:t>
            </a:r>
          </a:p>
          <a:p>
            <a:pPr indent="446088" algn="just"/>
            <a:r>
              <a:rPr lang="ru-RU" sz="1200" dirty="0"/>
              <a:t>Осуществлены клиентами Федерального казначейства выплат физическим лицам на платежные карты «Мир» (Приказ Федерального казначейства от 23 июня 2017 г.</a:t>
            </a:r>
            <a:br>
              <a:rPr lang="ru-RU" sz="1200" dirty="0"/>
            </a:br>
            <a:r>
              <a:rPr lang="ru-RU" sz="1200" dirty="0"/>
              <a:t>№ 15н).</a:t>
            </a:r>
          </a:p>
          <a:p>
            <a:pPr indent="446088" algn="just"/>
            <a:r>
              <a:rPr lang="ru-RU" sz="1200" dirty="0"/>
              <a:t>Обеспечено предоставление из федерального бюджета бюджетам субъектов Российской Федерации межбюджетных трансфертов под «фактическую потребность», в том числе с учетом установленного уровня </a:t>
            </a:r>
            <a:r>
              <a:rPr lang="ru-RU" sz="1200" dirty="0" err="1"/>
              <a:t>софинансирования</a:t>
            </a:r>
            <a:r>
              <a:rPr lang="ru-RU" sz="1200" dirty="0"/>
              <a:t> (Приказ Федерального казначейства от 8 февраля 2017 г. № 5н,  и Приказ Федерального казначейства от 22.03.2017 № 55 ).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16632" y="838873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16632" y="3846110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76672" y="3846110"/>
            <a:ext cx="5184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Разработанные нормативные правовые акты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188640" y="169168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88640" y="241176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188640" y="2949683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188640" y="4355976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76673" y="679212"/>
            <a:ext cx="5997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itchFamily="34" charset="0"/>
              </a:rPr>
              <a:t>Задача 4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Совершенствование процессов кассового обслуживания исполнения бюджетов бюджетной системы Российской Федерации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КАССОВОГО ОБСЛУЖИВАНИЯ СУБЪЕКТОВ СЕКТОРА ГОСУДАРСТВЕННОГО УПРАВЛЕНИЯ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76673" y="4211374"/>
            <a:ext cx="6158153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200" dirty="0"/>
              <a:t>Утвержден приказ Федерального казначейства от 23 июня 2017 г. № 15н «О внесении изменений в Порядок кассового обслуживания исполнения бюджетов государственных внебюджетных фондов Российской Федерации и порядок осуществления территориальными органами Федерального казначейства отдельных функций органов управления государственными внебюджетными фондами Российской Федерации по исполнению соответствующих бюджетов, утвержденный приказом Федерального казначейства от 23 августа 2013 г. № 12н».</a:t>
            </a:r>
          </a:p>
          <a:p>
            <a:pPr indent="446088" algn="just"/>
            <a:r>
              <a:rPr lang="ru-RU" sz="1200" dirty="0"/>
              <a:t>Утвержден приказ Федерального казначейства от 8 февраля 2017 г. № 5н «Об утверждении Порядка осуществления территориальными органами Федерального казначейства в 2017 году полномочий получателя средств бюджета субъекта Российской Федерации по перечислению межбюджетных трансфертов, предоставляемых из бюджета субъекта Российской Федерации в местный бюджет в форме субсидий, субвенций и иных межбюджетных трансфертов, имеющих целевое назначение».</a:t>
            </a:r>
          </a:p>
          <a:p>
            <a:pPr indent="446088" algn="just"/>
            <a:r>
              <a:rPr lang="ru-RU" sz="1200" dirty="0"/>
              <a:t>Утвержден приказ Федерального казначейства от 22 марта2017 г. № 55 «О внесении изменений в приказ Федерального казначейства от 18 июня 2012 г. № 238 «Об организации работы территориальных органов Федерального казначейства по осуществлению полномочий получателя средств федерального бюджета по перечислению в бюджеты субъектов Российской Федерации из федерального бюджета субсидий, субвенций и иных межбюджетных трансфертов, имеющих целевое назначение»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88640" y="5640831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88640" y="673224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738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6673" y="1242789"/>
            <a:ext cx="61581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200" dirty="0"/>
              <a:t>Оптимизированы процедуры организации обслуживания клиентов – </a:t>
            </a:r>
            <a:r>
              <a:rPr lang="ru-RU" sz="1200" dirty="0" err="1"/>
              <a:t>неучастников</a:t>
            </a:r>
            <a:r>
              <a:rPr lang="ru-RU" sz="1200" dirty="0"/>
              <a:t>  бюджетного процесса.</a:t>
            </a:r>
          </a:p>
          <a:p>
            <a:pPr indent="446088" algn="just"/>
            <a:r>
              <a:rPr lang="ru-RU" sz="1200" dirty="0"/>
              <a:t>Внедрен  режим «Единого окна», позволяющий  клиенту – </a:t>
            </a:r>
            <a:r>
              <a:rPr lang="ru-RU" sz="1200" dirty="0" err="1"/>
              <a:t>неучастнику</a:t>
            </a:r>
            <a:r>
              <a:rPr lang="ru-RU" sz="1200" dirty="0"/>
              <a:t> бюджетного процесса, обратившись в уполномоченный отдел территориального органа Федерального казначейства: </a:t>
            </a:r>
          </a:p>
          <a:p>
            <a:pPr marL="171450" indent="-171450" algn="just">
              <a:buFont typeface="Calibri" panose="020F0502020204030204" pitchFamily="34" charset="0"/>
              <a:buChar char="−"/>
            </a:pPr>
            <a:r>
              <a:rPr lang="ru-RU" sz="1200" dirty="0"/>
              <a:t>открыть лицевой счет;</a:t>
            </a:r>
          </a:p>
          <a:p>
            <a:pPr marL="171450" indent="-171450" algn="just">
              <a:buFont typeface="Calibri" panose="020F0502020204030204" pitchFamily="34" charset="0"/>
              <a:buChar char="−"/>
            </a:pPr>
            <a:r>
              <a:rPr lang="ru-RU" sz="1200" dirty="0"/>
              <a:t>получить средства электронной подписи и квалифицированные сертификаты ключей проверки электронной подписи;</a:t>
            </a:r>
          </a:p>
          <a:p>
            <a:pPr marL="171450" indent="-171450" algn="just">
              <a:buFont typeface="Calibri" panose="020F0502020204030204" pitchFamily="34" charset="0"/>
              <a:buChar char="−"/>
            </a:pPr>
            <a:r>
              <a:rPr lang="ru-RU" sz="1200" dirty="0"/>
              <a:t>подключиться к ППО Системе удаленного финансового документооборота Федерального казначейства.</a:t>
            </a:r>
          </a:p>
          <a:p>
            <a:pPr marL="171450" indent="-171450" algn="just">
              <a:buFont typeface="Calibri" panose="020F0502020204030204" pitchFamily="34" charset="0"/>
              <a:buChar char="−"/>
            </a:pPr>
            <a:r>
              <a:rPr lang="ru-RU" sz="1200" dirty="0"/>
              <a:t>Осуществлена предварительная проверка сотрудниками территориального органа Федерального казначейства комплекта документов, полученного по электронной почте.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16632" y="850162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16632" y="5894278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188640" y="140364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88640" y="176368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188640" y="428396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76673" y="679212"/>
            <a:ext cx="5997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itchFamily="34" charset="0"/>
              </a:rPr>
              <a:t>Задача 5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Совершенствование осуществления операций со средствами </a:t>
            </a:r>
            <a:r>
              <a:rPr lang="ru-RU" sz="1600" cap="all" dirty="0" err="1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неучастников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бюджетного процесса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КАССОВОГО ОБСЛУЖИВАНИЯ СУБЪЕКТОВ СЕКТОРА ГОСУДАРСТВЕННОГО УПРАВЛЕНИЯ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76673" y="4139952"/>
            <a:ext cx="61581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200" dirty="0"/>
              <a:t>Открытие Межрегиональному операционному управлению Федерального казначейства в кредитной организации расчетных счетов в иностранных валютах на балансовом счете № 40401 «Пенсионный фонд Российской Федерации» и проведение через них операций ПФР по выплате пенсии в иностранной валюте за 2-4 кв. 2017 года лицам, выезжающим (выехавшим) на постоянное жительство за пределы территории Российской Федерации;</a:t>
            </a:r>
          </a:p>
          <a:p>
            <a:pPr indent="446088" algn="just"/>
            <a:r>
              <a:rPr lang="ru-RU" sz="1200" dirty="0"/>
              <a:t>Открытие Межрегиональному операционному управлению Федерального казначейства в кредитных организациях расчетных счетов в иностранных валютах на балансовом счете № 40105 «Средства федерального бюджета».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88640" y="539094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88640" y="608416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16632" y="3734756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76672" y="3559532"/>
            <a:ext cx="5997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itchFamily="34" charset="0"/>
              </a:rPr>
              <a:t>Задача 6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совершенствование проведения валютных операций клиентов Федерального казначейства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76673" y="5917500"/>
            <a:ext cx="615815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200" dirty="0"/>
              <a:t>Проведена работа по организации исполнения положений постановления Правительства Российской Федерации от 30 декабря 2016 г. № 1551 «О мерах по реализации Федерального закона «О федеральном бюджете на 2017 год и на плановый период 2018 и 2019 годов» и постановления Правительства Российской Федерации от 30 сентября 2014 г. № 999 «Об утверждении Правил формирования, предоставления и распределения субсидий из федерального бюджета бюджетам субъектов Российской Федерации» </a:t>
            </a:r>
          </a:p>
          <a:p>
            <a:pPr indent="446088" algn="just"/>
            <a:r>
              <a:rPr lang="ru-RU" sz="1200" dirty="0"/>
              <a:t>В установленные сроки (не позднее 1 марта 2017 года) проверены все 2759 соглашений, заключенных 24 ГРБС в ГИИС «Электронный бюджет», реестровые записи по которым размещены на Едином портале бюджетной системы Российской Федерации в информационно-телекоммуникационной сети «Интернет».</a:t>
            </a:r>
          </a:p>
          <a:p>
            <a:pPr indent="446088" algn="just"/>
            <a:r>
              <a:rPr lang="ru-RU" sz="1200" dirty="0"/>
              <a:t>Обеспечен еженедельный мониторинг актуальности и достоверности данных Реестра соглашений, формируемого на основании соглашений, заключенных ГРБС с федеральными бюджетными (автономными) учреждениями, субъектами Российской Федерации, иными юридическими лицами.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188640" y="7357734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88640" y="810039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16632" y="8748464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381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6673" y="1242789"/>
            <a:ext cx="61581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200" dirty="0"/>
              <a:t>Согласованы законопроекты «О внесении изменений в Федеральный закон «О валютном регулировании и валютном контроле» и «О внесении изменений в статью 15.25 Кодекса Российской Федерации об административных правонарушениях», направленные на закрепление за Федеральным казначейством функций агента валютного контроля и подготовленные с учетом предложений Федерального казначейства.</a:t>
            </a:r>
          </a:p>
          <a:p>
            <a:pPr indent="446088" algn="just"/>
            <a:r>
              <a:rPr lang="ru-RU" sz="1200" dirty="0"/>
              <a:t>Согласованы законопроекты «О внесении изменений в Федеральный закон «О валютном регулировании и валютном контроле» и «О внесении изменений в статью 15.25 Кодекса Российской Федерации об административных правонарушениях», направленные на закрепление за Федеральным казначейством функций агента валютного контроля и подготовленные с учетом предложений Федерального казначейства.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76672" y="890300"/>
            <a:ext cx="5184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Разработанные нормативные правовые акты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188640" y="1392359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88640" y="233975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КАССОВОГО ОБСЛУЖИВАНИЯ СУБЪЕКТОВ СЕКТОРА ГОСУДАРСТВЕННОГО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1944644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5475" y="755576"/>
            <a:ext cx="591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1</a:t>
            </a:r>
            <a:r>
              <a:rPr lang="ru-RU" sz="1600" dirty="0">
                <a:solidFill>
                  <a:srgbClr val="C00000"/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1600" dirty="0">
                <a:latin typeface="Franklin Gothic Demi Cond" panose="020B0706030402020204" pitchFamily="34" charset="0"/>
              </a:rPr>
              <a:t>- </a:t>
            </a:r>
            <a:r>
              <a:rPr lang="ru-RU" sz="1600" cap="all" dirty="0" smtClean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казначейское обеспечение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обязательств при казначейском сопровождении целевых средств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4704" y="565212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Статистика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992784"/>
              </p:ext>
            </p:extLst>
          </p:nvPr>
        </p:nvGraphicFramePr>
        <p:xfrm>
          <a:off x="313496" y="6156176"/>
          <a:ext cx="6417841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11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755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211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78237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Заключено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39 государственных контрактов с применением казначейского аккредитива, на общую сумму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95 199,75 млн. рублей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765 соглашений с применением казначейского аккредитива, на общую сумму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39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</a:rPr>
                        <a:t> 172,85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млн. рублей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6508">
                <a:tc>
                  <a:txBody>
                    <a:bodyPr/>
                    <a:lstStyle/>
                    <a:p>
                      <a:r>
                        <a:rPr lang="ru-RU" sz="1000" dirty="0"/>
                        <a:t>Сумма выданных казначейских аккредитивов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/>
                        <a:t>15 230,18 млн. рублей</a:t>
                      </a:r>
                      <a:endParaRPr lang="ru-RU" sz="1000" dirty="0"/>
                    </a:p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dk1"/>
                          </a:solidFill>
                        </a:rPr>
                        <a:t>14 246,09 млн. рублей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0144">
                <a:tc>
                  <a:txBody>
                    <a:bodyPr/>
                    <a:lstStyle/>
                    <a:p>
                      <a:r>
                        <a:rPr lang="ru-RU" sz="1000" dirty="0"/>
                        <a:t>Исполнение государственных контрактов с применением казначейского аккредитива составило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/>
                        <a:t>4</a:t>
                      </a:r>
                      <a:r>
                        <a:rPr lang="ru-RU" sz="1000" b="1" baseline="0" dirty="0"/>
                        <a:t> 215,84 </a:t>
                      </a:r>
                      <a:r>
                        <a:rPr lang="ru-RU" sz="1000" b="1" dirty="0"/>
                        <a:t>млн. рублей</a:t>
                      </a:r>
                      <a:endParaRPr lang="ru-RU" sz="1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dk1"/>
                          </a:solidFill>
                        </a:rPr>
                        <a:t>13</a:t>
                      </a:r>
                      <a:r>
                        <a:rPr lang="ru-RU" sz="1000" b="1" baseline="0" dirty="0">
                          <a:solidFill>
                            <a:schemeClr val="dk1"/>
                          </a:solidFill>
                        </a:rPr>
                        <a:t> 200,04</a:t>
                      </a:r>
                      <a:r>
                        <a:rPr lang="ru-RU" sz="1000" b="1" dirty="0">
                          <a:solidFill>
                            <a:schemeClr val="dk1"/>
                          </a:solidFill>
                        </a:rPr>
                        <a:t> млн. рублей</a:t>
                      </a:r>
                      <a:endParaRPr lang="ru-RU" sz="10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B2672876-2848-487E-A48F-50080FA0026E}"/>
              </a:ext>
            </a:extLst>
          </p:cNvPr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КАЗНАЧЕЙСКОГО СОПРОВОЖДЕНИЯ СРЕДСТВ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E143FAF0-D78D-41BD-B18F-4BD0C988E976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987952E7-2740-4E2D-9A69-BA07AEBFAB7C}"/>
              </a:ext>
            </a:extLst>
          </p:cNvPr>
          <p:cNvCxnSpPr>
            <a:cxnSpLocks/>
          </p:cNvCxnSpPr>
          <p:nvPr/>
        </p:nvCxnSpPr>
        <p:spPr>
          <a:xfrm>
            <a:off x="116632" y="5580112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232293DB-9295-49FA-B90D-F3BFE2AC48EB}"/>
              </a:ext>
            </a:extLst>
          </p:cNvPr>
          <p:cNvCxnSpPr/>
          <p:nvPr/>
        </p:nvCxnSpPr>
        <p:spPr>
          <a:xfrm>
            <a:off x="116632" y="923656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28984" y="3203848"/>
            <a:ext cx="5048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Разработанные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нормативные правовые акты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FCE316CE-81A4-4AB6-B35D-EC3030D3BEA1}"/>
              </a:ext>
            </a:extLst>
          </p:cNvPr>
          <p:cNvCxnSpPr>
            <a:cxnSpLocks/>
          </p:cNvCxnSpPr>
          <p:nvPr/>
        </p:nvCxnSpPr>
        <p:spPr>
          <a:xfrm>
            <a:off x="116632" y="3131840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476673" y="1331640"/>
            <a:ext cx="615815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/>
            <a:r>
              <a:rPr lang="ru-RU" sz="1200" dirty="0"/>
              <a:t>В целях расширения сферы применения казначейского аккредитива: </a:t>
            </a:r>
          </a:p>
          <a:p>
            <a:r>
              <a:rPr lang="ru-RU" sz="1200" dirty="0" smtClean="0"/>
              <a:t>определены </a:t>
            </a:r>
            <a:r>
              <a:rPr lang="ru-RU" sz="1200" dirty="0"/>
              <a:t>государственные </a:t>
            </a:r>
            <a:r>
              <a:rPr lang="ru-RU" sz="1200" dirty="0" smtClean="0"/>
              <a:t>заказчики:</a:t>
            </a:r>
          </a:p>
          <a:p>
            <a:pPr marL="171450" indent="-171450" algn="just">
              <a:buFont typeface="Calibri" panose="020F0502020204030204" pitchFamily="34" charset="0"/>
              <a:buChar char="−"/>
            </a:pPr>
            <a:r>
              <a:rPr lang="ru-RU" sz="1200" dirty="0" smtClean="0"/>
              <a:t>Министерство </a:t>
            </a:r>
            <a:r>
              <a:rPr lang="ru-RU" sz="1200" dirty="0"/>
              <a:t>промышленности и торговли Российской Федерации;</a:t>
            </a:r>
          </a:p>
          <a:p>
            <a:pPr marL="171450" indent="-171450" algn="just">
              <a:buFont typeface="Calibri" panose="020F0502020204030204" pitchFamily="34" charset="0"/>
              <a:buChar char="−"/>
            </a:pPr>
            <a:r>
              <a:rPr lang="ru-RU" sz="1200" dirty="0"/>
              <a:t>Государственная корпорация по атомной энергии «</a:t>
            </a:r>
            <a:r>
              <a:rPr lang="ru-RU" sz="1200" dirty="0" err="1"/>
              <a:t>Росатом</a:t>
            </a:r>
            <a:r>
              <a:rPr lang="ru-RU" sz="1200" dirty="0"/>
              <a:t>»;</a:t>
            </a:r>
          </a:p>
          <a:p>
            <a:pPr marL="171450" indent="-171450" algn="just">
              <a:buFont typeface="Calibri" panose="020F0502020204030204" pitchFamily="34" charset="0"/>
              <a:buChar char="−"/>
            </a:pPr>
            <a:r>
              <a:rPr lang="ru-RU" sz="1200" dirty="0"/>
              <a:t>Государственной корпорацией по космической деятельности «</a:t>
            </a:r>
            <a:r>
              <a:rPr lang="ru-RU" sz="1200" dirty="0" err="1"/>
              <a:t>Роскосмос</a:t>
            </a:r>
            <a:r>
              <a:rPr lang="ru-RU" sz="1200" dirty="0" smtClean="0"/>
              <a:t>».</a:t>
            </a:r>
          </a:p>
          <a:p>
            <a:pPr marL="171450" indent="-171450" algn="just">
              <a:buFont typeface="Calibri" panose="020F0502020204030204" pitchFamily="34" charset="0"/>
              <a:buChar char="−"/>
            </a:pPr>
            <a:endParaRPr lang="ru-RU" sz="1200" dirty="0" smtClean="0"/>
          </a:p>
          <a:p>
            <a:pPr algn="just"/>
            <a:r>
              <a:rPr lang="ru-RU" sz="1200" dirty="0" smtClean="0"/>
              <a:t>определены </a:t>
            </a:r>
            <a:r>
              <a:rPr lang="ru-RU" sz="1200" dirty="0"/>
              <a:t>главные распорядители средств федерального бюджета</a:t>
            </a:r>
            <a:r>
              <a:rPr lang="ru-RU" sz="1200" dirty="0" smtClean="0"/>
              <a:t>:</a:t>
            </a:r>
          </a:p>
          <a:p>
            <a:pPr marL="171450" indent="-171450" algn="just">
              <a:buFont typeface="Calibri" panose="020F0502020204030204" pitchFamily="34" charset="0"/>
              <a:buChar char="−"/>
            </a:pPr>
            <a:r>
              <a:rPr lang="ru-RU" sz="1200" dirty="0" smtClean="0"/>
              <a:t>Министерство </a:t>
            </a:r>
            <a:r>
              <a:rPr lang="ru-RU" sz="1200" dirty="0"/>
              <a:t>образования Российской </a:t>
            </a:r>
            <a:r>
              <a:rPr lang="ru-RU" sz="1200" dirty="0" smtClean="0"/>
              <a:t>Федерации;</a:t>
            </a:r>
          </a:p>
          <a:p>
            <a:pPr marL="171450" indent="-171450" algn="just">
              <a:buFont typeface="Calibri" panose="020F0502020204030204" pitchFamily="34" charset="0"/>
              <a:buChar char="−"/>
            </a:pPr>
            <a:r>
              <a:rPr lang="ru-RU" sz="1200" dirty="0" smtClean="0"/>
              <a:t>Государственная </a:t>
            </a:r>
            <a:r>
              <a:rPr lang="ru-RU" sz="1200" dirty="0"/>
              <a:t>корпорация по атомной энергии «</a:t>
            </a:r>
            <a:r>
              <a:rPr lang="ru-RU" sz="1200" dirty="0" err="1"/>
              <a:t>Росатом</a:t>
            </a:r>
            <a:r>
              <a:rPr lang="ru-RU" sz="1200" dirty="0" smtClean="0"/>
              <a:t>».</a:t>
            </a:r>
            <a:endParaRPr lang="ru-RU" sz="1200" dirty="0"/>
          </a:p>
          <a:p>
            <a:pPr algn="just"/>
            <a:endParaRPr lang="ru-RU" sz="1200" dirty="0"/>
          </a:p>
          <a:p>
            <a:pPr algn="just"/>
            <a:endParaRPr lang="ru-RU" sz="1200" dirty="0" smtClean="0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188640" y="1653539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88640" y="256780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476673" y="3569112"/>
            <a:ext cx="61581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444500" algn="just"/>
            <a:r>
              <a:rPr lang="ru-RU" sz="1200" dirty="0"/>
              <a:t>Приказ Федерального казначейства от 20.03.2017 № 10н «Об утверждении форм документов, применяемых при осуществлении операций по казначейскому обеспечению обязательств при казначейском сопровождении целевых средств, и порядка их заполнения»;</a:t>
            </a:r>
          </a:p>
          <a:p>
            <a:pPr marL="0" lvl="1" indent="444500" algn="just"/>
            <a:r>
              <a:rPr lang="ru-RU" sz="1200" dirty="0"/>
              <a:t>«Дорожная карта» по казначейскому сопровождению субсидий, предоставляемых из федерального бюджета юридическим лицам, перечисление которых осуществляется с применением казначейского аккредитива;</a:t>
            </a:r>
          </a:p>
          <a:p>
            <a:pPr marL="0" lvl="1" indent="444500" algn="just"/>
            <a:r>
              <a:rPr lang="ru-RU" sz="1200" dirty="0"/>
              <a:t>«Дорожная карта» по казначейскому обеспечению обязательств при казначейском сопровождении субсидий, предоставляемых из федерального бюджета юридическим лицам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188640" y="3707904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88640" y="4427984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88640" y="500404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416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6672" y="902912"/>
            <a:ext cx="5913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2 </a:t>
            </a:r>
            <a:r>
              <a:rPr lang="ru-RU" sz="1600" dirty="0">
                <a:latin typeface="Franklin Gothic Demi Cond" panose="020B0706030402020204" pitchFamily="34" charset="0"/>
              </a:rPr>
              <a:t>-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Интеграция казначейского обеспечения обязательств в процесс банковского сопровождения государственных контрактов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5474" y="1859503"/>
            <a:ext cx="62858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ru-RU" sz="1200" dirty="0"/>
              <a:t>Разработана  и утверждена Министерством финансов Российской Федерации, Центральным Банком Российской Федерации и Федеральным казначейством Дорожная карта по проведению мероприятий, связанных с осуществлением казначейского обеспечения обязательств при банковском сопровождении государственных контрактов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8984" y="3059832"/>
            <a:ext cx="5048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Разработанные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нормативные правовые акты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7480" y="3609762"/>
            <a:ext cx="61873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444500" algn="just"/>
            <a:r>
              <a:rPr lang="ru-RU" sz="1200" dirty="0" smtClean="0"/>
              <a:t>Положение </a:t>
            </a:r>
            <a:r>
              <a:rPr lang="ru-RU" sz="1200" dirty="0"/>
              <a:t>Банка России и Федерального казначейства от </a:t>
            </a:r>
            <a:r>
              <a:rPr lang="ru-RU" sz="1200" dirty="0" smtClean="0"/>
              <a:t>21 декабря 2017 г. </a:t>
            </a:r>
            <a:br>
              <a:rPr lang="ru-RU" sz="1200" dirty="0" smtClean="0"/>
            </a:br>
            <a:r>
              <a:rPr lang="ru-RU" sz="1200" dirty="0" smtClean="0"/>
              <a:t>№ </a:t>
            </a:r>
            <a:r>
              <a:rPr lang="ru-RU" sz="1200" dirty="0"/>
              <a:t>620-П / 34н «О формах документов, применяемых при осуществлении операций по казначейскому обеспечению обязательств при банковском сопровождении государственных контрактов, </a:t>
            </a:r>
            <a:r>
              <a:rPr lang="ru-RU" sz="1200" dirty="0" smtClean="0"/>
              <a:t>и </a:t>
            </a:r>
            <a:r>
              <a:rPr lang="ru-RU" sz="1200" dirty="0"/>
              <a:t>порядке их заполнения</a:t>
            </a:r>
          </a:p>
          <a:p>
            <a:pPr marL="0" lvl="1" indent="444500" algn="just"/>
            <a:r>
              <a:rPr lang="ru-RU" sz="1200" dirty="0"/>
              <a:t>Приказ Министерства финансов Российской Федерации и Банка России от 31.07.2017 № 122н / 4474-У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985" y="500404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Статистика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440339"/>
              </p:ext>
            </p:extLst>
          </p:nvPr>
        </p:nvGraphicFramePr>
        <p:xfrm>
          <a:off x="455475" y="5580112"/>
          <a:ext cx="6141877" cy="2520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20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098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94668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Заключено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2 государственных контракта с применением казначейского аккредитива, на общую сумму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123 млн. рублей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8233">
                <a:tc>
                  <a:txBody>
                    <a:bodyPr/>
                    <a:lstStyle/>
                    <a:p>
                      <a:r>
                        <a:rPr lang="ru-RU" sz="1000" dirty="0"/>
                        <a:t>Сумма выданных казначейских аккредитивов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/>
                        <a:t>21 млн. рублей</a:t>
                      </a:r>
                      <a:endParaRPr lang="ru-RU" sz="1000" dirty="0"/>
                    </a:p>
                    <a:p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7381">
                <a:tc>
                  <a:txBody>
                    <a:bodyPr/>
                    <a:lstStyle/>
                    <a:p>
                      <a:r>
                        <a:rPr lang="ru-RU" sz="1000" dirty="0"/>
                        <a:t>Исполнение государственных контрактов с применением казначейского аккредитива составило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/>
                        <a:t>21</a:t>
                      </a:r>
                      <a:r>
                        <a:rPr lang="ru-RU" sz="1000" b="1" baseline="0" dirty="0"/>
                        <a:t> </a:t>
                      </a:r>
                      <a:r>
                        <a:rPr lang="ru-RU" sz="1000" b="1" dirty="0"/>
                        <a:t>млн. рублей</a:t>
                      </a:r>
                      <a:endParaRPr lang="ru-RU" sz="1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903F8A44-9809-46AF-AC51-547A21733D74}"/>
              </a:ext>
            </a:extLst>
          </p:cNvPr>
          <p:cNvCxnSpPr>
            <a:cxnSpLocks/>
          </p:cNvCxnSpPr>
          <p:nvPr/>
        </p:nvCxnSpPr>
        <p:spPr>
          <a:xfrm>
            <a:off x="116632" y="683568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07284A52-03B4-4001-8663-FF960C85C473}"/>
              </a:ext>
            </a:extLst>
          </p:cNvPr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КАЗНАЧЕЙСКОГО СОПРОВОЖДЕНИЯ СРЕДСТВ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4FFFF5BA-FB3B-45DC-AA57-AE57D996C1CA}"/>
              </a:ext>
            </a:extLst>
          </p:cNvPr>
          <p:cNvCxnSpPr/>
          <p:nvPr/>
        </p:nvCxnSpPr>
        <p:spPr>
          <a:xfrm>
            <a:off x="116632" y="1055640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81112AC4-CCFE-4B20-B35F-62A4C91FFDE9}"/>
              </a:ext>
            </a:extLst>
          </p:cNvPr>
          <p:cNvCxnSpPr>
            <a:cxnSpLocks/>
          </p:cNvCxnSpPr>
          <p:nvPr/>
        </p:nvCxnSpPr>
        <p:spPr>
          <a:xfrm>
            <a:off x="116632" y="4932040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FCE316CE-81A4-4AB6-B35D-EC3030D3BEA1}"/>
              </a:ext>
            </a:extLst>
          </p:cNvPr>
          <p:cNvCxnSpPr>
            <a:cxnSpLocks/>
          </p:cNvCxnSpPr>
          <p:nvPr/>
        </p:nvCxnSpPr>
        <p:spPr>
          <a:xfrm>
            <a:off x="116632" y="2915816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88640" y="377991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88640" y="449999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823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611560"/>
            <a:ext cx="5913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</a:t>
            </a:r>
            <a:r>
              <a:rPr lang="ru-RU" sz="1600" dirty="0" smtClean="0">
                <a:solidFill>
                  <a:schemeClr val="accent2"/>
                </a:solidFill>
                <a:latin typeface="Franklin Gothic Demi Cond" panose="020B0706030402020204" pitchFamily="34" charset="0"/>
              </a:rPr>
              <a:t>3 </a:t>
            </a:r>
            <a:r>
              <a:rPr lang="ru-RU" sz="1600" dirty="0">
                <a:latin typeface="Franklin Gothic Demi Cond" panose="020B0706030402020204" pitchFamily="34" charset="0"/>
              </a:rPr>
              <a:t>-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обеспечение исполнения распоряжения Правительства Российской Федерации от </a:t>
            </a:r>
            <a:r>
              <a:rPr lang="ru-RU" sz="1600" cap="all" dirty="0" smtClean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14 июля 2017 г. </a:t>
            </a:r>
            <a:br>
              <a:rPr lang="ru-RU" sz="1600" cap="all" dirty="0" smtClean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ru-RU" sz="1600" cap="all" dirty="0" smtClean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№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1502-р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0424" y="1462296"/>
            <a:ext cx="6178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/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Обеспечено проведение эксперимента по бюджетному мониторингу при осуществлении казначейского сопровождения средств, получаемых на основании отдельных государственных контрактов, договоров (соглашений), а также контрактов (договоров), заключаемых в рамках их исполнения с применением условий:</a:t>
            </a:r>
          </a:p>
          <a:p>
            <a:pPr marL="171450" lvl="1" indent="-171450" algn="just">
              <a:buFont typeface="Calibri" panose="020F0502020204030204" pitchFamily="34" charset="0"/>
              <a:buChar char="−"/>
            </a:pP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о раскрытии структуры цены государственного контракта, суммы субсидии (взноса) по договору (соглашению), а также контракта (договора), заключаемого в рамках их исполнения;</a:t>
            </a:r>
          </a:p>
          <a:p>
            <a:pPr marL="171450" lvl="1" indent="-171450" algn="just">
              <a:buFont typeface="Calibri" panose="020F0502020204030204" pitchFamily="34" charset="0"/>
              <a:buChar char="−"/>
            </a:pP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ведении раздельного учета результатов финансово-хозяйственной деятельности;</a:t>
            </a:r>
          </a:p>
          <a:p>
            <a:pPr marL="171450" lvl="1" indent="-171450" algn="just">
              <a:buFont typeface="Calibri" panose="020F0502020204030204" pitchFamily="34" charset="0"/>
              <a:buChar char="−"/>
            </a:pP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об осуществлении платежей после проверки Федеральным казначейством документов на соответствие </a:t>
            </a:r>
            <a:r>
              <a:rPr lang="ru-RU" sz="12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фактически поставленным </a:t>
            </a: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товарам (выполненным работам, оказанным услугам), данным раздельного учета результатов </a:t>
            </a:r>
            <a:r>
              <a:rPr lang="ru-RU" sz="12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финансово-хозяйственной </a:t>
            </a: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деятельности и информации </a:t>
            </a:r>
            <a:r>
              <a:rPr lang="ru-RU" sz="12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о структуре </a:t>
            </a: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цены государственного контракта, суммы субсидии (взноса) </a:t>
            </a:r>
            <a:r>
              <a:rPr lang="ru-RU" sz="12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по договору </a:t>
            </a: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(соглашению), а также контракта (договора), заключаемого в рамках их </a:t>
            </a:r>
            <a:r>
              <a:rPr lang="ru-RU" sz="12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исполнения</a:t>
            </a: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1648" y="6656164"/>
            <a:ext cx="61465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В результате осуществления бюджетного мониторинга при казначейском сопровождении средств </a:t>
            </a: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выявлены признаки нарушений/риски:</a:t>
            </a:r>
          </a:p>
          <a:p>
            <a:pPr marL="171450" lvl="1" indent="-171450" algn="just">
              <a:buFont typeface="Calibri" panose="020F0502020204030204" pitchFamily="34" charset="0"/>
              <a:buChar char="−"/>
            </a:pP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признаки завышения проектно-сметной стоимости работ, стоимости поставляемых товаров;</a:t>
            </a:r>
          </a:p>
          <a:p>
            <a:pPr marL="171450" lvl="1" indent="-171450" algn="just">
              <a:buFont typeface="Calibri" panose="020F0502020204030204" pitchFamily="34" charset="0"/>
              <a:buChar char="−"/>
            </a:pP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признаки ненадлежащего использования бюджетных средств, полученных в виде межбюджетных трансфертов; </a:t>
            </a:r>
          </a:p>
          <a:p>
            <a:pPr marL="171450" lvl="1" indent="-171450" algn="just">
              <a:buFont typeface="Calibri" panose="020F0502020204030204" pitchFamily="34" charset="0"/>
              <a:buChar char="−"/>
            </a:pP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случаи предоставления бюджетных средств отдельным лицам, имеющим высокий уровень риска ненадлежащего их 	   использования, в том числе с учетом информации, полученной от </a:t>
            </a:r>
            <a:r>
              <a:rPr lang="ru-RU" sz="1200" dirty="0" err="1">
                <a:solidFill>
                  <a:prstClr val="black"/>
                </a:solidFill>
                <a:cs typeface="Times New Roman" panose="02020603050405020304" pitchFamily="18" charset="0"/>
              </a:rPr>
              <a:t>Росфинмониторинга</a:t>
            </a: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 (участникам «транзитных»	 операций,  картельных сговоров, предоставляющим заемные средства родственникам, имеющим арестованные счета в 	 банках, подозреваемым (участникам) в хищении бюджетных средств).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984" y="6212046"/>
            <a:ext cx="5480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Результаты осуществления бюджетного мониторинга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984" y="4139952"/>
            <a:ext cx="5336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Цели осуществления бюджетного мониторинга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2761" y="4512062"/>
            <a:ext cx="61465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444500" algn="just"/>
            <a:r>
              <a:rPr lang="ru-RU" sz="1200" dirty="0" smtClean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Обеспечить </a:t>
            </a:r>
            <a:r>
              <a:rPr lang="ru-RU" sz="1200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соответствие результатов  целям предоставления бюджетных средств;</a:t>
            </a:r>
          </a:p>
          <a:p>
            <a:pPr marL="0" lvl="1" indent="444500" algn="just"/>
            <a:r>
              <a:rPr lang="ru-RU" sz="1200" dirty="0" smtClean="0">
                <a:solidFill>
                  <a:prstClr val="black"/>
                </a:solidFill>
                <a:ea typeface="Calibri"/>
                <a:cs typeface="Times New Roman" panose="02020603050405020304" pitchFamily="18" charset="0"/>
              </a:rPr>
              <a:t>Обеспечить </a:t>
            </a:r>
            <a:r>
              <a:rPr lang="ru-RU" sz="1200" dirty="0">
                <a:solidFill>
                  <a:prstClr val="black"/>
                </a:solidFill>
                <a:ea typeface="Calibri"/>
                <a:cs typeface="Times New Roman" panose="02020603050405020304" pitchFamily="18" charset="0"/>
              </a:rPr>
              <a:t>р</a:t>
            </a:r>
            <a:r>
              <a:rPr lang="ru-RU" sz="1200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аскрытие структуры образования цены товаров, работ и услуг, прозрачность движения бюджетных средств;</a:t>
            </a:r>
          </a:p>
          <a:p>
            <a:pPr marL="0" lvl="1" indent="444500" algn="just"/>
            <a:r>
              <a:rPr lang="ru-RU" sz="1200" dirty="0" smtClean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Применять </a:t>
            </a:r>
            <a:r>
              <a:rPr lang="ru-RU" sz="1200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риск-ориентированный подход при использовании бюджетных средств в целях предотвращения  (недопущения) нарушений законодательства Российской Федерации;</a:t>
            </a:r>
          </a:p>
          <a:p>
            <a:pPr marL="0" lvl="1" indent="444500" algn="just"/>
            <a:r>
              <a:rPr lang="ru-RU" sz="1200" dirty="0" smtClean="0">
                <a:solidFill>
                  <a:srgbClr val="000000"/>
                </a:solidFill>
              </a:rPr>
              <a:t>Исключить </a:t>
            </a:r>
            <a:r>
              <a:rPr lang="ru-RU" sz="1200" dirty="0">
                <a:solidFill>
                  <a:srgbClr val="000000"/>
                </a:solidFill>
              </a:rPr>
              <a:t>недобросовестных поставщиков из цепочки соисполнителей.</a:t>
            </a:r>
            <a:endParaRPr lang="ru-RU" sz="1200" dirty="0">
              <a:solidFill>
                <a:prstClr val="white"/>
              </a:solidFill>
              <a:ea typeface="Times New Roman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A95A1FE9-1F27-4F18-B20F-7092B3F9488B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8C6F571D-3452-40BE-83D1-C851279FCA8D}"/>
              </a:ext>
            </a:extLst>
          </p:cNvPr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КАЗНАЧЕЙСКОГО СОПРОВОЖДЕНИЯ СРЕДСТВ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5C169E54-E054-472C-A5EC-BBD830D171D0}"/>
              </a:ext>
            </a:extLst>
          </p:cNvPr>
          <p:cNvCxnSpPr/>
          <p:nvPr/>
        </p:nvCxnSpPr>
        <p:spPr>
          <a:xfrm>
            <a:off x="116632" y="778154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23BBC454-DB9C-47D4-9DB1-4508DC1FB03F}"/>
              </a:ext>
            </a:extLst>
          </p:cNvPr>
          <p:cNvCxnSpPr>
            <a:cxnSpLocks/>
          </p:cNvCxnSpPr>
          <p:nvPr/>
        </p:nvCxnSpPr>
        <p:spPr>
          <a:xfrm>
            <a:off x="116632" y="4139952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F1234419-D76C-4371-B592-935647B8173A}"/>
              </a:ext>
            </a:extLst>
          </p:cNvPr>
          <p:cNvCxnSpPr>
            <a:cxnSpLocks/>
          </p:cNvCxnSpPr>
          <p:nvPr/>
        </p:nvCxnSpPr>
        <p:spPr>
          <a:xfrm>
            <a:off x="116632" y="6156176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88640" y="464400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88640" y="486003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88640" y="522007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88640" y="577207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53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6672" y="827584"/>
            <a:ext cx="591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</a:t>
            </a:r>
            <a:r>
              <a:rPr lang="ru-RU" sz="1600" dirty="0" smtClean="0">
                <a:solidFill>
                  <a:schemeClr val="accent2"/>
                </a:solidFill>
                <a:latin typeface="Franklin Gothic Demi Cond" panose="020B0706030402020204" pitchFamily="34" charset="0"/>
              </a:rPr>
              <a:t>4 </a:t>
            </a:r>
            <a:r>
              <a:rPr lang="ru-RU" sz="1600" dirty="0">
                <a:latin typeface="Franklin Gothic Demi Cond" panose="020B0706030402020204" pitchFamily="34" charset="0"/>
              </a:rPr>
              <a:t>–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обеспечение «Гражданского» казначейского сопровождения средств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6675" y="1412359"/>
            <a:ext cx="60895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4500" algn="just"/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В рамках исполнения отдельных поручений Правительства Российской Федерации Федеральным казначейством осуществляется координация деятельности органов Федерального казначейства по следующим проектам, находящимся на казначейском сопровождении: </a:t>
            </a:r>
          </a:p>
          <a:p>
            <a:pPr marL="171450" lvl="0" indent="-171450" algn="just">
              <a:buFont typeface="Calibri" panose="020F0502020204030204" pitchFamily="34" charset="0"/>
              <a:buChar char="−"/>
            </a:pP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строительство космодрома «Восточный»;</a:t>
            </a:r>
          </a:p>
          <a:p>
            <a:pPr marL="171450" lvl="0" indent="-171450" algn="just">
              <a:buFont typeface="Calibri" panose="020F0502020204030204" pitchFamily="34" charset="0"/>
              <a:buChar char="−"/>
            </a:pP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проектирование и строительство транспортного перехода через Керченский пролив;</a:t>
            </a:r>
          </a:p>
          <a:p>
            <a:pPr marL="171450" lvl="0" indent="-171450" algn="just">
              <a:buFont typeface="Calibri" panose="020F0502020204030204" pitchFamily="34" charset="0"/>
              <a:buChar char="−"/>
            </a:pP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финансово-хозяйственная деятельность акционерного общества «Особые экономические зоны» и юридических лиц, созданных для управления особыми экономическими зонами;</a:t>
            </a:r>
          </a:p>
          <a:p>
            <a:pPr marL="171450" lvl="0" indent="-171450" algn="just">
              <a:buFont typeface="Calibri" panose="020F0502020204030204" pitchFamily="34" charset="0"/>
              <a:buChar char="−"/>
            </a:pP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создание и функционирование средств связи и информационных технологий в соответствии с Концепцией развития средств связи и информационных технологий в целях осуществления мероприятий по подготовке и проведению Чемпионата мира по футболу FIFA </a:t>
            </a:r>
            <a:r>
              <a:rPr lang="ru-RU" sz="12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2018;</a:t>
            </a:r>
          </a:p>
          <a:p>
            <a:pPr marL="171450" lvl="0" indent="-171450" algn="just">
              <a:buFont typeface="Calibri" panose="020F0502020204030204" pitchFamily="34" charset="0"/>
              <a:buChar char="−"/>
            </a:pPr>
            <a:r>
              <a:rPr lang="ru-RU" sz="12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строительство </a:t>
            </a: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(реставрация) стадионов для проведения мероприятий по Чемпионату мира по футболу FIFA 2018.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6672" y="4490700"/>
            <a:ext cx="5048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Разработанные нормативные правовые акты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8188" y="4865256"/>
            <a:ext cx="602582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ru-RU" sz="1200" dirty="0" smtClean="0"/>
              <a:t>Доклады </a:t>
            </a:r>
            <a:r>
              <a:rPr lang="ru-RU" sz="1200" dirty="0"/>
              <a:t>о казначейском сопровождении государственных контрактов (договоров), заключенных Министерством спорта Российской Федерации в целях выполнения работ по строительству (реставрации) стадионов для проведения мероприятий по Чемпионату мира по футболу FIFA 2018 и Кубка конфедераций FIFA 2017, а также контрактам (договорам), заключенным в рамках их исполнения;</a:t>
            </a:r>
          </a:p>
          <a:p>
            <a:pPr indent="444500" algn="just"/>
            <a:r>
              <a:rPr lang="ru-RU" sz="1200" dirty="0" smtClean="0"/>
              <a:t>Доклады </a:t>
            </a:r>
            <a:r>
              <a:rPr lang="ru-RU" sz="1200" dirty="0"/>
              <a:t>о казначейском сопровождении финансово – хозяйственной деятельности акционерного общества «Особые экономические зоны» и юридических лиц, созданных для управления особыми экономическими зонами в субъектах Российской Федерации. 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70A5DE00-A5E4-4CB6-83AB-1116392C50B1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8772A34C-1C16-4899-A240-542C313B699E}"/>
              </a:ext>
            </a:extLst>
          </p:cNvPr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КАЗНАЧЕЙСКОГО СОПРОВОЖДЕНИЯ СРЕДСТВ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2C6A7D13-21D5-4176-9676-D92C143861E1}"/>
              </a:ext>
            </a:extLst>
          </p:cNvPr>
          <p:cNvCxnSpPr/>
          <p:nvPr/>
        </p:nvCxnSpPr>
        <p:spPr>
          <a:xfrm>
            <a:off x="116632" y="971600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DCB266C1-A3B2-4A81-9831-AD9339517ACE}"/>
              </a:ext>
            </a:extLst>
          </p:cNvPr>
          <p:cNvCxnSpPr>
            <a:cxnSpLocks/>
          </p:cNvCxnSpPr>
          <p:nvPr/>
        </p:nvCxnSpPr>
        <p:spPr>
          <a:xfrm>
            <a:off x="116632" y="4427984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88640" y="500404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88640" y="594015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9243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6672" y="746865"/>
            <a:ext cx="591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</a:t>
            </a:r>
            <a:r>
              <a:rPr lang="ru-RU" sz="1600" dirty="0" smtClean="0">
                <a:solidFill>
                  <a:schemeClr val="accent2"/>
                </a:solidFill>
                <a:latin typeface="Franklin Gothic Demi Cond" panose="020B0706030402020204" pitchFamily="34" charset="0"/>
              </a:rPr>
              <a:t>5 </a:t>
            </a:r>
            <a:r>
              <a:rPr lang="ru-RU" sz="1600" dirty="0">
                <a:latin typeface="Franklin Gothic Demi Cond" panose="020B0706030402020204" pitchFamily="34" charset="0"/>
              </a:rPr>
              <a:t>–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обеспечение Казначейского сопровождения средств по государственному оборонному заказу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6551" y="1412796"/>
            <a:ext cx="61096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4500" algn="just"/>
            <a:r>
              <a:rPr lang="ru-RU" sz="12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Обеспечен </a:t>
            </a:r>
            <a:r>
              <a:rPr 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полный контроль за расчетами по государственным контрактам, заключаемым в целях реализации государственного оборонного заказа (за исключением государственных контрактов Минобороны России), и контрактам, заключаемым в рамках исполнения таких государственных контрактов.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6672" y="2330460"/>
            <a:ext cx="5048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Разработанные нормативные правовые акты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6551" y="2699792"/>
            <a:ext cx="610968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/>
              <a:t>Подготовлены и направлены</a:t>
            </a:r>
            <a:r>
              <a:rPr lang="ru-RU" sz="1200" dirty="0"/>
              <a:t> в Правительство Российской Федерации:</a:t>
            </a:r>
          </a:p>
          <a:p>
            <a:pPr marL="171450" indent="-171450" algn="just">
              <a:buFont typeface="Calibri" panose="020F0502020204030204" pitchFamily="34" charset="0"/>
              <a:buChar char="−"/>
            </a:pPr>
            <a:r>
              <a:rPr lang="ru-RU" sz="1200" dirty="0"/>
              <a:t>доклады и аналитическая информация о казначейском сопровождении государственных контрактов по государственному оборонному заказу, заключенных в 2017 году государственными заказчиками государственного оборонного заказа, за исключением Минобороны России, а также по государственным контрактам, заключенным в 2016 году (ежемесячно);</a:t>
            </a:r>
          </a:p>
          <a:p>
            <a:pPr marL="171450" indent="-171450" algn="just">
              <a:buFont typeface="Calibri" panose="020F0502020204030204" pitchFamily="34" charset="0"/>
              <a:buChar char="−"/>
            </a:pPr>
            <a:r>
              <a:rPr lang="ru-RU" sz="1200" dirty="0"/>
              <a:t>информация по мониторингу проблемных вопросов, возникающих у государственных заказчиков и участников государственного оборонного заказа, и их информировании об особенностях казначейского сопровождения государственных (контрактов) по государственному оборонному заказу.</a:t>
            </a:r>
          </a:p>
          <a:p>
            <a:pPr algn="just"/>
            <a:r>
              <a:rPr lang="ru-RU" sz="1200" b="1" dirty="0"/>
              <a:t>Подготовлена и направлена</a:t>
            </a:r>
            <a:r>
              <a:rPr lang="ru-RU" sz="1200" dirty="0"/>
              <a:t> в Минфин России информация:</a:t>
            </a:r>
          </a:p>
          <a:p>
            <a:pPr marL="171450" indent="-171450" algn="just">
              <a:buFont typeface="Calibri" panose="020F0502020204030204" pitchFamily="34" charset="0"/>
              <a:buChar char="−"/>
            </a:pPr>
            <a:r>
              <a:rPr lang="ru-RU" sz="1200" dirty="0"/>
              <a:t>о казначейском сопровождении государственных контрактов по государственному оборонному заказу, заключенных в 2017 году государственными заказчиками </a:t>
            </a:r>
            <a:r>
              <a:rPr lang="ru-RU" sz="1200" dirty="0" smtClean="0"/>
              <a:t>государственного оборонного </a:t>
            </a:r>
            <a:r>
              <a:rPr lang="ru-RU" sz="1200" dirty="0"/>
              <a:t>заказа, </a:t>
            </a:r>
            <a:r>
              <a:rPr lang="ru-RU" sz="1200" dirty="0" smtClean="0"/>
              <a:t>за </a:t>
            </a:r>
            <a:r>
              <a:rPr lang="ru-RU" sz="1200" dirty="0"/>
              <a:t>исключением Минобороны России, а также по государственным контрактам, заключенным в 2016 году (ежемесячно);</a:t>
            </a:r>
          </a:p>
          <a:p>
            <a:pPr marL="171450" indent="-171450" algn="just">
              <a:buFont typeface="Calibri" panose="020F0502020204030204" pitchFamily="34" charset="0"/>
              <a:buChar char="−"/>
            </a:pPr>
            <a:r>
              <a:rPr lang="ru-RU" sz="1200" dirty="0"/>
              <a:t>о результатах использования механизма казначейского сопровождения государственных контрактов по государственному оборонному заказу и контрактов, заключенных в рамках их исполнения;</a:t>
            </a:r>
          </a:p>
          <a:p>
            <a:pPr marL="171450" indent="-171450" algn="just">
              <a:buFont typeface="Calibri" panose="020F0502020204030204" pitchFamily="34" charset="0"/>
              <a:buChar char="−"/>
            </a:pPr>
            <a:r>
              <a:rPr lang="ru-RU" sz="1200" dirty="0"/>
              <a:t>о проведении эксперимента по казначейскому сопровождению пилотных государственных контрактов на закупку продукции с длительным технологическим циклом производства, заключаемых Министерством внутренних дел Российской Федерации и Федеральной службой войск национальной гвардии Российской Федерации, а также контрактов (договоров), заключаемых в рамках их исполнения </a:t>
            </a:r>
            <a:br>
              <a:rPr lang="ru-RU" sz="1200" dirty="0"/>
            </a:br>
            <a:r>
              <a:rPr lang="ru-RU" sz="1200" dirty="0"/>
              <a:t>в соответствии с Дорожной картой.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74DFEA7C-6EAF-4CF0-877E-A68C2D52A97B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227B62E-0433-40E2-90C7-D9155F10FFB1}"/>
              </a:ext>
            </a:extLst>
          </p:cNvPr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КАЗНАЧЕЙСКОГО СОПРОВОЖДЕНИЯ СРЕДСТВ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03B60202-72FA-451C-9D03-4CC35D62F1CC}"/>
              </a:ext>
            </a:extLst>
          </p:cNvPr>
          <p:cNvCxnSpPr/>
          <p:nvPr/>
        </p:nvCxnSpPr>
        <p:spPr>
          <a:xfrm>
            <a:off x="116632" y="899592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0A69FFEF-8A32-4B09-9F48-FEFFF25D8EA1}"/>
              </a:ext>
            </a:extLst>
          </p:cNvPr>
          <p:cNvCxnSpPr>
            <a:cxnSpLocks/>
          </p:cNvCxnSpPr>
          <p:nvPr/>
        </p:nvCxnSpPr>
        <p:spPr>
          <a:xfrm>
            <a:off x="116632" y="2267744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88640" y="284380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88640" y="465604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916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07791" y="3491880"/>
            <a:ext cx="608956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ru-RU" sz="1200" dirty="0" smtClean="0"/>
              <a:t>Приказ </a:t>
            </a:r>
            <a:r>
              <a:rPr lang="ru-RU" sz="1200" dirty="0"/>
              <a:t>Федерального казначейства от 20 марта 2017 г. № 9н </a:t>
            </a:r>
            <a:r>
              <a:rPr lang="ru-RU" sz="1200" dirty="0" smtClean="0"/>
              <a:t>«</a:t>
            </a:r>
            <a:r>
              <a:rPr lang="ru-RU" sz="1200" dirty="0"/>
              <a:t>Об утверждении Порядка формирования идентификатора государственного контракта, контракта учреждения, соглашения при казначейском сопровождении средств в валюте Российской </a:t>
            </a:r>
            <a:r>
              <a:rPr lang="ru-RU" sz="1200" dirty="0" smtClean="0"/>
              <a:t>Федерации в </a:t>
            </a:r>
            <a:r>
              <a:rPr lang="ru-RU" sz="1200" dirty="0"/>
              <a:t>случаях предусмотренных Федеральным законом «О федеральном бюджете на 2017 год и на плановый период 2018 и 2019 годов»;</a:t>
            </a:r>
          </a:p>
          <a:p>
            <a:pPr indent="444500" algn="just"/>
            <a:r>
              <a:rPr lang="ru-RU" sz="1200" dirty="0" smtClean="0"/>
              <a:t>Приказ </a:t>
            </a:r>
            <a:r>
              <a:rPr lang="ru-RU" sz="1200" dirty="0"/>
              <a:t>Федерального казначейства от 10 апреля 2017 г. № 73 </a:t>
            </a:r>
            <a:r>
              <a:rPr lang="ru-RU" sz="1200" dirty="0" smtClean="0"/>
              <a:t>«</a:t>
            </a:r>
            <a:r>
              <a:rPr lang="ru-RU" sz="1200" dirty="0"/>
              <a:t>Об организации работы территориальных органов Федерального казначейства по осуществлению полномочий получателя средств федерального бюджета по перечислению субсидий юридическим лицам </a:t>
            </a:r>
            <a:r>
              <a:rPr lang="ru-RU" sz="1200" dirty="0" smtClean="0"/>
              <a:t>(</a:t>
            </a:r>
            <a:r>
              <a:rPr lang="ru-RU" sz="1200" dirty="0"/>
              <a:t>за исключением субсидий федеральным бюджетным и автономным учреждениям, а также субсидий государственным корпорациям, определенным решениями Правительства Российской </a:t>
            </a:r>
            <a:r>
              <a:rPr lang="ru-RU" sz="1200" dirty="0" smtClean="0"/>
              <a:t>Федерации) при </a:t>
            </a:r>
            <a:r>
              <a:rPr lang="ru-RU" sz="1200" dirty="0"/>
              <a:t>казначейском сопровождении средств указанных субсидий»;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6672" y="82758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Статистика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6677" y="1259632"/>
            <a:ext cx="608956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ru-RU" sz="1200" dirty="0"/>
              <a:t>По состоянию на 22 декабря 2017 года в территориальных органах Федерального казначейства юридическим лицам, в том числе головным исполнителям (исполнителям) по государственному оборонному заказу, открыто 46 522 лицевых счета для учета операций </a:t>
            </a:r>
            <a:r>
              <a:rPr lang="ru-RU" sz="1200" dirty="0" err="1"/>
              <a:t>неучастника</a:t>
            </a:r>
            <a:r>
              <a:rPr lang="ru-RU" sz="1200" dirty="0"/>
              <a:t> бюджетного процесса. </a:t>
            </a:r>
          </a:p>
          <a:p>
            <a:pPr indent="444500" algn="just"/>
            <a:r>
              <a:rPr lang="ru-RU" sz="1200" dirty="0"/>
              <a:t>Остатки средств на лицевых счетах юридических лиц по состоянию на 1 января 2017 года составили 355 360,28 млн. руб. По состоянию на</a:t>
            </a:r>
          </a:p>
          <a:p>
            <a:pPr indent="444500" algn="just"/>
            <a:r>
              <a:rPr lang="ru-RU" sz="1200" dirty="0"/>
              <a:t>22 декабря 2017 г. на указанные лицевые счета в 2017 году поступили денежные средства на сумму 1 149 175,40 млн. руб., кассовый расход составил 1 034 048,21 млн. руб., остаток средств по состоянию на 22 декабря 2017 года – 470 487,47 млн. руб. 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06FE9C62-F297-4504-9D1B-ED5DF44EB69B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F73B214C-B747-484E-86F3-D999FA9BA86A}"/>
              </a:ext>
            </a:extLst>
          </p:cNvPr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КАЗНАЧЕЙСКОГО СОПРОВОЖДЕНИЯ СРЕДСТВ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DA61CD0E-C5C9-4EF0-BB25-36883B7F5F04}"/>
              </a:ext>
            </a:extLst>
          </p:cNvPr>
          <p:cNvCxnSpPr>
            <a:cxnSpLocks/>
          </p:cNvCxnSpPr>
          <p:nvPr/>
        </p:nvCxnSpPr>
        <p:spPr>
          <a:xfrm>
            <a:off x="116632" y="3131840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88640" y="142771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88640" y="212372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88640" y="248376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88640" y="3635896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88640" y="457200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76672" y="3131840"/>
            <a:ext cx="5048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Разработанные нормативные правовые акты</a:t>
            </a:r>
          </a:p>
        </p:txBody>
      </p:sp>
    </p:spTree>
    <p:extLst>
      <p:ext uri="{BB962C8B-B14F-4D97-AF65-F5344CB8AC3E}">
        <p14:creationId xmlns:p14="http://schemas.microsoft.com/office/powerpoint/2010/main" val="2990192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6676" y="844996"/>
            <a:ext cx="63672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ru-RU" sz="1200" dirty="0" smtClean="0"/>
              <a:t>Обеспечено </a:t>
            </a:r>
            <a:r>
              <a:rPr lang="ru-RU" sz="1200" dirty="0"/>
              <a:t>формирование и своевременное представление в Министерство финансов Российской Федерации кассового плана исполнения федерального бюджета в текущем финансовом году. </a:t>
            </a:r>
          </a:p>
          <a:p>
            <a:pPr indent="444500" algn="just"/>
            <a:r>
              <a:rPr lang="ru-RU" sz="1200" dirty="0" smtClean="0"/>
              <a:t>В </a:t>
            </a:r>
            <a:r>
              <a:rPr lang="ru-RU" sz="1200" dirty="0"/>
              <a:t>целях повышения эффективности использования ресурсов единого казначейского счета осуществляется  реализация механизма доведения и контроля предельных объемов оплаты денежных обязательств. </a:t>
            </a:r>
          </a:p>
          <a:p>
            <a:pPr indent="444500" algn="just"/>
            <a:r>
              <a:rPr lang="ru-RU" sz="1200" dirty="0" smtClean="0"/>
              <a:t>В </a:t>
            </a:r>
            <a:r>
              <a:rPr lang="ru-RU" sz="1200" dirty="0"/>
              <a:t>целях реализации новаций в технологии прогнозирования и </a:t>
            </a:r>
            <a:r>
              <a:rPr lang="ru-RU" sz="1200" dirty="0" err="1"/>
              <a:t>таргетирования</a:t>
            </a:r>
            <a:r>
              <a:rPr lang="ru-RU" sz="1200" dirty="0"/>
              <a:t> остатков средств на едином казначейском счете:</a:t>
            </a:r>
          </a:p>
          <a:p>
            <a:pPr indent="446088" algn="just"/>
            <a:r>
              <a:rPr lang="ru-RU" sz="1200" dirty="0"/>
              <a:t>- разработаны и согласованы алгоритмы </a:t>
            </a:r>
            <a:r>
              <a:rPr lang="ru-RU" sz="1200" dirty="0" err="1"/>
              <a:t>таргетирования</a:t>
            </a:r>
            <a:r>
              <a:rPr lang="ru-RU" sz="1200" dirty="0"/>
              <a:t> остатков средств в увязке с периодом прогнозирования (период умеренных и больших кассовых поступлений и выплат), а также с неснижаемым остатком средств на едином казначейском счете;</a:t>
            </a:r>
          </a:p>
          <a:p>
            <a:pPr indent="446088" algn="just"/>
            <a:r>
              <a:rPr lang="ru-RU" sz="1200" dirty="0"/>
              <a:t>- разработан и согласован алгоритм балансировки ликвидности на едином казначейском счете в случае возникновения кассового разрыва;</a:t>
            </a:r>
          </a:p>
          <a:p>
            <a:pPr indent="446088" algn="just"/>
            <a:r>
              <a:rPr lang="ru-RU" sz="1200" dirty="0" smtClean="0"/>
              <a:t>- обеспечено </a:t>
            </a:r>
            <a:r>
              <a:rPr lang="ru-RU" sz="1200" dirty="0"/>
              <a:t>формирование информации о свободных объемах средств на едином казначейском счете и направление профильным структурным подразделениям с целью проведения операций по размещению/привлечению </a:t>
            </a:r>
            <a:r>
              <a:rPr lang="ru-RU" sz="1200" dirty="0" smtClean="0"/>
              <a:t>средств:</a:t>
            </a:r>
          </a:p>
          <a:p>
            <a:pPr indent="446088" algn="just"/>
            <a:r>
              <a:rPr lang="ru-RU" sz="1200" dirty="0" smtClean="0"/>
              <a:t>     - ежедневно - на t+1;</a:t>
            </a:r>
          </a:p>
          <a:p>
            <a:pPr indent="446088" algn="just"/>
            <a:r>
              <a:rPr lang="ru-RU" sz="1200" dirty="0" smtClean="0"/>
              <a:t>     - </a:t>
            </a:r>
            <a:r>
              <a:rPr lang="ru-RU" sz="1200" dirty="0"/>
              <a:t>еженедельно </a:t>
            </a:r>
            <a:r>
              <a:rPr lang="ru-RU" sz="1200" dirty="0" smtClean="0"/>
              <a:t>- на </a:t>
            </a:r>
            <a:r>
              <a:rPr lang="ru-RU" sz="1200" dirty="0"/>
              <a:t>длительный период (до t+90</a:t>
            </a:r>
            <a:r>
              <a:rPr lang="ru-RU" sz="1200" dirty="0" smtClean="0"/>
              <a:t>).</a:t>
            </a:r>
            <a:endParaRPr lang="ru-R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476672" y="4404746"/>
            <a:ext cx="5913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1 </a:t>
            </a:r>
            <a:r>
              <a:rPr lang="ru-RU" sz="1600" dirty="0">
                <a:latin typeface="Franklin Gothic Demi Cond" panose="020B0706030402020204" pitchFamily="34" charset="0"/>
              </a:rPr>
              <a:t>-</a:t>
            </a:r>
            <a:r>
              <a:rPr lang="ru-RU" sz="1600" dirty="0" smtClean="0">
                <a:solidFill>
                  <a:schemeClr val="accent2"/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1600" cap="all" dirty="0" smtClean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повышение прозрачности и доступности информации о финансовом состоянии государственного сектора</a:t>
            </a:r>
            <a:r>
              <a:rPr lang="ru-RU" sz="1600" cap="all" dirty="0" smtClean="0">
                <a:latin typeface="Franklin Gothic Demi Cond" panose="020B0706030402020204" pitchFamily="34" charset="0"/>
              </a:rPr>
              <a:t> </a:t>
            </a:r>
            <a:endParaRPr lang="ru-RU" sz="1600" cap="all" dirty="0">
              <a:latin typeface="Franklin Gothic Demi Cond" panose="020B07060304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6676" y="5197420"/>
            <a:ext cx="624396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>
              <a:defRPr/>
            </a:pPr>
            <a:r>
              <a:rPr lang="ru-RU" sz="1200" dirty="0" smtClean="0"/>
              <a:t>Определение </a:t>
            </a:r>
            <a:r>
              <a:rPr lang="ru-RU" sz="1200" dirty="0"/>
              <a:t>ГРБС, нарушивших сроки распределения лимитов бюджетных </a:t>
            </a:r>
            <a:r>
              <a:rPr lang="ru-RU" sz="1200" dirty="0" smtClean="0"/>
              <a:t>обязательств, </a:t>
            </a:r>
            <a:r>
              <a:rPr lang="ru-RU" sz="1200" dirty="0"/>
              <a:t>и </a:t>
            </a:r>
            <a:r>
              <a:rPr lang="ru-RU" sz="1200" dirty="0" smtClean="0"/>
              <a:t>заведение соответствующих дел </a:t>
            </a:r>
            <a:r>
              <a:rPr lang="ru-RU" sz="1200" dirty="0"/>
              <a:t>об административных правонарушениях;</a:t>
            </a:r>
          </a:p>
          <a:p>
            <a:pPr indent="444500" algn="just">
              <a:defRPr/>
            </a:pPr>
            <a:r>
              <a:rPr lang="ru-RU" sz="1200" dirty="0"/>
              <a:t>П</a:t>
            </a:r>
            <a:r>
              <a:rPr lang="ru-RU" sz="1200" dirty="0" smtClean="0"/>
              <a:t>риостановление </a:t>
            </a:r>
            <a:r>
              <a:rPr lang="ru-RU" sz="1200" dirty="0"/>
              <a:t>операций по постановке на учёт бюджетных обязательств, возникших на основании соглашений о предоставлении бюджетам субъектов Российской Федерации межбюджетных трансфертов (сумма остатков ЛБО, под которые не были заключены Соглашения</a:t>
            </a:r>
            <a:r>
              <a:rPr lang="ru-RU" sz="1200" dirty="0" smtClean="0"/>
              <a:t>);</a:t>
            </a:r>
            <a:endParaRPr lang="ru-RU" sz="1200" dirty="0"/>
          </a:p>
          <a:p>
            <a:pPr indent="444500" algn="just">
              <a:defRPr/>
            </a:pPr>
            <a:r>
              <a:rPr lang="ru-RU" sz="1200" dirty="0" smtClean="0"/>
              <a:t>Приостановление </a:t>
            </a:r>
            <a:r>
              <a:rPr lang="ru-RU" sz="1200" dirty="0"/>
              <a:t>операций по доведению ЛБО на оплату заключенных государственных контрактов на поставку товаров, выполнение работ, оказание услуг, подлежавших в соответствии с условиями этих государственных контрактов оплате в 2016 году, а также проведение кассовых операций и отзыв соответствующих неиспользованных по состоянию на 1 июня 2017 года ЛБО в сумме 8,4 млрд. рублей;</a:t>
            </a:r>
          </a:p>
          <a:p>
            <a:pPr indent="444500" algn="just">
              <a:defRPr/>
            </a:pPr>
            <a:r>
              <a:rPr lang="ru-RU" sz="1200" dirty="0" smtClean="0"/>
              <a:t>Обеспечен </a:t>
            </a:r>
            <a:r>
              <a:rPr lang="ru-RU" sz="1200" dirty="0"/>
              <a:t>возврат субсидий, предоставленных в 2016 году федеральным бюджетным и автономным учреждениям на иные цели и потребность в которых в 2017 году не была подтверждена </a:t>
            </a:r>
            <a:r>
              <a:rPr lang="ru-RU" sz="1200" dirty="0" smtClean="0"/>
              <a:t>ГРБС;</a:t>
            </a:r>
            <a:endParaRPr lang="ru-RU" sz="1200" dirty="0"/>
          </a:p>
          <a:p>
            <a:pPr indent="444500" algn="just">
              <a:defRPr/>
            </a:pPr>
            <a:r>
              <a:rPr lang="ru-RU" sz="1200" dirty="0" smtClean="0"/>
              <a:t>Отзыв </a:t>
            </a:r>
            <a:r>
              <a:rPr lang="ru-RU" sz="1200" dirty="0"/>
              <a:t>лимитов бюджетных обязательств, по которым по состоянию на 2 октября 2017 года отсутствовали поставленные на учет бюджетные </a:t>
            </a:r>
            <a:r>
              <a:rPr lang="ru-RU" sz="1200" dirty="0" smtClean="0"/>
              <a:t>обязательства.</a:t>
            </a:r>
            <a:endParaRPr lang="ru-RU" sz="1200" dirty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CB31CC71-4622-4861-BF86-AF502CCC07C9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55880FF9-FFB2-4428-A640-46AF33CB87F3}"/>
              </a:ext>
            </a:extLst>
          </p:cNvPr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СОДЕЙСТВИЯ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ЭФФЕКТИВНОМУ УПРАВЛЕНИЮ ФИНАНСОВЫМИ РЕСУРСАМИ ГОСУДАРСТВА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4FC15311-8BA9-4E4F-A1E9-16FC25BFF303}"/>
              </a:ext>
            </a:extLst>
          </p:cNvPr>
          <p:cNvCxnSpPr/>
          <p:nvPr/>
        </p:nvCxnSpPr>
        <p:spPr>
          <a:xfrm>
            <a:off x="116632" y="4621356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88640" y="94894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88640" y="152501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88640" y="207701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88640" y="536550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88640" y="5701476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88640" y="735766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88640" y="643358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88640" y="790966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705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672" y="777062"/>
            <a:ext cx="5913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</a:t>
            </a:r>
            <a:r>
              <a:rPr lang="ru-RU" sz="1600" dirty="0" smtClean="0">
                <a:solidFill>
                  <a:schemeClr val="accent2"/>
                </a:solidFill>
                <a:latin typeface="Franklin Gothic Demi Cond" panose="020B0706030402020204" pitchFamily="34" charset="0"/>
              </a:rPr>
              <a:t>2 </a:t>
            </a:r>
            <a:r>
              <a:rPr lang="ru-RU" sz="1600" dirty="0" smtClean="0">
                <a:latin typeface="Franklin Gothic Demi Cond" panose="020B0706030402020204" pitchFamily="34" charset="0"/>
              </a:rPr>
              <a:t>-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мониторинг исполнения федерального бюджета</a:t>
            </a:r>
            <a:r>
              <a:rPr lang="ru-RU" sz="1600" cap="all" dirty="0">
                <a:latin typeface="Franklin Gothic Demi Cond" panose="020B0706030402020204" pitchFamily="34" charset="0"/>
              </a:rPr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0815" y="1115616"/>
            <a:ext cx="626982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defRPr/>
            </a:pPr>
            <a:r>
              <a:rPr lang="ru-RU" sz="1200" dirty="0"/>
              <a:t>В рамках мониторинга исполнения федерального бюджета в установленные сроки представлялась в Минфин России, в том числе информация:</a:t>
            </a:r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об остатках субсидий, предоставленных в соответствии с абзацем вторым пункта 1 статьи 78.1 и статьей 78.2 Бюджетного кодекса России и не использованных в 2016 году ФГБУ и ФГАУ, ФГУП;</a:t>
            </a:r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об объемах неиспользованных на начало 2017 года ЛБО на оплату заключенных государственных контрактов на поставку товаров, выполнение работ, оказание услуг, подлежавших в соответствии с условиями указанных контрактов оплате в 2016 году; </a:t>
            </a:r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о приостановлении операций на лицевых счетах ГРБС федерального бюджета по доведению ЛБО на предоставление субсидий;</a:t>
            </a:r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о неисполненных принятых бюджетных обязательствах организаций по заключенным государственным контрактам на поставку товаров, выполнение работ, оказание услуг, подлежавшим в соответствии с условиями этих контрактов оплате в 2016 году;</a:t>
            </a:r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об объемах неиспользованных на начало 2017 года ЛБО на предоставление субсидий юридическим лицам, предоставление которых осуществлялось в 2016 году в пределах суммы, необходимой для оплаты денежных обязательств юридических лиц – получателей субсидий, источником финансового обеспечения которых являлись указанные субсидии, о неисполненных принятых бюджетных обязательствах организаций за счет вышеуказанных ЛБО;</a:t>
            </a:r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об объемах распределенных ЛБО, в том числе на осуществление закупок товаров, работ и услуг, на осуществление бюджетных инвестиций, на предоставление субсидий на осуществление капитальных вложений в объекты капитального строительства государственной собственности России, а также на предоставление субсидий бюджетам субъектов России на </a:t>
            </a:r>
            <a:r>
              <a:rPr lang="ru-RU" sz="1200" dirty="0" err="1"/>
              <a:t>софинансирование</a:t>
            </a:r>
            <a:r>
              <a:rPr lang="ru-RU" sz="1200" dirty="0"/>
              <a:t> капитальных вложений в объекты государственной собственности субъектов России (муниципальной собственности);</a:t>
            </a:r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об объемах остатков целевых субсидий, подтвержденных к использованию в 2017 году;</a:t>
            </a:r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об объемах остатков субсидий, поступивших в доход федерального бюджета, возвращенных учреждениями и предприятиями, взысканных Федеральным казначейством;</a:t>
            </a:r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об объеме лимитов бюджетных обязательств, по которым по состоянию на 2 октября 2017 года отсутствовали поставленные на учет бюджетные обязательства.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0816" y="7380312"/>
            <a:ext cx="6146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sz="1200" dirty="0"/>
              <a:t>Приказ от </a:t>
            </a:r>
            <a:r>
              <a:rPr lang="ru-RU" sz="1200" dirty="0" smtClean="0"/>
              <a:t>27 января 2017 </a:t>
            </a:r>
            <a:r>
              <a:rPr lang="ru-RU" sz="1200" dirty="0"/>
              <a:t>г. № 10 «Об организации работы по реализации приказа Министерства финансов Российской Федерации от 30 декабря 2016 г. </a:t>
            </a:r>
            <a:r>
              <a:rPr lang="ru-RU" sz="1200" dirty="0" smtClean="0"/>
              <a:t>№ </a:t>
            </a:r>
            <a:r>
              <a:rPr lang="ru-RU" sz="1200" dirty="0"/>
              <a:t>862 </a:t>
            </a:r>
            <a:r>
              <a:rPr lang="ru-RU" sz="1200" dirty="0" smtClean="0"/>
              <a:t>«Об </a:t>
            </a:r>
            <a:r>
              <a:rPr lang="ru-RU" sz="1200" dirty="0"/>
              <a:t>утверждении Порядка мониторинга исполнения федерального бюджета в 2017 году» 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DFA2AA29-72A7-4211-8AEC-1704361ED43E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1B9661E9-B6AD-47C9-9849-DDFA14222BA6}"/>
              </a:ext>
            </a:extLst>
          </p:cNvPr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СОДЕЙСТВИЯ ЭФФЕКТИВНОМУ УПРАВЛЕНИЮ ФИНАНСОВЫМИ РЕСУРСАМИ ГОСУДАРСТВА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8F38069E-ABE1-41AD-B736-01E66BFF276B}"/>
              </a:ext>
            </a:extLst>
          </p:cNvPr>
          <p:cNvCxnSpPr/>
          <p:nvPr/>
        </p:nvCxnSpPr>
        <p:spPr>
          <a:xfrm>
            <a:off x="116632" y="947536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B9D25654-6E61-429D-B2CF-ABA78E31486D}"/>
              </a:ext>
            </a:extLst>
          </p:cNvPr>
          <p:cNvCxnSpPr>
            <a:cxnSpLocks/>
          </p:cNvCxnSpPr>
          <p:nvPr/>
        </p:nvCxnSpPr>
        <p:spPr>
          <a:xfrm>
            <a:off x="116632" y="7020272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88640" y="752432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76672" y="7010980"/>
            <a:ext cx="5048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Разработанные нормативные правовые акты</a:t>
            </a:r>
          </a:p>
        </p:txBody>
      </p:sp>
    </p:spTree>
    <p:extLst>
      <p:ext uri="{BB962C8B-B14F-4D97-AF65-F5344CB8AC3E}">
        <p14:creationId xmlns:p14="http://schemas.microsoft.com/office/powerpoint/2010/main" val="417616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672" y="818873"/>
            <a:ext cx="591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3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-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открытие и функционирование единого казначейского счета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76672" y="1331640"/>
            <a:ext cx="6048672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>
              <a:defRPr/>
            </a:pPr>
            <a:r>
              <a:rPr lang="ru-RU" sz="1200" dirty="0"/>
              <a:t>В настоящее время Федеральным казначейством ведется совместная работа с Центральным банком Российской Федерации в части выбора оптимального варианта открытия и функционирования единого казначейского счета, в том числе прорабатывается вариант внедрения механизма функционирования пула ликвидности при проведении операций по счетам территориальных органов Федерального </a:t>
            </a:r>
            <a:r>
              <a:rPr lang="ru-RU" sz="1200" dirty="0" smtClean="0"/>
              <a:t>казначейства.</a:t>
            </a:r>
          </a:p>
          <a:p>
            <a:pPr indent="444500">
              <a:defRPr/>
            </a:pPr>
            <a:r>
              <a:rPr lang="ru-RU" sz="1200" dirty="0" smtClean="0"/>
              <a:t>На 1 января 2018 года реализованы следующие мониторинги:</a:t>
            </a:r>
            <a:endParaRPr lang="ru-RU" sz="1200" dirty="0"/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мониторинг и контроль реализации документов стратегического планирования;</a:t>
            </a:r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механизм проведения общественного обсуждения и согласования проектов документов стратегического планирования;</a:t>
            </a:r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мониторинг проектов государственно-частного и </a:t>
            </a:r>
            <a:r>
              <a:rPr lang="ru-RU" sz="1200" dirty="0" err="1"/>
              <a:t>муниципально</a:t>
            </a:r>
            <a:r>
              <a:rPr lang="ru-RU" sz="1200" dirty="0"/>
              <a:t>- частного партнерства;</a:t>
            </a:r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мониторинг эффективности деятельности органов местного самоуправления городских округов и муниципальных районов;</a:t>
            </a:r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мониторинг оценки эффективности деятельности высших должностных лиц субъектов Российской Федерации </a:t>
            </a:r>
            <a:r>
              <a:rPr lang="ru-RU" sz="1200" dirty="0" smtClean="0"/>
              <a:t>по </a:t>
            </a:r>
            <a:r>
              <a:rPr lang="ru-RU" sz="1200" dirty="0"/>
              <a:t>созданию благоприятных условий </a:t>
            </a:r>
            <a:r>
              <a:rPr lang="ru-RU" sz="1200" dirty="0" smtClean="0"/>
              <a:t>ведения предпринимательской </a:t>
            </a:r>
            <a:r>
              <a:rPr lang="ru-RU" sz="1200" dirty="0"/>
              <a:t>деятельности;</a:t>
            </a:r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мониторинг объектов незавершенного строительства, в том числе </a:t>
            </a:r>
            <a:r>
              <a:rPr lang="ru-RU" sz="1200" dirty="0" smtClean="0"/>
              <a:t>не </a:t>
            </a:r>
            <a:r>
              <a:rPr lang="ru-RU" sz="1200" dirty="0"/>
              <a:t>включенных в федеральную адресную инвестиционную программу</a:t>
            </a:r>
            <a:r>
              <a:rPr lang="ru-RU" sz="1200" dirty="0" smtClean="0"/>
              <a:t>.</a:t>
            </a:r>
          </a:p>
          <a:p>
            <a:pPr indent="444500" algn="just">
              <a:defRPr/>
            </a:pPr>
            <a:r>
              <a:rPr lang="ru-RU" sz="1200" dirty="0">
                <a:cs typeface="Times New Roman" panose="02020603050405020304" pitchFamily="18" charset="0"/>
              </a:rPr>
              <a:t>Создан информационный ресурс </a:t>
            </a:r>
            <a:r>
              <a:rPr lang="ru-RU" sz="1200" dirty="0" smtClean="0">
                <a:cs typeface="Times New Roman" panose="02020603050405020304" pitchFamily="18" charset="0"/>
              </a:rPr>
              <a:t>для </a:t>
            </a:r>
            <a:r>
              <a:rPr lang="ru-RU" sz="1200" dirty="0">
                <a:cs typeface="Times New Roman" panose="02020603050405020304" pitchFamily="18" charset="0"/>
              </a:rPr>
              <a:t>проведения общественных консультаций при разработке Стратегии 2035. По состоянию на 29 декабря 2017 года </a:t>
            </a:r>
            <a:br>
              <a:rPr lang="ru-RU" sz="1200" dirty="0">
                <a:cs typeface="Times New Roman" panose="02020603050405020304" pitchFamily="18" charset="0"/>
              </a:rPr>
            </a:br>
            <a:r>
              <a:rPr lang="ru-RU" sz="1200" dirty="0">
                <a:cs typeface="Times New Roman" panose="02020603050405020304" pitchFamily="18" charset="0"/>
              </a:rPr>
              <a:t>представлено более 400 предложений </a:t>
            </a:r>
            <a:r>
              <a:rPr lang="ru-RU" sz="1200" dirty="0" smtClean="0">
                <a:cs typeface="Times New Roman" panose="02020603050405020304" pitchFamily="18" charset="0"/>
              </a:rPr>
              <a:t>к </a:t>
            </a:r>
            <a:r>
              <a:rPr lang="ru-RU" sz="1200" dirty="0">
                <a:cs typeface="Times New Roman" panose="02020603050405020304" pitchFamily="18" charset="0"/>
              </a:rPr>
              <a:t>Стратегии развития России до 2035 года, свыше 23000 посетителей открытой части портала приняли участие в опросах. </a:t>
            </a:r>
          </a:p>
          <a:p>
            <a:pPr indent="444500" algn="just">
              <a:spcAft>
                <a:spcPts val="300"/>
              </a:spcAft>
            </a:pPr>
            <a:r>
              <a:rPr lang="ru-RU" sz="1200" dirty="0">
                <a:cs typeface="Times New Roman" panose="02020603050405020304" pitchFamily="18" charset="0"/>
              </a:rPr>
              <a:t>Разработаны инструменты сбора сведений </a:t>
            </a:r>
            <a:r>
              <a:rPr lang="ru-RU" sz="1200" dirty="0" smtClean="0">
                <a:cs typeface="Times New Roman" panose="02020603050405020304" pitchFamily="18" charset="0"/>
              </a:rPr>
              <a:t>о </a:t>
            </a:r>
            <a:r>
              <a:rPr lang="ru-RU" sz="1200" dirty="0">
                <a:cs typeface="Times New Roman" panose="02020603050405020304" pitchFamily="18" charset="0"/>
              </a:rPr>
              <a:t>структуре, штатной численности </a:t>
            </a:r>
            <a:r>
              <a:rPr lang="ru-RU" sz="1200" dirty="0" smtClean="0">
                <a:cs typeface="Times New Roman" panose="02020603050405020304" pitchFamily="18" charset="0"/>
              </a:rPr>
              <a:t>и </a:t>
            </a:r>
            <a:r>
              <a:rPr lang="ru-RU" sz="1200" dirty="0">
                <a:cs typeface="Times New Roman" panose="02020603050405020304" pitchFamily="18" charset="0"/>
              </a:rPr>
              <a:t>деятельности подведомственных учреждений федеральных органов исполнительной </a:t>
            </a:r>
            <a:r>
              <a:rPr lang="ru-RU" sz="1200" dirty="0" smtClean="0">
                <a:cs typeface="Times New Roman" panose="02020603050405020304" pitchFamily="18" charset="0"/>
              </a:rPr>
              <a:t>власти. </a:t>
            </a:r>
          </a:p>
          <a:p>
            <a:pPr indent="444500" algn="just">
              <a:spcAft>
                <a:spcPts val="300"/>
              </a:spcAft>
            </a:pPr>
            <a:r>
              <a:rPr lang="ru-RU" sz="1200" dirty="0" smtClean="0">
                <a:cs typeface="Times New Roman" panose="02020603050405020304" pitchFamily="18" charset="0"/>
              </a:rPr>
              <a:t>Разработан </a:t>
            </a:r>
            <a:r>
              <a:rPr lang="ru-RU" sz="1200" dirty="0">
                <a:cs typeface="Times New Roman" panose="02020603050405020304" pitchFamily="18" charset="0"/>
              </a:rPr>
              <a:t>«Сводный паспорт субъекта Российской Федерации», который позволил </a:t>
            </a:r>
            <a:r>
              <a:rPr lang="ru-RU" sz="1200" spc="-40" dirty="0">
                <a:cs typeface="Times New Roman" panose="02020603050405020304" pitchFamily="18" charset="0"/>
              </a:rPr>
              <a:t>обобщить представленные в ГАС «Управление» </a:t>
            </a:r>
            <a:r>
              <a:rPr lang="ru-RU" sz="1200" dirty="0">
                <a:cs typeface="Times New Roman" panose="02020603050405020304" pitchFamily="18" charset="0"/>
              </a:rPr>
              <a:t>сведения о социальном и экономическом положении регионов </a:t>
            </a:r>
            <a:r>
              <a:rPr lang="ru-RU" sz="1200" dirty="0" smtClean="0">
                <a:cs typeface="Times New Roman" panose="02020603050405020304" pitchFamily="18" charset="0"/>
              </a:rPr>
              <a:t>Росси.</a:t>
            </a:r>
          </a:p>
          <a:p>
            <a:pPr indent="444500" algn="just">
              <a:spcAft>
                <a:spcPts val="300"/>
              </a:spcAft>
            </a:pPr>
            <a:r>
              <a:rPr lang="ru-RU" altLang="ru-RU" sz="1200" dirty="0" smtClean="0">
                <a:cs typeface="Times New Roman" panose="02020603050405020304" pitchFamily="18" charset="0"/>
              </a:rPr>
              <a:t>Разработаны </a:t>
            </a:r>
            <a:r>
              <a:rPr lang="ru-RU" altLang="ru-RU" sz="1200" dirty="0">
                <a:cs typeface="Times New Roman" panose="02020603050405020304" pitchFamily="18" charset="0"/>
              </a:rPr>
              <a:t>инструменты обеспечения </a:t>
            </a:r>
            <a:r>
              <a:rPr lang="ru-RU" altLang="ru-RU" sz="1200" spc="-40" dirty="0">
                <a:cs typeface="Times New Roman" panose="02020603050405020304" pitchFamily="18" charset="0"/>
              </a:rPr>
              <a:t>информационной поддержки комбинированного </a:t>
            </a:r>
            <a:r>
              <a:rPr lang="ru-RU" altLang="ru-RU" sz="1200" dirty="0">
                <a:cs typeface="Times New Roman" panose="02020603050405020304" pitchFamily="18" charset="0"/>
              </a:rPr>
              <a:t>сопровождения </a:t>
            </a:r>
            <a:r>
              <a:rPr lang="ru-RU" sz="1200" dirty="0">
                <a:cs typeface="Times New Roman" panose="02020603050405020304" pitchFamily="18" charset="0"/>
              </a:rPr>
              <a:t>отдельных государственных контрактов (контрактов, договоров). </a:t>
            </a:r>
            <a:endParaRPr lang="ru-RU" sz="1200" dirty="0" smtClean="0"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296731AA-7E46-47CA-A51B-20C036F4AF4E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9902A1B0-F604-4E5A-8DDB-75327C1D1184}"/>
              </a:ext>
            </a:extLst>
          </p:cNvPr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СОДЕЙСТВИЯ ЭФФЕКТИВНОМУ УПРАВЛЕНИЮ ФИНАНСОВЫМИ РЕСУРСАМИ ГОСУДАРСТВА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94D9FD0A-E6E2-4A81-979A-104DD7134E28}"/>
              </a:ext>
            </a:extLst>
          </p:cNvPr>
          <p:cNvCxnSpPr/>
          <p:nvPr/>
        </p:nvCxnSpPr>
        <p:spPr>
          <a:xfrm>
            <a:off x="116632" y="971600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88640" y="6876256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88640" y="630019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88640" y="5700064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88640" y="4979984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88640" y="257984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88640" y="1475656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406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7544" y="808414"/>
            <a:ext cx="591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4 </a:t>
            </a:r>
            <a:r>
              <a:rPr lang="ru-RU" sz="1600" dirty="0">
                <a:latin typeface="Franklin Gothic Demi Cond" panose="020B0706030402020204" pitchFamily="34" charset="0"/>
              </a:rPr>
              <a:t>-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внедрение модели активного управления средствами на едином казначейском счете</a:t>
            </a:r>
            <a:r>
              <a:rPr lang="ru-RU" sz="1600" cap="all" dirty="0">
                <a:latin typeface="Franklin Gothic Demi Cond" panose="020B0706030402020204" pitchFamily="34" charset="0"/>
              </a:rPr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6679" y="1384478"/>
            <a:ext cx="60486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200" dirty="0">
                <a:ea typeface="Times New Roman"/>
              </a:rPr>
              <a:t>В рамках внедрения модели активного управления средствами на едином казначейском счете в Федеральном казначействе проведена работа по подготовке пакета проектов нормативных правовых актов для применения ряда новых инструментов по управлению остатками средств на едином счете федерального бюджета, а именно</a:t>
            </a:r>
            <a:r>
              <a:rPr lang="ru-RU" sz="1200" dirty="0" smtClean="0">
                <a:ea typeface="Times New Roman"/>
              </a:rPr>
              <a:t>:</a:t>
            </a:r>
          </a:p>
          <a:p>
            <a:pPr marL="171450" indent="-171450" algn="just">
              <a:spcAft>
                <a:spcPts val="0"/>
              </a:spcAft>
              <a:buFont typeface="Calibri" panose="020F0502020204030204" pitchFamily="34" charset="0"/>
              <a:buChar char="−"/>
            </a:pPr>
            <a:r>
              <a:rPr lang="ru-RU" sz="1200" dirty="0">
                <a:ea typeface="Times New Roman"/>
              </a:rPr>
              <a:t>в части размещения средств федерального бюджета на банковских счетах до востребования;</a:t>
            </a:r>
          </a:p>
          <a:p>
            <a:pPr marL="171450" indent="-171450" algn="just">
              <a:spcAft>
                <a:spcPts val="0"/>
              </a:spcAft>
              <a:buFont typeface="Calibri" panose="020F0502020204030204" pitchFamily="34" charset="0"/>
              <a:buChar char="−"/>
            </a:pPr>
            <a:r>
              <a:rPr lang="ru-RU" sz="1200" dirty="0">
                <a:ea typeface="Times New Roman"/>
              </a:rPr>
              <a:t>в части перехода на биржевой механизм купли-продажи иностранной валюты для нужд Федерального казначейства;</a:t>
            </a:r>
          </a:p>
          <a:p>
            <a:pPr marL="171450" indent="-171450" algn="just">
              <a:spcAft>
                <a:spcPts val="0"/>
              </a:spcAft>
              <a:buFont typeface="Calibri" panose="020F0502020204030204" pitchFamily="34" charset="0"/>
              <a:buChar char="−"/>
            </a:pPr>
            <a:r>
              <a:rPr lang="ru-RU" sz="1200" dirty="0">
                <a:ea typeface="Times New Roman"/>
              </a:rPr>
              <a:t>в части привлечения средств по сделкам "валютный своп</a:t>
            </a:r>
            <a:r>
              <a:rPr lang="ru-RU" sz="1200" dirty="0" smtClean="0">
                <a:ea typeface="Times New Roman"/>
              </a:rPr>
              <a:t>".</a:t>
            </a:r>
            <a:endParaRPr lang="ru-RU" sz="1200" dirty="0">
              <a:ea typeface="Times New Roman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7544" y="3256686"/>
            <a:ext cx="591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</a:t>
            </a:r>
            <a:r>
              <a:rPr lang="ru-RU" sz="1600" dirty="0" smtClean="0">
                <a:solidFill>
                  <a:schemeClr val="accent2"/>
                </a:solidFill>
                <a:latin typeface="Franklin Gothic Demi Cond" panose="020B0706030402020204" pitchFamily="34" charset="0"/>
              </a:rPr>
              <a:t>5 </a:t>
            </a:r>
            <a:r>
              <a:rPr lang="ru-RU" sz="1600" dirty="0">
                <a:latin typeface="Franklin Gothic Demi Cond" panose="020B0706030402020204" pitchFamily="34" charset="0"/>
              </a:rPr>
              <a:t>-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создание нового механизма по управлению остатками средств на едином счете федерального бюджета</a:t>
            </a:r>
            <a:r>
              <a:rPr lang="ru-RU" sz="1600" cap="all" dirty="0">
                <a:latin typeface="Franklin Gothic Demi Cond" panose="020B0706030402020204" pitchFamily="34" charset="0"/>
              </a:rPr>
              <a:t>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76678" y="3845525"/>
            <a:ext cx="604866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>
              <a:defRPr/>
            </a:pPr>
            <a:r>
              <a:rPr lang="ru-RU" sz="1200" dirty="0"/>
              <a:t> В целях создания нового механизма по управлению остатками средств на едином счете федерального бюджета в части размещения средств федерального бюджета до востребования на банковских счетах принято постановление Правительства Российской Федерации от 19 августа 2017 года № 986 «О порядке осуществления операций по управлению остатками средств на едином счете федерального бюджета в части размещения средств федерального бюджета на банковских счетах в кредитных организациях и открытия счетов для осуществления таких операций», на основании которого Федеральное казначейство вправе открывать счета в кредитных организациях для осуществления вышеуказанных операций без взимания платы. </a:t>
            </a:r>
          </a:p>
          <a:p>
            <a:pPr indent="444500" algn="just">
              <a:defRPr/>
            </a:pPr>
            <a:r>
              <a:rPr lang="ru-RU" sz="1200" dirty="0"/>
              <a:t>         На основании этого Федеральное казначейство вправе открывать счета в кредитных организациях для осуществления вышеуказанных операций без взимания платы. </a:t>
            </a:r>
            <a:r>
              <a:rPr lang="ru-RU" sz="1200" dirty="0" smtClean="0"/>
              <a:t>Данное постановление предусматривает </a:t>
            </a:r>
            <a:r>
              <a:rPr lang="ru-RU" sz="1200" dirty="0"/>
              <a:t>утверждение правил осуществления данных операций. Устанавливаются требования к кредитным организациям, в которых могут открываться Федеральным казначейством банковские счета, порядок открытия банковских счетов в кредитных организациях для размещения средств федерального бюджета и порядок размещения Федеральным казначейством средств федерального бюджета на банковских счетах в кредитных организациях.</a:t>
            </a:r>
          </a:p>
          <a:p>
            <a:pPr indent="444500" algn="just">
              <a:defRPr/>
            </a:pPr>
            <a:r>
              <a:rPr lang="ru-RU" sz="1200" dirty="0"/>
              <a:t>         Банковские счета будут открываться с установлением лимита, определяющего максимально допустимый размер средств, в пределах которого средства федерального бюджета могут быть размещены на банковском счете в кредитной организации, а также с условием начисления и уплаты процентов на остаток средств на счете, и без установления ограничений на пополнение счета и на возврат средств</a:t>
            </a:r>
            <a:r>
              <a:rPr lang="ru-RU" sz="1200" dirty="0" smtClean="0"/>
              <a:t>.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41C9508A-C21B-4D52-9A49-4AFEDFF7F559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29D748AB-5C4F-4AB3-8D11-7DC00AF1CDDC}"/>
              </a:ext>
            </a:extLst>
          </p:cNvPr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СОДЕЙСТВИЯ ЭФФЕКТИВНОМУ УПРАВЛЕНИЮ ФИНАНСОВЫМИ РЕСУРСАМИ ГОСУДАРСТВА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FDEBA734-53B6-416F-AFA3-075C6B0EAC6A}"/>
              </a:ext>
            </a:extLst>
          </p:cNvPr>
          <p:cNvCxnSpPr/>
          <p:nvPr/>
        </p:nvCxnSpPr>
        <p:spPr>
          <a:xfrm>
            <a:off x="116632" y="3419688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B0C57994-7838-4E19-987E-83098B3A822D}"/>
              </a:ext>
            </a:extLst>
          </p:cNvPr>
          <p:cNvCxnSpPr/>
          <p:nvPr/>
        </p:nvCxnSpPr>
        <p:spPr>
          <a:xfrm>
            <a:off x="116632" y="971600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88640" y="709228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88640" y="562824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88640" y="3960024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284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476677" y="827584"/>
            <a:ext cx="597666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>
              <a:spcAft>
                <a:spcPts val="600"/>
              </a:spcAft>
            </a:pPr>
            <a:r>
              <a:rPr lang="ru-RU" sz="1200" dirty="0"/>
              <a:t>В рамках данного постановления разработан проект Государственного контракта на оказание финансовых услуг по открытию, ведению и расчетному обслуживанию Федеральному казначейству банковского счета  для размещения средств федерального бюджета, определены техническое задание и технические требования к Государственному контракту, а также подготовлен проект Договора банковского </a:t>
            </a:r>
            <a:r>
              <a:rPr lang="ru-RU" sz="1200" dirty="0" smtClean="0"/>
              <a:t>счета.</a:t>
            </a:r>
            <a:endParaRPr lang="ru-RU" sz="1200" dirty="0"/>
          </a:p>
          <a:p>
            <a:pPr indent="444500" algn="just">
              <a:spcAft>
                <a:spcPts val="600"/>
              </a:spcAft>
            </a:pPr>
            <a:r>
              <a:rPr lang="ru-RU" sz="1200" dirty="0" smtClean="0"/>
              <a:t>В </a:t>
            </a:r>
            <a:r>
              <a:rPr lang="ru-RU" sz="1200" dirty="0"/>
              <a:t>рамках организации перехода на биржевой механизм купли-продажи иностранной валюты для нужд Федерального казначейства в процессе управления остатками средств на едином счете федерального бюджета даны предложения по внесению изменений в статью 156 Бюджетного кодекса Российской Федерации об услуге Биржи и Центрального депозитария без взимания платы, а также в Федеральные законы №7-ФЗ «О клиринге, клиринговой деятельности и центральном контрагенте» в части исключения для Федерального казначейства, № 325-ФЗ «Об организованных торгах» в части исключения по допуску к организованным торгам для Федерального казначейства.</a:t>
            </a:r>
          </a:p>
          <a:p>
            <a:pPr indent="444500" algn="just">
              <a:spcAft>
                <a:spcPts val="600"/>
              </a:spcAft>
            </a:pPr>
            <a:r>
              <a:rPr lang="ru-RU" sz="1200" dirty="0"/>
              <a:t>В рамках создания новых инструментов по управлению остатками средств на едином счете федерального бюджета в части привлечения средств по сделкам "валютный своп" даны предложения по внесению изменений в Федеральные законы №7-ФЗ «О клиринге, клиринговой деятельности и центральном контрагенте» в части исключения по оплате услуг по требованиям  к участникам клиринга для Федерального казначейства, № 325-ФЗ "Об организованных торгах", предусматривающих исключение по допуску к организованным торгам для производных финансовых инструментов Федерального казначейства, а также изменения в статью 156 Бюджетного кодекса Российской Федерации, предусматривающие открытие счета Федерального казначейства у центрального контрагента и оказание услуг без взимания платы, привлечение биржи и центрального депозитария.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2BDF4490-18A5-4F07-B782-71AAA157BFDB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A9C3B14-0220-4F90-B8F1-B31A9B0218B5}"/>
              </a:ext>
            </a:extLst>
          </p:cNvPr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СОДЕЙСТВИЯ ЭФФЕКТИВНОМУ УПРАВЛЕНИЮ ФИНАНСОВЫМИ РЕСУРСАМИ ГОСУДАРСТВА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88640" y="3707904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88640" y="197971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88640" y="97160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028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672" y="827584"/>
            <a:ext cx="5913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1 </a:t>
            </a:r>
            <a:r>
              <a:rPr lang="ru-RU" sz="1600" dirty="0">
                <a:latin typeface="Franklin Gothic Demi Cond" panose="020B0706030402020204" pitchFamily="34" charset="0"/>
              </a:rPr>
              <a:t>-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СОЗДАНИЕ И РАЗВИТИЕ ГОСУДАРСТВЕННОЙ</a:t>
            </a:r>
            <a:r>
              <a:rPr lang="en-US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ИНТЕГРИРОВАННОЙ ИНФОРМАЦИОННОЙ СИСТЕМЫ УПРАВЛЕНИЯ</a:t>
            </a:r>
            <a:r>
              <a:rPr lang="en-US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ОБЩЕСТВЕННЫМИ</a:t>
            </a:r>
            <a:r>
              <a:rPr lang="en-US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ФИНАНСАМИ «ЭЛЕКТРОННЫЙ БЮДЖЕТ»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5475" y="1772538"/>
            <a:ext cx="5988733" cy="4239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>
              <a:spcAft>
                <a:spcPts val="300"/>
              </a:spcAft>
            </a:pPr>
            <a:r>
              <a:rPr lang="ru-RU" sz="1200" dirty="0">
                <a:cs typeface="Times New Roman" panose="02020603050405020304" pitchFamily="18" charset="0"/>
              </a:rPr>
              <a:t>В части компонента ведения Реестра соглашений Подсистемы управления расходами ГИИС «Электронный бюджет»:</a:t>
            </a:r>
          </a:p>
          <a:p>
            <a:pPr marL="173038" indent="-171450" algn="just">
              <a:spcAft>
                <a:spcPts val="300"/>
              </a:spcAft>
              <a:buFont typeface="Calibri" panose="020F0502020204030204" pitchFamily="34" charset="0"/>
              <a:buChar char="−"/>
            </a:pPr>
            <a:r>
              <a:rPr lang="ru-RU" sz="1200" dirty="0">
                <a:cs typeface="Times New Roman" panose="02020603050405020304" pitchFamily="18" charset="0"/>
              </a:rPr>
              <a:t>Обеспечен переход на целевую модель Компонента «Реестр соглашений», включающую в том числе внедрение и использование личного кабинета ГРБС, личного кабинета «контролера» МОУ ФК и личного кабинета ТОФК;</a:t>
            </a:r>
          </a:p>
          <a:p>
            <a:pPr marL="173038" indent="-171450" algn="just">
              <a:spcAft>
                <a:spcPts val="300"/>
              </a:spcAft>
              <a:buFont typeface="Calibri" panose="020F0502020204030204" pitchFamily="34" charset="0"/>
              <a:buChar char="−"/>
            </a:pPr>
            <a:r>
              <a:rPr lang="ru-RU" sz="1200" dirty="0">
                <a:cs typeface="Times New Roman" panose="02020603050405020304" pitchFamily="18" charset="0"/>
              </a:rPr>
              <a:t>Утверждена Методика проверки соглашений о предоставлении субсидий бюджетам субъектов Российской Федерации на соответствие требованиям Правил, утвержденных Постановлением № 999;</a:t>
            </a:r>
          </a:p>
          <a:p>
            <a:pPr marL="173038" indent="-171450" algn="just">
              <a:spcAft>
                <a:spcPts val="300"/>
              </a:spcAft>
              <a:buFont typeface="Calibri" panose="020F0502020204030204" pitchFamily="34" charset="0"/>
              <a:buChar char="−"/>
            </a:pPr>
            <a:r>
              <a:rPr lang="ru-RU" sz="1200" dirty="0">
                <a:cs typeface="Times New Roman" panose="02020603050405020304" pitchFamily="18" charset="0"/>
              </a:rPr>
              <a:t>Внедрён личный кабинет контролёра МОУ ФК.</a:t>
            </a:r>
          </a:p>
          <a:p>
            <a:pPr indent="444500" algn="just">
              <a:spcAft>
                <a:spcPts val="300"/>
              </a:spcAft>
            </a:pPr>
            <a:r>
              <a:rPr lang="ru-RU" sz="1200" dirty="0">
                <a:cs typeface="Times New Roman" panose="02020603050405020304" pitchFamily="18" charset="0"/>
              </a:rPr>
              <a:t>В части компонента по учету бюджетных и денежных обязательств Подсистемы управления расходами ГИИС «Электронный бюджет»:</a:t>
            </a:r>
          </a:p>
          <a:p>
            <a:pPr marL="166688" indent="-166688" algn="just">
              <a:spcAft>
                <a:spcPts val="300"/>
              </a:spcAft>
              <a:buFont typeface="Calibri" panose="020F0502020204030204" pitchFamily="34" charset="0"/>
              <a:buChar char="−"/>
            </a:pPr>
            <a:r>
              <a:rPr lang="ru-RU" sz="1200" dirty="0">
                <a:cs typeface="Times New Roman" panose="02020603050405020304" pitchFamily="18" charset="0"/>
              </a:rPr>
              <a:t>Обеспечен перевод на работу в подсистеме «Управление расходами» ГИИС «Электронный бюджет» более 10,5 тысяч клиентов Федерального казначейства, в том числе 98 ГРБС, в части учета бюджетных и денежных обязательств и ведения реестра соглашений; </a:t>
            </a:r>
          </a:p>
          <a:p>
            <a:pPr marL="166688" indent="-166688" algn="just">
              <a:spcAft>
                <a:spcPts val="300"/>
              </a:spcAft>
              <a:buFont typeface="Calibri" panose="020F0502020204030204" pitchFamily="34" charset="0"/>
              <a:buChar char="−"/>
            </a:pPr>
            <a:r>
              <a:rPr lang="ru-RU" sz="1200" dirty="0">
                <a:cs typeface="Times New Roman" panose="02020603050405020304" pitchFamily="18" charset="0"/>
              </a:rPr>
              <a:t>Обеспечено своевременное обновление «Базы знаний», размещенной на официальном сайте Федерального казначейства в сети Интернет;</a:t>
            </a:r>
          </a:p>
          <a:p>
            <a:pPr marL="166688" indent="-166688" algn="just">
              <a:spcAft>
                <a:spcPts val="300"/>
              </a:spcAft>
              <a:buFont typeface="Calibri" panose="020F0502020204030204" pitchFamily="34" charset="0"/>
              <a:buChar char="−"/>
            </a:pPr>
            <a:r>
              <a:rPr lang="ru-RU" sz="1200" dirty="0">
                <a:cs typeface="Times New Roman" panose="02020603050405020304" pitchFamily="18" charset="0"/>
              </a:rPr>
              <a:t>Обеспечен перевод на работу с использованием интегрированных сервисов обмена информацией и документами между подсистемами «Бюджетное планирование» и «Управление расходами» 92 главных распорядителей средств федерального бюджета.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04D269CA-85BD-4FFF-AD73-3B6180EB073E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E2CCA37E-F703-471C-9755-46ED77340B23}"/>
              </a:ext>
            </a:extLst>
          </p:cNvPr>
          <p:cNvSpPr/>
          <p:nvPr/>
        </p:nvSpPr>
        <p:spPr>
          <a:xfrm>
            <a:off x="116631" y="35496"/>
            <a:ext cx="6624731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ФОРМИРОВАНИЕ ЕДИНОГО ИНФОРМАЦИОННОГО ПРОСТРАНСТВА ФИНАНСОВОЙ ДЕЯТЕЛЬНОСТИ ПУБЛИЧНО-ПРАВОВЫХ ОБРАЗОВАНИЙ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4D8B8805-3701-406F-8FAE-89E4483EFE21}"/>
              </a:ext>
            </a:extLst>
          </p:cNvPr>
          <p:cNvCxnSpPr/>
          <p:nvPr/>
        </p:nvCxnSpPr>
        <p:spPr>
          <a:xfrm>
            <a:off x="116632" y="1012086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88640" y="3707904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88640" y="1907704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682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7544" y="755576"/>
            <a:ext cx="591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</a:t>
            </a:r>
            <a:r>
              <a:rPr lang="en-US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2</a:t>
            </a:r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1600" dirty="0">
                <a:latin typeface="Franklin Gothic Demi Cond" panose="020B0706030402020204" pitchFamily="34" charset="0"/>
              </a:rPr>
              <a:t>-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Расширение состава информации и функций единого портала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665" y="1357481"/>
            <a:ext cx="60395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>
              <a:spcAft>
                <a:spcPts val="300"/>
              </a:spcAft>
            </a:pPr>
            <a:r>
              <a:rPr lang="ru-RU" sz="1200" dirty="0">
                <a:cs typeface="Times New Roman" panose="02020603050405020304" pitchFamily="18" charset="0"/>
              </a:rPr>
              <a:t>Расширен состав информации и функций единого портала бюджетной системы Российской Федерации (Приказ Минфина России от 28.12.2016 № 243), в том числе обеспечена возможность размещения информации участниками системы «Электронный бюджет» (за исключением финансовых органов субъектов Российской Федерации и муниципальных образований), подачи заявок на проведение опросов, голосований и форумов, а также отбора и просмотра реестровых записей базовых (отраслевых) перечней в разрезе общероссийского, федерального и регионального разделов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6497" y="2725633"/>
            <a:ext cx="60395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/>
            <a:r>
              <a:rPr lang="ru-RU" sz="1200" dirty="0"/>
              <a:t>К</a:t>
            </a:r>
            <a:r>
              <a:rPr lang="ru-RU" sz="1200" dirty="0" smtClean="0"/>
              <a:t> </a:t>
            </a:r>
            <a:r>
              <a:rPr lang="ru-RU" sz="1200" dirty="0"/>
              <a:t>1 января 2018 года:</a:t>
            </a:r>
          </a:p>
          <a:p>
            <a:r>
              <a:rPr lang="ru-RU" sz="1200" dirty="0" smtClean="0"/>
              <a:t>обеспечена </a:t>
            </a:r>
            <a:r>
              <a:rPr lang="ru-RU" sz="1200" dirty="0"/>
              <a:t>доработка функциональности единого портала, обеспечивающей возможность размещения информации финансовыми органами субъектов Российской Федерации (в том числе разработаны форматы загрузки данных на ЕПБС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21208" y="3596987"/>
            <a:ext cx="58789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/>
            <a:r>
              <a:rPr lang="ru-RU" sz="1200" dirty="0" smtClean="0"/>
              <a:t>К </a:t>
            </a:r>
            <a:r>
              <a:rPr lang="ru-RU" sz="1200" dirty="0"/>
              <a:t>1 января 2019 года:</a:t>
            </a:r>
          </a:p>
          <a:p>
            <a:r>
              <a:rPr lang="ru-RU" sz="1200" smtClean="0"/>
              <a:t>будет </a:t>
            </a:r>
            <a:r>
              <a:rPr lang="ru-RU" sz="1200" dirty="0" smtClean="0"/>
              <a:t>обеспечена </a:t>
            </a:r>
            <a:r>
              <a:rPr lang="ru-RU" sz="1200" dirty="0"/>
              <a:t>доработка функциональности единого портала, обеспечивающей возможность размещения информации финансовыми органами муниципальных образований</a:t>
            </a:r>
          </a:p>
        </p:txBody>
      </p:sp>
      <p:sp>
        <p:nvSpPr>
          <p:cNvPr id="18" name="TextBox 6"/>
          <p:cNvSpPr txBox="1">
            <a:spLocks noChangeArrowheads="1"/>
          </p:cNvSpPr>
          <p:nvPr/>
        </p:nvSpPr>
        <p:spPr bwMode="auto">
          <a:xfrm>
            <a:off x="451179" y="4811888"/>
            <a:ext cx="5993029" cy="120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4" tIns="45692" rIns="91384" bIns="45692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indent="444500" algn="just">
              <a:lnSpc>
                <a:spcPct val="100000"/>
              </a:lnSpc>
              <a:spcBef>
                <a:spcPct val="0"/>
              </a:spcBef>
              <a:buNone/>
            </a:pPr>
            <a:r>
              <a:rPr kumimoji="1" lang="ru-RU" altLang="ru-RU" sz="1200" dirty="0" smtClean="0">
                <a:latin typeface="+mn-lt"/>
              </a:rPr>
              <a:t>Приказ </a:t>
            </a:r>
            <a:r>
              <a:rPr kumimoji="1" lang="ru-RU" altLang="ru-RU" sz="1200" dirty="0">
                <a:latin typeface="+mn-lt"/>
              </a:rPr>
              <a:t>Минфина России от </a:t>
            </a:r>
            <a:r>
              <a:rPr kumimoji="1" lang="ru-RU" altLang="ru-RU" sz="1200" dirty="0" smtClean="0">
                <a:latin typeface="+mn-lt"/>
              </a:rPr>
              <a:t>28 декабря 2016 </a:t>
            </a:r>
            <a:r>
              <a:rPr kumimoji="1" lang="ru-RU" altLang="ru-RU" sz="1200" dirty="0">
                <a:latin typeface="+mn-lt"/>
              </a:rPr>
              <a:t>г. № 243н «О составе и порядке размещения и предоставления информации на едином портале бюджетной системы Российской Федерации» , определяющий состав информации,</a:t>
            </a:r>
            <a:r>
              <a:rPr kumimoji="1" lang="en-US" altLang="ru-RU" sz="1200" dirty="0">
                <a:latin typeface="+mn-lt"/>
              </a:rPr>
              <a:t> </a:t>
            </a:r>
            <a:r>
              <a:rPr kumimoji="1" lang="ru-RU" altLang="ru-RU" sz="1200" dirty="0">
                <a:latin typeface="+mn-lt"/>
              </a:rPr>
              <a:t>размещаемой на едином портале, </a:t>
            </a:r>
            <a:r>
              <a:rPr kumimoji="1" lang="ru-RU" altLang="ru-RU" sz="1200" dirty="0" smtClean="0">
                <a:latin typeface="+mn-lt"/>
              </a:rPr>
              <a:t>а </a:t>
            </a:r>
            <a:r>
              <a:rPr kumimoji="1" lang="ru-RU" altLang="ru-RU" sz="1200" dirty="0">
                <a:latin typeface="+mn-lt"/>
              </a:rPr>
              <a:t>также порядок размещения и предоставления информации на едином портале, в том числе правила размещения и предоставления информации для </a:t>
            </a:r>
            <a:r>
              <a:rPr kumimoji="1" lang="ru-RU" altLang="ru-RU" sz="1200" dirty="0" smtClean="0">
                <a:latin typeface="+mn-lt"/>
              </a:rPr>
              <a:t>ведения коммуникативных </a:t>
            </a:r>
            <a:r>
              <a:rPr kumimoji="1" lang="ru-RU" altLang="ru-RU" sz="1200" dirty="0">
                <a:latin typeface="+mn-lt"/>
              </a:rPr>
              <a:t>сервисов единого </a:t>
            </a:r>
            <a:r>
              <a:rPr kumimoji="1" lang="ru-RU" altLang="ru-RU" sz="1200" dirty="0" smtClean="0">
                <a:latin typeface="+mn-lt"/>
              </a:rPr>
              <a:t>портала.</a:t>
            </a:r>
            <a:endParaRPr kumimoji="1" lang="ru-RU" altLang="ru-RU" sz="1200" dirty="0">
              <a:latin typeface="+mn-lt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68A9B7A3-A007-4E42-A522-A675C075B007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4AF0AC09-50F3-4739-8230-334C4BB0A386}"/>
              </a:ext>
            </a:extLst>
          </p:cNvPr>
          <p:cNvSpPr/>
          <p:nvPr/>
        </p:nvSpPr>
        <p:spPr>
          <a:xfrm>
            <a:off x="116631" y="35496"/>
            <a:ext cx="6624731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ФОРМИРОВАНИЕ ЕДИНОГО ИНФОРМАЦИОННОГО ПРОСТРАНСТВА ФИНАНСОВОЙ ДЕЯТЕЛЬНОСТИ ПУБЛИЧНО-ПРАВОВЫХ ОБРАЗОВАНИЙ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67EFE53F-A1E4-43F3-9229-1F1A417FD563}"/>
              </a:ext>
            </a:extLst>
          </p:cNvPr>
          <p:cNvCxnSpPr/>
          <p:nvPr/>
        </p:nvCxnSpPr>
        <p:spPr>
          <a:xfrm>
            <a:off x="116632" y="971600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6EC80E10-D67E-42D3-BAD0-C77276EF11CB}"/>
              </a:ext>
            </a:extLst>
          </p:cNvPr>
          <p:cNvCxnSpPr>
            <a:cxnSpLocks/>
          </p:cNvCxnSpPr>
          <p:nvPr/>
        </p:nvCxnSpPr>
        <p:spPr>
          <a:xfrm>
            <a:off x="116632" y="4499992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76672" y="4499992"/>
            <a:ext cx="5048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Разработанные нормативные правовые акты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88640" y="285584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88640" y="151175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88640" y="4968136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88640" y="373196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9438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2"/>
          <p:cNvSpPr>
            <a:spLocks noChangeArrowheads="1"/>
          </p:cNvSpPr>
          <p:nvPr/>
        </p:nvSpPr>
        <p:spPr bwMode="auto">
          <a:xfrm>
            <a:off x="421481" y="1928291"/>
            <a:ext cx="5429250" cy="7774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ru-RU" altLang="ru-RU" sz="1400"/>
          </a:p>
        </p:txBody>
      </p:sp>
      <p:sp>
        <p:nvSpPr>
          <p:cNvPr id="356" name="Прямоугольник 169"/>
          <p:cNvSpPr>
            <a:spLocks noChangeArrowheads="1"/>
          </p:cNvSpPr>
          <p:nvPr/>
        </p:nvSpPr>
        <p:spPr bwMode="auto">
          <a:xfrm>
            <a:off x="909911" y="7245979"/>
            <a:ext cx="1963340" cy="34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28" tIns="34289" rIns="68528" bIns="34289">
            <a:spAutoFit/>
          </a:bodyPr>
          <a:lstStyle>
            <a:lvl1pPr marL="134938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ru-RU" altLang="ru-RU" sz="1000" i="1" dirty="0">
                <a:solidFill>
                  <a:srgbClr val="17375E"/>
                </a:solidFill>
                <a:latin typeface="+mn-lt"/>
                <a:cs typeface="Times New Roman" pitchFamily="18" charset="0"/>
              </a:rPr>
              <a:t>- Информация ранее не размещалась</a:t>
            </a:r>
          </a:p>
        </p:txBody>
      </p:sp>
      <p:sp>
        <p:nvSpPr>
          <p:cNvPr id="360" name="Прямоугольник 182"/>
          <p:cNvSpPr>
            <a:spLocks noChangeArrowheads="1"/>
          </p:cNvSpPr>
          <p:nvPr/>
        </p:nvSpPr>
        <p:spPr bwMode="auto">
          <a:xfrm>
            <a:off x="908720" y="7680296"/>
            <a:ext cx="2182416" cy="484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28" tIns="34289" rIns="68528" bIns="34289">
            <a:spAutoFit/>
          </a:bodyPr>
          <a:lstStyle>
            <a:lvl1pPr marL="134938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ru-RU" altLang="ru-RU" sz="1000" dirty="0">
                <a:solidFill>
                  <a:srgbClr val="17375E"/>
                </a:solidFill>
                <a:latin typeface="+mn-lt"/>
                <a:cs typeface="Times New Roman" pitchFamily="18" charset="0"/>
              </a:rPr>
              <a:t>- </a:t>
            </a:r>
            <a:r>
              <a:rPr lang="ru-RU" altLang="ru-RU" sz="1000" i="1" dirty="0">
                <a:solidFill>
                  <a:srgbClr val="17375E"/>
                </a:solidFill>
                <a:latin typeface="+mn-lt"/>
                <a:cs typeface="Times New Roman" pitchFamily="18" charset="0"/>
              </a:rPr>
              <a:t>Состав информации был расширен приказом Минфина России от 28.12.2016 г. № 243н</a:t>
            </a:r>
          </a:p>
        </p:txBody>
      </p:sp>
      <p:sp>
        <p:nvSpPr>
          <p:cNvPr id="364" name="Прямоугольник 363"/>
          <p:cNvSpPr/>
          <p:nvPr/>
        </p:nvSpPr>
        <p:spPr>
          <a:xfrm>
            <a:off x="3303068" y="7301205"/>
            <a:ext cx="2963465" cy="1087219"/>
          </a:xfrm>
          <a:prstGeom prst="rect">
            <a:avLst/>
          </a:prstGeom>
        </p:spPr>
        <p:txBody>
          <a:bodyPr lIns="68528" tIns="34289" rIns="68528" bIns="34289">
            <a:spAutoFit/>
          </a:bodyPr>
          <a:lstStyle/>
          <a:p>
            <a:pPr marL="134895"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1050" i="1" dirty="0">
                <a:solidFill>
                  <a:srgbClr val="17375E"/>
                </a:solidFill>
                <a:cs typeface="Times New Roman" pitchFamily="18" charset="0"/>
              </a:rPr>
              <a:t>В том числе информация, размещаемая:</a:t>
            </a:r>
          </a:p>
          <a:p>
            <a:pPr marL="134895"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1050" i="1" dirty="0">
                <a:solidFill>
                  <a:srgbClr val="17375E"/>
                </a:solidFill>
                <a:cs typeface="Times New Roman" pitchFamily="18" charset="0"/>
              </a:rPr>
              <a:t> </a:t>
            </a:r>
          </a:p>
          <a:p>
            <a:pPr marL="263378" indent="-128483" eaLnBrk="1" hangingPunct="1">
              <a:lnSpc>
                <a:spcPct val="9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altLang="ru-RU" sz="1050" i="1" dirty="0">
                <a:solidFill>
                  <a:srgbClr val="17375E"/>
                </a:solidFill>
                <a:cs typeface="Times New Roman" pitchFamily="18" charset="0"/>
              </a:rPr>
              <a:t>- финансовыми органами субъектов Российской Федерации;</a:t>
            </a:r>
          </a:p>
          <a:p>
            <a:pPr marL="263378" indent="-128483" eaLnBrk="1" hangingPunct="1">
              <a:lnSpc>
                <a:spcPct val="90000"/>
              </a:lnSpc>
              <a:spcAft>
                <a:spcPts val="0"/>
              </a:spcAft>
              <a:buFont typeface="Arial" charset="0"/>
              <a:buChar char="•"/>
              <a:defRPr/>
            </a:pPr>
            <a:endParaRPr lang="ru-RU" altLang="ru-RU" sz="1050" i="1" dirty="0">
              <a:solidFill>
                <a:srgbClr val="17375E"/>
              </a:solidFill>
              <a:cs typeface="Times New Roman" pitchFamily="18" charset="0"/>
            </a:endParaRPr>
          </a:p>
          <a:p>
            <a:pPr marL="263378" indent="-128483" eaLnBrk="1" hangingPunct="1">
              <a:lnSpc>
                <a:spcPct val="9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altLang="ru-RU" sz="1050" b="1" i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altLang="ru-RU" sz="1050" i="1" dirty="0">
                <a:solidFill>
                  <a:srgbClr val="17375E"/>
                </a:solidFill>
                <a:cs typeface="Times New Roman" pitchFamily="18" charset="0"/>
              </a:rPr>
              <a:t>- органами управления  государственных внебюджетных фондов. </a:t>
            </a:r>
          </a:p>
        </p:txBody>
      </p:sp>
      <p:sp>
        <p:nvSpPr>
          <p:cNvPr id="456" name="Прямоугольник 2050"/>
          <p:cNvSpPr>
            <a:spLocks noChangeArrowheads="1"/>
          </p:cNvSpPr>
          <p:nvPr/>
        </p:nvSpPr>
        <p:spPr bwMode="auto">
          <a:xfrm>
            <a:off x="2984877" y="2402664"/>
            <a:ext cx="282666" cy="2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28" tIns="34289" rIns="68528" bIns="34289">
            <a:spAutoFit/>
          </a:bodyPr>
          <a:lstStyle/>
          <a:p>
            <a:pPr algn="ctr" eaLnBrk="1" hangingPunct="1"/>
            <a:r>
              <a:rPr lang="ru-RU" altLang="ru-RU" sz="1100" b="1">
                <a:solidFill>
                  <a:srgbClr val="FFFFFF"/>
                </a:solidFill>
              </a:rPr>
              <a:t>10</a:t>
            </a:r>
          </a:p>
        </p:txBody>
      </p:sp>
      <p:sp>
        <p:nvSpPr>
          <p:cNvPr id="457" name="Прямоугольник 112"/>
          <p:cNvSpPr>
            <a:spLocks noChangeArrowheads="1"/>
          </p:cNvSpPr>
          <p:nvPr/>
        </p:nvSpPr>
        <p:spPr bwMode="auto">
          <a:xfrm>
            <a:off x="2988450" y="3050364"/>
            <a:ext cx="282666" cy="2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28" tIns="34289" rIns="68528" bIns="34289">
            <a:spAutoFit/>
          </a:bodyPr>
          <a:lstStyle/>
          <a:p>
            <a:pPr algn="ctr" eaLnBrk="1" hangingPunct="1"/>
            <a:r>
              <a:rPr lang="ru-RU" altLang="ru-RU" sz="1100" b="1">
                <a:solidFill>
                  <a:srgbClr val="FFFFFF"/>
                </a:solidFill>
              </a:rPr>
              <a:t>11</a:t>
            </a:r>
          </a:p>
        </p:txBody>
      </p:sp>
      <p:sp>
        <p:nvSpPr>
          <p:cNvPr id="458" name="Прямоугольник 113"/>
          <p:cNvSpPr>
            <a:spLocks noChangeArrowheads="1"/>
          </p:cNvSpPr>
          <p:nvPr/>
        </p:nvSpPr>
        <p:spPr bwMode="auto">
          <a:xfrm>
            <a:off x="2977139" y="3708645"/>
            <a:ext cx="282666" cy="2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28" tIns="34289" rIns="68528" bIns="34289">
            <a:spAutoFit/>
          </a:bodyPr>
          <a:lstStyle/>
          <a:p>
            <a:pPr algn="ctr" eaLnBrk="1" hangingPunct="1"/>
            <a:r>
              <a:rPr lang="ru-RU" altLang="ru-RU" sz="1100" b="1">
                <a:solidFill>
                  <a:srgbClr val="FFFFFF"/>
                </a:solidFill>
              </a:rPr>
              <a:t>12</a:t>
            </a:r>
          </a:p>
        </p:txBody>
      </p:sp>
      <p:sp>
        <p:nvSpPr>
          <p:cNvPr id="459" name="Прямоугольник 114"/>
          <p:cNvSpPr>
            <a:spLocks noChangeArrowheads="1"/>
          </p:cNvSpPr>
          <p:nvPr/>
        </p:nvSpPr>
        <p:spPr bwMode="auto">
          <a:xfrm>
            <a:off x="3007848" y="4275912"/>
            <a:ext cx="210529" cy="2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28" tIns="34289" rIns="68528" bIns="34289">
            <a:spAutoFit/>
          </a:bodyPr>
          <a:lstStyle/>
          <a:p>
            <a:pPr algn="ctr" eaLnBrk="1" hangingPunct="1"/>
            <a:r>
              <a:rPr lang="ru-RU" altLang="ru-RU" sz="11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60" name="Прямоугольник 115"/>
          <p:cNvSpPr>
            <a:spLocks noChangeArrowheads="1"/>
          </p:cNvSpPr>
          <p:nvPr/>
        </p:nvSpPr>
        <p:spPr bwMode="auto">
          <a:xfrm>
            <a:off x="2975353" y="4832597"/>
            <a:ext cx="282666" cy="2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28" tIns="34289" rIns="68528" bIns="34289">
            <a:spAutoFit/>
          </a:bodyPr>
          <a:lstStyle/>
          <a:p>
            <a:pPr algn="ctr" eaLnBrk="1" hangingPunct="1"/>
            <a:r>
              <a:rPr lang="ru-RU" altLang="ru-RU" sz="1100" b="1">
                <a:solidFill>
                  <a:srgbClr val="FFFFFF"/>
                </a:solidFill>
              </a:rPr>
              <a:t>14</a:t>
            </a:r>
          </a:p>
        </p:txBody>
      </p:sp>
      <p:sp>
        <p:nvSpPr>
          <p:cNvPr id="461" name="Прямоугольник 116"/>
          <p:cNvSpPr>
            <a:spLocks noChangeArrowheads="1"/>
          </p:cNvSpPr>
          <p:nvPr/>
        </p:nvSpPr>
        <p:spPr bwMode="auto">
          <a:xfrm>
            <a:off x="2988450" y="5675031"/>
            <a:ext cx="282666" cy="2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28" tIns="34289" rIns="68528" bIns="34289">
            <a:spAutoFit/>
          </a:bodyPr>
          <a:lstStyle/>
          <a:p>
            <a:pPr algn="ctr" eaLnBrk="1" hangingPunct="1"/>
            <a:r>
              <a:rPr lang="ru-RU" altLang="ru-RU" sz="1100" b="1">
                <a:solidFill>
                  <a:srgbClr val="FFFFFF"/>
                </a:solidFill>
              </a:rPr>
              <a:t>15</a:t>
            </a:r>
          </a:p>
        </p:txBody>
      </p:sp>
      <p:sp>
        <p:nvSpPr>
          <p:cNvPr id="462" name="Прямоугольник 461"/>
          <p:cNvSpPr/>
          <p:nvPr/>
        </p:nvSpPr>
        <p:spPr>
          <a:xfrm>
            <a:off x="715193" y="1663943"/>
            <a:ext cx="2134459" cy="646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68528" tIns="34289" rIns="68528" bIns="34289">
            <a:spAutoFit/>
          </a:bodyPr>
          <a:lstStyle/>
          <a:p>
            <a:pPr marL="134895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0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1. Общая информация о бюджетной системе и бюджетном устройстве Российской Федерации  </a:t>
            </a:r>
          </a:p>
        </p:txBody>
      </p:sp>
      <p:sp>
        <p:nvSpPr>
          <p:cNvPr id="463" name="Прямоугольник 462"/>
          <p:cNvSpPr/>
          <p:nvPr/>
        </p:nvSpPr>
        <p:spPr>
          <a:xfrm>
            <a:off x="715193" y="2394129"/>
            <a:ext cx="2150271" cy="48474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68528" tIns="34289" rIns="68528" bIns="34289">
            <a:spAutoFit/>
          </a:bodyPr>
          <a:lstStyle/>
          <a:p>
            <a:pPr marL="134895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0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2. Информация о бюджетном законодательстве Российской Федерации</a:t>
            </a:r>
            <a:r>
              <a:rPr lang="ru-RU" altLang="ru-RU" sz="9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 </a:t>
            </a:r>
            <a:endParaRPr lang="ru-RU" altLang="ru-RU" sz="10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464" name="Прямоугольник 463"/>
          <p:cNvSpPr/>
          <p:nvPr/>
        </p:nvSpPr>
        <p:spPr>
          <a:xfrm>
            <a:off x="715193" y="2962733"/>
            <a:ext cx="2150270" cy="48474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68528" tIns="34289" rIns="68528" bIns="34289">
            <a:spAutoFit/>
          </a:bodyPr>
          <a:lstStyle/>
          <a:p>
            <a:pPr marL="134895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0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3. Информация о бюджетной классификации Российской Федерации </a:t>
            </a:r>
          </a:p>
        </p:txBody>
      </p:sp>
      <p:sp>
        <p:nvSpPr>
          <p:cNvPr id="465" name="Прямоугольник 464"/>
          <p:cNvSpPr/>
          <p:nvPr/>
        </p:nvSpPr>
        <p:spPr>
          <a:xfrm>
            <a:off x="715193" y="3531337"/>
            <a:ext cx="2156222" cy="34624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68528" tIns="34289" rIns="68528" bIns="34289">
            <a:spAutoFit/>
          </a:bodyPr>
          <a:lstStyle/>
          <a:p>
            <a:pPr marL="134895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0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4. Информация о бюджетном процессе  </a:t>
            </a:r>
          </a:p>
        </p:txBody>
      </p:sp>
      <p:sp>
        <p:nvSpPr>
          <p:cNvPr id="466" name="Прямоугольник 465"/>
          <p:cNvSpPr/>
          <p:nvPr/>
        </p:nvSpPr>
        <p:spPr>
          <a:xfrm>
            <a:off x="715193" y="3961442"/>
            <a:ext cx="2156222" cy="7617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68528" tIns="34289" rIns="68528" bIns="34289">
            <a:spAutoFit/>
          </a:bodyPr>
          <a:lstStyle/>
          <a:p>
            <a:pPr marL="134895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0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5. Информация о правилах и процедурах составления, утверждения, исполнения бюджетов и кассового обслуживания </a:t>
            </a:r>
          </a:p>
        </p:txBody>
      </p:sp>
      <p:sp>
        <p:nvSpPr>
          <p:cNvPr id="467" name="Прямоугольник 466"/>
          <p:cNvSpPr/>
          <p:nvPr/>
        </p:nvSpPr>
        <p:spPr>
          <a:xfrm>
            <a:off x="715193" y="4807045"/>
            <a:ext cx="2147887" cy="62324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68528" tIns="34289" rIns="68528" bIns="34289">
            <a:spAutoFit/>
          </a:bodyPr>
          <a:lstStyle/>
          <a:p>
            <a:pPr marL="134895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0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6. Информация о составлении, внешней проверке, рассмотрении и утверждении бюджетной отчетности </a:t>
            </a:r>
          </a:p>
        </p:txBody>
      </p:sp>
      <p:sp>
        <p:nvSpPr>
          <p:cNvPr id="468" name="Прямоугольник 467"/>
          <p:cNvSpPr/>
          <p:nvPr/>
        </p:nvSpPr>
        <p:spPr>
          <a:xfrm>
            <a:off x="715193" y="5514149"/>
            <a:ext cx="2156222" cy="35593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68528" tIns="34289" rIns="68528" bIns="34289">
            <a:spAutoFit/>
          </a:bodyPr>
          <a:lstStyle/>
          <a:p>
            <a:pPr marL="134895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0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7. Информация о расходах бюджетов</a:t>
            </a:r>
          </a:p>
        </p:txBody>
      </p:sp>
      <p:sp>
        <p:nvSpPr>
          <p:cNvPr id="469" name="Прямоугольник 468"/>
          <p:cNvSpPr/>
          <p:nvPr/>
        </p:nvSpPr>
        <p:spPr>
          <a:xfrm>
            <a:off x="715193" y="5953940"/>
            <a:ext cx="2156222" cy="35593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68528" tIns="34289" rIns="68528" bIns="34289">
            <a:spAutoFit/>
          </a:bodyPr>
          <a:lstStyle/>
          <a:p>
            <a:pPr marL="134895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0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8. Информация о доходах бюджетов</a:t>
            </a:r>
          </a:p>
        </p:txBody>
      </p:sp>
      <p:sp>
        <p:nvSpPr>
          <p:cNvPr id="470" name="Прямоугольник 469"/>
          <p:cNvSpPr/>
          <p:nvPr/>
        </p:nvSpPr>
        <p:spPr>
          <a:xfrm>
            <a:off x="3302424" y="1629355"/>
            <a:ext cx="2922985" cy="34624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528" tIns="34289" rIns="68528" bIns="34289">
            <a:spAutoFit/>
          </a:bodyPr>
          <a:lstStyle/>
          <a:p>
            <a:pPr marL="134895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0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9. Информация о сбалансированности бюджетов</a:t>
            </a:r>
          </a:p>
        </p:txBody>
      </p:sp>
      <p:sp>
        <p:nvSpPr>
          <p:cNvPr id="471" name="Прямоугольник 470"/>
          <p:cNvSpPr/>
          <p:nvPr/>
        </p:nvSpPr>
        <p:spPr>
          <a:xfrm>
            <a:off x="3302424" y="2089495"/>
            <a:ext cx="2922985" cy="34624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528" tIns="34289" rIns="68528" bIns="34289">
            <a:spAutoFit/>
          </a:bodyPr>
          <a:lstStyle/>
          <a:p>
            <a:pPr marL="134895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0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10. Информация о государственном (муниципальном) финансовом контроле </a:t>
            </a:r>
          </a:p>
        </p:txBody>
      </p:sp>
      <p:sp>
        <p:nvSpPr>
          <p:cNvPr id="472" name="Прямоугольник 471"/>
          <p:cNvSpPr/>
          <p:nvPr/>
        </p:nvSpPr>
        <p:spPr>
          <a:xfrm>
            <a:off x="3302424" y="2549635"/>
            <a:ext cx="2922984" cy="7617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528" tIns="34289" rIns="68528" bIns="34289">
            <a:spAutoFit/>
          </a:bodyPr>
          <a:lstStyle/>
          <a:p>
            <a:pPr marL="134895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0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11. Основные экономические и финансовые показатели бюджетов зарубежных стран, сравнительный анализ состояния государственных и муниципальных финансов Российской Федерации и ведущих стран мира</a:t>
            </a:r>
          </a:p>
        </p:txBody>
      </p:sp>
      <p:sp>
        <p:nvSpPr>
          <p:cNvPr id="473" name="Прямоугольник 472"/>
          <p:cNvSpPr/>
          <p:nvPr/>
        </p:nvSpPr>
        <p:spPr>
          <a:xfrm>
            <a:off x="3302423" y="3425273"/>
            <a:ext cx="2934889" cy="7617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68528" tIns="34289" rIns="68528" bIns="34289">
            <a:spAutoFit/>
          </a:bodyPr>
          <a:lstStyle/>
          <a:p>
            <a:pPr marL="134895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0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12. Информация о текущих событиях в сфере управления государственными и муниципальными финансами публично-правового образования (новостная информация</a:t>
            </a:r>
            <a:r>
              <a:rPr lang="ru-RU" altLang="ru-RU" sz="1000" dirty="0">
                <a:solidFill>
                  <a:srgbClr val="17375E"/>
                </a:solidFill>
                <a:cs typeface="Times New Roman" pitchFamily="18" charset="0"/>
              </a:rPr>
              <a:t>)</a:t>
            </a:r>
          </a:p>
        </p:txBody>
      </p:sp>
      <p:sp>
        <p:nvSpPr>
          <p:cNvPr id="474" name="Прямоугольник 473"/>
          <p:cNvSpPr/>
          <p:nvPr/>
        </p:nvSpPr>
        <p:spPr>
          <a:xfrm>
            <a:off x="3302424" y="4300911"/>
            <a:ext cx="2921794" cy="20774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528" tIns="34289" rIns="68528" bIns="34289">
            <a:spAutoFit/>
          </a:bodyPr>
          <a:lstStyle/>
          <a:p>
            <a:pPr marL="134895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0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11. Глоссарий</a:t>
            </a:r>
          </a:p>
        </p:txBody>
      </p:sp>
      <p:sp>
        <p:nvSpPr>
          <p:cNvPr id="475" name="Прямоугольник 474"/>
          <p:cNvSpPr/>
          <p:nvPr/>
        </p:nvSpPr>
        <p:spPr>
          <a:xfrm>
            <a:off x="3302424" y="4622551"/>
            <a:ext cx="2921794" cy="7617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68528" tIns="34289" rIns="68528" bIns="34289">
            <a:spAutoFit/>
          </a:bodyPr>
          <a:lstStyle/>
          <a:p>
            <a:pPr marL="134895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0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12. Общая информация о функционировании единого портала бюджетной системы Российской Федерации, а также перечень гиперссылок на внешние информационные ресурсы</a:t>
            </a:r>
          </a:p>
        </p:txBody>
      </p:sp>
      <p:sp>
        <p:nvSpPr>
          <p:cNvPr id="476" name="Прямоугольник 475"/>
          <p:cNvSpPr/>
          <p:nvPr/>
        </p:nvSpPr>
        <p:spPr>
          <a:xfrm>
            <a:off x="3302424" y="5498188"/>
            <a:ext cx="2921794" cy="131574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68528" tIns="34289" rIns="68528" bIns="34289">
            <a:spAutoFit/>
          </a:bodyPr>
          <a:lstStyle/>
          <a:p>
            <a:pPr marL="134895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0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13. Иная информация, размещение которой на едином портале бюджетной системы Российской Федерации предусмотрено законодательными актами Российской Федерации, нормативными правовыми актами Президента Российской Федерации, Правительства Российской Федерации и Министерства финансов Российской Федерации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="" xmlns:a16="http://schemas.microsoft.com/office/drawing/2014/main" id="{D059B9E9-50B9-4F31-98DF-0A151572D859}"/>
              </a:ext>
            </a:extLst>
          </p:cNvPr>
          <p:cNvSpPr/>
          <p:nvPr/>
        </p:nvSpPr>
        <p:spPr>
          <a:xfrm>
            <a:off x="454791" y="2421443"/>
            <a:ext cx="154678" cy="15467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>
            <a:extLst>
              <a:ext uri="{FF2B5EF4-FFF2-40B4-BE49-F238E27FC236}">
                <a16:creationId xmlns="" xmlns:a16="http://schemas.microsoft.com/office/drawing/2014/main" id="{2845CE1C-316A-404B-83C8-0BEF0F97991F}"/>
              </a:ext>
            </a:extLst>
          </p:cNvPr>
          <p:cNvSpPr/>
          <p:nvPr/>
        </p:nvSpPr>
        <p:spPr>
          <a:xfrm>
            <a:off x="785292" y="7782626"/>
            <a:ext cx="195435" cy="1954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="" xmlns:a16="http://schemas.microsoft.com/office/drawing/2014/main" id="{BF55CCF6-E375-434E-B2BB-F7D822185EB9}"/>
              </a:ext>
            </a:extLst>
          </p:cNvPr>
          <p:cNvSpPr/>
          <p:nvPr/>
        </p:nvSpPr>
        <p:spPr>
          <a:xfrm>
            <a:off x="3377581" y="7626608"/>
            <a:ext cx="195435" cy="19543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37" name="Овал 36">
            <a:extLst>
              <a:ext uri="{FF2B5EF4-FFF2-40B4-BE49-F238E27FC236}">
                <a16:creationId xmlns="" xmlns:a16="http://schemas.microsoft.com/office/drawing/2014/main" id="{28DC21E1-A023-44F2-8A0C-EFDFD7A96F0B}"/>
              </a:ext>
            </a:extLst>
          </p:cNvPr>
          <p:cNvSpPr/>
          <p:nvPr/>
        </p:nvSpPr>
        <p:spPr>
          <a:xfrm>
            <a:off x="3377580" y="8049290"/>
            <a:ext cx="195435" cy="1954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="" xmlns:a16="http://schemas.microsoft.com/office/drawing/2014/main" id="{020C808A-EA7F-4E2E-8DA2-5BE110ED1B51}"/>
              </a:ext>
            </a:extLst>
          </p:cNvPr>
          <p:cNvSpPr/>
          <p:nvPr/>
        </p:nvSpPr>
        <p:spPr>
          <a:xfrm>
            <a:off x="2678968" y="6004938"/>
            <a:ext cx="101960" cy="1019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40" name="Овал 39">
            <a:extLst>
              <a:ext uri="{FF2B5EF4-FFF2-40B4-BE49-F238E27FC236}">
                <a16:creationId xmlns="" xmlns:a16="http://schemas.microsoft.com/office/drawing/2014/main" id="{E71581DE-33CC-4811-A18F-0207FAF3FC65}"/>
              </a:ext>
            </a:extLst>
          </p:cNvPr>
          <p:cNvSpPr/>
          <p:nvPr/>
        </p:nvSpPr>
        <p:spPr>
          <a:xfrm>
            <a:off x="2678968" y="6169613"/>
            <a:ext cx="101960" cy="1019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>
            <a:extLst>
              <a:ext uri="{FF2B5EF4-FFF2-40B4-BE49-F238E27FC236}">
                <a16:creationId xmlns="" xmlns:a16="http://schemas.microsoft.com/office/drawing/2014/main" id="{25E4DC07-365C-4D89-8214-08C16D64847A}"/>
              </a:ext>
            </a:extLst>
          </p:cNvPr>
          <p:cNvSpPr/>
          <p:nvPr/>
        </p:nvSpPr>
        <p:spPr>
          <a:xfrm>
            <a:off x="2678968" y="5558489"/>
            <a:ext cx="101960" cy="1019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42" name="Овал 41">
            <a:extLst>
              <a:ext uri="{FF2B5EF4-FFF2-40B4-BE49-F238E27FC236}">
                <a16:creationId xmlns="" xmlns:a16="http://schemas.microsoft.com/office/drawing/2014/main" id="{A476C48A-921A-49AD-B484-74CCC77CFE9D}"/>
              </a:ext>
            </a:extLst>
          </p:cNvPr>
          <p:cNvSpPr/>
          <p:nvPr/>
        </p:nvSpPr>
        <p:spPr>
          <a:xfrm>
            <a:off x="2678968" y="5723164"/>
            <a:ext cx="101960" cy="1019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>
            <a:extLst>
              <a:ext uri="{FF2B5EF4-FFF2-40B4-BE49-F238E27FC236}">
                <a16:creationId xmlns="" xmlns:a16="http://schemas.microsoft.com/office/drawing/2014/main" id="{9DF2F173-A8A1-4468-8401-949034EE50C3}"/>
              </a:ext>
            </a:extLst>
          </p:cNvPr>
          <p:cNvSpPr/>
          <p:nvPr/>
        </p:nvSpPr>
        <p:spPr>
          <a:xfrm>
            <a:off x="2678011" y="4893246"/>
            <a:ext cx="101960" cy="1019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44" name="Овал 43">
            <a:extLst>
              <a:ext uri="{FF2B5EF4-FFF2-40B4-BE49-F238E27FC236}">
                <a16:creationId xmlns="" xmlns:a16="http://schemas.microsoft.com/office/drawing/2014/main" id="{2FF9EE5A-29E8-49ED-926F-C94066672C59}"/>
              </a:ext>
            </a:extLst>
          </p:cNvPr>
          <p:cNvSpPr/>
          <p:nvPr/>
        </p:nvSpPr>
        <p:spPr>
          <a:xfrm>
            <a:off x="2678011" y="5057921"/>
            <a:ext cx="101960" cy="1019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>
            <a:extLst>
              <a:ext uri="{FF2B5EF4-FFF2-40B4-BE49-F238E27FC236}">
                <a16:creationId xmlns="" xmlns:a16="http://schemas.microsoft.com/office/drawing/2014/main" id="{9F27557C-C8CC-4D77-84C8-8F443F77AD54}"/>
              </a:ext>
            </a:extLst>
          </p:cNvPr>
          <p:cNvSpPr/>
          <p:nvPr/>
        </p:nvSpPr>
        <p:spPr>
          <a:xfrm>
            <a:off x="2678011" y="4052942"/>
            <a:ext cx="101960" cy="1019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46" name="Овал 45">
            <a:extLst>
              <a:ext uri="{FF2B5EF4-FFF2-40B4-BE49-F238E27FC236}">
                <a16:creationId xmlns="" xmlns:a16="http://schemas.microsoft.com/office/drawing/2014/main" id="{0929248E-AFE1-437D-B45C-08359DBB1E41}"/>
              </a:ext>
            </a:extLst>
          </p:cNvPr>
          <p:cNvSpPr/>
          <p:nvPr/>
        </p:nvSpPr>
        <p:spPr>
          <a:xfrm>
            <a:off x="2678011" y="4217617"/>
            <a:ext cx="101960" cy="1019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>
            <a:extLst>
              <a:ext uri="{FF2B5EF4-FFF2-40B4-BE49-F238E27FC236}">
                <a16:creationId xmlns="" xmlns:a16="http://schemas.microsoft.com/office/drawing/2014/main" id="{D46C9CE4-1970-43D3-A846-59FB10D8A091}"/>
              </a:ext>
            </a:extLst>
          </p:cNvPr>
          <p:cNvSpPr/>
          <p:nvPr/>
        </p:nvSpPr>
        <p:spPr>
          <a:xfrm>
            <a:off x="2677054" y="3573571"/>
            <a:ext cx="101960" cy="1019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48" name="Овал 47">
            <a:extLst>
              <a:ext uri="{FF2B5EF4-FFF2-40B4-BE49-F238E27FC236}">
                <a16:creationId xmlns="" xmlns:a16="http://schemas.microsoft.com/office/drawing/2014/main" id="{D874F577-76B2-4420-82C6-090BF7B0B60A}"/>
              </a:ext>
            </a:extLst>
          </p:cNvPr>
          <p:cNvSpPr/>
          <p:nvPr/>
        </p:nvSpPr>
        <p:spPr>
          <a:xfrm>
            <a:off x="2677054" y="3738246"/>
            <a:ext cx="101960" cy="1019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>
            <a:extLst>
              <a:ext uri="{FF2B5EF4-FFF2-40B4-BE49-F238E27FC236}">
                <a16:creationId xmlns="" xmlns:a16="http://schemas.microsoft.com/office/drawing/2014/main" id="{02A46213-9048-40FC-B62B-20EDE7D26619}"/>
              </a:ext>
            </a:extLst>
          </p:cNvPr>
          <p:cNvSpPr/>
          <p:nvPr/>
        </p:nvSpPr>
        <p:spPr>
          <a:xfrm>
            <a:off x="2677054" y="1741517"/>
            <a:ext cx="101960" cy="1019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0" name="Овал 49">
            <a:extLst>
              <a:ext uri="{FF2B5EF4-FFF2-40B4-BE49-F238E27FC236}">
                <a16:creationId xmlns="" xmlns:a16="http://schemas.microsoft.com/office/drawing/2014/main" id="{DAD1F89A-93C7-45A2-8E93-B285F77FEC78}"/>
              </a:ext>
            </a:extLst>
          </p:cNvPr>
          <p:cNvSpPr/>
          <p:nvPr/>
        </p:nvSpPr>
        <p:spPr>
          <a:xfrm>
            <a:off x="2677054" y="1906192"/>
            <a:ext cx="101960" cy="1019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>
            <a:extLst>
              <a:ext uri="{FF2B5EF4-FFF2-40B4-BE49-F238E27FC236}">
                <a16:creationId xmlns="" xmlns:a16="http://schemas.microsoft.com/office/drawing/2014/main" id="{2B2F5250-7AC9-405F-B6A4-404FF1095AB7}"/>
              </a:ext>
            </a:extLst>
          </p:cNvPr>
          <p:cNvSpPr/>
          <p:nvPr/>
        </p:nvSpPr>
        <p:spPr>
          <a:xfrm>
            <a:off x="2677054" y="2442840"/>
            <a:ext cx="101960" cy="1019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2" name="Овал 51">
            <a:extLst>
              <a:ext uri="{FF2B5EF4-FFF2-40B4-BE49-F238E27FC236}">
                <a16:creationId xmlns="" xmlns:a16="http://schemas.microsoft.com/office/drawing/2014/main" id="{9F82F1A5-3739-4D32-8CDB-E9121743908F}"/>
              </a:ext>
            </a:extLst>
          </p:cNvPr>
          <p:cNvSpPr/>
          <p:nvPr/>
        </p:nvSpPr>
        <p:spPr>
          <a:xfrm>
            <a:off x="2677054" y="2607515"/>
            <a:ext cx="101960" cy="1019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="" xmlns:a16="http://schemas.microsoft.com/office/drawing/2014/main" id="{5F5E174D-53EC-44F0-A244-377E5A6D84D6}"/>
              </a:ext>
            </a:extLst>
          </p:cNvPr>
          <p:cNvSpPr/>
          <p:nvPr/>
        </p:nvSpPr>
        <p:spPr>
          <a:xfrm>
            <a:off x="2677054" y="3041460"/>
            <a:ext cx="101960" cy="1019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4" name="Овал 53">
            <a:extLst>
              <a:ext uri="{FF2B5EF4-FFF2-40B4-BE49-F238E27FC236}">
                <a16:creationId xmlns="" xmlns:a16="http://schemas.microsoft.com/office/drawing/2014/main" id="{D5DFE090-725D-4BD3-B241-D3169CDBF6C9}"/>
              </a:ext>
            </a:extLst>
          </p:cNvPr>
          <p:cNvSpPr/>
          <p:nvPr/>
        </p:nvSpPr>
        <p:spPr>
          <a:xfrm>
            <a:off x="2677054" y="3206135"/>
            <a:ext cx="101960" cy="1019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>
            <a:extLst>
              <a:ext uri="{FF2B5EF4-FFF2-40B4-BE49-F238E27FC236}">
                <a16:creationId xmlns="" xmlns:a16="http://schemas.microsoft.com/office/drawing/2014/main" id="{18015053-3F56-468B-BD6E-8455CAE16F30}"/>
              </a:ext>
            </a:extLst>
          </p:cNvPr>
          <p:cNvSpPr/>
          <p:nvPr/>
        </p:nvSpPr>
        <p:spPr>
          <a:xfrm>
            <a:off x="6039169" y="1669528"/>
            <a:ext cx="101960" cy="1019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6" name="Овал 55">
            <a:extLst>
              <a:ext uri="{FF2B5EF4-FFF2-40B4-BE49-F238E27FC236}">
                <a16:creationId xmlns="" xmlns:a16="http://schemas.microsoft.com/office/drawing/2014/main" id="{12633F32-0E68-4C63-A3B2-66010E458041}"/>
              </a:ext>
            </a:extLst>
          </p:cNvPr>
          <p:cNvSpPr/>
          <p:nvPr/>
        </p:nvSpPr>
        <p:spPr>
          <a:xfrm>
            <a:off x="6039169" y="1834203"/>
            <a:ext cx="101960" cy="1019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>
            <a:extLst>
              <a:ext uri="{FF2B5EF4-FFF2-40B4-BE49-F238E27FC236}">
                <a16:creationId xmlns="" xmlns:a16="http://schemas.microsoft.com/office/drawing/2014/main" id="{D3906DC5-23AB-4235-9022-C3C43A5D0514}"/>
              </a:ext>
            </a:extLst>
          </p:cNvPr>
          <p:cNvSpPr/>
          <p:nvPr/>
        </p:nvSpPr>
        <p:spPr>
          <a:xfrm>
            <a:off x="6039169" y="2138896"/>
            <a:ext cx="101960" cy="1019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8" name="Овал 57">
            <a:extLst>
              <a:ext uri="{FF2B5EF4-FFF2-40B4-BE49-F238E27FC236}">
                <a16:creationId xmlns="" xmlns:a16="http://schemas.microsoft.com/office/drawing/2014/main" id="{F638BD0F-7B91-4702-898E-D89B4FC6E9D9}"/>
              </a:ext>
            </a:extLst>
          </p:cNvPr>
          <p:cNvSpPr/>
          <p:nvPr/>
        </p:nvSpPr>
        <p:spPr>
          <a:xfrm>
            <a:off x="6039169" y="2303571"/>
            <a:ext cx="101960" cy="1019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>
            <a:extLst>
              <a:ext uri="{FF2B5EF4-FFF2-40B4-BE49-F238E27FC236}">
                <a16:creationId xmlns="" xmlns:a16="http://schemas.microsoft.com/office/drawing/2014/main" id="{4A41BF84-047E-49B6-BEF5-D002A13432A3}"/>
              </a:ext>
            </a:extLst>
          </p:cNvPr>
          <p:cNvSpPr/>
          <p:nvPr/>
        </p:nvSpPr>
        <p:spPr>
          <a:xfrm>
            <a:off x="6037387" y="2633479"/>
            <a:ext cx="101960" cy="1019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0" name="Овал 59">
            <a:extLst>
              <a:ext uri="{FF2B5EF4-FFF2-40B4-BE49-F238E27FC236}">
                <a16:creationId xmlns="" xmlns:a16="http://schemas.microsoft.com/office/drawing/2014/main" id="{43B1DAA1-67ED-41A2-A441-1B6B56CF6792}"/>
              </a:ext>
            </a:extLst>
          </p:cNvPr>
          <p:cNvSpPr/>
          <p:nvPr/>
        </p:nvSpPr>
        <p:spPr>
          <a:xfrm>
            <a:off x="6037387" y="2798154"/>
            <a:ext cx="101960" cy="1019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>
            <a:extLst>
              <a:ext uri="{FF2B5EF4-FFF2-40B4-BE49-F238E27FC236}">
                <a16:creationId xmlns="" xmlns:a16="http://schemas.microsoft.com/office/drawing/2014/main" id="{687E5FD3-73E2-4947-97EA-BE0E12FA0819}"/>
              </a:ext>
            </a:extLst>
          </p:cNvPr>
          <p:cNvSpPr/>
          <p:nvPr/>
        </p:nvSpPr>
        <p:spPr>
          <a:xfrm>
            <a:off x="6037387" y="3484513"/>
            <a:ext cx="101960" cy="1019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2" name="Овал 61">
            <a:extLst>
              <a:ext uri="{FF2B5EF4-FFF2-40B4-BE49-F238E27FC236}">
                <a16:creationId xmlns="" xmlns:a16="http://schemas.microsoft.com/office/drawing/2014/main" id="{28E155F5-58D9-4F08-A947-5F5F18505A59}"/>
              </a:ext>
            </a:extLst>
          </p:cNvPr>
          <p:cNvSpPr/>
          <p:nvPr/>
        </p:nvSpPr>
        <p:spPr>
          <a:xfrm>
            <a:off x="6037387" y="3649188"/>
            <a:ext cx="101960" cy="1019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>
            <a:extLst>
              <a:ext uri="{FF2B5EF4-FFF2-40B4-BE49-F238E27FC236}">
                <a16:creationId xmlns="" xmlns:a16="http://schemas.microsoft.com/office/drawing/2014/main" id="{5600D35A-16DA-430C-A5CF-AFB7DE4E5B4B}"/>
              </a:ext>
            </a:extLst>
          </p:cNvPr>
          <p:cNvSpPr/>
          <p:nvPr/>
        </p:nvSpPr>
        <p:spPr>
          <a:xfrm>
            <a:off x="6058648" y="4365659"/>
            <a:ext cx="101960" cy="1019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4" name="Овал 63">
            <a:extLst>
              <a:ext uri="{FF2B5EF4-FFF2-40B4-BE49-F238E27FC236}">
                <a16:creationId xmlns="" xmlns:a16="http://schemas.microsoft.com/office/drawing/2014/main" id="{B3C258E1-646F-411C-A426-8C3E87938DA6}"/>
              </a:ext>
            </a:extLst>
          </p:cNvPr>
          <p:cNvSpPr/>
          <p:nvPr/>
        </p:nvSpPr>
        <p:spPr>
          <a:xfrm>
            <a:off x="5863685" y="4367372"/>
            <a:ext cx="101960" cy="1019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>
            <a:extLst>
              <a:ext uri="{FF2B5EF4-FFF2-40B4-BE49-F238E27FC236}">
                <a16:creationId xmlns="" xmlns:a16="http://schemas.microsoft.com/office/drawing/2014/main" id="{30924621-C6A6-41DD-9683-DAC9246B0F76}"/>
              </a:ext>
            </a:extLst>
          </p:cNvPr>
          <p:cNvSpPr/>
          <p:nvPr/>
        </p:nvSpPr>
        <p:spPr>
          <a:xfrm>
            <a:off x="6083571" y="4667922"/>
            <a:ext cx="101960" cy="1019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6" name="Овал 65">
            <a:extLst>
              <a:ext uri="{FF2B5EF4-FFF2-40B4-BE49-F238E27FC236}">
                <a16:creationId xmlns="" xmlns:a16="http://schemas.microsoft.com/office/drawing/2014/main" id="{1DA4CA6C-3585-4E1B-A147-4B50FBFDBD7B}"/>
              </a:ext>
            </a:extLst>
          </p:cNvPr>
          <p:cNvSpPr/>
          <p:nvPr/>
        </p:nvSpPr>
        <p:spPr>
          <a:xfrm>
            <a:off x="6083571" y="4832597"/>
            <a:ext cx="101960" cy="1019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>
            <a:extLst>
              <a:ext uri="{FF2B5EF4-FFF2-40B4-BE49-F238E27FC236}">
                <a16:creationId xmlns="" xmlns:a16="http://schemas.microsoft.com/office/drawing/2014/main" id="{BFF0071C-2D15-40B5-BC32-0C18D6F2EB6B}"/>
              </a:ext>
            </a:extLst>
          </p:cNvPr>
          <p:cNvSpPr/>
          <p:nvPr/>
        </p:nvSpPr>
        <p:spPr>
          <a:xfrm>
            <a:off x="6058153" y="5697901"/>
            <a:ext cx="101960" cy="1019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8" name="Овал 67">
            <a:extLst>
              <a:ext uri="{FF2B5EF4-FFF2-40B4-BE49-F238E27FC236}">
                <a16:creationId xmlns="" xmlns:a16="http://schemas.microsoft.com/office/drawing/2014/main" id="{50DE42A5-E7FF-47A9-8CEB-2DFA5F5E70C4}"/>
              </a:ext>
            </a:extLst>
          </p:cNvPr>
          <p:cNvSpPr/>
          <p:nvPr/>
        </p:nvSpPr>
        <p:spPr>
          <a:xfrm>
            <a:off x="6058153" y="5862576"/>
            <a:ext cx="101960" cy="1019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>
            <a:extLst>
              <a:ext uri="{FF2B5EF4-FFF2-40B4-BE49-F238E27FC236}">
                <a16:creationId xmlns="" xmlns:a16="http://schemas.microsoft.com/office/drawing/2014/main" id="{1A6D46F3-FC10-480A-9023-67A8CE1123ED}"/>
              </a:ext>
            </a:extLst>
          </p:cNvPr>
          <p:cNvSpPr/>
          <p:nvPr/>
        </p:nvSpPr>
        <p:spPr>
          <a:xfrm>
            <a:off x="454791" y="4000623"/>
            <a:ext cx="154678" cy="15467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>
            <a:extLst>
              <a:ext uri="{FF2B5EF4-FFF2-40B4-BE49-F238E27FC236}">
                <a16:creationId xmlns="" xmlns:a16="http://schemas.microsoft.com/office/drawing/2014/main" id="{7A254F22-95BE-4452-BC2E-D3048556AC88}"/>
              </a:ext>
            </a:extLst>
          </p:cNvPr>
          <p:cNvSpPr/>
          <p:nvPr/>
        </p:nvSpPr>
        <p:spPr>
          <a:xfrm>
            <a:off x="454791" y="4932756"/>
            <a:ext cx="154678" cy="15467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>
            <a:extLst>
              <a:ext uri="{FF2B5EF4-FFF2-40B4-BE49-F238E27FC236}">
                <a16:creationId xmlns="" xmlns:a16="http://schemas.microsoft.com/office/drawing/2014/main" id="{9A850C3F-9439-4782-9A52-DF92F5B5E1F5}"/>
              </a:ext>
            </a:extLst>
          </p:cNvPr>
          <p:cNvSpPr/>
          <p:nvPr/>
        </p:nvSpPr>
        <p:spPr>
          <a:xfrm>
            <a:off x="3071003" y="2129451"/>
            <a:ext cx="154678" cy="15467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>
            <a:extLst>
              <a:ext uri="{FF2B5EF4-FFF2-40B4-BE49-F238E27FC236}">
                <a16:creationId xmlns="" xmlns:a16="http://schemas.microsoft.com/office/drawing/2014/main" id="{854C55FC-D0AE-4016-98B8-9539CE9DFF41}"/>
              </a:ext>
            </a:extLst>
          </p:cNvPr>
          <p:cNvSpPr/>
          <p:nvPr/>
        </p:nvSpPr>
        <p:spPr>
          <a:xfrm>
            <a:off x="785293" y="7338576"/>
            <a:ext cx="195435" cy="19543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4" name="Овал 73">
            <a:extLst>
              <a:ext uri="{FF2B5EF4-FFF2-40B4-BE49-F238E27FC236}">
                <a16:creationId xmlns="" xmlns:a16="http://schemas.microsoft.com/office/drawing/2014/main" id="{08F9FCC3-62A9-4538-A113-31FD7EF7DBB3}"/>
              </a:ext>
            </a:extLst>
          </p:cNvPr>
          <p:cNvSpPr/>
          <p:nvPr/>
        </p:nvSpPr>
        <p:spPr>
          <a:xfrm>
            <a:off x="454791" y="5546296"/>
            <a:ext cx="154678" cy="15467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>
            <a:extLst>
              <a:ext uri="{FF2B5EF4-FFF2-40B4-BE49-F238E27FC236}">
                <a16:creationId xmlns="" xmlns:a16="http://schemas.microsoft.com/office/drawing/2014/main" id="{D2BBC564-F3F8-456C-80F7-1855E3E92951}"/>
              </a:ext>
            </a:extLst>
          </p:cNvPr>
          <p:cNvSpPr/>
          <p:nvPr/>
        </p:nvSpPr>
        <p:spPr>
          <a:xfrm>
            <a:off x="454791" y="5996956"/>
            <a:ext cx="154678" cy="15467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>
            <a:extLst>
              <a:ext uri="{FF2B5EF4-FFF2-40B4-BE49-F238E27FC236}">
                <a16:creationId xmlns="" xmlns:a16="http://schemas.microsoft.com/office/drawing/2014/main" id="{7542E8CF-A2D4-41F8-8461-DD2D7DCA39E2}"/>
              </a:ext>
            </a:extLst>
          </p:cNvPr>
          <p:cNvSpPr/>
          <p:nvPr/>
        </p:nvSpPr>
        <p:spPr>
          <a:xfrm>
            <a:off x="454791" y="3033649"/>
            <a:ext cx="154678" cy="15467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>
            <a:extLst>
              <a:ext uri="{FF2B5EF4-FFF2-40B4-BE49-F238E27FC236}">
                <a16:creationId xmlns="" xmlns:a16="http://schemas.microsoft.com/office/drawing/2014/main" id="{5E33CDFA-A37D-42D6-9BBE-4E89E1FC5460}"/>
              </a:ext>
            </a:extLst>
          </p:cNvPr>
          <p:cNvSpPr/>
          <p:nvPr/>
        </p:nvSpPr>
        <p:spPr>
          <a:xfrm>
            <a:off x="454791" y="3562909"/>
            <a:ext cx="154678" cy="15467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Овал 77">
            <a:extLst>
              <a:ext uri="{FF2B5EF4-FFF2-40B4-BE49-F238E27FC236}">
                <a16:creationId xmlns="" xmlns:a16="http://schemas.microsoft.com/office/drawing/2014/main" id="{CE6633C4-98D5-4DFA-8E8D-AFAF9ECDB112}"/>
              </a:ext>
            </a:extLst>
          </p:cNvPr>
          <p:cNvSpPr/>
          <p:nvPr/>
        </p:nvSpPr>
        <p:spPr>
          <a:xfrm>
            <a:off x="3071003" y="1674361"/>
            <a:ext cx="154678" cy="15467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>
            <a:extLst>
              <a:ext uri="{FF2B5EF4-FFF2-40B4-BE49-F238E27FC236}">
                <a16:creationId xmlns="" xmlns:a16="http://schemas.microsoft.com/office/drawing/2014/main" id="{FC47B305-38EA-46AD-8D7E-BDCA659DFA86}"/>
              </a:ext>
            </a:extLst>
          </p:cNvPr>
          <p:cNvSpPr/>
          <p:nvPr/>
        </p:nvSpPr>
        <p:spPr>
          <a:xfrm>
            <a:off x="3071003" y="4686735"/>
            <a:ext cx="154678" cy="15467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>
            <a:extLst>
              <a:ext uri="{FF2B5EF4-FFF2-40B4-BE49-F238E27FC236}">
                <a16:creationId xmlns="" xmlns:a16="http://schemas.microsoft.com/office/drawing/2014/main" id="{670DE192-7D07-4DBF-A550-DE9E52735F24}"/>
              </a:ext>
            </a:extLst>
          </p:cNvPr>
          <p:cNvSpPr/>
          <p:nvPr/>
        </p:nvSpPr>
        <p:spPr>
          <a:xfrm>
            <a:off x="3071003" y="5580064"/>
            <a:ext cx="154678" cy="15467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1" name="Прямая соединительная линия 80">
            <a:extLst>
              <a:ext uri="{FF2B5EF4-FFF2-40B4-BE49-F238E27FC236}">
                <a16:creationId xmlns="" xmlns:a16="http://schemas.microsoft.com/office/drawing/2014/main" id="{79710FAD-7FE8-4165-99A4-28E9E61BF745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Прямоугольник 81">
            <a:extLst>
              <a:ext uri="{FF2B5EF4-FFF2-40B4-BE49-F238E27FC236}">
                <a16:creationId xmlns="" xmlns:a16="http://schemas.microsoft.com/office/drawing/2014/main" id="{E5380BCD-2A74-48CF-B600-4B5417A91C53}"/>
              </a:ext>
            </a:extLst>
          </p:cNvPr>
          <p:cNvSpPr/>
          <p:nvPr/>
        </p:nvSpPr>
        <p:spPr>
          <a:xfrm>
            <a:off x="116631" y="35496"/>
            <a:ext cx="6624731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ФОРМИРОВАНИЕ ЕДИНОГО ИНФОРМАЦИОННОГО ПРОСТРАНСТВА ФИНАНСОВОЙ ДЕЯТЕЛЬНОСТИ ПУБЛИЧНО-ПРАВОВЫХ ОБРАЗОВАНИЙ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67544" y="683568"/>
            <a:ext cx="591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3 </a:t>
            </a:r>
            <a:r>
              <a:rPr lang="ru-RU" sz="1600" dirty="0">
                <a:latin typeface="Franklin Gothic Demi Cond" panose="020B0706030402020204" pitchFamily="34" charset="0"/>
              </a:rPr>
              <a:t>-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Обновление состава размещаемой информации на едином портале</a:t>
            </a:r>
          </a:p>
        </p:txBody>
      </p:sp>
      <p:cxnSp>
        <p:nvCxnSpPr>
          <p:cNvPr id="86" name="Прямая соединительная линия 85">
            <a:extLst>
              <a:ext uri="{FF2B5EF4-FFF2-40B4-BE49-F238E27FC236}">
                <a16:creationId xmlns="" xmlns:a16="http://schemas.microsoft.com/office/drawing/2014/main" id="{67EFE53F-A1E4-43F3-9229-1F1A417FD563}"/>
              </a:ext>
            </a:extLst>
          </p:cNvPr>
          <p:cNvCxnSpPr/>
          <p:nvPr/>
        </p:nvCxnSpPr>
        <p:spPr>
          <a:xfrm>
            <a:off x="116632" y="827584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147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2"/>
          <p:cNvSpPr>
            <a:spLocks noChangeArrowheads="1"/>
          </p:cNvSpPr>
          <p:nvPr/>
        </p:nvSpPr>
        <p:spPr bwMode="auto">
          <a:xfrm>
            <a:off x="421481" y="1928291"/>
            <a:ext cx="5429250" cy="7774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endParaRPr lang="ru-RU" altLang="ru-RU" sz="1400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948A3B90-1296-4812-B05A-B2F22C6A061A}"/>
              </a:ext>
            </a:extLst>
          </p:cNvPr>
          <p:cNvSpPr txBox="1"/>
          <p:nvPr/>
        </p:nvSpPr>
        <p:spPr>
          <a:xfrm>
            <a:off x="467544" y="1259632"/>
            <a:ext cx="5913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Показатели единого портала бюджетной системы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4B0973EE-26D0-4734-8F06-DCB514B7BA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241802"/>
              </p:ext>
            </p:extLst>
          </p:nvPr>
        </p:nvGraphicFramePr>
        <p:xfrm>
          <a:off x="548682" y="1619672"/>
          <a:ext cx="6048669" cy="6332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0146">
                  <a:extLst>
                    <a:ext uri="{9D8B030D-6E8A-4147-A177-3AD203B41FA5}">
                      <a16:colId xmlns="" xmlns:a16="http://schemas.microsoft.com/office/drawing/2014/main" val="2821983205"/>
                    </a:ext>
                  </a:extLst>
                </a:gridCol>
                <a:gridCol w="2398523">
                  <a:extLst>
                    <a:ext uri="{9D8B030D-6E8A-4147-A177-3AD203B41FA5}">
                      <a16:colId xmlns="" xmlns:a16="http://schemas.microsoft.com/office/drawing/2014/main" val="2062346524"/>
                    </a:ext>
                  </a:extLst>
                </a:gridCol>
              </a:tblGrid>
              <a:tr h="268379">
                <a:tc gridSpan="2">
                  <a:txBody>
                    <a:bodyPr/>
                    <a:lstStyle/>
                    <a:p>
                      <a:pPr algn="ctr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ru-RU" altLang="ru-RU" sz="1800" b="0" strike="noStrike" dirty="0">
                          <a:ln w="0"/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За 2017 год по состоянию на 12 декабря 2017 года: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62719815"/>
                  </a:ext>
                </a:extLst>
              </a:tr>
              <a:tr h="4696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Просмотры </a:t>
                      </a:r>
                    </a:p>
                    <a:p>
                      <a:pPr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ru-RU" alt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страниц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4 558 330</a:t>
                      </a:r>
                      <a:endParaRPr lang="ru-RU" alt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lang="ru-RU" altLang="ru-RU" sz="18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69541684"/>
                  </a:ext>
                </a:extLst>
              </a:tr>
              <a:tr h="4696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Визиты на портал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2 175 991</a:t>
                      </a:r>
                      <a:endParaRPr lang="ru-RU" alt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26573080"/>
                  </a:ext>
                </a:extLst>
              </a:tr>
              <a:tr h="4696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Уникальные посетители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918 736</a:t>
                      </a:r>
                      <a:endParaRPr lang="ru-RU" altLang="ru-RU" sz="18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6709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Реестр участников и </a:t>
                      </a:r>
                      <a:r>
                        <a:rPr lang="ru-RU" sz="18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неучастников</a:t>
                      </a:r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бюджетного процесса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более </a:t>
                      </a:r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236 000 </a:t>
                      </a:r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записей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696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Реестр соглашений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более </a:t>
                      </a:r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66 000 </a:t>
                      </a:r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записей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696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Реестр государственных заданий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более </a:t>
                      </a:r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4 800 </a:t>
                      </a:r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записей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6709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Базовые перечни услуг и работ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более </a:t>
                      </a:r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500 000 </a:t>
                      </a:r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записей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93795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Ведомственные перечни услуг и работ</a:t>
                      </a:r>
                      <a:endParaRPr lang="ru-RU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более 8 600 перечней и более </a:t>
                      </a:r>
                      <a:r>
                        <a:rPr lang="ru-RU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240 000 </a:t>
                      </a:r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записей</a:t>
                      </a:r>
                      <a:endParaRPr lang="ru-RU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4081393"/>
                  </a:ext>
                </a:extLst>
              </a:tr>
            </a:tbl>
          </a:graphicData>
        </a:graphic>
      </p:graphicFrame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67E19D84-F21A-498A-98A5-8226328D0973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9567F141-B738-412A-B774-4C319D279754}"/>
              </a:ext>
            </a:extLst>
          </p:cNvPr>
          <p:cNvSpPr/>
          <p:nvPr/>
        </p:nvSpPr>
        <p:spPr>
          <a:xfrm>
            <a:off x="116631" y="35496"/>
            <a:ext cx="6624731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ФОРМИРОВАНИЕ ЕДИНОГО ИНФОРМАЦИОННОГО ПРОСТРАНСТВА ФИНАНСОВОЙ ДЕЯТЕЛЬНОСТИ ПУБЛИЧНО-ПРАВОВЫХ ОБРАЗОВАНИЙ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6673" y="74628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Статистика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1772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672" y="716667"/>
            <a:ext cx="5913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1 </a:t>
            </a:r>
            <a:r>
              <a:rPr lang="ru-RU" sz="1600" dirty="0">
                <a:latin typeface="Franklin Gothic Demi Cond" panose="020B0706030402020204" pitchFamily="34" charset="0"/>
              </a:rPr>
              <a:t>– </a:t>
            </a:r>
            <a:r>
              <a:rPr lang="ru-RU" sz="1600" cap="all" dirty="0">
                <a:solidFill>
                  <a:srgbClr val="1F497D">
                    <a:lumMod val="75000"/>
                  </a:srgbClr>
                </a:solidFill>
                <a:latin typeface="Franklin Gothic Demi Cond" panose="020B0706030402020204" pitchFamily="34" charset="0"/>
              </a:rPr>
              <a:t>обеспечение функционирования 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Государственной информационной системы о государственных и муниципальных платежах (ГИС ГМП)</a:t>
            </a:r>
          </a:p>
        </p:txBody>
      </p:sp>
      <p:sp>
        <p:nvSpPr>
          <p:cNvPr id="10" name="TextBox 21"/>
          <p:cNvSpPr txBox="1">
            <a:spLocks noChangeArrowheads="1"/>
          </p:cNvSpPr>
          <p:nvPr/>
        </p:nvSpPr>
        <p:spPr bwMode="auto">
          <a:xfrm>
            <a:off x="451573" y="1547664"/>
            <a:ext cx="5531647" cy="323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 marL="18256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450850" algn="just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200" dirty="0">
                <a:latin typeface="+mn-lt"/>
                <a:ea typeface="MS PGothic" pitchFamily="34" charset="-128"/>
                <a:cs typeface="Times New Roman" panose="02020603050405020304" pitchFamily="18" charset="0"/>
              </a:rPr>
              <a:t>Исполнение Указа Президента Российской Федерации от 7 мая 2012 года № </a:t>
            </a:r>
            <a:r>
              <a:rPr lang="ru-RU" altLang="ru-RU" sz="1200" dirty="0" smtClean="0">
                <a:latin typeface="+mn-lt"/>
                <a:ea typeface="MS PGothic" pitchFamily="34" charset="-128"/>
                <a:cs typeface="Times New Roman" panose="02020603050405020304" pitchFamily="18" charset="0"/>
              </a:rPr>
              <a:t>601 «Об основных направлениях совершенствования системы государственного управления»:</a:t>
            </a:r>
          </a:p>
          <a:p>
            <a:pPr marL="171450" indent="-171450" algn="just" eaLnBrk="1" hangingPunct="1">
              <a:lnSpc>
                <a:spcPct val="100000"/>
              </a:lnSpc>
              <a:spcBef>
                <a:spcPct val="0"/>
              </a:spcBef>
              <a:buFont typeface="Calibri" panose="020F0502020204030204" pitchFamily="34" charset="0"/>
              <a:buChar char="−"/>
            </a:pPr>
            <a:r>
              <a:rPr lang="ru-RU" altLang="ru-RU" sz="1200" dirty="0" smtClean="0">
                <a:ea typeface="MS PGothic" pitchFamily="34" charset="-128"/>
                <a:cs typeface="Times New Roman" panose="02020603050405020304" pitchFamily="18" charset="0"/>
              </a:rPr>
              <a:t>доля </a:t>
            </a:r>
            <a:r>
              <a:rPr lang="ru-RU" altLang="ru-RU" sz="1200" dirty="0">
                <a:ea typeface="MS PGothic" pitchFamily="34" charset="-128"/>
                <a:cs typeface="Times New Roman" panose="02020603050405020304" pitchFamily="18" charset="0"/>
              </a:rPr>
              <a:t>граждан, использующих механизм получения государственных и муниципальных услуг в электронной форме </a:t>
            </a:r>
            <a:r>
              <a:rPr lang="ru-RU" altLang="ru-RU" sz="1200" u="sng" dirty="0">
                <a:ea typeface="MS PGothic" pitchFamily="34" charset="-128"/>
                <a:cs typeface="Times New Roman" panose="02020603050405020304" pitchFamily="18" charset="0"/>
              </a:rPr>
              <a:t>к 2018 году - не менее 70</a:t>
            </a:r>
            <a:r>
              <a:rPr lang="ru-RU" altLang="ru-RU" sz="1200" u="sng" dirty="0" smtClean="0">
                <a:ea typeface="MS PGothic" pitchFamily="34" charset="-128"/>
                <a:cs typeface="Times New Roman" panose="02020603050405020304" pitchFamily="18" charset="0"/>
              </a:rPr>
              <a:t>%.</a:t>
            </a:r>
          </a:p>
          <a:p>
            <a:pPr marL="171450" indent="-171450" algn="just"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</a:pPr>
            <a:endParaRPr lang="ru-RU" altLang="ru-RU" sz="1200" u="sng" dirty="0">
              <a:ea typeface="MS PGothic" pitchFamily="34" charset="-128"/>
              <a:cs typeface="Times New Roman" panose="02020603050405020304" pitchFamily="18" charset="0"/>
            </a:endParaRPr>
          </a:p>
          <a:p>
            <a:pPr marL="0" indent="450850"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200" dirty="0">
                <a:ea typeface="MS PGothic" pitchFamily="34" charset="-128"/>
                <a:cs typeface="Times New Roman" panose="02020603050405020304" pitchFamily="18" charset="0"/>
              </a:rPr>
              <a:t>Исполнение Федерального закона от 27.07.2010 № 210-ФЗ «Об организации предоставления государственных и муниципальных услуг</a:t>
            </a:r>
            <a:r>
              <a:rPr lang="ru-RU" altLang="ru-RU" sz="1200" dirty="0" smtClean="0">
                <a:ea typeface="MS PGothic" pitchFamily="34" charset="-128"/>
                <a:cs typeface="Times New Roman" panose="02020603050405020304" pitchFamily="18" charset="0"/>
              </a:rPr>
              <a:t>»:</a:t>
            </a:r>
            <a:endParaRPr lang="ru-RU" altLang="ru-RU" sz="1200" dirty="0">
              <a:ea typeface="MS PGothic" pitchFamily="34" charset="-128"/>
              <a:cs typeface="Times New Roman" panose="02020603050405020304" pitchFamily="18" charset="0"/>
            </a:endParaRPr>
          </a:p>
          <a:p>
            <a:pPr marL="171450" indent="-171450" algn="just" eaLnBrk="1" hangingPunct="1">
              <a:lnSpc>
                <a:spcPct val="100000"/>
              </a:lnSpc>
              <a:spcBef>
                <a:spcPct val="0"/>
              </a:spcBef>
              <a:buFont typeface="Calibri" panose="020F0502020204030204" pitchFamily="34" charset="0"/>
              <a:buChar char="−"/>
            </a:pPr>
            <a:r>
              <a:rPr lang="ru-RU" altLang="ru-RU" sz="1200" dirty="0" smtClean="0">
                <a:ea typeface="MS PGothic" pitchFamily="34" charset="-128"/>
                <a:cs typeface="Times New Roman" panose="02020603050405020304" pitchFamily="18" charset="0"/>
              </a:rPr>
              <a:t>реализация </a:t>
            </a:r>
            <a:r>
              <a:rPr lang="ru-RU" altLang="ru-RU" sz="1200" dirty="0">
                <a:ea typeface="MS PGothic" pitchFamily="34" charset="-128"/>
                <a:cs typeface="Times New Roman" panose="02020603050405020304" pitchFamily="18" charset="0"/>
              </a:rPr>
              <a:t>прав заявителей на получение платных государственных и муниципальных услуг </a:t>
            </a:r>
            <a:r>
              <a:rPr lang="ru-RU" altLang="ru-RU" sz="1200" u="sng" dirty="0">
                <a:ea typeface="MS PGothic" pitchFamily="34" charset="-128"/>
                <a:cs typeface="Times New Roman" panose="02020603050405020304" pitchFamily="18" charset="0"/>
              </a:rPr>
              <a:t>без предоставления документов, подтверждающих факт </a:t>
            </a:r>
            <a:r>
              <a:rPr lang="ru-RU" altLang="ru-RU" sz="1200" u="sng" dirty="0" smtClean="0">
                <a:ea typeface="MS PGothic" pitchFamily="34" charset="-128"/>
                <a:cs typeface="Times New Roman" panose="02020603050405020304" pitchFamily="18" charset="0"/>
              </a:rPr>
              <a:t>оплаты;</a:t>
            </a:r>
          </a:p>
          <a:p>
            <a:pPr marL="171450" indent="-171450" algn="just" eaLnBrk="1" hangingPunct="1">
              <a:lnSpc>
                <a:spcPct val="100000"/>
              </a:lnSpc>
              <a:spcBef>
                <a:spcPct val="0"/>
              </a:spcBef>
              <a:buFont typeface="Calibri" panose="020F0502020204030204" pitchFamily="34" charset="0"/>
              <a:buChar char="−"/>
            </a:pPr>
            <a:r>
              <a:rPr lang="ru-RU" altLang="ru-RU" sz="1200" dirty="0">
                <a:ea typeface="MS PGothic" pitchFamily="34" charset="-128"/>
                <a:cs typeface="Times New Roman" panose="02020603050405020304" pitchFamily="18" charset="0"/>
              </a:rPr>
              <a:t>получение информации о всех своих обязательствах перед бюджетами бюджетной системы Российской Федерации, в том числе о налоговой </a:t>
            </a:r>
            <a:r>
              <a:rPr lang="ru-RU" altLang="ru-RU" sz="1200" dirty="0" smtClean="0">
                <a:ea typeface="MS PGothic" pitchFamily="34" charset="-128"/>
                <a:cs typeface="Times New Roman" panose="02020603050405020304" pitchFamily="18" charset="0"/>
              </a:rPr>
              <a:t>задолженности;</a:t>
            </a:r>
          </a:p>
          <a:p>
            <a:pPr marL="171450" indent="-171450" algn="just" eaLnBrk="1" hangingPunct="1">
              <a:lnSpc>
                <a:spcPct val="100000"/>
              </a:lnSpc>
              <a:spcBef>
                <a:spcPct val="0"/>
              </a:spcBef>
              <a:buFont typeface="Calibri" panose="020F0502020204030204" pitchFamily="34" charset="0"/>
              <a:buChar char="−"/>
            </a:pPr>
            <a:r>
              <a:rPr lang="ru-RU" altLang="ru-RU" sz="1200" dirty="0">
                <a:ea typeface="MS PGothic" pitchFamily="34" charset="-128"/>
                <a:cs typeface="Times New Roman" panose="02020603050405020304" pitchFamily="18" charset="0"/>
              </a:rPr>
              <a:t>стимулирование оплаты в короткие сроки,  в том числе «со скидкой», в том числе использования электронных средств </a:t>
            </a:r>
            <a:r>
              <a:rPr lang="ru-RU" altLang="ru-RU" sz="1200" dirty="0" smtClean="0">
                <a:ea typeface="MS PGothic" pitchFamily="34" charset="-128"/>
                <a:cs typeface="Times New Roman" panose="02020603050405020304" pitchFamily="18" charset="0"/>
              </a:rPr>
              <a:t>платежа;</a:t>
            </a:r>
            <a:endParaRPr lang="ru-RU" altLang="ru-RU" sz="1200" dirty="0">
              <a:ea typeface="MS PGothic" pitchFamily="34" charset="-128"/>
              <a:cs typeface="Times New Roman" panose="02020603050405020304" pitchFamily="18" charset="0"/>
            </a:endParaRPr>
          </a:p>
          <a:p>
            <a:pPr marL="171450" indent="-171450" algn="just" eaLnBrk="1" hangingPunct="1">
              <a:lnSpc>
                <a:spcPct val="100000"/>
              </a:lnSpc>
              <a:spcBef>
                <a:spcPct val="0"/>
              </a:spcBef>
              <a:buFont typeface="Calibri" panose="020F0502020204030204" pitchFamily="34" charset="0"/>
              <a:buChar char="−"/>
            </a:pPr>
            <a:r>
              <a:rPr lang="ru-RU" altLang="ru-RU" sz="1200" dirty="0">
                <a:ea typeface="MS PGothic" pitchFamily="34" charset="-128"/>
                <a:cs typeface="Times New Roman" panose="02020603050405020304" pitchFamily="18" charset="0"/>
              </a:rPr>
              <a:t>получение информации о задолженности по исполнительным </a:t>
            </a:r>
            <a:r>
              <a:rPr lang="ru-RU" altLang="ru-RU" sz="1200" dirty="0" smtClean="0">
                <a:ea typeface="MS PGothic" pitchFamily="34" charset="-128"/>
                <a:cs typeface="Times New Roman" panose="02020603050405020304" pitchFamily="18" charset="0"/>
              </a:rPr>
              <a:t>документам.</a:t>
            </a:r>
            <a:endParaRPr lang="ru-RU" altLang="ru-RU" sz="1200" dirty="0">
              <a:ea typeface="MS PGothic" pitchFamily="34" charset="-128"/>
              <a:cs typeface="Times New Roman" panose="02020603050405020304" pitchFamily="18" charset="0"/>
            </a:endParaRPr>
          </a:p>
        </p:txBody>
      </p:sp>
      <p:sp>
        <p:nvSpPr>
          <p:cNvPr id="24" name="TextBox 17"/>
          <p:cNvSpPr txBox="1">
            <a:spLocks noChangeArrowheads="1"/>
          </p:cNvSpPr>
          <p:nvPr/>
        </p:nvSpPr>
        <p:spPr bwMode="auto">
          <a:xfrm>
            <a:off x="2288762" y="5462865"/>
            <a:ext cx="1740507" cy="50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 dirty="0">
                <a:latin typeface="+mn-lt"/>
                <a:ea typeface="MS PGothic" pitchFamily="34" charset="-128"/>
                <a:cs typeface="Times New Roman" panose="02020603050405020304" pitchFamily="18" charset="0"/>
              </a:rPr>
              <a:t>ПОТРАЛЫ И МФЦ ГОСУДАРСТВЕННЫХ И МУНИЦИПАЛЬНЫХ УСЛУГ</a:t>
            </a: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236279"/>
              </p:ext>
            </p:extLst>
          </p:nvPr>
        </p:nvGraphicFramePr>
        <p:xfrm>
          <a:off x="2204864" y="5980219"/>
          <a:ext cx="1819884" cy="912815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5607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90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800" kern="1200" dirty="0"/>
                        <a:t>Единый</a:t>
                      </a:r>
                      <a:r>
                        <a:rPr lang="ru-RU" altLang="ru-RU" sz="800" kern="1200" baseline="0" dirty="0"/>
                        <a:t> портал госуслуг</a:t>
                      </a:r>
                      <a:endParaRPr lang="ru-RU" altLang="ru-RU" sz="800" b="0" kern="1200" dirty="0">
                        <a:solidFill>
                          <a:srgbClr val="203864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526" marR="9526" marT="951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kern="1200" dirty="0">
                          <a:solidFill>
                            <a:srgbClr val="203864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800" kern="1200" dirty="0"/>
                        <a:t>Региональные</a:t>
                      </a:r>
                      <a:r>
                        <a:rPr lang="ru-RU" altLang="ru-RU" sz="800" kern="1200" baseline="0" dirty="0"/>
                        <a:t> порталы госуслуг</a:t>
                      </a:r>
                      <a:endParaRPr lang="ru-RU" altLang="ru-RU" sz="800" b="0" kern="1200" dirty="0">
                        <a:solidFill>
                          <a:srgbClr val="203864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526" marR="9526" marT="951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kern="1200" dirty="0">
                          <a:solidFill>
                            <a:srgbClr val="203864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800" kern="1200" dirty="0"/>
                        <a:t>Многофункциональные центры</a:t>
                      </a:r>
                      <a:endParaRPr lang="ru-RU" altLang="ru-RU" sz="800" b="0" kern="1200" dirty="0">
                        <a:solidFill>
                          <a:srgbClr val="203864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526" marR="9526" marT="951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kern="1200" dirty="0">
                          <a:solidFill>
                            <a:srgbClr val="203864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695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Суды</a:t>
                      </a:r>
                    </a:p>
                  </a:txBody>
                  <a:tcPr marL="9526" marR="9526" marT="951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kern="1200" dirty="0">
                          <a:solidFill>
                            <a:srgbClr val="203864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Органы ЗАГС</a:t>
                      </a:r>
                    </a:p>
                  </a:txBody>
                  <a:tcPr marL="9526" marR="9526" marT="951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kern="1200" dirty="0">
                          <a:solidFill>
                            <a:srgbClr val="203864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25452" y="5436096"/>
            <a:ext cx="1445141" cy="50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 dirty="0">
                <a:latin typeface="+mn-lt"/>
                <a:ea typeface="MS PGothic" pitchFamily="34" charset="-128"/>
                <a:cs typeface="Times New Roman" panose="02020603050405020304" pitchFamily="18" charset="0"/>
              </a:rPr>
              <a:t>АДМИНИСТАРТОРЫ ДОХОДОВ БЮДЖЕТА, УЧРЕЖДЕНИЯ</a:t>
            </a: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486072"/>
              </p:ext>
            </p:extLst>
          </p:nvPr>
        </p:nvGraphicFramePr>
        <p:xfrm>
          <a:off x="492892" y="5954665"/>
          <a:ext cx="1286074" cy="182563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2860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800" b="1" dirty="0"/>
                        <a:t>58 577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Arial" pitchFamily="34" charset="0"/>
                      </a:endParaRPr>
                    </a:p>
                  </a:txBody>
                  <a:tcPr marL="9528" marR="9528" marT="9513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TextBox 17"/>
          <p:cNvSpPr txBox="1">
            <a:spLocks noChangeArrowheads="1"/>
          </p:cNvSpPr>
          <p:nvPr/>
        </p:nvSpPr>
        <p:spPr bwMode="auto">
          <a:xfrm>
            <a:off x="332656" y="6362910"/>
            <a:ext cx="1362743" cy="369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 dirty="0">
                <a:latin typeface="+mn-lt"/>
                <a:ea typeface="MS PGothic" pitchFamily="34" charset="-128"/>
                <a:cs typeface="Times New Roman" panose="02020603050405020304" pitchFamily="18" charset="0"/>
              </a:rPr>
              <a:t>КРЕДИТНЫЕ ОРГАНИЗАЦИИ</a:t>
            </a: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944031"/>
              </p:ext>
            </p:extLst>
          </p:nvPr>
        </p:nvGraphicFramePr>
        <p:xfrm>
          <a:off x="676630" y="6704039"/>
          <a:ext cx="946831" cy="182563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9468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82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800" b="1" dirty="0"/>
                        <a:t>543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cs typeface="Arial" pitchFamily="34" charset="0"/>
                      </a:endParaRPr>
                    </a:p>
                  </a:txBody>
                  <a:tcPr marL="9520" marR="9520" marT="9513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437864"/>
              </p:ext>
            </p:extLst>
          </p:nvPr>
        </p:nvGraphicFramePr>
        <p:xfrm>
          <a:off x="4304696" y="6012160"/>
          <a:ext cx="2041792" cy="365126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1957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60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Начислений</a:t>
                      </a:r>
                    </a:p>
                  </a:txBody>
                  <a:tcPr marL="9526" marR="9526" marT="951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8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510 925 250</a:t>
                      </a:r>
                    </a:p>
                  </a:txBody>
                  <a:tcPr marL="9526" marR="9526" marT="9514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Фактов оплаты</a:t>
                      </a:r>
                    </a:p>
                  </a:txBody>
                  <a:tcPr marL="9526" marR="9526" marT="951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8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777 070 940</a:t>
                      </a:r>
                    </a:p>
                  </a:txBody>
                  <a:tcPr marL="9526" marR="9526" marT="9514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" name="TextBox 17"/>
          <p:cNvSpPr txBox="1">
            <a:spLocks noChangeArrowheads="1"/>
          </p:cNvSpPr>
          <p:nvPr/>
        </p:nvSpPr>
        <p:spPr bwMode="auto">
          <a:xfrm>
            <a:off x="4149080" y="5470464"/>
            <a:ext cx="2232247" cy="50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 dirty="0">
                <a:latin typeface="+mn-lt"/>
                <a:ea typeface="MS PGothic" pitchFamily="34" charset="-128"/>
                <a:cs typeface="Times New Roman" panose="02020603050405020304" pitchFamily="18" charset="0"/>
              </a:rPr>
              <a:t>КОЛ-ВО НАЧИСЛЕНИЙ И ФАКТОВ ОПЛАТЫ, ПЕРЕДАННЫХ УЧАСТНИКАМИ В ГИС ГМП В 2017 ГОДУ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="" xmlns:a16="http://schemas.microsoft.com/office/drawing/2014/main" id="{B05C22B1-785B-42C4-8250-6CDCEB253F53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>
            <a:extLst>
              <a:ext uri="{FF2B5EF4-FFF2-40B4-BE49-F238E27FC236}">
                <a16:creationId xmlns="" xmlns:a16="http://schemas.microsoft.com/office/drawing/2014/main" id="{4D4AD4A4-567F-497D-A999-DBB57D410458}"/>
              </a:ext>
            </a:extLst>
          </p:cNvPr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ФОРМИРОВАНИЕ ЕДИНОГО ИНФОРМАЦИОННОГО ПРОСТРАНСТВА В СФЕРЕ ОСУЩЕСТВЛЕНИЯ БЮДЖЕТНЫХ ПЛАТЕЖЕЙ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="" xmlns:a16="http://schemas.microsoft.com/office/drawing/2014/main" id="{EAB4048D-55AA-47DC-80FA-EE4AB5926C43}"/>
              </a:ext>
            </a:extLst>
          </p:cNvPr>
          <p:cNvCxnSpPr/>
          <p:nvPr/>
        </p:nvCxnSpPr>
        <p:spPr>
          <a:xfrm>
            <a:off x="116632" y="908884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="" xmlns:a16="http://schemas.microsoft.com/office/drawing/2014/main" id="{37EA811D-38E3-4839-B7EB-01F5495FD301}"/>
              </a:ext>
            </a:extLst>
          </p:cNvPr>
          <p:cNvCxnSpPr>
            <a:cxnSpLocks/>
          </p:cNvCxnSpPr>
          <p:nvPr/>
        </p:nvCxnSpPr>
        <p:spPr>
          <a:xfrm>
            <a:off x="116632" y="4860032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88640" y="277180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188640" y="1715744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76673" y="492274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Статистика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7806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672" y="953411"/>
            <a:ext cx="5913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</a:t>
            </a:r>
            <a:r>
              <a:rPr lang="ru-RU" sz="1600" dirty="0" smtClean="0">
                <a:solidFill>
                  <a:schemeClr val="accent2"/>
                </a:solidFill>
                <a:latin typeface="Franklin Gothic Demi Cond" panose="020B0706030402020204" pitchFamily="34" charset="0"/>
              </a:rPr>
              <a:t>2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1600" dirty="0" smtClean="0">
                <a:latin typeface="Franklin Gothic Demi Cond" panose="020B0706030402020204" pitchFamily="34" charset="0"/>
              </a:rPr>
              <a:t>–</a:t>
            </a:r>
            <a:r>
              <a:rPr lang="ru-RU" sz="1600" cap="all" dirty="0" smtClean="0">
                <a:solidFill>
                  <a:srgbClr val="1F497D">
                    <a:lumMod val="75000"/>
                  </a:srgbClr>
                </a:solidFill>
                <a:latin typeface="Franklin Gothic Demi Cond" panose="020B0706030402020204" pitchFamily="34" charset="0"/>
              </a:rPr>
              <a:t> реализации </a:t>
            </a:r>
            <a:r>
              <a:rPr lang="ru-RU" sz="1600" cap="all" dirty="0">
                <a:solidFill>
                  <a:srgbClr val="1F497D">
                    <a:lumMod val="75000"/>
                  </a:srgbClr>
                </a:solidFill>
                <a:latin typeface="Franklin Gothic Demi Cond" panose="020B0706030402020204" pitchFamily="34" charset="0"/>
              </a:rPr>
              <a:t>проекта по осуществлению прямых выплат </a:t>
            </a:r>
            <a:r>
              <a:rPr lang="ru-RU" sz="1600" cap="all" dirty="0" smtClean="0">
                <a:solidFill>
                  <a:srgbClr val="1F497D">
                    <a:lumMod val="75000"/>
                  </a:srgbClr>
                </a:solidFill>
                <a:latin typeface="Franklin Gothic Demi Cond" panose="020B0706030402020204" pitchFamily="34" charset="0"/>
              </a:rPr>
              <a:t>физическим </a:t>
            </a:r>
            <a:r>
              <a:rPr lang="ru-RU" sz="1600" cap="all" dirty="0">
                <a:solidFill>
                  <a:srgbClr val="1F497D">
                    <a:lumMod val="75000"/>
                  </a:srgbClr>
                </a:solidFill>
                <a:latin typeface="Franklin Gothic Demi Cond" panose="020B0706030402020204" pitchFamily="34" charset="0"/>
              </a:rPr>
              <a:t>лицам на национальные платежные карты «Мир» за 2017 год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)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94710" y="1889515"/>
            <a:ext cx="6274648" cy="2239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lvl="0" indent="449263" algn="just">
              <a:spcAft>
                <a:spcPts val="300"/>
              </a:spcAft>
            </a:pPr>
            <a:r>
              <a:rPr lang="ru-RU" sz="1200" dirty="0" smtClean="0">
                <a:cs typeface="Times New Roman" panose="02020603050405020304" pitchFamily="18" charset="0"/>
              </a:rPr>
              <a:t>Внедрена </a:t>
            </a:r>
            <a:r>
              <a:rPr lang="ru-RU" sz="1200" dirty="0">
                <a:cs typeface="Times New Roman" panose="02020603050405020304" pitchFamily="18" charset="0"/>
              </a:rPr>
              <a:t>технология выплат на территории Республики Крым и города федерального значения Севастополя без ограничений по страхователям. </a:t>
            </a:r>
          </a:p>
          <a:p>
            <a:pPr marL="1588" indent="449263" algn="just">
              <a:spcAft>
                <a:spcPts val="300"/>
              </a:spcAft>
            </a:pPr>
            <a:r>
              <a:rPr lang="ru-RU" sz="1200" dirty="0">
                <a:cs typeface="Times New Roman" panose="02020603050405020304" pitchFamily="18" charset="0"/>
              </a:rPr>
              <a:t>С 1 декабря 2017 года технология масштабирована на 33 субъекта Российской Федерации, участвующих в реализации пилотного проекта в рамках </a:t>
            </a:r>
            <a:r>
              <a:rPr lang="ru-RU" sz="1200" dirty="0" smtClean="0">
                <a:cs typeface="Times New Roman" panose="02020603050405020304" pitchFamily="18" charset="0"/>
              </a:rPr>
              <a:t>постановления </a:t>
            </a:r>
            <a:r>
              <a:rPr lang="ru-RU" sz="1200" dirty="0">
                <a:cs typeface="Times New Roman" panose="02020603050405020304" pitchFamily="18" charset="0"/>
              </a:rPr>
              <a:t>Правительства Российской Федерации от 21 апреля 2011 г. № 294. </a:t>
            </a:r>
            <a:endParaRPr lang="ru-RU" sz="1200" dirty="0" smtClean="0">
              <a:cs typeface="Times New Roman" panose="02020603050405020304" pitchFamily="18" charset="0"/>
            </a:endParaRPr>
          </a:p>
          <a:p>
            <a:pPr marL="1588" indent="449263" algn="just">
              <a:spcAft>
                <a:spcPts val="300"/>
              </a:spcAft>
            </a:pPr>
            <a:r>
              <a:rPr lang="ru-RU" sz="1200" dirty="0" smtClean="0">
                <a:cs typeface="Times New Roman" panose="02020603050405020304" pitchFamily="18" charset="0"/>
              </a:rPr>
              <a:t>В 2018 году Казначейством </a:t>
            </a:r>
            <a:r>
              <a:rPr lang="ru-RU" sz="1200" dirty="0">
                <a:cs typeface="Times New Roman" panose="02020603050405020304" pitchFamily="18" charset="0"/>
              </a:rPr>
              <a:t>России совместно с Банком России </a:t>
            </a:r>
            <a:r>
              <a:rPr lang="ru-RU" sz="1200" dirty="0" smtClean="0">
                <a:cs typeface="Times New Roman" panose="02020603050405020304" pitchFamily="18" charset="0"/>
              </a:rPr>
              <a:t>планируется проработать </a:t>
            </a:r>
            <a:r>
              <a:rPr lang="ru-RU" sz="1200" dirty="0">
                <a:cs typeface="Times New Roman" panose="02020603050405020304" pitchFamily="18" charset="0"/>
              </a:rPr>
              <a:t>вопросы функционирования единого казначейского счета и ранее открытых территориальным органам Федерального казначейства счетов, а также график закрытия счетов территориальных органов при переходе на единый казначейский счет, согласована характеристика единого казначейского счета.</a:t>
            </a:r>
          </a:p>
          <a:p>
            <a:pPr marL="1588" indent="449263" algn="just">
              <a:spcAft>
                <a:spcPts val="300"/>
              </a:spcAft>
            </a:pPr>
            <a:endParaRPr lang="ru-RU" sz="1200" dirty="0"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5601" y="4355976"/>
            <a:ext cx="6169741" cy="3716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indent="449263" algn="just">
              <a:spcAft>
                <a:spcPts val="300"/>
              </a:spcAft>
            </a:pPr>
            <a:r>
              <a:rPr lang="ru-RU" sz="1200" dirty="0" smtClean="0">
                <a:cs typeface="Times New Roman" panose="02020603050405020304" pitchFamily="18" charset="0"/>
              </a:rPr>
              <a:t>Приказ </a:t>
            </a:r>
            <a:r>
              <a:rPr lang="ru-RU" sz="1200" dirty="0">
                <a:cs typeface="Times New Roman" panose="02020603050405020304" pitchFamily="18" charset="0"/>
              </a:rPr>
              <a:t>Федерального казначейства от 23 июня 2017 г. № 15н «О </a:t>
            </a:r>
            <a:r>
              <a:rPr lang="ru-RU" sz="1200" dirty="0" smtClean="0">
                <a:cs typeface="Times New Roman" panose="02020603050405020304" pitchFamily="18" charset="0"/>
              </a:rPr>
              <a:t>внесении изменений в </a:t>
            </a:r>
            <a:r>
              <a:rPr lang="ru-RU" sz="1200" dirty="0">
                <a:cs typeface="Times New Roman" panose="02020603050405020304" pitchFamily="18" charset="0"/>
              </a:rPr>
              <a:t>Порядок кассового обслуживания исполнения бюджетов государственных внебюджетных фондов Российской Федерации и порядок осуществления территориальными органами Федерального казначейства отдельных функций органов управления государственными внебюджетными фондами Российской Федерации по исполнению соответствующих бюджетов, утвержденный приказом Федерального казначейства от 23 августа 2013 г. № 12н</a:t>
            </a:r>
            <a:r>
              <a:rPr lang="ru-RU" sz="1200" dirty="0" smtClean="0">
                <a:cs typeface="Times New Roman" panose="02020603050405020304" pitchFamily="18" charset="0"/>
              </a:rPr>
              <a:t>»; </a:t>
            </a:r>
          </a:p>
          <a:p>
            <a:pPr marL="1588" indent="449263" algn="just">
              <a:spcAft>
                <a:spcPts val="300"/>
              </a:spcAft>
            </a:pPr>
            <a:r>
              <a:rPr lang="ru-RU" sz="1200" dirty="0" smtClean="0">
                <a:cs typeface="Times New Roman" panose="02020603050405020304" pitchFamily="18" charset="0"/>
              </a:rPr>
              <a:t>Приказ </a:t>
            </a:r>
            <a:r>
              <a:rPr lang="ru-RU" sz="1200" dirty="0">
                <a:cs typeface="Times New Roman" panose="02020603050405020304" pitchFamily="18" charset="0"/>
              </a:rPr>
              <a:t>Федерального казначейства от 15 августа 2017 г. № 211 «Об утверждении Порядка организации работы Федерального казначейства и его территориальных органов при осуществлении кассовых выплат за счет средств бюджета Фонда социального страхования Российской Федерации на банковские карты «Мир» физических лиц</a:t>
            </a:r>
            <a:r>
              <a:rPr lang="ru-RU" sz="1200" dirty="0" smtClean="0">
                <a:cs typeface="Times New Roman" panose="02020603050405020304" pitchFamily="18" charset="0"/>
              </a:rPr>
              <a:t>»;</a:t>
            </a:r>
            <a:endParaRPr lang="ru-RU" sz="1200" dirty="0">
              <a:cs typeface="Times New Roman" panose="02020603050405020304" pitchFamily="18" charset="0"/>
            </a:endParaRPr>
          </a:p>
          <a:p>
            <a:pPr marL="1588" indent="449263" algn="just">
              <a:spcAft>
                <a:spcPts val="300"/>
              </a:spcAft>
            </a:pPr>
            <a:r>
              <a:rPr lang="ru-RU" sz="1200" dirty="0" smtClean="0">
                <a:cs typeface="Times New Roman" panose="02020603050405020304" pitchFamily="18" charset="0"/>
              </a:rPr>
              <a:t>Договоры </a:t>
            </a:r>
            <a:r>
              <a:rPr lang="ru-RU" sz="1200" dirty="0">
                <a:cs typeface="Times New Roman" panose="02020603050405020304" pitchFamily="18" charset="0"/>
              </a:rPr>
              <a:t>о проведении внутридневного расчета при осуществлении выплат и об информационно-технологическом взаимодействии, одобрено описание информационно-технологического взаимодействия участников </a:t>
            </a:r>
            <a:r>
              <a:rPr lang="ru-RU" sz="1200" dirty="0" smtClean="0">
                <a:cs typeface="Times New Roman" panose="02020603050405020304" pitchFamily="18" charset="0"/>
              </a:rPr>
              <a:t>проекта</a:t>
            </a:r>
            <a:r>
              <a:rPr lang="ru-RU" sz="1200" dirty="0">
                <a:cs typeface="Times New Roman" panose="02020603050405020304" pitchFamily="18" charset="0"/>
              </a:rPr>
              <a:t>;</a:t>
            </a:r>
            <a:endParaRPr lang="ru-RU" sz="1200" dirty="0" smtClean="0">
              <a:cs typeface="Times New Roman" panose="02020603050405020304" pitchFamily="18" charset="0"/>
            </a:endParaRPr>
          </a:p>
          <a:p>
            <a:pPr marL="1588" indent="449263" algn="just">
              <a:spcAft>
                <a:spcPts val="300"/>
              </a:spcAft>
            </a:pPr>
            <a:r>
              <a:rPr lang="ru-RU" sz="1200" dirty="0" smtClean="0">
                <a:cs typeface="Times New Roman" panose="02020603050405020304" pitchFamily="18" charset="0"/>
              </a:rPr>
              <a:t>Создана </a:t>
            </a:r>
            <a:r>
              <a:rPr lang="ru-RU" sz="1200" dirty="0">
                <a:cs typeface="Times New Roman" panose="02020603050405020304" pitchFamily="18" charset="0"/>
              </a:rPr>
              <a:t>Рабочая группа по организации и координации перехода Федерального казначейства на использование перспективной платежной системы Банка России с участием представителей  Банка России. На заседании Рабочей группы, состоявшемся 21 декабря 2017 года, определен  целевой вариант  перехода, а также утвержден План деятельности Рабочей группы</a:t>
            </a:r>
            <a:r>
              <a:rPr lang="ru-RU" sz="1200" dirty="0" smtClean="0">
                <a:cs typeface="Times New Roman" panose="02020603050405020304" pitchFamily="18" charset="0"/>
              </a:rPr>
              <a:t>.</a:t>
            </a:r>
            <a:endParaRPr lang="ru-RU" sz="1200" dirty="0"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05E32E27-7D3C-4B10-BD41-47CF848E3CDF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3C6E4871-9E10-4D2B-8564-30CDC7CCF4BD}"/>
              </a:ext>
            </a:extLst>
          </p:cNvPr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ФОРМИРОВАНИЕ ЕДИНОГО ИНФОРМАЦИОННОГО ПРОСТРАНСТВА В СФЕРЕ ОСУЩЕСТВЛЕНИЯ БЮДЖЕТНЫХ ПЛАТЕЖЕЙ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34521F0C-25B1-4534-8215-8133B9966B4C}"/>
              </a:ext>
            </a:extLst>
          </p:cNvPr>
          <p:cNvCxnSpPr/>
          <p:nvPr/>
        </p:nvCxnSpPr>
        <p:spPr>
          <a:xfrm>
            <a:off x="116632" y="1115616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EAB833B8-0964-4EF9-85AE-2432CCBC4B21}"/>
              </a:ext>
            </a:extLst>
          </p:cNvPr>
          <p:cNvCxnSpPr>
            <a:cxnSpLocks/>
          </p:cNvCxnSpPr>
          <p:nvPr/>
        </p:nvCxnSpPr>
        <p:spPr>
          <a:xfrm>
            <a:off x="116632" y="3923928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88640" y="241176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88640" y="202914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76672" y="3995936"/>
            <a:ext cx="5048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Разработанные нормативные правовые акты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88640" y="2987824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88640" y="5796136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88640" y="4524056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88640" y="716428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88640" y="6588224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7727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вправо 3">
            <a:extLst>
              <a:ext uri="{FF2B5EF4-FFF2-40B4-BE49-F238E27FC236}">
                <a16:creationId xmlns="" xmlns:a16="http://schemas.microsoft.com/office/drawing/2014/main" id="{47FCDD99-6992-4BA7-BFAB-A4756EAD2EC9}"/>
              </a:ext>
            </a:extLst>
          </p:cNvPr>
          <p:cNvSpPr/>
          <p:nvPr/>
        </p:nvSpPr>
        <p:spPr>
          <a:xfrm>
            <a:off x="1844824" y="6425043"/>
            <a:ext cx="432048" cy="4413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: вправо 28">
            <a:extLst>
              <a:ext uri="{FF2B5EF4-FFF2-40B4-BE49-F238E27FC236}">
                <a16:creationId xmlns="" xmlns:a16="http://schemas.microsoft.com/office/drawing/2014/main" id="{AC2304C0-02CF-49B6-A405-188B612A8E3A}"/>
              </a:ext>
            </a:extLst>
          </p:cNvPr>
          <p:cNvSpPr/>
          <p:nvPr/>
        </p:nvSpPr>
        <p:spPr>
          <a:xfrm>
            <a:off x="3429034" y="6425043"/>
            <a:ext cx="432048" cy="4413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55475" y="827584"/>
            <a:ext cx="591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1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1600" dirty="0">
                <a:latin typeface="Franklin Gothic Demi Cond" panose="020B0706030402020204" pitchFamily="34" charset="0"/>
              </a:rPr>
              <a:t>– </a:t>
            </a:r>
            <a:r>
              <a:rPr lang="ru-RU" sz="1600" cap="all" dirty="0">
                <a:solidFill>
                  <a:srgbClr val="1F497D">
                    <a:lumMod val="75000"/>
                  </a:srgbClr>
                </a:solidFill>
                <a:latin typeface="Franklin Gothic Demi Cond" panose="020B0706030402020204" pitchFamily="34" charset="0"/>
              </a:rPr>
              <a:t>Автоматизация функций Федерального казначейства по контролю в финансово-бюджетной сфере</a:t>
            </a:r>
            <a:r>
              <a:rPr lang="ru-RU" sz="1600" cap="all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5475" y="1403648"/>
            <a:ext cx="59978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200" dirty="0"/>
              <a:t>В целях оптимизации деятельности Федерального казначейства и УФК в части осуществления полномочий по контролю в финансово-бюджетной сфере, Федеральным казначейством Проведены мероприятия по автоматизации Федерального казначейства по контролю в финансово-бюджетной сфере: внедрена информационная система, посредством которой осуществляется формирование и учет плановых и внеплановых контрольных мероприятий и результаты их проведения, а также автоматизированный сбор квартальной и годовой отчетности о проведении контрольных мероприятий в финансово-бюджетной сфере.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6104" y="6369873"/>
            <a:ext cx="1408686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cs typeface="Times New Roman" panose="02020603050405020304" pitchFamily="18" charset="0"/>
              </a:rPr>
              <a:t>ПРОВЕДЕНО  </a:t>
            </a:r>
            <a:r>
              <a:rPr lang="ru-RU" sz="1400" b="1" dirty="0">
                <a:cs typeface="Times New Roman" panose="02020603050405020304" pitchFamily="18" charset="0"/>
              </a:rPr>
              <a:t>272</a:t>
            </a:r>
            <a:r>
              <a:rPr lang="ru-RU" sz="1400" dirty="0">
                <a:cs typeface="Times New Roman" panose="02020603050405020304" pitchFamily="18" charset="0"/>
              </a:rPr>
              <a:t>  ПРОВЕРКИ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935404" y="6360504"/>
            <a:ext cx="2601567" cy="3077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cs typeface="Times New Roman" panose="02020603050405020304" pitchFamily="18" charset="0"/>
              </a:rPr>
              <a:t>241</a:t>
            </a:r>
            <a:r>
              <a:rPr lang="ru-RU" sz="1400" dirty="0">
                <a:cs typeface="Times New Roman" panose="02020603050405020304" pitchFamily="18" charset="0"/>
              </a:rPr>
              <a:t> ПЛАНОВАЯ ПРОВЕРКА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338968" y="6369873"/>
            <a:ext cx="1090006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cs typeface="Times New Roman" panose="02020603050405020304" pitchFamily="18" charset="0"/>
              </a:rPr>
              <a:t>ИЗ КОТОРЫХ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933056" y="6693331"/>
            <a:ext cx="2603915" cy="3077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cs typeface="Times New Roman" panose="02020603050405020304" pitchFamily="18" charset="0"/>
              </a:rPr>
              <a:t>31</a:t>
            </a:r>
            <a:r>
              <a:rPr lang="ru-RU" sz="1400" dirty="0">
                <a:cs typeface="Times New Roman" panose="02020603050405020304" pitchFamily="18" charset="0"/>
              </a:rPr>
              <a:t> ВНЕПЛАНОВАЯ ПРОВЕРКА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36104" y="7145124"/>
            <a:ext cx="1840763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cs typeface="Times New Roman" panose="02020603050405020304" pitchFamily="18" charset="0"/>
              </a:rPr>
              <a:t>ВЫНЕСЕНО  </a:t>
            </a:r>
            <a:r>
              <a:rPr lang="ru-RU" sz="1400" b="1" dirty="0">
                <a:cs typeface="Times New Roman" panose="02020603050405020304" pitchFamily="18" charset="0"/>
              </a:rPr>
              <a:t>222</a:t>
            </a:r>
            <a:r>
              <a:rPr lang="ru-RU" sz="1400" dirty="0">
                <a:cs typeface="Times New Roman" panose="02020603050405020304" pitchFamily="18" charset="0"/>
              </a:rPr>
              <a:t> МЕРЫ ВОЗДЕЙСТВИЯ</a:t>
            </a: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="" xmlns:a16="http://schemas.microsoft.com/office/drawing/2014/main" id="{B626AA48-C96B-466F-9618-F1A2B99C8EDD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0F309C8F-D3A1-43D7-B9AB-E8D3BE0752A4}"/>
              </a:ext>
            </a:extLst>
          </p:cNvPr>
          <p:cNvSpPr/>
          <p:nvPr/>
        </p:nvSpPr>
        <p:spPr>
          <a:xfrm>
            <a:off x="116632" y="35496"/>
            <a:ext cx="6518194" cy="792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ОСУЩЕСТВЛЕНИЕ ФУНКЦИЙ ПО КОНТРОЛЮ И НАДЗОРУ В ФИНАНСОВО-БЮДЖЕТНОЙ СФЕРЕ, ПО ВНЕШНЕМУ КОНТРОЛЮ КАЧЕСТВА РАБОТЫ АУДИТОРСКИХ ОРГАНИЗАЦИЙ</a:t>
            </a:r>
            <a:endParaRPr lang="ru-RU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5C6D580A-F5FF-4839-A722-59E11E78E5D2}"/>
              </a:ext>
            </a:extLst>
          </p:cNvPr>
          <p:cNvCxnSpPr/>
          <p:nvPr/>
        </p:nvCxnSpPr>
        <p:spPr>
          <a:xfrm>
            <a:off x="116632" y="983936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="" xmlns:a16="http://schemas.microsoft.com/office/drawing/2014/main" id="{EE5F02DA-1944-4B0D-8F28-93B537B11815}"/>
              </a:ext>
            </a:extLst>
          </p:cNvPr>
          <p:cNvCxnSpPr>
            <a:cxnSpLocks/>
          </p:cNvCxnSpPr>
          <p:nvPr/>
        </p:nvCxnSpPr>
        <p:spPr>
          <a:xfrm>
            <a:off x="116632" y="2987824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="" xmlns:a16="http://schemas.microsoft.com/office/drawing/2014/main" id="{4B5F8643-30CC-460B-A660-EE3E7ECDB9D8}"/>
              </a:ext>
            </a:extLst>
          </p:cNvPr>
          <p:cNvCxnSpPr>
            <a:cxnSpLocks/>
          </p:cNvCxnSpPr>
          <p:nvPr/>
        </p:nvCxnSpPr>
        <p:spPr>
          <a:xfrm>
            <a:off x="116632" y="5148064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76672" y="2987824"/>
            <a:ext cx="5048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Разработанные нормативные правовые акты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55601" y="3318971"/>
            <a:ext cx="6169741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indent="449263" algn="just">
              <a:spcAft>
                <a:spcPts val="300"/>
              </a:spcAft>
            </a:pPr>
            <a:r>
              <a:rPr lang="ru-RU" sz="1200" dirty="0" smtClean="0">
                <a:cs typeface="Times New Roman" panose="02020603050405020304" pitchFamily="18" charset="0"/>
              </a:rPr>
              <a:t>Планы </a:t>
            </a:r>
            <a:r>
              <a:rPr lang="ru-RU" sz="1200" dirty="0">
                <a:cs typeface="Times New Roman" panose="02020603050405020304" pitchFamily="18" charset="0"/>
              </a:rPr>
              <a:t>проведения плановых проверок внешнего контроля качества работы аудиторских организаций на 2018 </a:t>
            </a:r>
            <a:r>
              <a:rPr lang="ru-RU" sz="1200" dirty="0" smtClean="0">
                <a:cs typeface="Times New Roman" panose="02020603050405020304" pitchFamily="18" charset="0"/>
              </a:rPr>
              <a:t>год;</a:t>
            </a:r>
          </a:p>
          <a:p>
            <a:pPr marL="1588" indent="449263" algn="just">
              <a:spcAft>
                <a:spcPts val="300"/>
              </a:spcAft>
            </a:pPr>
            <a:r>
              <a:rPr lang="ru-RU" sz="1200" dirty="0"/>
              <a:t>Порядок применения Федеральным казначейством мер воздействия в отношении аудиторских </a:t>
            </a:r>
            <a:r>
              <a:rPr lang="ru-RU" sz="1200" dirty="0" smtClean="0"/>
              <a:t>организаций;</a:t>
            </a:r>
            <a:endParaRPr lang="ru-RU" sz="1200" dirty="0"/>
          </a:p>
          <a:p>
            <a:pPr marL="1588" indent="449263" algn="just">
              <a:spcAft>
                <a:spcPts val="300"/>
              </a:spcAft>
            </a:pPr>
            <a:r>
              <a:rPr lang="ru-RU" sz="1200" dirty="0"/>
              <a:t>Классификатор нарушений и недостатков, выявляемых в ходе внешнего контроля качества аудиторской </a:t>
            </a:r>
            <a:r>
              <a:rPr lang="ru-RU" sz="1200" dirty="0" smtClean="0"/>
              <a:t>деятельности;</a:t>
            </a:r>
            <a:endParaRPr lang="ru-RU" sz="1200" dirty="0"/>
          </a:p>
          <a:p>
            <a:pPr marL="1588" indent="449263" algn="just">
              <a:spcAft>
                <a:spcPts val="300"/>
              </a:spcAft>
            </a:pPr>
            <a:r>
              <a:rPr lang="ru-RU" sz="1200" dirty="0"/>
              <a:t>Положение о Контрольной комиссии Федерального казначейства по рассмотрению результатов внешнего контроля качества работы аудиторских </a:t>
            </a:r>
            <a:r>
              <a:rPr lang="ru-RU" sz="1200" dirty="0" smtClean="0"/>
              <a:t>организаций.</a:t>
            </a:r>
            <a:endParaRPr lang="ru-RU" sz="1200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188640" y="3851920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88640" y="344523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188640" y="4283968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188640" y="4666586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76673" y="522007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Статистика</a:t>
            </a:r>
            <a:endParaRPr lang="ru-RU" dirty="0"/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948A3B90-1296-4812-B05A-B2F22C6A061A}"/>
              </a:ext>
            </a:extLst>
          </p:cNvPr>
          <p:cNvSpPr txBox="1"/>
          <p:nvPr/>
        </p:nvSpPr>
        <p:spPr>
          <a:xfrm>
            <a:off x="467544" y="5724128"/>
            <a:ext cx="591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Осуществление внешнего контроля качества работы аудиторских организаций </a:t>
            </a:r>
          </a:p>
        </p:txBody>
      </p:sp>
    </p:spTree>
    <p:extLst>
      <p:ext uri="{BB962C8B-B14F-4D97-AF65-F5344CB8AC3E}">
        <p14:creationId xmlns:p14="http://schemas.microsoft.com/office/powerpoint/2010/main" val="38259624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/>
          <p:cNvSpPr/>
          <p:nvPr/>
        </p:nvSpPr>
        <p:spPr>
          <a:xfrm>
            <a:off x="357965" y="1331641"/>
            <a:ext cx="1355832" cy="34563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prstClr val="black">
                    <a:lumMod val="95000"/>
                    <a:lumOff val="5000"/>
                  </a:prstClr>
                </a:solidFill>
                <a:cs typeface="Times New Roman" panose="02020603050405020304" pitchFamily="18" charset="0"/>
              </a:rPr>
              <a:t>О внесении изменений</a:t>
            </a:r>
            <a:br>
              <a:rPr lang="ru-RU" sz="1200" dirty="0">
                <a:solidFill>
                  <a:prstClr val="black">
                    <a:lumMod val="95000"/>
                    <a:lumOff val="5000"/>
                  </a:prstClr>
                </a:solidFill>
                <a:cs typeface="Times New Roman" panose="02020603050405020304" pitchFamily="18" charset="0"/>
              </a:rPr>
            </a:br>
            <a:r>
              <a:rPr lang="ru-RU" sz="1200" dirty="0">
                <a:solidFill>
                  <a:prstClr val="black">
                    <a:lumMod val="95000"/>
                    <a:lumOff val="5000"/>
                  </a:prstClr>
                </a:solidFill>
                <a:cs typeface="Times New Roman" panose="02020603050405020304" pitchFamily="18" charset="0"/>
              </a:rPr>
              <a:t>в отдельные законодательные акты Российской Федерации </a:t>
            </a:r>
            <a:br>
              <a:rPr lang="ru-RU" sz="1200" dirty="0">
                <a:solidFill>
                  <a:prstClr val="black">
                    <a:lumMod val="95000"/>
                    <a:lumOff val="5000"/>
                  </a:prstClr>
                </a:solidFill>
                <a:cs typeface="Times New Roman" panose="02020603050405020304" pitchFamily="18" charset="0"/>
              </a:rPr>
            </a:br>
            <a:r>
              <a:rPr lang="ru-RU" sz="1200" dirty="0">
                <a:solidFill>
                  <a:prstClr val="black">
                    <a:lumMod val="95000"/>
                    <a:lumOff val="5000"/>
                  </a:prstClr>
                </a:solidFill>
                <a:cs typeface="Times New Roman" panose="02020603050405020304" pitchFamily="18" charset="0"/>
              </a:rPr>
              <a:t>(в части наделения Банка России полномочиями</a:t>
            </a:r>
            <a:br>
              <a:rPr lang="ru-RU" sz="1200" dirty="0">
                <a:solidFill>
                  <a:prstClr val="black">
                    <a:lumMod val="95000"/>
                    <a:lumOff val="5000"/>
                  </a:prstClr>
                </a:solidFill>
                <a:cs typeface="Times New Roman" panose="02020603050405020304" pitchFamily="18" charset="0"/>
              </a:rPr>
            </a:br>
            <a:r>
              <a:rPr lang="ru-RU" sz="1200" dirty="0">
                <a:solidFill>
                  <a:prstClr val="black">
                    <a:lumMod val="95000"/>
                    <a:lumOff val="5000"/>
                  </a:prstClr>
                </a:solidFill>
                <a:cs typeface="Times New Roman" panose="02020603050405020304" pitchFamily="18" charset="0"/>
              </a:rPr>
              <a:t>в сфере аудиторской деятельности)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801190" y="1331640"/>
            <a:ext cx="3149987" cy="345638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ea typeface="Calibri"/>
              </a:rPr>
              <a:t>О внесении изменений в  Кодекс Российской Федерации</a:t>
            </a:r>
            <a:br>
              <a:rPr lang="ru-RU" sz="1200" dirty="0">
                <a:ea typeface="Calibri"/>
              </a:rPr>
            </a:br>
            <a:r>
              <a:rPr lang="ru-RU" sz="1200" dirty="0">
                <a:ea typeface="Calibri"/>
              </a:rPr>
              <a:t>об административных правонарушениях</a:t>
            </a:r>
            <a:br>
              <a:rPr lang="ru-RU" sz="1200" dirty="0">
                <a:ea typeface="Calibri"/>
              </a:rPr>
            </a:br>
            <a:r>
              <a:rPr lang="ru-RU" sz="1200" dirty="0">
                <a:ea typeface="Calibri"/>
              </a:rPr>
              <a:t>в части ужесточения ответственности аудиторских организаций за нарушение нормативных правовых актов, регулирующих аудиторскую деятельность,</a:t>
            </a:r>
            <a:br>
              <a:rPr lang="ru-RU" sz="1200" dirty="0">
                <a:ea typeface="Calibri"/>
              </a:rPr>
            </a:br>
            <a:r>
              <a:rPr lang="ru-RU" sz="1200" dirty="0">
                <a:ea typeface="Calibri"/>
              </a:rPr>
              <a:t>и установления административной ответственности саморегулируемых организаций аудиторов за нарушения порядка исполнения предписания уполномоченного федерального органа</a:t>
            </a:r>
            <a:br>
              <a:rPr lang="ru-RU" sz="1200" dirty="0">
                <a:ea typeface="Calibri"/>
              </a:rPr>
            </a:br>
            <a:r>
              <a:rPr lang="ru-RU" sz="1200" dirty="0">
                <a:ea typeface="Calibri"/>
              </a:rPr>
              <a:t>по контролю и надзору, а также в Уголовный кодекс Российской Федерации в части установления уголовной ответственности</a:t>
            </a:r>
            <a:br>
              <a:rPr lang="ru-RU" sz="1200" dirty="0">
                <a:ea typeface="Calibri"/>
              </a:rPr>
            </a:br>
            <a:r>
              <a:rPr lang="ru-RU" sz="1200" dirty="0">
                <a:ea typeface="Calibri"/>
              </a:rPr>
              <a:t>за выдачу заведомо ложного</a:t>
            </a:r>
            <a:br>
              <a:rPr lang="ru-RU" sz="1200" dirty="0">
                <a:ea typeface="Calibri"/>
              </a:rPr>
            </a:br>
            <a:r>
              <a:rPr lang="ru-RU" sz="1200" dirty="0">
                <a:ea typeface="Calibri"/>
              </a:rPr>
              <a:t>аудиторского заключения</a:t>
            </a:r>
            <a:endParaRPr lang="ru-RU" sz="12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038554" y="1331640"/>
            <a:ext cx="1702814" cy="345637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О внесении изменений</a:t>
            </a:r>
            <a:b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в Административный регламент исполнения Федеральной службой финансово -бюджетного надзора государственной функции по внешнему контролю качества работы аудиторских организаций, определенных Федеральным законом «Об аудиторской деятельности»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908007" y="5004046"/>
            <a:ext cx="1702809" cy="252028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О порядке</a:t>
            </a:r>
            <a:b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и форме уведомления о начале оказания услуг по проведению обязательного аудита бухгалтерской (финансовой) отчетности организаций, определенных Федеральным законом</a:t>
            </a:r>
            <a:b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«Об аудиторской деятельности»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151885" y="5004046"/>
            <a:ext cx="1702809" cy="252028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Об уточнении определения «общественно значимый хозяйствующий субъект», содержащегося</a:t>
            </a:r>
            <a:b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в Правилах независимости аудиторов и аудиторских организаций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25646" y="7740352"/>
            <a:ext cx="6415722" cy="72008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Подготовлен проект Стратегии развития аудиторской деятельности в Российской Федерации на период до 2022 года</a:t>
            </a:r>
            <a:endParaRPr lang="ru-RU" sz="12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494748C8-7CF9-433B-811B-A519284F3E8B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76673" y="82758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Подготовлены предложения</a:t>
            </a:r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0F309C8F-D3A1-43D7-B9AB-E8D3BE0752A4}"/>
              </a:ext>
            </a:extLst>
          </p:cNvPr>
          <p:cNvSpPr/>
          <p:nvPr/>
        </p:nvSpPr>
        <p:spPr>
          <a:xfrm>
            <a:off x="116632" y="35496"/>
            <a:ext cx="6518194" cy="792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ОСУЩЕСТВЛЕНИЕ ФУНКЦИЙ ПО КОНТРОЛЮ И НАДЗОРУ В ФИНАНСОВО-БЮДЖЕТНОЙ СФЕРЕ, ПО ВНЕШНЕМУ КОНТРОЛЮ КАЧЕСТВА РАБОТЫ АУДИТОРСКИХ ОРГАНИЗАЦИЙ</a:t>
            </a:r>
            <a:endParaRPr lang="ru-RU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9705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5475" y="827584"/>
            <a:ext cx="591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1 </a:t>
            </a:r>
            <a:r>
              <a:rPr lang="ru-RU" sz="1600" dirty="0">
                <a:latin typeface="Franklin Gothic Demi Cond" panose="020B0706030402020204" pitchFamily="34" charset="0"/>
              </a:rPr>
              <a:t>– </a:t>
            </a:r>
            <a:r>
              <a:rPr lang="ru-RU" sz="1600" cap="all" dirty="0">
                <a:solidFill>
                  <a:srgbClr val="1F497D">
                    <a:lumMod val="75000"/>
                  </a:srgbClr>
                </a:solidFill>
                <a:latin typeface="Franklin Gothic Demi Cond" panose="020B0706030402020204" pitchFamily="34" charset="0"/>
              </a:rPr>
              <a:t>Совершенствование порядка исполнения судебных актов</a:t>
            </a:r>
            <a:endParaRPr lang="ru-RU" sz="1600" cap="all" dirty="0">
              <a:solidFill>
                <a:schemeClr val="tx2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5476" y="1406838"/>
            <a:ext cx="60086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200" dirty="0"/>
              <a:t>В рамках совершенствования порядка исполнения судебных актов в Минфин России направлены предложения по внесению изменений в Бюджетный кодекс Российской Федерации в части установления порядка исполнения судебных актов, должниками по которым являются государственные внебюджетные фонды.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5475" y="2369661"/>
            <a:ext cx="591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2 </a:t>
            </a:r>
            <a:r>
              <a:rPr lang="ru-RU" sz="1600" dirty="0">
                <a:latin typeface="Franklin Gothic Demi Cond" panose="020B0706030402020204" pitchFamily="34" charset="0"/>
              </a:rPr>
              <a:t>– </a:t>
            </a:r>
            <a:r>
              <a:rPr lang="ru-RU" sz="1600" cap="all" dirty="0">
                <a:solidFill>
                  <a:srgbClr val="1F497D">
                    <a:lumMod val="75000"/>
                  </a:srgbClr>
                </a:solidFill>
                <a:latin typeface="Franklin Gothic Demi Cond" panose="020B0706030402020204" pitchFamily="34" charset="0"/>
              </a:rPr>
              <a:t>Совершенствование порядка исполнения решений налоговых органов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47623" y="3059832"/>
            <a:ext cx="6161253" cy="142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>
              <a:defRPr/>
            </a:pPr>
            <a:r>
              <a:rPr lang="ru-RU" sz="1200" dirty="0">
                <a:cs typeface="Times New Roman" panose="02020603050405020304" pitchFamily="18" charset="0"/>
              </a:rPr>
              <a:t>В рамках </a:t>
            </a:r>
            <a:r>
              <a:rPr lang="ru-RU" sz="1200" dirty="0"/>
              <a:t>совершенствования порядка исполнения решений налоговых органов в </a:t>
            </a:r>
            <a:r>
              <a:rPr lang="ru-RU" sz="1200" dirty="0">
                <a:cs typeface="Times New Roman" panose="02020603050405020304" pitchFamily="18" charset="0"/>
              </a:rPr>
              <a:t>Минфин России направлены предложения по внесению изменений в Бюджетный кодекс Российской Федерации в части установления причин возврата ОФК решений налоговых органов, утверждена форма уведомления о неисполнении решения налогового органа в рамках электронного  взаимодействия, а также разработаны предложения по формированию отчетности исполнения решений налоговых органов отдельно по суммам взыскания налогов, сборов, пеней.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5475" y="4519989"/>
            <a:ext cx="6063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3 </a:t>
            </a:r>
            <a:r>
              <a:rPr lang="ru-RU" sz="1600" dirty="0">
                <a:latin typeface="Franklin Gothic Demi Cond" panose="020B0706030402020204" pitchFamily="34" charset="0"/>
              </a:rPr>
              <a:t>– </a:t>
            </a:r>
            <a:r>
              <a:rPr lang="ru-RU" sz="1600" cap="all" dirty="0">
                <a:solidFill>
                  <a:srgbClr val="1F497D">
                    <a:lumMod val="75000"/>
                  </a:srgbClr>
                </a:solidFill>
                <a:latin typeface="Franklin Gothic Demi Cond" panose="020B0706030402020204" pitchFamily="34" charset="0"/>
              </a:rPr>
              <a:t>Организация исполнения электронных</a:t>
            </a:r>
          </a:p>
          <a:p>
            <a:r>
              <a:rPr lang="ru-RU" sz="1600" cap="all" dirty="0">
                <a:solidFill>
                  <a:srgbClr val="1F497D">
                    <a:lumMod val="75000"/>
                  </a:srgbClr>
                </a:solidFill>
                <a:latin typeface="Franklin Gothic Demi Cond" panose="020B0706030402020204" pitchFamily="34" charset="0"/>
              </a:rPr>
              <a:t>исполнительных документов (ЭИД):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455476" y="5148064"/>
            <a:ext cx="6008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>
              <a:defRPr/>
            </a:pPr>
            <a:r>
              <a:rPr lang="ru-RU" sz="1200" dirty="0">
                <a:cs typeface="Times New Roman" panose="02020603050405020304" pitchFamily="18" charset="0"/>
              </a:rPr>
              <a:t>В Минфин России направлен перечень законодательных актов Российской Федерации и нормативных правовых актов, подлежащих изменению (принятию) в части организации исполнения электронного исполнительного документа.</a:t>
            </a:r>
            <a:endParaRPr lang="ru-RU" sz="1200" dirty="0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C949533B-0F16-4DE4-92FF-A7B8D1875537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CBD6F8C7-1EA7-49CB-A589-0D1C2EA678EE}"/>
              </a:ext>
            </a:extLst>
          </p:cNvPr>
          <p:cNvSpPr/>
          <p:nvPr/>
        </p:nvSpPr>
        <p:spPr>
          <a:xfrm>
            <a:off x="116632" y="35496"/>
            <a:ext cx="651819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СОВЕРШЕНСТВОВАНИЕ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МЕХАНИЗМА ИСПОЛНЕНИЯ СУДЕБНЫХ АКТОВ И РЕШЕНИЙ НАЛОГОВЫХ ОРГАНОВ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BF62FEE8-0DD2-42DC-A679-B0DEE1FA6D14}"/>
              </a:ext>
            </a:extLst>
          </p:cNvPr>
          <p:cNvCxnSpPr/>
          <p:nvPr/>
        </p:nvCxnSpPr>
        <p:spPr>
          <a:xfrm>
            <a:off x="116632" y="4691697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E8BB4E17-C032-4602-B27B-2974FD4DADB8}"/>
              </a:ext>
            </a:extLst>
          </p:cNvPr>
          <p:cNvCxnSpPr/>
          <p:nvPr/>
        </p:nvCxnSpPr>
        <p:spPr>
          <a:xfrm>
            <a:off x="116632" y="2554035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2F2C98EC-824A-4C4C-B2F7-4F1A48D697A0}"/>
              </a:ext>
            </a:extLst>
          </p:cNvPr>
          <p:cNvCxnSpPr/>
          <p:nvPr/>
        </p:nvCxnSpPr>
        <p:spPr>
          <a:xfrm>
            <a:off x="116632" y="971600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24779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5475" y="971600"/>
            <a:ext cx="63246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1 </a:t>
            </a:r>
            <a:r>
              <a:rPr lang="ru-RU" sz="1600" dirty="0">
                <a:latin typeface="Franklin Gothic Demi Cond" panose="020B0706030402020204" pitchFamily="34" charset="0"/>
              </a:rPr>
              <a:t>– </a:t>
            </a:r>
            <a:r>
              <a:rPr lang="ru-RU" sz="1600" cap="all" dirty="0">
                <a:solidFill>
                  <a:srgbClr val="1F497D">
                    <a:lumMod val="75000"/>
                  </a:srgbClr>
                </a:solidFill>
                <a:latin typeface="Franklin Gothic Demi Cond" panose="020B0706030402020204" pitchFamily="34" charset="0"/>
              </a:rPr>
              <a:t>обеспечение Системы комплексного информационно-аналитического обеспечения деятельности органов Федерального казначейства (СКИАО). Информационно-аналитическая подсистема (ИАП)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74987" y="2051720"/>
            <a:ext cx="59680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>
              <a:defRPr/>
            </a:pPr>
            <a:r>
              <a:rPr lang="ru-RU" sz="1200" dirty="0"/>
              <a:t>В рамках повышения эффективности финансово-хозяйственной деятельности Федерального казначейства в 2017 году проводился сбор и консолидация информации по более чем 10 700 показателям с помощью информационно-аналитической подсистемы </a:t>
            </a:r>
            <a:r>
              <a:rPr lang="ru-RU" sz="1200" dirty="0">
                <a:cs typeface="Times New Roman" panose="02020603050405020304" pitchFamily="18" charset="0"/>
              </a:rPr>
              <a:t>Системы комплексного информационно-аналитического обеспечения деятельности органов Федерального казначейства (СКИАО</a:t>
            </a:r>
            <a:r>
              <a:rPr lang="ru-RU" sz="1200" dirty="0" smtClean="0">
                <a:cs typeface="Times New Roman" panose="02020603050405020304" pitchFamily="18" charset="0"/>
              </a:rPr>
              <a:t>).</a:t>
            </a:r>
          </a:p>
          <a:p>
            <a:pPr indent="446088" algn="just">
              <a:defRPr/>
            </a:pPr>
            <a:endParaRPr lang="ru-RU" sz="1200" dirty="0">
              <a:cs typeface="Times New Roman" panose="02020603050405020304" pitchFamily="18" charset="0"/>
            </a:endParaRPr>
          </a:p>
          <a:p>
            <a:pPr lvl="0" indent="450850">
              <a:buClr>
                <a:srgbClr val="44546A"/>
              </a:buClr>
            </a:pPr>
            <a:r>
              <a:rPr lang="ru-RU" altLang="ru-RU" sz="1200" b="1" dirty="0">
                <a:solidFill>
                  <a:prstClr val="black"/>
                </a:solidFill>
                <a:cs typeface="Times New Roman" panose="02020603050405020304" pitchFamily="18" charset="0"/>
              </a:rPr>
              <a:t>ИАП оперирует следующими </a:t>
            </a:r>
            <a:r>
              <a:rPr lang="ru-RU" altLang="ru-RU" sz="12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данными:</a:t>
            </a:r>
            <a:endParaRPr lang="ru-RU" altLang="ru-RU" sz="12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171450" lvl="0" indent="-171450">
              <a:buClr>
                <a:srgbClr val="44546A"/>
              </a:buClr>
              <a:buFont typeface="Calibri" panose="020F0502020204030204" pitchFamily="34" charset="0"/>
              <a:buChar char="−"/>
            </a:pPr>
            <a:r>
              <a:rPr lang="ru-RU" alt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Штатная и фактическая численность ТОФК в разрезе направления функциональной деятельности и территориальных </a:t>
            </a:r>
            <a:r>
              <a:rPr lang="ru-RU" altLang="ru-RU" sz="12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отделов;</a:t>
            </a:r>
            <a:endParaRPr lang="ru-RU" altLang="ru-RU" sz="120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171450" lvl="0" indent="-171450">
              <a:buClr>
                <a:srgbClr val="44546A"/>
              </a:buClr>
              <a:buFont typeface="Calibri" panose="020F0502020204030204" pitchFamily="34" charset="0"/>
              <a:buChar char="−"/>
            </a:pPr>
            <a:r>
              <a:rPr lang="ru-RU" alt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Паспорт здания (информация о зданиях, сооружениях и арендуемых помещениях, находящихся в использовании, затратах на их содержание и т.д</a:t>
            </a:r>
            <a:r>
              <a:rPr lang="ru-RU" altLang="ru-RU" sz="12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.);</a:t>
            </a:r>
            <a:endParaRPr lang="ru-RU" altLang="ru-RU" sz="120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171450" lvl="0" indent="-171450">
              <a:buClr>
                <a:srgbClr val="44546A"/>
              </a:buClr>
              <a:buFont typeface="Calibri" panose="020F0502020204030204" pitchFamily="34" charset="0"/>
              <a:buChar char="−"/>
            </a:pPr>
            <a:r>
              <a:rPr lang="ru-RU" alt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Информация об автотранспортных средствах, находящихся в использовании в ТОФК, и затратах на их </a:t>
            </a:r>
            <a:r>
              <a:rPr lang="ru-RU" altLang="ru-RU" sz="12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содержание;</a:t>
            </a:r>
            <a:endParaRPr lang="ru-RU" altLang="ru-RU" sz="120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171450" lvl="0" indent="-171450">
              <a:buClr>
                <a:srgbClr val="44546A"/>
              </a:buClr>
              <a:buFont typeface="Calibri" panose="020F0502020204030204" pitchFamily="34" charset="0"/>
              <a:buChar char="−"/>
            </a:pPr>
            <a:r>
              <a:rPr lang="ru-RU" alt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Географические координаты расположения территориальных отделов (фактический адрес</a:t>
            </a:r>
            <a:r>
              <a:rPr lang="ru-RU" altLang="ru-RU" sz="12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);</a:t>
            </a:r>
            <a:endParaRPr lang="ru-RU" altLang="ru-RU" sz="120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171450" lvl="0" indent="-171450">
              <a:buClr>
                <a:srgbClr val="44546A"/>
              </a:buClr>
              <a:buFont typeface="Calibri" panose="020F0502020204030204" pitchFamily="34" charset="0"/>
              <a:buChar char="−"/>
            </a:pPr>
            <a:r>
              <a:rPr lang="ru-RU" altLang="ru-RU" sz="1200" dirty="0">
                <a:solidFill>
                  <a:prstClr val="black"/>
                </a:solidFill>
                <a:cs typeface="Times New Roman" panose="02020603050405020304" pitchFamily="18" charset="0"/>
              </a:rPr>
              <a:t>Иные произвольные данные, запрашиваемые </a:t>
            </a:r>
            <a:r>
              <a:rPr lang="ru-RU" altLang="ru-RU" sz="12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ЦАФК.</a:t>
            </a:r>
            <a:endParaRPr lang="ru-RU" altLang="ru-RU" sz="12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1065336554"/>
              </p:ext>
            </p:extLst>
          </p:nvPr>
        </p:nvGraphicFramePr>
        <p:xfrm>
          <a:off x="404664" y="5808110"/>
          <a:ext cx="6141882" cy="2220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DB5C66A2-7014-4DC0-B780-38B7C51EF791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E59E1109-4BE8-46F0-8752-C408C47C2A04}"/>
              </a:ext>
            </a:extLst>
          </p:cNvPr>
          <p:cNvSpPr/>
          <p:nvPr/>
        </p:nvSpPr>
        <p:spPr>
          <a:xfrm>
            <a:off x="116632" y="35496"/>
            <a:ext cx="6518194" cy="792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НАДЕЖНОСТИ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ФУНКЦИОНИРОВАНИЯ КАЗНАЧЕЙСТВА РОССИИ И УСТОЙЧИВОСТИ КАЗНАЧЕЙСКОЙ СИСТЕМЫ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721D9E1E-F23E-40E9-9560-CE059D30B475}"/>
              </a:ext>
            </a:extLst>
          </p:cNvPr>
          <p:cNvCxnSpPr/>
          <p:nvPr/>
        </p:nvCxnSpPr>
        <p:spPr>
          <a:xfrm>
            <a:off x="116632" y="1165558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88640" y="3275856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88640" y="2221102"/>
            <a:ext cx="2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48A3B90-1296-4812-B05A-B2F22C6A061A}"/>
              </a:ext>
            </a:extLst>
          </p:cNvPr>
          <p:cNvSpPr txBox="1"/>
          <p:nvPr/>
        </p:nvSpPr>
        <p:spPr>
          <a:xfrm>
            <a:off x="467544" y="5385574"/>
            <a:ext cx="5913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Направления тематических витрин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2F78DA42-E4C1-4B72-B4D2-D1B1AB43DA33}"/>
              </a:ext>
            </a:extLst>
          </p:cNvPr>
          <p:cNvCxnSpPr>
            <a:cxnSpLocks/>
          </p:cNvCxnSpPr>
          <p:nvPr/>
        </p:nvCxnSpPr>
        <p:spPr>
          <a:xfrm>
            <a:off x="116632" y="8244408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584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692696" y="2065410"/>
            <a:ext cx="5616624" cy="153761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С помощью указанных подсистем в течение 2017 года осуществлялся сбор информации по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16 формам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Консолидирована информация по более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10 700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показателей: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Сформировано исходных показателей – более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9 000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Разработаны алгоритмы расчета аналитических показателей – более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1 700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Проводилась миграция исторических данных из внешних систем ФК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Используются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35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тематических витрин по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7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Times New Roman" panose="02020603050405020304" pitchFamily="18" charset="0"/>
              </a:rPr>
              <a:t>направлениям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DB5C66A2-7014-4DC0-B780-38B7C51EF791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76673" y="97160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Статистика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4987" y="1331640"/>
            <a:ext cx="59680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Сформировано более 3000 исходных показателей.</a:t>
            </a:r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Разработаны алгоритмы расчета более 100 аналитических показателей.</a:t>
            </a:r>
          </a:p>
          <a:p>
            <a:pPr marL="171450" indent="-171450" algn="just">
              <a:buFont typeface="Calibri" panose="020F0502020204030204" pitchFamily="34" charset="0"/>
              <a:buChar char="−"/>
              <a:defRPr/>
            </a:pPr>
            <a:r>
              <a:rPr lang="ru-RU" sz="1200" dirty="0"/>
              <a:t>Разработано 35 тематических витрин по 7 </a:t>
            </a:r>
            <a:r>
              <a:rPr lang="ru-RU" sz="1200" dirty="0" smtClean="0"/>
              <a:t>направлениям</a:t>
            </a:r>
            <a:endParaRPr lang="ru-R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476672" y="3831307"/>
            <a:ext cx="591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/>
                </a:solidFill>
                <a:latin typeface="Franklin Gothic Demi Cond" panose="020B0706030402020204" pitchFamily="34" charset="0"/>
              </a:rPr>
              <a:t>Задача 2 </a:t>
            </a:r>
            <a:r>
              <a:rPr lang="ru-RU" sz="1600" dirty="0">
                <a:latin typeface="Franklin Gothic Demi Cond" panose="020B0706030402020204" pitchFamily="34" charset="0"/>
              </a:rPr>
              <a:t>–</a:t>
            </a:r>
            <a:r>
              <a:rPr lang="ru-RU" sz="1600" cap="all" dirty="0">
                <a:solidFill>
                  <a:srgbClr val="1F497D">
                    <a:lumMod val="75000"/>
                  </a:srgbClr>
                </a:solidFill>
                <a:latin typeface="Franklin Gothic Demi Cond" panose="020B0706030402020204" pitchFamily="34" charset="0"/>
              </a:rPr>
              <a:t>совершенствование системы управления и повышения эффективности деятельности</a:t>
            </a:r>
            <a:endParaRPr lang="ru-RU" sz="1600" cap="all" dirty="0">
              <a:solidFill>
                <a:schemeClr val="tx2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6673" y="4411141"/>
            <a:ext cx="61242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6088" algn="just">
              <a:spcAft>
                <a:spcPts val="600"/>
              </a:spcAft>
            </a:pPr>
            <a:r>
              <a:rPr lang="ru-RU" sz="1200" dirty="0">
                <a:cs typeface="Times New Roman" panose="02020603050405020304" pitchFamily="18" charset="0"/>
              </a:rPr>
              <a:t>В целях совершенствования системы управления и повышения эффективности деятельности Федерального казначейства проведена оптимизация структуры и функций центрального аппарата и территориальных органов Казначейства России. Согласно приказу Федерального казначейства от 21 февраля 2017 г. № 35 «Об утверждении штатного расписания центрального аппарата Федерального казначейства», в центральном аппарате Федерального казначейства (ЦАФК) сформировано Управление казначейского сопровождения</a:t>
            </a:r>
            <a:r>
              <a:rPr lang="ru-RU" sz="1200" dirty="0" smtClean="0">
                <a:cs typeface="Times New Roman" panose="02020603050405020304" pitchFamily="18" charset="0"/>
              </a:rPr>
              <a:t>.</a:t>
            </a:r>
            <a:endParaRPr lang="ru-RU" sz="1200" dirty="0"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199DD1A5-0EB4-4229-A915-172FCFFFF003}"/>
              </a:ext>
            </a:extLst>
          </p:cNvPr>
          <p:cNvCxnSpPr/>
          <p:nvPr/>
        </p:nvCxnSpPr>
        <p:spPr>
          <a:xfrm>
            <a:off x="116632" y="4000434"/>
            <a:ext cx="338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E9970DCE-EEFC-4CA3-847F-1655D813D110}"/>
              </a:ext>
            </a:extLst>
          </p:cNvPr>
          <p:cNvCxnSpPr>
            <a:cxnSpLocks/>
          </p:cNvCxnSpPr>
          <p:nvPr/>
        </p:nvCxnSpPr>
        <p:spPr>
          <a:xfrm>
            <a:off x="116632" y="6084168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E59E1109-4BE8-46F0-8752-C408C47C2A04}"/>
              </a:ext>
            </a:extLst>
          </p:cNvPr>
          <p:cNvSpPr/>
          <p:nvPr/>
        </p:nvSpPr>
        <p:spPr>
          <a:xfrm>
            <a:off x="116632" y="35496"/>
            <a:ext cx="6518194" cy="792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НАДЕЖНОСТИ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ФУНКЦИОНИРОВАНИЯ КАЗНАЧЕЙСТВА РОССИИ И УСТОЙЧИВОСТИ КАЗНАЧЕЙСКОЙ СИСТЕМЫ</a:t>
            </a:r>
          </a:p>
        </p:txBody>
      </p:sp>
    </p:spTree>
    <p:extLst>
      <p:ext uri="{BB962C8B-B14F-4D97-AF65-F5344CB8AC3E}">
        <p14:creationId xmlns:p14="http://schemas.microsoft.com/office/powerpoint/2010/main" val="26849271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419213" y="1296214"/>
            <a:ext cx="61781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360363" algn="just">
              <a:spcAft>
                <a:spcPts val="600"/>
              </a:spcAft>
            </a:pPr>
            <a:r>
              <a:rPr lang="ru-RU" sz="1200" dirty="0">
                <a:cs typeface="Times New Roman" panose="02020603050405020304" pitchFamily="18" charset="0"/>
              </a:rPr>
              <a:t>Согласно приказу Федерального казначейства от 14 июня 2017 г. № 130 «Об организационно-штатной структуре управлений Федерального казначейства по субъектам Российской Федерации» в 55 УФК по субъектам Российской Федерации по состоянию на 29 декабря 2017 г. согласовано создание Отдела казначейского сопровождения. В январе – ноябре 2017 года в рамках Программы Федерального казначейства по повышению эффективности бюджетных расходов до 2018 года, утвержденной приказом Федерального казначейства от 17 сентября 2015 г. № 11-ДСП, проведена оптимизация размещения территориальных отделов УФК по субъектам Российской Федерации. Количество территориальных отделов сокращено на 290 ед. (15,6%) с 1851 ед. на 1 января 2017 г. до 1561 ед. на 1 января 2018 года.</a:t>
            </a:r>
          </a:p>
        </p:txBody>
      </p:sp>
      <p:graphicFrame>
        <p:nvGraphicFramePr>
          <p:cNvPr id="23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4347760"/>
              </p:ext>
            </p:extLst>
          </p:nvPr>
        </p:nvGraphicFramePr>
        <p:xfrm>
          <a:off x="173615" y="4067944"/>
          <a:ext cx="6669333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0C67D34C-6162-4AF0-B11B-127BD01CCFCC}"/>
              </a:ext>
            </a:extLst>
          </p:cNvPr>
          <p:cNvCxnSpPr>
            <a:cxnSpLocks/>
          </p:cNvCxnSpPr>
          <p:nvPr/>
        </p:nvCxnSpPr>
        <p:spPr>
          <a:xfrm>
            <a:off x="116632" y="679212"/>
            <a:ext cx="0" cy="8357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76673" y="89959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Статистика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48A3B90-1296-4812-B05A-B2F22C6A061A}"/>
              </a:ext>
            </a:extLst>
          </p:cNvPr>
          <p:cNvSpPr txBox="1"/>
          <p:nvPr/>
        </p:nvSpPr>
        <p:spPr>
          <a:xfrm>
            <a:off x="467544" y="3483169"/>
            <a:ext cx="5913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Результаты мероприятий по проведению оптимизации сети ТОФК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/>
            </a:r>
            <a:b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</a:b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за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rPr>
              <a:t>2017 г.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E59E1109-4BE8-46F0-8752-C408C47C2A04}"/>
              </a:ext>
            </a:extLst>
          </p:cNvPr>
          <p:cNvSpPr/>
          <p:nvPr/>
        </p:nvSpPr>
        <p:spPr>
          <a:xfrm>
            <a:off x="116632" y="35496"/>
            <a:ext cx="6518194" cy="792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2425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ОБЕСПЕЧЕНИЕ НАДЕЖНОСТИ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ФУНКЦИОНИРОВАНИЯ КАЗНАЧЕЙСТВА РОССИИ И УСТОЙЧИВОСТИ КАЗНАЧЕЙСКОЙ СИСТЕМЫ</a:t>
            </a:r>
          </a:p>
        </p:txBody>
      </p:sp>
    </p:spTree>
    <p:extLst>
      <p:ext uri="{BB962C8B-B14F-4D97-AF65-F5344CB8AC3E}">
        <p14:creationId xmlns:p14="http://schemas.microsoft.com/office/powerpoint/2010/main" val="13503711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2433</TotalTime>
  <Words>5621</Words>
  <Application>Microsoft Office PowerPoint</Application>
  <PresentationFormat>Экран (4:3)</PresentationFormat>
  <Paragraphs>393</Paragraphs>
  <Slides>30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Костин Илья Андреевич</dc:creator>
  <cp:lastModifiedBy>Костин Илья Андреевич</cp:lastModifiedBy>
  <cp:revision>103</cp:revision>
  <cp:lastPrinted>2018-03-06T14:19:28Z</cp:lastPrinted>
  <dcterms:created xsi:type="dcterms:W3CDTF">2018-02-28T13:34:20Z</dcterms:created>
  <dcterms:modified xsi:type="dcterms:W3CDTF">2018-03-14T07:42:51Z</dcterms:modified>
</cp:coreProperties>
</file>