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79" r:id="rId2"/>
    <p:sldId id="392" r:id="rId3"/>
    <p:sldId id="393" r:id="rId4"/>
    <p:sldId id="394" r:id="rId5"/>
    <p:sldId id="397" r:id="rId6"/>
    <p:sldId id="400" r:id="rId7"/>
    <p:sldId id="395" r:id="rId8"/>
    <p:sldId id="396" r:id="rId9"/>
    <p:sldId id="398" r:id="rId10"/>
    <p:sldId id="403" r:id="rId11"/>
    <p:sldId id="399" r:id="rId12"/>
    <p:sldId id="402" r:id="rId13"/>
    <p:sldId id="401" r:id="rId14"/>
  </p:sldIdLst>
  <p:sldSz cx="9144000" cy="6858000" type="screen4x3"/>
  <p:notesSz cx="6805613" cy="99393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CC"/>
    <a:srgbClr val="00FFFF"/>
    <a:srgbClr val="FFFFFF"/>
    <a:srgbClr val="FF9966"/>
    <a:srgbClr val="FFCC99"/>
    <a:srgbClr val="336699"/>
    <a:srgbClr val="FF9933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32" autoAdjust="0"/>
    <p:restoredTop sz="95150" autoAdjust="0"/>
  </p:normalViewPr>
  <p:slideViewPr>
    <p:cSldViewPr>
      <p:cViewPr>
        <p:scale>
          <a:sx n="120" d="100"/>
          <a:sy n="120" d="100"/>
        </p:scale>
        <p:origin x="-138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DBC59BA-9D6E-4633-AE8A-B6A92253897D}" type="datetimeFigureOut">
              <a:rPr lang="ru-RU"/>
              <a:pPr>
                <a:defRPr/>
              </a:pPr>
              <a:t>12.03.2015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61D7000-962A-4D1B-B97A-066B8EC959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462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0A93C98-36C7-497B-A09E-0AF330902227}" type="datetimeFigureOut">
              <a:rPr lang="ru-RU"/>
              <a:pPr>
                <a:defRPr/>
              </a:pPr>
              <a:t>12.03.2015</a:t>
            </a:fld>
            <a:endParaRPr lang="ru-RU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7287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1225"/>
            <a:ext cx="5443537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4D567D1-688C-4D47-8086-6F11A081B4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4266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7891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8A3E3F-DF74-45F7-A1B9-454118E1CA32}" type="slidenum">
              <a:rPr lang="ru-RU" smtClean="0">
                <a:latin typeface="Arial" charset="0"/>
              </a:rPr>
              <a:pPr/>
              <a:t>1</a:t>
            </a:fld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E1894-9461-47E5-92F1-159A77605501}" type="datetime1">
              <a:rPr lang="ru-RU"/>
              <a:pPr>
                <a:defRPr/>
              </a:pPr>
              <a:t>12.03.2015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49712-7EBA-440F-84B9-55075C6F8D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631559-F353-468A-9E26-67A9094DEC8B}" type="datetime1">
              <a:rPr lang="ru-RU"/>
              <a:pPr>
                <a:defRPr/>
              </a:pPr>
              <a:t>12.03.2015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D9873-FE87-4186-ABCD-65B4E22EDE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6E384-5C51-45EF-9D96-528D86E44481}" type="datetime1">
              <a:rPr lang="ru-RU"/>
              <a:pPr>
                <a:defRPr/>
              </a:pPr>
              <a:t>12.03.2015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FEA4A-7562-4E51-B96C-8D90582BFC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8DB41-C807-4C28-9F9D-F320916163F5}" type="datetime1">
              <a:rPr lang="ru-RU"/>
              <a:pPr>
                <a:defRPr/>
              </a:pPr>
              <a:t>12.03.2015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977F3-D849-4652-8FB1-74ACBC9CE4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78A83-2D69-46D0-99AF-358206341FAD}" type="datetime1">
              <a:rPr lang="ru-RU"/>
              <a:pPr>
                <a:defRPr/>
              </a:pPr>
              <a:t>12.03.2015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2591C-294C-475C-94F2-736B3357A4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FC86D-74BB-4BE0-93B2-7E693BB0620C}" type="datetime1">
              <a:rPr lang="ru-RU"/>
              <a:pPr>
                <a:defRPr/>
              </a:pPr>
              <a:t>12.03.2015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6DB59C-99BD-47A3-A6B2-ABF216C99C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15A46-FD1A-4CBA-BFD7-558DD7634F28}" type="datetime1">
              <a:rPr lang="ru-RU"/>
              <a:pPr>
                <a:defRPr/>
              </a:pPr>
              <a:t>12.03.2015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C31C8-410E-4D07-BB74-3F38D6690F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5ED6A-7B5E-45E8-965A-C818E61CB657}" type="datetime1">
              <a:rPr lang="ru-RU"/>
              <a:pPr>
                <a:defRPr/>
              </a:pPr>
              <a:t>12.03.2015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3FDD6A-B434-47EF-B181-15037FE708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0CC59-6575-4B57-91AC-39D988A76FFB}" type="datetime1">
              <a:rPr lang="ru-RU"/>
              <a:pPr>
                <a:defRPr/>
              </a:pPr>
              <a:t>12.03.2015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C0428-1F96-4922-A03D-7570963FA4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2BE0B-746D-4899-A29D-DF11F4897BB9}" type="datetime1">
              <a:rPr lang="ru-RU"/>
              <a:pPr>
                <a:defRPr/>
              </a:pPr>
              <a:t>12.03.2015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4A410B-09E9-4B7D-B727-25BEB0985D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916AF9-8DB0-4D93-83DA-C48C7A876818}" type="datetime1">
              <a:rPr lang="ru-RU"/>
              <a:pPr>
                <a:defRPr/>
              </a:pPr>
              <a:t>12.03.2015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60B45-0869-4906-BCFF-C752AB0352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8538" y="115888"/>
            <a:ext cx="5759450" cy="504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7B281-DBDD-46ED-86BE-FD91E37CD26B}" type="datetime1">
              <a:rPr lang="ru-RU"/>
              <a:pPr>
                <a:defRPr/>
              </a:pPr>
              <a:t>12.03.2015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E8576-5228-42BB-A1B0-6EEBF81ED9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D674EA7-9D10-43F2-AEE2-5D7058103833}" type="datetime1">
              <a:rPr lang="ru-RU"/>
              <a:pPr>
                <a:defRPr/>
              </a:pPr>
              <a:t>12.03.2015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F727119-6775-4EC2-83CD-3A8CCEB194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3851275" y="5286375"/>
            <a:ext cx="508158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Igor </a:t>
            </a:r>
            <a:r>
              <a:rPr lang="en-US" dirty="0" err="1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Ivanov</a:t>
            </a:r>
            <a:endParaRPr lang="en-US" dirty="0" smtClean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ct val="50000"/>
              </a:spcBef>
            </a:pPr>
            <a:r>
              <a:rPr lang="en-US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Federal </a:t>
            </a:r>
            <a:r>
              <a:rPr lang="en-US" dirty="0" smtClean="0">
                <a:solidFill>
                  <a:schemeClr val="accent6"/>
                </a:solidFill>
                <a:cs typeface="Times New Roman" pitchFamily="18" charset="0"/>
              </a:rPr>
              <a:t>T</a:t>
            </a:r>
            <a:r>
              <a:rPr lang="en-US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reasury of the Russian Federation</a:t>
            </a:r>
            <a:endParaRPr lang="ru-RU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1331640" y="1071546"/>
            <a:ext cx="6408712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6214" tIns="48107" rIns="96214" bIns="48107" anchor="ctr"/>
          <a:lstStyle/>
          <a:p>
            <a:pPr algn="ctr" defTabSz="963613"/>
            <a:r>
              <a:rPr lang="ru-RU" sz="3400" b="1" dirty="0">
                <a:solidFill>
                  <a:schemeClr val="accent6"/>
                </a:solidFill>
                <a:latin typeface="Times New Roman" pitchFamily="18" charset="0"/>
              </a:rPr>
              <a:t/>
            </a:r>
            <a:br>
              <a:rPr lang="ru-RU" sz="3400" b="1" dirty="0">
                <a:solidFill>
                  <a:schemeClr val="accent6"/>
                </a:solidFill>
                <a:latin typeface="Times New Roman" pitchFamily="18" charset="0"/>
              </a:rPr>
            </a:br>
            <a:r>
              <a:rPr lang="en-US" sz="3200" dirty="0" smtClean="0">
                <a:solidFill>
                  <a:schemeClr val="accent6"/>
                </a:solidFill>
                <a:latin typeface="Times New Roman" pitchFamily="18" charset="0"/>
              </a:rPr>
              <a:t>Challenges in implementation of 17</a:t>
            </a:r>
            <a:r>
              <a:rPr lang="en-US" sz="3200" baseline="30000" dirty="0" smtClean="0">
                <a:solidFill>
                  <a:schemeClr val="accent6"/>
                </a:solidFill>
                <a:latin typeface="Times New Roman" pitchFamily="18" charset="0"/>
              </a:rPr>
              <a:t>th</a:t>
            </a:r>
            <a:r>
              <a:rPr lang="en-US" sz="3200" dirty="0" smtClean="0">
                <a:solidFill>
                  <a:schemeClr val="accent6"/>
                </a:solidFill>
                <a:latin typeface="Times New Roman" pitchFamily="18" charset="0"/>
              </a:rPr>
              <a:t> recommendation of DGI</a:t>
            </a:r>
            <a:endParaRPr lang="ru-RU" sz="3200" dirty="0">
              <a:solidFill>
                <a:schemeClr val="accent6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BC31C8-410E-4D07-BB74-3F38D6690FD3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123728" y="260648"/>
            <a:ext cx="57170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accent6"/>
                </a:solidFill>
              </a:rPr>
              <a:t>FISCAL TRANSPARENCY </a:t>
            </a:r>
            <a:r>
              <a:rPr lang="en-US" sz="2000" dirty="0" smtClean="0">
                <a:solidFill>
                  <a:schemeClr val="accent6"/>
                </a:solidFill>
              </a:rPr>
              <a:t>EVALUATION IN 2014</a:t>
            </a:r>
            <a:endParaRPr lang="ru-RU" sz="2000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1884" y="6104328"/>
            <a:ext cx="41764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aseline="30000" dirty="0" smtClean="0">
                <a:solidFill>
                  <a:schemeClr val="accent6"/>
                </a:solidFill>
              </a:rPr>
              <a:t>1</a:t>
            </a:r>
            <a:r>
              <a:rPr lang="en-US" sz="1200" dirty="0" smtClean="0">
                <a:solidFill>
                  <a:schemeClr val="accent6"/>
                </a:solidFill>
              </a:rPr>
              <a:t>Russian Federation fiscal transparency evaluation (IMF 2014)</a:t>
            </a:r>
            <a:endParaRPr lang="ru-RU" sz="1200" dirty="0">
              <a:solidFill>
                <a:schemeClr val="accent6"/>
              </a:solidFill>
            </a:endParaRPr>
          </a:p>
        </p:txBody>
      </p:sp>
      <p:graphicFrame>
        <p:nvGraphicFramePr>
          <p:cNvPr id="11" name="Group 300"/>
          <p:cNvGraphicFramePr>
            <a:graphicFrameLocks noGrp="1"/>
          </p:cNvGraphicFramePr>
          <p:nvPr/>
        </p:nvGraphicFramePr>
        <p:xfrm>
          <a:off x="395288" y="1628775"/>
          <a:ext cx="6553200" cy="4287520"/>
        </p:xfrm>
        <a:graphic>
          <a:graphicData uri="http://schemas.openxmlformats.org/drawingml/2006/table">
            <a:tbl>
              <a:tblPr/>
              <a:tblGrid>
                <a:gridCol w="2087562"/>
                <a:gridCol w="4465638"/>
              </a:tblGrid>
              <a:tr h="254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Level of importance</a:t>
                      </a:r>
                      <a:endParaRPr kumimoji="0" lang="ru-RU" alt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Level of practice</a:t>
                      </a:r>
                      <a:endParaRPr kumimoji="0" lang="ru-RU" alt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4000">
                <a:tc rowSpan="5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High</a:t>
                      </a:r>
                      <a:endParaRPr kumimoji="0" lang="ru-RU" alt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Structure of public sector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25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Institutional coverage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>
                        <a:alpha val="50000"/>
                      </a:srgbClr>
                    </a:solidFill>
                  </a:tcPr>
                </a:tc>
              </a:tr>
              <a:tr h="25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Stocks coverage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>
                        <a:alpha val="50000"/>
                      </a:srgbClr>
                    </a:solidFill>
                  </a:tcPr>
                </a:tc>
              </a:tr>
              <a:tr h="25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Transaction coverage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>
                        <a:alpha val="50000"/>
                      </a:srgbClr>
                    </a:solidFill>
                  </a:tcPr>
                </a:tc>
              </a:tr>
              <a:tr h="25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Consistency of data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254000">
                <a:tc row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Medium</a:t>
                      </a:r>
                      <a:endParaRPr kumimoji="0" lang="ru-RU" alt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Tax expenditures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25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Classification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>
                        <a:alpha val="50000"/>
                      </a:srgbClr>
                    </a:solidFill>
                  </a:tcPr>
                </a:tc>
              </a:tr>
              <a:tr h="25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Consistency with previous period data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25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Objectivity of statistic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>
                        <a:alpha val="50000"/>
                      </a:srgbClr>
                    </a:solidFill>
                  </a:tcPr>
                </a:tc>
              </a:tr>
              <a:tr h="254000">
                <a:tc rowSpan="5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Low</a:t>
                      </a:r>
                      <a:endParaRPr kumimoji="0" lang="ru-RU" alt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Periodicity of data during the year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</a:tr>
              <a:tr h="25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Timeliness 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</a:tr>
              <a:tr h="25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External audit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>
                        <a:alpha val="50000"/>
                      </a:srgbClr>
                    </a:solidFill>
                  </a:tcPr>
                </a:tc>
              </a:tr>
              <a:tr h="25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Dissemination of statistic information</a:t>
                      </a:r>
                      <a:endParaRPr kumimoji="0" lang="ru-RU" alt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>
                        <a:alpha val="50000"/>
                      </a:srgbClr>
                    </a:solidFill>
                  </a:tcPr>
                </a:tc>
              </a:tr>
              <a:tr h="2540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Reliability of data</a:t>
                      </a:r>
                      <a:endParaRPr kumimoji="0" lang="ru-RU" alt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Group 2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4631022"/>
              </p:ext>
            </p:extLst>
          </p:nvPr>
        </p:nvGraphicFramePr>
        <p:xfrm>
          <a:off x="7020272" y="2133600"/>
          <a:ext cx="2088232" cy="1904810"/>
        </p:xfrm>
        <a:graphic>
          <a:graphicData uri="http://schemas.openxmlformats.org/drawingml/2006/table">
            <a:tbl>
              <a:tblPr/>
              <a:tblGrid>
                <a:gridCol w="1209435"/>
                <a:gridCol w="878797"/>
              </a:tblGrid>
              <a:tr h="381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Level of practice</a:t>
                      </a:r>
                    </a:p>
                  </a:txBody>
                  <a:tcPr marL="40319" marR="40319" marT="0" marB="0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MS Mincho" pitchFamily="49" charset="-128"/>
                        <a:cs typeface="Times New Roman" pitchFamily="18" charset="0"/>
                      </a:endParaRPr>
                    </a:p>
                  </a:txBody>
                  <a:tcPr marL="40319" marR="40319" marT="0" marB="0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Not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  <a:endParaRPr kumimoji="0" lang="en-US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18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implemented</a:t>
                      </a:r>
                      <a:endParaRPr kumimoji="0" lang="en-US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40319" marR="40319" marT="0" marB="0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40319" marR="40319" marT="0" marB="0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Basic practice</a:t>
                      </a:r>
                    </a:p>
                  </a:txBody>
                  <a:tcPr marL="40319" marR="40319" marT="0" marB="0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40319" marR="40319" marT="0" marB="0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Appropriate practice</a:t>
                      </a:r>
                    </a:p>
                  </a:txBody>
                  <a:tcPr marL="40319" marR="40319" marT="0" marB="0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40319" marR="40319" marT="0" marB="0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>
                        <a:alpha val="50000"/>
                      </a:srgbClr>
                    </a:solidFill>
                  </a:tcPr>
                </a:tc>
              </a:tr>
              <a:tr h="2286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  <a:ea typeface="MS Mincho" pitchFamily="49" charset="-128"/>
                          <a:cs typeface="Times New Roman" pitchFamily="18" charset="0"/>
                        </a:rPr>
                        <a:t>Advanced practice</a:t>
                      </a:r>
                    </a:p>
                  </a:txBody>
                  <a:tcPr marL="40319" marR="40319" marT="0" marB="0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marL="40319" marR="40319" marT="0" marB="0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948264" y="1497034"/>
            <a:ext cx="14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1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105250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BC31C8-410E-4D07-BB74-3F38D6690FD3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563888" y="260648"/>
            <a:ext cx="25410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schemeClr val="accent6"/>
                </a:solidFill>
              </a:rPr>
              <a:t>CHALLENGES</a:t>
            </a:r>
            <a:endParaRPr lang="ru-RU" sz="2800" dirty="0">
              <a:solidFill>
                <a:schemeClr val="accent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4075" y="1268760"/>
            <a:ext cx="7992888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accent6"/>
                </a:solidFill>
              </a:rPr>
              <a:t>coverage of institutions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accent6"/>
                </a:solidFill>
              </a:rPr>
              <a:t>institutional unit classifier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accent6"/>
                </a:solidFill>
              </a:rPr>
              <a:t>coverage of stocks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accent6"/>
                </a:solidFill>
              </a:rPr>
              <a:t>quarterly general government data on an accrual basis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schemeClr val="accent6"/>
                </a:solidFill>
              </a:rPr>
              <a:t>GFS manual 2014 implementation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85212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BC31C8-410E-4D07-BB74-3F38D6690FD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195736" y="116632"/>
            <a:ext cx="5238935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accent6"/>
                </a:solidFill>
              </a:rPr>
              <a:t>C</a:t>
            </a:r>
            <a:r>
              <a:rPr lang="en-US" sz="2800" dirty="0" smtClean="0">
                <a:solidFill>
                  <a:schemeClr val="accent6"/>
                </a:solidFill>
              </a:rPr>
              <a:t>OVERAGE </a:t>
            </a:r>
            <a:r>
              <a:rPr lang="en-US" sz="2800" dirty="0">
                <a:solidFill>
                  <a:schemeClr val="accent6"/>
                </a:solidFill>
              </a:rPr>
              <a:t>OF INSTITUTIONS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93953"/>
            <a:ext cx="8079575" cy="514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6242828"/>
            <a:ext cx="41764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aseline="30000" dirty="0" smtClean="0">
                <a:solidFill>
                  <a:schemeClr val="accent6"/>
                </a:solidFill>
              </a:rPr>
              <a:t>1</a:t>
            </a:r>
            <a:r>
              <a:rPr lang="en-US" sz="1200" dirty="0" smtClean="0">
                <a:solidFill>
                  <a:schemeClr val="accent6"/>
                </a:solidFill>
              </a:rPr>
              <a:t>Russian Federation fiscal transparency evaluation (IMF 2014)</a:t>
            </a:r>
            <a:endParaRPr lang="ru-RU" sz="1200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91135" y="1093953"/>
            <a:ext cx="14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1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87480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BC31C8-410E-4D07-BB74-3F38D6690FD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24744"/>
            <a:ext cx="8964488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23728" y="332656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/>
                </a:solidFill>
              </a:rPr>
              <a:t>PUBLIC SECTOR GROSS LIABILITIES</a:t>
            </a:r>
            <a:endParaRPr lang="ru-RU" sz="2400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3568" y="6242828"/>
            <a:ext cx="41764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aseline="30000" dirty="0" smtClean="0">
                <a:solidFill>
                  <a:schemeClr val="accent6"/>
                </a:solidFill>
              </a:rPr>
              <a:t>1</a:t>
            </a:r>
            <a:r>
              <a:rPr lang="en-US" sz="1200" dirty="0" smtClean="0">
                <a:solidFill>
                  <a:schemeClr val="accent6"/>
                </a:solidFill>
              </a:rPr>
              <a:t>Russian Federation fiscal transparency evaluation (IMF 2014)</a:t>
            </a:r>
            <a:endParaRPr lang="ru-RU" sz="1200" dirty="0">
              <a:solidFill>
                <a:schemeClr val="accent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89964" y="986244"/>
            <a:ext cx="144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1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723016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BC31C8-410E-4D07-BB74-3F38D6690FD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267744" y="166838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6"/>
                </a:solidFill>
              </a:rPr>
              <a:t>CHANGES IN BUDGET CODE</a:t>
            </a:r>
            <a:endParaRPr lang="ru-RU" sz="2800" dirty="0">
              <a:solidFill>
                <a:schemeClr val="accent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01777" y="1700808"/>
            <a:ext cx="424847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6"/>
                </a:solidFill>
              </a:rPr>
              <a:t>Draft of new budget code of the Russian Federation</a:t>
            </a:r>
          </a:p>
          <a:p>
            <a:pPr algn="ctr"/>
            <a:endParaRPr lang="en-US" sz="2800" dirty="0">
              <a:solidFill>
                <a:schemeClr val="accent6"/>
              </a:solidFill>
            </a:endParaRPr>
          </a:p>
          <a:p>
            <a:pPr algn="ctr"/>
            <a:r>
              <a:rPr lang="en-US" sz="2800" dirty="0">
                <a:solidFill>
                  <a:schemeClr val="accent6"/>
                </a:solidFill>
              </a:rPr>
              <a:t>Duty of the government to prepare </a:t>
            </a:r>
            <a:r>
              <a:rPr lang="en-US" sz="2800" dirty="0" smtClean="0">
                <a:solidFill>
                  <a:schemeClr val="accent6"/>
                </a:solidFill>
              </a:rPr>
              <a:t>the </a:t>
            </a:r>
            <a:r>
              <a:rPr lang="en-US" sz="2800" dirty="0">
                <a:solidFill>
                  <a:schemeClr val="accent6"/>
                </a:solidFill>
              </a:rPr>
              <a:t>consolidated </a:t>
            </a:r>
            <a:r>
              <a:rPr lang="en-US" sz="2800" dirty="0" smtClean="0">
                <a:solidFill>
                  <a:schemeClr val="accent6"/>
                </a:solidFill>
              </a:rPr>
              <a:t>financial statement of the public sector</a:t>
            </a:r>
            <a:endParaRPr lang="ru-RU" sz="2800" dirty="0">
              <a:solidFill>
                <a:schemeClr val="accent6"/>
              </a:solidFill>
            </a:endParaRPr>
          </a:p>
          <a:p>
            <a:pPr algn="ctr"/>
            <a:endParaRPr lang="ru-RU" sz="2800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3305" y="1700808"/>
            <a:ext cx="424847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6"/>
                </a:solidFill>
              </a:rPr>
              <a:t>Current budget code of the Russian Federation</a:t>
            </a:r>
          </a:p>
          <a:p>
            <a:pPr algn="ctr"/>
            <a:endParaRPr lang="en-US" sz="2800" dirty="0">
              <a:solidFill>
                <a:schemeClr val="accent6"/>
              </a:solidFill>
            </a:endParaRPr>
          </a:p>
          <a:p>
            <a:pPr algn="ctr"/>
            <a:r>
              <a:rPr lang="en-US" sz="2800" dirty="0" smtClean="0">
                <a:solidFill>
                  <a:schemeClr val="accent6"/>
                </a:solidFill>
              </a:rPr>
              <a:t>Duty of the government to prepare the consolidated budget statement (central, regional and local)</a:t>
            </a:r>
            <a:endParaRPr lang="ru-RU" sz="28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310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BC31C8-410E-4D07-BB74-3F38D6690FD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113994"/>
            <a:ext cx="6870984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solidFill>
                  <a:schemeClr val="accent6"/>
                </a:solidFill>
              </a:rPr>
              <a:t>INSTITUTION SECTOR CLASSIFICATION</a:t>
            </a:r>
            <a:endParaRPr lang="en-US" sz="2800" dirty="0">
              <a:solidFill>
                <a:schemeClr val="accent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1340768"/>
            <a:ext cx="5125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6"/>
                </a:solidFill>
              </a:rPr>
              <a:t>State unitary enterprise - Moscow subway</a:t>
            </a:r>
          </a:p>
        </p:txBody>
      </p:sp>
      <p:pic>
        <p:nvPicPr>
          <p:cNvPr id="5122" name="Picture 2" descr="E:\metro_Artem_Zhitenev_RIA_Novosti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88840"/>
            <a:ext cx="4587620" cy="3273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214092" y="1960811"/>
            <a:ext cx="349597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6"/>
                </a:solidFill>
              </a:rPr>
              <a:t>Commercial organization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accent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6"/>
                </a:solidFill>
              </a:rPr>
              <a:t>100% Moscow government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accent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6"/>
                </a:solidFill>
              </a:rPr>
              <a:t>50% coverage of costs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accent6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6"/>
                </a:solidFill>
              </a:rPr>
              <a:t>profit after deduction of grants from 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000" dirty="0"/>
          </a:p>
        </p:txBody>
      </p:sp>
      <p:pic>
        <p:nvPicPr>
          <p:cNvPr id="7" name="Picture 48" descr="MCj0433800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4861" y="2598564"/>
            <a:ext cx="45243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8" descr="MCj0433800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3851" y="1960811"/>
            <a:ext cx="45243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2" descr="BD00028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0571" y="3213113"/>
            <a:ext cx="441018" cy="412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2" descr="BD00028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5271" y="3933056"/>
            <a:ext cx="441018" cy="412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6267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BC31C8-410E-4D07-BB74-3F38D6690FD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627784" y="116632"/>
            <a:ext cx="4152034" cy="6612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accent6"/>
                </a:solidFill>
              </a:rPr>
              <a:t>COVERAGE OF STOCKS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2737"/>
            <a:ext cx="8320608" cy="5190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3568" y="6242828"/>
            <a:ext cx="41764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aseline="30000" dirty="0" smtClean="0">
                <a:solidFill>
                  <a:schemeClr val="accent6"/>
                </a:solidFill>
              </a:rPr>
              <a:t>1</a:t>
            </a:r>
            <a:r>
              <a:rPr lang="en-US" sz="1200" dirty="0" smtClean="0">
                <a:solidFill>
                  <a:schemeClr val="accent6"/>
                </a:solidFill>
              </a:rPr>
              <a:t>Russian Federation fiscal transparency evaluation (IMF 2014)</a:t>
            </a:r>
            <a:endParaRPr lang="ru-RU" sz="1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226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BC31C8-410E-4D07-BB74-3F38D6690FD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555776" y="116632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accent6"/>
                </a:solidFill>
              </a:rPr>
              <a:t>COVERAGE OF STOCKS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1600" y="1844824"/>
            <a:ext cx="66967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6"/>
                </a:solidFill>
              </a:rPr>
              <a:t>subsoil assets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 smtClean="0">
              <a:solidFill>
                <a:schemeClr val="accent6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>
                <a:solidFill>
                  <a:schemeClr val="accent6"/>
                </a:solidFill>
              </a:rPr>
              <a:t>liabilities for pension rights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 smtClean="0">
              <a:solidFill>
                <a:schemeClr val="accent6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847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BC31C8-410E-4D07-BB74-3F38D6690FD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graphicFrame>
        <p:nvGraphicFramePr>
          <p:cNvPr id="3" name="Group 605"/>
          <p:cNvGraphicFramePr>
            <a:graphicFrameLocks noGrp="1"/>
          </p:cNvGraphicFramePr>
          <p:nvPr/>
        </p:nvGraphicFramePr>
        <p:xfrm>
          <a:off x="323850" y="1844675"/>
          <a:ext cx="8496300" cy="3398520"/>
        </p:xfrm>
        <a:graphic>
          <a:graphicData uri="http://schemas.openxmlformats.org/drawingml/2006/table">
            <a:tbl>
              <a:tblPr/>
              <a:tblGrid>
                <a:gridCol w="1368425"/>
                <a:gridCol w="1079500"/>
                <a:gridCol w="1008063"/>
                <a:gridCol w="647700"/>
                <a:gridCol w="936625"/>
                <a:gridCol w="936625"/>
                <a:gridCol w="935037"/>
                <a:gridCol w="677863"/>
                <a:gridCol w="906462"/>
              </a:tblGrid>
              <a:tr h="274638">
                <a:tc row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Subsectors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Financial assets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Liabilities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0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Currency and deposits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Securities other than shares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Loans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Shares and other equities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Other accounts receivable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Shares and other equities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Loans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Other accounts payable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Budgetary units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4000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Extrabudgetary units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274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Social security funds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274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State government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  <a:tr h="2746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Local government</a:t>
                      </a:r>
                      <a:endParaRPr kumimoji="0" lang="ru-RU" alt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alt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CC33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339752" y="332656"/>
            <a:ext cx="49295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ru-RU" sz="2400" dirty="0">
                <a:solidFill>
                  <a:srgbClr val="0000CC"/>
                </a:solidFill>
              </a:rPr>
              <a:t>Quarterly financial balance </a:t>
            </a:r>
            <a:r>
              <a:rPr lang="en-US" altLang="ru-RU" sz="2400" dirty="0" smtClean="0">
                <a:solidFill>
                  <a:srgbClr val="0000CC"/>
                </a:solidFill>
              </a:rPr>
              <a:t>sheet 2012</a:t>
            </a:r>
            <a:endParaRPr lang="ru-RU" altLang="ru-RU" sz="24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556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BC31C8-410E-4D07-BB74-3F38D6690FD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907704" y="21216"/>
            <a:ext cx="5904656" cy="96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accent6"/>
                </a:solidFill>
              </a:rPr>
              <a:t>QUARTERLY GENERAL GOVERNMENT DATA ON AN ACCRUAL BASIS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39552" y="1196752"/>
            <a:ext cx="7704856" cy="10081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main challenge – other accounts </a:t>
            </a:r>
            <a:r>
              <a:rPr lang="en-US" sz="2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receivable </a:t>
            </a:r>
            <a:r>
              <a:rPr lang="en-US" sz="2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payable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7158" y="2996952"/>
            <a:ext cx="7704856" cy="10081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Changes </a:t>
            </a:r>
            <a:r>
              <a:rPr lang="en-US" sz="2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legislation</a:t>
            </a:r>
            <a:endParaRPr lang="en-US" sz="24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46448" y="4797152"/>
            <a:ext cx="7704856" cy="10081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Financial </a:t>
            </a:r>
            <a:r>
              <a:rPr lang="en-US" sz="2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balance sheet of central government for first </a:t>
            </a:r>
            <a:r>
              <a:rPr lang="en-US" sz="2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quartile </a:t>
            </a:r>
            <a:r>
              <a:rPr lang="en-US" sz="24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4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endParaRPr lang="en-US" sz="24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3779912" y="2348880"/>
            <a:ext cx="864096" cy="504056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3779912" y="4149080"/>
            <a:ext cx="864096" cy="504056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935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BC31C8-410E-4D07-BB74-3F38D6690FD3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547664" y="2883159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6"/>
                </a:solidFill>
              </a:rPr>
              <a:t>GFS manual 2014 implementation</a:t>
            </a:r>
            <a:endParaRPr lang="ru-RU" sz="36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705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BC31C8-410E-4D07-BB74-3F38D6690FD3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971600" y="3068960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accent6"/>
                </a:solidFill>
              </a:rPr>
              <a:t>Thank you for your attention!</a:t>
            </a:r>
            <a:endParaRPr lang="ru-RU" sz="36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3565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12553</TotalTime>
  <Words>368</Words>
  <Application>Microsoft Office PowerPoint</Application>
  <PresentationFormat>Экран (4:3)</PresentationFormat>
  <Paragraphs>141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vvnikolaev</dc:creator>
  <cp:lastModifiedBy>Иванов Игорь Викторович</cp:lastModifiedBy>
  <cp:revision>430</cp:revision>
  <dcterms:created xsi:type="dcterms:W3CDTF">2012-02-14T07:53:23Z</dcterms:created>
  <dcterms:modified xsi:type="dcterms:W3CDTF">2015-03-12T15:02:42Z</dcterms:modified>
</cp:coreProperties>
</file>