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png" ContentType="image/png"/>
  <Default Extension="jpeg" ContentType="image/jpeg"/>
  <Default Extension="rels" ContentType="application/vnd.openxmlformats-package.relationships+xml"/>
  <Default Extension="bin" ContentType="application/vnd.openxmlformats-officedocument.oleObject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theme/theme1.xml" ContentType="application/vnd.openxmlformats-officedocument.theme+xml"/>
  <Override PartName="/ppt/slideLayouts/slideLayout1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  <Override PartName="/ppt/theme/theme2.xml" ContentType="application/vnd.openxmlformats-officedocument.them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Layouts/slideLayout13.xml" ContentType="application/vnd.openxmlformats-officedocument.presentationml.slideLayout+xml"/>
  <Override PartName="/ppt/presProps.xml" ContentType="application/vnd.openxmlformats-officedocument.presentationml.presProp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bookmarkIdSeed="2" saveSubsetFonts="1" showSpecialPlsOnTitleSld="0">
  <p:sldMasterIdLst>
    <p:sldMasterId id="2147483648" r:id="rId1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howGuides="1" snapToGrid="0">
      <p:cViewPr varScale="1">
        <p:scale>
          <a:sx n="60" d="100"/>
          <a:sy n="60" d="100"/>
        </p:scale>
        <p:origin x="908" y="88"/>
      </p:cViewPr>
      <p:guideLst>
        <p:guide pos="2183" orient="horz"/>
        <p:guide pos="384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 /><Relationship Id="rId22" Type="http://schemas.openxmlformats.org/officeDocument/2006/relationships/tableStyles" Target="tableStyles.xml" /><Relationship Id="rId23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E64919E-C372-4E2F-B185-AD3A3F649C42}" type="datetimeFigureOut">
              <a:rPr lang="ru-RU"/>
              <a:t/>
            </a:fld>
            <a:endParaRPr lang="ru-RU"/>
          </a:p>
        </p:txBody>
      </p:sp>
      <p:sp>
        <p:nvSpPr>
          <p:cNvPr id="4" name="Образ слайда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1219200" y="3300413"/>
            <a:ext cx="9753600" cy="2700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2883FB2-F93D-4CC2-9FED-50CDB3B4C971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В настоящее время формирование сведений Отчета о результатах деятельности на Официальном сайте </a:t>
            </a:r>
            <a:r>
              <a:rPr lang="en-US"/>
              <a:t>bus.gov.ru</a:t>
            </a:r>
            <a:r>
              <a:rPr lang="ru-RU"/>
              <a:t> </a:t>
            </a:r>
            <a:r>
              <a:rPr lang="ru-RU"/>
              <a:t>для федеральных</a:t>
            </a:r>
            <a:r>
              <a:rPr lang="ru-RU"/>
              <a:t> учреждений не является обязательным.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2883FB2-F93D-4CC2-9FED-50CDB3B4C971}" type="slidenum">
              <a:rPr lang="ru-RU"/>
              <a:t/>
            </a:fld>
            <a:endParaRPr lang="ru-RU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EDD1311-C342-449F-8719-7B9CD4DF7028}" type="datetime1">
              <a:rPr lang="en-US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4A6F70-B317-4A4F-98B4-679CD3E73B8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0AE4B19-5A42-439B-BC4E-92E6DFACC912}" type="datetime1">
              <a:rPr lang="en-US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4A6F70-B317-4A4F-98B4-679CD3E73B8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1E34903-EA5C-4235-845E-057482457C1E}" type="datetime1">
              <a:rPr lang="en-US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4A6F70-B317-4A4F-98B4-679CD3E73B8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6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 userDrawn="1"/>
        </p:nvCxnSpPr>
        <p:spPr bwMode="auto">
          <a:xfrm>
            <a:off x="90488" y="990600"/>
            <a:ext cx="1201261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 bwMode="auto">
          <a:xfrm>
            <a:off x="3102000" y="90000"/>
            <a:ext cx="9000000" cy="9000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2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 bwMode="auto">
          <a:xfrm>
            <a:off x="2495550" y="6408739"/>
            <a:ext cx="7200900" cy="358775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11742738" y="6552070"/>
            <a:ext cx="360362" cy="215444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/>
          </a:bodyPr>
          <a:lstStyle>
            <a:lvl1pPr algn="r">
              <a:defRPr sz="14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DCFD259-276A-48CF-AAAF-66CD61FCC4F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4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>
          <a:xfrm>
            <a:off x="609625" y="6377969"/>
            <a:ext cx="2804161" cy="57451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10515F-1E8C-4EDF-B9D4-579670099B25}" type="datetime1">
              <a:rPr 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4145281" y="6377971"/>
            <a:ext cx="3901440" cy="57451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>
          <a:xfrm>
            <a:off x="9253594" y="6394481"/>
            <a:ext cx="2804161" cy="348813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ru-RU">
                <a:solidFill>
                  <a:srgbClr val="44546A"/>
                </a:solidFill>
              </a:rPr>
              <a:t/>
            </a:fld>
            <a:endParaRPr lang="ru-RU">
              <a:solidFill>
                <a:srgbClr val="44546A"/>
              </a:solidFill>
            </a:endParaRPr>
          </a:p>
        </p:txBody>
      </p:sp>
      <p:sp>
        <p:nvSpPr>
          <p:cNvPr id="6" name="Holder 2"/>
          <p:cNvSpPr>
            <a:spLocks noGrp="1"/>
          </p:cNvSpPr>
          <p:nvPr>
            <p:ph type="title"/>
          </p:nvPr>
        </p:nvSpPr>
        <p:spPr bwMode="auto">
          <a:xfrm>
            <a:off x="6267763" y="46980"/>
            <a:ext cx="5789968" cy="34881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25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object 2"/>
          <p:cNvSpPr/>
          <p:nvPr userDrawn="1"/>
        </p:nvSpPr>
        <p:spPr bwMode="auto">
          <a:xfrm flipV="1">
            <a:off x="1" y="530121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 fill="norm" stroke="1" extrusionOk="0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algn="l" defTabSz="914400">
              <a:defRPr/>
            </a:pPr>
            <a:endParaRPr sz="3850" b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1243154" y="1818512"/>
            <a:ext cx="8534401" cy="321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Holder 2"/>
          <p:cNvSpPr>
            <a:spLocks noGrp="1"/>
          </p:cNvSpPr>
          <p:nvPr>
            <p:ph type="title"/>
          </p:nvPr>
        </p:nvSpPr>
        <p:spPr bwMode="auto">
          <a:xfrm>
            <a:off x="6267763" y="46977"/>
            <a:ext cx="5789968" cy="35844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35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object 2"/>
          <p:cNvSpPr/>
          <p:nvPr userDrawn="1"/>
        </p:nvSpPr>
        <p:spPr bwMode="auto">
          <a:xfrm flipV="1">
            <a:off x="1" y="530119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 fill="norm" stroke="1" extrusionOk="0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3800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114F694-E1C4-4716-8C03-B76FD6043CF6}" type="datetime1">
              <a:rPr lang="en-US"/>
              <a:t/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91F8624-A353-4CCE-A96F-CFD00D8C1AD4}" type="datetime1">
              <a:rPr lang="en-US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4A6F70-B317-4A4F-98B4-679CD3E73B8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984D0D8-DDC3-415D-AFB4-9836CAADE717}" type="datetime1">
              <a:rPr lang="en-US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4A6F70-B317-4A4F-98B4-679CD3E73B8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E260723-DEA8-41F0-B956-5E9E65C26BA2}" type="datetime1">
              <a:rPr lang="en-US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4A6F70-B317-4A4F-98B4-679CD3E73B8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C6E94BE-2A33-46D9-B44B-1DA6EC2318BF}" type="datetime1">
              <a:rPr lang="en-US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4A6F70-B317-4A4F-98B4-679CD3E73B8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6A4775-C4E7-4641-8011-B76361CC31A4}" type="datetime1">
              <a:rPr lang="en-US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4A6F70-B317-4A4F-98B4-679CD3E73B8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CCA0753-80D8-4465-BE3F-599DB496C4EB}" type="datetime1">
              <a:rPr lang="en-US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4A6F70-B317-4A4F-98B4-679CD3E73B8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8D91F9D-C3D5-4D7B-856A-A4D9F4778B21}" type="datetime1">
              <a:rPr lang="en-US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4A6F70-B317-4A4F-98B4-679CD3E73B8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4C25A6-A83F-414F-981D-F2E3CEF6C15C}" type="datetime1">
              <a:rPr lang="en-US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4A6F70-B317-4A4F-98B4-679CD3E73B8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D780EA-BA06-41B2-A69A-BB270A83C3D9}" type="datetime1">
              <a:rPr lang="en-US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4A6F70-B317-4A4F-98B4-679CD3E73B83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1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Relationship Id="rId3" Type="http://schemas.openxmlformats.org/officeDocument/2006/relationships/image" Target="../media/image24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Relationship Id="rId3" Type="http://schemas.openxmlformats.org/officeDocument/2006/relationships/image" Target="../media/image23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Rectangle 27"/>
          <p:cNvSpPr/>
          <p:nvPr/>
        </p:nvSpPr>
        <p:spPr bwMode="auto">
          <a:xfrm>
            <a:off x="0" y="-63388"/>
            <a:ext cx="12192000" cy="37719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435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179947" y="114300"/>
            <a:ext cx="5906705" cy="66294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rcRect l="236" t="54217" r="793" b="0"/>
          <a:stretch/>
        </p:blipFill>
        <p:spPr bwMode="auto">
          <a:xfrm>
            <a:off x="6179947" y="3708512"/>
            <a:ext cx="5906705" cy="3035188"/>
          </a:xfrm>
          <a:prstGeom prst="rect">
            <a:avLst/>
          </a:prstGeom>
        </p:spPr>
      </p:pic>
      <p:sp>
        <p:nvSpPr>
          <p:cNvPr id="9" name="Заголовок 1"/>
          <p:cNvSpPr txBox="1"/>
          <p:nvPr/>
        </p:nvSpPr>
        <p:spPr bwMode="auto">
          <a:xfrm>
            <a:off x="517236" y="2295338"/>
            <a:ext cx="5748482" cy="11336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>
            <a:noAutofit/>
          </a:bodyPr>
          <a:lstStyle>
            <a:lvl1pPr marL="0" marR="0" indent="0" algn="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50" b="1" i="0" u="none" strike="noStrike" cap="none" spc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ru-RU" sz="2800">
              <a:solidFill>
                <a:schemeClr val="bg1"/>
              </a:solidFill>
              <a:latin typeface="Segoe UI Light"/>
              <a:ea typeface="Segoe UI Historic"/>
              <a:cs typeface="Segoe UI Light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67109" y="653145"/>
            <a:ext cx="6362965" cy="273181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200" b="1">
                <a:solidFill>
                  <a:schemeClr val="bg1"/>
                </a:solidFill>
                <a:latin typeface="Segoe UI Light"/>
                <a:cs typeface="Segoe UI Light"/>
              </a:rPr>
              <a:t>Технологические особенности размещения</a:t>
            </a:r>
            <a:endParaRPr/>
          </a:p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Segoe UI Light"/>
                <a:cs typeface="Segoe UI Light"/>
              </a:rPr>
              <a:t>Отчета </a:t>
            </a:r>
            <a:r>
              <a:rPr lang="ru-RU" sz="2800" b="1">
                <a:solidFill>
                  <a:schemeClr val="bg1"/>
                </a:solidFill>
                <a:latin typeface="Segoe UI Light"/>
                <a:cs typeface="Segoe UI Light"/>
              </a:rPr>
              <a:t>о результатах деятельности </a:t>
            </a:r>
            <a:r>
              <a:rPr lang="ru-RU" sz="2200" b="1">
                <a:solidFill>
                  <a:schemeClr val="bg1"/>
                </a:solidFill>
                <a:latin typeface="Segoe UI Light"/>
                <a:cs typeface="Segoe UI Light"/>
              </a:rPr>
              <a:t>государственными (муниципальными) учреждениями на официальном сайте в сети «Интернет» </a:t>
            </a:r>
            <a:r>
              <a:rPr lang="en-US" sz="2200" b="1">
                <a:solidFill>
                  <a:schemeClr val="bg1"/>
                </a:solidFill>
                <a:latin typeface="Segoe UI Light"/>
                <a:cs typeface="Segoe UI Light"/>
              </a:rPr>
              <a:t>WWW.</a:t>
            </a:r>
            <a:r>
              <a:rPr lang="ru-RU" sz="2200" b="1">
                <a:solidFill>
                  <a:schemeClr val="bg1"/>
                </a:solidFill>
                <a:latin typeface="Segoe UI Light"/>
                <a:cs typeface="Segoe UI Light"/>
              </a:rPr>
              <a:t>BUS.GOV.RU</a:t>
            </a:r>
            <a:endParaRPr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42634" y="5863516"/>
            <a:ext cx="7191639" cy="80794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  <a:latin typeface="Segoe UI Light"/>
                <a:cs typeface="Segoe UI Light"/>
              </a:rPr>
              <a:t>Нормативная правовая база.</a:t>
            </a:r>
            <a:endParaRPr/>
          </a:p>
          <a:p>
            <a:pPr>
              <a:defRPr/>
            </a:pPr>
            <a:r>
              <a:rPr lang="ru-RU" sz="1600">
                <a:solidFill>
                  <a:schemeClr val="tx1"/>
                </a:solidFill>
                <a:latin typeface="Segoe UI Light"/>
                <a:cs typeface="Segoe UI Light"/>
              </a:rPr>
              <a:t>Гриненко Светлана Алексеевна</a:t>
            </a:r>
            <a:endParaRPr/>
          </a:p>
          <a:p>
            <a:pPr>
              <a:defRPr/>
            </a:pPr>
            <a:r>
              <a:rPr lang="ru-RU" sz="1600">
                <a:solidFill>
                  <a:schemeClr val="tx1"/>
                </a:solidFill>
                <a:latin typeface="Segoe UI Light"/>
                <a:cs typeface="Segoe UI Light"/>
              </a:rPr>
              <a:t>Федеральное казначейство, </a:t>
            </a:r>
            <a:r>
              <a:rPr lang="ru-RU" sz="1600">
                <a:solidFill>
                  <a:schemeClr val="tx1"/>
                </a:solidFill>
                <a:latin typeface="Segoe UI Light"/>
                <a:cs typeface="Segoe UI Light"/>
              </a:rPr>
              <a:t>ноябрь 2023 года</a:t>
            </a:r>
            <a:endParaRPr lang="ru-RU" sz="1600">
              <a:solidFill>
                <a:schemeClr val="tx1"/>
              </a:solidFill>
              <a:latin typeface="Segoe UI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6" name="Заголовок 2"/>
          <p:cNvSpPr txBox="1"/>
          <p:nvPr/>
        </p:nvSpPr>
        <p:spPr bwMode="auto">
          <a:xfrm>
            <a:off x="1507707" y="243861"/>
            <a:ext cx="10406303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ru-RU" sz="1800">
                <a:solidFill>
                  <a:schemeClr val="accent5">
                    <a:lumMod val="75000"/>
                  </a:schemeClr>
                </a:solidFill>
                <a:latin typeface="Segoe UI Light"/>
                <a:cs typeface="Segoe UI Light"/>
              </a:rPr>
              <a:t>Загрузка сведений Отчета о результатах деятельности из </a:t>
            </a:r>
            <a:r>
              <a:rPr lang="ru-RU" sz="1800">
                <a:solidFill>
                  <a:schemeClr val="accent5">
                    <a:lumMod val="75000"/>
                  </a:schemeClr>
                </a:solidFill>
                <a:latin typeface="Segoe UI Light"/>
                <a:cs typeface="Segoe UI Light"/>
              </a:rPr>
              <a:t>ГИИС ЭБ </a:t>
            </a:r>
            <a:endParaRPr lang="ru-RU" sz="1800">
              <a:solidFill>
                <a:schemeClr val="accent5">
                  <a:lumMod val="75000"/>
                </a:schemeClr>
              </a:solidFill>
              <a:latin typeface="Segoe UI Light"/>
              <a:cs typeface="Segoe UI Light"/>
            </a:endParaRPr>
          </a:p>
          <a:p>
            <a:pPr>
              <a:defRPr/>
            </a:pPr>
            <a:r>
              <a:rPr lang="ru-RU" sz="1800">
                <a:solidFill>
                  <a:schemeClr val="accent5">
                    <a:lumMod val="75000"/>
                  </a:schemeClr>
                </a:solidFill>
                <a:latin typeface="Segoe UI Light"/>
                <a:cs typeface="Segoe UI Light"/>
              </a:rPr>
              <a:t>для </a:t>
            </a:r>
            <a:r>
              <a:rPr lang="ru-RU" sz="1800">
                <a:solidFill>
                  <a:schemeClr val="accent5">
                    <a:lumMod val="75000"/>
                  </a:schemeClr>
                </a:solidFill>
                <a:latin typeface="Segoe UI Light"/>
                <a:cs typeface="Segoe UI Light"/>
              </a:rPr>
              <a:t>федеральных </a:t>
            </a:r>
            <a:r>
              <a:rPr lang="ru-RU" sz="1800">
                <a:solidFill>
                  <a:schemeClr val="accent5">
                    <a:lumMod val="75000"/>
                  </a:schemeClr>
                </a:solidFill>
                <a:latin typeface="Segoe UI Light"/>
                <a:cs typeface="Segoe UI Light"/>
              </a:rPr>
              <a:t>учреждений (планируемая доработка)</a:t>
            </a:r>
            <a:endParaRPr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448799" y="6510679"/>
            <a:ext cx="2743200" cy="365125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5" name="Скругленный прямоугольник 56"/>
          <p:cNvSpPr/>
          <p:nvPr/>
        </p:nvSpPr>
        <p:spPr bwMode="auto">
          <a:xfrm>
            <a:off x="355600" y="1066801"/>
            <a:ext cx="11502150" cy="2174239"/>
          </a:xfrm>
          <a:prstGeom prst="roundRect">
            <a:avLst>
              <a:gd name="adj" fmla="val 3888"/>
            </a:avLst>
          </a:prstGeom>
          <a:noFill/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marL="261850" indent="-261850">
              <a:buFont typeface="Arial"/>
              <a:buChar char="•"/>
              <a:defRPr/>
            </a:pPr>
            <a:r>
              <a:rPr lang="ru-RU" sz="1600">
                <a:solidFill>
                  <a:schemeClr val="accent5"/>
                </a:solidFill>
                <a:latin typeface="Segoe UI Light"/>
                <a:ea typeface="Arial"/>
                <a:cs typeface="Segoe UI Light"/>
              </a:rPr>
              <a:t>Осуществляется </a:t>
            </a:r>
            <a:r>
              <a:rPr lang="ru-RU" sz="1600" b="1">
                <a:solidFill>
                  <a:schemeClr val="accent5"/>
                </a:solidFill>
                <a:latin typeface="Segoe UI Light"/>
                <a:ea typeface="Arial"/>
                <a:cs typeface="Segoe UI Light"/>
              </a:rPr>
              <a:t>импорт </a:t>
            </a:r>
            <a:r>
              <a:rPr lang="ru-RU" sz="1600" b="1">
                <a:solidFill>
                  <a:schemeClr val="accent5"/>
                </a:solidFill>
                <a:latin typeface="Segoe UI Light"/>
                <a:ea typeface="Arial"/>
                <a:cs typeface="Segoe UI Light"/>
              </a:rPr>
              <a:t>информации </a:t>
            </a:r>
            <a:r>
              <a:rPr lang="ru-RU" sz="1600">
                <a:solidFill>
                  <a:schemeClr val="accent5"/>
                </a:solidFill>
                <a:latin typeface="Segoe UI Light"/>
                <a:ea typeface="Arial"/>
                <a:cs typeface="Segoe UI Light"/>
              </a:rPr>
              <a:t>о результатах деятельности и использовании имущества для </a:t>
            </a:r>
            <a:r>
              <a:rPr lang="ru-RU" sz="1600">
                <a:solidFill>
                  <a:schemeClr val="accent5"/>
                </a:solidFill>
                <a:latin typeface="Segoe UI Light"/>
                <a:ea typeface="Arial"/>
                <a:cs typeface="Segoe UI Light"/>
              </a:rPr>
              <a:t>федеральных учреждений </a:t>
            </a:r>
            <a:r>
              <a:rPr lang="ru-RU" sz="1600" b="1">
                <a:solidFill>
                  <a:schemeClr val="accent5"/>
                </a:solidFill>
                <a:latin typeface="Segoe UI Light"/>
                <a:ea typeface="Arial"/>
                <a:cs typeface="Segoe UI Light"/>
              </a:rPr>
              <a:t>из </a:t>
            </a:r>
            <a:r>
              <a:rPr lang="ru-RU" sz="1600" i="0" u="none" strike="noStrike" cap="none" spc="0">
                <a:solidFill>
                  <a:schemeClr val="accent5"/>
                </a:solidFill>
                <a:latin typeface="Segoe UI Light"/>
                <a:ea typeface="Arial"/>
                <a:cs typeface="Segoe UI Light"/>
              </a:rPr>
              <a:t>Модуля формирования ПФХД Подсистемы управления расходами</a:t>
            </a:r>
            <a:r>
              <a:rPr lang="ru-RU" sz="1600" b="1">
                <a:solidFill>
                  <a:schemeClr val="accent5"/>
                </a:solidFill>
                <a:latin typeface="Segoe UI Light"/>
                <a:ea typeface="Arial"/>
                <a:cs typeface="Segoe UI Light"/>
              </a:rPr>
              <a:t> </a:t>
            </a:r>
            <a:r>
              <a:rPr lang="ru-RU" sz="1600" b="1">
                <a:solidFill>
                  <a:schemeClr val="accent5"/>
                </a:solidFill>
                <a:latin typeface="Segoe UI Light"/>
                <a:ea typeface="Arial"/>
                <a:cs typeface="Segoe UI Light"/>
              </a:rPr>
              <a:t>ГИИС ЭБ</a:t>
            </a:r>
            <a:r>
              <a:rPr lang="ru-RU" sz="1600">
                <a:solidFill>
                  <a:schemeClr val="accent5"/>
                </a:solidFill>
                <a:latin typeface="Segoe UI Light"/>
                <a:ea typeface="Arial"/>
                <a:cs typeface="Segoe UI Light"/>
              </a:rPr>
              <a:t> (</a:t>
            </a:r>
            <a:r>
              <a:rPr lang="ru-RU" sz="1600">
                <a:solidFill>
                  <a:schemeClr val="accent5"/>
                </a:solidFill>
                <a:latin typeface="Segoe UI Light"/>
                <a:cs typeface="Segoe UI Light"/>
              </a:rPr>
              <a:t>Оператор Минфин России</a:t>
            </a:r>
            <a:r>
              <a:rPr lang="ru-RU" sz="1600">
                <a:solidFill>
                  <a:schemeClr val="accent5"/>
                </a:solidFill>
                <a:latin typeface="Segoe UI Light"/>
                <a:ea typeface="Arial"/>
                <a:cs typeface="Segoe UI Light"/>
              </a:rPr>
              <a:t>)</a:t>
            </a:r>
            <a:endParaRPr sz="1600">
              <a:solidFill>
                <a:schemeClr val="accent5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600">
                <a:solidFill>
                  <a:schemeClr val="accent5"/>
                </a:solidFill>
                <a:latin typeface="Segoe UI Light"/>
                <a:ea typeface="+mj-ea"/>
                <a:cs typeface="Segoe UI Light"/>
              </a:rPr>
              <a:t>Если </a:t>
            </a:r>
            <a:r>
              <a:rPr lang="ru-RU" sz="1600">
                <a:solidFill>
                  <a:schemeClr val="accent5"/>
                </a:solidFill>
                <a:latin typeface="Segoe UI Light"/>
                <a:ea typeface="+mj-ea"/>
                <a:cs typeface="Segoe UI Light"/>
              </a:rPr>
              <a:t>сведения найдены, </a:t>
            </a:r>
            <a:r>
              <a:rPr lang="ru-RU" sz="1600">
                <a:solidFill>
                  <a:schemeClr val="accent5"/>
                </a:solidFill>
                <a:latin typeface="Segoe UI Light"/>
                <a:ea typeface="+mj-ea"/>
                <a:cs typeface="Segoe UI Light"/>
              </a:rPr>
              <a:t>они </a:t>
            </a:r>
            <a:r>
              <a:rPr lang="ru-RU" sz="1600">
                <a:solidFill>
                  <a:schemeClr val="accent5"/>
                </a:solidFill>
                <a:latin typeface="Segoe UI Light"/>
                <a:ea typeface="+mj-ea"/>
                <a:cs typeface="Segoe UI Light"/>
              </a:rPr>
              <a:t>передаются из ГИИС ЭБ в ГИС </a:t>
            </a:r>
            <a:r>
              <a:rPr lang="ru-RU" sz="1600">
                <a:solidFill>
                  <a:schemeClr val="accent5"/>
                </a:solidFill>
                <a:latin typeface="Segoe UI Light"/>
                <a:ea typeface="+mj-ea"/>
                <a:cs typeface="Segoe UI Light"/>
              </a:rPr>
              <a:t>ГМУ, осуществляется </a:t>
            </a:r>
            <a:r>
              <a:rPr lang="ru-RU" sz="1600" b="1">
                <a:solidFill>
                  <a:schemeClr val="accent5"/>
                </a:solidFill>
                <a:latin typeface="Segoe UI Light"/>
                <a:ea typeface="+mj-ea"/>
                <a:cs typeface="Segoe UI Light"/>
              </a:rPr>
              <a:t>автопубликация сведений</a:t>
            </a:r>
            <a:endParaRPr sz="1600" b="1">
              <a:solidFill>
                <a:schemeClr val="accent5"/>
              </a:solidFill>
              <a:latin typeface="Segoe UI Light"/>
              <a:ea typeface="+mj-ea"/>
              <a:cs typeface="Segoe UI Light"/>
            </a:endParaRPr>
          </a:p>
          <a:p>
            <a:pPr marL="285750" indent="-285750">
              <a:defRPr/>
            </a:pPr>
            <a:r>
              <a:rPr lang="ru-RU" sz="1600">
                <a:solidFill>
                  <a:schemeClr val="accent5"/>
                </a:solidFill>
                <a:latin typeface="Segoe UI Light"/>
                <a:ea typeface="+mj-ea"/>
                <a:cs typeface="Segoe UI Light"/>
              </a:rPr>
              <a:t>     и их автоматическое подписание электронной технической </a:t>
            </a:r>
            <a:r>
              <a:rPr lang="ru-RU" sz="1600">
                <a:solidFill>
                  <a:schemeClr val="accent5"/>
                </a:solidFill>
                <a:latin typeface="Segoe UI Light"/>
                <a:ea typeface="+mj-ea"/>
                <a:cs typeface="Segoe UI Light"/>
              </a:rPr>
              <a:t>подписью Федерального </a:t>
            </a:r>
            <a:r>
              <a:rPr lang="ru-RU" sz="1600">
                <a:solidFill>
                  <a:schemeClr val="accent5"/>
                </a:solidFill>
                <a:latin typeface="Segoe UI Light"/>
                <a:ea typeface="+mj-ea"/>
                <a:cs typeface="Segoe UI Light"/>
              </a:rPr>
              <a:t>казначейства</a:t>
            </a:r>
            <a:endParaRPr sz="1600">
              <a:solidFill>
                <a:schemeClr val="accent5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600" b="1">
                <a:solidFill>
                  <a:schemeClr val="accent5"/>
                </a:solidFill>
                <a:latin typeface="Segoe UI Light"/>
                <a:ea typeface="+mj-ea"/>
                <a:cs typeface="Segoe UI Light"/>
              </a:rPr>
              <a:t>После автопубликации сведения заблокированы для редактирования </a:t>
            </a:r>
            <a:r>
              <a:rPr lang="ru-RU" sz="1600">
                <a:solidFill>
                  <a:schemeClr val="accent5"/>
                </a:solidFill>
                <a:latin typeface="Segoe UI Light"/>
                <a:ea typeface="+mj-ea"/>
                <a:cs typeface="Segoe UI Light"/>
              </a:rPr>
              <a:t>в ЛК </a:t>
            </a:r>
            <a:r>
              <a:rPr lang="ru-RU" sz="1600">
                <a:solidFill>
                  <a:schemeClr val="accent5"/>
                </a:solidFill>
                <a:latin typeface="Segoe UI Light"/>
                <a:ea typeface="+mj-ea"/>
                <a:cs typeface="Segoe UI Light"/>
              </a:rPr>
              <a:t>учреждения</a:t>
            </a:r>
            <a:r>
              <a:rPr lang="ru-RU" sz="1600">
                <a:solidFill>
                  <a:schemeClr val="accent5"/>
                </a:solidFill>
                <a:latin typeface="Segoe UI Light"/>
                <a:ea typeface="+mj-ea"/>
                <a:cs typeface="Segoe UI Light"/>
              </a:rPr>
              <a:t>. Изменение сведений  допускается </a:t>
            </a:r>
            <a:r>
              <a:rPr lang="ru-RU" sz="1600">
                <a:solidFill>
                  <a:schemeClr val="accent5"/>
                </a:solidFill>
                <a:latin typeface="Segoe UI Light"/>
                <a:ea typeface="+mj-ea"/>
                <a:cs typeface="Segoe UI Light"/>
              </a:rPr>
              <a:t>только через изменение данных в </a:t>
            </a:r>
            <a:r>
              <a:rPr lang="ru-RU" sz="1600">
                <a:solidFill>
                  <a:schemeClr val="accent5"/>
                </a:solidFill>
                <a:latin typeface="Segoe UI Light"/>
                <a:ea typeface="+mj-ea"/>
                <a:cs typeface="Segoe UI Light"/>
              </a:rPr>
              <a:t>системе-источнике – </a:t>
            </a:r>
            <a:r>
              <a:rPr lang="ru-RU" sz="1600" b="0" i="0" u="none" strike="noStrike" cap="none" spc="0">
                <a:solidFill>
                  <a:schemeClr val="accent5"/>
                </a:solidFill>
                <a:latin typeface="Segoe UI Light"/>
                <a:ea typeface="Arial"/>
                <a:cs typeface="Segoe UI Light"/>
              </a:rPr>
              <a:t>Модуле формирования ПФХД Подсистемы управления расходами</a:t>
            </a:r>
            <a:r>
              <a:rPr lang="ru-RU" sz="1600" b="1" i="0" u="none" strike="noStrike" cap="none" spc="0">
                <a:solidFill>
                  <a:schemeClr val="accent5"/>
                </a:solidFill>
                <a:latin typeface="Segoe UI Light"/>
                <a:ea typeface="Arial"/>
                <a:cs typeface="Segoe UI Light"/>
              </a:rPr>
              <a:t> </a:t>
            </a:r>
            <a:r>
              <a:rPr lang="ru-RU" sz="1600">
                <a:solidFill>
                  <a:schemeClr val="accent5"/>
                </a:solidFill>
                <a:latin typeface="Segoe UI Light"/>
                <a:ea typeface="Arial"/>
                <a:cs typeface="Segoe UI Light"/>
              </a:rPr>
              <a:t> ГИИС ЭБ (Оператор Минфин России)</a:t>
            </a:r>
            <a:endParaRPr>
              <a:solidFill>
                <a:schemeClr val="accent5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endParaRPr lang="ru-RU" sz="1600">
              <a:solidFill>
                <a:srgbClr val="11437F"/>
              </a:solidFill>
              <a:latin typeface="Segoe UI Light"/>
              <a:ea typeface="+mj-ea"/>
              <a:cs typeface="Segoe UI Light"/>
            </a:endParaRPr>
          </a:p>
        </p:txBody>
      </p:sp>
      <p:sp>
        <p:nvSpPr>
          <p:cNvPr id="7" name="Скругленный прямоугольник 56"/>
          <p:cNvSpPr/>
          <p:nvPr/>
        </p:nvSpPr>
        <p:spPr bwMode="auto">
          <a:xfrm>
            <a:off x="4322856" y="3602933"/>
            <a:ext cx="7528485" cy="2698253"/>
          </a:xfrm>
          <a:prstGeom prst="roundRect">
            <a:avLst>
              <a:gd name="adj" fmla="val 301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 anchorCtr="1"/>
          <a:lstStyle/>
          <a:p>
            <a:pPr algn="ctr">
              <a:defRPr/>
            </a:pPr>
            <a:r>
              <a:rPr lang="ru-RU" b="1">
                <a:solidFill>
                  <a:srgbClr val="11437F"/>
                </a:solidFill>
                <a:latin typeface="Segoe UI Light"/>
                <a:cs typeface="Segoe UI Light"/>
              </a:rPr>
              <a:t>Официальный сайт </a:t>
            </a:r>
            <a:r>
              <a:rPr lang="ru-RU" b="1">
                <a:solidFill>
                  <a:srgbClr val="11437F"/>
                </a:solidFill>
                <a:latin typeface="Segoe UI Light"/>
                <a:cs typeface="Segoe UI Light"/>
              </a:rPr>
              <a:t>bus.gov.ru</a:t>
            </a:r>
            <a:endParaRPr lang="ru-RU" b="1">
              <a:solidFill>
                <a:srgbClr val="11437F"/>
              </a:solidFill>
              <a:latin typeface="Segoe UI Light"/>
              <a:ea typeface="+mj-ea"/>
              <a:cs typeface="Segoe UI Light"/>
            </a:endParaRPr>
          </a:p>
        </p:txBody>
      </p:sp>
      <p:sp>
        <p:nvSpPr>
          <p:cNvPr id="8" name="Скругленный прямоугольник 56"/>
          <p:cNvSpPr/>
          <p:nvPr/>
        </p:nvSpPr>
        <p:spPr bwMode="auto">
          <a:xfrm>
            <a:off x="4472863" y="4031017"/>
            <a:ext cx="7232789" cy="2166204"/>
          </a:xfrm>
          <a:prstGeom prst="roundRect">
            <a:avLst>
              <a:gd name="adj" fmla="val 301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 anchorCtr="1"/>
          <a:lstStyle/>
          <a:p>
            <a:pPr algn="ctr">
              <a:defRPr/>
            </a:pPr>
            <a:r>
              <a:rPr lang="ru-RU" b="1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ЛК </a:t>
            </a:r>
            <a:r>
              <a:rPr lang="ru-RU" b="1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учреждения</a:t>
            </a:r>
            <a:endParaRPr lang="ru-RU" b="1">
              <a:solidFill>
                <a:srgbClr val="11437F"/>
              </a:solidFill>
              <a:latin typeface="Segoe UI Light"/>
              <a:ea typeface="+mj-ea"/>
              <a:cs typeface="Segoe UI Light"/>
            </a:endParaRPr>
          </a:p>
        </p:txBody>
      </p:sp>
      <p:grpSp>
        <p:nvGrpSpPr>
          <p:cNvPr id="12" name="Группа"/>
          <p:cNvGrpSpPr/>
          <p:nvPr/>
        </p:nvGrpSpPr>
        <p:grpSpPr bwMode="auto">
          <a:xfrm>
            <a:off x="3654694" y="4907817"/>
            <a:ext cx="349200" cy="348251"/>
            <a:chOff x="0" y="35777"/>
            <a:chExt cx="578685" cy="578685"/>
          </a:xfrm>
        </p:grpSpPr>
        <p:sp>
          <p:nvSpPr>
            <p:cNvPr id="13" name="Овал 2"/>
            <p:cNvSpPr/>
            <p:nvPr/>
          </p:nvSpPr>
          <p:spPr bwMode="auto">
            <a:xfrm>
              <a:off x="0" y="35777"/>
              <a:ext cx="578685" cy="578685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rgbClr val="D2DEE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3500" i="0" spc="0">
                  <a:solidFill>
                    <a:srgbClr val="FFFFFF"/>
                  </a:solidFill>
                  <a:latin typeface="DIN Alternate Bold"/>
                  <a:ea typeface="DIN Alternate Bold"/>
                  <a:cs typeface="DIN Alternate Bold"/>
                </a:defRPr>
              </a:pPr>
              <a:endParaRPr sz="2400"/>
            </a:p>
          </p:txBody>
        </p:sp>
        <p:sp>
          <p:nvSpPr>
            <p:cNvPr id="14" name="Прямоугольник 5"/>
            <p:cNvSpPr txBox="1"/>
            <p:nvPr/>
          </p:nvSpPr>
          <p:spPr bwMode="auto">
            <a:xfrm>
              <a:off x="143480" y="51206"/>
              <a:ext cx="344238" cy="460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200" b="1" i="0" spc="38">
                  <a:solidFill>
                    <a:srgbClr val="11437F"/>
                  </a:solidFill>
                  <a:latin typeface="Avenir Next Regular"/>
                  <a:ea typeface="Avenir Next Regular"/>
                  <a:cs typeface="Avenir Next Regular"/>
                </a:defRPr>
              </a:lvl1pPr>
            </a:lstStyle>
            <a:p>
              <a:pPr>
                <a:defRPr/>
              </a:pPr>
              <a:r>
                <a:rPr lang="ru-RU" sz="1200">
                  <a:latin typeface="Avenir Next"/>
                </a:rPr>
                <a:t>2</a:t>
              </a:r>
              <a:endParaRPr sz="2000">
                <a:latin typeface="Avenir Next"/>
              </a:endParaRPr>
            </a:p>
          </p:txBody>
        </p:sp>
      </p:grpSp>
      <p:sp>
        <p:nvSpPr>
          <p:cNvPr id="15" name="Скругленный прямоугольник 14"/>
          <p:cNvSpPr/>
          <p:nvPr/>
        </p:nvSpPr>
        <p:spPr bwMode="auto">
          <a:xfrm>
            <a:off x="4664783" y="4890242"/>
            <a:ext cx="1256087" cy="995522"/>
          </a:xfrm>
          <a:prstGeom prst="roundRect">
            <a:avLst>
              <a:gd name="adj" fmla="val 301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1500" b="1">
                <a:solidFill>
                  <a:schemeClr val="accent5">
                    <a:lumMod val="75000"/>
                  </a:schemeClr>
                </a:solidFill>
                <a:latin typeface="Segoe UI Light"/>
                <a:ea typeface="+mj-ea"/>
                <a:cs typeface="Segoe UI Light"/>
              </a:rPr>
              <a:t>Контроль</a:t>
            </a:r>
            <a:r>
              <a:rPr lang="ru-RU" sz="1500" b="1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 данных</a:t>
            </a:r>
            <a:endParaRPr lang="ru-RU" sz="1500">
              <a:solidFill>
                <a:schemeClr val="tx1"/>
              </a:solidFill>
              <a:latin typeface="Segoe UI Light"/>
              <a:cs typeface="Segoe UI Light"/>
            </a:endParaRPr>
          </a:p>
        </p:txBody>
      </p:sp>
      <p:sp>
        <p:nvSpPr>
          <p:cNvPr id="16" name="Стрелка вправо 15"/>
          <p:cNvSpPr/>
          <p:nvPr/>
        </p:nvSpPr>
        <p:spPr bwMode="auto">
          <a:xfrm>
            <a:off x="5922646" y="5174094"/>
            <a:ext cx="369730" cy="456549"/>
          </a:xfrm>
          <a:prstGeom prst="rightArrow">
            <a:avLst>
              <a:gd name="adj1" fmla="val 45231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>
              <a:noFill/>
            </a:endParaRPr>
          </a:p>
        </p:txBody>
      </p:sp>
      <p:sp>
        <p:nvSpPr>
          <p:cNvPr id="17" name="Скругленный прямоугольник 56"/>
          <p:cNvSpPr/>
          <p:nvPr/>
        </p:nvSpPr>
        <p:spPr bwMode="auto">
          <a:xfrm>
            <a:off x="6303279" y="4890242"/>
            <a:ext cx="1248751" cy="1037068"/>
          </a:xfrm>
          <a:prstGeom prst="roundRect">
            <a:avLst>
              <a:gd name="adj" fmla="val 301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1500" b="1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Сохранение сведений</a:t>
            </a:r>
            <a:endParaRPr lang="ru-RU" sz="1500">
              <a:solidFill>
                <a:schemeClr val="tx1"/>
              </a:solidFill>
              <a:latin typeface="Segoe UI Light"/>
              <a:cs typeface="Segoe UI Light"/>
            </a:endParaRPr>
          </a:p>
        </p:txBody>
      </p:sp>
      <p:grpSp>
        <p:nvGrpSpPr>
          <p:cNvPr id="21" name="Группа"/>
          <p:cNvGrpSpPr/>
          <p:nvPr/>
        </p:nvGrpSpPr>
        <p:grpSpPr bwMode="auto">
          <a:xfrm>
            <a:off x="6770391" y="4383981"/>
            <a:ext cx="349200" cy="348251"/>
            <a:chOff x="0" y="35777"/>
            <a:chExt cx="578685" cy="578685"/>
          </a:xfrm>
        </p:grpSpPr>
        <p:sp>
          <p:nvSpPr>
            <p:cNvPr id="22" name="Овал 2"/>
            <p:cNvSpPr/>
            <p:nvPr/>
          </p:nvSpPr>
          <p:spPr bwMode="auto">
            <a:xfrm>
              <a:off x="0" y="35777"/>
              <a:ext cx="578685" cy="578685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rgbClr val="D2DEE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3500" i="0" spc="0">
                  <a:solidFill>
                    <a:srgbClr val="FFFFFF"/>
                  </a:solidFill>
                  <a:latin typeface="DIN Alternate Bold"/>
                  <a:ea typeface="DIN Alternate Bold"/>
                  <a:cs typeface="DIN Alternate Bold"/>
                </a:defRPr>
              </a:pPr>
              <a:endParaRPr sz="2400"/>
            </a:p>
          </p:txBody>
        </p:sp>
        <p:sp>
          <p:nvSpPr>
            <p:cNvPr id="23" name="Прямоугольник 5"/>
            <p:cNvSpPr txBox="1"/>
            <p:nvPr/>
          </p:nvSpPr>
          <p:spPr bwMode="auto">
            <a:xfrm>
              <a:off x="138299" y="51206"/>
              <a:ext cx="302088" cy="460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200" b="1" i="0" spc="38">
                  <a:solidFill>
                    <a:srgbClr val="11437F"/>
                  </a:solidFill>
                  <a:latin typeface="Avenir Next Regular"/>
                  <a:ea typeface="Avenir Next Regular"/>
                  <a:cs typeface="Avenir Next Regular"/>
                </a:defRPr>
              </a:lvl1pPr>
            </a:lstStyle>
            <a:p>
              <a:pPr algn="ctr">
                <a:defRPr/>
              </a:pPr>
              <a:r>
                <a:rPr lang="ru-RU" sz="1200">
                  <a:latin typeface="Avenir Next"/>
                </a:rPr>
                <a:t>4</a:t>
              </a:r>
              <a:endParaRPr sz="2000">
                <a:latin typeface="Avenir Next"/>
              </a:endParaRPr>
            </a:p>
          </p:txBody>
        </p:sp>
      </p:grpSp>
      <p:grpSp>
        <p:nvGrpSpPr>
          <p:cNvPr id="24" name="Группа"/>
          <p:cNvGrpSpPr/>
          <p:nvPr/>
        </p:nvGrpSpPr>
        <p:grpSpPr bwMode="auto">
          <a:xfrm>
            <a:off x="8598659" y="4433390"/>
            <a:ext cx="349200" cy="348251"/>
            <a:chOff x="0" y="35777"/>
            <a:chExt cx="578685" cy="578685"/>
          </a:xfrm>
        </p:grpSpPr>
        <p:sp>
          <p:nvSpPr>
            <p:cNvPr id="25" name="Овал 2"/>
            <p:cNvSpPr/>
            <p:nvPr/>
          </p:nvSpPr>
          <p:spPr bwMode="auto">
            <a:xfrm>
              <a:off x="0" y="35777"/>
              <a:ext cx="578685" cy="578685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rgbClr val="D2DEE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3500" i="0" spc="0">
                  <a:solidFill>
                    <a:srgbClr val="FFFFFF"/>
                  </a:solidFill>
                  <a:latin typeface="DIN Alternate Bold"/>
                  <a:ea typeface="DIN Alternate Bold"/>
                  <a:cs typeface="DIN Alternate Bold"/>
                </a:defRPr>
              </a:pPr>
              <a:endParaRPr sz="2400"/>
            </a:p>
          </p:txBody>
        </p:sp>
        <p:sp>
          <p:nvSpPr>
            <p:cNvPr id="26" name="Прямоугольник 5"/>
            <p:cNvSpPr txBox="1"/>
            <p:nvPr/>
          </p:nvSpPr>
          <p:spPr bwMode="auto">
            <a:xfrm>
              <a:off x="138298" y="51206"/>
              <a:ext cx="302089" cy="460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200" b="1" i="0" spc="38">
                  <a:solidFill>
                    <a:srgbClr val="11437F"/>
                  </a:solidFill>
                  <a:latin typeface="Avenir Next Regular"/>
                  <a:ea typeface="Avenir Next Regular"/>
                  <a:cs typeface="Avenir Next Regular"/>
                </a:defRPr>
              </a:lvl1pPr>
            </a:lstStyle>
            <a:p>
              <a:pPr algn="ctr">
                <a:defRPr/>
              </a:pPr>
              <a:r>
                <a:rPr lang="ru-RU" sz="1200">
                  <a:latin typeface="Avenir Next"/>
                </a:rPr>
                <a:t>5</a:t>
              </a:r>
              <a:endParaRPr sz="2000">
                <a:latin typeface="Avenir Next"/>
              </a:endParaRPr>
            </a:p>
          </p:txBody>
        </p:sp>
      </p:grpSp>
      <p:sp>
        <p:nvSpPr>
          <p:cNvPr id="27" name="Скругленный прямоугольник 56"/>
          <p:cNvSpPr/>
          <p:nvPr/>
        </p:nvSpPr>
        <p:spPr bwMode="auto">
          <a:xfrm>
            <a:off x="7934438" y="4883834"/>
            <a:ext cx="1608597" cy="1037068"/>
          </a:xfrm>
          <a:prstGeom prst="roundRect">
            <a:avLst>
              <a:gd name="adj" fmla="val 301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1500" b="1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Автопубликация сведений</a:t>
            </a:r>
            <a:endParaRPr lang="ru-RU" sz="1500">
              <a:solidFill>
                <a:schemeClr val="tx1"/>
              </a:solidFill>
              <a:latin typeface="Segoe UI Light"/>
              <a:cs typeface="Segoe UI Light"/>
            </a:endParaRPr>
          </a:p>
        </p:txBody>
      </p:sp>
      <p:sp>
        <p:nvSpPr>
          <p:cNvPr id="28" name="Стрелка вправо 27"/>
          <p:cNvSpPr/>
          <p:nvPr/>
        </p:nvSpPr>
        <p:spPr bwMode="auto">
          <a:xfrm>
            <a:off x="7559948" y="5174094"/>
            <a:ext cx="353600" cy="456549"/>
          </a:xfrm>
          <a:prstGeom prst="rightArrow">
            <a:avLst>
              <a:gd name="adj1" fmla="val 45231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>
              <a:noFill/>
            </a:endParaRPr>
          </a:p>
        </p:txBody>
      </p:sp>
      <p:sp>
        <p:nvSpPr>
          <p:cNvPr id="29" name="Скругленный прямоугольник 56"/>
          <p:cNvSpPr/>
          <p:nvPr/>
        </p:nvSpPr>
        <p:spPr bwMode="auto">
          <a:xfrm>
            <a:off x="2484702" y="3572453"/>
            <a:ext cx="837053" cy="2698253"/>
          </a:xfrm>
          <a:prstGeom prst="roundRect">
            <a:avLst>
              <a:gd name="adj" fmla="val 301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b="1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ПУР ГИИС ЭБ</a:t>
            </a:r>
            <a:endParaRPr lang="ru-RU" b="1">
              <a:solidFill>
                <a:srgbClr val="11437F"/>
              </a:solidFill>
              <a:latin typeface="Segoe UI Light"/>
              <a:ea typeface="+mj-ea"/>
              <a:cs typeface="Segoe UI Light"/>
            </a:endParaRPr>
          </a:p>
        </p:txBody>
      </p:sp>
      <p:grpSp>
        <p:nvGrpSpPr>
          <p:cNvPr id="31" name="Группа"/>
          <p:cNvGrpSpPr/>
          <p:nvPr/>
        </p:nvGrpSpPr>
        <p:grpSpPr bwMode="auto">
          <a:xfrm>
            <a:off x="5133420" y="4370305"/>
            <a:ext cx="349200" cy="348251"/>
            <a:chOff x="0" y="35777"/>
            <a:chExt cx="578685" cy="578685"/>
          </a:xfrm>
        </p:grpSpPr>
        <p:sp>
          <p:nvSpPr>
            <p:cNvPr id="32" name="Овал 2"/>
            <p:cNvSpPr/>
            <p:nvPr/>
          </p:nvSpPr>
          <p:spPr bwMode="auto">
            <a:xfrm>
              <a:off x="0" y="35777"/>
              <a:ext cx="578685" cy="578685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rgbClr val="D2DEE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3500" i="0" spc="0">
                  <a:solidFill>
                    <a:srgbClr val="FFFFFF"/>
                  </a:solidFill>
                  <a:latin typeface="DIN Alternate Bold"/>
                  <a:ea typeface="DIN Alternate Bold"/>
                  <a:cs typeface="DIN Alternate Bold"/>
                </a:defRPr>
              </a:pPr>
              <a:endParaRPr sz="2400"/>
            </a:p>
          </p:txBody>
        </p:sp>
        <p:sp>
          <p:nvSpPr>
            <p:cNvPr id="33" name="Прямоугольник 5"/>
            <p:cNvSpPr txBox="1"/>
            <p:nvPr/>
          </p:nvSpPr>
          <p:spPr bwMode="auto">
            <a:xfrm>
              <a:off x="117223" y="70199"/>
              <a:ext cx="302089" cy="460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200" b="1" i="0" spc="38">
                  <a:solidFill>
                    <a:srgbClr val="11437F"/>
                  </a:solidFill>
                  <a:latin typeface="Avenir Next Regular"/>
                  <a:ea typeface="Avenir Next Regular"/>
                  <a:cs typeface="Avenir Next Regular"/>
                </a:defRPr>
              </a:lvl1pPr>
            </a:lstStyle>
            <a:p>
              <a:pPr>
                <a:defRPr/>
              </a:pPr>
              <a:r>
                <a:rPr lang="ru-RU" sz="1200">
                  <a:latin typeface="Avenir Next"/>
                </a:rPr>
                <a:t>3</a:t>
              </a:r>
              <a:endParaRPr sz="2000">
                <a:latin typeface="Avenir Next"/>
              </a:endParaRPr>
            </a:p>
          </p:txBody>
        </p:sp>
      </p:grpSp>
      <p:sp>
        <p:nvSpPr>
          <p:cNvPr id="35" name="Скругленный прямоугольник 56"/>
          <p:cNvSpPr/>
          <p:nvPr/>
        </p:nvSpPr>
        <p:spPr bwMode="auto">
          <a:xfrm>
            <a:off x="9914767" y="4861812"/>
            <a:ext cx="1642969" cy="1037068"/>
          </a:xfrm>
          <a:prstGeom prst="roundRect">
            <a:avLst>
              <a:gd name="adj" fmla="val 301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1500" b="1" u="sng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Блокировка </a:t>
            </a:r>
            <a:r>
              <a:rPr lang="ru-RU" sz="1500" b="1">
                <a:solidFill>
                  <a:srgbClr val="11437F"/>
                </a:solidFill>
                <a:latin typeface="Segoe UI Light"/>
                <a:ea typeface="Arial"/>
                <a:cs typeface="Segoe UI Light"/>
              </a:rPr>
              <a:t>сведений для изменения в ЛК </a:t>
            </a:r>
            <a:r>
              <a:rPr lang="ru-RU" sz="1500" b="1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учреждения</a:t>
            </a:r>
            <a:endParaRPr lang="ru-RU" sz="1500">
              <a:solidFill>
                <a:schemeClr val="tx1"/>
              </a:solidFill>
              <a:latin typeface="Segoe UI Light"/>
              <a:cs typeface="Segoe UI Light"/>
            </a:endParaRPr>
          </a:p>
        </p:txBody>
      </p:sp>
      <p:sp>
        <p:nvSpPr>
          <p:cNvPr id="36" name="Стрелка вправо 35"/>
          <p:cNvSpPr/>
          <p:nvPr/>
        </p:nvSpPr>
        <p:spPr bwMode="auto">
          <a:xfrm>
            <a:off x="9552101" y="5174094"/>
            <a:ext cx="353600" cy="456549"/>
          </a:xfrm>
          <a:prstGeom prst="rightArrow">
            <a:avLst>
              <a:gd name="adj1" fmla="val 45231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>
              <a:noFill/>
            </a:endParaRPr>
          </a:p>
        </p:txBody>
      </p:sp>
      <p:grpSp>
        <p:nvGrpSpPr>
          <p:cNvPr id="37" name="Группа"/>
          <p:cNvGrpSpPr/>
          <p:nvPr/>
        </p:nvGrpSpPr>
        <p:grpSpPr bwMode="auto">
          <a:xfrm>
            <a:off x="10416967" y="4407047"/>
            <a:ext cx="349200" cy="348251"/>
            <a:chOff x="0" y="35777"/>
            <a:chExt cx="578685" cy="578685"/>
          </a:xfrm>
        </p:grpSpPr>
        <p:sp>
          <p:nvSpPr>
            <p:cNvPr id="38" name="Овал 2"/>
            <p:cNvSpPr/>
            <p:nvPr/>
          </p:nvSpPr>
          <p:spPr bwMode="auto">
            <a:xfrm>
              <a:off x="0" y="35777"/>
              <a:ext cx="578685" cy="578685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rgbClr val="D2DEE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3500" i="0" spc="0">
                  <a:solidFill>
                    <a:srgbClr val="FFFFFF"/>
                  </a:solidFill>
                  <a:latin typeface="DIN Alternate Bold"/>
                  <a:ea typeface="DIN Alternate Bold"/>
                  <a:cs typeface="DIN Alternate Bold"/>
                </a:defRPr>
              </a:pPr>
              <a:endParaRPr sz="2400"/>
            </a:p>
          </p:txBody>
        </p:sp>
        <p:sp>
          <p:nvSpPr>
            <p:cNvPr id="39" name="Прямоугольник 5"/>
            <p:cNvSpPr txBox="1"/>
            <p:nvPr/>
          </p:nvSpPr>
          <p:spPr bwMode="auto">
            <a:xfrm>
              <a:off x="138298" y="51206"/>
              <a:ext cx="302089" cy="460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200" b="1" i="0" spc="38">
                  <a:solidFill>
                    <a:srgbClr val="11437F"/>
                  </a:solidFill>
                  <a:latin typeface="Avenir Next Regular"/>
                  <a:ea typeface="Avenir Next Regular"/>
                  <a:cs typeface="Avenir Next Regular"/>
                </a:defRPr>
              </a:lvl1pPr>
            </a:lstStyle>
            <a:p>
              <a:pPr algn="ctr">
                <a:defRPr/>
              </a:pPr>
              <a:r>
                <a:rPr lang="ru-RU" sz="1200">
                  <a:latin typeface="Avenir Next"/>
                </a:rPr>
                <a:t>6</a:t>
              </a:r>
              <a:endParaRPr sz="2000">
                <a:latin typeface="Avenir Next"/>
              </a:endParaRPr>
            </a:p>
          </p:txBody>
        </p:sp>
      </p:grpSp>
      <p:sp>
        <p:nvSpPr>
          <p:cNvPr id="40" name="Скругленный прямоугольник 56"/>
          <p:cNvSpPr/>
          <p:nvPr/>
        </p:nvSpPr>
        <p:spPr bwMode="auto">
          <a:xfrm>
            <a:off x="331749" y="4143858"/>
            <a:ext cx="1990828" cy="1526738"/>
          </a:xfrm>
          <a:prstGeom prst="roundRect">
            <a:avLst>
              <a:gd name="adj" fmla="val 301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 anchorCtr="1"/>
          <a:lstStyle/>
          <a:p>
            <a:pPr algn="just">
              <a:defRPr/>
            </a:pPr>
            <a:endParaRPr lang="ru-RU" sz="1600">
              <a:solidFill>
                <a:srgbClr val="11437F"/>
              </a:solidFill>
              <a:latin typeface="Segoe UI Light"/>
              <a:ea typeface="+mj-ea"/>
              <a:cs typeface="Segoe UI Light"/>
            </a:endParaRPr>
          </a:p>
          <a:p>
            <a:pPr marL="285750" indent="-285750" algn="just">
              <a:buFont typeface="Arial"/>
              <a:buChar char="•"/>
              <a:defRPr/>
            </a:pPr>
            <a:endParaRPr lang="ru-RU" sz="1600">
              <a:solidFill>
                <a:srgbClr val="11437F"/>
              </a:solidFill>
              <a:latin typeface="Segoe UI Light"/>
              <a:ea typeface="+mj-ea"/>
              <a:cs typeface="Segoe UI Light"/>
            </a:endParaRPr>
          </a:p>
          <a:p>
            <a:pPr marL="285750" indent="-285750" algn="just">
              <a:buFont typeface="Arial"/>
              <a:buChar char="•"/>
              <a:defRPr/>
            </a:pPr>
            <a:endParaRPr lang="ru-RU" sz="1600">
              <a:solidFill>
                <a:srgbClr val="11437F"/>
              </a:solidFill>
              <a:latin typeface="Segoe UI Light"/>
              <a:ea typeface="+mj-ea"/>
              <a:cs typeface="Segoe UI Light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18630" y="4277035"/>
            <a:ext cx="1892464" cy="1585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Сведения</a:t>
            </a:r>
            <a:endParaRPr/>
          </a:p>
          <a:p>
            <a:pPr algn="ctr">
              <a:defRPr/>
            </a:pPr>
            <a:r>
              <a:rPr lang="ru-RU" sz="1400" b="1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размещаются и редактируются </a:t>
            </a:r>
            <a:endParaRPr/>
          </a:p>
          <a:p>
            <a:pPr algn="ctr">
              <a:defRPr/>
            </a:pPr>
            <a:r>
              <a:rPr lang="ru-RU" sz="1400" b="1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 в ПУР ГИИС ЭБ</a:t>
            </a:r>
            <a:endParaRPr lang="en-US" sz="1400" b="1">
              <a:solidFill>
                <a:srgbClr val="11437F"/>
              </a:solidFill>
              <a:latin typeface="Segoe UI Light"/>
              <a:ea typeface="+mj-ea"/>
              <a:cs typeface="Segoe UI Light"/>
            </a:endParaRPr>
          </a:p>
          <a:p>
            <a:pPr algn="ctr">
              <a:defRPr/>
            </a:pPr>
            <a:r>
              <a:rPr lang="ru-RU" sz="140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и автоматически публикуются</a:t>
            </a:r>
            <a:endParaRPr lang="en-US" sz="1400">
              <a:solidFill>
                <a:srgbClr val="11437F"/>
              </a:solidFill>
              <a:latin typeface="Segoe UI Light"/>
              <a:ea typeface="+mj-ea"/>
              <a:cs typeface="Segoe UI Light"/>
            </a:endParaRPr>
          </a:p>
          <a:p>
            <a:pPr algn="ctr">
              <a:defRPr/>
            </a:pPr>
            <a:r>
              <a:rPr lang="ru-RU" sz="140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на </a:t>
            </a:r>
            <a:r>
              <a:rPr lang="en-US" sz="140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bus.gov.ru</a:t>
            </a:r>
            <a:endParaRPr lang="ru-RU" sz="1400">
              <a:solidFill>
                <a:srgbClr val="11437F"/>
              </a:solidFill>
              <a:latin typeface="Segoe UI Light"/>
              <a:ea typeface="+mj-ea"/>
              <a:cs typeface="Segoe UI Light"/>
            </a:endParaRPr>
          </a:p>
        </p:txBody>
      </p:sp>
      <p:pic>
        <p:nvPicPr>
          <p:cNvPr id="42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66214" y="3954698"/>
            <a:ext cx="379539" cy="3261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Группа"/>
          <p:cNvGrpSpPr/>
          <p:nvPr/>
        </p:nvGrpSpPr>
        <p:grpSpPr bwMode="auto">
          <a:xfrm>
            <a:off x="3672031" y="3550080"/>
            <a:ext cx="314526" cy="348251"/>
            <a:chOff x="-1" y="-166816"/>
            <a:chExt cx="578685" cy="578686"/>
          </a:xfrm>
        </p:grpSpPr>
        <p:sp>
          <p:nvSpPr>
            <p:cNvPr id="44" name="Овал 2"/>
            <p:cNvSpPr/>
            <p:nvPr/>
          </p:nvSpPr>
          <p:spPr bwMode="auto">
            <a:xfrm>
              <a:off x="-1" y="-166816"/>
              <a:ext cx="578685" cy="578686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rgbClr val="D2DEE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3500" i="0" spc="0">
                  <a:solidFill>
                    <a:srgbClr val="FFFFFF"/>
                  </a:solidFill>
                  <a:latin typeface="DIN Alternate Bold"/>
                  <a:ea typeface="DIN Alternate Bold"/>
                  <a:cs typeface="DIN Alternate Bold"/>
                </a:defRPr>
              </a:pPr>
              <a:endParaRPr sz="2400"/>
            </a:p>
          </p:txBody>
        </p:sp>
        <p:sp>
          <p:nvSpPr>
            <p:cNvPr id="45" name="Прямоугольник 5"/>
            <p:cNvSpPr txBox="1"/>
            <p:nvPr/>
          </p:nvSpPr>
          <p:spPr bwMode="auto">
            <a:xfrm>
              <a:off x="121646" y="-151387"/>
              <a:ext cx="335392" cy="460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200" b="1" i="0" spc="38">
                  <a:solidFill>
                    <a:srgbClr val="11437F"/>
                  </a:solidFill>
                  <a:latin typeface="Avenir Next Regular"/>
                  <a:ea typeface="Avenir Next Regular"/>
                  <a:cs typeface="Avenir Next Regular"/>
                </a:defRPr>
              </a:lvl1pPr>
            </a:lstStyle>
            <a:p>
              <a:pPr>
                <a:defRPr/>
              </a:pPr>
              <a:r>
                <a:rPr sz="1200">
                  <a:latin typeface="Avenir Next"/>
                </a:rPr>
                <a:t>1</a:t>
              </a:r>
              <a:endParaRPr sz="2000">
                <a:latin typeface="Avenir Next"/>
              </a:endParaRPr>
            </a:p>
          </p:txBody>
        </p:sp>
      </p:grpSp>
      <p:sp>
        <p:nvSpPr>
          <p:cNvPr id="46" name="Скругленный прямоугольник 45"/>
          <p:cNvSpPr/>
          <p:nvPr/>
        </p:nvSpPr>
        <p:spPr bwMode="auto">
          <a:xfrm>
            <a:off x="3275230" y="4029456"/>
            <a:ext cx="1108129" cy="673685"/>
          </a:xfrm>
          <a:prstGeom prst="roundRect">
            <a:avLst>
              <a:gd name="adj" fmla="val 301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1400">
                <a:solidFill>
                  <a:schemeClr val="accent5">
                    <a:lumMod val="75000"/>
                  </a:schemeClr>
                </a:solidFill>
                <a:latin typeface="Segoe UI Light"/>
                <a:cs typeface="Segoe UI Light"/>
              </a:rPr>
              <a:t>Запрос</a:t>
            </a:r>
            <a:endParaRPr/>
          </a:p>
          <a:p>
            <a:pPr algn="ctr">
              <a:defRPr/>
            </a:pPr>
            <a:r>
              <a:rPr lang="ru-RU" sz="1400">
                <a:solidFill>
                  <a:schemeClr val="accent5">
                    <a:lumMod val="75000"/>
                  </a:schemeClr>
                </a:solidFill>
                <a:latin typeface="Segoe UI Light"/>
                <a:cs typeface="Segoe UI Light"/>
              </a:rPr>
              <a:t>сведений</a:t>
            </a:r>
            <a:endParaRPr/>
          </a:p>
          <a:p>
            <a:pPr algn="ctr">
              <a:defRPr/>
            </a:pPr>
            <a:r>
              <a:rPr lang="ru-RU" sz="1400">
                <a:solidFill>
                  <a:schemeClr val="accent5">
                    <a:lumMod val="75000"/>
                  </a:schemeClr>
                </a:solidFill>
                <a:latin typeface="Segoe UI Light"/>
                <a:cs typeface="Segoe UI Light"/>
              </a:rPr>
              <a:t>Отчета</a:t>
            </a:r>
            <a:endParaRPr lang="ru-RU" sz="1400">
              <a:solidFill>
                <a:schemeClr val="accent5">
                  <a:lumMod val="75000"/>
                </a:schemeClr>
              </a:solidFill>
              <a:latin typeface="Segoe UI Light"/>
              <a:ea typeface="Cambria"/>
              <a:cs typeface="Segoe UI Light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 bwMode="auto">
          <a:xfrm>
            <a:off x="3274894" y="5364480"/>
            <a:ext cx="1108800" cy="673685"/>
          </a:xfrm>
          <a:prstGeom prst="roundRect">
            <a:avLst>
              <a:gd name="adj" fmla="val 301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1400">
                <a:solidFill>
                  <a:schemeClr val="accent5">
                    <a:lumMod val="75000"/>
                  </a:schemeClr>
                </a:solidFill>
                <a:latin typeface="Segoe UI Light"/>
                <a:cs typeface="Segoe UI Light"/>
              </a:rPr>
              <a:t>Передача</a:t>
            </a:r>
            <a:endParaRPr/>
          </a:p>
          <a:p>
            <a:pPr algn="ctr">
              <a:defRPr/>
            </a:pPr>
            <a:r>
              <a:rPr lang="ru-RU" sz="1400">
                <a:solidFill>
                  <a:schemeClr val="accent5">
                    <a:lumMod val="75000"/>
                  </a:schemeClr>
                </a:solidFill>
                <a:latin typeface="Segoe UI Light"/>
                <a:ea typeface="Cambria"/>
                <a:cs typeface="Segoe UI Light"/>
              </a:rPr>
              <a:t>сведений</a:t>
            </a:r>
            <a:endParaRPr/>
          </a:p>
          <a:p>
            <a:pPr algn="ctr">
              <a:defRPr/>
            </a:pPr>
            <a:r>
              <a:rPr lang="ru-RU" sz="1400">
                <a:solidFill>
                  <a:schemeClr val="accent5">
                    <a:lumMod val="75000"/>
                  </a:schemeClr>
                </a:solidFill>
                <a:latin typeface="Segoe UI Light"/>
                <a:ea typeface="Cambria"/>
                <a:cs typeface="Segoe UI Light"/>
              </a:rPr>
              <a:t>Отчета</a:t>
            </a:r>
            <a:endParaRPr lang="ru-RU" sz="1400">
              <a:solidFill>
                <a:schemeClr val="accent5">
                  <a:lumMod val="75000"/>
                </a:schemeClr>
              </a:solidFill>
              <a:latin typeface="Segoe UI Light"/>
              <a:ea typeface="Cambria"/>
              <a:cs typeface="Segoe UI Light"/>
            </a:endParaRPr>
          </a:p>
        </p:txBody>
      </p:sp>
      <p:sp>
        <p:nvSpPr>
          <p:cNvPr id="30" name="Стрелка вправо 29"/>
          <p:cNvSpPr/>
          <p:nvPr/>
        </p:nvSpPr>
        <p:spPr bwMode="auto">
          <a:xfrm rot="10800000">
            <a:off x="2889504" y="4107279"/>
            <a:ext cx="480708" cy="456549"/>
          </a:xfrm>
          <a:prstGeom prst="rightArrow">
            <a:avLst>
              <a:gd name="adj1" fmla="val 45231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>
                <a:noFill/>
              </a:rPr>
              <a:t>API</a:t>
            </a:r>
            <a:endParaRPr lang="en-US" sz="1400">
              <a:noFill/>
            </a:endParaRPr>
          </a:p>
        </p:txBody>
      </p:sp>
      <p:sp>
        <p:nvSpPr>
          <p:cNvPr id="10" name="Стрелка вправо 9"/>
          <p:cNvSpPr/>
          <p:nvPr/>
        </p:nvSpPr>
        <p:spPr bwMode="auto">
          <a:xfrm>
            <a:off x="4273295" y="5473048"/>
            <a:ext cx="415871" cy="456549"/>
          </a:xfrm>
          <a:prstGeom prst="rightArrow">
            <a:avLst>
              <a:gd name="adj1" fmla="val 45231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6" name="Заголовок 2"/>
          <p:cNvSpPr txBox="1"/>
          <p:nvPr/>
        </p:nvSpPr>
        <p:spPr bwMode="auto">
          <a:xfrm>
            <a:off x="1507707" y="383520"/>
            <a:ext cx="10406303" cy="27467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ru-RU" sz="1800">
                <a:solidFill>
                  <a:schemeClr val="accent5">
                    <a:lumMod val="75000"/>
                  </a:schemeClr>
                </a:solidFill>
                <a:latin typeface="Segoe UI Light"/>
                <a:cs typeface="Segoe UI Light"/>
              </a:rPr>
              <a:t>Особенности работы в Личном кабинете учреждения</a:t>
            </a:r>
            <a:r>
              <a:rPr lang="ru-RU" sz="1400" b="0">
                <a:solidFill>
                  <a:schemeClr val="accent5">
                    <a:lumMod val="75000"/>
                  </a:schemeClr>
                </a:solidFill>
                <a:latin typeface="Segoe UI Light"/>
                <a:ea typeface="Cambria"/>
                <a:cs typeface="Segoe UI Light"/>
              </a:rPr>
              <a:t> </a:t>
            </a:r>
            <a:endParaRPr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448799" y="6510679"/>
            <a:ext cx="2743200" cy="365125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5" name="Номер слайда 1"/>
          <p:cNvSpPr txBox="1"/>
          <p:nvPr/>
        </p:nvSpPr>
        <p:spPr bwMode="auto">
          <a:xfrm>
            <a:off x="9448799" y="65106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ru-RU">
                <a:solidFill>
                  <a:schemeClr val="tx1"/>
                </a:solidFill>
              </a:rPr>
              <a:t/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56"/>
          <p:cNvSpPr/>
          <p:nvPr/>
        </p:nvSpPr>
        <p:spPr bwMode="auto">
          <a:xfrm>
            <a:off x="322728" y="4902407"/>
            <a:ext cx="11537577" cy="1726244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marL="285750" indent="-285750">
              <a:buFont typeface="Arial"/>
              <a:buChar char="•"/>
              <a:defRPr/>
            </a:pPr>
            <a:r>
              <a:rPr lang="ru-RU" sz="14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Есть возможность перейти к </a:t>
            </a:r>
            <a:r>
              <a:rPr lang="ru-RU" sz="1400" b="1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редактированию</a:t>
            </a:r>
            <a:r>
              <a:rPr lang="ru-RU" sz="14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 </a:t>
            </a:r>
            <a:r>
              <a:rPr lang="ru-RU" sz="1400" b="1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сведений Отчета</a:t>
            </a:r>
            <a:endParaRPr/>
          </a:p>
          <a:p>
            <a:pPr marL="742950" lvl="1" indent="-285750">
              <a:buFont typeface="Arial"/>
              <a:buChar char="•"/>
              <a:defRPr/>
            </a:pPr>
            <a:r>
              <a:rPr lang="ru-RU" sz="14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если нет неопубликованной версии Отчета, будет создана новая версия сведений, которую можно будет изменить и опубликовать</a:t>
            </a:r>
            <a:endParaRPr/>
          </a:p>
          <a:p>
            <a:pPr marL="742950" lvl="1" indent="-285750">
              <a:buFont typeface="Arial"/>
              <a:buChar char="•"/>
              <a:defRPr/>
            </a:pPr>
            <a:r>
              <a:rPr lang="ru-RU" sz="14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если есть неопубликованная версия Отчета, осуществляется переход к ее редактированию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4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Можно </a:t>
            </a:r>
            <a:r>
              <a:rPr lang="ru-RU" sz="1400" b="1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удалить изменения </a:t>
            </a:r>
            <a:r>
              <a:rPr lang="ru-RU" sz="14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– при наличии будет удалена последняя неопубликованная версия Отчета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4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Если сведения Отчета были загружены посредством интеграции, доступна возможность только </a:t>
            </a:r>
            <a:r>
              <a:rPr lang="ru-RU" sz="1400" b="1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просмотра сведений</a:t>
            </a:r>
            <a:r>
              <a:rPr lang="ru-RU" sz="14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, без возможности редактирования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4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Есть возможность </a:t>
            </a:r>
            <a:r>
              <a:rPr lang="ru-RU" sz="1400" b="1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просмотреть печатную форму </a:t>
            </a:r>
            <a:r>
              <a:rPr lang="ru-RU" sz="14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опубликованных сведений Отчета и отправить ее на печать</a:t>
            </a:r>
            <a:endParaRPr/>
          </a:p>
        </p:txBody>
      </p:sp>
      <p:sp>
        <p:nvSpPr>
          <p:cNvPr id="13" name="Скругленный прямоугольник 56"/>
          <p:cNvSpPr/>
          <p:nvPr/>
        </p:nvSpPr>
        <p:spPr bwMode="auto">
          <a:xfrm>
            <a:off x="8133907" y="1598359"/>
            <a:ext cx="3717434" cy="2931110"/>
          </a:xfrm>
          <a:prstGeom prst="roundRect">
            <a:avLst>
              <a:gd name="adj" fmla="val 3010"/>
            </a:avLst>
          </a:prstGeom>
          <a:noFill/>
          <a:ln w="9525">
            <a:noFill/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b="1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Для Отчета о результатах </a:t>
            </a:r>
            <a:r>
              <a:rPr lang="ru-RU" b="1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деятельности в </a:t>
            </a:r>
            <a:r>
              <a:rPr lang="ru-RU" b="1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ЛК учреждения</a:t>
            </a:r>
            <a:endParaRPr/>
          </a:p>
          <a:p>
            <a:pPr>
              <a:defRPr/>
            </a:pPr>
            <a:endParaRPr lang="ru-RU" sz="1400" b="1">
              <a:solidFill>
                <a:srgbClr val="11437F"/>
              </a:solidFill>
              <a:latin typeface="Segoe UI Light"/>
              <a:ea typeface="+mj-ea"/>
              <a:cs typeface="Segoe UI Light"/>
            </a:endParaRPr>
          </a:p>
          <a:p>
            <a:pPr>
              <a:defRPr/>
            </a:pPr>
            <a:r>
              <a:rPr lang="ru-RU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Отображается статус опубликования сведений </a:t>
            </a:r>
            <a:r>
              <a:rPr lang="ru-RU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Отчета</a:t>
            </a:r>
            <a:endParaRPr/>
          </a:p>
          <a:p>
            <a:pPr>
              <a:defRPr/>
            </a:pPr>
            <a:endParaRPr lang="ru-RU">
              <a:solidFill>
                <a:srgbClr val="11437F"/>
              </a:solidFill>
              <a:latin typeface="Segoe UI Light"/>
              <a:ea typeface="+mj-ea"/>
              <a:cs typeface="Segoe UI Light"/>
            </a:endParaRPr>
          </a:p>
          <a:p>
            <a:pPr>
              <a:defRPr/>
            </a:pPr>
            <a:r>
              <a:rPr lang="ru-RU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Отображаются дата подготовки крайней версии сведений и дата публикации актуальных сведений </a:t>
            </a:r>
            <a:r>
              <a:rPr lang="ru-RU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Отчета</a:t>
            </a:r>
            <a:endParaRPr lang="ru-RU">
              <a:solidFill>
                <a:srgbClr val="11437F"/>
              </a:solidFill>
              <a:latin typeface="Segoe UI Light"/>
              <a:ea typeface="+mj-ea"/>
              <a:cs typeface="Segoe UI Ligh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rcRect l="5352" t="2244" r="5661" b="5159"/>
          <a:stretch/>
        </p:blipFill>
        <p:spPr bwMode="auto">
          <a:xfrm>
            <a:off x="322728" y="1281953"/>
            <a:ext cx="7050740" cy="345141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10" name="Соединительная линия уступом 9"/>
          <p:cNvCxnSpPr>
            <a:cxnSpLocks/>
            <a:endCxn id="11" idx="6"/>
          </p:cNvCxnSpPr>
          <p:nvPr/>
        </p:nvCxnSpPr>
        <p:spPr bwMode="auto">
          <a:xfrm rot="10800000">
            <a:off x="5366782" y="3004446"/>
            <a:ext cx="2615933" cy="3933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 bwMode="auto">
          <a:xfrm flipV="1">
            <a:off x="5150757" y="2906252"/>
            <a:ext cx="216024" cy="196385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1</a:t>
            </a:r>
            <a:endParaRPr lang="ru-RU"/>
          </a:p>
        </p:txBody>
      </p:sp>
      <p:cxnSp>
        <p:nvCxnSpPr>
          <p:cNvPr id="15" name="Соединительная линия уступом 14"/>
          <p:cNvCxnSpPr>
            <a:cxnSpLocks/>
            <a:endCxn id="16" idx="6"/>
          </p:cNvCxnSpPr>
          <p:nvPr/>
        </p:nvCxnSpPr>
        <p:spPr bwMode="auto">
          <a:xfrm rot="10800000">
            <a:off x="6618345" y="3381315"/>
            <a:ext cx="1364370" cy="37293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 bwMode="auto">
          <a:xfrm flipV="1">
            <a:off x="6402321" y="3283123"/>
            <a:ext cx="216024" cy="196385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1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6" name="Заголовок 2"/>
          <p:cNvSpPr txBox="1"/>
          <p:nvPr/>
        </p:nvSpPr>
        <p:spPr bwMode="auto">
          <a:xfrm>
            <a:off x="1507707" y="197679"/>
            <a:ext cx="10406303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ru-RU" sz="1800">
                <a:solidFill>
                  <a:schemeClr val="accent5">
                    <a:lumMod val="75000"/>
                  </a:schemeClr>
                </a:solidFill>
                <a:latin typeface="Segoe UI Light"/>
                <a:cs typeface="Segoe UI Light"/>
              </a:rPr>
              <a:t>Особенности работы в Личном кабинете учреждения</a:t>
            </a:r>
            <a:r>
              <a:rPr lang="ru-RU" sz="1400" b="0">
                <a:solidFill>
                  <a:schemeClr val="accent5">
                    <a:lumMod val="75000"/>
                  </a:schemeClr>
                </a:solidFill>
                <a:latin typeface="Segoe UI Light"/>
                <a:ea typeface="Cambria"/>
                <a:cs typeface="Segoe UI Light"/>
              </a:rPr>
              <a:t> </a:t>
            </a:r>
            <a:endParaRPr lang="ru-RU" sz="1400" b="0">
              <a:solidFill>
                <a:schemeClr val="accent5">
                  <a:lumMod val="75000"/>
                </a:schemeClr>
              </a:solidFill>
              <a:latin typeface="Segoe UI Light"/>
              <a:ea typeface="Cambria"/>
              <a:cs typeface="Segoe UI Light"/>
            </a:endParaRPr>
          </a:p>
          <a:p>
            <a:pPr>
              <a:defRPr/>
            </a:pPr>
            <a:r>
              <a:rPr lang="ru-RU" sz="1800">
                <a:solidFill>
                  <a:schemeClr val="accent5">
                    <a:lumMod val="75000"/>
                  </a:schemeClr>
                </a:solidFill>
                <a:latin typeface="Segoe UI Light"/>
                <a:cs typeface="Segoe UI Light"/>
              </a:rPr>
              <a:t>Выгрузка сведений </a:t>
            </a:r>
            <a:r>
              <a:rPr lang="ru-RU" sz="1800">
                <a:solidFill>
                  <a:schemeClr val="accent5">
                    <a:lumMod val="75000"/>
                  </a:schemeClr>
                </a:solidFill>
                <a:latin typeface="Segoe UI Light"/>
                <a:cs typeface="Segoe UI Light"/>
              </a:rPr>
              <a:t>Отчета </a:t>
            </a:r>
            <a:r>
              <a:rPr lang="ru-RU" sz="1800">
                <a:solidFill>
                  <a:schemeClr val="accent5">
                    <a:lumMod val="75000"/>
                  </a:schemeClr>
                </a:solidFill>
                <a:latin typeface="Segoe UI Light"/>
                <a:cs typeface="Segoe UI Light"/>
              </a:rPr>
              <a:t>о результатах деятельности в </a:t>
            </a:r>
            <a:r>
              <a:rPr lang="en-US" sz="1800">
                <a:solidFill>
                  <a:schemeClr val="accent5">
                    <a:lumMod val="75000"/>
                  </a:schemeClr>
                </a:solidFill>
                <a:latin typeface="Segoe UI Light"/>
                <a:cs typeface="Segoe UI Light"/>
              </a:rPr>
              <a:t>Excel</a:t>
            </a:r>
            <a:endParaRPr sz="1800">
              <a:solidFill>
                <a:schemeClr val="accent5">
                  <a:lumMod val="75000"/>
                </a:schemeClr>
              </a:solidFill>
              <a:latin typeface="Segoe UI Light"/>
              <a:cs typeface="Segoe UI Ligh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448799" y="6510679"/>
            <a:ext cx="2743200" cy="365125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5" name="Номер слайда 1"/>
          <p:cNvSpPr txBox="1"/>
          <p:nvPr/>
        </p:nvSpPr>
        <p:spPr bwMode="auto">
          <a:xfrm>
            <a:off x="9448799" y="65106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ru-RU">
                <a:solidFill>
                  <a:schemeClr val="tx1"/>
                </a:solidFill>
              </a:rPr>
              <a:t/>
            </a:fld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 bwMode="auto">
          <a:xfrm>
            <a:off x="475555" y="1132884"/>
            <a:ext cx="11240890" cy="5347312"/>
            <a:chOff x="355836" y="1082084"/>
            <a:chExt cx="10444244" cy="507596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rcRect l="0" t="-60" r="0" b="1956"/>
            <a:stretch/>
          </p:blipFill>
          <p:spPr bwMode="auto">
            <a:xfrm>
              <a:off x="363136" y="1082084"/>
              <a:ext cx="5050072" cy="2653856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55836" y="3909557"/>
              <a:ext cx="5055606" cy="2248495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/>
            <a:srcRect l="0" t="0" r="15575" b="0"/>
            <a:stretch/>
          </p:blipFill>
          <p:spPr bwMode="auto">
            <a:xfrm>
              <a:off x="5567680" y="1082084"/>
              <a:ext cx="5232400" cy="2666956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5583151" y="3909557"/>
              <a:ext cx="5206591" cy="2243145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6" name="Заголовок 2"/>
          <p:cNvSpPr txBox="1"/>
          <p:nvPr/>
        </p:nvSpPr>
        <p:spPr bwMode="auto">
          <a:xfrm>
            <a:off x="1507707" y="197679"/>
            <a:ext cx="10406303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ru-RU" sz="1800">
                <a:solidFill>
                  <a:schemeClr val="accent5">
                    <a:lumMod val="75000"/>
                  </a:schemeClr>
                </a:solidFill>
                <a:latin typeface="Segoe UI Light"/>
                <a:cs typeface="Segoe UI Light"/>
              </a:rPr>
              <a:t>Особенности работы в Личном кабинете учреждения</a:t>
            </a:r>
            <a:r>
              <a:rPr lang="ru-RU" sz="1400" b="0">
                <a:solidFill>
                  <a:schemeClr val="accent5">
                    <a:lumMod val="75000"/>
                  </a:schemeClr>
                </a:solidFill>
                <a:latin typeface="Segoe UI Light"/>
                <a:ea typeface="Cambria"/>
                <a:cs typeface="Segoe UI Light"/>
              </a:rPr>
              <a:t> </a:t>
            </a:r>
            <a:endParaRPr lang="ru-RU" sz="1400" b="0">
              <a:solidFill>
                <a:schemeClr val="accent5">
                  <a:lumMod val="75000"/>
                </a:schemeClr>
              </a:solidFill>
              <a:latin typeface="Segoe UI Light"/>
              <a:ea typeface="Cambria"/>
              <a:cs typeface="Segoe UI Light"/>
            </a:endParaRPr>
          </a:p>
          <a:p>
            <a:pPr>
              <a:defRPr/>
            </a:pPr>
            <a:r>
              <a:rPr lang="ru-RU" sz="1800">
                <a:solidFill>
                  <a:schemeClr val="accent5">
                    <a:lumMod val="75000"/>
                  </a:schemeClr>
                </a:solidFill>
                <a:latin typeface="Segoe UI Light"/>
                <a:cs typeface="Segoe UI Light"/>
              </a:rPr>
              <a:t>Просмотр печатной формы </a:t>
            </a:r>
            <a:r>
              <a:rPr lang="ru-RU" sz="1800">
                <a:solidFill>
                  <a:schemeClr val="accent5">
                    <a:lumMod val="75000"/>
                  </a:schemeClr>
                </a:solidFill>
                <a:latin typeface="Segoe UI Light"/>
                <a:cs typeface="Segoe UI Light"/>
              </a:rPr>
              <a:t>сведений </a:t>
            </a:r>
            <a:r>
              <a:rPr lang="ru-RU" sz="1800">
                <a:solidFill>
                  <a:schemeClr val="accent5">
                    <a:lumMod val="75000"/>
                  </a:schemeClr>
                </a:solidFill>
                <a:latin typeface="Segoe UI Light"/>
                <a:cs typeface="Segoe UI Light"/>
              </a:rPr>
              <a:t>Отчета </a:t>
            </a:r>
            <a:r>
              <a:rPr lang="ru-RU" sz="1800">
                <a:solidFill>
                  <a:schemeClr val="accent5">
                    <a:lumMod val="75000"/>
                  </a:schemeClr>
                </a:solidFill>
                <a:latin typeface="Segoe UI Light"/>
                <a:cs typeface="Segoe UI Light"/>
              </a:rPr>
              <a:t>о результатах </a:t>
            </a:r>
            <a:r>
              <a:rPr lang="ru-RU" sz="1800">
                <a:solidFill>
                  <a:schemeClr val="accent5">
                    <a:lumMod val="75000"/>
                  </a:schemeClr>
                </a:solidFill>
                <a:latin typeface="Segoe UI Light"/>
                <a:cs typeface="Segoe UI Light"/>
              </a:rPr>
              <a:t>деятельности</a:t>
            </a:r>
            <a:endParaRPr sz="1800">
              <a:solidFill>
                <a:schemeClr val="accent5">
                  <a:lumMod val="75000"/>
                </a:schemeClr>
              </a:solidFill>
              <a:latin typeface="Segoe UI Light"/>
              <a:cs typeface="Segoe UI Ligh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448799" y="6510679"/>
            <a:ext cx="2743200" cy="365125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5" name="Номер слайда 1"/>
          <p:cNvSpPr txBox="1"/>
          <p:nvPr/>
        </p:nvSpPr>
        <p:spPr bwMode="auto">
          <a:xfrm>
            <a:off x="9448799" y="65106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ru-RU">
                <a:solidFill>
                  <a:schemeClr val="tx1"/>
                </a:solidFill>
              </a:rPr>
              <a:t/>
            </a:fld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09881" y="1260408"/>
            <a:ext cx="5658972" cy="361901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50800" dir="2400000" algn="ctr" rotWithShape="0">
              <a:schemeClr val="bg1">
                <a:lumMod val="75000"/>
                <a:alpha val="70000"/>
              </a:scheme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 l="0" t="0" r="11358" b="0"/>
          <a:stretch/>
        </p:blipFill>
        <p:spPr bwMode="auto">
          <a:xfrm>
            <a:off x="6309948" y="1267419"/>
            <a:ext cx="5516293" cy="359774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50800" dir="2400000" algn="ctr" rotWithShape="0">
              <a:schemeClr val="bg1">
                <a:lumMod val="75000"/>
                <a:alpha val="70000"/>
              </a:scheme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466332" y="3926541"/>
            <a:ext cx="7259337" cy="270853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50800" dir="2400000" algn="ctr" rotWithShape="0">
              <a:schemeClr val="bg1">
                <a:lumMod val="75000"/>
                <a:alpha val="7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6" name="Заголовок 2"/>
          <p:cNvSpPr txBox="1"/>
          <p:nvPr/>
        </p:nvSpPr>
        <p:spPr bwMode="auto">
          <a:xfrm>
            <a:off x="1507707" y="336178"/>
            <a:ext cx="10406303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ru-RU" sz="1800">
                <a:solidFill>
                  <a:schemeClr val="accent5">
                    <a:lumMod val="75000"/>
                  </a:schemeClr>
                </a:solidFill>
                <a:latin typeface="Segoe UI Light"/>
                <a:cs typeface="Segoe UI Light"/>
              </a:rPr>
              <a:t>Особенности работы в Личном кабинете учреждения</a:t>
            </a:r>
            <a:r>
              <a:rPr lang="ru-RU" sz="1400" b="0">
                <a:solidFill>
                  <a:schemeClr val="accent5">
                    <a:lumMod val="75000"/>
                  </a:schemeClr>
                </a:solidFill>
                <a:latin typeface="Segoe UI Light"/>
                <a:ea typeface="Cambria"/>
                <a:cs typeface="Segoe UI Light"/>
              </a:rPr>
              <a:t> </a:t>
            </a:r>
            <a:endParaRPr lang="ru-RU" sz="1400" b="0">
              <a:solidFill>
                <a:schemeClr val="accent5">
                  <a:lumMod val="75000"/>
                </a:schemeClr>
              </a:solidFill>
              <a:latin typeface="Segoe UI Light"/>
              <a:ea typeface="Cambria"/>
              <a:cs typeface="Segoe UI Ligh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448799" y="6510679"/>
            <a:ext cx="2743200" cy="365125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5" name="Номер слайда 1"/>
          <p:cNvSpPr txBox="1"/>
          <p:nvPr/>
        </p:nvSpPr>
        <p:spPr bwMode="auto">
          <a:xfrm>
            <a:off x="9448799" y="65106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ru-RU">
                <a:solidFill>
                  <a:schemeClr val="tx1"/>
                </a:solidFill>
              </a:rPr>
              <a:t/>
            </a:fld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37699" y="1146244"/>
            <a:ext cx="6500413" cy="320408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631041" y="3768463"/>
            <a:ext cx="5976514" cy="223540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1" name="Скругленный прямоугольник 56"/>
          <p:cNvSpPr/>
          <p:nvPr/>
        </p:nvSpPr>
        <p:spPr bwMode="auto">
          <a:xfrm>
            <a:off x="7889359" y="1031358"/>
            <a:ext cx="3979828" cy="4632931"/>
          </a:xfrm>
          <a:prstGeom prst="roundRect">
            <a:avLst>
              <a:gd name="adj" fmla="val 3010"/>
            </a:avLst>
          </a:prstGeom>
          <a:noFill/>
          <a:ln w="9525">
            <a:noFill/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>
              <a:defRPr/>
            </a:pPr>
            <a:r>
              <a:rPr lang="ru-RU">
                <a:solidFill>
                  <a:srgbClr val="11437F"/>
                </a:solidFill>
                <a:latin typeface="Segoe UI Light"/>
                <a:cs typeface="Segoe UI Light"/>
              </a:rPr>
              <a:t>Сведения Отчета о результатах деятельности в ЛК учреждения размещены на нескольких вкладках. </a:t>
            </a:r>
            <a:endParaRPr/>
          </a:p>
          <a:p>
            <a:pPr>
              <a:defRPr/>
            </a:pPr>
            <a:endParaRPr lang="ru-RU">
              <a:solidFill>
                <a:srgbClr val="11437F"/>
              </a:solidFill>
              <a:latin typeface="Segoe UI Light"/>
              <a:cs typeface="Segoe UI Light"/>
            </a:endParaRPr>
          </a:p>
          <a:p>
            <a:pPr>
              <a:defRPr/>
            </a:pPr>
            <a:r>
              <a:rPr lang="ru-RU">
                <a:solidFill>
                  <a:srgbClr val="11437F"/>
                </a:solidFill>
                <a:latin typeface="Segoe UI Light"/>
                <a:cs typeface="Segoe UI Light"/>
              </a:rPr>
              <a:t>На </a:t>
            </a:r>
            <a:r>
              <a:rPr lang="ru-RU">
                <a:solidFill>
                  <a:srgbClr val="11437F"/>
                </a:solidFill>
                <a:latin typeface="Segoe UI Light"/>
                <a:cs typeface="Segoe UI Light"/>
              </a:rPr>
              <a:t>вкладке «Документы» отображаются приложенные к Отчету файлы – отображается статус проверки файлов потоковым антивирусом.</a:t>
            </a:r>
            <a:endParaRPr/>
          </a:p>
          <a:p>
            <a:pPr>
              <a:defRPr/>
            </a:pPr>
            <a:endParaRPr lang="ru-RU">
              <a:solidFill>
                <a:srgbClr val="11437F"/>
              </a:solidFill>
              <a:latin typeface="Segoe UI Light"/>
              <a:cs typeface="Segoe UI Light"/>
            </a:endParaRPr>
          </a:p>
          <a:p>
            <a:pPr>
              <a:defRPr/>
            </a:pPr>
            <a:r>
              <a:rPr lang="ru-RU">
                <a:solidFill>
                  <a:srgbClr val="11437F"/>
                </a:solidFill>
                <a:latin typeface="Segoe UI Light"/>
                <a:cs typeface="Segoe UI Light"/>
              </a:rPr>
              <a:t>Для </a:t>
            </a:r>
            <a:r>
              <a:rPr lang="ru-RU">
                <a:solidFill>
                  <a:srgbClr val="11437F"/>
                </a:solidFill>
                <a:latin typeface="Segoe UI Light"/>
                <a:cs typeface="Segoe UI Light"/>
              </a:rPr>
              <a:t>сведений Отчета отображаются поля с реквизитами подписантов. Есть возможность указать, что реквизиты подписи одинаковы для всех сведений вкладки или для всех разделов Отчета</a:t>
            </a:r>
            <a:r>
              <a:rPr lang="ru-RU">
                <a:solidFill>
                  <a:srgbClr val="11437F"/>
                </a:solidFill>
                <a:latin typeface="Segoe UI Light"/>
                <a:cs typeface="Segoe UI Light"/>
              </a:rPr>
              <a:t>.</a:t>
            </a:r>
            <a:endParaRPr lang="ru-RU">
              <a:solidFill>
                <a:srgbClr val="11437F"/>
              </a:solidFill>
              <a:latin typeface="Segoe UI Light"/>
              <a:cs typeface="Segoe UI Ligh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677390" y="5846853"/>
            <a:ext cx="7191796" cy="84638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cxnSp>
        <p:nvCxnSpPr>
          <p:cNvPr id="12" name="Соединительная линия уступом 11"/>
          <p:cNvCxnSpPr>
            <a:cxnSpLocks/>
          </p:cNvCxnSpPr>
          <p:nvPr/>
        </p:nvCxnSpPr>
        <p:spPr bwMode="auto">
          <a:xfrm rot="10800000" flipV="1">
            <a:off x="2748494" y="1405043"/>
            <a:ext cx="4981376" cy="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 bwMode="auto">
          <a:xfrm flipV="1">
            <a:off x="2567045" y="1306852"/>
            <a:ext cx="216024" cy="196385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1</a:t>
            </a:r>
            <a:endParaRPr lang="ru-RU"/>
          </a:p>
        </p:txBody>
      </p:sp>
      <p:cxnSp>
        <p:nvCxnSpPr>
          <p:cNvPr id="15" name="Соединительная линия уступом 14"/>
          <p:cNvCxnSpPr>
            <a:cxnSpLocks/>
            <a:endCxn id="16" idx="4"/>
          </p:cNvCxnSpPr>
          <p:nvPr/>
        </p:nvCxnSpPr>
        <p:spPr bwMode="auto">
          <a:xfrm rot="10800000" flipV="1">
            <a:off x="3752490" y="2853880"/>
            <a:ext cx="3977385" cy="1100556"/>
          </a:xfrm>
          <a:prstGeom prst="bentConnector2">
            <a:avLst/>
          </a:prstGeom>
          <a:ln w="12700">
            <a:solidFill>
              <a:schemeClr val="tx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 bwMode="auto">
          <a:xfrm flipV="1">
            <a:off x="3644477" y="3954437"/>
            <a:ext cx="216024" cy="196385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1</a:t>
            </a:r>
            <a:endParaRPr lang="ru-RU"/>
          </a:p>
        </p:txBody>
      </p:sp>
      <p:cxnSp>
        <p:nvCxnSpPr>
          <p:cNvPr id="22" name="Соединительная линия уступом 21"/>
          <p:cNvCxnSpPr>
            <a:cxnSpLocks/>
            <a:endCxn id="23" idx="4"/>
          </p:cNvCxnSpPr>
          <p:nvPr/>
        </p:nvCxnSpPr>
        <p:spPr bwMode="auto">
          <a:xfrm rot="16199998" flipH="1">
            <a:off x="7365437" y="5194862"/>
            <a:ext cx="907018" cy="4194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 bwMode="auto">
          <a:xfrm flipV="1">
            <a:off x="7713032" y="5650468"/>
            <a:ext cx="216024" cy="196385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1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6" name="Заголовок 2"/>
          <p:cNvSpPr txBox="1"/>
          <p:nvPr/>
        </p:nvSpPr>
        <p:spPr bwMode="auto">
          <a:xfrm>
            <a:off x="1507707" y="213676"/>
            <a:ext cx="10433301" cy="548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ru-RU" sz="1800">
                <a:solidFill>
                  <a:schemeClr val="accent5">
                    <a:lumMod val="75000"/>
                  </a:schemeClr>
                </a:solidFill>
                <a:latin typeface="Segoe UI Light"/>
                <a:cs typeface="Segoe UI Light"/>
              </a:rPr>
              <a:t>Особенности работы с Отчетом в Личном кабинете учреждения в части Информации о государственном (муниципальном) задании</a:t>
            </a:r>
            <a:r>
              <a:rPr lang="ru-RU" sz="1400" b="0">
                <a:solidFill>
                  <a:schemeClr val="accent5">
                    <a:lumMod val="75000"/>
                  </a:schemeClr>
                </a:solidFill>
                <a:latin typeface="Segoe UI Light"/>
                <a:ea typeface="Cambria"/>
                <a:cs typeface="Segoe UI Light"/>
              </a:rPr>
              <a:t> </a:t>
            </a:r>
            <a:endParaRPr lang="ru-RU" sz="1400" b="0">
              <a:solidFill>
                <a:schemeClr val="accent5">
                  <a:lumMod val="75000"/>
                </a:schemeClr>
              </a:solidFill>
              <a:latin typeface="Segoe UI Light"/>
              <a:ea typeface="Cambria"/>
              <a:cs typeface="Segoe UI Light"/>
            </a:endParaRP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448799" y="6510679"/>
            <a:ext cx="2743200" cy="365125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8" name="Номер слайда 1"/>
          <p:cNvSpPr txBox="1"/>
          <p:nvPr/>
        </p:nvSpPr>
        <p:spPr bwMode="auto">
          <a:xfrm>
            <a:off x="9448799" y="65106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ru-RU">
                <a:solidFill>
                  <a:schemeClr val="tx1"/>
                </a:solidFill>
              </a:rPr>
              <a:t/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56"/>
          <p:cNvSpPr/>
          <p:nvPr/>
        </p:nvSpPr>
        <p:spPr bwMode="auto">
          <a:xfrm>
            <a:off x="8414326" y="966456"/>
            <a:ext cx="3499682" cy="4893655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marL="285750" indent="-285750">
              <a:buFont typeface="Arial"/>
              <a:buChar char="•"/>
              <a:defRPr/>
            </a:pPr>
            <a:endParaRPr lang="ru-RU" sz="1400">
              <a:solidFill>
                <a:srgbClr val="11437F"/>
              </a:solidFill>
              <a:latin typeface="Segoe UI Light"/>
              <a:ea typeface="+mj-ea"/>
              <a:cs typeface="Segoe UI Light"/>
            </a:endParaRPr>
          </a:p>
          <a:p>
            <a:pPr marL="285750" indent="-285750">
              <a:buFont typeface="Arial"/>
              <a:buChar char="•"/>
              <a:defRPr/>
            </a:pPr>
            <a:endParaRPr lang="ru-RU" sz="1400">
              <a:solidFill>
                <a:srgbClr val="11437F"/>
              </a:solidFill>
              <a:latin typeface="Segoe UI Light"/>
              <a:ea typeface="+mj-ea"/>
              <a:cs typeface="Segoe UI Light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40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Отображаются опубликованные сведения </a:t>
            </a:r>
            <a:r>
              <a:rPr lang="ru-RU" sz="1400" b="1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Отчета о выполнении государственного (муниципального) задания на оказание государственных (муниципальных) услуг </a:t>
            </a:r>
            <a:r>
              <a:rPr lang="ru-RU" sz="140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за соответствующий отчетный период. 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40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Блок </a:t>
            </a:r>
            <a:r>
              <a:rPr lang="ru-RU" sz="140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отображается только для тех организаций, которые опубликовали за соответствующий период сведения «Информация о государственном (муниципальном) задании и его исполнении» или для которых информация о государственном (муниципальном) задании и его исполнении была автоматически сформирована и опубликована по данным из Реестра государственных заданий для федеральных </a:t>
            </a:r>
            <a:r>
              <a:rPr lang="ru-RU" sz="140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учреждений.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ru-RU" sz="1400">
              <a:solidFill>
                <a:srgbClr val="11437F"/>
              </a:solidFill>
              <a:latin typeface="Segoe UI Light"/>
              <a:ea typeface="+mj-ea"/>
              <a:cs typeface="Segoe UI Light"/>
            </a:endParaRPr>
          </a:p>
          <a:p>
            <a:pPr marL="285750" indent="-285750">
              <a:buFont typeface="Arial"/>
              <a:buChar char="•"/>
              <a:defRPr/>
            </a:pPr>
            <a:endParaRPr lang="ru-RU" sz="1400">
              <a:solidFill>
                <a:srgbClr val="11437F"/>
              </a:solidFill>
              <a:latin typeface="Segoe UI Light"/>
              <a:ea typeface="+mj-ea"/>
              <a:cs typeface="Segoe UI Ligh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5566" y="966456"/>
            <a:ext cx="8170899" cy="246055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65291" y="3562719"/>
            <a:ext cx="6271447" cy="216168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2" name="Скругленный прямоугольник 56"/>
          <p:cNvSpPr/>
          <p:nvPr/>
        </p:nvSpPr>
        <p:spPr bwMode="auto">
          <a:xfrm>
            <a:off x="115566" y="5860111"/>
            <a:ext cx="8170899" cy="833129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marL="285750" indent="-285750">
              <a:buFont typeface="Arial"/>
              <a:buChar char="•"/>
              <a:defRPr/>
            </a:pPr>
            <a:r>
              <a:rPr lang="ru-RU" sz="1200">
                <a:solidFill>
                  <a:srgbClr val="11437F"/>
                </a:solidFill>
                <a:latin typeface="Segoe UI Light"/>
                <a:cs typeface="Segoe UI Light"/>
              </a:rPr>
              <a:t>Сведения </a:t>
            </a:r>
            <a:r>
              <a:rPr lang="ru-RU" sz="1200">
                <a:solidFill>
                  <a:srgbClr val="11437F"/>
                </a:solidFill>
                <a:latin typeface="Segoe UI Light"/>
                <a:cs typeface="Segoe UI Light"/>
              </a:rPr>
              <a:t>недоступны </a:t>
            </a:r>
            <a:r>
              <a:rPr lang="ru-RU" sz="1200">
                <a:solidFill>
                  <a:srgbClr val="11437F"/>
                </a:solidFill>
                <a:latin typeface="Segoe UI Light"/>
                <a:cs typeface="Segoe UI Light"/>
              </a:rPr>
              <a:t>для изменения. </a:t>
            </a:r>
            <a:endParaRPr lang="ru-RU" sz="1200">
              <a:solidFill>
                <a:srgbClr val="11437F"/>
              </a:solidFill>
              <a:latin typeface="Segoe UI Light"/>
              <a:cs typeface="Segoe UI Light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200">
                <a:solidFill>
                  <a:srgbClr val="11437F"/>
                </a:solidFill>
                <a:latin typeface="Segoe UI Light"/>
                <a:cs typeface="Segoe UI Light"/>
              </a:rPr>
              <a:t>Для </a:t>
            </a:r>
            <a:r>
              <a:rPr lang="ru-RU" sz="1200">
                <a:solidFill>
                  <a:srgbClr val="11437F"/>
                </a:solidFill>
                <a:latin typeface="Segoe UI Light"/>
                <a:cs typeface="Segoe UI Light"/>
              </a:rPr>
              <a:t>корректировки сведений необходимо внести изменения в </a:t>
            </a:r>
            <a:r>
              <a:rPr lang="ru-RU" sz="1200">
                <a:solidFill>
                  <a:srgbClr val="11437F"/>
                </a:solidFill>
                <a:latin typeface="Segoe UI Light"/>
                <a:cs typeface="Segoe UI Light"/>
              </a:rPr>
              <a:t>Отчет </a:t>
            </a:r>
            <a:r>
              <a:rPr lang="ru-RU" sz="1200">
                <a:solidFill>
                  <a:srgbClr val="11437F"/>
                </a:solidFill>
                <a:latin typeface="Segoe UI Light"/>
                <a:cs typeface="Segoe UI Light"/>
              </a:rPr>
              <a:t>о выполнении государственного (муниципального) задания на оказание государственных (муниципальных) услуг в ЛК </a:t>
            </a:r>
            <a:r>
              <a:rPr lang="ru-RU" sz="1200">
                <a:solidFill>
                  <a:srgbClr val="11437F"/>
                </a:solidFill>
                <a:latin typeface="Segoe UI Light"/>
                <a:cs typeface="Segoe UI Light"/>
              </a:rPr>
              <a:t>учреждения </a:t>
            </a:r>
            <a:r>
              <a:rPr lang="ru-RU" sz="1200">
                <a:solidFill>
                  <a:srgbClr val="11437F"/>
                </a:solidFill>
                <a:latin typeface="Segoe UI Light"/>
                <a:cs typeface="Segoe UI Light"/>
              </a:rPr>
              <a:t>или внести изменения в источнике данных о государственном задании для </a:t>
            </a:r>
            <a:r>
              <a:rPr lang="ru-RU" sz="1200">
                <a:solidFill>
                  <a:srgbClr val="11437F"/>
                </a:solidFill>
                <a:latin typeface="Segoe UI Light"/>
                <a:cs typeface="Segoe UI Light"/>
              </a:rPr>
              <a:t>федеральных учреждений.</a:t>
            </a:r>
            <a:endParaRPr lang="ru-RU" sz="1200">
              <a:solidFill>
                <a:srgbClr val="11437F"/>
              </a:solidFill>
              <a:latin typeface="Segoe UI Light"/>
              <a:cs typeface="Segoe UI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27"/>
          <p:cNvSpPr/>
          <p:nvPr/>
        </p:nvSpPr>
        <p:spPr bwMode="auto">
          <a:xfrm>
            <a:off x="0" y="-63388"/>
            <a:ext cx="12192000" cy="37719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435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179947" y="114300"/>
            <a:ext cx="5906705" cy="6629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 l="236" t="54217" r="793" b="0"/>
          <a:stretch/>
        </p:blipFill>
        <p:spPr bwMode="auto">
          <a:xfrm>
            <a:off x="6179947" y="3708512"/>
            <a:ext cx="5906705" cy="3035188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 bwMode="auto">
          <a:xfrm>
            <a:off x="180754" y="1548290"/>
            <a:ext cx="5915245" cy="21602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>
            <a:noAutofit/>
          </a:bodyPr>
          <a:lstStyle>
            <a:defPPr>
              <a:defRPr lang="ru-RU"/>
            </a:defPPr>
            <a:lvl1pPr marR="0" indent="0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>
                <a:solidFill>
                  <a:schemeClr val="bg1"/>
                </a:solidFill>
                <a:latin typeface="Segoe UI Light"/>
                <a:ea typeface="Segoe UI Historic"/>
                <a:cs typeface="Segoe UI Light"/>
              </a:defRPr>
            </a:lvl1pPr>
            <a:lvl2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</a:defRPr>
            </a:lvl2pPr>
            <a:lvl3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</a:defRPr>
            </a:lvl3pPr>
            <a:lvl4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</a:defRPr>
            </a:lvl4pPr>
            <a:lvl5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</a:defRPr>
            </a:lvl5pPr>
            <a:lvl6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</a:defRPr>
            </a:lvl6pPr>
            <a:lvl7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</a:defRPr>
            </a:lvl7pPr>
            <a:lvl8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</a:defRPr>
            </a:lvl8pPr>
            <a:lvl9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</a:defRPr>
            </a:lvl9pPr>
          </a:lstStyle>
          <a:p>
            <a:pPr>
              <a:defRPr/>
            </a:pPr>
            <a:r>
              <a:rPr lang="ru-RU" sz="3000" b="1"/>
              <a:t>СПАСИБО ЗА ВНИМАНИЕ</a:t>
            </a:r>
            <a:endParaRPr/>
          </a:p>
        </p:txBody>
      </p:sp>
      <p:sp>
        <p:nvSpPr>
          <p:cNvPr id="9" name="TextBox 8"/>
          <p:cNvSpPr txBox="1"/>
          <p:nvPr/>
        </p:nvSpPr>
        <p:spPr bwMode="auto">
          <a:xfrm>
            <a:off x="4583832" y="6367790"/>
            <a:ext cx="3714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chemeClr val="bg1">
                    <a:lumMod val="65000"/>
                  </a:schemeClr>
                </a:solidFill>
                <a:latin typeface="Segoe UI Light"/>
                <a:ea typeface="Segoe UI Black"/>
                <a:cs typeface="Segoe UI Light"/>
              </a:rPr>
              <a:t>Федеральное казначейство, </a:t>
            </a:r>
            <a:r>
              <a:rPr lang="ru-RU" sz="1400">
                <a:solidFill>
                  <a:schemeClr val="bg1">
                    <a:lumMod val="65000"/>
                  </a:schemeClr>
                </a:solidFill>
                <a:latin typeface="Segoe UI Light"/>
                <a:ea typeface="Segoe UI Black"/>
                <a:cs typeface="Segoe UI Light"/>
              </a:rPr>
              <a:t>ноябрь </a:t>
            </a:r>
            <a:r>
              <a:rPr lang="ru-RU" sz="1400">
                <a:solidFill>
                  <a:schemeClr val="bg1">
                    <a:lumMod val="65000"/>
                  </a:schemeClr>
                </a:solidFill>
                <a:latin typeface="Segoe UI Light"/>
                <a:ea typeface="Segoe UI Black"/>
                <a:cs typeface="Segoe UI Light"/>
              </a:rPr>
              <a:t>2023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6" name="Заголовок 2"/>
          <p:cNvSpPr txBox="1"/>
          <p:nvPr/>
        </p:nvSpPr>
        <p:spPr bwMode="auto">
          <a:xfrm>
            <a:off x="1507707" y="156386"/>
            <a:ext cx="10416023" cy="7386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ru-RU" sz="1600">
                <a:solidFill>
                  <a:schemeClr val="accent5">
                    <a:lumMod val="75000"/>
                  </a:schemeClr>
                </a:solidFill>
                <a:latin typeface="Segoe UI Light"/>
                <a:cs typeface="Segoe UI Light"/>
              </a:rPr>
              <a:t>Технологические особенности размещения </a:t>
            </a:r>
            <a:endParaRPr sz="1400"/>
          </a:p>
          <a:p>
            <a:pPr>
              <a:defRPr/>
            </a:pPr>
            <a:r>
              <a:rPr lang="ru-RU" sz="1600">
                <a:solidFill>
                  <a:schemeClr val="accent5">
                    <a:lumMod val="75000"/>
                  </a:schemeClr>
                </a:solidFill>
                <a:latin typeface="Segoe UI Light"/>
                <a:cs typeface="Segoe UI Light"/>
              </a:rPr>
              <a:t>Отчета о результатах деятельности на Официальном сайте bus.gov.ru</a:t>
            </a:r>
            <a:r>
              <a:rPr lang="ru-RU" sz="1200" b="0">
                <a:solidFill>
                  <a:schemeClr val="accent5">
                    <a:lumMod val="75000"/>
                  </a:schemeClr>
                </a:solidFill>
                <a:latin typeface="Segoe UI Light"/>
                <a:ea typeface="Cambria"/>
                <a:cs typeface="Segoe UI Light"/>
              </a:rPr>
              <a:t> </a:t>
            </a:r>
            <a:endParaRPr lang="ru-RU" sz="100" b="0">
              <a:solidFill>
                <a:schemeClr val="accent5">
                  <a:lumMod val="75000"/>
                </a:schemeClr>
              </a:solidFill>
              <a:latin typeface="Segoe UI Light"/>
              <a:ea typeface="Cambria"/>
              <a:cs typeface="Segoe UI Light"/>
            </a:endParaRPr>
          </a:p>
          <a:p>
            <a:pPr>
              <a:defRPr/>
            </a:pPr>
            <a:r>
              <a:rPr lang="ru-RU" sz="1600" b="1" i="0" u="none" strike="noStrike" cap="none" spc="0">
                <a:solidFill>
                  <a:schemeClr val="accent5">
                    <a:lumMod val="75000"/>
                  </a:schemeClr>
                </a:solidFill>
                <a:latin typeface="Segoe UI Light"/>
                <a:ea typeface="Cambria"/>
                <a:cs typeface="Segoe UI Light"/>
              </a:rPr>
              <a:t>региональными и муниципальными учреждениями</a:t>
            </a:r>
            <a:r>
              <a:rPr lang="ru-RU" sz="1050" b="0">
                <a:solidFill>
                  <a:schemeClr val="tx1"/>
                </a:solidFill>
                <a:latin typeface="Cambria"/>
                <a:ea typeface="Cambria"/>
                <a:cs typeface="Segoe UI Light"/>
              </a:rPr>
              <a:t>  </a:t>
            </a:r>
            <a:endParaRPr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1684635" y="6366860"/>
            <a:ext cx="433552" cy="365125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09522" y="1075901"/>
            <a:ext cx="11353558" cy="81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Способы размещения </a:t>
            </a:r>
            <a:r>
              <a:rPr lang="ru-RU" sz="2000" b="1">
                <a:solidFill>
                  <a:srgbClr val="11437F"/>
                </a:solidFill>
                <a:latin typeface="Segoe UI Light"/>
                <a:cs typeface="Segoe UI Light"/>
              </a:rPr>
              <a:t>Отчета </a:t>
            </a:r>
            <a:r>
              <a:rPr lang="ru-RU" sz="2000" b="1">
                <a:solidFill>
                  <a:srgbClr val="11437F"/>
                </a:solidFill>
                <a:latin typeface="Segoe UI Light"/>
                <a:cs typeface="Segoe UI Light"/>
              </a:rPr>
              <a:t>о результатах деятельности </a:t>
            </a:r>
            <a:r>
              <a:rPr lang="ru-RU" sz="2000" b="1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на </a:t>
            </a:r>
            <a:r>
              <a:rPr lang="ru-RU" sz="2000" b="1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Официальном сайте </a:t>
            </a:r>
            <a:r>
              <a:rPr lang="ru-RU" sz="2000" b="1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bus.gov.ru</a:t>
            </a:r>
            <a:endParaRPr lang="ru-RU" sz="2000" b="1">
              <a:solidFill>
                <a:srgbClr val="C00000"/>
              </a:solidFill>
              <a:latin typeface="Segoe UI Light"/>
              <a:cs typeface="Segoe UI Light"/>
            </a:endParaRPr>
          </a:p>
          <a:p>
            <a:pPr algn="ctr">
              <a:defRPr/>
            </a:pPr>
            <a:r>
              <a:rPr lang="ru-RU" sz="2000" b="1">
                <a:solidFill>
                  <a:srgbClr val="C00000"/>
                </a:solidFill>
                <a:latin typeface="Segoe UI Light"/>
                <a:cs typeface="Segoe UI Light"/>
              </a:rPr>
              <a:t>(выбор способа определяет учреждение) </a:t>
            </a:r>
            <a:endParaRPr lang="ru-RU" sz="2000" b="1">
              <a:solidFill>
                <a:srgbClr val="C00000"/>
              </a:solidFill>
              <a:latin typeface="Segoe UI Light"/>
              <a:ea typeface="Arial"/>
              <a:cs typeface="Segoe UI Light"/>
            </a:endParaRPr>
          </a:p>
        </p:txBody>
      </p:sp>
      <p:pic>
        <p:nvPicPr>
          <p:cNvPr id="17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1351386" y="955286"/>
            <a:ext cx="550248" cy="47288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Скругленный прямоугольник 56"/>
          <p:cNvSpPr/>
          <p:nvPr/>
        </p:nvSpPr>
        <p:spPr bwMode="auto">
          <a:xfrm>
            <a:off x="564736" y="5633045"/>
            <a:ext cx="11062528" cy="1056682"/>
          </a:xfrm>
          <a:prstGeom prst="roundRect">
            <a:avLst>
              <a:gd name="adj" fmla="val 3010"/>
            </a:avLst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179388">
              <a:spcBef>
                <a:spcPts val="500"/>
              </a:spcBef>
              <a:defRPr/>
            </a:pPr>
            <a:r>
              <a:rPr lang="ru-RU" sz="135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*</a:t>
            </a:r>
            <a:r>
              <a:rPr lang="en-US" sz="135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 </a:t>
            </a:r>
            <a:r>
              <a:rPr lang="ru-RU" sz="135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При </a:t>
            </a:r>
            <a:r>
              <a:rPr lang="ru-RU" sz="135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наличии технической возможности </a:t>
            </a:r>
            <a:r>
              <a:rPr lang="en-US" sz="135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c</a:t>
            </a:r>
            <a:r>
              <a:rPr lang="ru-RU" sz="135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формировать </a:t>
            </a:r>
            <a:r>
              <a:rPr lang="en-US" sz="135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xml</a:t>
            </a:r>
            <a:r>
              <a:rPr lang="ru-RU" sz="135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-документ в региональных (муниципальных) информационных </a:t>
            </a:r>
            <a:r>
              <a:rPr lang="ru-RU" sz="135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системах. </a:t>
            </a:r>
            <a:endParaRPr lang="ru-RU" sz="1350">
              <a:solidFill>
                <a:srgbClr val="FF0000"/>
              </a:solidFill>
              <a:latin typeface="Segoe UI Light"/>
              <a:ea typeface="Arial"/>
              <a:cs typeface="Segoe UI Light"/>
            </a:endParaRPr>
          </a:p>
          <a:p>
            <a:pPr marL="179388">
              <a:spcBef>
                <a:spcPts val="500"/>
              </a:spcBef>
              <a:defRPr/>
            </a:pPr>
            <a:r>
              <a:rPr lang="ru-RU" sz="1350">
                <a:solidFill>
                  <a:srgbClr val="11437F"/>
                </a:solidFill>
                <a:latin typeface="Segoe UI Light"/>
                <a:ea typeface="Arial"/>
                <a:cs typeface="Segoe UI Light"/>
              </a:rPr>
              <a:t>**</a:t>
            </a:r>
            <a:r>
              <a:rPr lang="en-US" sz="1350">
                <a:solidFill>
                  <a:srgbClr val="11437F"/>
                </a:solidFill>
                <a:latin typeface="Segoe UI Light"/>
                <a:ea typeface="Arial"/>
                <a:cs typeface="Segoe UI Light"/>
              </a:rPr>
              <a:t> </a:t>
            </a:r>
            <a:r>
              <a:rPr lang="ru-RU" sz="135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В случае загрузки Отчета о результатах деятельности и использовании имущества из внешних систем</a:t>
            </a:r>
            <a:r>
              <a:rPr lang="en-US" sz="135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 </a:t>
            </a:r>
            <a:r>
              <a:rPr lang="ru-RU" sz="135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или загрузки </a:t>
            </a:r>
            <a:r>
              <a:rPr lang="ru-RU" sz="135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О</a:t>
            </a:r>
            <a:r>
              <a:rPr lang="ru-RU" sz="135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тчета в виде файла        в формате </a:t>
            </a:r>
            <a:r>
              <a:rPr lang="en-US" sz="135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xml</a:t>
            </a:r>
            <a:r>
              <a:rPr lang="ru-RU" sz="135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 необходимо ознакомиться с документом «Типовые форматы для передачи сведений об отчете о результатах деятельности      (По приказу 171н)» в разделе </a:t>
            </a:r>
            <a:r>
              <a:rPr lang="ru-RU" sz="135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Официального </a:t>
            </a:r>
            <a:r>
              <a:rPr lang="ru-RU" sz="135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сайта bus.gov.ru</a:t>
            </a:r>
            <a:r>
              <a:rPr lang="en-US" sz="135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 </a:t>
            </a:r>
            <a:r>
              <a:rPr lang="ru-RU" sz="135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«Документы».</a:t>
            </a:r>
            <a:endParaRPr lang="ru-RU" sz="1350">
              <a:solidFill>
                <a:schemeClr val="accent5">
                  <a:lumMod val="50000"/>
                </a:schemeClr>
              </a:solidFill>
              <a:latin typeface="Segoe UI Light"/>
              <a:cs typeface="Segoe UI Light"/>
            </a:endParaRPr>
          </a:p>
        </p:txBody>
      </p:sp>
      <p:grpSp>
        <p:nvGrpSpPr>
          <p:cNvPr id="1128543185" name="Группа 6"/>
          <p:cNvGrpSpPr/>
          <p:nvPr/>
        </p:nvGrpSpPr>
        <p:grpSpPr bwMode="auto">
          <a:xfrm>
            <a:off x="3101418" y="2079680"/>
            <a:ext cx="8551748" cy="918563"/>
            <a:chOff x="0" y="0"/>
            <a:chExt cx="8237052" cy="918563"/>
          </a:xfrm>
        </p:grpSpPr>
        <p:sp>
          <p:nvSpPr>
            <p:cNvPr id="959312815" name="Скругленный прямоугольник 125"/>
            <p:cNvSpPr/>
            <p:nvPr/>
          </p:nvSpPr>
          <p:spPr bwMode="auto">
            <a:xfrm>
              <a:off x="0" y="0"/>
              <a:ext cx="8237052" cy="91856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61985905" name="TextBox 127"/>
            <p:cNvSpPr txBox="1"/>
            <p:nvPr/>
          </p:nvSpPr>
          <p:spPr bwMode="auto">
            <a:xfrm>
              <a:off x="173273" y="66689"/>
              <a:ext cx="7919854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45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Пользователь </a:t>
              </a:r>
              <a:r>
                <a:rPr lang="ru-RU" sz="1450" b="1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заполняет</a:t>
              </a:r>
              <a:r>
                <a:rPr lang="ru-RU" sz="145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 </a:t>
              </a:r>
              <a:r>
                <a:rPr lang="ru-RU" sz="1450" b="1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электронную форму редактирования </a:t>
              </a:r>
              <a:r>
                <a:rPr lang="ru-RU" sz="145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информации о результатах деятельности и использовании имущества </a:t>
              </a:r>
              <a:r>
                <a:rPr lang="ru-RU" sz="1450" b="1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в </a:t>
              </a:r>
              <a:r>
                <a:rPr lang="ru-RU" sz="1450" b="1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Личном кабинете</a:t>
              </a:r>
              <a:r>
                <a:rPr lang="ru-RU" sz="145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 </a:t>
              </a:r>
              <a:r>
                <a:rPr lang="ru-RU" sz="145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учреждения</a:t>
              </a:r>
              <a:r>
                <a:rPr lang="ru-RU" sz="145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, </a:t>
              </a:r>
              <a:r>
                <a:rPr lang="ru-RU" sz="145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учредителя</a:t>
              </a:r>
              <a:r>
                <a:rPr lang="ru-RU" sz="145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, </a:t>
              </a:r>
              <a:r>
                <a:rPr lang="ru-RU" sz="145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представителя </a:t>
              </a:r>
              <a:r>
                <a:rPr lang="ru-RU" sz="145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учреждения</a:t>
              </a:r>
              <a:endParaRPr lang="ru-RU" sz="145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endParaRPr>
            </a:p>
          </p:txBody>
        </p:sp>
      </p:grpSp>
      <p:sp>
        <p:nvSpPr>
          <p:cNvPr id="1950433555" name="Стрелка вправо 1950433554"/>
          <p:cNvSpPr/>
          <p:nvPr/>
        </p:nvSpPr>
        <p:spPr bwMode="auto">
          <a:xfrm>
            <a:off x="642301" y="2336167"/>
            <a:ext cx="804538" cy="36990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8602934" name="Стрелка вправо 1138602933"/>
          <p:cNvSpPr/>
          <p:nvPr/>
        </p:nvSpPr>
        <p:spPr bwMode="auto">
          <a:xfrm>
            <a:off x="642301" y="3543302"/>
            <a:ext cx="804538" cy="36990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0417854" name="Стрелка вправо 1310417853"/>
          <p:cNvSpPr/>
          <p:nvPr/>
        </p:nvSpPr>
        <p:spPr bwMode="auto">
          <a:xfrm>
            <a:off x="642301" y="4704061"/>
            <a:ext cx="804538" cy="36990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Группа 6"/>
          <p:cNvGrpSpPr/>
          <p:nvPr/>
        </p:nvGrpSpPr>
        <p:grpSpPr bwMode="auto">
          <a:xfrm>
            <a:off x="3093405" y="3276265"/>
            <a:ext cx="8719960" cy="918563"/>
            <a:chOff x="0" y="0"/>
            <a:chExt cx="8399074" cy="918563"/>
          </a:xfrm>
        </p:grpSpPr>
        <p:sp>
          <p:nvSpPr>
            <p:cNvPr id="32" name="Скругленный прямоугольник 125"/>
            <p:cNvSpPr/>
            <p:nvPr/>
          </p:nvSpPr>
          <p:spPr bwMode="auto">
            <a:xfrm>
              <a:off x="0" y="0"/>
              <a:ext cx="8237052" cy="91856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TextBox 127"/>
            <p:cNvSpPr txBox="1"/>
            <p:nvPr/>
          </p:nvSpPr>
          <p:spPr bwMode="auto">
            <a:xfrm>
              <a:off x="190541" y="174266"/>
              <a:ext cx="820853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45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Пользователь </a:t>
              </a:r>
              <a:r>
                <a:rPr lang="ru-RU" sz="1450" b="1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загружает </a:t>
              </a:r>
              <a:r>
                <a:rPr lang="ru-RU" sz="1450" b="1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Отчет о результатах деятельности виде файла в формате </a:t>
              </a:r>
              <a:r>
                <a:rPr lang="en-US" sz="1450" b="1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xml</a:t>
              </a:r>
              <a:r>
                <a:rPr lang="ru-RU" sz="145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 </a:t>
              </a:r>
              <a:endParaRPr lang="ru-RU" sz="145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endParaRPr>
            </a:p>
            <a:p>
              <a:pPr>
                <a:defRPr/>
              </a:pPr>
              <a:r>
                <a:rPr lang="ru-RU" sz="1450" b="1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в Личном кабинете</a:t>
              </a:r>
              <a:r>
                <a:rPr lang="ru-RU" sz="145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 </a:t>
              </a:r>
              <a:r>
                <a:rPr lang="ru-RU" sz="145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учреждения</a:t>
              </a:r>
              <a:r>
                <a:rPr lang="ru-RU" sz="145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, </a:t>
              </a:r>
              <a:r>
                <a:rPr lang="ru-RU" sz="145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учредителя</a:t>
              </a:r>
              <a:r>
                <a:rPr lang="ru-RU" sz="145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, </a:t>
              </a:r>
              <a:r>
                <a:rPr lang="ru-RU" sz="145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представителя </a:t>
              </a:r>
              <a:r>
                <a:rPr lang="ru-RU" sz="145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учреждения</a:t>
              </a:r>
              <a:r>
                <a:rPr lang="en-US" sz="145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*</a:t>
              </a:r>
              <a:endParaRPr lang="ru-RU" sz="145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endParaRPr>
            </a:p>
          </p:txBody>
        </p:sp>
      </p:grpSp>
      <p:grpSp>
        <p:nvGrpSpPr>
          <p:cNvPr id="34" name="Группа 6"/>
          <p:cNvGrpSpPr/>
          <p:nvPr/>
        </p:nvGrpSpPr>
        <p:grpSpPr bwMode="auto">
          <a:xfrm>
            <a:off x="3099380" y="4444934"/>
            <a:ext cx="8693067" cy="918563"/>
            <a:chOff x="0" y="0"/>
            <a:chExt cx="8373171" cy="918563"/>
          </a:xfrm>
        </p:grpSpPr>
        <p:sp>
          <p:nvSpPr>
            <p:cNvPr id="35" name="Скругленный прямоугольник 125"/>
            <p:cNvSpPr/>
            <p:nvPr/>
          </p:nvSpPr>
          <p:spPr bwMode="auto">
            <a:xfrm>
              <a:off x="0" y="0"/>
              <a:ext cx="8237052" cy="91856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TextBox 127"/>
            <p:cNvSpPr txBox="1"/>
            <p:nvPr/>
          </p:nvSpPr>
          <p:spPr bwMode="auto">
            <a:xfrm>
              <a:off x="164638" y="93584"/>
              <a:ext cx="820853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400" b="1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Автоматическая загрузка сведений Отчета </a:t>
              </a:r>
              <a:r>
                <a:rPr lang="ru-RU" sz="1400" b="1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о результатах деятельности </a:t>
              </a:r>
              <a:r>
                <a:rPr lang="ru-RU" sz="140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из </a:t>
              </a:r>
              <a:r>
                <a:rPr lang="ru-RU" sz="1400">
                  <a:solidFill>
                    <a:srgbClr val="11437F"/>
                  </a:solidFill>
                  <a:latin typeface="Segoe UI Light"/>
                  <a:cs typeface="Segoe UI Light"/>
                </a:rPr>
                <a:t>региональных</a:t>
              </a:r>
              <a:endParaRPr/>
            </a:p>
            <a:p>
              <a:pPr>
                <a:defRPr/>
              </a:pPr>
              <a:r>
                <a:rPr lang="ru-RU" sz="1400">
                  <a:solidFill>
                    <a:srgbClr val="11437F"/>
                  </a:solidFill>
                  <a:latin typeface="Segoe UI Light"/>
                  <a:cs typeface="Segoe UI Light"/>
                </a:rPr>
                <a:t>(муниципальных</a:t>
              </a:r>
              <a:r>
                <a:rPr lang="ru-RU" sz="1400">
                  <a:solidFill>
                    <a:srgbClr val="11437F"/>
                  </a:solidFill>
                  <a:latin typeface="Segoe UI Light"/>
                  <a:cs typeface="Segoe UI Light"/>
                </a:rPr>
                <a:t>)</a:t>
              </a:r>
              <a:r>
                <a:rPr lang="ru-RU" sz="1400">
                  <a:solidFill>
                    <a:schemeClr val="accent5">
                      <a:lumMod val="50000"/>
                    </a:schemeClr>
                  </a:solidFill>
                  <a:latin typeface="Segoe UI Light"/>
                  <a:ea typeface="Segoe UI Light"/>
                  <a:cs typeface="Segoe UI Light"/>
                </a:rPr>
                <a:t> информационных </a:t>
              </a:r>
              <a:r>
                <a:rPr lang="ru-RU" sz="1400">
                  <a:solidFill>
                    <a:schemeClr val="accent5">
                      <a:lumMod val="50000"/>
                    </a:schemeClr>
                  </a:solidFill>
                  <a:latin typeface="Segoe UI Light"/>
                  <a:ea typeface="Segoe UI Light"/>
                  <a:cs typeface="Segoe UI Light"/>
                </a:rPr>
                <a:t>систем,</a:t>
              </a:r>
              <a:r>
                <a:rPr lang="ru-RU" sz="140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 </a:t>
              </a:r>
              <a:r>
                <a:rPr lang="ru-RU" sz="140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в случае </a:t>
              </a:r>
              <a:r>
                <a:rPr lang="ru-RU" sz="140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настройки межсистемного</a:t>
              </a:r>
              <a:endParaRPr/>
            </a:p>
            <a:p>
              <a:pPr>
                <a:defRPr/>
              </a:pPr>
              <a:r>
                <a:rPr lang="ru-RU" sz="140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информационного обмена**</a:t>
              </a:r>
              <a:endParaRPr lang="ru-RU" sz="14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endParaRPr>
            </a:p>
          </p:txBody>
        </p:sp>
      </p:grpSp>
      <p:pic>
        <p:nvPicPr>
          <p:cNvPr id="30" name="Рисунок 29" descr="icons-02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97919" y="2079961"/>
            <a:ext cx="920201" cy="918000"/>
          </a:xfrm>
          <a:prstGeom prst="rect">
            <a:avLst/>
          </a:prstGeom>
        </p:spPr>
      </p:pic>
      <p:pic>
        <p:nvPicPr>
          <p:cNvPr id="37" name="Рисунок 36" descr="icons-02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812321" y="3276546"/>
            <a:ext cx="918000" cy="918000"/>
          </a:xfrm>
          <a:prstGeom prst="rect">
            <a:avLst/>
          </a:prstGeom>
        </p:spPr>
      </p:pic>
      <p:pic>
        <p:nvPicPr>
          <p:cNvPr id="38" name="Рисунок 37" descr="icons-02.pn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775694" y="4445215"/>
            <a:ext cx="920201" cy="91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Заголовок 2"/>
          <p:cNvSpPr>
            <a:spLocks noGrp="1"/>
          </p:cNvSpPr>
          <p:nvPr>
            <p:ph type="title"/>
          </p:nvPr>
        </p:nvSpPr>
        <p:spPr bwMode="auto">
          <a:xfrm>
            <a:off x="3624942" y="412748"/>
            <a:ext cx="8256860" cy="247247"/>
          </a:xfrm>
        </p:spPr>
        <p:txBody>
          <a:bodyPr vert="horz" wrap="square" lIns="0" tIns="0" rIns="0" bIns="0" rtlCol="0" anchor="ctr">
            <a:spAutoFit/>
          </a:bodyPr>
          <a:lstStyle/>
          <a:p>
            <a:pPr>
              <a:defRPr/>
            </a:pPr>
            <a:r>
              <a:rPr lang="ru-RU" sz="1800">
                <a:solidFill>
                  <a:schemeClr val="accent5">
                    <a:lumMod val="75000"/>
                  </a:schemeClr>
                </a:solidFill>
                <a:latin typeface="Segoe UI Light"/>
                <a:ea typeface="Cambria"/>
                <a:cs typeface="Segoe UI Light"/>
              </a:rPr>
              <a:t>1 способ – Личный кабинет учреждения </a:t>
            </a:r>
            <a:endParaRPr lang="ru-RU" sz="2000">
              <a:latin typeface="Segoe UI Light"/>
              <a:cs typeface="Segoe UI Light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323948" y="973924"/>
            <a:ext cx="11536358" cy="4419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Общая схема размещения сведений </a:t>
            </a:r>
            <a:r>
              <a:rPr lang="ru-RU" sz="2000" b="1">
                <a:solidFill>
                  <a:srgbClr val="11437F"/>
                </a:solidFill>
                <a:latin typeface="Segoe UI Light"/>
                <a:cs typeface="Segoe UI Light"/>
              </a:rPr>
              <a:t>Отчета о результатах деятельности </a:t>
            </a:r>
            <a:r>
              <a:rPr lang="ru-RU" sz="2000" b="1">
                <a:solidFill>
                  <a:srgbClr val="11437F"/>
                </a:solidFill>
                <a:latin typeface="Segoe UI Light"/>
                <a:cs typeface="Segoe UI Light"/>
              </a:rPr>
              <a:t>в ЛК </a:t>
            </a:r>
            <a:r>
              <a:rPr lang="ru-RU" sz="2000" b="1">
                <a:solidFill>
                  <a:srgbClr val="11437F"/>
                </a:solidFill>
                <a:latin typeface="Segoe UI Light"/>
                <a:cs typeface="Segoe UI Light"/>
              </a:rPr>
              <a:t>учреждения</a:t>
            </a:r>
            <a:endParaRPr lang="ru-RU" sz="2000" b="1">
              <a:solidFill>
                <a:srgbClr val="11437F"/>
              </a:solidFill>
              <a:latin typeface="Segoe UI Light"/>
              <a:cs typeface="Segoe UI Light"/>
            </a:endParaRPr>
          </a:p>
        </p:txBody>
      </p:sp>
      <p:sp>
        <p:nvSpPr>
          <p:cNvPr id="27" name="Номер слайда 1"/>
          <p:cNvSpPr txBox="1"/>
          <p:nvPr/>
        </p:nvSpPr>
        <p:spPr bwMode="auto">
          <a:xfrm>
            <a:off x="9448799" y="65106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ru-RU">
                <a:solidFill>
                  <a:schemeClr val="tx1"/>
                </a:solidFill>
              </a:rPr>
              <a:t/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82" name="Скругленный прямоугольник 56"/>
          <p:cNvSpPr/>
          <p:nvPr/>
        </p:nvSpPr>
        <p:spPr bwMode="auto">
          <a:xfrm>
            <a:off x="336107" y="4476667"/>
            <a:ext cx="3429069" cy="2049639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1250" b="1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 </a:t>
            </a:r>
            <a:r>
              <a:rPr lang="ru-RU" sz="1250" b="1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    * </a:t>
            </a:r>
            <a:r>
              <a:rPr lang="ru-RU" sz="125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Доступ </a:t>
            </a:r>
            <a:r>
              <a:rPr lang="ru-RU" sz="125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к ЛК </a:t>
            </a:r>
            <a:r>
              <a:rPr lang="ru-RU" sz="125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учреждения </a:t>
            </a:r>
            <a:r>
              <a:rPr lang="ru-RU" sz="125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предоставляется </a:t>
            </a:r>
            <a:r>
              <a:rPr lang="ru-RU" sz="125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только </a:t>
            </a:r>
            <a:r>
              <a:rPr lang="ru-RU" sz="125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пользователям</a:t>
            </a:r>
            <a:endParaRPr/>
          </a:p>
          <a:p>
            <a:pPr algn="ctr">
              <a:defRPr/>
            </a:pPr>
            <a:r>
              <a:rPr lang="ru-RU" sz="125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с </a:t>
            </a:r>
            <a:r>
              <a:rPr lang="ru-RU" sz="125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полномочиями </a:t>
            </a:r>
            <a:r>
              <a:rPr lang="ru-RU" sz="1250" b="1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«</a:t>
            </a:r>
            <a:r>
              <a:rPr lang="ru-RU" sz="1250" b="1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Уполномоченный специалист</a:t>
            </a:r>
            <a:r>
              <a:rPr lang="ru-RU" sz="1250" b="1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»</a:t>
            </a:r>
            <a:r>
              <a:rPr lang="ru-RU" sz="125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 с полномочиями организации «</a:t>
            </a:r>
            <a:r>
              <a:rPr lang="ru-RU" sz="125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Учреждение», </a:t>
            </a:r>
            <a:r>
              <a:rPr lang="ru-RU" sz="125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«</a:t>
            </a:r>
            <a:r>
              <a:rPr lang="ru-RU" sz="125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Учредитель» или </a:t>
            </a:r>
            <a:r>
              <a:rPr lang="ru-RU" sz="125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«Представитель Учреждения». </a:t>
            </a:r>
            <a:endParaRPr lang="en-US" sz="1250">
              <a:solidFill>
                <a:schemeClr val="accent5">
                  <a:lumMod val="50000"/>
                </a:schemeClr>
              </a:solidFill>
              <a:latin typeface="Segoe UI Light"/>
              <a:cs typeface="Segoe UI Light"/>
            </a:endParaRPr>
          </a:p>
          <a:p>
            <a:pPr algn="ctr">
              <a:defRPr/>
            </a:pPr>
            <a:r>
              <a:rPr lang="ru-RU" sz="125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Доступ </a:t>
            </a:r>
            <a:r>
              <a:rPr lang="ru-RU" sz="125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пользователей </a:t>
            </a:r>
            <a:r>
              <a:rPr lang="ru-RU" sz="125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осуществляется</a:t>
            </a:r>
            <a:endParaRPr lang="en-US" sz="1250">
              <a:solidFill>
                <a:schemeClr val="accent5">
                  <a:lumMod val="50000"/>
                </a:schemeClr>
              </a:solidFill>
              <a:latin typeface="Segoe UI Light"/>
              <a:cs typeface="Segoe UI Light"/>
            </a:endParaRPr>
          </a:p>
          <a:p>
            <a:pPr algn="ctr">
              <a:defRPr/>
            </a:pPr>
            <a:r>
              <a:rPr lang="ru-RU" sz="125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с </a:t>
            </a:r>
            <a:r>
              <a:rPr lang="ru-RU" sz="125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помощью сертификата квалифицированной ЭП посредством ПОИБ СОБИ </a:t>
            </a:r>
            <a:r>
              <a:rPr lang="ru-RU" sz="125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ФК.</a:t>
            </a:r>
            <a:endParaRPr/>
          </a:p>
        </p:txBody>
      </p:sp>
      <p:grpSp>
        <p:nvGrpSpPr>
          <p:cNvPr id="35" name="Группа 34"/>
          <p:cNvGrpSpPr/>
          <p:nvPr/>
        </p:nvGrpSpPr>
        <p:grpSpPr bwMode="auto">
          <a:xfrm>
            <a:off x="332651" y="1613598"/>
            <a:ext cx="5441068" cy="2630862"/>
            <a:chOff x="266312" y="1613598"/>
            <a:chExt cx="5666706" cy="273996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266312" y="1613598"/>
              <a:ext cx="5666706" cy="2735176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1725961" y="2344371"/>
              <a:ext cx="4088610" cy="2009189"/>
            </a:xfrm>
            <a:prstGeom prst="rect">
              <a:avLst/>
            </a:prstGeom>
          </p:spPr>
        </p:pic>
        <p:sp>
          <p:nvSpPr>
            <p:cNvPr id="83" name="Стрелка вниз 82"/>
            <p:cNvSpPr/>
            <p:nvPr/>
          </p:nvSpPr>
          <p:spPr bwMode="auto">
            <a:xfrm>
              <a:off x="5245331" y="1807901"/>
              <a:ext cx="301698" cy="650163"/>
            </a:xfrm>
            <a:prstGeom prst="downArrow">
              <a:avLst>
                <a:gd name="adj1" fmla="val 60123"/>
                <a:gd name="adj2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 bwMode="auto">
          <a:xfrm>
            <a:off x="5464147" y="1682178"/>
            <a:ext cx="6397952" cy="2692598"/>
            <a:chOff x="5423672" y="1613598"/>
            <a:chExt cx="6499123" cy="273517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6154995" y="1613598"/>
              <a:ext cx="5767800" cy="2735176"/>
            </a:xfrm>
            <a:prstGeom prst="rect">
              <a:avLst/>
            </a:prstGeom>
          </p:spPr>
        </p:pic>
        <p:sp>
          <p:nvSpPr>
            <p:cNvPr id="85" name="Стрелка вправо 84"/>
            <p:cNvSpPr/>
            <p:nvPr/>
          </p:nvSpPr>
          <p:spPr bwMode="auto">
            <a:xfrm>
              <a:off x="5553060" y="2588782"/>
              <a:ext cx="787014" cy="34412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6" name="Заголовок 2"/>
            <p:cNvSpPr txBox="1"/>
            <p:nvPr/>
          </p:nvSpPr>
          <p:spPr bwMode="auto">
            <a:xfrm>
              <a:off x="5423672" y="2479034"/>
              <a:ext cx="133607" cy="215444"/>
            </a:xfrm>
            <a:prstGeom prst="rect">
              <a:avLst/>
            </a:prstGeom>
            <a:grpFill/>
          </p:spPr>
          <p:txBody>
            <a:bodyPr wrap="square" lIns="0" tIns="0" rIns="0" bIns="0" anchor="ctr">
              <a:spAutoFit/>
            </a:bodyPr>
            <a:lstStyle>
              <a:lvl1pPr algn="r">
                <a:defRPr sz="1750" b="1" i="0">
                  <a:solidFill>
                    <a:schemeClr val="tx2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 algn="ctr">
                <a:defRPr/>
              </a:pPr>
              <a:r>
                <a:rPr lang="ru-RU" sz="1400">
                  <a:solidFill>
                    <a:srgbClr val="0070C0"/>
                  </a:solidFill>
                  <a:latin typeface="Segoe UI Light"/>
                  <a:cs typeface="Segoe UI Light"/>
                </a:rPr>
                <a:t>*</a:t>
              </a:r>
              <a:endParaRPr lang="ru-RU" sz="200">
                <a:solidFill>
                  <a:srgbClr val="0070C0"/>
                </a:solidFill>
                <a:latin typeface="Segoe UI Light"/>
                <a:ea typeface="Cambria"/>
                <a:cs typeface="Segoe UI Light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 bwMode="auto">
          <a:xfrm>
            <a:off x="3962399" y="4491075"/>
            <a:ext cx="7915837" cy="2037893"/>
            <a:chOff x="4016187" y="4491075"/>
            <a:chExt cx="7915837" cy="2037893"/>
          </a:xfrm>
        </p:grpSpPr>
        <p:sp>
          <p:nvSpPr>
            <p:cNvPr id="61" name="Скругленный прямоугольник 56"/>
            <p:cNvSpPr/>
            <p:nvPr/>
          </p:nvSpPr>
          <p:spPr bwMode="auto">
            <a:xfrm>
              <a:off x="4016187" y="4491075"/>
              <a:ext cx="7915837" cy="2037893"/>
            </a:xfrm>
            <a:prstGeom prst="roundRect">
              <a:avLst>
                <a:gd name="adj" fmla="val 301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t" anchorCtr="1"/>
            <a:lstStyle/>
            <a:p>
              <a:pPr algn="just">
                <a:defRPr/>
              </a:pPr>
              <a:r>
                <a:rPr lang="ru-RU" b="1">
                  <a:solidFill>
                    <a:srgbClr val="11437F"/>
                  </a:solidFill>
                  <a:latin typeface="Segoe UI Light"/>
                  <a:ea typeface="+mj-ea"/>
                  <a:cs typeface="Segoe UI Light"/>
                </a:rPr>
                <a:t>    </a:t>
              </a:r>
              <a:r>
                <a:rPr lang="ru-RU" sz="1400" b="1">
                  <a:solidFill>
                    <a:srgbClr val="11437F"/>
                  </a:solidFill>
                  <a:latin typeface="Segoe UI Light"/>
                  <a:ea typeface="+mj-ea"/>
                  <a:cs typeface="Segoe UI Light"/>
                </a:rPr>
                <a:t>Бизнес-процесс размещения Отчета в </a:t>
              </a:r>
              <a:r>
                <a:rPr lang="ru-RU" sz="1400" b="1">
                  <a:solidFill>
                    <a:srgbClr val="11437F"/>
                  </a:solidFill>
                  <a:latin typeface="Segoe UI Light"/>
                  <a:ea typeface="+mj-ea"/>
                  <a:cs typeface="Segoe UI Light"/>
                </a:rPr>
                <a:t>ЛК </a:t>
              </a:r>
              <a:r>
                <a:rPr lang="ru-RU" sz="1400" b="1">
                  <a:solidFill>
                    <a:srgbClr val="11437F"/>
                  </a:solidFill>
                  <a:latin typeface="Segoe UI Light"/>
                  <a:ea typeface="+mj-ea"/>
                  <a:cs typeface="Segoe UI Light"/>
                </a:rPr>
                <a:t>учреждения </a:t>
              </a:r>
              <a:r>
                <a:rPr lang="ru-RU" sz="1400" b="1">
                  <a:solidFill>
                    <a:srgbClr val="11437F"/>
                  </a:solidFill>
                  <a:latin typeface="Segoe UI Light"/>
                  <a:ea typeface="+mj-ea"/>
                  <a:cs typeface="Segoe UI Light"/>
                </a:rPr>
                <a:t>на </a:t>
              </a:r>
              <a:r>
                <a:rPr lang="ru-RU" sz="1400" b="1">
                  <a:solidFill>
                    <a:srgbClr val="11437F"/>
                  </a:solidFill>
                  <a:latin typeface="Segoe UI Light"/>
                  <a:ea typeface="+mj-ea"/>
                  <a:cs typeface="Segoe UI Light"/>
                </a:rPr>
                <a:t>bus.gov.ru</a:t>
              </a:r>
              <a:r>
                <a:rPr lang="en-US" sz="1400" b="1">
                  <a:solidFill>
                    <a:srgbClr val="11437F"/>
                  </a:solidFill>
                  <a:latin typeface="Segoe UI Light"/>
                  <a:ea typeface="+mj-ea"/>
                  <a:cs typeface="Segoe UI Light"/>
                </a:rPr>
                <a:t> </a:t>
              </a:r>
              <a:r>
                <a:rPr lang="ru-RU" sz="1400" b="1">
                  <a:solidFill>
                    <a:srgbClr val="11437F"/>
                  </a:solidFill>
                  <a:latin typeface="Segoe UI Light"/>
                  <a:ea typeface="+mj-ea"/>
                  <a:cs typeface="Segoe UI Light"/>
                </a:rPr>
                <a:t>посредством форм ввода</a:t>
              </a:r>
              <a:endParaRPr lang="ru-RU" sz="1400" b="1">
                <a:solidFill>
                  <a:srgbClr val="11437F"/>
                </a:solidFill>
                <a:latin typeface="Segoe UI Light"/>
                <a:ea typeface="+mj-ea"/>
                <a:cs typeface="Segoe UI Light"/>
              </a:endParaRPr>
            </a:p>
            <a:p>
              <a:pPr algn="just">
                <a:defRPr/>
              </a:pPr>
              <a:endParaRPr lang="ru-RU" b="1">
                <a:solidFill>
                  <a:srgbClr val="11437F"/>
                </a:solidFill>
                <a:latin typeface="Segoe UI Light"/>
                <a:ea typeface="+mj-ea"/>
                <a:cs typeface="Segoe UI Light"/>
              </a:endParaRPr>
            </a:p>
          </p:txBody>
        </p:sp>
        <p:sp>
          <p:nvSpPr>
            <p:cNvPr id="63" name="Заголовок 2"/>
            <p:cNvSpPr txBox="1"/>
            <p:nvPr/>
          </p:nvSpPr>
          <p:spPr bwMode="auto">
            <a:xfrm>
              <a:off x="5848996" y="6212265"/>
              <a:ext cx="4338944" cy="215444"/>
            </a:xfrm>
            <a:prstGeom prst="rect">
              <a:avLst/>
            </a:prstGeom>
            <a:grpFill/>
          </p:spPr>
          <p:txBody>
            <a:bodyPr wrap="square" lIns="0" tIns="0" rIns="0" bIns="0" anchor="ctr">
              <a:spAutoFit/>
            </a:bodyPr>
            <a:lstStyle>
              <a:lvl1pPr algn="r">
                <a:defRPr sz="1750" b="1" i="0">
                  <a:solidFill>
                    <a:schemeClr val="tx2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 algn="ctr">
                <a:defRPr/>
              </a:pPr>
              <a:r>
                <a:rPr lang="ru-RU" sz="1400">
                  <a:solidFill>
                    <a:schemeClr val="accent5">
                      <a:lumMod val="75000"/>
                    </a:schemeClr>
                  </a:solidFill>
                  <a:latin typeface="Segoe UI Light"/>
                  <a:cs typeface="Segoe UI Light"/>
                </a:rPr>
                <a:t>Уполномоченный</a:t>
              </a:r>
              <a:r>
                <a:rPr lang="en-US" sz="1400">
                  <a:solidFill>
                    <a:schemeClr val="accent5">
                      <a:lumMod val="75000"/>
                    </a:schemeClr>
                  </a:solidFill>
                  <a:latin typeface="Segoe UI Light"/>
                  <a:cs typeface="Segoe UI Light"/>
                </a:rPr>
                <a:t>  </a:t>
              </a:r>
              <a:r>
                <a:rPr lang="ru-RU" sz="1400">
                  <a:solidFill>
                    <a:schemeClr val="accent5">
                      <a:lumMod val="75000"/>
                    </a:schemeClr>
                  </a:solidFill>
                  <a:latin typeface="Segoe UI Light"/>
                  <a:cs typeface="Segoe UI Light"/>
                </a:rPr>
                <a:t>специалист</a:t>
              </a:r>
              <a:r>
                <a:rPr lang="en-US" sz="1400">
                  <a:solidFill>
                    <a:schemeClr val="accent5">
                      <a:lumMod val="75000"/>
                    </a:schemeClr>
                  </a:solidFill>
                  <a:latin typeface="Segoe UI Light"/>
                  <a:cs typeface="Segoe UI Light"/>
                </a:rPr>
                <a:t> </a:t>
              </a:r>
              <a:r>
                <a:rPr lang="ru-RU" sz="1400">
                  <a:solidFill>
                    <a:schemeClr val="accent5">
                      <a:lumMod val="75000"/>
                    </a:schemeClr>
                  </a:solidFill>
                  <a:latin typeface="Segoe UI Light"/>
                  <a:ea typeface="Cambria"/>
                  <a:cs typeface="Segoe UI Light"/>
                </a:rPr>
                <a:t>учреждения</a:t>
              </a:r>
              <a:endParaRPr lang="ru-RU" sz="1400">
                <a:solidFill>
                  <a:schemeClr val="accent5">
                    <a:lumMod val="75000"/>
                  </a:schemeClr>
                </a:solidFill>
                <a:latin typeface="Segoe UI Light"/>
                <a:ea typeface="Cambria"/>
                <a:cs typeface="Segoe UI Light"/>
              </a:endParaRPr>
            </a:p>
          </p:txBody>
        </p:sp>
        <p:sp>
          <p:nvSpPr>
            <p:cNvPr id="69" name="Стрелка вправо 68"/>
            <p:cNvSpPr/>
            <p:nvPr/>
          </p:nvSpPr>
          <p:spPr bwMode="auto">
            <a:xfrm>
              <a:off x="7597886" y="5444439"/>
              <a:ext cx="538494" cy="456549"/>
            </a:xfrm>
            <a:prstGeom prst="rightArrow">
              <a:avLst>
                <a:gd name="adj1" fmla="val 45231"/>
                <a:gd name="adj2" fmla="val 5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>
                <a:noFill/>
              </a:endParaRPr>
            </a:p>
          </p:txBody>
        </p:sp>
        <p:sp>
          <p:nvSpPr>
            <p:cNvPr id="70" name="Скругленный прямоугольник 56"/>
            <p:cNvSpPr/>
            <p:nvPr/>
          </p:nvSpPr>
          <p:spPr bwMode="auto">
            <a:xfrm>
              <a:off x="8166846" y="5294235"/>
              <a:ext cx="1228414" cy="783751"/>
            </a:xfrm>
            <a:prstGeom prst="roundRect">
              <a:avLst>
                <a:gd name="adj" fmla="val 3010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>
                <a:defRPr/>
              </a:pPr>
              <a:r>
                <a:rPr lang="ru-RU" sz="1400" b="1">
                  <a:solidFill>
                    <a:srgbClr val="11437F"/>
                  </a:solidFill>
                  <a:latin typeface="Segoe UI Light"/>
                  <a:ea typeface="+mj-ea"/>
                  <a:cs typeface="Segoe UI Light"/>
                </a:rPr>
                <a:t>Сохранение сведений</a:t>
              </a:r>
              <a:endParaRPr lang="ru-RU" sz="1400">
                <a:solidFill>
                  <a:schemeClr val="tx1"/>
                </a:solidFill>
                <a:latin typeface="Segoe UI Light"/>
                <a:cs typeface="Segoe UI Light"/>
              </a:endParaRPr>
            </a:p>
          </p:txBody>
        </p:sp>
        <p:grpSp>
          <p:nvGrpSpPr>
            <p:cNvPr id="36" name="Группа"/>
            <p:cNvGrpSpPr/>
            <p:nvPr/>
          </p:nvGrpSpPr>
          <p:grpSpPr bwMode="auto">
            <a:xfrm>
              <a:off x="8582305" y="4852681"/>
              <a:ext cx="397496" cy="366220"/>
              <a:chOff x="68330" y="35777"/>
              <a:chExt cx="578685" cy="578685"/>
            </a:xfrm>
          </p:grpSpPr>
          <p:sp>
            <p:nvSpPr>
              <p:cNvPr id="37" name="Овал 2"/>
              <p:cNvSpPr/>
              <p:nvPr/>
            </p:nvSpPr>
            <p:spPr bwMode="auto">
              <a:xfrm>
                <a:off x="68330" y="35777"/>
                <a:ext cx="578685" cy="578685"/>
              </a:xfrm>
              <a:prstGeom prst="ellipse">
                <a:avLst/>
              </a:prstGeom>
              <a:solidFill>
                <a:srgbClr val="FFFFFF"/>
              </a:solidFill>
              <a:ln w="38100" cap="flat">
                <a:solidFill>
                  <a:srgbClr val="D2DEE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3500" i="0" spc="0">
                    <a:solidFill>
                      <a:srgbClr val="FFFFFF"/>
                    </a:solidFill>
                    <a:latin typeface="DIN Alternate Bold"/>
                    <a:ea typeface="DIN Alternate Bold"/>
                    <a:cs typeface="DIN Alternate Bold"/>
                  </a:defRPr>
                </a:pPr>
                <a:endParaRPr sz="2400"/>
              </a:p>
            </p:txBody>
          </p:sp>
          <p:sp>
            <p:nvSpPr>
              <p:cNvPr id="38" name="Прямоугольник 5"/>
              <p:cNvSpPr txBox="1"/>
              <p:nvPr/>
            </p:nvSpPr>
            <p:spPr bwMode="auto">
              <a:xfrm>
                <a:off x="214479" y="68090"/>
                <a:ext cx="286389" cy="4863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3200" b="1" i="0" spc="38">
                    <a:solidFill>
                      <a:srgbClr val="11437F"/>
                    </a:solidFill>
                    <a:latin typeface="Avenir Next Regular"/>
                    <a:ea typeface="Avenir Next Regular"/>
                    <a:cs typeface="Avenir Next Regular"/>
                  </a:defRPr>
                </a:lvl1pPr>
              </a:lstStyle>
              <a:p>
                <a:pPr>
                  <a:defRPr/>
                </a:pPr>
                <a:r>
                  <a:rPr lang="en-US" sz="1400">
                    <a:latin typeface="Avenir Next"/>
                  </a:rPr>
                  <a:t>3</a:t>
                </a:r>
                <a:endParaRPr sz="1400">
                  <a:latin typeface="Avenir Next"/>
                </a:endParaRPr>
              </a:p>
            </p:txBody>
          </p:sp>
        </p:grpSp>
        <p:sp>
          <p:nvSpPr>
            <p:cNvPr id="80" name="Скругленный прямоугольник 56"/>
            <p:cNvSpPr/>
            <p:nvPr/>
          </p:nvSpPr>
          <p:spPr bwMode="auto">
            <a:xfrm>
              <a:off x="9890994" y="5282211"/>
              <a:ext cx="1855749" cy="783751"/>
            </a:xfrm>
            <a:prstGeom prst="roundRect">
              <a:avLst>
                <a:gd name="adj" fmla="val 3010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>
                <a:defRPr/>
              </a:pPr>
              <a:r>
                <a:rPr lang="ru-RU" sz="1400" b="1">
                  <a:solidFill>
                    <a:srgbClr val="11437F"/>
                  </a:solidFill>
                  <a:latin typeface="Segoe UI Light"/>
                  <a:ea typeface="+mj-ea"/>
                  <a:cs typeface="Segoe UI Light"/>
                </a:rPr>
                <a:t>Подписание ЭП Уполномоченного специалиста</a:t>
              </a:r>
              <a:endParaRPr lang="ru-RU" sz="1400">
                <a:solidFill>
                  <a:schemeClr val="tx1"/>
                </a:solidFill>
                <a:latin typeface="Segoe UI Light"/>
                <a:cs typeface="Segoe UI Light"/>
              </a:endParaRPr>
            </a:p>
          </p:txBody>
        </p:sp>
        <p:grpSp>
          <p:nvGrpSpPr>
            <p:cNvPr id="39" name="Группа"/>
            <p:cNvGrpSpPr/>
            <p:nvPr/>
          </p:nvGrpSpPr>
          <p:grpSpPr bwMode="auto">
            <a:xfrm>
              <a:off x="10620120" y="4847003"/>
              <a:ext cx="397496" cy="366220"/>
              <a:chOff x="-95446" y="35777"/>
              <a:chExt cx="578685" cy="578685"/>
            </a:xfrm>
          </p:grpSpPr>
          <p:sp>
            <p:nvSpPr>
              <p:cNvPr id="40" name="Овал 2"/>
              <p:cNvSpPr/>
              <p:nvPr/>
            </p:nvSpPr>
            <p:spPr bwMode="auto">
              <a:xfrm>
                <a:off x="-95446" y="35777"/>
                <a:ext cx="578685" cy="578685"/>
              </a:xfrm>
              <a:prstGeom prst="ellipse">
                <a:avLst/>
              </a:prstGeom>
              <a:solidFill>
                <a:srgbClr val="FFFFFF"/>
              </a:solidFill>
              <a:ln w="38100" cap="flat">
                <a:solidFill>
                  <a:srgbClr val="D2DEE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3500" i="0" spc="0">
                    <a:solidFill>
                      <a:srgbClr val="FFFFFF"/>
                    </a:solidFill>
                    <a:latin typeface="DIN Alternate Bold"/>
                    <a:ea typeface="DIN Alternate Bold"/>
                    <a:cs typeface="DIN Alternate Bold"/>
                  </a:defRPr>
                </a:pPr>
                <a:endParaRPr sz="2400"/>
              </a:p>
            </p:txBody>
          </p:sp>
          <p:sp>
            <p:nvSpPr>
              <p:cNvPr id="41" name="Прямоугольник 5"/>
              <p:cNvSpPr txBox="1"/>
              <p:nvPr/>
            </p:nvSpPr>
            <p:spPr bwMode="auto">
              <a:xfrm>
                <a:off x="50703" y="68090"/>
                <a:ext cx="286389" cy="4863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3200" b="1" i="0" spc="38">
                    <a:solidFill>
                      <a:srgbClr val="11437F"/>
                    </a:solidFill>
                    <a:latin typeface="Avenir Next Regular"/>
                    <a:ea typeface="Avenir Next Regular"/>
                    <a:cs typeface="Avenir Next Regular"/>
                  </a:defRPr>
                </a:lvl1pPr>
              </a:lstStyle>
              <a:p>
                <a:pPr>
                  <a:defRPr/>
                </a:pPr>
                <a:r>
                  <a:rPr lang="en-US" sz="1400">
                    <a:latin typeface="Avenir Next"/>
                  </a:rPr>
                  <a:t>4</a:t>
                </a:r>
                <a:endParaRPr sz="1400">
                  <a:latin typeface="Avenir Next"/>
                </a:endParaRPr>
              </a:p>
            </p:txBody>
          </p:sp>
        </p:grpSp>
        <p:sp>
          <p:nvSpPr>
            <p:cNvPr id="68" name="Скругленный прямоугольник 56"/>
            <p:cNvSpPr/>
            <p:nvPr/>
          </p:nvSpPr>
          <p:spPr bwMode="auto">
            <a:xfrm>
              <a:off x="6472515" y="5294235"/>
              <a:ext cx="1125536" cy="752355"/>
            </a:xfrm>
            <a:prstGeom prst="roundRect">
              <a:avLst>
                <a:gd name="adj" fmla="val 3010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>
                <a:defRPr/>
              </a:pPr>
              <a:r>
                <a:rPr lang="ru-RU" sz="1400" b="1">
                  <a:solidFill>
                    <a:schemeClr val="accent5">
                      <a:lumMod val="75000"/>
                    </a:schemeClr>
                  </a:solidFill>
                  <a:latin typeface="Segoe UI Light"/>
                  <a:ea typeface="+mj-ea"/>
                  <a:cs typeface="Segoe UI Light"/>
                </a:rPr>
                <a:t>Контроль</a:t>
              </a:r>
              <a:r>
                <a:rPr lang="ru-RU" sz="1400" b="1">
                  <a:solidFill>
                    <a:srgbClr val="11437F"/>
                  </a:solidFill>
                  <a:latin typeface="Segoe UI Light"/>
                  <a:ea typeface="+mj-ea"/>
                  <a:cs typeface="Segoe UI Light"/>
                </a:rPr>
                <a:t> данных</a:t>
              </a:r>
              <a:endParaRPr lang="ru-RU" sz="1400">
                <a:solidFill>
                  <a:schemeClr val="tx1"/>
                </a:solidFill>
                <a:latin typeface="Segoe UI Light"/>
                <a:cs typeface="Segoe UI Light"/>
              </a:endParaRPr>
            </a:p>
          </p:txBody>
        </p:sp>
        <p:grpSp>
          <p:nvGrpSpPr>
            <p:cNvPr id="42" name="Группа"/>
            <p:cNvGrpSpPr/>
            <p:nvPr/>
          </p:nvGrpSpPr>
          <p:grpSpPr bwMode="auto">
            <a:xfrm>
              <a:off x="6836536" y="4857760"/>
              <a:ext cx="397496" cy="366220"/>
              <a:chOff x="169728" y="35776"/>
              <a:chExt cx="578686" cy="578685"/>
            </a:xfrm>
          </p:grpSpPr>
          <p:sp>
            <p:nvSpPr>
              <p:cNvPr id="43" name="Овал 2"/>
              <p:cNvSpPr/>
              <p:nvPr/>
            </p:nvSpPr>
            <p:spPr bwMode="auto">
              <a:xfrm>
                <a:off x="169728" y="35776"/>
                <a:ext cx="578686" cy="578685"/>
              </a:xfrm>
              <a:prstGeom prst="ellipse">
                <a:avLst/>
              </a:prstGeom>
              <a:solidFill>
                <a:srgbClr val="FFFFFF"/>
              </a:solidFill>
              <a:ln w="38100" cap="flat">
                <a:solidFill>
                  <a:srgbClr val="D2DEE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3500" i="0" spc="0">
                    <a:solidFill>
                      <a:srgbClr val="FFFFFF"/>
                    </a:solidFill>
                    <a:latin typeface="DIN Alternate Bold"/>
                    <a:ea typeface="DIN Alternate Bold"/>
                    <a:cs typeface="DIN Alternate Bold"/>
                  </a:defRPr>
                </a:pPr>
                <a:endParaRPr sz="2400"/>
              </a:p>
            </p:txBody>
          </p:sp>
          <p:sp>
            <p:nvSpPr>
              <p:cNvPr id="44" name="Прямоугольник 5"/>
              <p:cNvSpPr txBox="1"/>
              <p:nvPr/>
            </p:nvSpPr>
            <p:spPr bwMode="auto">
              <a:xfrm>
                <a:off x="308488" y="68089"/>
                <a:ext cx="301167" cy="5114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3200" b="1" i="0" spc="38">
                    <a:solidFill>
                      <a:srgbClr val="11437F"/>
                    </a:solidFill>
                    <a:latin typeface="Avenir Next Regular"/>
                    <a:ea typeface="Avenir Next Regular"/>
                    <a:cs typeface="Avenir Next Regular"/>
                  </a:defRPr>
                </a:lvl1pPr>
              </a:lstStyle>
              <a:p>
                <a:pPr>
                  <a:defRPr/>
                </a:pPr>
                <a:r>
                  <a:rPr lang="ru-RU" sz="1400">
                    <a:latin typeface="Avenir Next"/>
                  </a:rPr>
                  <a:t>2</a:t>
                </a:r>
                <a:endParaRPr sz="1400">
                  <a:latin typeface="Avenir Next"/>
                </a:endParaRPr>
              </a:p>
            </p:txBody>
          </p:sp>
        </p:grpSp>
        <p:sp>
          <p:nvSpPr>
            <p:cNvPr id="45" name="Стрелка вправо 44"/>
            <p:cNvSpPr/>
            <p:nvPr/>
          </p:nvSpPr>
          <p:spPr bwMode="auto">
            <a:xfrm>
              <a:off x="9391424" y="5444439"/>
              <a:ext cx="518174" cy="456549"/>
            </a:xfrm>
            <a:prstGeom prst="rightArrow">
              <a:avLst>
                <a:gd name="adj1" fmla="val 45231"/>
                <a:gd name="adj2" fmla="val 5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>
                <a:noFill/>
              </a:endParaRPr>
            </a:p>
          </p:txBody>
        </p:sp>
        <p:sp>
          <p:nvSpPr>
            <p:cNvPr id="47" name="Стрелка вправо 46"/>
            <p:cNvSpPr/>
            <p:nvPr/>
          </p:nvSpPr>
          <p:spPr bwMode="auto">
            <a:xfrm>
              <a:off x="5914613" y="5444439"/>
              <a:ext cx="553734" cy="456549"/>
            </a:xfrm>
            <a:prstGeom prst="rightArrow">
              <a:avLst>
                <a:gd name="adj1" fmla="val 45231"/>
                <a:gd name="adj2" fmla="val 5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>
                <a:noFill/>
              </a:endParaRPr>
            </a:p>
          </p:txBody>
        </p:sp>
        <p:grpSp>
          <p:nvGrpSpPr>
            <p:cNvPr id="71" name="Группа"/>
            <p:cNvGrpSpPr/>
            <p:nvPr/>
          </p:nvGrpSpPr>
          <p:grpSpPr bwMode="auto">
            <a:xfrm>
              <a:off x="4885816" y="4857760"/>
              <a:ext cx="397496" cy="366220"/>
              <a:chOff x="2502" y="35777"/>
              <a:chExt cx="578685" cy="578685"/>
            </a:xfrm>
          </p:grpSpPr>
          <p:sp>
            <p:nvSpPr>
              <p:cNvPr id="72" name="Овал 2"/>
              <p:cNvSpPr/>
              <p:nvPr/>
            </p:nvSpPr>
            <p:spPr bwMode="auto">
              <a:xfrm>
                <a:off x="2502" y="35777"/>
                <a:ext cx="578685" cy="578685"/>
              </a:xfrm>
              <a:prstGeom prst="ellipse">
                <a:avLst/>
              </a:prstGeom>
              <a:solidFill>
                <a:srgbClr val="FFFFFF"/>
              </a:solidFill>
              <a:ln w="38100" cap="flat">
                <a:solidFill>
                  <a:srgbClr val="D2DEE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3500" i="0" spc="0">
                    <a:solidFill>
                      <a:srgbClr val="FFFFFF"/>
                    </a:solidFill>
                    <a:latin typeface="DIN Alternate Bold"/>
                    <a:ea typeface="DIN Alternate Bold"/>
                    <a:cs typeface="DIN Alternate Bold"/>
                  </a:defRPr>
                </a:pPr>
                <a:endParaRPr sz="2400"/>
              </a:p>
            </p:txBody>
          </p:sp>
          <p:sp>
            <p:nvSpPr>
              <p:cNvPr id="73" name="Прямоугольник 5"/>
              <p:cNvSpPr txBox="1"/>
              <p:nvPr/>
            </p:nvSpPr>
            <p:spPr bwMode="auto">
              <a:xfrm>
                <a:off x="148651" y="68090"/>
                <a:ext cx="286389" cy="4863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3200" b="1" i="0" spc="38">
                    <a:solidFill>
                      <a:srgbClr val="11437F"/>
                    </a:solidFill>
                    <a:latin typeface="Avenir Next Regular"/>
                    <a:ea typeface="Avenir Next Regular"/>
                    <a:cs typeface="Avenir Next Regular"/>
                  </a:defRPr>
                </a:lvl1pPr>
              </a:lstStyle>
              <a:p>
                <a:pPr>
                  <a:defRPr/>
                </a:pPr>
                <a:r>
                  <a:rPr lang="en-US" sz="1400">
                    <a:latin typeface="Avenir Next"/>
                  </a:rPr>
                  <a:t>1</a:t>
                </a:r>
                <a:endParaRPr sz="1400">
                  <a:latin typeface="Avenir Next"/>
                </a:endParaRPr>
              </a:p>
            </p:txBody>
          </p:sp>
        </p:grpSp>
        <p:sp>
          <p:nvSpPr>
            <p:cNvPr id="48" name="Скругленный прямоугольник 56"/>
            <p:cNvSpPr/>
            <p:nvPr/>
          </p:nvSpPr>
          <p:spPr bwMode="auto">
            <a:xfrm>
              <a:off x="4249269" y="5294235"/>
              <a:ext cx="1670591" cy="752355"/>
            </a:xfrm>
            <a:prstGeom prst="roundRect">
              <a:avLst>
                <a:gd name="adj" fmla="val 3010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>
                <a:defRPr/>
              </a:pPr>
              <a:r>
                <a:rPr lang="ru-RU" sz="1400" b="1">
                  <a:solidFill>
                    <a:schemeClr val="accent5">
                      <a:lumMod val="75000"/>
                    </a:schemeClr>
                  </a:solidFill>
                  <a:latin typeface="Segoe UI Light"/>
                  <a:cs typeface="Segoe UI Light"/>
                </a:rPr>
                <a:t>Создание/</a:t>
              </a:r>
              <a:endParaRPr/>
            </a:p>
            <a:p>
              <a:pPr algn="ctr">
                <a:defRPr/>
              </a:pPr>
              <a:r>
                <a:rPr lang="ru-RU" sz="1400" b="1">
                  <a:solidFill>
                    <a:schemeClr val="accent5">
                      <a:lumMod val="75000"/>
                    </a:schemeClr>
                  </a:solidFill>
                  <a:latin typeface="Segoe UI Light"/>
                  <a:cs typeface="Segoe UI Light"/>
                </a:rPr>
                <a:t>редактирование </a:t>
              </a:r>
              <a:endParaRPr/>
            </a:p>
            <a:p>
              <a:pPr algn="ctr">
                <a:defRPr/>
              </a:pPr>
              <a:r>
                <a:rPr lang="ru-RU" sz="1400" b="1">
                  <a:solidFill>
                    <a:schemeClr val="accent5">
                      <a:lumMod val="75000"/>
                    </a:schemeClr>
                  </a:solidFill>
                  <a:latin typeface="Segoe UI Light"/>
                  <a:cs typeface="Segoe UI Light"/>
                </a:rPr>
                <a:t>сведений Отчета</a:t>
              </a:r>
              <a:endParaRPr lang="ru-RU" sz="1400" b="1">
                <a:solidFill>
                  <a:schemeClr val="accent5">
                    <a:lumMod val="75000"/>
                  </a:schemeClr>
                </a:solidFill>
                <a:latin typeface="Segoe UI Light"/>
                <a:ea typeface="Cambria"/>
                <a:cs typeface="Segoe UI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rcRect l="3274" t="0" r="10823" b="1697"/>
          <a:stretch/>
        </p:blipFill>
        <p:spPr bwMode="auto">
          <a:xfrm>
            <a:off x="332283" y="1037502"/>
            <a:ext cx="6613263" cy="285631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301507" y="6449198"/>
            <a:ext cx="2743200" cy="365125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ru-RU">
                <a:latin typeface="Segoe UI Light"/>
              </a:rPr>
              <a:t/>
            </a:fld>
            <a:endParaRPr lang="ru-RU">
              <a:latin typeface="Segoe UI Light"/>
            </a:endParaRPr>
          </a:p>
        </p:txBody>
      </p:sp>
      <p:sp>
        <p:nvSpPr>
          <p:cNvPr id="30" name="Заголовок 2"/>
          <p:cNvSpPr>
            <a:spLocks noGrp="1"/>
          </p:cNvSpPr>
          <p:nvPr>
            <p:ph type="title"/>
          </p:nvPr>
        </p:nvSpPr>
        <p:spPr bwMode="auto">
          <a:xfrm>
            <a:off x="3431569" y="245176"/>
            <a:ext cx="8450233" cy="498598"/>
          </a:xfrm>
        </p:spPr>
        <p:txBody>
          <a:bodyPr vert="horz" wrap="square" lIns="0" tIns="0" rIns="0" bIns="0" rtlCol="0" anchor="ctr">
            <a:spAutoFit/>
          </a:bodyPr>
          <a:lstStyle/>
          <a:p>
            <a:pPr>
              <a:defRPr/>
            </a:pPr>
            <a:r>
              <a:rPr lang="ru-RU" sz="1800">
                <a:solidFill>
                  <a:schemeClr val="accent5">
                    <a:lumMod val="75000"/>
                  </a:schemeClr>
                </a:solidFill>
                <a:latin typeface="Segoe UI Light"/>
                <a:ea typeface="Cambria"/>
                <a:cs typeface="Segoe UI Light"/>
              </a:rPr>
              <a:t>1 способ – Личный кабинет </a:t>
            </a:r>
            <a:r>
              <a:rPr lang="ru-RU" sz="1800">
                <a:solidFill>
                  <a:schemeClr val="accent5">
                    <a:lumMod val="75000"/>
                  </a:schemeClr>
                </a:solidFill>
                <a:latin typeface="Segoe UI Light"/>
                <a:ea typeface="Cambria"/>
                <a:cs typeface="Segoe UI Light"/>
              </a:rPr>
              <a:t>учреждения</a:t>
            </a:r>
            <a:br>
              <a:rPr lang="ru-RU" sz="1800">
                <a:solidFill>
                  <a:schemeClr val="accent5">
                    <a:lumMod val="75000"/>
                  </a:schemeClr>
                </a:solidFill>
                <a:latin typeface="Segoe UI Light"/>
                <a:ea typeface="Cambria"/>
                <a:cs typeface="Segoe UI Light"/>
              </a:rPr>
            </a:br>
            <a:r>
              <a:rPr lang="ru-RU" sz="1800">
                <a:solidFill>
                  <a:schemeClr val="accent5">
                    <a:lumMod val="75000"/>
                  </a:schemeClr>
                </a:solidFill>
                <a:latin typeface="Segoe UI Light"/>
                <a:ea typeface="Cambria"/>
                <a:cs typeface="Segoe UI Light"/>
              </a:rPr>
              <a:t>Заполнение электронной формы редактирования Отчета</a:t>
            </a:r>
            <a:endParaRPr lang="ru-RU" sz="2000">
              <a:latin typeface="Segoe UI Light"/>
              <a:cs typeface="Segoe UI Light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28600" y="227186"/>
            <a:ext cx="1402441" cy="548985"/>
          </a:xfrm>
          <a:prstGeom prst="rect">
            <a:avLst/>
          </a:prstGeom>
        </p:spPr>
      </p:pic>
      <p:grpSp>
        <p:nvGrpSpPr>
          <p:cNvPr id="6" name="Группа"/>
          <p:cNvGrpSpPr/>
          <p:nvPr/>
        </p:nvGrpSpPr>
        <p:grpSpPr bwMode="auto">
          <a:xfrm>
            <a:off x="17516481" y="2560834"/>
            <a:ext cx="314526" cy="348251"/>
            <a:chOff x="0" y="35777"/>
            <a:chExt cx="578685" cy="578684"/>
          </a:xfrm>
        </p:grpSpPr>
        <p:sp>
          <p:nvSpPr>
            <p:cNvPr id="7" name="Овал 2"/>
            <p:cNvSpPr/>
            <p:nvPr/>
          </p:nvSpPr>
          <p:spPr bwMode="auto">
            <a:xfrm>
              <a:off x="0" y="35777"/>
              <a:ext cx="578685" cy="578684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rgbClr val="D2DEE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3500" i="0" spc="0">
                  <a:solidFill>
                    <a:srgbClr val="FFFFFF"/>
                  </a:solidFill>
                  <a:latin typeface="DIN Alternate Bold"/>
                  <a:ea typeface="DIN Alternate Bold"/>
                  <a:cs typeface="DIN Alternate Bold"/>
                </a:defRPr>
              </a:pPr>
              <a:endParaRPr sz="2400"/>
            </a:p>
          </p:txBody>
        </p:sp>
        <p:sp>
          <p:nvSpPr>
            <p:cNvPr id="8" name="Прямоугольник 5"/>
            <p:cNvSpPr txBox="1"/>
            <p:nvPr/>
          </p:nvSpPr>
          <p:spPr bwMode="auto">
            <a:xfrm>
              <a:off x="110843" y="51206"/>
              <a:ext cx="344239" cy="4602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200" b="1" i="0" spc="38">
                  <a:solidFill>
                    <a:srgbClr val="11437F"/>
                  </a:solidFill>
                  <a:latin typeface="Avenir Next Regular"/>
                  <a:ea typeface="Avenir Next Regular"/>
                  <a:cs typeface="Avenir Next Regular"/>
                </a:defRPr>
              </a:lvl1pPr>
            </a:lstStyle>
            <a:p>
              <a:pPr>
                <a:defRPr/>
              </a:pPr>
              <a:r>
                <a:rPr lang="ru-RU" sz="1200">
                  <a:latin typeface="Avenir Next"/>
                </a:rPr>
                <a:t>2</a:t>
              </a:r>
              <a:endParaRPr sz="2000">
                <a:latin typeface="Avenir Next"/>
              </a:endParaRPr>
            </a:p>
          </p:txBody>
        </p:sp>
      </p:grpSp>
      <p:cxnSp>
        <p:nvCxnSpPr>
          <p:cNvPr id="20" name="Соединительная линия уступом 19"/>
          <p:cNvCxnSpPr>
            <a:cxnSpLocks/>
            <a:endCxn id="37" idx="6"/>
          </p:cNvCxnSpPr>
          <p:nvPr/>
        </p:nvCxnSpPr>
        <p:spPr bwMode="auto">
          <a:xfrm rot="10800000" flipV="1">
            <a:off x="7044551" y="1268963"/>
            <a:ext cx="1203711" cy="84273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 bwMode="auto">
          <a:xfrm flipV="1">
            <a:off x="4092784" y="3519277"/>
            <a:ext cx="216024" cy="216024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1</a:t>
            </a:r>
            <a:endParaRPr lang="ru-RU"/>
          </a:p>
        </p:txBody>
      </p:sp>
      <p:sp>
        <p:nvSpPr>
          <p:cNvPr id="32" name="TextBox 31"/>
          <p:cNvSpPr txBox="1"/>
          <p:nvPr/>
        </p:nvSpPr>
        <p:spPr bwMode="auto">
          <a:xfrm>
            <a:off x="8545895" y="952706"/>
            <a:ext cx="35930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500">
                <a:latin typeface="Futura PT Book"/>
              </a:defRPr>
            </a:lvl1pPr>
          </a:lstStyle>
          <a:p>
            <a:pPr>
              <a:defRPr/>
            </a:pPr>
            <a:r>
              <a:rPr lang="ru-RU"/>
              <a:t>1. Переход к редактированию сведений Отчета </a:t>
            </a:r>
            <a:endParaRPr lang="ru-RU"/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8633385" y="1492217"/>
            <a:ext cx="339524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  <a:defRPr/>
            </a:pPr>
            <a:r>
              <a:rPr lang="ru-RU" sz="1100">
                <a:latin typeface="Futura PT Book"/>
              </a:rPr>
              <a:t>Необходимо выбрать период отчетности и вид сведений и перейти к редактированию</a:t>
            </a:r>
            <a:endParaRPr lang="ru-RU" sz="1100">
              <a:latin typeface="Futura PT Book"/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>
            <a:off x="8609138" y="1506704"/>
            <a:ext cx="31338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 bwMode="auto">
          <a:xfrm flipV="1">
            <a:off x="6828526" y="2003689"/>
            <a:ext cx="216024" cy="216024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1</a:t>
            </a:r>
            <a:endParaRPr lang="ru-RU"/>
          </a:p>
        </p:txBody>
      </p:sp>
      <p:sp>
        <p:nvSpPr>
          <p:cNvPr id="38" name="TextBox 37"/>
          <p:cNvSpPr txBox="1"/>
          <p:nvPr/>
        </p:nvSpPr>
        <p:spPr bwMode="auto">
          <a:xfrm>
            <a:off x="8527551" y="2058131"/>
            <a:ext cx="36532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500">
                <a:latin typeface="Futura PT Book"/>
              </a:defRPr>
            </a:lvl1pPr>
          </a:lstStyle>
          <a:p>
            <a:pPr>
              <a:defRPr/>
            </a:pPr>
            <a:r>
              <a:rPr lang="ru-RU"/>
              <a:t>2. Заполнение формы Отчета</a:t>
            </a:r>
            <a:endParaRPr lang="ru-RU"/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8569384" y="2429362"/>
            <a:ext cx="35695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  <a:defRPr/>
            </a:pPr>
            <a:r>
              <a:rPr lang="ru-RU" sz="1100">
                <a:latin typeface="Futura PT Book"/>
              </a:rPr>
              <a:t>Осуществляется </a:t>
            </a:r>
            <a:r>
              <a:rPr lang="ru-RU" sz="1100" b="1">
                <a:latin typeface="Futura PT Book"/>
              </a:rPr>
              <a:t>автоподсчет</a:t>
            </a:r>
            <a:r>
              <a:rPr lang="ru-RU" sz="1100">
                <a:latin typeface="Futura PT Book"/>
              </a:rPr>
              <a:t> строк и граф Отчета</a:t>
            </a:r>
            <a:endParaRPr/>
          </a:p>
          <a:p>
            <a:pPr marL="171450" indent="-171450">
              <a:buFont typeface="Arial"/>
              <a:buChar char="•"/>
              <a:defRPr/>
            </a:pPr>
            <a:r>
              <a:rPr lang="ru-RU" sz="1100">
                <a:latin typeface="Futura PT Book"/>
              </a:rPr>
              <a:t>Перемещение между ячейками Отчета осуществляется с помощью клавиши </a:t>
            </a:r>
            <a:r>
              <a:rPr lang="en-US" sz="1100">
                <a:latin typeface="Futura PT Book"/>
              </a:rPr>
              <a:t>Tab</a:t>
            </a:r>
            <a:endParaRPr/>
          </a:p>
          <a:p>
            <a:pPr marL="171450" indent="-171450">
              <a:buFont typeface="Arial"/>
              <a:buChar char="•"/>
              <a:defRPr/>
            </a:pPr>
            <a:r>
              <a:rPr lang="ru-RU" sz="1100">
                <a:latin typeface="Futura PT Book"/>
              </a:rPr>
              <a:t>Внесение сведений осуществляется как в основные, так и в добавочные строки Отчета</a:t>
            </a:r>
            <a:endParaRPr/>
          </a:p>
          <a:p>
            <a:pPr marL="171450" indent="-171450">
              <a:buFont typeface="Arial"/>
              <a:buChar char="•"/>
              <a:defRPr/>
            </a:pPr>
            <a:r>
              <a:rPr lang="ru-RU" sz="1100">
                <a:latin typeface="Futura PT Book"/>
              </a:rPr>
              <a:t>Для заполнения сведений О</a:t>
            </a:r>
            <a:r>
              <a:rPr lang="ru-RU" sz="1100">
                <a:latin typeface="Futura PT Book"/>
              </a:rPr>
              <a:t>тчета используются общероссийские классификаторы </a:t>
            </a:r>
            <a:r>
              <a:rPr lang="ru-RU" sz="1100">
                <a:latin typeface="Futura PT Book"/>
              </a:rPr>
              <a:t>(ОКВЭД, ОКЕИ, </a:t>
            </a:r>
            <a:r>
              <a:rPr lang="ru-RU" sz="1100">
                <a:latin typeface="Futura PT Book"/>
              </a:rPr>
              <a:t>ОКОПФ, ОКТМО)</a:t>
            </a:r>
            <a:endParaRPr lang="ru-RU" sz="1100">
              <a:latin typeface="Futura PT Book"/>
            </a:endParaRPr>
          </a:p>
        </p:txBody>
      </p:sp>
      <p:cxnSp>
        <p:nvCxnSpPr>
          <p:cNvPr id="40" name="Прямая соединительная линия 39"/>
          <p:cNvCxnSpPr>
            <a:cxnSpLocks/>
          </p:cNvCxnSpPr>
          <p:nvPr/>
        </p:nvCxnSpPr>
        <p:spPr bwMode="auto">
          <a:xfrm flipV="1">
            <a:off x="8624694" y="2398821"/>
            <a:ext cx="3131810" cy="12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>
            <a:cxnSpLocks/>
            <a:endCxn id="27" idx="6"/>
          </p:cNvCxnSpPr>
          <p:nvPr/>
        </p:nvCxnSpPr>
        <p:spPr bwMode="auto">
          <a:xfrm rot="10800000" flipV="1">
            <a:off x="4308808" y="2237231"/>
            <a:ext cx="3945176" cy="1390057"/>
          </a:xfrm>
          <a:prstGeom prst="bentConnector3">
            <a:avLst>
              <a:gd name="adj1" fmla="val 8435"/>
            </a:avLst>
          </a:prstGeom>
          <a:ln w="12700">
            <a:solidFill>
              <a:schemeClr val="tx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8201" y="3981003"/>
            <a:ext cx="6212779" cy="277910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49" name="TextBox 48"/>
          <p:cNvSpPr txBox="1"/>
          <p:nvPr/>
        </p:nvSpPr>
        <p:spPr bwMode="auto">
          <a:xfrm>
            <a:off x="8545895" y="4168985"/>
            <a:ext cx="34592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500">
                <a:latin typeface="Futura PT Book"/>
              </a:defRPr>
            </a:lvl1pPr>
          </a:lstStyle>
          <a:p>
            <a:pPr>
              <a:defRPr/>
            </a:pPr>
            <a:r>
              <a:rPr lang="ru-RU"/>
              <a:t>3. Сохранение сведений Отчета</a:t>
            </a:r>
            <a:endParaRPr lang="ru-RU"/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8633385" y="4583037"/>
            <a:ext cx="33717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  <a:defRPr/>
            </a:pPr>
            <a:r>
              <a:rPr lang="ru-RU" sz="1100">
                <a:latin typeface="Futura PT Book"/>
              </a:rPr>
              <a:t>Есть возможность сохранить Отчет – будет сохранен черновик сведений</a:t>
            </a:r>
            <a:endParaRPr lang="ru-RU" sz="1100">
              <a:solidFill>
                <a:srgbClr val="FF0000"/>
              </a:solidFill>
              <a:latin typeface="Futura PT Book"/>
            </a:endParaRPr>
          </a:p>
        </p:txBody>
      </p:sp>
      <p:cxnSp>
        <p:nvCxnSpPr>
          <p:cNvPr id="51" name="Прямая соединительная линия 50"/>
          <p:cNvCxnSpPr>
            <a:cxnSpLocks/>
          </p:cNvCxnSpPr>
          <p:nvPr/>
        </p:nvCxnSpPr>
        <p:spPr bwMode="auto">
          <a:xfrm>
            <a:off x="8633385" y="4499850"/>
            <a:ext cx="3131810" cy="22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5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814425" y="6307538"/>
            <a:ext cx="3232847" cy="43214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53" name="TextBox 52"/>
          <p:cNvSpPr txBox="1"/>
          <p:nvPr/>
        </p:nvSpPr>
        <p:spPr bwMode="auto">
          <a:xfrm>
            <a:off x="8527551" y="5103768"/>
            <a:ext cx="33260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500">
                <a:latin typeface="Futura PT Book"/>
              </a:defRPr>
            </a:lvl1pPr>
          </a:lstStyle>
          <a:p>
            <a:pPr>
              <a:defRPr/>
            </a:pPr>
            <a:r>
              <a:rPr lang="ru-RU"/>
              <a:t>4. Публикация сведений Отчета</a:t>
            </a:r>
            <a:endParaRPr lang="ru-RU"/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8680915" y="5501498"/>
            <a:ext cx="33477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  <a:defRPr/>
            </a:pPr>
            <a:r>
              <a:rPr lang="ru-RU" sz="1100">
                <a:latin typeface="Futura PT Book"/>
              </a:rPr>
              <a:t>Проводятся </a:t>
            </a:r>
            <a:r>
              <a:rPr lang="ru-RU" sz="1100" b="1">
                <a:latin typeface="Futura PT Book"/>
              </a:rPr>
              <a:t>форматно-логические и </a:t>
            </a:r>
            <a:r>
              <a:rPr lang="ru-RU" sz="1100" b="1">
                <a:latin typeface="Futura PT Book"/>
              </a:rPr>
              <a:t>внутридокументные</a:t>
            </a:r>
            <a:r>
              <a:rPr lang="ru-RU" sz="1100" b="1">
                <a:latin typeface="Futura PT Book"/>
              </a:rPr>
              <a:t> контроли</a:t>
            </a:r>
            <a:endParaRPr lang="ru-RU" sz="1100" b="1">
              <a:latin typeface="Futura PT Book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ru-RU" sz="1100">
                <a:latin typeface="Futura PT Book"/>
              </a:rPr>
              <a:t>При нарушении контролей – формируется протокол несоответствий</a:t>
            </a:r>
            <a:endParaRPr/>
          </a:p>
          <a:p>
            <a:pPr marL="171450" indent="-171450">
              <a:buFont typeface="Arial"/>
              <a:buChar char="•"/>
              <a:defRPr/>
            </a:pPr>
            <a:r>
              <a:rPr lang="ru-RU" sz="1100">
                <a:latin typeface="Futura PT Book"/>
              </a:rPr>
              <a:t>Если контроли проходят, сведения подписываются ЭП и публикуются</a:t>
            </a:r>
            <a:endParaRPr lang="en-US" sz="1100">
              <a:latin typeface="Futura PT Book"/>
            </a:endParaRPr>
          </a:p>
        </p:txBody>
      </p:sp>
      <p:cxnSp>
        <p:nvCxnSpPr>
          <p:cNvPr id="55" name="Прямая соединительная линия 54"/>
          <p:cNvCxnSpPr>
            <a:cxnSpLocks/>
          </p:cNvCxnSpPr>
          <p:nvPr/>
        </p:nvCxnSpPr>
        <p:spPr bwMode="auto">
          <a:xfrm>
            <a:off x="8569384" y="5450279"/>
            <a:ext cx="3173643" cy="15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 bwMode="auto">
          <a:xfrm>
            <a:off x="4958715" y="3815080"/>
            <a:ext cx="2026285" cy="10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 bwMode="auto">
          <a:xfrm flipV="1">
            <a:off x="5281504" y="6277717"/>
            <a:ext cx="216024" cy="216024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1</a:t>
            </a:r>
            <a:endParaRPr lang="ru-RU"/>
          </a:p>
        </p:txBody>
      </p:sp>
      <p:cxnSp>
        <p:nvCxnSpPr>
          <p:cNvPr id="67" name="Соединительная линия уступом 66"/>
          <p:cNvCxnSpPr>
            <a:cxnSpLocks/>
          </p:cNvCxnSpPr>
          <p:nvPr/>
        </p:nvCxnSpPr>
        <p:spPr bwMode="auto">
          <a:xfrm rot="10800000" flipV="1">
            <a:off x="5509260" y="4366256"/>
            <a:ext cx="2750820" cy="2004063"/>
          </a:xfrm>
          <a:prstGeom prst="bentConnector3">
            <a:avLst>
              <a:gd name="adj1" fmla="val 32023"/>
            </a:avLst>
          </a:prstGeom>
          <a:ln w="12700">
            <a:solidFill>
              <a:schemeClr val="tx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56"/>
          <p:cNvSpPr/>
          <p:nvPr/>
        </p:nvSpPr>
        <p:spPr bwMode="auto">
          <a:xfrm>
            <a:off x="4942018" y="6379657"/>
            <a:ext cx="6502808" cy="399805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14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Есть возможность распечатать </a:t>
            </a:r>
            <a:r>
              <a:rPr lang="ru-RU" sz="14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протокол </a:t>
            </a:r>
            <a:r>
              <a:rPr lang="ru-RU" sz="14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несоответствий </a:t>
            </a:r>
            <a:r>
              <a:rPr lang="ru-RU" sz="14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средствами браузера</a:t>
            </a:r>
            <a:endParaRPr lang="ru-RU" sz="1400">
              <a:solidFill>
                <a:schemeClr val="accent5">
                  <a:lumMod val="50000"/>
                </a:schemeClr>
              </a:solidFill>
              <a:latin typeface="Segoe UI Light"/>
              <a:cs typeface="Segoe UI Light"/>
            </a:endParaRPr>
          </a:p>
        </p:txBody>
      </p:sp>
      <p:sp>
        <p:nvSpPr>
          <p:cNvPr id="189497419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179593" y="6220386"/>
            <a:ext cx="2743200" cy="365124"/>
          </a:xfrm>
        </p:spPr>
        <p:txBody>
          <a:bodyPr/>
          <a:lstStyle/>
          <a:p>
            <a:pPr>
              <a:defRPr/>
            </a:pPr>
            <a:fld id="{EFF2A95B-2F7B-BFAF-4DEA-EBB730B7D512}" type="slidenum">
              <a:rPr lang="ru-RU">
                <a:latin typeface="Segoe UI Light"/>
              </a:rPr>
              <a:t/>
            </a:fld>
            <a:endParaRPr lang="ru-RU">
              <a:latin typeface="Segoe UI Light"/>
            </a:endParaRPr>
          </a:p>
        </p:txBody>
      </p:sp>
      <p:sp>
        <p:nvSpPr>
          <p:cNvPr id="1874994563" name="Заголовок 2"/>
          <p:cNvSpPr>
            <a:spLocks noGrp="1"/>
          </p:cNvSpPr>
          <p:nvPr>
            <p:ph type="title"/>
          </p:nvPr>
        </p:nvSpPr>
        <p:spPr bwMode="auto">
          <a:xfrm>
            <a:off x="3624942" y="224176"/>
            <a:ext cx="8274500" cy="498598"/>
          </a:xfrm>
        </p:spPr>
        <p:txBody>
          <a:bodyPr vert="horz" wrap="square" lIns="0" tIns="0" rIns="0" bIns="0" rtlCol="0" anchor="ctr">
            <a:spAutoFit/>
          </a:bodyPr>
          <a:lstStyle/>
          <a:p>
            <a:pPr>
              <a:defRPr/>
            </a:pPr>
            <a:r>
              <a:rPr lang="ru-RU" sz="1800">
                <a:solidFill>
                  <a:schemeClr val="accent5">
                    <a:lumMod val="75000"/>
                  </a:schemeClr>
                </a:solidFill>
                <a:latin typeface="Segoe UI Light"/>
                <a:ea typeface="Cambria"/>
                <a:cs typeface="Segoe UI Light"/>
              </a:rPr>
              <a:t>1 способ – Личный кабинет учреждения</a:t>
            </a:r>
            <a:br>
              <a:rPr lang="ru-RU" sz="1800">
                <a:solidFill>
                  <a:schemeClr val="accent5">
                    <a:lumMod val="75000"/>
                  </a:schemeClr>
                </a:solidFill>
                <a:latin typeface="Segoe UI Light"/>
                <a:ea typeface="Cambria"/>
                <a:cs typeface="Segoe UI Light"/>
              </a:rPr>
            </a:br>
            <a:r>
              <a:rPr lang="ru-RU" sz="1800">
                <a:solidFill>
                  <a:srgbClr val="11437F"/>
                </a:solidFill>
                <a:latin typeface="Segoe UI Light"/>
                <a:cs typeface="Segoe UI Light"/>
              </a:rPr>
              <a:t>Отображение </a:t>
            </a:r>
            <a:r>
              <a:rPr lang="ru-RU" sz="1800">
                <a:solidFill>
                  <a:srgbClr val="11437F"/>
                </a:solidFill>
                <a:latin typeface="Segoe UI Light"/>
                <a:cs typeface="Segoe UI Light"/>
              </a:rPr>
              <a:t>протокола несоответствий </a:t>
            </a:r>
            <a:r>
              <a:rPr lang="ru-RU" sz="1800">
                <a:solidFill>
                  <a:srgbClr val="11437F"/>
                </a:solidFill>
                <a:latin typeface="Segoe UI Light"/>
                <a:cs typeface="Segoe UI Light"/>
              </a:rPr>
              <a:t>при </a:t>
            </a:r>
            <a:r>
              <a:rPr lang="ru-RU" sz="1800">
                <a:solidFill>
                  <a:schemeClr val="accent5">
                    <a:lumMod val="75000"/>
                  </a:schemeClr>
                </a:solidFill>
                <a:latin typeface="Segoe UI Light"/>
                <a:ea typeface="Cambria"/>
                <a:cs typeface="Segoe UI Light"/>
              </a:rPr>
              <a:t>проверке сведений Отчета</a:t>
            </a:r>
            <a:endParaRPr lang="ru-RU" sz="2000">
              <a:latin typeface="Segoe UI Light"/>
              <a:cs typeface="Segoe UI Light"/>
            </a:endParaRPr>
          </a:p>
        </p:txBody>
      </p:sp>
      <p:pic>
        <p:nvPicPr>
          <p:cNvPr id="1834518549" name="Рисунок 2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8600" y="227185"/>
            <a:ext cx="1402440" cy="5489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1451500"/>
            <a:ext cx="9884039" cy="20399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>
            <a:off x="324909" y="973924"/>
            <a:ext cx="11542182" cy="4419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Примеры отображения протокола несоответствий в</a:t>
            </a:r>
            <a:r>
              <a:rPr lang="ru-RU" sz="2000" b="1">
                <a:solidFill>
                  <a:srgbClr val="11437F"/>
                </a:solidFill>
                <a:latin typeface="Segoe UI Light"/>
                <a:cs typeface="Segoe UI Light"/>
              </a:rPr>
              <a:t> ЛК </a:t>
            </a:r>
            <a:r>
              <a:rPr lang="ru-RU" sz="2000" b="1">
                <a:solidFill>
                  <a:srgbClr val="11437F"/>
                </a:solidFill>
                <a:latin typeface="Segoe UI Light"/>
                <a:cs typeface="Segoe UI Light"/>
              </a:rPr>
              <a:t>у</a:t>
            </a:r>
            <a:r>
              <a:rPr lang="ru-RU" sz="2000" b="1">
                <a:solidFill>
                  <a:srgbClr val="11437F"/>
                </a:solidFill>
                <a:latin typeface="Segoe UI Light"/>
                <a:cs typeface="Segoe UI Light"/>
              </a:rPr>
              <a:t>чреждения</a:t>
            </a:r>
            <a:endParaRPr lang="ru-RU" sz="2000" b="1">
              <a:solidFill>
                <a:srgbClr val="11437F"/>
              </a:solidFill>
              <a:latin typeface="Segoe UI Light"/>
              <a:cs typeface="Segoe UI Light"/>
            </a:endParaRPr>
          </a:p>
        </p:txBody>
      </p:sp>
      <p:sp>
        <p:nvSpPr>
          <p:cNvPr id="9" name="Скругленный прямоугольник 56"/>
          <p:cNvSpPr/>
          <p:nvPr/>
        </p:nvSpPr>
        <p:spPr bwMode="auto">
          <a:xfrm>
            <a:off x="335280" y="3475177"/>
            <a:ext cx="3671980" cy="997959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14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Протокол несоответствий отображается</a:t>
            </a:r>
            <a:endParaRPr lang="en-US" sz="1400">
              <a:solidFill>
                <a:schemeClr val="accent5">
                  <a:lumMod val="50000"/>
                </a:schemeClr>
              </a:solidFill>
              <a:latin typeface="Segoe UI Light"/>
              <a:cs typeface="Segoe UI Light"/>
            </a:endParaRPr>
          </a:p>
          <a:p>
            <a:pPr algn="ctr">
              <a:defRPr/>
            </a:pPr>
            <a:r>
              <a:rPr lang="ru-RU" sz="14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на форме редактирования сведений</a:t>
            </a:r>
            <a:endParaRPr lang="en-US" sz="1400">
              <a:solidFill>
                <a:schemeClr val="accent5">
                  <a:lumMod val="50000"/>
                </a:schemeClr>
              </a:solidFill>
              <a:latin typeface="Segoe UI Light"/>
              <a:cs typeface="Segoe UI Light"/>
            </a:endParaRPr>
          </a:p>
          <a:p>
            <a:pPr algn="ctr">
              <a:defRPr/>
            </a:pPr>
            <a:r>
              <a:rPr lang="ru-RU" sz="14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после сохранения и проверки сведений</a:t>
            </a:r>
            <a:endParaRPr lang="en-US" sz="1400">
              <a:solidFill>
                <a:schemeClr val="accent5">
                  <a:lumMod val="50000"/>
                </a:schemeClr>
              </a:solidFill>
              <a:latin typeface="Segoe UI Light"/>
              <a:cs typeface="Segoe UI Light"/>
            </a:endParaRPr>
          </a:p>
          <a:p>
            <a:pPr algn="ctr">
              <a:defRPr/>
            </a:pPr>
            <a:r>
              <a:rPr lang="ru-RU" sz="14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на нарушения</a:t>
            </a:r>
            <a:endParaRPr/>
          </a:p>
        </p:txBody>
      </p:sp>
      <p:sp>
        <p:nvSpPr>
          <p:cNvPr id="15" name="Скругленный прямоугольник 56"/>
          <p:cNvSpPr/>
          <p:nvPr/>
        </p:nvSpPr>
        <p:spPr bwMode="auto">
          <a:xfrm>
            <a:off x="335280" y="5822777"/>
            <a:ext cx="3671980" cy="956685"/>
          </a:xfrm>
          <a:prstGeom prst="roundRect">
            <a:avLst>
              <a:gd name="adj" fmla="val 301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1600" b="1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     </a:t>
            </a:r>
            <a:r>
              <a:rPr lang="ru-RU" sz="1400" b="1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Обеспечивается чистота и качество сведений – только сведения, прошедшие проверки, могут быть опубликованы </a:t>
            </a:r>
            <a:endParaRPr/>
          </a:p>
        </p:txBody>
      </p:sp>
      <p:pic>
        <p:nvPicPr>
          <p:cNvPr id="16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76013" y="5659688"/>
            <a:ext cx="379539" cy="326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942019" y="2471049"/>
            <a:ext cx="6502808" cy="3802046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19" name="Скругленный прямоугольник 56"/>
          <p:cNvSpPr/>
          <p:nvPr/>
        </p:nvSpPr>
        <p:spPr bwMode="auto">
          <a:xfrm>
            <a:off x="335280" y="4625684"/>
            <a:ext cx="3671980" cy="956685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14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Протокол несоответствий отображается</a:t>
            </a:r>
            <a:endParaRPr lang="en-US" sz="1400">
              <a:solidFill>
                <a:schemeClr val="accent5">
                  <a:lumMod val="50000"/>
                </a:schemeClr>
              </a:solidFill>
              <a:latin typeface="Segoe UI Light"/>
              <a:cs typeface="Segoe UI Light"/>
            </a:endParaRPr>
          </a:p>
          <a:p>
            <a:pPr algn="ctr">
              <a:defRPr/>
            </a:pPr>
            <a:r>
              <a:rPr lang="ru-RU" sz="14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в списке сведений в ЛК учреждения</a:t>
            </a:r>
            <a:endParaRPr lang="en-US" sz="1400">
              <a:solidFill>
                <a:schemeClr val="accent5">
                  <a:lumMod val="50000"/>
                </a:schemeClr>
              </a:solidFill>
              <a:latin typeface="Segoe UI Light"/>
              <a:cs typeface="Segoe UI Light"/>
            </a:endParaRPr>
          </a:p>
          <a:p>
            <a:pPr algn="ctr">
              <a:defRPr/>
            </a:pPr>
            <a:r>
              <a:rPr lang="ru-RU" sz="14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рядом с соответствующим Отчетом</a:t>
            </a:r>
            <a:endParaRPr/>
          </a:p>
        </p:txBody>
      </p:sp>
      <p:grpSp>
        <p:nvGrpSpPr>
          <p:cNvPr id="18" name="Группа 17"/>
          <p:cNvGrpSpPr/>
          <p:nvPr/>
        </p:nvGrpSpPr>
        <p:grpSpPr bwMode="auto">
          <a:xfrm>
            <a:off x="331591" y="3715522"/>
            <a:ext cx="0" cy="1713807"/>
            <a:chOff x="331591" y="3715522"/>
            <a:chExt cx="0" cy="1713807"/>
          </a:xfrm>
        </p:grpSpPr>
        <p:cxnSp>
          <p:nvCxnSpPr>
            <p:cNvPr id="11" name="Прямая соединительная линия 10"/>
            <p:cNvCxnSpPr>
              <a:cxnSpLocks/>
            </p:cNvCxnSpPr>
            <p:nvPr/>
          </p:nvCxnSpPr>
          <p:spPr bwMode="auto">
            <a:xfrm flipV="1">
              <a:off x="331591" y="3715522"/>
              <a:ext cx="0" cy="366281"/>
            </a:xfrm>
            <a:prstGeom prst="line">
              <a:avLst/>
            </a:prstGeom>
            <a:ln w="111125" cap="rnd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>
              <a:cxnSpLocks/>
            </p:cNvCxnSpPr>
            <p:nvPr/>
          </p:nvCxnSpPr>
          <p:spPr bwMode="auto">
            <a:xfrm>
              <a:off x="331591" y="4276015"/>
              <a:ext cx="0" cy="21744"/>
            </a:xfrm>
            <a:prstGeom prst="line">
              <a:avLst/>
            </a:prstGeom>
            <a:ln w="101600" cap="rnd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>
              <a:cxnSpLocks/>
            </p:cNvCxnSpPr>
            <p:nvPr/>
          </p:nvCxnSpPr>
          <p:spPr bwMode="auto">
            <a:xfrm>
              <a:off x="331591" y="5407585"/>
              <a:ext cx="0" cy="21744"/>
            </a:xfrm>
            <a:prstGeom prst="line">
              <a:avLst/>
            </a:prstGeom>
            <a:ln w="101600" cap="rnd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>
              <a:cxnSpLocks/>
            </p:cNvCxnSpPr>
            <p:nvPr/>
          </p:nvCxnSpPr>
          <p:spPr bwMode="auto">
            <a:xfrm flipV="1">
              <a:off x="331591" y="4847091"/>
              <a:ext cx="0" cy="366281"/>
            </a:xfrm>
            <a:prstGeom prst="line">
              <a:avLst/>
            </a:prstGeom>
            <a:ln w="111125" cap="rnd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497419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179593" y="6220386"/>
            <a:ext cx="2743200" cy="365124"/>
          </a:xfrm>
        </p:spPr>
        <p:txBody>
          <a:bodyPr/>
          <a:lstStyle/>
          <a:p>
            <a:pPr>
              <a:defRPr/>
            </a:pPr>
            <a:fld id="{EFF2A95B-2F7B-BFAF-4DEA-EBB730B7D512}" type="slidenum">
              <a:rPr lang="ru-RU">
                <a:latin typeface="Segoe UI Light"/>
              </a:rPr>
              <a:t/>
            </a:fld>
            <a:endParaRPr lang="ru-RU">
              <a:latin typeface="Segoe UI Light"/>
            </a:endParaRPr>
          </a:p>
        </p:txBody>
      </p:sp>
      <p:sp>
        <p:nvSpPr>
          <p:cNvPr id="1874994563" name="Заголовок 2"/>
          <p:cNvSpPr>
            <a:spLocks noGrp="1"/>
          </p:cNvSpPr>
          <p:nvPr>
            <p:ph type="title"/>
          </p:nvPr>
        </p:nvSpPr>
        <p:spPr bwMode="auto">
          <a:xfrm>
            <a:off x="3624942" y="233140"/>
            <a:ext cx="8274500" cy="498598"/>
          </a:xfrm>
        </p:spPr>
        <p:txBody>
          <a:bodyPr vert="horz" wrap="square" lIns="0" tIns="0" rIns="0" bIns="0" rtlCol="0" anchor="ctr">
            <a:spAutoFit/>
          </a:bodyPr>
          <a:lstStyle/>
          <a:p>
            <a:pPr>
              <a:defRPr/>
            </a:pPr>
            <a:r>
              <a:rPr lang="ru-RU" sz="1800">
                <a:solidFill>
                  <a:schemeClr val="accent5">
                    <a:lumMod val="75000"/>
                  </a:schemeClr>
                </a:solidFill>
                <a:latin typeface="Segoe UI Light"/>
                <a:ea typeface="Cambria"/>
                <a:cs typeface="Segoe UI Light"/>
              </a:rPr>
              <a:t>1 способ – Личный кабинет учреждения</a:t>
            </a:r>
            <a:br>
              <a:rPr lang="ru-RU" sz="1800">
                <a:solidFill>
                  <a:schemeClr val="accent5">
                    <a:lumMod val="75000"/>
                  </a:schemeClr>
                </a:solidFill>
                <a:latin typeface="Segoe UI Light"/>
                <a:ea typeface="Cambria"/>
                <a:cs typeface="Segoe UI Light"/>
              </a:rPr>
            </a:br>
            <a:r>
              <a:rPr lang="ru-RU" sz="1800">
                <a:solidFill>
                  <a:schemeClr val="accent5">
                    <a:lumMod val="75000"/>
                  </a:schemeClr>
                </a:solidFill>
                <a:latin typeface="Segoe UI Light"/>
                <a:ea typeface="Cambria"/>
                <a:cs typeface="Segoe UI Light"/>
              </a:rPr>
              <a:t>Публикация сведений Отчета</a:t>
            </a:r>
            <a:endParaRPr lang="ru-RU" sz="1800">
              <a:solidFill>
                <a:srgbClr val="11437F"/>
              </a:solidFill>
              <a:latin typeface="Segoe UI Light"/>
              <a:cs typeface="Segoe UI Light"/>
            </a:endParaRPr>
          </a:p>
        </p:txBody>
      </p:sp>
      <p:pic>
        <p:nvPicPr>
          <p:cNvPr id="1834518549" name="Рисунок 2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8600" y="227185"/>
            <a:ext cx="1402440" cy="5489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>
            <a:off x="324909" y="973924"/>
            <a:ext cx="11542182" cy="4419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Публикация сведений отчета в</a:t>
            </a:r>
            <a:r>
              <a:rPr lang="ru-RU" sz="2000" b="1">
                <a:solidFill>
                  <a:srgbClr val="11437F"/>
                </a:solidFill>
                <a:latin typeface="Segoe UI Light"/>
                <a:cs typeface="Segoe UI Light"/>
              </a:rPr>
              <a:t> ЛК </a:t>
            </a:r>
            <a:r>
              <a:rPr lang="ru-RU" sz="2000" b="1">
                <a:solidFill>
                  <a:srgbClr val="11437F"/>
                </a:solidFill>
                <a:latin typeface="Segoe UI Light"/>
                <a:cs typeface="Segoe UI Light"/>
              </a:rPr>
              <a:t>учреждения</a:t>
            </a:r>
            <a:endParaRPr lang="ru-RU" sz="2000" b="1">
              <a:solidFill>
                <a:srgbClr val="11437F"/>
              </a:solidFill>
              <a:latin typeface="Segoe UI Light"/>
              <a:cs typeface="Segoe UI Ligh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42556" y="1524906"/>
            <a:ext cx="4112730" cy="2702213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rcRect l="1465" t="4286" r="8013" b="4435"/>
          <a:stretch/>
        </p:blipFill>
        <p:spPr bwMode="auto">
          <a:xfrm>
            <a:off x="307127" y="3879889"/>
            <a:ext cx="5726267" cy="2097741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16" name="Скругленный прямоугольник 56"/>
          <p:cNvSpPr/>
          <p:nvPr/>
        </p:nvSpPr>
        <p:spPr bwMode="auto">
          <a:xfrm>
            <a:off x="6964284" y="2528645"/>
            <a:ext cx="5041592" cy="2555069"/>
          </a:xfrm>
          <a:prstGeom prst="roundRect">
            <a:avLst>
              <a:gd name="adj" fmla="val 3010"/>
            </a:avLst>
          </a:prstGeom>
          <a:noFill/>
          <a:ln w="9525">
            <a:noFill/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>
              <a:defRPr/>
            </a:pPr>
            <a:r>
              <a:rPr lang="ru-RU" sz="160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Перед публикацией у пользователя есть возможность просмотра печатной формы публикуемых сведений </a:t>
            </a:r>
            <a:r>
              <a:rPr lang="ru-RU" sz="160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Отчета</a:t>
            </a:r>
            <a:endParaRPr/>
          </a:p>
          <a:p>
            <a:pPr>
              <a:defRPr/>
            </a:pPr>
            <a:endParaRPr lang="ru-RU" sz="1600">
              <a:solidFill>
                <a:srgbClr val="11437F"/>
              </a:solidFill>
              <a:latin typeface="Segoe UI Light"/>
              <a:ea typeface="+mj-ea"/>
              <a:cs typeface="Segoe UI Light"/>
            </a:endParaRPr>
          </a:p>
          <a:p>
            <a:pPr>
              <a:defRPr/>
            </a:pPr>
            <a:r>
              <a:rPr lang="ru-RU" sz="16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Отображаются сведения квалифицированного сертификата ЭП, которым будет осуществляться </a:t>
            </a:r>
            <a:r>
              <a:rPr lang="ru-RU" sz="16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подписание</a:t>
            </a:r>
            <a:endParaRPr/>
          </a:p>
          <a:p>
            <a:pPr>
              <a:defRPr/>
            </a:pPr>
            <a:endParaRPr lang="ru-RU" sz="1600">
              <a:solidFill>
                <a:schemeClr val="accent5">
                  <a:lumMod val="50000"/>
                </a:schemeClr>
              </a:solidFill>
              <a:latin typeface="Segoe UI Light"/>
              <a:cs typeface="Segoe UI Light"/>
            </a:endParaRPr>
          </a:p>
          <a:p>
            <a:pPr>
              <a:defRPr/>
            </a:pPr>
            <a:r>
              <a:rPr lang="ru-RU" sz="16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Подписание сведений осуществляется с использованием сервисов </a:t>
            </a:r>
            <a:r>
              <a:rPr lang="ru-RU" sz="16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ПОЮЗД СОБИ </a:t>
            </a:r>
            <a:r>
              <a:rPr lang="ru-RU" sz="16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ФК</a:t>
            </a:r>
            <a:endParaRPr lang="ru-RU" sz="1600">
              <a:solidFill>
                <a:schemeClr val="accent5">
                  <a:lumMod val="50000"/>
                </a:schemeClr>
              </a:solidFill>
              <a:latin typeface="Segoe UI Light"/>
              <a:cs typeface="Segoe UI Light"/>
            </a:endParaRPr>
          </a:p>
        </p:txBody>
      </p:sp>
      <p:grpSp>
        <p:nvGrpSpPr>
          <p:cNvPr id="17" name="Группа 16"/>
          <p:cNvGrpSpPr/>
          <p:nvPr/>
        </p:nvGrpSpPr>
        <p:grpSpPr bwMode="auto">
          <a:xfrm>
            <a:off x="4295095" y="6065830"/>
            <a:ext cx="3425952" cy="617180"/>
            <a:chOff x="3370059" y="5027716"/>
            <a:chExt cx="3020848" cy="427472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/>
            <a:srcRect l="56290" t="0" r="0" b="-2581"/>
            <a:stretch/>
          </p:blipFill>
          <p:spPr bwMode="auto">
            <a:xfrm>
              <a:off x="4434288" y="5027716"/>
              <a:ext cx="1956619" cy="426768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3943930" y="5065468"/>
              <a:ext cx="501069" cy="389720"/>
            </a:xfrm>
            <a:prstGeom prst="rect">
              <a:avLst/>
            </a:prstGeom>
          </p:spPr>
        </p:pic>
        <p:sp>
          <p:nvSpPr>
            <p:cNvPr id="10" name="Стрелка влево 9"/>
            <p:cNvSpPr/>
            <p:nvPr/>
          </p:nvSpPr>
          <p:spPr bwMode="auto">
            <a:xfrm>
              <a:off x="3370059" y="5173053"/>
              <a:ext cx="547399" cy="154835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rcRect l="2524" t="3516" r="2373" b="4277"/>
          <a:stretch/>
        </p:blipFill>
        <p:spPr bwMode="auto">
          <a:xfrm>
            <a:off x="1956044" y="6093971"/>
            <a:ext cx="2253996" cy="695350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cxnSp>
        <p:nvCxnSpPr>
          <p:cNvPr id="18" name="Соединительная линия уступом 17"/>
          <p:cNvCxnSpPr>
            <a:cxnSpLocks/>
            <a:endCxn id="20" idx="6"/>
          </p:cNvCxnSpPr>
          <p:nvPr/>
        </p:nvCxnSpPr>
        <p:spPr bwMode="auto">
          <a:xfrm rot="10800000" flipV="1">
            <a:off x="5179557" y="2876012"/>
            <a:ext cx="1784727" cy="622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 bwMode="auto">
          <a:xfrm flipV="1">
            <a:off x="4963532" y="2774228"/>
            <a:ext cx="216024" cy="216024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1</a:t>
            </a:r>
            <a:endParaRPr lang="ru-RU"/>
          </a:p>
        </p:txBody>
      </p:sp>
      <p:sp>
        <p:nvSpPr>
          <p:cNvPr id="23" name="Овал 22"/>
          <p:cNvSpPr/>
          <p:nvPr/>
        </p:nvSpPr>
        <p:spPr bwMode="auto">
          <a:xfrm flipV="1">
            <a:off x="5147274" y="6034416"/>
            <a:ext cx="216024" cy="216024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1</a:t>
            </a:r>
            <a:endParaRPr lang="ru-RU"/>
          </a:p>
        </p:txBody>
      </p:sp>
      <p:cxnSp>
        <p:nvCxnSpPr>
          <p:cNvPr id="52" name="Соединительная линия уступом 51"/>
          <p:cNvCxnSpPr>
            <a:cxnSpLocks/>
            <a:endCxn id="53" idx="4"/>
          </p:cNvCxnSpPr>
          <p:nvPr/>
        </p:nvCxnSpPr>
        <p:spPr bwMode="auto">
          <a:xfrm rot="5400000">
            <a:off x="6443574" y="5387774"/>
            <a:ext cx="1186270" cy="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 bwMode="auto">
          <a:xfrm flipV="1">
            <a:off x="6928696" y="5980910"/>
            <a:ext cx="216024" cy="216024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1</a:t>
            </a:r>
            <a:endParaRPr lang="ru-RU"/>
          </a:p>
        </p:txBody>
      </p:sp>
      <p:cxnSp>
        <p:nvCxnSpPr>
          <p:cNvPr id="22" name="Соединительная линия уступом 21"/>
          <p:cNvCxnSpPr>
            <a:cxnSpLocks/>
            <a:stCxn id="16" idx="1"/>
            <a:endCxn id="23" idx="6"/>
          </p:cNvCxnSpPr>
          <p:nvPr/>
        </p:nvCxnSpPr>
        <p:spPr bwMode="auto">
          <a:xfrm rot="10800000" flipV="1">
            <a:off x="5363298" y="3806180"/>
            <a:ext cx="1600986" cy="2336248"/>
          </a:xfrm>
          <a:prstGeom prst="bentConnector3">
            <a:avLst>
              <a:gd name="adj1" fmla="val 34604"/>
            </a:avLst>
          </a:prstGeom>
          <a:ln w="12700">
            <a:solidFill>
              <a:schemeClr val="tx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497419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179593" y="6220386"/>
            <a:ext cx="2743200" cy="365124"/>
          </a:xfrm>
        </p:spPr>
        <p:txBody>
          <a:bodyPr/>
          <a:lstStyle/>
          <a:p>
            <a:pPr>
              <a:defRPr/>
            </a:pPr>
            <a:fld id="{EFF2A95B-2F7B-BFAF-4DEA-EBB730B7D512}" type="slidenum">
              <a:rPr lang="ru-RU">
                <a:latin typeface="Segoe UI Light"/>
              </a:rPr>
              <a:t/>
            </a:fld>
            <a:endParaRPr lang="ru-RU">
              <a:latin typeface="Segoe UI Light"/>
            </a:endParaRPr>
          </a:p>
        </p:txBody>
      </p:sp>
      <p:sp>
        <p:nvSpPr>
          <p:cNvPr id="1874994563" name="Заголовок 2"/>
          <p:cNvSpPr>
            <a:spLocks noGrp="1"/>
          </p:cNvSpPr>
          <p:nvPr>
            <p:ph type="title"/>
          </p:nvPr>
        </p:nvSpPr>
        <p:spPr bwMode="auto">
          <a:xfrm>
            <a:off x="3624942" y="233140"/>
            <a:ext cx="8274500" cy="498598"/>
          </a:xfrm>
        </p:spPr>
        <p:txBody>
          <a:bodyPr vert="horz" wrap="square" lIns="0" tIns="0" rIns="0" bIns="0" rtlCol="0" anchor="ctr">
            <a:spAutoFit/>
          </a:bodyPr>
          <a:lstStyle/>
          <a:p>
            <a:pPr>
              <a:defRPr/>
            </a:pPr>
            <a:r>
              <a:rPr lang="ru-RU" sz="1800">
                <a:solidFill>
                  <a:schemeClr val="accent5">
                    <a:lumMod val="75000"/>
                  </a:schemeClr>
                </a:solidFill>
                <a:latin typeface="Segoe UI Light"/>
                <a:ea typeface="Cambria"/>
                <a:cs typeface="Segoe UI Light"/>
              </a:rPr>
              <a:t>1 способ – Личный кабинет учреждения</a:t>
            </a:r>
            <a:br>
              <a:rPr lang="ru-RU" sz="1800">
                <a:solidFill>
                  <a:schemeClr val="accent5">
                    <a:lumMod val="75000"/>
                  </a:schemeClr>
                </a:solidFill>
                <a:latin typeface="Segoe UI Light"/>
                <a:ea typeface="Cambria"/>
                <a:cs typeface="Segoe UI Light"/>
              </a:rPr>
            </a:br>
            <a:r>
              <a:rPr lang="ru-RU" sz="1800">
                <a:solidFill>
                  <a:schemeClr val="accent5">
                    <a:lumMod val="75000"/>
                  </a:schemeClr>
                </a:solidFill>
                <a:latin typeface="Segoe UI Light"/>
                <a:ea typeface="Cambria"/>
                <a:cs typeface="Segoe UI Light"/>
              </a:rPr>
              <a:t>Публикация сведений Отчета</a:t>
            </a:r>
            <a:endParaRPr lang="ru-RU" sz="1800">
              <a:solidFill>
                <a:srgbClr val="11437F"/>
              </a:solidFill>
              <a:latin typeface="Segoe UI Light"/>
              <a:cs typeface="Segoe UI Light"/>
            </a:endParaRPr>
          </a:p>
        </p:txBody>
      </p:sp>
      <p:pic>
        <p:nvPicPr>
          <p:cNvPr id="1834518549" name="Рисунок 2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8600" y="227185"/>
            <a:ext cx="1402440" cy="5489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>
            <a:off x="324909" y="973924"/>
            <a:ext cx="11542182" cy="4419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Публикация сведений отчета в</a:t>
            </a:r>
            <a:r>
              <a:rPr lang="ru-RU" sz="2000" b="1">
                <a:solidFill>
                  <a:srgbClr val="11437F"/>
                </a:solidFill>
                <a:latin typeface="Segoe UI Light"/>
                <a:cs typeface="Segoe UI Light"/>
              </a:rPr>
              <a:t> ЛК </a:t>
            </a:r>
            <a:r>
              <a:rPr lang="ru-RU" sz="2000" b="1">
                <a:solidFill>
                  <a:srgbClr val="11437F"/>
                </a:solidFill>
                <a:latin typeface="Segoe UI Light"/>
                <a:cs typeface="Segoe UI Light"/>
              </a:rPr>
              <a:t>учреждения</a:t>
            </a:r>
            <a:endParaRPr lang="ru-RU" sz="2000" b="1">
              <a:solidFill>
                <a:srgbClr val="11437F"/>
              </a:solidFill>
              <a:latin typeface="Segoe UI Light"/>
              <a:cs typeface="Segoe UI Light"/>
            </a:endParaRPr>
          </a:p>
        </p:txBody>
      </p:sp>
      <p:sp>
        <p:nvSpPr>
          <p:cNvPr id="16" name="Скругленный прямоугольник 56"/>
          <p:cNvSpPr/>
          <p:nvPr/>
        </p:nvSpPr>
        <p:spPr bwMode="auto">
          <a:xfrm>
            <a:off x="6739637" y="1658031"/>
            <a:ext cx="5120402" cy="3644576"/>
          </a:xfrm>
          <a:prstGeom prst="roundRect">
            <a:avLst>
              <a:gd name="adj" fmla="val 3010"/>
            </a:avLst>
          </a:prstGeom>
          <a:noFill/>
          <a:ln w="9525">
            <a:noFill/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>
              <a:defRPr/>
            </a:pPr>
            <a:r>
              <a:rPr lang="ru-RU" sz="16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Есть </a:t>
            </a:r>
            <a:r>
              <a:rPr lang="ru-RU" sz="16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возможность </a:t>
            </a:r>
            <a:r>
              <a:rPr lang="ru-RU" sz="1600" b="1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выгрузить сведения Отчета в форматах </a:t>
            </a:r>
            <a:r>
              <a:rPr lang="en-US" sz="1600" b="1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Excel </a:t>
            </a:r>
            <a:r>
              <a:rPr lang="ru-RU" sz="1600" b="1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и </a:t>
            </a:r>
            <a:r>
              <a:rPr lang="en-US" sz="1600" b="1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ODS</a:t>
            </a:r>
            <a:r>
              <a:rPr lang="ru-RU" sz="16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, в том числе, до публикации сведений – перед выгрузкой Отчет проверяется на </a:t>
            </a:r>
            <a:r>
              <a:rPr lang="ru-RU" sz="16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нарушения. </a:t>
            </a:r>
            <a:r>
              <a:rPr lang="ru-RU" sz="16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Можно </a:t>
            </a:r>
            <a:r>
              <a:rPr lang="ru-RU" sz="16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выгрузить как опубликованную, так и последнюю сохраненную версию </a:t>
            </a:r>
            <a:r>
              <a:rPr lang="ru-RU" sz="16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Отчета.</a:t>
            </a:r>
            <a:endParaRPr lang="ru-RU" sz="1600">
              <a:solidFill>
                <a:schemeClr val="accent5">
                  <a:lumMod val="50000"/>
                </a:schemeClr>
              </a:solidFill>
              <a:latin typeface="Segoe UI Light"/>
              <a:cs typeface="Segoe UI Light"/>
            </a:endParaRPr>
          </a:p>
          <a:p>
            <a:pPr>
              <a:defRPr/>
            </a:pPr>
            <a:endParaRPr lang="ru-RU" sz="1600">
              <a:solidFill>
                <a:schemeClr val="accent5">
                  <a:lumMod val="50000"/>
                </a:schemeClr>
              </a:solidFill>
              <a:latin typeface="Segoe UI Light"/>
              <a:cs typeface="Segoe UI Light"/>
            </a:endParaRPr>
          </a:p>
          <a:p>
            <a:pPr>
              <a:defRPr/>
            </a:pPr>
            <a:r>
              <a:rPr lang="ru-RU" sz="16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Есть возможность </a:t>
            </a:r>
            <a:r>
              <a:rPr lang="ru-RU" sz="1600" b="1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внести изменения в уже опубликованный Отчет</a:t>
            </a:r>
            <a:r>
              <a:rPr lang="ru-RU" sz="16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. В этом случае создается новая версия сведений.</a:t>
            </a:r>
            <a:endParaRPr/>
          </a:p>
          <a:p>
            <a:pPr>
              <a:defRPr/>
            </a:pPr>
            <a:endParaRPr lang="ru-RU" sz="1600">
              <a:solidFill>
                <a:schemeClr val="accent5">
                  <a:lumMod val="50000"/>
                </a:schemeClr>
              </a:solidFill>
              <a:latin typeface="Segoe UI Light"/>
              <a:cs typeface="Segoe UI Light"/>
            </a:endParaRPr>
          </a:p>
          <a:p>
            <a:pPr>
              <a:defRPr/>
            </a:pPr>
            <a:r>
              <a:rPr lang="ru-RU" sz="16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Есть </a:t>
            </a:r>
            <a:r>
              <a:rPr lang="ru-RU" sz="16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возможность </a:t>
            </a:r>
            <a:r>
              <a:rPr lang="ru-RU" sz="1600" b="1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просмотра и печати </a:t>
            </a:r>
            <a:r>
              <a:rPr lang="ru-RU" sz="1600" b="1">
                <a:solidFill>
                  <a:srgbClr val="11437F"/>
                </a:solidFill>
                <a:latin typeface="Segoe UI Light"/>
                <a:cs typeface="Segoe UI Light"/>
              </a:rPr>
              <a:t>печатной формы</a:t>
            </a:r>
            <a:r>
              <a:rPr lang="ru-RU" sz="16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 опубликованных </a:t>
            </a:r>
            <a:r>
              <a:rPr lang="ru-RU" sz="16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сведений.</a:t>
            </a:r>
            <a:endParaRPr lang="ru-RU" sz="1600">
              <a:solidFill>
                <a:schemeClr val="accent5">
                  <a:lumMod val="50000"/>
                </a:schemeClr>
              </a:solidFill>
              <a:latin typeface="Segoe UI Light"/>
              <a:cs typeface="Segoe UI Light"/>
            </a:endParaRPr>
          </a:p>
          <a:p>
            <a:pPr marL="285750" indent="-285750">
              <a:buFont typeface="Arial"/>
              <a:buChar char="•"/>
              <a:defRPr/>
            </a:pPr>
            <a:endParaRPr lang="ru-RU" sz="1400">
              <a:solidFill>
                <a:schemeClr val="accent5">
                  <a:lumMod val="50000"/>
                </a:schemeClr>
              </a:solidFill>
              <a:latin typeface="Segoe UI Light"/>
              <a:cs typeface="Segoe UI Ligh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812182" y="5414837"/>
            <a:ext cx="1819443" cy="10303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rcRect l="1852" t="0" r="3855" b="0"/>
          <a:stretch/>
        </p:blipFill>
        <p:spPr bwMode="auto">
          <a:xfrm>
            <a:off x="397564" y="2137941"/>
            <a:ext cx="6126049" cy="316466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cxnSp>
        <p:nvCxnSpPr>
          <p:cNvPr id="18" name="Соединительная линия уступом 17"/>
          <p:cNvCxnSpPr>
            <a:cxnSpLocks/>
            <a:endCxn id="20" idx="6"/>
          </p:cNvCxnSpPr>
          <p:nvPr/>
        </p:nvCxnSpPr>
        <p:spPr bwMode="auto">
          <a:xfrm rot="10800000" flipV="1">
            <a:off x="4781990" y="2367514"/>
            <a:ext cx="2040228" cy="888438"/>
          </a:xfrm>
          <a:prstGeom prst="bentConnector3">
            <a:avLst>
              <a:gd name="adj1" fmla="val 45323"/>
            </a:avLst>
          </a:prstGeom>
          <a:ln w="12700">
            <a:solidFill>
              <a:schemeClr val="tx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 bwMode="auto">
          <a:xfrm flipV="1">
            <a:off x="4565967" y="3147940"/>
            <a:ext cx="216024" cy="216024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1</a:t>
            </a:r>
            <a:endParaRPr lang="ru-RU"/>
          </a:p>
        </p:txBody>
      </p:sp>
      <p:cxnSp>
        <p:nvCxnSpPr>
          <p:cNvPr id="24" name="Соединительная линия уступом 23"/>
          <p:cNvCxnSpPr>
            <a:cxnSpLocks/>
          </p:cNvCxnSpPr>
          <p:nvPr/>
        </p:nvCxnSpPr>
        <p:spPr bwMode="auto">
          <a:xfrm rot="10800000" flipV="1">
            <a:off x="4781990" y="3525277"/>
            <a:ext cx="2040228" cy="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 bwMode="auto">
          <a:xfrm flipV="1">
            <a:off x="4565967" y="3451726"/>
            <a:ext cx="216024" cy="216024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1</a:t>
            </a:r>
            <a:endParaRPr lang="ru-RU"/>
          </a:p>
        </p:txBody>
      </p:sp>
      <p:cxnSp>
        <p:nvCxnSpPr>
          <p:cNvPr id="31" name="Соединительная линия уступом 30"/>
          <p:cNvCxnSpPr>
            <a:cxnSpLocks/>
          </p:cNvCxnSpPr>
          <p:nvPr/>
        </p:nvCxnSpPr>
        <p:spPr bwMode="auto">
          <a:xfrm rot="10800000">
            <a:off x="4781990" y="3813778"/>
            <a:ext cx="2040228" cy="758222"/>
          </a:xfrm>
          <a:prstGeom prst="bentConnector3">
            <a:avLst>
              <a:gd name="adj1" fmla="val 44154"/>
            </a:avLst>
          </a:prstGeom>
          <a:ln w="12700">
            <a:solidFill>
              <a:schemeClr val="tx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 bwMode="auto">
          <a:xfrm flipV="1">
            <a:off x="4565967" y="3740226"/>
            <a:ext cx="216024" cy="216024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1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097237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179593" y="6220386"/>
            <a:ext cx="2743200" cy="365124"/>
          </a:xfrm>
        </p:spPr>
        <p:txBody>
          <a:bodyPr/>
          <a:lstStyle/>
          <a:p>
            <a:pPr>
              <a:defRPr/>
            </a:pPr>
            <a:fld id="{DA19198F-F475-D5D5-6B2A-53D9CE61B765}" type="slidenum">
              <a:rPr lang="ru-RU">
                <a:latin typeface="Segoe UI Light"/>
              </a:rPr>
              <a:t/>
            </a:fld>
            <a:endParaRPr lang="ru-RU">
              <a:latin typeface="Segoe UI Light"/>
            </a:endParaRPr>
          </a:p>
        </p:txBody>
      </p:sp>
      <p:sp>
        <p:nvSpPr>
          <p:cNvPr id="2049711400" name="Заголовок 2"/>
          <p:cNvSpPr>
            <a:spLocks noGrp="1"/>
          </p:cNvSpPr>
          <p:nvPr>
            <p:ph type="title"/>
          </p:nvPr>
        </p:nvSpPr>
        <p:spPr bwMode="auto">
          <a:xfrm>
            <a:off x="3624942" y="195443"/>
            <a:ext cx="8302220" cy="494135"/>
          </a:xfrm>
        </p:spPr>
        <p:txBody>
          <a:bodyPr vert="horz" wrap="square" lIns="0" tIns="0" rIns="0" bIns="0" rtlCol="0" anchor="ctr">
            <a:spAutoFit/>
          </a:bodyPr>
          <a:lstStyle/>
          <a:p>
            <a:pPr>
              <a:defRPr/>
            </a:pPr>
            <a:r>
              <a:rPr lang="ru-RU" sz="1800">
                <a:solidFill>
                  <a:schemeClr val="accent5">
                    <a:lumMod val="75000"/>
                  </a:schemeClr>
                </a:solidFill>
                <a:latin typeface="Segoe UI Light"/>
                <a:ea typeface="Cambria"/>
                <a:cs typeface="Segoe UI Light"/>
              </a:rPr>
              <a:t>2</a:t>
            </a:r>
            <a:r>
              <a:rPr lang="en-US" sz="1800">
                <a:solidFill>
                  <a:schemeClr val="accent5">
                    <a:lumMod val="75000"/>
                  </a:schemeClr>
                </a:solidFill>
                <a:latin typeface="Segoe UI Light"/>
                <a:ea typeface="Cambria"/>
                <a:cs typeface="Segoe UI Light"/>
              </a:rPr>
              <a:t> </a:t>
            </a:r>
            <a:r>
              <a:rPr lang="ru-RU" sz="1800">
                <a:solidFill>
                  <a:schemeClr val="accent5">
                    <a:lumMod val="75000"/>
                  </a:schemeClr>
                </a:solidFill>
                <a:latin typeface="Segoe UI Light"/>
                <a:ea typeface="Cambria"/>
                <a:cs typeface="Segoe UI Light"/>
              </a:rPr>
              <a:t>способ – </a:t>
            </a:r>
            <a:r>
              <a:rPr lang="ru-RU" sz="1800">
                <a:solidFill>
                  <a:schemeClr val="accent5">
                    <a:lumMod val="75000"/>
                  </a:schemeClr>
                </a:solidFill>
                <a:latin typeface="Segoe UI Light"/>
                <a:ea typeface="Cambria"/>
                <a:cs typeface="Segoe UI Light"/>
              </a:rPr>
              <a:t>загрузка Отчета </a:t>
            </a:r>
            <a:r>
              <a:rPr lang="ru-RU" sz="1800">
                <a:solidFill>
                  <a:schemeClr val="accent5">
                    <a:lumMod val="75000"/>
                  </a:schemeClr>
                </a:solidFill>
                <a:latin typeface="Segoe UI Light"/>
                <a:ea typeface="Cambria"/>
                <a:cs typeface="Segoe UI Light"/>
              </a:rPr>
              <a:t>о результатах деятельности виде файла в формате </a:t>
            </a:r>
            <a:r>
              <a:rPr lang="ru-RU" sz="1800">
                <a:solidFill>
                  <a:schemeClr val="accent5">
                    <a:lumMod val="75000"/>
                  </a:schemeClr>
                </a:solidFill>
                <a:latin typeface="Segoe UI Light"/>
                <a:ea typeface="Cambria"/>
                <a:cs typeface="Segoe UI Light"/>
              </a:rPr>
              <a:t>xml</a:t>
            </a:r>
            <a:r>
              <a:rPr lang="ru-RU" sz="1800">
                <a:solidFill>
                  <a:schemeClr val="accent5">
                    <a:lumMod val="75000"/>
                  </a:schemeClr>
                </a:solidFill>
                <a:latin typeface="Segoe UI Light"/>
                <a:ea typeface="Cambria"/>
                <a:cs typeface="Segoe UI Light"/>
              </a:rPr>
              <a:t> в Личном кабинете </a:t>
            </a:r>
            <a:r>
              <a:rPr lang="ru-RU" sz="1800">
                <a:solidFill>
                  <a:schemeClr val="accent5">
                    <a:lumMod val="75000"/>
                  </a:schemeClr>
                </a:solidFill>
                <a:latin typeface="Segoe UI Light"/>
                <a:ea typeface="Cambria"/>
                <a:cs typeface="Segoe UI Light"/>
              </a:rPr>
              <a:t>учреждения</a:t>
            </a:r>
            <a:endParaRPr lang="ru-RU" sz="2000">
              <a:latin typeface="Segoe UI Light"/>
              <a:cs typeface="Segoe UI Light"/>
            </a:endParaRPr>
          </a:p>
        </p:txBody>
      </p:sp>
      <p:pic>
        <p:nvPicPr>
          <p:cNvPr id="660475810" name="Рисунок 2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8600" y="227185"/>
            <a:ext cx="1402440" cy="5489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114799" y="2022156"/>
            <a:ext cx="7727577" cy="2603631"/>
          </a:xfrm>
          <a:prstGeom prst="rect">
            <a:avLst/>
          </a:prstGeom>
        </p:spPr>
      </p:pic>
      <p:sp>
        <p:nvSpPr>
          <p:cNvPr id="6" name="Скругленный прямоугольник 56"/>
          <p:cNvSpPr/>
          <p:nvPr/>
        </p:nvSpPr>
        <p:spPr bwMode="auto">
          <a:xfrm>
            <a:off x="331694" y="4823012"/>
            <a:ext cx="11501718" cy="1677822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 anchorCtr="1"/>
          <a:lstStyle/>
          <a:p>
            <a:pPr marL="358775" indent="-269875">
              <a:buFont typeface="Arial"/>
              <a:buChar char="•"/>
              <a:defRPr/>
            </a:pPr>
            <a:endParaRPr lang="ru-RU" sz="1400">
              <a:solidFill>
                <a:schemeClr val="accent5">
                  <a:lumMod val="50000"/>
                </a:schemeClr>
              </a:solidFill>
              <a:latin typeface="Segoe UI Light"/>
              <a:cs typeface="Segoe UI Light"/>
            </a:endParaRP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9884790" y="1761386"/>
            <a:ext cx="472726" cy="62100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156B7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8579224" y="1280593"/>
            <a:ext cx="3083859" cy="449596"/>
          </a:xfrm>
          <a:prstGeom prst="roundRect">
            <a:avLst>
              <a:gd name="adj" fmla="val 16667"/>
            </a:avLst>
          </a:prstGeom>
          <a:solidFill>
            <a:srgbClr val="156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/>
              <a:t>Сформировать из </a:t>
            </a:r>
            <a:r>
              <a:rPr lang="en-US" sz="1600"/>
              <a:t>xml </a:t>
            </a:r>
            <a:r>
              <a:rPr lang="ru-RU" sz="1600"/>
              <a:t>файла</a:t>
            </a:r>
            <a:endParaRPr lang="ru-RU" sz="160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48234" y="4885380"/>
            <a:ext cx="11379197" cy="146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269875">
              <a:buFont typeface="Arial"/>
              <a:buChar char="•"/>
              <a:defRPr/>
            </a:pPr>
            <a:r>
              <a:rPr lang="ru-RU" sz="1500">
                <a:solidFill>
                  <a:srgbClr val="11437F"/>
                </a:solidFill>
                <a:latin typeface="Segoe UI Light"/>
                <a:cs typeface="Segoe UI Light"/>
              </a:rPr>
              <a:t>При загрузке осуществляется проверка загружаемого </a:t>
            </a:r>
            <a:r>
              <a:rPr lang="en-US" sz="1500">
                <a:solidFill>
                  <a:srgbClr val="11437F"/>
                </a:solidFill>
                <a:latin typeface="Segoe UI Light"/>
                <a:cs typeface="Segoe UI Light"/>
              </a:rPr>
              <a:t>xml</a:t>
            </a:r>
            <a:r>
              <a:rPr lang="ru-RU" sz="1500">
                <a:solidFill>
                  <a:srgbClr val="11437F"/>
                </a:solidFill>
                <a:latin typeface="Segoe UI Light"/>
                <a:cs typeface="Segoe UI Light"/>
              </a:rPr>
              <a:t>-файла на соответствие согласованной </a:t>
            </a:r>
            <a:r>
              <a:rPr lang="en-US" sz="1500">
                <a:solidFill>
                  <a:srgbClr val="11437F"/>
                </a:solidFill>
                <a:latin typeface="Segoe UI Light"/>
                <a:cs typeface="Segoe UI Light"/>
              </a:rPr>
              <a:t>xsd</a:t>
            </a:r>
            <a:r>
              <a:rPr lang="ru-RU" sz="1500">
                <a:solidFill>
                  <a:srgbClr val="11437F"/>
                </a:solidFill>
                <a:latin typeface="Segoe UI Light"/>
                <a:cs typeface="Segoe UI Light"/>
              </a:rPr>
              <a:t>-схеме, осуществляются </a:t>
            </a:r>
            <a:r>
              <a:rPr lang="ru-RU" sz="1500">
                <a:solidFill>
                  <a:srgbClr val="11437F"/>
                </a:solidFill>
                <a:latin typeface="Segoe UI Light"/>
                <a:cs typeface="Segoe UI Light"/>
              </a:rPr>
              <a:t>форматно-логические и </a:t>
            </a:r>
            <a:r>
              <a:rPr lang="ru-RU" sz="1500">
                <a:solidFill>
                  <a:srgbClr val="11437F"/>
                </a:solidFill>
                <a:latin typeface="Segoe UI Light"/>
                <a:cs typeface="Segoe UI Light"/>
              </a:rPr>
              <a:t>внутридокументные</a:t>
            </a:r>
            <a:r>
              <a:rPr lang="ru-RU" sz="1500">
                <a:solidFill>
                  <a:srgbClr val="11437F"/>
                </a:solidFill>
                <a:latin typeface="Segoe UI Light"/>
                <a:cs typeface="Segoe UI Light"/>
              </a:rPr>
              <a:t> контроли</a:t>
            </a:r>
            <a:endParaRPr lang="ru-RU" sz="1500">
              <a:solidFill>
                <a:srgbClr val="11437F"/>
              </a:solidFill>
              <a:latin typeface="Segoe UI Light"/>
              <a:cs typeface="Segoe UI Light"/>
            </a:endParaRPr>
          </a:p>
          <a:p>
            <a:pPr marL="358775" indent="-269875">
              <a:buFont typeface="Arial"/>
              <a:buChar char="•"/>
              <a:defRPr/>
            </a:pPr>
            <a:r>
              <a:rPr lang="ru-RU" sz="15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В случае, если контроли не пройдены- формируется </a:t>
            </a:r>
            <a:r>
              <a:rPr lang="ru-RU" sz="1500" b="1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«Протокол несоответствия»</a:t>
            </a:r>
            <a:endParaRPr b="1"/>
          </a:p>
          <a:p>
            <a:pPr marL="358775" indent="-269875">
              <a:buFont typeface="Arial"/>
              <a:buChar char="•"/>
              <a:defRPr/>
            </a:pPr>
            <a:r>
              <a:rPr lang="ru-RU" sz="15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Если контроли пройдены, осуществляется загрузка сведений</a:t>
            </a:r>
            <a:r>
              <a:rPr lang="en-US" sz="15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. C</a:t>
            </a:r>
            <a:r>
              <a:rPr lang="ru-RU" sz="15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строки и графы, для которых предусмотрено </a:t>
            </a:r>
            <a:r>
              <a:rPr lang="ru-RU" sz="15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автосуммирование</a:t>
            </a:r>
            <a:r>
              <a:rPr lang="ru-RU" sz="15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, рассчитываются. Создается первичная версия Отчета – </a:t>
            </a:r>
            <a:r>
              <a:rPr lang="ru-RU" sz="1500" b="1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статус документа «Черновик»</a:t>
            </a:r>
            <a:endParaRPr/>
          </a:p>
          <a:p>
            <a:pPr marL="358775" indent="-269875">
              <a:buFont typeface="Arial"/>
              <a:buChar char="•"/>
              <a:defRPr/>
            </a:pPr>
            <a:r>
              <a:rPr lang="ru-RU" sz="15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У пользователя, при необходимости, есть возможность отредактировать загруженные сведения и осуществить их публикацию</a:t>
            </a:r>
            <a:endParaRPr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40659" y="1191923"/>
            <a:ext cx="79427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b="1">
                <a:solidFill>
                  <a:schemeClr val="tx1">
                    <a:lumMod val="95000"/>
                    <a:lumOff val="5000"/>
                  </a:schemeClr>
                </a:solidFill>
                <a:latin typeface="Segoe UI Light"/>
                <a:cs typeface="Segoe UI Light"/>
              </a:rPr>
              <a:t>Отчет о результатах деятельности государственного (муниципального) учреждения</a:t>
            </a:r>
            <a:endParaRPr/>
          </a:p>
          <a:p>
            <a:pPr>
              <a:defRPr/>
            </a:pPr>
            <a:r>
              <a:rPr lang="ru-RU" sz="1500" b="1">
                <a:solidFill>
                  <a:schemeClr val="tx1">
                    <a:lumMod val="95000"/>
                    <a:lumOff val="5000"/>
                  </a:schemeClr>
                </a:solidFill>
                <a:latin typeface="Segoe UI Light"/>
                <a:cs typeface="Segoe UI Light"/>
              </a:rPr>
              <a:t>и об использовании закрепленного за ним государственного (муниципального) имущества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097237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149113" y="6220386"/>
            <a:ext cx="2743200" cy="365124"/>
          </a:xfrm>
        </p:spPr>
        <p:txBody>
          <a:bodyPr/>
          <a:lstStyle/>
          <a:p>
            <a:pPr>
              <a:defRPr/>
            </a:pPr>
            <a:fld id="{DA19198F-F475-D5D5-6B2A-53D9CE61B765}" type="slidenum">
              <a:rPr lang="ru-RU">
                <a:latin typeface="Segoe UI Light"/>
              </a:rPr>
              <a:t/>
            </a:fld>
            <a:endParaRPr lang="ru-RU">
              <a:latin typeface="Segoe UI Light"/>
            </a:endParaRPr>
          </a:p>
        </p:txBody>
      </p:sp>
      <p:sp>
        <p:nvSpPr>
          <p:cNvPr id="2049711400" name="Заголовок 2"/>
          <p:cNvSpPr>
            <a:spLocks noGrp="1"/>
          </p:cNvSpPr>
          <p:nvPr>
            <p:ph type="title"/>
          </p:nvPr>
        </p:nvSpPr>
        <p:spPr bwMode="auto">
          <a:xfrm>
            <a:off x="3106994" y="389579"/>
            <a:ext cx="8820168" cy="249299"/>
          </a:xfrm>
        </p:spPr>
        <p:txBody>
          <a:bodyPr vert="horz" wrap="square" lIns="0" tIns="0" rIns="0" bIns="0" rtlCol="0" anchor="ctr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accent5">
                    <a:lumMod val="75000"/>
                  </a:schemeClr>
                </a:solidFill>
                <a:latin typeface="Segoe UI Light"/>
                <a:ea typeface="Cambria"/>
                <a:cs typeface="Segoe UI Light"/>
              </a:rPr>
              <a:t>3 </a:t>
            </a:r>
            <a:r>
              <a:rPr lang="ru-RU" sz="1800">
                <a:solidFill>
                  <a:schemeClr val="accent5">
                    <a:lumMod val="75000"/>
                  </a:schemeClr>
                </a:solidFill>
                <a:latin typeface="Segoe UI Light"/>
                <a:ea typeface="Cambria"/>
                <a:cs typeface="Segoe UI Light"/>
              </a:rPr>
              <a:t>способ – интеграционное взаимодействие с региональными и муниципальными ИС </a:t>
            </a:r>
            <a:endParaRPr lang="ru-RU" sz="2000">
              <a:latin typeface="Segoe UI Light"/>
              <a:cs typeface="Segoe UI Light"/>
            </a:endParaRPr>
          </a:p>
        </p:txBody>
      </p:sp>
      <p:pic>
        <p:nvPicPr>
          <p:cNvPr id="660475810" name="Рисунок 2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8600" y="227185"/>
            <a:ext cx="1402440" cy="5489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325120" y="1054607"/>
            <a:ext cx="11539220" cy="4419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Варианты </a:t>
            </a:r>
            <a:r>
              <a:rPr lang="ru-RU" sz="2000" b="1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интеграционного взаимодействия </a:t>
            </a:r>
            <a:r>
              <a:rPr lang="ru-RU" sz="2000" b="1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с региональными и муниципальными ИС  </a:t>
            </a:r>
            <a:endParaRPr lang="ru-RU" sz="2000" b="1">
              <a:solidFill>
                <a:srgbClr val="11437F"/>
              </a:solidFill>
              <a:latin typeface="Segoe UI Light"/>
              <a:cs typeface="Segoe UI Light"/>
            </a:endParaRPr>
          </a:p>
        </p:txBody>
      </p:sp>
      <p:sp>
        <p:nvSpPr>
          <p:cNvPr id="6" name="Скругленный прямоугольник 56"/>
          <p:cNvSpPr/>
          <p:nvPr/>
        </p:nvSpPr>
        <p:spPr bwMode="auto">
          <a:xfrm>
            <a:off x="331694" y="1730073"/>
            <a:ext cx="6938682" cy="2564836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 anchorCtr="1"/>
          <a:lstStyle/>
          <a:p>
            <a:pPr algn="just">
              <a:defRPr/>
            </a:pPr>
            <a:r>
              <a:rPr lang="ru-RU" sz="1600" b="1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Шовная интеграция</a:t>
            </a:r>
            <a:endParaRPr/>
          </a:p>
          <a:p>
            <a:pPr>
              <a:defRPr/>
            </a:pPr>
            <a:endParaRPr lang="ru-RU" sz="1600">
              <a:solidFill>
                <a:srgbClr val="11437F"/>
              </a:solidFill>
              <a:latin typeface="Segoe UI Light"/>
              <a:ea typeface="+mj-ea"/>
              <a:cs typeface="Segoe UI Light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40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Сведения загружаются в виде </a:t>
            </a:r>
            <a:r>
              <a:rPr lang="en-US" sz="140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xml</a:t>
            </a:r>
            <a:r>
              <a:rPr lang="ru-RU" sz="140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-файла через определенный интеграционный интерфейс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40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При загрузке </a:t>
            </a:r>
            <a:r>
              <a:rPr lang="ru-RU" sz="1400">
                <a:solidFill>
                  <a:srgbClr val="11437F"/>
                </a:solidFill>
                <a:latin typeface="Segoe UI Light"/>
                <a:cs typeface="Segoe UI Light"/>
              </a:rPr>
              <a:t>осуществляется </a:t>
            </a:r>
            <a:r>
              <a:rPr lang="ru-RU" sz="1400">
                <a:solidFill>
                  <a:srgbClr val="11437F"/>
                </a:solidFill>
                <a:latin typeface="Segoe UI Light"/>
                <a:cs typeface="Segoe UI Light"/>
              </a:rPr>
              <a:t>проверка загружаемого </a:t>
            </a:r>
            <a:r>
              <a:rPr lang="en-US" sz="1400">
                <a:solidFill>
                  <a:srgbClr val="11437F"/>
                </a:solidFill>
                <a:latin typeface="Segoe UI Light"/>
                <a:cs typeface="Segoe UI Light"/>
              </a:rPr>
              <a:t>xml</a:t>
            </a:r>
            <a:r>
              <a:rPr lang="ru-RU" sz="1400">
                <a:solidFill>
                  <a:srgbClr val="11437F"/>
                </a:solidFill>
                <a:latin typeface="Segoe UI Light"/>
                <a:cs typeface="Segoe UI Light"/>
              </a:rPr>
              <a:t>-файла на соответствие согласованной </a:t>
            </a:r>
            <a:r>
              <a:rPr lang="en-US" sz="1400">
                <a:solidFill>
                  <a:srgbClr val="11437F"/>
                </a:solidFill>
                <a:latin typeface="Segoe UI Light"/>
                <a:cs typeface="Segoe UI Light"/>
              </a:rPr>
              <a:t>xsd</a:t>
            </a:r>
            <a:r>
              <a:rPr lang="ru-RU" sz="1400">
                <a:solidFill>
                  <a:srgbClr val="11437F"/>
                </a:solidFill>
                <a:latin typeface="Segoe UI Light"/>
                <a:cs typeface="Segoe UI Light"/>
              </a:rPr>
              <a:t>-схеме </a:t>
            </a:r>
            <a:endParaRPr lang="ru-RU" sz="1400">
              <a:solidFill>
                <a:srgbClr val="11437F"/>
              </a:solidFill>
              <a:latin typeface="Segoe UI Light"/>
              <a:cs typeface="Segoe UI Light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40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Сведения загружаются в ЛК </a:t>
            </a:r>
            <a:r>
              <a:rPr lang="ru-RU" sz="140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учреждения </a:t>
            </a:r>
            <a:r>
              <a:rPr lang="ru-RU" sz="140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в виде черновика,</a:t>
            </a:r>
            <a:r>
              <a:rPr lang="ru-RU" sz="14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 </a:t>
            </a:r>
            <a:r>
              <a:rPr lang="ru-RU" sz="14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строки и графы, для которых предусмотрено </a:t>
            </a:r>
            <a:r>
              <a:rPr lang="ru-RU" sz="14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автосуммирование</a:t>
            </a:r>
            <a:r>
              <a:rPr lang="ru-RU" sz="14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, </a:t>
            </a:r>
            <a:r>
              <a:rPr lang="ru-RU" sz="14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рассчитываются</a:t>
            </a:r>
            <a:r>
              <a:rPr lang="ru-RU" sz="14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. Редактирование сведений заблокировано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40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При публикации осуществляется проведение форматно-логических </a:t>
            </a:r>
            <a:r>
              <a:rPr lang="ru-RU" sz="140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и </a:t>
            </a:r>
            <a:r>
              <a:rPr lang="ru-RU" sz="140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внутридокументных</a:t>
            </a:r>
            <a:r>
              <a:rPr lang="ru-RU" sz="140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 контролей</a:t>
            </a:r>
            <a:endParaRPr lang="en-US" sz="1400">
              <a:solidFill>
                <a:schemeClr val="accent5">
                  <a:lumMod val="50000"/>
                </a:schemeClr>
              </a:solidFill>
              <a:latin typeface="Segoe UI Light"/>
              <a:ea typeface="+mj-ea"/>
              <a:cs typeface="Segoe UI Light"/>
            </a:endParaRPr>
          </a:p>
        </p:txBody>
      </p:sp>
      <p:sp>
        <p:nvSpPr>
          <p:cNvPr id="8" name="Скругленный прямоугольник 56"/>
          <p:cNvSpPr/>
          <p:nvPr/>
        </p:nvSpPr>
        <p:spPr bwMode="auto">
          <a:xfrm>
            <a:off x="340659" y="4445327"/>
            <a:ext cx="11501717" cy="2184612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 anchorCtr="1"/>
          <a:lstStyle/>
          <a:p>
            <a:pPr>
              <a:defRPr/>
            </a:pPr>
            <a:r>
              <a:rPr lang="ru-RU" sz="1600" b="1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Бесшовная интеграция</a:t>
            </a:r>
            <a:endParaRPr/>
          </a:p>
          <a:p>
            <a:pPr>
              <a:defRPr/>
            </a:pPr>
            <a:endParaRPr lang="ru-RU" sz="1600">
              <a:solidFill>
                <a:srgbClr val="11437F"/>
              </a:solidFill>
              <a:latin typeface="Segoe UI Light"/>
              <a:ea typeface="+mj-ea"/>
              <a:cs typeface="Segoe UI Light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40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Сведения загружаются в виде </a:t>
            </a:r>
            <a:r>
              <a:rPr lang="en-US" sz="140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xml</a:t>
            </a:r>
            <a:r>
              <a:rPr lang="ru-RU" sz="140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-файла с приложением ЭП лица, подписавшего сведения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40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З</a:t>
            </a:r>
            <a:r>
              <a:rPr lang="ru-RU" sz="1400">
                <a:solidFill>
                  <a:srgbClr val="11437F"/>
                </a:solidFill>
                <a:latin typeface="Segoe UI Light"/>
                <a:cs typeface="Segoe UI Light"/>
              </a:rPr>
              <a:t>агружаемый </a:t>
            </a:r>
            <a:r>
              <a:rPr lang="en-US" sz="1400">
                <a:solidFill>
                  <a:srgbClr val="11437F"/>
                </a:solidFill>
                <a:latin typeface="Segoe UI Light"/>
                <a:cs typeface="Segoe UI Light"/>
              </a:rPr>
              <a:t>xml</a:t>
            </a:r>
            <a:r>
              <a:rPr lang="ru-RU" sz="1400">
                <a:solidFill>
                  <a:srgbClr val="11437F"/>
                </a:solidFill>
                <a:latin typeface="Segoe UI Light"/>
                <a:cs typeface="Segoe UI Light"/>
              </a:rPr>
              <a:t>-файл проверяется на </a:t>
            </a:r>
            <a:r>
              <a:rPr lang="ru-RU" sz="1400">
                <a:solidFill>
                  <a:srgbClr val="11437F"/>
                </a:solidFill>
                <a:latin typeface="Segoe UI Light"/>
                <a:cs typeface="Segoe UI Light"/>
              </a:rPr>
              <a:t>соответствие </a:t>
            </a:r>
            <a:r>
              <a:rPr lang="en-US" sz="1400">
                <a:solidFill>
                  <a:srgbClr val="11437F"/>
                </a:solidFill>
                <a:latin typeface="Segoe UI Light"/>
                <a:cs typeface="Segoe UI Light"/>
              </a:rPr>
              <a:t>xsd</a:t>
            </a:r>
            <a:r>
              <a:rPr lang="ru-RU" sz="1400">
                <a:solidFill>
                  <a:srgbClr val="11437F"/>
                </a:solidFill>
                <a:latin typeface="Segoe UI Light"/>
                <a:cs typeface="Segoe UI Light"/>
              </a:rPr>
              <a:t>-схеме, проводятся форматно-логические </a:t>
            </a:r>
            <a:r>
              <a:rPr lang="ru-RU" sz="1400">
                <a:solidFill>
                  <a:srgbClr val="11437F"/>
                </a:solidFill>
                <a:latin typeface="Segoe UI Light"/>
                <a:cs typeface="Segoe UI Light"/>
              </a:rPr>
              <a:t>и </a:t>
            </a:r>
            <a:r>
              <a:rPr lang="ru-RU" sz="1400">
                <a:solidFill>
                  <a:srgbClr val="11437F"/>
                </a:solidFill>
                <a:latin typeface="Segoe UI Light"/>
                <a:cs typeface="Segoe UI Light"/>
              </a:rPr>
              <a:t>внутридокументные</a:t>
            </a:r>
            <a:r>
              <a:rPr lang="ru-RU" sz="1400">
                <a:solidFill>
                  <a:srgbClr val="11437F"/>
                </a:solidFill>
                <a:latin typeface="Segoe UI Light"/>
                <a:cs typeface="Segoe UI Light"/>
              </a:rPr>
              <a:t> контроли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400">
                <a:solidFill>
                  <a:srgbClr val="11437F"/>
                </a:solidFill>
                <a:latin typeface="Segoe UI Light"/>
                <a:cs typeface="Segoe UI Light"/>
              </a:rPr>
              <a:t>Если контроли не пройдены, формируется ответный квиток в сторону передающей ИС, публикация не осуществляется 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40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Осуществляется автоматическая публикация и подписание сведений переданной ЭП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40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С</a:t>
            </a:r>
            <a:r>
              <a:rPr lang="ru-RU" sz="14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троки </a:t>
            </a:r>
            <a:r>
              <a:rPr lang="ru-RU" sz="14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и графы, для которых предусмотрено </a:t>
            </a:r>
            <a:r>
              <a:rPr lang="ru-RU" sz="14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автосуммирование</a:t>
            </a:r>
            <a:r>
              <a:rPr lang="ru-RU" sz="14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, рассчитываются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40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Опубликованная версия сведений </a:t>
            </a:r>
            <a:r>
              <a:rPr lang="ru-RU" sz="140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доступна </a:t>
            </a:r>
            <a:r>
              <a:rPr lang="ru-RU" sz="140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для просмотра (без возможности внести изменения) в ЛК </a:t>
            </a:r>
            <a:r>
              <a:rPr lang="ru-RU" sz="140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учреждения</a:t>
            </a:r>
            <a:endParaRPr lang="ru-RU" sz="1400">
              <a:solidFill>
                <a:srgbClr val="11437F"/>
              </a:solidFill>
              <a:latin typeface="Segoe UI Light"/>
              <a:ea typeface="+mj-ea"/>
              <a:cs typeface="Segoe UI Light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40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Направляется уведомление </a:t>
            </a:r>
            <a:r>
              <a:rPr lang="ru-RU" sz="140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по электронной почте о публикации или изменении сведений всем пользователям учреждения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ru-RU" sz="1600">
              <a:solidFill>
                <a:srgbClr val="11437F"/>
              </a:solidFill>
              <a:latin typeface="Segoe UI Light"/>
              <a:ea typeface="+mj-ea"/>
              <a:cs typeface="Segoe UI Light"/>
            </a:endParaRPr>
          </a:p>
        </p:txBody>
      </p:sp>
      <p:sp>
        <p:nvSpPr>
          <p:cNvPr id="9" name="Скругленный прямоугольник 56"/>
          <p:cNvSpPr/>
          <p:nvPr/>
        </p:nvSpPr>
        <p:spPr bwMode="auto">
          <a:xfrm>
            <a:off x="7488472" y="1730073"/>
            <a:ext cx="4365267" cy="2564835"/>
          </a:xfrm>
          <a:prstGeom prst="roundRect">
            <a:avLst>
              <a:gd name="adj" fmla="val 301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marL="285750" indent="-285750">
              <a:buFont typeface="Arial"/>
              <a:buChar char="•"/>
              <a:defRPr/>
            </a:pPr>
            <a:r>
              <a:rPr lang="ru-RU" sz="1300" b="1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Описание настройки способов интеграции</a:t>
            </a:r>
            <a:r>
              <a:rPr lang="ru-RU" sz="130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 с ГИС ГМУ </a:t>
            </a:r>
            <a:r>
              <a:rPr lang="ru-RU" sz="130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представлено </a:t>
            </a:r>
            <a:r>
              <a:rPr lang="ru-RU" sz="1300">
                <a:solidFill>
                  <a:srgbClr val="11437F"/>
                </a:solidFill>
                <a:latin typeface="Segoe UI Light"/>
                <a:cs typeface="Segoe UI Light"/>
              </a:rPr>
              <a:t>в </a:t>
            </a:r>
            <a:r>
              <a:rPr lang="ru-RU" sz="1300">
                <a:solidFill>
                  <a:srgbClr val="11437F"/>
                </a:solidFill>
                <a:latin typeface="Segoe UI Light"/>
                <a:cs typeface="Segoe UI Light"/>
              </a:rPr>
              <a:t>разделе </a:t>
            </a:r>
            <a:r>
              <a:rPr lang="ru-RU" sz="1300">
                <a:solidFill>
                  <a:srgbClr val="11437F"/>
                </a:solidFill>
                <a:latin typeface="Segoe UI Light"/>
                <a:cs typeface="Segoe UI Light"/>
              </a:rPr>
              <a:t>Официального </a:t>
            </a:r>
            <a:r>
              <a:rPr lang="ru-RU" sz="1300">
                <a:solidFill>
                  <a:srgbClr val="11437F"/>
                </a:solidFill>
                <a:latin typeface="Segoe UI Light"/>
                <a:cs typeface="Segoe UI Light"/>
              </a:rPr>
              <a:t>сайта bus.gov.ru</a:t>
            </a:r>
            <a:r>
              <a:rPr lang="en-US" sz="1300">
                <a:solidFill>
                  <a:srgbClr val="11437F"/>
                </a:solidFill>
                <a:latin typeface="Segoe UI Light"/>
                <a:cs typeface="Segoe UI Light"/>
              </a:rPr>
              <a:t> </a:t>
            </a:r>
            <a:r>
              <a:rPr lang="ru-RU" sz="1300">
                <a:solidFill>
                  <a:srgbClr val="11437F"/>
                </a:solidFill>
                <a:latin typeface="Segoe UI Light"/>
                <a:cs typeface="Segoe UI Light"/>
              </a:rPr>
              <a:t>«Документы</a:t>
            </a:r>
            <a:r>
              <a:rPr lang="ru-RU" sz="1300">
                <a:solidFill>
                  <a:srgbClr val="11437F"/>
                </a:solidFill>
                <a:latin typeface="Segoe UI Light"/>
                <a:cs typeface="Segoe UI Light"/>
              </a:rPr>
              <a:t>» в документах:</a:t>
            </a:r>
            <a:endParaRPr lang="ru-RU" sz="1300">
              <a:solidFill>
                <a:srgbClr val="11437F"/>
              </a:solidFill>
              <a:latin typeface="Segoe UI Light"/>
              <a:cs typeface="Segoe UI Light"/>
            </a:endParaRPr>
          </a:p>
          <a:p>
            <a:pPr marL="742950" lvl="1" indent="-285750">
              <a:buFont typeface="Arial"/>
              <a:buChar char="•"/>
              <a:defRPr/>
            </a:pPr>
            <a:r>
              <a:rPr lang="ru-RU" sz="130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АСГМУ. Автоматическое размещение сведений от ВСРИ (бесшовная интеграция</a:t>
            </a:r>
            <a:r>
              <a:rPr lang="ru-RU" sz="130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)</a:t>
            </a:r>
            <a:endParaRPr/>
          </a:p>
          <a:p>
            <a:pPr marL="742950" lvl="1" indent="-285750">
              <a:buFont typeface="Arial"/>
              <a:buChar char="•"/>
              <a:defRPr/>
            </a:pPr>
            <a:r>
              <a:rPr lang="ru-RU" sz="130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Памятка по импорту информации из внешних </a:t>
            </a:r>
            <a:r>
              <a:rPr lang="ru-RU" sz="130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систем</a:t>
            </a:r>
            <a:endParaRPr lang="ru-RU" sz="1300">
              <a:solidFill>
                <a:srgbClr val="11437F"/>
              </a:solidFill>
              <a:latin typeface="Segoe UI Light"/>
              <a:ea typeface="+mj-ea"/>
              <a:cs typeface="Segoe UI Light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300" b="1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Форматы </a:t>
            </a:r>
            <a:r>
              <a:rPr lang="en-US" sz="1300" b="1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xml-</a:t>
            </a:r>
            <a:r>
              <a:rPr lang="ru-RU" sz="1300" b="1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файлов</a:t>
            </a:r>
            <a:r>
              <a:rPr lang="ru-RU" sz="130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 представлены в документе «Типовые форматы для передачи сведений об отчете о результатах деятельности (По приказу 171н)» в разделе </a:t>
            </a:r>
            <a:r>
              <a:rPr lang="ru-RU" sz="130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Официального </a:t>
            </a:r>
            <a:r>
              <a:rPr lang="ru-RU" sz="130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сайта bus.gov.ru</a:t>
            </a:r>
            <a:r>
              <a:rPr lang="en-US" sz="130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 </a:t>
            </a:r>
            <a:r>
              <a:rPr lang="ru-RU" sz="130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«Документы»</a:t>
            </a:r>
            <a:endParaRPr/>
          </a:p>
        </p:txBody>
      </p:sp>
      <p:pic>
        <p:nvPicPr>
          <p:cNvPr id="10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329182" y="1490472"/>
            <a:ext cx="379539" cy="326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Р7-Офис/7.3.3.0</Application>
  <DocSecurity>0</DocSecurity>
  <PresentationFormat>Широкоэкранный</PresentationFormat>
  <Paragraphs>0</Paragraphs>
  <Slides>16</Slides>
  <Notes>16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Иванашева Наталья</dc:creator>
  <cp:keywords/>
  <dc:description/>
  <dc:identifier/>
  <dc:language/>
  <cp:lastModifiedBy/>
  <cp:revision>75</cp:revision>
  <dcterms:created xsi:type="dcterms:W3CDTF">2021-09-09T06:57:17Z</dcterms:created>
  <dcterms:modified xsi:type="dcterms:W3CDTF">2023-11-07T14:24:32Z</dcterms:modified>
  <cp:category/>
  <cp:contentStatus/>
  <cp:version/>
</cp:coreProperties>
</file>