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3" r:id="rId2"/>
    <p:sldId id="592" r:id="rId3"/>
    <p:sldId id="608" r:id="rId4"/>
    <p:sldId id="610" r:id="rId5"/>
    <p:sldId id="578" r:id="rId6"/>
    <p:sldId id="606" r:id="rId7"/>
    <p:sldId id="611" r:id="rId8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  <p14:sldId id="592"/>
            <p14:sldId id="608"/>
            <p14:sldId id="610"/>
            <p14:sldId id="578"/>
            <p14:sldId id="606"/>
            <p14:sldId id="611"/>
          </p14:sldIdLst>
        </p14:section>
        <p14:section name="Раздел без заголовка" id="{FB385595-8FC8-468C-AB96-CD640DBE4B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FF7"/>
    <a:srgbClr val="D2DEEF"/>
    <a:srgbClr val="BDD7EE"/>
    <a:srgbClr val="9ABCE2"/>
    <a:srgbClr val="66A2D8"/>
    <a:srgbClr val="F8CBAD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6076" autoAdjust="0"/>
  </p:normalViewPr>
  <p:slideViewPr>
    <p:cSldViewPr snapToGrid="0" showGuides="1">
      <p:cViewPr varScale="1">
        <p:scale>
          <a:sx n="70" d="100"/>
          <a:sy n="70" d="100"/>
        </p:scale>
        <p:origin x="1109" y="72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06.11.2023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1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6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87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1311-C342-449F-8719-7B9CD4DF7028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4B19-5A42-439B-BC4E-92E6DFACC912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903-EA5C-4235-845E-057482457C1E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F610515F-1E8C-4EDF-B9D4-579670099B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694-E1C4-4716-8C03-B76FD6043CF6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624-A353-4CCE-A96F-CFD00D8C1AD4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D0D8-DDC3-415D-AFB4-9836CAADE717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0723-DEA8-41F0-B956-5E9E65C26BA2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4BE-2A33-46D9-B44B-1DA6EC2318BF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4775-C4E7-4641-8011-B76361CC31A4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0753-80D8-4465-BE3F-599DB496C4EB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1F9D-C3D5-4D7B-856A-A4D9F4778B21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5A6-A83F-414F-981D-F2E3CEF6C15C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80EA-BA06-41B2-A69A-BB270A83C3D9}" type="datetime1">
              <a:rPr lang="en-US" smtClean="0"/>
              <a:t>11/6/2023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09" y="653145"/>
            <a:ext cx="6362965" cy="27318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размещения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</a:t>
            </a:r>
            <a:r>
              <a:rPr lang="ru-RU" sz="2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(муниципального) учреждения и об использовании закрепленного за ним государственного (муниципального) имущества государственными (муниципальными) учреждениями на официальном сайте в сети «Интернет» BUS.GOV.RU</a:t>
            </a:r>
            <a:endParaRPr lang="en-US" sz="2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Черненкова Светлана Владимировна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казначейство, ноябрь, 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114451"/>
            <a:ext cx="10393704" cy="8002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размещения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Официальном сайте bus.gov.ru</a:t>
            </a:r>
            <a:r>
              <a:rPr lang="ru-RU" sz="1600" b="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300" b="0" dirty="0" smtClean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9029" y="1385750"/>
            <a:ext cx="5214208" cy="674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 соответствии с рекомендованными формами НПА Российской </a:t>
            </a:r>
            <a:r>
              <a:rPr lang="ru-RU" sz="20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Федерации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4635" y="6366860"/>
            <a:ext cx="433552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44952" y="2255831"/>
            <a:ext cx="4986000" cy="270397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u="sng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Отчет </a:t>
            </a:r>
            <a:r>
              <a:rPr lang="ru-RU" sz="2000" b="1" u="sng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 результатах деятельности </a:t>
            </a:r>
            <a:r>
              <a:rPr lang="ru-RU" sz="20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государственного (муниципального) учреждения и об использовании закрепленного за ним государственного (муниципального) имущества государственными (муниципальными) </a:t>
            </a:r>
            <a:r>
              <a:rPr lang="ru-RU" sz="20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учреждениями</a:t>
            </a:r>
            <a:r>
              <a:rPr lang="ru-RU" sz="20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*</a:t>
            </a:r>
            <a:endParaRPr lang="ru-RU" sz="2000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718584" y="2722080"/>
            <a:ext cx="403662" cy="17313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4954" y="1372341"/>
            <a:ext cx="4986000" cy="674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на Официальном сайте </a:t>
            </a:r>
            <a:r>
              <a:rPr lang="ru-RU" sz="20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bus.gov.ru </a:t>
            </a:r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</a:t>
            </a:r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еализована </a:t>
            </a:r>
            <a:r>
              <a:rPr lang="ru-RU" sz="20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</a:t>
            </a:r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</a:t>
            </a:r>
            <a:r>
              <a:rPr lang="ru-RU" sz="20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ы</a:t>
            </a:r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26.10.2023 </a:t>
            </a:r>
            <a:endParaRPr lang="ru-RU" b="1" dirty="0">
              <a:solidFill>
                <a:srgbClr val="C0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79029" y="2255831"/>
            <a:ext cx="5283834" cy="2940403"/>
            <a:chOff x="5959366" y="2255831"/>
            <a:chExt cx="5990314" cy="2940403"/>
          </a:xfrm>
        </p:grpSpPr>
        <p:sp>
          <p:nvSpPr>
            <p:cNvPr id="14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5959366" y="2255831"/>
              <a:ext cx="5911379" cy="270397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 lang="ru-RU" sz="12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016883" y="2333912"/>
              <a:ext cx="593279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Приказ Минфина России от 02.11.2021 </a:t>
              </a:r>
              <a:r>
                <a:rPr lang="ru-RU" sz="20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/>
              </a:r>
              <a:br>
                <a:rPr lang="ru-RU" sz="20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</a:br>
              <a:r>
                <a:rPr lang="ru-RU" sz="20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N 171н «</a:t>
              </a:r>
              <a:r>
                <a:rPr lang="ru-RU" sz="2000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Об утверждении Общих требований к порядку составления и утверждения отчета о результатах деятельности государственного (муниципального) учреждения и об использовании закрепленного за ним государственного (муниципального) </a:t>
              </a:r>
              <a:r>
                <a:rPr lang="ru-RU" sz="20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имущества»</a:t>
              </a:r>
              <a:endParaRPr lang="ru-RU" sz="20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</p:grpSp>
      <p:pic>
        <p:nvPicPr>
          <p:cNvPr id="1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358" y="1175099"/>
            <a:ext cx="550248" cy="4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44952" y="5116583"/>
            <a:ext cx="4986000" cy="1432839"/>
          </a:xfrm>
          <a:prstGeom prst="roundRect">
            <a:avLst>
              <a:gd name="adj" fmla="val 301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i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* в том числе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реализована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загрузки отчетов в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-форматах </a:t>
            </a:r>
            <a:r>
              <a:rPr lang="ru-RU" sz="1500" i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при </a:t>
            </a:r>
            <a:r>
              <a:rPr lang="ru-RU" sz="1500" i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наличии технической возможности автоматизированно формировать </a:t>
            </a:r>
            <a:r>
              <a:rPr lang="ru-RU" sz="1500" i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/>
            </a:r>
            <a:br>
              <a:rPr lang="ru-RU" sz="1500" i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lang="en-US" sz="1500" i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xml</a:t>
            </a:r>
            <a:r>
              <a:rPr lang="ru-RU" sz="1500" i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-документ для загрузки Отчета о результатах деятельности в Личном кабинете </a:t>
            </a:r>
            <a:r>
              <a:rPr lang="ru-RU" sz="1500" i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учреждения</a:t>
            </a:r>
            <a:endParaRPr lang="ru-RU" sz="2000" i="1" dirty="0">
              <a:solidFill>
                <a:srgbClr val="FF000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37562"/>
            <a:ext cx="1039370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размещения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на Официальном сайте bus.gov.ru</a:t>
            </a:r>
            <a:r>
              <a:rPr lang="ru-RU" sz="1400" b="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200" b="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71574" y="1676400"/>
            <a:ext cx="3329572" cy="369025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b="1" u="sng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о результатах деятельности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(муниципального) учреждения и об использовании закрепленного за ним государственного (муниципального) имущества государственными (муниципальными) учреждениями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986993" y="1676400"/>
            <a:ext cx="6715150" cy="369025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 исполнение Федерального закона 326-ФЗ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Федеральным казначейством прекращено размещение предоставленных учреждениями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отчетов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результатах деятельности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учреждений,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предоставленных с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14.07.2022, из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открытой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части официального сайта bus.gov.</a:t>
            </a:r>
            <a:r>
              <a:rPr lang="en-US" sz="1500" b="1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just"/>
            <a:endParaRPr lang="ru-RU" sz="15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Вместе с тем, процедура предоставления сведений на официальный сайт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изменяется.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 и муниципальные учреждения продолжают предоставлять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отчеты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результатах деятельности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государственных (муниципальных) учреждений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соответствии с нормами Порядка 86н. 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---------------------</a:t>
            </a:r>
          </a:p>
          <a:p>
            <a:pPr algn="just"/>
            <a:r>
              <a:rPr lang="ru-RU" sz="1500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Совместное письмом Министерства финансов Российской Федерации </a:t>
            </a:r>
            <a:r>
              <a:rPr lang="ru-RU" sz="15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5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5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</a:t>
            </a: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09-07-06/94470 и Казначейства России № 07-04-05/13-23771 от 30.03.2022 предоставлены разъяснения в связи с принятием </a:t>
            </a:r>
            <a:r>
              <a:rPr lang="ru-RU" sz="1500" i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326-ФЗ.</a:t>
            </a:r>
            <a:endParaRPr lang="ru-RU" sz="1500" i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82FF1EAB-60BE-4921-9DB0-6EAF6DA317ED}"/>
              </a:ext>
            </a:extLst>
          </p:cNvPr>
          <p:cNvGrpSpPr/>
          <p:nvPr/>
        </p:nvGrpSpPr>
        <p:grpSpPr>
          <a:xfrm>
            <a:off x="4834843" y="3315710"/>
            <a:ext cx="0" cy="474197"/>
            <a:chOff x="7770202" y="5683762"/>
            <a:chExt cx="0" cy="616123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="" xmlns:a16="http://schemas.microsoft.com/office/drawing/2014/main" id="{E2AFAE5E-B134-437C-BDF9-2ED47215A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02" y="5683762"/>
              <a:ext cx="0" cy="405284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A16B6B03-5EC9-44AC-8A10-A314EA710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202" y="6293700"/>
              <a:ext cx="0" cy="6185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Стрелка вправо 16"/>
          <p:cNvSpPr/>
          <p:nvPr/>
        </p:nvSpPr>
        <p:spPr>
          <a:xfrm>
            <a:off x="4066163" y="2655853"/>
            <a:ext cx="403662" cy="17313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2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37562"/>
            <a:ext cx="1039370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размещения </a:t>
            </a: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на Официальном сайте bus.gov.ru</a:t>
            </a:r>
            <a:r>
              <a:rPr lang="ru-RU" sz="1400" b="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200" b="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47363" y="1029248"/>
            <a:ext cx="11418872" cy="4184034"/>
            <a:chOff x="401791" y="1825212"/>
            <a:chExt cx="11418872" cy="3819950"/>
          </a:xfrm>
        </p:grpSpPr>
        <p:sp>
          <p:nvSpPr>
            <p:cNvPr id="16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235886" y="1825212"/>
              <a:ext cx="7584776" cy="282231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</a:t>
              </a:r>
              <a:r>
                <a:rPr lang="ru-RU" sz="1500" b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Начиная </a:t>
              </a: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 отчетности за 2022 год 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Отчет о 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результатах деятельности и 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/>
              </a:r>
              <a:b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 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использовании имущества государственными и муниципальными учреждениями ПУБЛИКУЕТСЯ и РАЗМЕЩАЕТСЯ </a:t>
              </a:r>
              <a:r>
                <a:rPr lang="ru-RU" sz="15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соответствии с требованиями приказа Минфина России от 2 ноября 2022 г. № 171н. </a:t>
              </a:r>
            </a:p>
            <a:p>
              <a:pPr algn="just"/>
              <a:endPara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just"/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</a:t>
              </a:r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Публикация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 размещение информации </a:t>
              </a:r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Официальном сайте согласно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требованиям приказа Минфина России от 30 сентября 2010 г. </a:t>
              </a:r>
              <a:r>
                <a:rPr lang="ru-RU" sz="15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№ 114н </a:t>
              </a:r>
              <a:r>
                <a:rPr lang="ru-RU" sz="1500" b="1" u="sng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ОСУЩЕСТВЛЯЕТСЯ</a:t>
              </a:r>
              <a:r>
                <a:rPr lang="ru-RU" sz="15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</a:p>
            <a:p>
              <a:r>
                <a:rPr lang="ru-RU" sz="15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 </a:t>
              </a:r>
              <a:endPara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indent="271463" algn="just"/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Отчеты 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 результатах 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деятельности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и 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 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использовании имущества государственными и муниципальными учреждениями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размещенные учреждениями по форме в соответствии с требованиями приказа Минфина России от 2 ноября 2022 г.</a:t>
              </a:r>
              <a:b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№114н или загруженные в неверном периоде </a:t>
              </a:r>
              <a:r>
                <a:rPr lang="ru-RU" sz="1500" b="1" dirty="0" smtClean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централизованно удалены </a:t>
              </a:r>
              <a:r>
                <a:rPr lang="ru-RU" sz="15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нештатным 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способом с помощью технических специалистов 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фициального сайта </a:t>
              </a:r>
              <a:r>
                <a:rPr lang="ru-RU" sz="15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bus.gov.ru 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endPara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456206" y="3375420"/>
              <a:ext cx="61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632433" y="2551500"/>
              <a:ext cx="2709481" cy="165038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tabLst>
                  <a:tab pos="446088" algn="l"/>
                </a:tabLst>
              </a:pPr>
              <a:r>
                <a:rPr lang="ru-RU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Отчет </a:t>
              </a:r>
              <a:r>
                <a:rPr lang="ru-RU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 результатах деятельности и об использовании имущества</a:t>
              </a:r>
            </a:p>
          </p:txBody>
        </p:sp>
        <p:pic>
          <p:nvPicPr>
            <p:cNvPr id="40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1" y="2327572"/>
              <a:ext cx="461283" cy="39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32433" y="4717879"/>
              <a:ext cx="11188230" cy="927283"/>
            </a:xfrm>
            <a:prstGeom prst="rect">
              <a:avLst/>
            </a:prstGeom>
            <a:ln>
              <a:solidFill>
                <a:srgbClr val="C000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C00000"/>
                  </a:solidFill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ВАЖНО!!!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части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федеральных учреждений, размещение информации планируется осуществлять 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автоматически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из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ГИИС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«Электронный бюджет», оператором которой является Министерство финансов Российской Федерации. </a:t>
              </a: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="" xmlns:a16="http://schemas.microsoft.com/office/drawing/2014/main" id="{82FF1EAB-60BE-4921-9DB0-6EAF6DA317ED}"/>
                </a:ext>
              </a:extLst>
            </p:cNvPr>
            <p:cNvGrpSpPr/>
            <p:nvPr/>
          </p:nvGrpSpPr>
          <p:grpSpPr>
            <a:xfrm>
              <a:off x="469548" y="4961382"/>
              <a:ext cx="0" cy="475952"/>
              <a:chOff x="7868176" y="4696170"/>
              <a:chExt cx="0" cy="618400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E2AFAE5E-B134-437C-BDF9-2ED47215A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68176" y="4696170"/>
                <a:ext cx="0" cy="405278"/>
              </a:xfrm>
              <a:prstGeom prst="line">
                <a:avLst/>
              </a:prstGeom>
              <a:ln w="111125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="" xmlns:a16="http://schemas.microsoft.com/office/drawing/2014/main" id="{A16B6B03-5EC9-44AC-8A10-A314EA710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8176" y="5290511"/>
                <a:ext cx="0" cy="24059"/>
              </a:xfrm>
              <a:prstGeom prst="line">
                <a:avLst/>
              </a:prstGeom>
              <a:ln w="101600" cap="rnd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8004" y="5352673"/>
            <a:ext cx="11188230" cy="1265841"/>
          </a:xfrm>
          <a:prstGeom prst="roundRect">
            <a:avLst>
              <a:gd name="adj" fmla="val 3010"/>
            </a:avLst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358775" algn="just">
              <a:lnSpc>
                <a:spcPts val="18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Исправление ошибочно опубликованных данных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проводится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посредством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загрузки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уточненного файла с Отчетом или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размещения новой версии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учетом изменений данных, с приложением файлов уточняющих электронных копий документов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358775" algn="just">
              <a:lnSpc>
                <a:spcPts val="18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подписанием и публикацией Отчета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Официальный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 bus.gov.ru необходимо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осуществлять сверку информации выгруженную в формате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Excel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приложенными электронными копиями документа.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06785"/>
            <a:ext cx="1039370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размещения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на Официальном сайте bus.gov.ru</a:t>
            </a:r>
            <a:r>
              <a:rPr lang="ru-RU" sz="1600" b="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300" b="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5286" y="1062414"/>
            <a:ext cx="10668000" cy="820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Особенности размещения Отчета о результатах деятельности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государственным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(муниципальным) </a:t>
            </a:r>
            <a:r>
              <a:rPr lang="ru-RU" sz="2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учреждением на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фициальном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bus.gov.ru</a:t>
            </a:r>
          </a:p>
        </p:txBody>
      </p:sp>
      <p:pic>
        <p:nvPicPr>
          <p:cNvPr id="1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6" y="924621"/>
            <a:ext cx="461283" cy="3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5815573" y="1962742"/>
            <a:ext cx="517310" cy="2733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0" y="2200099"/>
            <a:ext cx="4907525" cy="56487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Дата составления Отчета - </a:t>
            </a: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1 января</a:t>
            </a: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года, следующего за отчетным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91116" y="2190273"/>
            <a:ext cx="5900884" cy="788386"/>
            <a:chOff x="6291116" y="2288247"/>
            <a:chExt cx="5367484" cy="788386"/>
          </a:xfrm>
        </p:grpSpPr>
        <p:sp>
          <p:nvSpPr>
            <p:cNvPr id="21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6310255" y="2288247"/>
              <a:ext cx="4803751" cy="564872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/>
              <a:endPara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291116" y="2291803"/>
              <a:ext cx="536748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Размещается в </a:t>
              </a:r>
              <a:r>
                <a:rPr lang="ru-RU" sz="15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отчетном </a:t>
              </a:r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периоде. </a:t>
              </a:r>
            </a:p>
            <a:p>
              <a:r>
                <a:rPr lang="ru-RU" sz="1500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Не допустимо размещать документы </a:t>
              </a:r>
              <a:r>
                <a:rPr lang="ru-RU" sz="15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не в отчетном периоде</a:t>
              </a:r>
              <a:endParaRPr lang="ru-RU" sz="15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  <a:p>
              <a:endPara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</p:grpSp>
      <p:sp>
        <p:nvSpPr>
          <p:cNvPr id="2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19" y="2927389"/>
            <a:ext cx="4907525" cy="199295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1500" b="1" u="sng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Реализован:</a:t>
            </a:r>
          </a:p>
          <a:p>
            <a:pPr algn="just"/>
            <a:r>
              <a: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внтуридокументный контроль </a:t>
            </a:r>
            <a:r>
              <a:rPr lang="ru-RU" sz="15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 каждой форме сведений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ru-RU" sz="500" b="1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автоподсчёт значений итоговых строк в формах </a:t>
            </a:r>
          </a:p>
          <a:p>
            <a:pPr algn="just"/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(в том числе промежуточных итоговых строк, включающих значения дочерних строк)</a:t>
            </a:r>
          </a:p>
          <a:p>
            <a:pPr algn="just"/>
            <a:endParaRPr lang="ru-RU" sz="500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автоподсчёт значений итоговых граф</a:t>
            </a: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формах </a:t>
            </a: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(в том числе значений граф, содержащих формулы)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310256" y="2940327"/>
            <a:ext cx="5283030" cy="198001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При проведении контроля форм Отчета, </a:t>
            </a: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формируется протокол </a:t>
            </a: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при выявлении несоответствия показателей.</a:t>
            </a:r>
          </a:p>
          <a:p>
            <a:pPr algn="just"/>
            <a:endParaRPr lang="ru-RU" sz="1500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Отсутствует возможность опубликования Отчета при отрицательном протоколе</a:t>
            </a:r>
            <a:endParaRPr lang="ru-RU" sz="15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0" y="5102703"/>
            <a:ext cx="4907525" cy="92797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Реализована возможность заполнения  реквизитного состава подписантов </a:t>
            </a: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 каждой форме сведений Отчета, в том числе соответствующими ответственными исполнителями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310255" y="5102702"/>
            <a:ext cx="5283031" cy="92797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Отчет подписывается и опубликовывается </a:t>
            </a:r>
            <a:r>
              <a:rPr lang="ru-RU" sz="15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на Официальном сайте </a:t>
            </a:r>
            <a:r>
              <a:rPr lang="ru-RU" sz="15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bus.gov.ru </a:t>
            </a: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единым документом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750471" y="3956195"/>
            <a:ext cx="0" cy="572267"/>
            <a:chOff x="11750471" y="4086827"/>
            <a:chExt cx="0" cy="572267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E2AFAE5E-B134-437C-BDF9-2ED47215A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0471" y="4086827"/>
              <a:ext cx="0" cy="366281"/>
            </a:xfrm>
            <a:prstGeom prst="line">
              <a:avLst/>
            </a:prstGeom>
            <a:ln w="111125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="" xmlns:a16="http://schemas.microsoft.com/office/drawing/2014/main" id="{A16B6B03-5EC9-44AC-8A10-A314EA71006C}"/>
                </a:ext>
              </a:extLst>
            </p:cNvPr>
            <p:cNvCxnSpPr>
              <a:cxnSpLocks/>
            </p:cNvCxnSpPr>
            <p:nvPr/>
          </p:nvCxnSpPr>
          <p:spPr>
            <a:xfrm>
              <a:off x="11750471" y="4637350"/>
              <a:ext cx="0" cy="21744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5869114" y="2526333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59116" y="5563447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869114" y="3865276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5287" y="6158700"/>
            <a:ext cx="10668000" cy="47381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 разработке: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500" b="1" u="sng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И</a:t>
            </a:r>
            <a:r>
              <a:rPr lang="ru-RU" sz="1500" b="1" u="sng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нструкция </a:t>
            </a:r>
            <a:r>
              <a:rPr lang="ru-RU" sz="1500" b="1" u="sng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по особенностям формирования </a:t>
            </a:r>
            <a:r>
              <a:rPr lang="ru-RU" sz="15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Отчета о результатах деятельности на Официальном сайте ГМУ</a:t>
            </a:r>
          </a:p>
        </p:txBody>
      </p:sp>
    </p:spTree>
    <p:extLst>
      <p:ext uri="{BB962C8B-B14F-4D97-AF65-F5344CB8AC3E}">
        <p14:creationId xmlns:p14="http://schemas.microsoft.com/office/powerpoint/2010/main" val="40754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376063"/>
            <a:ext cx="10393704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Оформление заявки в службу технической поддержки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1067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8" y="1101752"/>
            <a:ext cx="4937760" cy="7848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 предоставляет</a:t>
            </a:r>
            <a:r>
              <a:rPr lang="ru-RU" sz="15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формирования и отправки заявок уполномоченным специалистом в службу технической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поддержки сайта bus.gov.ru.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537200" y="1091584"/>
            <a:ext cx="6456045" cy="838815"/>
            <a:chOff x="5537200" y="1294784"/>
            <a:chExt cx="6456045" cy="838815"/>
          </a:xfrm>
        </p:grpSpPr>
        <p:pic>
          <p:nvPicPr>
            <p:cNvPr id="21" name="Рисунок 20"/>
            <p:cNvPicPr/>
            <p:nvPr/>
          </p:nvPicPr>
          <p:blipFill rotWithShape="1">
            <a:blip r:embed="rId4"/>
            <a:srcRect l="19479" t="9928" r="17658" b="77244"/>
            <a:stretch/>
          </p:blipFill>
          <p:spPr bwMode="auto">
            <a:xfrm>
              <a:off x="5537200" y="1294784"/>
              <a:ext cx="6456045" cy="838815"/>
            </a:xfrm>
            <a:prstGeom prst="rect">
              <a:avLst/>
            </a:prstGeom>
            <a:ln w="31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9568180" y="1812925"/>
              <a:ext cx="1549400" cy="245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91888" y="2002484"/>
            <a:ext cx="4937760" cy="28623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главной странице Личного кабинета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на гиперссылку </a:t>
            </a:r>
            <a:r>
              <a:rPr lang="ru-RU" sz="1500" b="1" u="sng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«Отправить заявку в техподдержку»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либо связаться с группой поддержки посредством телефона горячей линии</a:t>
            </a:r>
            <a:r>
              <a:rPr lang="ru-RU" sz="15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5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8-800-30-10-777</a:t>
            </a:r>
            <a:r>
              <a:rPr lang="ru-RU" sz="15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оформлении заявки в </a:t>
            </a:r>
            <a:r>
              <a:rPr lang="ru-RU" sz="1500" b="1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части </a:t>
            </a:r>
            <a:r>
              <a:rPr lang="ru-RU" sz="1500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размещения </a:t>
            </a:r>
            <a:r>
              <a:rPr lang="ru-RU" sz="1500" b="1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500" b="1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500" b="1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</a:t>
            </a:r>
            <a:r>
              <a:rPr lang="ru-RU" sz="1500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171н в поле «Тема» </a:t>
            </a:r>
            <a:r>
              <a:rPr lang="ru-RU" sz="1500" b="1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 указать текст </a:t>
            </a:r>
          </a:p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500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171н – ошибка» или «171н консультация»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Заполнив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обязательные поля в окне формирования заявки, прикрепите файл и нажмите на кнопку «Отправить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».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Далее отобразится сообщение об успешной отправке заявки. Нажмите кнопку «Принять».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5"/>
          <a:srcRect l="20234" t="9646" r="20124" b="16727"/>
          <a:stretch/>
        </p:blipFill>
        <p:spPr bwMode="auto">
          <a:xfrm>
            <a:off x="5537200" y="2002484"/>
            <a:ext cx="6456045" cy="423291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65762" y="4947308"/>
            <a:ext cx="4937760" cy="17081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случае, если техническая поддержка долгое время не принимает ваше обращение или не оказывает помощь в ее решении,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специалист может обратиться по телефону в территориальный орган федерального казначейства по территориальному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месту расположения учреждения с просьбой оказать содействие в решении проблемы. 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E2AFAE5E-B134-437C-BDF9-2ED47215A7D7}"/>
              </a:ext>
            </a:extLst>
          </p:cNvPr>
          <p:cNvCxnSpPr>
            <a:cxnSpLocks/>
          </p:cNvCxnSpPr>
          <p:nvPr/>
        </p:nvCxnSpPr>
        <p:spPr>
          <a:xfrm flipV="1">
            <a:off x="228600" y="3086256"/>
            <a:ext cx="0" cy="366281"/>
          </a:xfrm>
          <a:prstGeom prst="line">
            <a:avLst/>
          </a:prstGeom>
          <a:ln w="111125" cap="rnd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A16B6B03-5EC9-44AC-8A10-A314EA71006C}"/>
              </a:ext>
            </a:extLst>
          </p:cNvPr>
          <p:cNvCxnSpPr>
            <a:cxnSpLocks/>
          </p:cNvCxnSpPr>
          <p:nvPr/>
        </p:nvCxnSpPr>
        <p:spPr>
          <a:xfrm>
            <a:off x="228600" y="3646749"/>
            <a:ext cx="0" cy="21744"/>
          </a:xfrm>
          <a:prstGeom prst="line">
            <a:avLst/>
          </a:prstGeom>
          <a:ln w="101600" cap="rnd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кругленный прямоугольник 149"/>
          <p:cNvSpPr/>
          <p:nvPr/>
        </p:nvSpPr>
        <p:spPr>
          <a:xfrm>
            <a:off x="2540808" y="3951438"/>
            <a:ext cx="8446488" cy="1328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входе в Личный кабинет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ГМУ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внимание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информационные сообщения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Сообщения могут содержать информацию о неразмещенных сведениях 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bus.gov.ru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требованиями Порядка № 86н.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9594" y="6220387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latin typeface="Segoe UI Light" panose="020B0502040204020203" pitchFamily="34" charset="0"/>
              </a:rPr>
              <a:pPr/>
              <a:t>7</a:t>
            </a:fld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>
          <a:xfrm>
            <a:off x="3624943" y="352218"/>
            <a:ext cx="8240301" cy="249299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Рекомендации при размещении информации на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 bus.gov.ru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92558" y="3931229"/>
            <a:ext cx="1324071" cy="1335979"/>
            <a:chOff x="1631039" y="1074399"/>
            <a:chExt cx="1253984" cy="1145577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1631039" y="1074399"/>
              <a:ext cx="1253984" cy="11455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Google Shape;14612;p61">
              <a:extLst>
                <a:ext uri="{FF2B5EF4-FFF2-40B4-BE49-F238E27FC236}">
                  <a16:creationId xmlns:a16="http://schemas.microsoft.com/office/drawing/2014/main" xmlns="" id="{6050CD19-5E42-4711-AC78-D58EE1FCB0BD}"/>
                </a:ext>
              </a:extLst>
            </p:cNvPr>
            <p:cNvGrpSpPr/>
            <p:nvPr/>
          </p:nvGrpSpPr>
          <p:grpSpPr>
            <a:xfrm>
              <a:off x="1775085" y="1210175"/>
              <a:ext cx="933324" cy="851724"/>
              <a:chOff x="1958520" y="2302574"/>
              <a:chExt cx="359213" cy="327807"/>
            </a:xfrm>
            <a:solidFill>
              <a:srgbClr val="567BA9"/>
            </a:solidFill>
          </p:grpSpPr>
          <p:sp>
            <p:nvSpPr>
              <p:cNvPr id="102" name="Google Shape;14613;p61">
                <a:extLst>
                  <a:ext uri="{FF2B5EF4-FFF2-40B4-BE49-F238E27FC236}">
                    <a16:creationId xmlns:a16="http://schemas.microsoft.com/office/drawing/2014/main" xmlns="" id="{C2FC7E49-6FF2-4BFF-8900-B7D16720FE12}"/>
                  </a:ext>
                </a:extLst>
              </p:cNvPr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4614;p61">
                <a:extLst>
                  <a:ext uri="{FF2B5EF4-FFF2-40B4-BE49-F238E27FC236}">
                    <a16:creationId xmlns:a16="http://schemas.microsoft.com/office/drawing/2014/main" xmlns="" id="{C2C437F6-0F92-400B-9AA6-6BA7D26110C3}"/>
                  </a:ext>
                </a:extLst>
              </p:cNvPr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4615;p61">
                <a:extLst>
                  <a:ext uri="{FF2B5EF4-FFF2-40B4-BE49-F238E27FC236}">
                    <a16:creationId xmlns:a16="http://schemas.microsoft.com/office/drawing/2014/main" xmlns="" id="{9923F732-C7D5-406A-9541-44A3B441C72E}"/>
                  </a:ext>
                </a:extLst>
              </p:cNvPr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619428" y="1074399"/>
            <a:ext cx="8383852" cy="1145577"/>
            <a:chOff x="3157908" y="1074399"/>
            <a:chExt cx="8383852" cy="1145577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3157908" y="1074399"/>
              <a:ext cx="8383852" cy="11455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3184862" y="1124030"/>
              <a:ext cx="8275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 исполнении норм законодательства об обеспечении открытости и доступности своих документов на сайте bus.gov.ru учреждениям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необходимо </a:t>
              </a: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ориентироваться на правовой акт органа-учредителя о передаче соответствующих полномочий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 </a:t>
              </a:r>
              <a:endParaRPr lang="ru-RU" sz="16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Акт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является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основанием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для самостоятельного размещения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информации.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350140" y="2439774"/>
            <a:ext cx="1637155" cy="1320258"/>
            <a:chOff x="1631039" y="4063255"/>
            <a:chExt cx="1253984" cy="1145577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1631039" y="4063255"/>
              <a:ext cx="1253984" cy="11455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7" name="Picture 6">
              <a:extLst>
                <a:ext uri="{FF2B5EF4-FFF2-40B4-BE49-F238E27FC236}">
                  <a16:creationId xmlns="" xmlns:a16="http://schemas.microsoft.com/office/drawing/2014/main" id="{7802ADA9-7952-4025-9618-0048D55DA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084" y="4106971"/>
              <a:ext cx="933324" cy="93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Скругленный прямоугольник 151"/>
          <p:cNvSpPr/>
          <p:nvPr/>
        </p:nvSpPr>
        <p:spPr>
          <a:xfrm>
            <a:off x="1092559" y="5415414"/>
            <a:ext cx="8257581" cy="11455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Рекомендуется ежедневно просматривать новостной блок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bus.gov.ru.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46166" y="2385946"/>
            <a:ext cx="8403974" cy="1345691"/>
            <a:chOff x="1484646" y="2385947"/>
            <a:chExt cx="8403974" cy="1518931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1631039" y="2385947"/>
              <a:ext cx="8193413" cy="15189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1484646" y="2558564"/>
              <a:ext cx="8403974" cy="121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 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размещении информации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сайте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bus.gov.ru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уполномоченными сотрудниками учреждения, рекомендуется 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привлекать специалистов финансово-экономической  или бухгалтерской служб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так как большая часть размещаемой информации содержит финансовые и статистические показатели. 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92560" y="1021255"/>
            <a:ext cx="1324070" cy="1198722"/>
            <a:chOff x="1092560" y="1021255"/>
            <a:chExt cx="1324070" cy="1198722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1092560" y="1021255"/>
              <a:ext cx="1324070" cy="11987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36" y="1138119"/>
              <a:ext cx="987675" cy="98767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9655629" y="5415414"/>
            <a:ext cx="1244599" cy="1145577"/>
            <a:chOff x="9644743" y="5415414"/>
            <a:chExt cx="1244599" cy="1145577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9644743" y="5415414"/>
              <a:ext cx="1244599" cy="11455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60" y="5525711"/>
              <a:ext cx="903209" cy="903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50742</TotalTime>
  <Words>712</Words>
  <Application>Microsoft Office PowerPoint</Application>
  <PresentationFormat>Широкоэкранный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Helvetica Neue Medium</vt:lpstr>
      <vt:lpstr>Segoe UI Historic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при размещении информации на Официальном сайте bus.gov.ru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Черненкова Светлана Владимировна</cp:lastModifiedBy>
  <cp:revision>1748</cp:revision>
  <cp:lastPrinted>2023-06-27T07:57:44Z</cp:lastPrinted>
  <dcterms:created xsi:type="dcterms:W3CDTF">2021-09-09T06:57:17Z</dcterms:created>
  <dcterms:modified xsi:type="dcterms:W3CDTF">2023-11-06T09:43:33Z</dcterms:modified>
</cp:coreProperties>
</file>