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67"/>
  </p:notesMasterIdLst>
  <p:sldIdLst>
    <p:sldId id="312" r:id="rId7"/>
    <p:sldId id="256" r:id="rId8"/>
    <p:sldId id="257" r:id="rId9"/>
    <p:sldId id="280" r:id="rId10"/>
    <p:sldId id="287" r:id="rId11"/>
    <p:sldId id="259" r:id="rId12"/>
    <p:sldId id="261" r:id="rId13"/>
    <p:sldId id="316" r:id="rId14"/>
    <p:sldId id="315" r:id="rId15"/>
    <p:sldId id="282" r:id="rId16"/>
    <p:sldId id="288" r:id="rId17"/>
    <p:sldId id="289" r:id="rId18"/>
    <p:sldId id="313" r:id="rId19"/>
    <p:sldId id="290" r:id="rId20"/>
    <p:sldId id="291" r:id="rId21"/>
    <p:sldId id="292" r:id="rId22"/>
    <p:sldId id="294" r:id="rId23"/>
    <p:sldId id="309" r:id="rId24"/>
    <p:sldId id="310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14" r:id="rId40"/>
    <p:sldId id="264" r:id="rId41"/>
    <p:sldId id="283" r:id="rId42"/>
    <p:sldId id="265" r:id="rId43"/>
    <p:sldId id="266" r:id="rId44"/>
    <p:sldId id="267" r:id="rId45"/>
    <p:sldId id="279" r:id="rId46"/>
    <p:sldId id="277" r:id="rId47"/>
    <p:sldId id="278" r:id="rId48"/>
    <p:sldId id="271" r:id="rId49"/>
    <p:sldId id="273" r:id="rId50"/>
    <p:sldId id="275" r:id="rId51"/>
    <p:sldId id="274" r:id="rId52"/>
    <p:sldId id="263" r:id="rId53"/>
    <p:sldId id="268" r:id="rId54"/>
    <p:sldId id="28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262" r:id="rId64"/>
    <p:sldId id="285" r:id="rId65"/>
    <p:sldId id="260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ванашева Наталья" initials="ИН" lastIdx="4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279" autoAdjust="0"/>
  </p:normalViewPr>
  <p:slideViewPr>
    <p:cSldViewPr>
      <p:cViewPr varScale="1">
        <p:scale>
          <a:sx n="115" d="100"/>
          <a:sy n="115" d="100"/>
        </p:scale>
        <p:origin x="111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commentAuthors" Target="commentAuthors.xml"/><Relationship Id="rId7" Type="http://schemas.openxmlformats.org/officeDocument/2006/relationships/slide" Target="slides/slide1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A1AA7-73D1-4BEB-8AEA-3D3F0C413718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0994E-3F50-4E15-914B-4D272C4CC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0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83FB2-F93D-4CC2-9FED-50CDB3B4C97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03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83FB2-F93D-4CC2-9FED-50CDB3B4C97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12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83FB2-F93D-4CC2-9FED-50CDB3B4C97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592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83FB2-F93D-4CC2-9FED-50CDB3B4C97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3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83FB2-F93D-4CC2-9FED-50CDB3B4C97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34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83FB2-F93D-4CC2-9FED-50CDB3B4C97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44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83FB2-F93D-4CC2-9FED-50CDB3B4C971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22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83FB2-F93D-4CC2-9FED-50CDB3B4C971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33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994E-3F50-4E15-914B-4D272C4CCE15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4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83FB2-F93D-4CC2-9FED-50CDB3B4C97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4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566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83FB2-F93D-4CC2-9FED-50CDB3B4C97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5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83FB2-F93D-4CC2-9FED-50CDB3B4C97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2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83FB2-F93D-4CC2-9FED-50CDB3B4C97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963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83FB2-F93D-4CC2-9FED-50CDB3B4C97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1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83FB2-F93D-4CC2-9FED-50CDB3B4C97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40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83FB2-F93D-4CC2-9FED-50CDB3B4C97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28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985B-7699-44F2-86D7-CA45C0B050E6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BEEF-55E1-42FA-970F-8C1EC779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0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985B-7699-44F2-86D7-CA45C0B050E6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BEEF-55E1-42FA-970F-8C1EC779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58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985B-7699-44F2-86D7-CA45C0B050E6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BEEF-55E1-42FA-970F-8C1EC779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44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EDD1311-C342-449F-8719-7B9CD4DF702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4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1F8624-A353-4CCE-A96F-CFD00D8C1AD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25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84D0D8-DDC3-415D-AFB4-9836CAADE71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53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260723-DEA8-41F0-B956-5E9E65C26BA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2" y="365127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29841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C6E94BE-2A33-46D9-B44B-1DA6EC2318B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42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6A4775-C4E7-4641-8011-B76361CC31A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12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CA0753-80D8-4465-BE3F-599DB496C4E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80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D91F9D-C3D5-4D7B-856A-A4D9F4778B2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1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985B-7699-44F2-86D7-CA45C0B050E6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BEEF-55E1-42FA-970F-8C1EC779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82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4C25A6-A83F-414F-981D-F2E3CEF6C15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9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AE4B19-5A42-439B-BC4E-92E6DFACC91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4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1E34903-EA5C-4235-845E-057482457C1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69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6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 bwMode="auto">
          <a:xfrm>
            <a:off x="67867" y="990600"/>
            <a:ext cx="900945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 bwMode="auto">
          <a:xfrm>
            <a:off x="2326500" y="90000"/>
            <a:ext cx="6750000" cy="9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2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 bwMode="auto">
          <a:xfrm>
            <a:off x="1871663" y="6408741"/>
            <a:ext cx="5400675" cy="358775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8807054" y="6552070"/>
            <a:ext cx="270271" cy="2154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DCFD259-276A-48CF-AAAF-66CD61FCC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83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457220" y="6377969"/>
            <a:ext cx="2103121" cy="57451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10515F-1E8C-4EDF-B9D4-579670099B2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3108961" y="6377971"/>
            <a:ext cx="2926080" cy="57451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6940196" y="6394483"/>
            <a:ext cx="2103121" cy="34881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>
                <a:solidFill>
                  <a:srgbClr val="44546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546A"/>
              </a:solidFill>
            </a:endParaRPr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 bwMode="auto">
          <a:xfrm>
            <a:off x="4700822" y="46982"/>
            <a:ext cx="4342476" cy="3488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object 2"/>
          <p:cNvSpPr/>
          <p:nvPr userDrawn="1"/>
        </p:nvSpPr>
        <p:spPr bwMode="auto">
          <a:xfrm flipV="1">
            <a:off x="1" y="530123"/>
            <a:ext cx="9144000" cy="374445"/>
          </a:xfrm>
          <a:custGeom>
            <a:avLst/>
            <a:gdLst/>
            <a:ahLst/>
            <a:cxnLst/>
            <a:rect l="l" t="t" r="r" b="b"/>
            <a:pathLst>
              <a:path w="4416425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385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81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932366" y="1818514"/>
            <a:ext cx="6400801" cy="321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 bwMode="auto">
          <a:xfrm>
            <a:off x="4700822" y="46977"/>
            <a:ext cx="4342476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object 2"/>
          <p:cNvSpPr/>
          <p:nvPr userDrawn="1"/>
        </p:nvSpPr>
        <p:spPr bwMode="auto">
          <a:xfrm flipV="1">
            <a:off x="1" y="530121"/>
            <a:ext cx="9144000" cy="374445"/>
          </a:xfrm>
          <a:custGeom>
            <a:avLst/>
            <a:gdLst/>
            <a:ahLst/>
            <a:cxnLst/>
            <a:rect l="l" t="t" r="r" b="b"/>
            <a:pathLst>
              <a:path w="4416425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3800" kern="0">
              <a:solidFill>
                <a:prstClr val="black"/>
              </a:solidFill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114F694-E1C4-4716-8C03-B76FD6043CF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2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985B-7699-44F2-86D7-CA45C0B050E6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BEEF-55E1-42FA-970F-8C1EC779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9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985B-7699-44F2-86D7-CA45C0B050E6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BEEF-55E1-42FA-970F-8C1EC779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985B-7699-44F2-86D7-CA45C0B050E6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BEEF-55E1-42FA-970F-8C1EC779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6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985B-7699-44F2-86D7-CA45C0B050E6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BEEF-55E1-42FA-970F-8C1EC779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8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985B-7699-44F2-86D7-CA45C0B050E6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BEEF-55E1-42FA-970F-8C1EC779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3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985B-7699-44F2-86D7-CA45C0B050E6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BEEF-55E1-42FA-970F-8C1EC779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2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985B-7699-44F2-86D7-CA45C0B050E6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BEEF-55E1-42FA-970F-8C1EC779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6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985B-7699-44F2-86D7-CA45C0B050E6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9BEEF-55E1-42FA-970F-8C1EC7790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7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D780EA-BA06-41B2-A69A-BB270A83C3D9}" type="datetime1">
              <a:rPr lang="en-US" ker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5/2/2024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4A6F70-B317-4A4F-98B4-679CD3E73B83}" type="slidenum">
              <a:rPr lang="ru-RU" ker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8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us.gov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bus.gov.ru/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bus.gov.ru/public-rest/api/document/download?document=71227" TargetMode="External"/><Relationship Id="rId2" Type="http://schemas.openxmlformats.org/officeDocument/2006/relationships/hyperlink" Target="https://bus.gov.ru/documents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hyperlink" Target="https://bus.gov.ru/public-rest/api/document/download?document=71044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bus.gov.ru/documents?section=1708&amp;d-3998489-p=1&amp;pageSize=10&amp;searchInCurrentSectionOnly=true&amp;orderAttributeName=publishedDat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bus.gov.ru/public-rest/api/document/download?document=7144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bus.gov.ru/public-rest/api/document/download?document=7145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bus.gov.ru/public-rest/api/document/download?document=7144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bus.gov.ru/public-rest/api/document/download?document=71507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bus.gov.ru/public-rest/api/document/download?document=6804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bus.gov.ru/public-rest/api/document/download?document=71448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bus.gov.ru/public-rest/api/document/download?document=68049" TargetMode="External"/><Relationship Id="rId3" Type="http://schemas.openxmlformats.org/officeDocument/2006/relationships/hyperlink" Target="https://bus.gov.ru/public-rest/api/document/download?document=71448" TargetMode="External"/><Relationship Id="rId7" Type="http://schemas.openxmlformats.org/officeDocument/2006/relationships/hyperlink" Target="https://roskazna.gov.ru/upload/iblock/93a/Polnomochiya-i-roli-polzovateley-GIS-GMU-v-POIB-SOBI-FK.doc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bus.gov.ru/public-rest/api/document/download?document=71447" TargetMode="External"/><Relationship Id="rId5" Type="http://schemas.openxmlformats.org/officeDocument/2006/relationships/hyperlink" Target="https://bus.gov.ru/public-rest/api/document/download?document=71449" TargetMode="External"/><Relationship Id="rId4" Type="http://schemas.openxmlformats.org/officeDocument/2006/relationships/hyperlink" Target="https://bus.gov.ru/public-rest/api/document/download?document=71446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bus.gov.ru/public-rest/api/document/download?document=6804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bus.gov.ru/public-rest/api/document/download?document=68963" TargetMode="External"/><Relationship Id="rId4" Type="http://schemas.openxmlformats.org/officeDocument/2006/relationships/hyperlink" Target="https://bus.gov.ru/public-rest/api/document/download?document=68603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bus.gov.ru/public-rest/api/document/download?document=6193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roskazna.gov.ru/upload/iblock/93a/Polnomochiya-i-roli-polzovateley-GIS-GMU-v-POIB-SOBI-FK.docx" TargetMode="External"/><Relationship Id="rId4" Type="http://schemas.openxmlformats.org/officeDocument/2006/relationships/hyperlink" Target="https://bus.gov.ru/public-rest/api/document/download?document=68049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bus.gov.ru/faq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peo.roskazna.ru/course/index.php" TargetMode="External"/><Relationship Id="rId5" Type="http://schemas.openxmlformats.org/officeDocument/2006/relationships/hyperlink" Target="https://bus.gov.ru/public-rest/api/document/download?document=71506" TargetMode="External"/><Relationship Id="rId4" Type="http://schemas.openxmlformats.org/officeDocument/2006/relationships/hyperlink" Target="https://bus.gov.ru/public-rest/api/document/download?document=71507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kazna.gov.ru/" TargetMode="External"/><Relationship Id="rId7" Type="http://schemas.openxmlformats.org/officeDocument/2006/relationships/hyperlink" Target="https://www.roskazna.gov.ru/gis/sistema-obespecheniya-bezopasnosti-informatsii-federalnogo-kaznacheystva/sertifikaty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roskazna.gov.ru/gis/udostoveryayushhij-centr/onlayn-servis-podachi-dokumentov-dlya-polucheniya-sertifikatov-uts/" TargetMode="External"/><Relationship Id="rId5" Type="http://schemas.openxmlformats.org/officeDocument/2006/relationships/hyperlink" Target="https://www.roskazna.gov.ru/gis/sistema-obespecheniya-bezopasnosti-informatsii-federalnogo-kaznacheystva/polnomochiya-polzovateley-is-fk-v-poib-sobi-fk/" TargetMode="External"/><Relationship Id="rId4" Type="http://schemas.openxmlformats.org/officeDocument/2006/relationships/hyperlink" Target="https://www.roskazna.gov.ru/gis/sistema-obespecheniya-bezopasnosti-informatsii-federalnogo-kaznacheystva/poib-sobi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us.gov.ru/public-rest/api/document/download?document=7100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roskazna.gov.ru/gis/udostoveryayushhij-centr/pamyatki-instruktsii/" TargetMode="External"/><Relationship Id="rId4" Type="http://schemas.openxmlformats.org/officeDocument/2006/relationships/hyperlink" Target="https://bus.gov.ru/public-rest/api/document/download?document=689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 bwMode="auto">
          <a:xfrm>
            <a:off x="256976" y="5863516"/>
            <a:ext cx="5393730" cy="80794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Segoe UI Light"/>
                <a:cs typeface="Segoe UI Light"/>
              </a:rPr>
              <a:t>Нормативная правовая база.</a:t>
            </a:r>
            <a:endParaRPr dirty="0"/>
          </a:p>
          <a:p>
            <a:pPr defTabSz="684212">
              <a:spcBef>
                <a:spcPts val="0"/>
              </a:spcBef>
              <a:defRPr sz="3000" b="1" i="0" spc="0">
                <a:solidFill>
                  <a:srgbClr val="3B3838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600" dirty="0">
                <a:latin typeface="Avenir Next"/>
              </a:rPr>
              <a:t>Гриненко Светлана Алексеевна</a:t>
            </a:r>
            <a:endParaRPr lang="ru-RU" sz="1600" dirty="0"/>
          </a:p>
          <a:p>
            <a:pPr defTabSz="684212">
              <a:spcBef>
                <a:spcPts val="0"/>
              </a:spcBef>
              <a:defRPr sz="3000" b="1" i="0" spc="0">
                <a:solidFill>
                  <a:srgbClr val="3B3838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600" dirty="0">
                <a:latin typeface="Avenir Next"/>
              </a:rPr>
              <a:t>Федеральное казначейство, </a:t>
            </a:r>
            <a:r>
              <a:rPr lang="ru-RU" sz="1600" dirty="0" smtClean="0">
                <a:latin typeface="Avenir Next"/>
              </a:rPr>
              <a:t>апрель </a:t>
            </a:r>
            <a:r>
              <a:rPr lang="ru-RU" sz="1600" dirty="0">
                <a:latin typeface="Avenir Next"/>
              </a:rPr>
              <a:t>2024 года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25332" y="186537"/>
            <a:ext cx="4014620" cy="302643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defRPr/>
            </a:pPr>
            <a:r>
              <a:rPr lang="ru-RU" sz="2200" b="1" u="sng" dirty="0">
                <a:solidFill>
                  <a:schemeClr val="bg1"/>
                </a:solidFill>
                <a:latin typeface="Segoe UI Light"/>
                <a:cs typeface="Segoe UI Light"/>
              </a:rPr>
              <a:t>Технологические особенности </a:t>
            </a:r>
            <a:r>
              <a:rPr lang="ru-RU" sz="1900" b="1" dirty="0" smtClean="0">
                <a:solidFill>
                  <a:schemeClr val="bg1"/>
                </a:solidFill>
                <a:latin typeface="Segoe UI Light"/>
                <a:cs typeface="Segoe UI Light"/>
              </a:rPr>
              <a:t>размещения информации </a:t>
            </a:r>
            <a:r>
              <a:rPr lang="ru-RU" sz="1900" b="1" dirty="0">
                <a:solidFill>
                  <a:schemeClr val="bg1"/>
                </a:solidFill>
                <a:latin typeface="Segoe UI Light"/>
                <a:cs typeface="Segoe UI Light"/>
              </a:rPr>
              <a:t>государственными </a:t>
            </a:r>
            <a:r>
              <a:rPr lang="ru-RU" sz="1900" b="1" dirty="0" smtClean="0">
                <a:solidFill>
                  <a:schemeClr val="bg1"/>
                </a:solidFill>
                <a:latin typeface="Segoe UI Light"/>
                <a:cs typeface="Segoe UI Light"/>
              </a:rPr>
              <a:t>(муниципальными) учреждениями </a:t>
            </a:r>
            <a:r>
              <a:rPr lang="ru-RU" sz="1900" b="1" dirty="0">
                <a:solidFill>
                  <a:schemeClr val="bg1"/>
                </a:solidFill>
                <a:latin typeface="Segoe UI Light"/>
                <a:cs typeface="Segoe UI Light"/>
              </a:rPr>
              <a:t>на официальном сайте в сети «Интернет» WWW.BUS.GOV.RU</a:t>
            </a:r>
            <a:endParaRPr lang="ru-RU" sz="1900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7296EC5-0C35-439B-8DB2-FE0320AEEDE1}"/>
              </a:ext>
            </a:extLst>
          </p:cNvPr>
          <p:cNvGrpSpPr/>
          <p:nvPr/>
        </p:nvGrpSpPr>
        <p:grpSpPr>
          <a:xfrm>
            <a:off x="3779912" y="116632"/>
            <a:ext cx="5364088" cy="6679477"/>
            <a:chOff x="4711700" y="116632"/>
            <a:chExt cx="4432300" cy="667947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700" y="116632"/>
              <a:ext cx="4432300" cy="662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700" y="3760809"/>
              <a:ext cx="4432300" cy="303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32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2"/>
          <p:cNvSpPr txBox="1"/>
          <p:nvPr/>
        </p:nvSpPr>
        <p:spPr bwMode="auto">
          <a:xfrm>
            <a:off x="1763688" y="139111"/>
            <a:ext cx="7277407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1600" b="0" kern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</a:p>
          <a:p>
            <a:pPr>
              <a:defRPr/>
            </a:pPr>
            <a:r>
              <a:rPr lang="ru-RU" sz="1600" b="0" kern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</a:p>
          <a:p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Оформление полномочий в ПОИБ СОБИ ФК</a:t>
            </a:r>
          </a:p>
        </p:txBody>
      </p:sp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30A0FD4E-41F6-4CD3-BB2B-BADF93E21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07054" y="6552070"/>
            <a:ext cx="270271" cy="215444"/>
          </a:xfrm>
        </p:spPr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27316" y="1073930"/>
            <a:ext cx="8479738" cy="47069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Необходимо присвоить следующие полномочия в ПОИБ СОБИ ФК</a:t>
            </a:r>
          </a:p>
        </p:txBody>
      </p:sp>
      <p:sp>
        <p:nvSpPr>
          <p:cNvPr id="7" name="Скругленный прямоугольник 13">
            <a:extLst>
              <a:ext uri="{FF2B5EF4-FFF2-40B4-BE49-F238E27FC236}">
                <a16:creationId xmlns:a16="http://schemas.microsoft.com/office/drawing/2014/main" id="{1C174CC8-771D-41C8-A01E-CE53E4EE15F2}"/>
              </a:ext>
            </a:extLst>
          </p:cNvPr>
          <p:cNvSpPr/>
          <p:nvPr/>
        </p:nvSpPr>
        <p:spPr bwMode="auto">
          <a:xfrm>
            <a:off x="3275856" y="1659775"/>
            <a:ext cx="2592288" cy="86207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kern="0" dirty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Для уполномоченных специалистов </a:t>
            </a:r>
            <a:r>
              <a:rPr lang="ru-RU" sz="1400" b="1" kern="0" cap="all" dirty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учреждений</a:t>
            </a:r>
          </a:p>
        </p:txBody>
      </p:sp>
      <p:sp>
        <p:nvSpPr>
          <p:cNvPr id="8" name="Скругленный прямоугольник 13">
            <a:extLst>
              <a:ext uri="{FF2B5EF4-FFF2-40B4-BE49-F238E27FC236}">
                <a16:creationId xmlns:a16="http://schemas.microsoft.com/office/drawing/2014/main" id="{9C2D601C-7860-42F0-86B2-A6C975855649}"/>
              </a:ext>
            </a:extLst>
          </p:cNvPr>
          <p:cNvSpPr/>
          <p:nvPr/>
        </p:nvSpPr>
        <p:spPr bwMode="auto">
          <a:xfrm>
            <a:off x="395536" y="1659775"/>
            <a:ext cx="2604051" cy="86207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kern="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Для уполномоченных специалистов </a:t>
            </a:r>
            <a:r>
              <a:rPr lang="ru-RU" sz="1400" b="1" kern="0" cap="all" dirty="0" smtClean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Учредителей</a:t>
            </a:r>
            <a:endParaRPr lang="ru-RU" sz="1400" b="1" kern="0" cap="all" dirty="0">
              <a:solidFill>
                <a:srgbClr val="002060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11" name="Скругленный прямоугольник 9">
            <a:extLst>
              <a:ext uri="{FF2B5EF4-FFF2-40B4-BE49-F238E27FC236}">
                <a16:creationId xmlns:a16="http://schemas.microsoft.com/office/drawing/2014/main" id="{CBF008DA-956C-4B2E-BB46-3F8F283C2160}"/>
              </a:ext>
            </a:extLst>
          </p:cNvPr>
          <p:cNvSpPr/>
          <p:nvPr/>
        </p:nvSpPr>
        <p:spPr bwMode="auto">
          <a:xfrm>
            <a:off x="3268959" y="2930207"/>
            <a:ext cx="2592288" cy="1490404"/>
          </a:xfrm>
          <a:prstGeom prst="roundRect">
            <a:avLst>
              <a:gd name="adj" fmla="val 16667"/>
            </a:avLst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Подготовка сведений о государственных (муниципальных) учреждениях в Личном кабинете учреждения: </a:t>
            </a:r>
          </a:p>
          <a:p>
            <a:pPr algn="ctr"/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1300" b="1" u="sng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Специалист </a:t>
            </a:r>
            <a:r>
              <a:rPr lang="ru-RU" sz="1300" b="1" u="sng" dirty="0" err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учреждения_подг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</a:p>
        </p:txBody>
      </p:sp>
      <p:sp>
        <p:nvSpPr>
          <p:cNvPr id="13" name="Скругленный прямоугольник 9">
            <a:extLst>
              <a:ext uri="{FF2B5EF4-FFF2-40B4-BE49-F238E27FC236}">
                <a16:creationId xmlns:a16="http://schemas.microsoft.com/office/drawing/2014/main" id="{67921F09-3D8E-43B7-9752-70675B148B6E}"/>
              </a:ext>
            </a:extLst>
          </p:cNvPr>
          <p:cNvSpPr/>
          <p:nvPr/>
        </p:nvSpPr>
        <p:spPr bwMode="auto">
          <a:xfrm>
            <a:off x="3275856" y="5009081"/>
            <a:ext cx="2592288" cy="1725341"/>
          </a:xfrm>
          <a:prstGeom prst="roundRect">
            <a:avLst>
              <a:gd name="adj" fmla="val 16667"/>
            </a:avLst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Подготовка и размещение (подписание) сведений о государственных (муниципальных) учреждениях в Личном кабинете учреждения: </a:t>
            </a:r>
          </a:p>
          <a:p>
            <a:pPr algn="ctr"/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1300" b="1" u="sng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Специалист </a:t>
            </a:r>
            <a:r>
              <a:rPr lang="ru-RU" sz="1300" b="1" u="sng" dirty="0" err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учреждения_публ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</a:p>
        </p:txBody>
      </p:sp>
      <p:sp>
        <p:nvSpPr>
          <p:cNvPr id="14" name="Скругленный прямоугольник 9">
            <a:extLst>
              <a:ext uri="{FF2B5EF4-FFF2-40B4-BE49-F238E27FC236}">
                <a16:creationId xmlns:a16="http://schemas.microsoft.com/office/drawing/2014/main" id="{9B470EC3-8BB3-41A2-9EEB-2105F7E325A0}"/>
              </a:ext>
            </a:extLst>
          </p:cNvPr>
          <p:cNvSpPr/>
          <p:nvPr/>
        </p:nvSpPr>
        <p:spPr bwMode="auto">
          <a:xfrm>
            <a:off x="320417" y="2929208"/>
            <a:ext cx="2604051" cy="1526613"/>
          </a:xfrm>
          <a:prstGeom prst="roundRect">
            <a:avLst>
              <a:gd name="adj" fmla="val 16667"/>
            </a:avLst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Подготовка сведений о государственных (муниципальных) учреждениях в Личном кабинете учредителя: </a:t>
            </a:r>
          </a:p>
          <a:p>
            <a:pPr algn="ctr"/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1300" b="1" u="sng" dirty="0" err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Учредитель_подг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</a:p>
        </p:txBody>
      </p:sp>
      <p:sp>
        <p:nvSpPr>
          <p:cNvPr id="16" name="Скругленный прямоугольник 9">
            <a:extLst>
              <a:ext uri="{FF2B5EF4-FFF2-40B4-BE49-F238E27FC236}">
                <a16:creationId xmlns:a16="http://schemas.microsoft.com/office/drawing/2014/main" id="{A60578BE-8DA9-4DC5-9005-C4CE9B7727D0}"/>
              </a:ext>
            </a:extLst>
          </p:cNvPr>
          <p:cNvSpPr/>
          <p:nvPr/>
        </p:nvSpPr>
        <p:spPr bwMode="auto">
          <a:xfrm>
            <a:off x="327320" y="4998254"/>
            <a:ext cx="2604051" cy="1769260"/>
          </a:xfrm>
          <a:prstGeom prst="roundRect">
            <a:avLst>
              <a:gd name="adj" fmla="val 16667"/>
            </a:avLst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Подготовка и размещение (подписание) сведений о государственных (муниципальных) учреждениях в Личном кабинете учредителя: </a:t>
            </a:r>
          </a:p>
          <a:p>
            <a:pPr algn="ctr"/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1300" b="1" u="sng" dirty="0" err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Учредитель_публ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</a:p>
        </p:txBody>
      </p:sp>
      <p:sp>
        <p:nvSpPr>
          <p:cNvPr id="17" name="Скругленный прямоугольник 9">
            <a:extLst>
              <a:ext uri="{FF2B5EF4-FFF2-40B4-BE49-F238E27FC236}">
                <a16:creationId xmlns:a16="http://schemas.microsoft.com/office/drawing/2014/main" id="{CBF008DA-956C-4B2E-BB46-3F8F283C2160}"/>
              </a:ext>
            </a:extLst>
          </p:cNvPr>
          <p:cNvSpPr/>
          <p:nvPr/>
        </p:nvSpPr>
        <p:spPr bwMode="auto">
          <a:xfrm>
            <a:off x="3334829" y="2640286"/>
            <a:ext cx="2517511" cy="21287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Подготовка сведений</a:t>
            </a:r>
          </a:p>
        </p:txBody>
      </p:sp>
      <p:sp>
        <p:nvSpPr>
          <p:cNvPr id="18" name="Скругленный прямоугольник 9">
            <a:extLst>
              <a:ext uri="{FF2B5EF4-FFF2-40B4-BE49-F238E27FC236}">
                <a16:creationId xmlns:a16="http://schemas.microsoft.com/office/drawing/2014/main" id="{CBF008DA-956C-4B2E-BB46-3F8F283C2160}"/>
              </a:ext>
            </a:extLst>
          </p:cNvPr>
          <p:cNvSpPr/>
          <p:nvPr/>
        </p:nvSpPr>
        <p:spPr bwMode="auto">
          <a:xfrm>
            <a:off x="3343736" y="4518356"/>
            <a:ext cx="2517511" cy="42277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Утверждение сведений (ЭП)</a:t>
            </a:r>
          </a:p>
        </p:txBody>
      </p:sp>
      <p:sp>
        <p:nvSpPr>
          <p:cNvPr id="19" name="Скругленный прямоугольник 9">
            <a:extLst>
              <a:ext uri="{FF2B5EF4-FFF2-40B4-BE49-F238E27FC236}">
                <a16:creationId xmlns:a16="http://schemas.microsoft.com/office/drawing/2014/main" id="{CBF008DA-956C-4B2E-BB46-3F8F283C2160}"/>
              </a:ext>
            </a:extLst>
          </p:cNvPr>
          <p:cNvSpPr/>
          <p:nvPr/>
        </p:nvSpPr>
        <p:spPr bwMode="auto">
          <a:xfrm>
            <a:off x="378363" y="2648527"/>
            <a:ext cx="2528935" cy="21287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Подготовка сведений</a:t>
            </a: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:a16="http://schemas.microsoft.com/office/drawing/2014/main" id="{CBF008DA-956C-4B2E-BB46-3F8F283C2160}"/>
              </a:ext>
            </a:extLst>
          </p:cNvPr>
          <p:cNvSpPr/>
          <p:nvPr/>
        </p:nvSpPr>
        <p:spPr bwMode="auto">
          <a:xfrm>
            <a:off x="391009" y="4493973"/>
            <a:ext cx="2528935" cy="44715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Утверждение сведений (ЭП)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131840" y="1659775"/>
            <a:ext cx="0" cy="5099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6012160" y="1659775"/>
            <a:ext cx="0" cy="5074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13">
            <a:extLst>
              <a:ext uri="{FF2B5EF4-FFF2-40B4-BE49-F238E27FC236}">
                <a16:creationId xmlns:a16="http://schemas.microsoft.com/office/drawing/2014/main" id="{1C174CC8-771D-41C8-A01E-CE53E4EE15F2}"/>
              </a:ext>
            </a:extLst>
          </p:cNvPr>
          <p:cNvSpPr/>
          <p:nvPr/>
        </p:nvSpPr>
        <p:spPr bwMode="auto">
          <a:xfrm>
            <a:off x="6207869" y="1659775"/>
            <a:ext cx="2592288" cy="86207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kern="0" dirty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Для уполномоченных специалистов </a:t>
            </a:r>
            <a:r>
              <a:rPr lang="ru-RU" sz="1400" b="1" kern="0" dirty="0" smtClean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ПРЕДСТАВИТЕЛЕЙ </a:t>
            </a:r>
            <a:r>
              <a:rPr lang="ru-RU" sz="1400" b="1" kern="0" cap="all" dirty="0" smtClean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учреждений</a:t>
            </a:r>
            <a:endParaRPr lang="ru-RU" sz="1400" b="1" kern="0" cap="all" dirty="0">
              <a:solidFill>
                <a:srgbClr val="002060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24" name="Скругленный прямоугольник 9">
            <a:extLst>
              <a:ext uri="{FF2B5EF4-FFF2-40B4-BE49-F238E27FC236}">
                <a16:creationId xmlns:a16="http://schemas.microsoft.com/office/drawing/2014/main" id="{CBF008DA-956C-4B2E-BB46-3F8F283C2160}"/>
              </a:ext>
            </a:extLst>
          </p:cNvPr>
          <p:cNvSpPr/>
          <p:nvPr/>
        </p:nvSpPr>
        <p:spPr bwMode="auto">
          <a:xfrm>
            <a:off x="6207869" y="2930207"/>
            <a:ext cx="2592288" cy="1490404"/>
          </a:xfrm>
          <a:prstGeom prst="roundRect">
            <a:avLst>
              <a:gd name="adj" fmla="val 16667"/>
            </a:avLst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Подготовка сведений о государственных (муниципальных) учреждениях в Личном кабинете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представителя учреждения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</a:p>
          <a:p>
            <a:pPr algn="ctr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1300" b="1" u="sng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Представитель </a:t>
            </a:r>
            <a:r>
              <a:rPr lang="ru-RU" sz="1300" b="1" u="sng" dirty="0" err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учреждения_подг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Скругленный прямоугольник 9">
            <a:extLst>
              <a:ext uri="{FF2B5EF4-FFF2-40B4-BE49-F238E27FC236}">
                <a16:creationId xmlns:a16="http://schemas.microsoft.com/office/drawing/2014/main" id="{67921F09-3D8E-43B7-9752-70675B148B6E}"/>
              </a:ext>
            </a:extLst>
          </p:cNvPr>
          <p:cNvSpPr/>
          <p:nvPr/>
        </p:nvSpPr>
        <p:spPr bwMode="auto">
          <a:xfrm>
            <a:off x="6214766" y="5009081"/>
            <a:ext cx="2592288" cy="1725341"/>
          </a:xfrm>
          <a:prstGeom prst="roundRect">
            <a:avLst>
              <a:gd name="adj" fmla="val 16667"/>
            </a:avLst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Подготовка и размещение (подписание) сведений о государственных (муниципальных) учреждениях в Личном кабинете представителя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учреждения: </a:t>
            </a:r>
            <a:endParaRPr lang="ru-RU" sz="1300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1300" b="1" u="sng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Представитель </a:t>
            </a:r>
            <a:r>
              <a:rPr lang="ru-RU" sz="1300" b="1" u="sng" dirty="0" err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учреждения_публ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Скругленный прямоугольник 9">
            <a:extLst>
              <a:ext uri="{FF2B5EF4-FFF2-40B4-BE49-F238E27FC236}">
                <a16:creationId xmlns:a16="http://schemas.microsoft.com/office/drawing/2014/main" id="{CBF008DA-956C-4B2E-BB46-3F8F283C2160}"/>
              </a:ext>
            </a:extLst>
          </p:cNvPr>
          <p:cNvSpPr/>
          <p:nvPr/>
        </p:nvSpPr>
        <p:spPr bwMode="auto">
          <a:xfrm>
            <a:off x="6283995" y="2619592"/>
            <a:ext cx="2517511" cy="21287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Подготовка сведений</a:t>
            </a:r>
          </a:p>
        </p:txBody>
      </p:sp>
      <p:sp>
        <p:nvSpPr>
          <p:cNvPr id="27" name="Скругленный прямоугольник 9">
            <a:extLst>
              <a:ext uri="{FF2B5EF4-FFF2-40B4-BE49-F238E27FC236}">
                <a16:creationId xmlns:a16="http://schemas.microsoft.com/office/drawing/2014/main" id="{CBF008DA-956C-4B2E-BB46-3F8F283C2160}"/>
              </a:ext>
            </a:extLst>
          </p:cNvPr>
          <p:cNvSpPr/>
          <p:nvPr/>
        </p:nvSpPr>
        <p:spPr bwMode="auto">
          <a:xfrm>
            <a:off x="6282646" y="4518356"/>
            <a:ext cx="2517511" cy="42277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Утверждение сведений (ЭП)</a:t>
            </a:r>
          </a:p>
        </p:txBody>
      </p:sp>
    </p:spTree>
    <p:extLst>
      <p:ext uri="{BB962C8B-B14F-4D97-AF65-F5344CB8AC3E}">
        <p14:creationId xmlns:p14="http://schemas.microsoft.com/office/powerpoint/2010/main" val="28115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ru-RU" smtClean="0"/>
              <a:t>11</a:t>
            </a:fld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99" y="3808433"/>
            <a:ext cx="3439603" cy="2196353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11"/>
          <p:cNvSpPr/>
          <p:nvPr/>
        </p:nvSpPr>
        <p:spPr>
          <a:xfrm rot="5400000">
            <a:off x="1864478" y="3105099"/>
            <a:ext cx="763242" cy="64342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62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4807460" y="1841436"/>
            <a:ext cx="4083638" cy="1399158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62" dirty="0">
                <a:solidFill>
                  <a:schemeClr val="accent5">
                    <a:lumMod val="50000"/>
                  </a:schemeClr>
                </a:solidFill>
              </a:rPr>
              <a:t>В правом верхнем углу главной страницы Официального сайта </a:t>
            </a:r>
            <a:r>
              <a:rPr lang="ru-RU" sz="1662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bus.gov.ru</a:t>
            </a:r>
            <a:r>
              <a:rPr lang="ru-RU" sz="1662" dirty="0">
                <a:solidFill>
                  <a:schemeClr val="accent5">
                    <a:lumMod val="50000"/>
                  </a:schemeClr>
                </a:solidFill>
              </a:rPr>
              <a:t> необходимо нажать кнопку </a:t>
            </a:r>
            <a:r>
              <a:rPr lang="ru-RU" sz="1662" b="1" dirty="0">
                <a:solidFill>
                  <a:schemeClr val="accent5">
                    <a:lumMod val="50000"/>
                  </a:schemeClr>
                </a:solidFill>
              </a:rPr>
              <a:t>«Войти» </a:t>
            </a:r>
            <a:r>
              <a:rPr lang="ru-RU" sz="1662" dirty="0">
                <a:solidFill>
                  <a:schemeClr val="accent5">
                    <a:lumMod val="50000"/>
                  </a:schemeClr>
                </a:solidFill>
              </a:rPr>
              <a:t>и выбрать ссылку «Органам власти и организациям»</a:t>
            </a: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0" y="1841435"/>
            <a:ext cx="3887922" cy="1203755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46986" y="98048"/>
            <a:ext cx="715045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Обзор технологических особенностей размещения информации государственным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учреждением на Официальном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сайте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algn="r"/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Процесс 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авторизации на Официальном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сайте</a:t>
            </a:r>
            <a:endParaRPr lang="ru-RU" sz="1600" b="1" kern="0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sp>
        <p:nvSpPr>
          <p:cNvPr id="28" name="Овал 27"/>
          <p:cNvSpPr/>
          <p:nvPr/>
        </p:nvSpPr>
        <p:spPr bwMode="auto">
          <a:xfrm rot="9091832" flipV="1">
            <a:off x="4058345" y="2409805"/>
            <a:ext cx="162018" cy="199407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662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9" name="Соединительная линия уступом 28"/>
          <p:cNvCxnSpPr>
            <a:cxnSpLocks/>
            <a:stCxn id="13" idx="1"/>
            <a:endCxn id="28" idx="3"/>
          </p:cNvCxnSpPr>
          <p:nvPr/>
        </p:nvCxnSpPr>
        <p:spPr bwMode="auto">
          <a:xfrm flipH="1">
            <a:off x="4223316" y="2541015"/>
            <a:ext cx="584143" cy="3162"/>
          </a:xfrm>
          <a:prstGeom prst="straightConnector1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  <a:headEnd type="oval"/>
          </a:ln>
          <a:effectLst/>
        </p:spPr>
      </p:cxnSp>
      <p:sp>
        <p:nvSpPr>
          <p:cNvPr id="26" name="Овал 25">
            <a:extLst>
              <a:ext uri="{FF2B5EF4-FFF2-40B4-BE49-F238E27FC236}">
                <a16:creationId xmlns:a16="http://schemas.microsoft.com/office/drawing/2014/main" id="{A455E48B-EE90-4A76-8BA0-E6BC9D5A96C4}"/>
              </a:ext>
            </a:extLst>
          </p:cNvPr>
          <p:cNvSpPr/>
          <p:nvPr/>
        </p:nvSpPr>
        <p:spPr bwMode="auto">
          <a:xfrm rot="9091832" flipV="1">
            <a:off x="3775065" y="4098215"/>
            <a:ext cx="162018" cy="199407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662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12">
            <a:extLst>
              <a:ext uri="{FF2B5EF4-FFF2-40B4-BE49-F238E27FC236}">
                <a16:creationId xmlns:a16="http://schemas.microsoft.com/office/drawing/2014/main" id="{A841D849-72CD-45AD-898C-07DE9A77B33B}"/>
              </a:ext>
            </a:extLst>
          </p:cNvPr>
          <p:cNvSpPr/>
          <p:nvPr/>
        </p:nvSpPr>
        <p:spPr bwMode="auto">
          <a:xfrm>
            <a:off x="4807459" y="3425544"/>
            <a:ext cx="4083638" cy="1336062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46" dirty="0">
                <a:solidFill>
                  <a:schemeClr val="accent5">
                    <a:lumMod val="50000"/>
                  </a:schemeClr>
                </a:solidFill>
              </a:rPr>
              <a:t>В открывшемся всплывающем окне необходимо выбрать раздел </a:t>
            </a:r>
          </a:p>
          <a:p>
            <a:pPr algn="ctr"/>
            <a:r>
              <a:rPr lang="ru-RU" sz="1846" b="1" dirty="0">
                <a:solidFill>
                  <a:schemeClr val="accent5">
                    <a:lumMod val="50000"/>
                  </a:schemeClr>
                </a:solidFill>
              </a:rPr>
              <a:t>«Личный кабинет 86н и 66н»</a:t>
            </a:r>
            <a:endParaRPr lang="en-US" sz="1846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8" dirty="0">
                <a:solidFill>
                  <a:schemeClr val="accent5">
                    <a:lumMod val="50000"/>
                  </a:schemeClr>
                </a:solidFill>
              </a:rPr>
              <a:t>Личный кабинет учреждений, учредителей, ТОФК и уполномоченных органов для размещения сведений об учреждении или независимой оценке</a:t>
            </a:r>
          </a:p>
        </p:txBody>
      </p:sp>
      <p:cxnSp>
        <p:nvCxnSpPr>
          <p:cNvPr id="30" name="Соединительная линия уступом 28">
            <a:extLst>
              <a:ext uri="{FF2B5EF4-FFF2-40B4-BE49-F238E27FC236}">
                <a16:creationId xmlns:a16="http://schemas.microsoft.com/office/drawing/2014/main" id="{E889CD7E-C87B-402E-84EB-262F38AA1BD7}"/>
              </a:ext>
            </a:extLst>
          </p:cNvPr>
          <p:cNvCxnSpPr>
            <a:cxnSpLocks/>
            <a:stCxn id="27" idx="1"/>
            <a:endCxn id="26" idx="3"/>
          </p:cNvCxnSpPr>
          <p:nvPr/>
        </p:nvCxnSpPr>
        <p:spPr bwMode="auto">
          <a:xfrm flipH="1">
            <a:off x="3940037" y="4093575"/>
            <a:ext cx="867422" cy="139013"/>
          </a:xfrm>
          <a:prstGeom prst="straightConnector1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  <a:headEnd type="oval"/>
          </a:ln>
          <a:effectLst/>
        </p:spPr>
      </p:cxnSp>
      <p:sp>
        <p:nvSpPr>
          <p:cNvPr id="23" name="Прямоугольник 22"/>
          <p:cNvSpPr/>
          <p:nvPr/>
        </p:nvSpPr>
        <p:spPr>
          <a:xfrm>
            <a:off x="4249183" y="4906610"/>
            <a:ext cx="4641913" cy="1400642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158265" indent="-158265">
              <a:buFont typeface="Arial" panose="020B0604020202020204" pitchFamily="34" charset="0"/>
              <a:buChar char="•"/>
            </a:pPr>
            <a:r>
              <a:rPr lang="ru-RU" sz="1015" dirty="0">
                <a:solidFill>
                  <a:schemeClr val="accent5">
                    <a:lumMod val="50000"/>
                  </a:schemeClr>
                </a:solidFill>
              </a:rPr>
              <a:t>В соответствии с Приказом ФСТЭК России от 11 февраля 2013 г. N 17 ограничено максимальное время бездействия пользователя (20 минут). По истечении указанного времени сессия пользователя автоматически прекращается и несохраненные данные будут утеряны. 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ru-RU" sz="1015" dirty="0">
                <a:solidFill>
                  <a:schemeClr val="accent5">
                    <a:lumMod val="50000"/>
                  </a:schemeClr>
                </a:solidFill>
              </a:rPr>
              <a:t>Не допускается одновременная работа нескольких пользователей над одним типом сведений.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ru-RU" sz="1015" dirty="0">
                <a:solidFill>
                  <a:schemeClr val="accent5">
                    <a:lumMod val="50000"/>
                  </a:schemeClr>
                </a:solidFill>
              </a:rPr>
              <a:t>При работе с любым типом сведений </a:t>
            </a:r>
            <a:r>
              <a:rPr lang="ru-RU" sz="1015" b="1" dirty="0">
                <a:solidFill>
                  <a:schemeClr val="accent5">
                    <a:lumMod val="50000"/>
                  </a:schemeClr>
                </a:solidFill>
              </a:rPr>
              <a:t>необходимо выполнять регулярное сохранение введенных данных</a:t>
            </a:r>
            <a:r>
              <a:rPr lang="ru-RU" sz="1015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1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684752" y="4728300"/>
            <a:ext cx="412686" cy="43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ru-RU" smtClean="0"/>
              <a:t>12</a:t>
            </a:fld>
            <a:endParaRPr lang="ru-RU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87" y="1765123"/>
            <a:ext cx="2840604" cy="181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26" y="4483236"/>
            <a:ext cx="5112384" cy="136202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3861054" y="1905324"/>
            <a:ext cx="5030042" cy="1673833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92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Необходимо выбрать требующийся для работы </a:t>
            </a:r>
            <a:r>
              <a:rPr lang="ru-RU" sz="1292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сертификат</a:t>
            </a:r>
            <a:r>
              <a:rPr lang="ru-RU" sz="1292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пользователя. </a:t>
            </a:r>
          </a:p>
          <a:p>
            <a:pPr algn="ctr"/>
            <a:r>
              <a:rPr lang="ru-RU" sz="1292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Доступ к ЛК Учредителя предоставляется только пользователям</a:t>
            </a:r>
          </a:p>
          <a:p>
            <a:pPr algn="ctr"/>
            <a:r>
              <a:rPr lang="ru-RU" sz="1292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полномочиями «Уполномоченный специалист» с полномочиями организации «Учредитель». </a:t>
            </a:r>
          </a:p>
          <a:p>
            <a:pPr algn="ctr"/>
            <a:r>
              <a:rPr lang="ru-RU" sz="1292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Доступ пользователей осуществляется</a:t>
            </a:r>
          </a:p>
          <a:p>
            <a:pPr algn="ctr"/>
            <a:r>
              <a:rPr lang="ru-RU" sz="1292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помощью сертификата квалифицированной ЭП, зарегистрированного в ПОИБ СОБИ ФК.</a:t>
            </a: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1002041" y="3482346"/>
            <a:ext cx="906015" cy="109963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62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07704" y="98048"/>
            <a:ext cx="715045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Обзор технологических особенностей размещения информации государственным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учреждением 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Официальном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сайте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algn="r"/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Процесс 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авторизации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на 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Официальном сайте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821057" y="4107264"/>
            <a:ext cx="4151495" cy="2012182"/>
            <a:chOff x="6428074" y="3927020"/>
            <a:chExt cx="5535327" cy="2119593"/>
          </a:xfrm>
        </p:grpSpPr>
        <p:sp>
          <p:nvSpPr>
            <p:cNvPr id="11" name="Скругленный прямоугольник 10"/>
            <p:cNvSpPr/>
            <p:nvPr/>
          </p:nvSpPr>
          <p:spPr bwMode="auto">
            <a:xfrm>
              <a:off x="7427541" y="3927020"/>
              <a:ext cx="4535860" cy="2119593"/>
            </a:xfrm>
            <a:prstGeom prst="roundRect">
              <a:avLst>
                <a:gd name="adj" fmla="val 16667"/>
              </a:avLst>
            </a:prstGeom>
            <a:noFill/>
            <a:ln w="12700" cap="flat" cmpd="sng" algn="ctr">
              <a:solidFill>
                <a:schemeClr val="accent5">
                  <a:lumMod val="50000"/>
                </a:schemeClr>
              </a:solidFill>
              <a:prstDash val="dash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92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Необходимо выбрать ссылку </a:t>
              </a:r>
            </a:p>
            <a:p>
              <a:pPr algn="ctr"/>
              <a:r>
                <a:rPr lang="ru-RU" sz="1292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«</a:t>
              </a:r>
              <a:r>
                <a:rPr lang="ru-RU" sz="1292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Войти в Личный кабинет Организации</a:t>
              </a:r>
              <a:r>
                <a:rPr lang="ru-RU" sz="1292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» </a:t>
              </a:r>
            </a:p>
            <a:p>
              <a:pPr algn="ctr"/>
              <a:r>
                <a:rPr lang="ru-RU" sz="1292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(Приказ Минфина России № 86н от 21 июля 2011 г.)</a:t>
              </a:r>
            </a:p>
            <a:p>
              <a:pPr algn="ctr"/>
              <a:endParaRPr lang="ru-RU" sz="1292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algn="ctr"/>
              <a:r>
                <a:rPr lang="ru-RU" sz="1292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Если у организации Пользователя есть различные полномочия, отображается всплывающее окно с выбором вариантов аутентификации.</a:t>
              </a:r>
            </a:p>
            <a:p>
              <a:pPr algn="ctr"/>
              <a:r>
                <a:rPr lang="ru-RU" sz="1292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</a:p>
          </p:txBody>
        </p:sp>
        <p:cxnSp>
          <p:nvCxnSpPr>
            <p:cNvPr id="18" name="Соединительная линия уступом 17"/>
            <p:cNvCxnSpPr>
              <a:cxnSpLocks/>
              <a:stCxn id="11" idx="0"/>
              <a:endCxn id="19" idx="0"/>
            </p:cNvCxnSpPr>
            <p:nvPr/>
          </p:nvCxnSpPr>
          <p:spPr bwMode="auto">
            <a:xfrm rot="16200000" flipH="1" flipV="1">
              <a:off x="7600192" y="2799544"/>
              <a:ext cx="967804" cy="3222756"/>
            </a:xfrm>
            <a:prstGeom prst="bentConnector3">
              <a:avLst>
                <a:gd name="adj1" fmla="val -23620"/>
              </a:avLst>
            </a:prstGeom>
            <a:noFill/>
            <a:ln w="12700" cap="flat" cmpd="sng" algn="ctr">
              <a:solidFill>
                <a:schemeClr val="accent5">
                  <a:lumMod val="50000"/>
                </a:schemeClr>
              </a:solidFill>
              <a:prstDash val="dash"/>
              <a:miter lim="800000"/>
              <a:headEnd type="oval"/>
            </a:ln>
            <a:effectLst/>
          </p:spPr>
        </p:cxnSp>
        <p:sp>
          <p:nvSpPr>
            <p:cNvPr id="19" name="Овал 18"/>
            <p:cNvSpPr/>
            <p:nvPr/>
          </p:nvSpPr>
          <p:spPr bwMode="auto">
            <a:xfrm rot="9091832" flipV="1">
              <a:off x="6428074" y="4881762"/>
              <a:ext cx="216024" cy="216024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92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8" name="Овал 27"/>
          <p:cNvSpPr/>
          <p:nvPr/>
        </p:nvSpPr>
        <p:spPr bwMode="auto">
          <a:xfrm rot="9091832" flipV="1">
            <a:off x="2681949" y="2621748"/>
            <a:ext cx="162018" cy="199407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662" dirty="0"/>
          </a:p>
        </p:txBody>
      </p:sp>
      <p:cxnSp>
        <p:nvCxnSpPr>
          <p:cNvPr id="29" name="Соединительная линия уступом 28"/>
          <p:cNvCxnSpPr>
            <a:cxnSpLocks/>
            <a:stCxn id="13" idx="1"/>
            <a:endCxn id="28" idx="3"/>
          </p:cNvCxnSpPr>
          <p:nvPr/>
        </p:nvCxnSpPr>
        <p:spPr bwMode="auto">
          <a:xfrm flipH="1">
            <a:off x="2840619" y="2742242"/>
            <a:ext cx="1020436" cy="7579"/>
          </a:xfrm>
          <a:prstGeom prst="straightConnector1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  <a:headEnd type="oval"/>
          </a:ln>
          <a:effectLst/>
        </p:spPr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 bwMode="auto">
          <a:xfrm>
            <a:off x="256976" y="5863516"/>
            <a:ext cx="5393730" cy="80794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Segoe UI Light"/>
                <a:cs typeface="Segoe UI Light"/>
              </a:rPr>
              <a:t>Нормативная правовая база</a:t>
            </a:r>
            <a:r>
              <a:rPr lang="ru-RU" dirty="0" smtClean="0">
                <a:solidFill>
                  <a:schemeClr val="bg1"/>
                </a:solidFill>
                <a:latin typeface="Segoe UI Light"/>
                <a:cs typeface="Segoe UI Light"/>
              </a:rPr>
              <a:t>.</a:t>
            </a:r>
            <a:endParaRPr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25332" y="186537"/>
            <a:ext cx="4806708" cy="302643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2400" dirty="0" smtClean="0"/>
              <a:t>II</a:t>
            </a:r>
            <a:r>
              <a:rPr lang="ru-RU" sz="2400" dirty="0" smtClean="0"/>
              <a:t>. Работа Учредителя с подведомственными </a:t>
            </a:r>
          </a:p>
          <a:p>
            <a:pPr>
              <a:lnSpc>
                <a:spcPct val="120000"/>
              </a:lnSpc>
              <a:defRPr/>
            </a:pPr>
            <a:r>
              <a:rPr lang="ru-RU" sz="2400" dirty="0" smtClean="0"/>
              <a:t>учреждениями</a:t>
            </a:r>
            <a:endParaRPr lang="ru-RU" sz="2400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7296EC5-0C35-439B-8DB2-FE0320AEEDE1}"/>
              </a:ext>
            </a:extLst>
          </p:cNvPr>
          <p:cNvGrpSpPr/>
          <p:nvPr/>
        </p:nvGrpSpPr>
        <p:grpSpPr>
          <a:xfrm>
            <a:off x="3779912" y="116632"/>
            <a:ext cx="5364088" cy="6679477"/>
            <a:chOff x="4711700" y="116632"/>
            <a:chExt cx="4432300" cy="667947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700" y="116632"/>
              <a:ext cx="4432300" cy="662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700" y="3760809"/>
              <a:ext cx="4432300" cy="303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70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951952" y="6329463"/>
            <a:ext cx="2057400" cy="337038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Заголовок 2">
            <a:extLst>
              <a:ext uri="{FF2B5EF4-FFF2-40B4-BE49-F238E27FC236}">
                <a16:creationId xmlns:a16="http://schemas.microsoft.com/office/drawing/2014/main" id="{AB184426-95C2-43A7-B866-5ABCCBFFFF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17543" y="144215"/>
            <a:ext cx="7893986" cy="738664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r>
              <a:rPr lang="en-US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</a:t>
            </a:r>
            <a:r>
              <a:rPr lang="en-US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Официальном </a:t>
            </a:r>
            <a:r>
              <a:rPr lang="ru-RU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сайте</a:t>
            </a: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Бизнес-процесс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формирования подведомственной сети в ЛК Учредителя</a:t>
            </a:r>
          </a:p>
        </p:txBody>
      </p:sp>
      <p:sp>
        <p:nvSpPr>
          <p:cNvPr id="35" name="Скругленный прямоугольник 13">
            <a:extLst>
              <a:ext uri="{FF2B5EF4-FFF2-40B4-BE49-F238E27FC236}">
                <a16:creationId xmlns:a16="http://schemas.microsoft.com/office/drawing/2014/main" id="{94F57555-2542-4091-8DEB-4D31C0B96B80}"/>
              </a:ext>
            </a:extLst>
          </p:cNvPr>
          <p:cNvSpPr/>
          <p:nvPr/>
        </p:nvSpPr>
        <p:spPr bwMode="auto">
          <a:xfrm>
            <a:off x="171450" y="1786332"/>
            <a:ext cx="5426592" cy="49962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17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46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1. Подготовка проекта подведомственной сети</a:t>
            </a:r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id="{E3BB793B-4886-4F1F-807D-0971380216C4}"/>
              </a:ext>
            </a:extLst>
          </p:cNvPr>
          <p:cNvSpPr/>
          <p:nvPr/>
        </p:nvSpPr>
        <p:spPr bwMode="auto">
          <a:xfrm>
            <a:off x="5715350" y="1786331"/>
            <a:ext cx="3294003" cy="1124273"/>
          </a:xfrm>
          <a:prstGeom prst="roundRect">
            <a:avLst>
              <a:gd name="adj" fmla="val 16667"/>
            </a:avLst>
          </a:prstGeom>
          <a:noFill/>
          <a:ln w="317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При первом входе пользователя в личный кабинет Учредителя Система запускает </a:t>
            </a:r>
          </a:p>
          <a:p>
            <a:pPr algn="ctr"/>
            <a:r>
              <a:rPr lang="ru-RU" sz="1108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функцию по предварительному заполнению проекта подведомственной сети на основании </a:t>
            </a:r>
          </a:p>
          <a:p>
            <a:pPr algn="ctr"/>
            <a:r>
              <a:rPr lang="ru-RU" sz="1108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имеющихся в системе сведений.</a:t>
            </a:r>
          </a:p>
        </p:txBody>
      </p:sp>
      <p:sp>
        <p:nvSpPr>
          <p:cNvPr id="45" name="Скругленный прямоугольник 13">
            <a:extLst>
              <a:ext uri="{FF2B5EF4-FFF2-40B4-BE49-F238E27FC236}">
                <a16:creationId xmlns:a16="http://schemas.microsoft.com/office/drawing/2014/main" id="{17A05D71-A7ED-4EC0-BB1F-8A7FEF713E3F}"/>
              </a:ext>
            </a:extLst>
          </p:cNvPr>
          <p:cNvSpPr/>
          <p:nvPr/>
        </p:nvSpPr>
        <p:spPr bwMode="auto">
          <a:xfrm>
            <a:off x="2170359" y="3036572"/>
            <a:ext cx="6838994" cy="53117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46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Способы формирования подведомственной сети</a:t>
            </a:r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:a16="http://schemas.microsoft.com/office/drawing/2014/main" id="{0240A17E-0765-4C8C-805F-0DE280A17E6A}"/>
              </a:ext>
            </a:extLst>
          </p:cNvPr>
          <p:cNvSpPr/>
          <p:nvPr/>
        </p:nvSpPr>
        <p:spPr bwMode="auto">
          <a:xfrm>
            <a:off x="3331028" y="3683285"/>
            <a:ext cx="5678324" cy="414432"/>
          </a:xfrm>
          <a:prstGeom prst="roundRect">
            <a:avLst>
              <a:gd name="adj" fmla="val 16667"/>
            </a:avLst>
          </a:prstGeom>
          <a:noFill/>
          <a:ln w="317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Выбор организации из перечня организаций </a:t>
            </a:r>
            <a:r>
              <a:rPr lang="ru-RU" sz="1400" kern="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Официального сайта </a:t>
            </a:r>
            <a:r>
              <a:rPr lang="en-US" sz="1400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  <a:hlinkClick r:id="rId2"/>
              </a:rPr>
              <a:t>www.bus.gov.ru</a:t>
            </a:r>
            <a:r>
              <a:rPr lang="ru-RU" sz="1400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 </a:t>
            </a:r>
            <a:r>
              <a:rPr lang="ru-RU" sz="1477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на основе данных Сводного реестра</a:t>
            </a:r>
            <a:endParaRPr lang="ru-RU" sz="1477" b="1" kern="0" dirty="0">
              <a:solidFill>
                <a:schemeClr val="accent5">
                  <a:lumMod val="50000"/>
                </a:schemeClr>
              </a:solidFill>
              <a:latin typeface="Segoe UI Light"/>
              <a:ea typeface="+mj-ea"/>
              <a:cs typeface="Segoe UI Light"/>
            </a:endParaRPr>
          </a:p>
        </p:txBody>
      </p:sp>
      <p:sp>
        <p:nvSpPr>
          <p:cNvPr id="51" name="Скругленный прямоугольник 9">
            <a:extLst>
              <a:ext uri="{FF2B5EF4-FFF2-40B4-BE49-F238E27FC236}">
                <a16:creationId xmlns:a16="http://schemas.microsoft.com/office/drawing/2014/main" id="{D7E8742C-9734-4031-99DA-1CF3A1E254DF}"/>
              </a:ext>
            </a:extLst>
          </p:cNvPr>
          <p:cNvSpPr/>
          <p:nvPr/>
        </p:nvSpPr>
        <p:spPr bwMode="auto">
          <a:xfrm>
            <a:off x="3331028" y="4148418"/>
            <a:ext cx="5678324" cy="352553"/>
          </a:xfrm>
          <a:prstGeom prst="roundRect">
            <a:avLst>
              <a:gd name="adj" fmla="val 16667"/>
            </a:avLst>
          </a:prstGeom>
          <a:noFill/>
          <a:ln w="317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kern="0" dirty="0">
                <a:solidFill>
                  <a:srgbClr val="FF0000"/>
                </a:solidFill>
                <a:latin typeface="Segoe UI Light"/>
                <a:ea typeface="+mj-ea"/>
                <a:cs typeface="Segoe UI Light"/>
              </a:rPr>
              <a:t>Добавление организации из </a:t>
            </a:r>
            <a:r>
              <a:rPr lang="ru-RU" sz="1100" kern="0" dirty="0" smtClean="0">
                <a:solidFill>
                  <a:srgbClr val="FF0000"/>
                </a:solidFill>
                <a:latin typeface="Segoe UI Light"/>
                <a:ea typeface="+mj-ea"/>
                <a:cs typeface="Segoe UI Light"/>
              </a:rPr>
              <a:t>ЕГРЮЛ (устаревший способ)</a:t>
            </a:r>
            <a:endParaRPr lang="ru-RU" sz="1100" kern="0" dirty="0">
              <a:solidFill>
                <a:srgbClr val="FF0000"/>
              </a:solidFill>
              <a:latin typeface="Segoe UI Light"/>
              <a:ea typeface="+mj-ea"/>
              <a:cs typeface="Segoe UI Light"/>
            </a:endParaRPr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:a16="http://schemas.microsoft.com/office/drawing/2014/main" id="{0EE641A7-BE07-4762-9C70-C7B7AD252BBD}"/>
              </a:ext>
            </a:extLst>
          </p:cNvPr>
          <p:cNvSpPr/>
          <p:nvPr/>
        </p:nvSpPr>
        <p:spPr bwMode="auto">
          <a:xfrm>
            <a:off x="3331028" y="4606952"/>
            <a:ext cx="5680501" cy="464953"/>
          </a:xfrm>
          <a:prstGeom prst="roundRect">
            <a:avLst>
              <a:gd name="adj" fmla="val 16667"/>
            </a:avLst>
          </a:prstGeom>
          <a:noFill/>
          <a:ln w="317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kern="0" dirty="0">
                <a:solidFill>
                  <a:srgbClr val="FF0000"/>
                </a:solidFill>
                <a:latin typeface="Segoe UI Light"/>
                <a:ea typeface="+mj-ea"/>
                <a:cs typeface="Segoe UI Light"/>
              </a:rPr>
              <a:t>Загрузка сведений о подведомственных учреждениях из файла </a:t>
            </a:r>
          </a:p>
          <a:p>
            <a:r>
              <a:rPr lang="ru-RU" sz="1200" kern="0" dirty="0">
                <a:solidFill>
                  <a:srgbClr val="FF0000"/>
                </a:solidFill>
                <a:latin typeface="Segoe UI Light"/>
                <a:ea typeface="+mj-ea"/>
                <a:cs typeface="Segoe UI Light"/>
              </a:rPr>
              <a:t>в формате </a:t>
            </a:r>
            <a:r>
              <a:rPr lang="en-US" sz="1200" kern="0" dirty="0">
                <a:solidFill>
                  <a:srgbClr val="FF0000"/>
                </a:solidFill>
                <a:latin typeface="Segoe UI Light"/>
                <a:ea typeface="+mj-ea"/>
                <a:cs typeface="Segoe UI Light"/>
              </a:rPr>
              <a:t>Excel</a:t>
            </a:r>
            <a:r>
              <a:rPr lang="ru-RU" sz="1200" kern="0" dirty="0">
                <a:solidFill>
                  <a:srgbClr val="FF0000"/>
                </a:solidFill>
                <a:latin typeface="Segoe UI Light"/>
                <a:ea typeface="+mj-ea"/>
                <a:cs typeface="Segoe UI Light"/>
              </a:rPr>
              <a:t> </a:t>
            </a:r>
            <a:r>
              <a:rPr lang="ru-RU" sz="1200" kern="0" dirty="0">
                <a:solidFill>
                  <a:srgbClr val="FF0000"/>
                </a:solidFill>
                <a:latin typeface="Segoe UI Light"/>
                <a:cs typeface="Segoe UI Light"/>
              </a:rPr>
              <a:t>(устаревший способ</a:t>
            </a:r>
            <a:r>
              <a:rPr lang="ru-RU" sz="1200" kern="0" dirty="0" smtClean="0">
                <a:solidFill>
                  <a:srgbClr val="FF0000"/>
                </a:solidFill>
                <a:latin typeface="Segoe UI Light"/>
                <a:cs typeface="Segoe UI Light"/>
              </a:rPr>
              <a:t>)</a:t>
            </a:r>
            <a:endParaRPr lang="ru-RU" sz="1200" kern="0" dirty="0">
              <a:solidFill>
                <a:srgbClr val="FF0000"/>
              </a:solidFill>
              <a:latin typeface="Segoe UI Light"/>
              <a:cs typeface="Segoe UI Light"/>
            </a:endParaRPr>
          </a:p>
        </p:txBody>
      </p:sp>
      <p:sp>
        <p:nvSpPr>
          <p:cNvPr id="15" name="Скругленный прямоугольник 13">
            <a:extLst>
              <a:ext uri="{FF2B5EF4-FFF2-40B4-BE49-F238E27FC236}">
                <a16:creationId xmlns:a16="http://schemas.microsoft.com/office/drawing/2014/main" id="{94F57555-2542-4091-8DEB-4D31C0B96B80}"/>
              </a:ext>
            </a:extLst>
          </p:cNvPr>
          <p:cNvSpPr/>
          <p:nvPr/>
        </p:nvSpPr>
        <p:spPr bwMode="auto">
          <a:xfrm>
            <a:off x="171451" y="5748504"/>
            <a:ext cx="8837902" cy="49962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17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46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2. Публикация сведений об учреждениях подведомственной сети</a:t>
            </a:r>
          </a:p>
        </p:txBody>
      </p:sp>
      <p:sp>
        <p:nvSpPr>
          <p:cNvPr id="16" name="Скругленный прямоугольник 13">
            <a:extLst>
              <a:ext uri="{FF2B5EF4-FFF2-40B4-BE49-F238E27FC236}">
                <a16:creationId xmlns:a16="http://schemas.microsoft.com/office/drawing/2014/main" id="{17A05D71-A7ED-4EC0-BB1F-8A7FEF713E3F}"/>
              </a:ext>
            </a:extLst>
          </p:cNvPr>
          <p:cNvSpPr/>
          <p:nvPr/>
        </p:nvSpPr>
        <p:spPr bwMode="auto">
          <a:xfrm>
            <a:off x="781492" y="2379794"/>
            <a:ext cx="4816549" cy="53117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1.1 Добавление учреждений в подведомственную сеть</a:t>
            </a:r>
            <a:r>
              <a:rPr lang="en-US" sz="1600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 </a:t>
            </a:r>
            <a:r>
              <a:rPr lang="en-US" sz="1200" b="1" u="sng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(</a:t>
            </a:r>
            <a:r>
              <a:rPr lang="ru-RU" sz="1200" b="1" u="sng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посредством внесения изменений в Сводный реестр)</a:t>
            </a:r>
            <a:endParaRPr lang="ru-RU" sz="1200" b="1" u="sng" kern="0" dirty="0">
              <a:solidFill>
                <a:schemeClr val="accent5">
                  <a:lumMod val="50000"/>
                </a:schemeClr>
              </a:solidFill>
              <a:latin typeface="Segoe UI Light"/>
              <a:ea typeface="+mj-ea"/>
              <a:cs typeface="Segoe UI Light"/>
            </a:endParaRPr>
          </a:p>
        </p:txBody>
      </p:sp>
      <p:sp>
        <p:nvSpPr>
          <p:cNvPr id="17" name="Скругленный прямоугольник 13">
            <a:extLst>
              <a:ext uri="{FF2B5EF4-FFF2-40B4-BE49-F238E27FC236}">
                <a16:creationId xmlns:a16="http://schemas.microsoft.com/office/drawing/2014/main" id="{17A05D71-A7ED-4EC0-BB1F-8A7FEF713E3F}"/>
              </a:ext>
            </a:extLst>
          </p:cNvPr>
          <p:cNvSpPr/>
          <p:nvPr/>
        </p:nvSpPr>
        <p:spPr bwMode="auto">
          <a:xfrm>
            <a:off x="844297" y="5162341"/>
            <a:ext cx="8165056" cy="46095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46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1.2 Настройка полномочий для учреждений подведомственной сети</a:t>
            </a:r>
          </a:p>
        </p:txBody>
      </p:sp>
      <p:pic>
        <p:nvPicPr>
          <p:cNvPr id="18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605647" y="1491981"/>
            <a:ext cx="412686" cy="43651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9" name="Стрелка вправо 18"/>
          <p:cNvSpPr/>
          <p:nvPr/>
        </p:nvSpPr>
        <p:spPr bwMode="auto">
          <a:xfrm>
            <a:off x="2529201" y="3691468"/>
            <a:ext cx="711090" cy="341448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Стрелка вправо 19"/>
          <p:cNvSpPr/>
          <p:nvPr/>
        </p:nvSpPr>
        <p:spPr bwMode="auto">
          <a:xfrm>
            <a:off x="2529201" y="4130961"/>
            <a:ext cx="711090" cy="341448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Стрелка вправо 20"/>
          <p:cNvSpPr/>
          <p:nvPr/>
        </p:nvSpPr>
        <p:spPr bwMode="auto">
          <a:xfrm>
            <a:off x="2529201" y="4668703"/>
            <a:ext cx="711090" cy="341448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962948" y="6349009"/>
            <a:ext cx="2057400" cy="337038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2"/>
          <p:cNvSpPr>
            <a:spLocks noGrp="1"/>
          </p:cNvSpPr>
          <p:nvPr>
            <p:ph type="title"/>
          </p:nvPr>
        </p:nvSpPr>
        <p:spPr bwMode="auto">
          <a:xfrm>
            <a:off x="2987823" y="239742"/>
            <a:ext cx="6024249" cy="738664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r>
              <a:rPr lang="en-US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</a:t>
            </a:r>
            <a:r>
              <a:rPr lang="en-US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</a:t>
            </a: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</a:t>
            </a:r>
            <a:r>
              <a:rPr lang="ru-RU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сайте</a:t>
            </a:r>
            <a:br>
              <a:rPr lang="ru-RU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sz="1600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5248644" y="1491449"/>
            <a:ext cx="397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latin typeface="Futura PT Book"/>
              </a:defRPr>
            </a:lvl1pPr>
          </a:lstStyle>
          <a:p>
            <a:pPr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После авторизации осуществляется переход к странице сведений о подведомственной сети Учредителя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4895612" y="2253210"/>
            <a:ext cx="3825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Первый блок для работы «Подведомственная сеть» для первичной публикации, доступны функции:</a:t>
            </a:r>
          </a:p>
          <a:p>
            <a:pPr marL="422042" lvl="1">
              <a:defRPr/>
            </a:pP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1)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ПОИСК</a:t>
            </a:r>
          </a:p>
          <a:p>
            <a:pPr marL="422042" lvl="1">
              <a:defRPr/>
            </a:pP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2) </a:t>
            </a:r>
            <a:r>
              <a:rPr lang="ru-RU" sz="1200" b="1" cap="all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УПравление</a:t>
            </a:r>
            <a:r>
              <a:rPr lang="ru-RU" sz="1200" b="1" cap="all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полномочиями</a:t>
            </a:r>
          </a:p>
          <a:p>
            <a:pPr marL="422042" lvl="1">
              <a:defRPr/>
            </a:pPr>
            <a:r>
              <a:rPr lang="en-US" sz="1200" b="1" cap="all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3) </a:t>
            </a:r>
            <a:r>
              <a:rPr lang="ru-RU" sz="1200" b="1" cap="all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Публикация </a:t>
            </a:r>
            <a:endParaRPr lang="ru-RU" sz="1200" b="1" cap="all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>
            <a:off x="5248645" y="2159309"/>
            <a:ext cx="359865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 bwMode="auto">
          <a:xfrm>
            <a:off x="5460544" y="5331036"/>
            <a:ext cx="3174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latin typeface="Futura PT Book"/>
              </a:defRPr>
            </a:lvl1pPr>
          </a:lstStyle>
          <a:p>
            <a:pPr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Блок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уточнения списка организации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3719037" y="3785381"/>
            <a:ext cx="1519714" cy="9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1A8494-B874-43D0-AF8B-5E7496AD1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05" y="1522165"/>
            <a:ext cx="4741989" cy="11481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Овал 36"/>
          <p:cNvSpPr/>
          <p:nvPr/>
        </p:nvSpPr>
        <p:spPr bwMode="auto">
          <a:xfrm rot="10800000" flipV="1">
            <a:off x="2105009" y="1917824"/>
            <a:ext cx="162018" cy="199407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20" name="Соединительная линия уступом 19"/>
          <p:cNvCxnSpPr>
            <a:cxnSpLocks noChangeAspect="1"/>
            <a:stCxn id="32" idx="1"/>
            <a:endCxn id="37" idx="2"/>
          </p:cNvCxnSpPr>
          <p:nvPr/>
        </p:nvCxnSpPr>
        <p:spPr bwMode="auto">
          <a:xfrm rot="10800000" flipV="1">
            <a:off x="2267028" y="1722282"/>
            <a:ext cx="2981617" cy="295246"/>
          </a:xfrm>
          <a:prstGeom prst="bentConnector3">
            <a:avLst>
              <a:gd name="adj1" fmla="val 50000"/>
            </a:avLst>
          </a:prstGeom>
          <a:ln w="12700" cap="rnd" cmpd="sng">
            <a:solidFill>
              <a:schemeClr val="accent5">
                <a:lumMod val="50000"/>
              </a:schemeClr>
            </a:solidFill>
            <a:prstDash val="dash"/>
            <a:miter lim="800000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D91367-C20E-4123-AABD-56A47CA7F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51" y="2853150"/>
            <a:ext cx="4724161" cy="356335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27" name="Овал 26"/>
          <p:cNvSpPr/>
          <p:nvPr/>
        </p:nvSpPr>
        <p:spPr bwMode="auto">
          <a:xfrm rot="10800000" flipV="1">
            <a:off x="4895613" y="4768891"/>
            <a:ext cx="162018" cy="199407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1" name="Соединительная линия уступом 40"/>
          <p:cNvCxnSpPr>
            <a:cxnSpLocks noChangeAspect="1"/>
            <a:stCxn id="38" idx="1"/>
            <a:endCxn id="27" idx="2"/>
          </p:cNvCxnSpPr>
          <p:nvPr/>
        </p:nvCxnSpPr>
        <p:spPr bwMode="auto">
          <a:xfrm rot="10800000">
            <a:off x="5057632" y="4868596"/>
            <a:ext cx="402913" cy="60094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E7389AE5-B837-40A1-AC00-DDFDBA6A2F7D}"/>
              </a:ext>
            </a:extLst>
          </p:cNvPr>
          <p:cNvCxnSpPr>
            <a:cxnSpLocks/>
          </p:cNvCxnSpPr>
          <p:nvPr/>
        </p:nvCxnSpPr>
        <p:spPr bwMode="auto">
          <a:xfrm>
            <a:off x="5652120" y="5573787"/>
            <a:ext cx="292377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BF9982D-A4E4-4BDD-8885-4C185CCE6612}"/>
              </a:ext>
            </a:extLst>
          </p:cNvPr>
          <p:cNvSpPr/>
          <p:nvPr/>
        </p:nvSpPr>
        <p:spPr bwMode="auto">
          <a:xfrm>
            <a:off x="6982557" y="5570768"/>
            <a:ext cx="2546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265" indent="-158265">
              <a:buFont typeface="Arial"/>
              <a:buChar char="•"/>
              <a:defRPr/>
            </a:pPr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Бюджетное</a:t>
            </a:r>
          </a:p>
          <a:p>
            <a:pPr marL="158265" indent="-158265">
              <a:buFont typeface="Arial"/>
              <a:buChar char="•"/>
              <a:defRPr/>
            </a:pPr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Автономное</a:t>
            </a:r>
          </a:p>
          <a:p>
            <a:pPr marL="158265" indent="-158265">
              <a:buFont typeface="Arial"/>
              <a:buChar char="•"/>
              <a:defRPr/>
            </a:pPr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Казенное</a:t>
            </a:r>
          </a:p>
          <a:p>
            <a:pPr marL="158265" indent="-158265">
              <a:buFont typeface="Arial"/>
              <a:buChar char="•"/>
              <a:defRPr/>
            </a:pPr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Орган государственной власти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81A324-4C4B-465E-930A-DCFFF7F23C21}"/>
              </a:ext>
            </a:extLst>
          </p:cNvPr>
          <p:cNvSpPr txBox="1"/>
          <p:nvPr/>
        </p:nvSpPr>
        <p:spPr bwMode="auto">
          <a:xfrm>
            <a:off x="5282173" y="3482081"/>
            <a:ext cx="3273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latin typeface="Futura PT Book"/>
              </a:defRPr>
            </a:lvl1pPr>
          </a:lstStyle>
          <a:p>
            <a:pPr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Доступен поиск учреждений сети </a:t>
            </a:r>
          </a:p>
          <a:p>
            <a:pPr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использованием параметров: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40BD6FB-0C60-4D38-BCD5-6EDECCA2EFD6}"/>
              </a:ext>
            </a:extLst>
          </p:cNvPr>
          <p:cNvSpPr/>
          <p:nvPr/>
        </p:nvSpPr>
        <p:spPr bwMode="auto">
          <a:xfrm>
            <a:off x="6982557" y="3848416"/>
            <a:ext cx="25464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265" indent="-158265">
              <a:buFont typeface="Arial"/>
              <a:buChar char="•"/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Реквизиты организации</a:t>
            </a:r>
          </a:p>
          <a:p>
            <a:pPr marL="158265" indent="-158265">
              <a:buFont typeface="Arial"/>
              <a:buChar char="•"/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Федеральный округ</a:t>
            </a:r>
          </a:p>
          <a:p>
            <a:pPr marL="158265" indent="-158265">
              <a:buFont typeface="Arial"/>
              <a:buChar char="•"/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Субъект РФ</a:t>
            </a:r>
          </a:p>
          <a:p>
            <a:pPr marL="158265" indent="-158265">
              <a:buFont typeface="Arial"/>
              <a:buChar char="•"/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Район/Город</a:t>
            </a:r>
          </a:p>
          <a:p>
            <a:pPr marL="158265" indent="-158265">
              <a:buFont typeface="Arial"/>
              <a:buChar char="•"/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Город, населенный пункт</a:t>
            </a:r>
          </a:p>
          <a:p>
            <a:pPr marL="158265" indent="-158265">
              <a:buFont typeface="Arial"/>
              <a:buChar char="•"/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Тип организации</a:t>
            </a:r>
          </a:p>
          <a:p>
            <a:pPr marL="158265" indent="-158265">
              <a:buFont typeface="Arial"/>
              <a:buChar char="•"/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Примечание</a:t>
            </a:r>
          </a:p>
          <a:p>
            <a:pPr marL="158265" indent="-158265">
              <a:buFont typeface="Arial"/>
              <a:buChar char="•"/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Статус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CB5FCF7-B688-4548-8C46-3A789E10FF24}"/>
              </a:ext>
            </a:extLst>
          </p:cNvPr>
          <p:cNvCxnSpPr>
            <a:cxnSpLocks/>
          </p:cNvCxnSpPr>
          <p:nvPr/>
        </p:nvCxnSpPr>
        <p:spPr bwMode="auto">
          <a:xfrm>
            <a:off x="5625808" y="3907184"/>
            <a:ext cx="3009591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>
            <a:extLst>
              <a:ext uri="{FF2B5EF4-FFF2-40B4-BE49-F238E27FC236}">
                <a16:creationId xmlns:a16="http://schemas.microsoft.com/office/drawing/2014/main" id="{6E46B971-65A2-402D-865D-19E07CEF0524}"/>
              </a:ext>
            </a:extLst>
          </p:cNvPr>
          <p:cNvSpPr/>
          <p:nvPr/>
        </p:nvSpPr>
        <p:spPr bwMode="auto">
          <a:xfrm rot="10800000" flipV="1">
            <a:off x="3878860" y="3227767"/>
            <a:ext cx="162018" cy="199407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ln>
                <a:solidFill>
                  <a:srgbClr val="0070C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47" name="Соединительная линия уступом 40">
            <a:extLst>
              <a:ext uri="{FF2B5EF4-FFF2-40B4-BE49-F238E27FC236}">
                <a16:creationId xmlns:a16="http://schemas.microsoft.com/office/drawing/2014/main" id="{A8DD0EB4-7CD0-4591-ADA3-294C31EAB5AC}"/>
              </a:ext>
            </a:extLst>
          </p:cNvPr>
          <p:cNvCxnSpPr>
            <a:cxnSpLocks/>
            <a:stCxn id="40" idx="1"/>
            <a:endCxn id="46" idx="2"/>
          </p:cNvCxnSpPr>
          <p:nvPr/>
        </p:nvCxnSpPr>
        <p:spPr bwMode="auto">
          <a:xfrm rot="10800000">
            <a:off x="4040879" y="3327472"/>
            <a:ext cx="1241295" cy="38544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  <p:sp>
        <p:nvSpPr>
          <p:cNvPr id="24" name="Заголовок 2"/>
          <p:cNvSpPr txBox="1">
            <a:spLocks/>
          </p:cNvSpPr>
          <p:nvPr/>
        </p:nvSpPr>
        <p:spPr bwMode="auto">
          <a:xfrm>
            <a:off x="171452" y="1101069"/>
            <a:ext cx="8675848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defTabSz="9144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Работа с перечнем подведомственных организаций учредителя.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Поиск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учреждений</a:t>
            </a:r>
            <a:endParaRPr lang="ru-RU" sz="1600" kern="0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39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997544" y="6295026"/>
            <a:ext cx="2057400" cy="337038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Соединительная линия уступом 40"/>
          <p:cNvCxnSpPr>
            <a:cxnSpLocks noChangeAspect="1"/>
            <a:stCxn id="38" idx="1"/>
            <a:endCxn id="27" idx="2"/>
          </p:cNvCxnSpPr>
          <p:nvPr/>
        </p:nvCxnSpPr>
        <p:spPr bwMode="auto">
          <a:xfrm rot="10800000">
            <a:off x="5432406" y="2947892"/>
            <a:ext cx="480956" cy="113197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2">
            <a:extLst>
              <a:ext uri="{FF2B5EF4-FFF2-40B4-BE49-F238E27FC236}">
                <a16:creationId xmlns:a16="http://schemas.microsoft.com/office/drawing/2014/main" id="{AB184426-95C2-43A7-B866-5ABCCBFFFF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24856" y="239742"/>
            <a:ext cx="7251913" cy="738664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</a:t>
            </a:r>
            <a:r>
              <a:rPr lang="en-US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</a:t>
            </a:r>
            <a:r>
              <a:rPr lang="ru-RU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сайте</a:t>
            </a:r>
            <a:br>
              <a:rPr lang="ru-RU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sz="1600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23528" y="1522778"/>
            <a:ext cx="8546715" cy="4354494"/>
            <a:chOff x="132740" y="1152741"/>
            <a:chExt cx="9791828" cy="4929058"/>
          </a:xfrm>
        </p:grpSpPr>
        <p:sp>
          <p:nvSpPr>
            <p:cNvPr id="32" name="TextBox 31"/>
            <p:cNvSpPr txBox="1"/>
            <p:nvPr/>
          </p:nvSpPr>
          <p:spPr bwMode="auto">
            <a:xfrm>
              <a:off x="6536917" y="1152741"/>
              <a:ext cx="3387649" cy="779734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500">
                  <a:latin typeface="Futura PT Book"/>
                </a:defRPr>
              </a:lvl1pPr>
            </a:lstStyle>
            <a:p>
              <a:pPr>
                <a:defRPr/>
              </a:pPr>
              <a:r>
                <a:rPr lang="ru-RU" sz="1292" i="1" dirty="0" smtClean="0">
                  <a:solidFill>
                    <a:srgbClr val="FF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1. Ручное формирование в настоящее время не требуется</a:t>
              </a:r>
              <a:endParaRPr lang="ru-RU" sz="1292" i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>
                <a:defRPr/>
              </a:pPr>
              <a:endParaRPr lang="ru-RU" sz="1292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6536919" y="3207213"/>
              <a:ext cx="3387649" cy="1680024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500">
                  <a:latin typeface="Futura PT Book"/>
                </a:defRPr>
              </a:lvl1pPr>
            </a:lstStyle>
            <a:p>
              <a:pPr>
                <a:defRPr/>
              </a:pPr>
              <a:r>
                <a:rPr lang="ru-RU" sz="1292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3. Доступны функции: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292" i="1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публикация </a:t>
              </a:r>
              <a:r>
                <a:rPr lang="ru-RU" sz="1292" i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подведомственной </a:t>
              </a:r>
              <a:r>
                <a:rPr lang="ru-RU" sz="1292" i="1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сети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292" i="1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выгрузка </a:t>
              </a:r>
              <a:r>
                <a:rPr lang="ru-RU" sz="1292" i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 </a:t>
              </a:r>
              <a:r>
                <a:rPr lang="en-US" sz="1292" i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Excel</a:t>
              </a:r>
              <a:endParaRPr lang="ru-RU" sz="1292" i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292" i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просмотр печатной формы опубликованного списка учреждений</a:t>
              </a:r>
            </a:p>
          </p:txBody>
        </p:sp>
        <p:sp>
          <p:nvSpPr>
            <p:cNvPr id="65" name="Прямоугольник 64"/>
            <p:cNvSpPr/>
            <p:nvPr/>
          </p:nvSpPr>
          <p:spPr bwMode="auto">
            <a:xfrm>
              <a:off x="4028956" y="3815061"/>
              <a:ext cx="1646357" cy="10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62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EF23055-1371-4B8B-8E12-FAAC804C6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740" y="1276004"/>
              <a:ext cx="5677637" cy="4805795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37" name="Овал 36"/>
            <p:cNvSpPr/>
            <p:nvPr/>
          </p:nvSpPr>
          <p:spPr bwMode="auto">
            <a:xfrm rot="10800000" flipV="1">
              <a:off x="2165030" y="1599880"/>
              <a:ext cx="175519" cy="216023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62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20" name="Соединительная линия уступом 19"/>
            <p:cNvCxnSpPr>
              <a:cxnSpLocks noChangeAspect="1"/>
              <a:stCxn id="32" idx="1"/>
              <a:endCxn id="37" idx="2"/>
            </p:cNvCxnSpPr>
            <p:nvPr/>
          </p:nvCxnSpPr>
          <p:spPr bwMode="auto">
            <a:xfrm rot="10800000" flipV="1">
              <a:off x="2340549" y="1542609"/>
              <a:ext cx="4196368" cy="165282"/>
            </a:xfrm>
            <a:prstGeom prst="bentConnector3">
              <a:avLst>
                <a:gd name="adj1" fmla="val 50000"/>
              </a:avLst>
            </a:prstGeom>
            <a:ln w="12700" cap="rnd" cmpd="sng">
              <a:solidFill>
                <a:schemeClr val="accent5">
                  <a:lumMod val="50000"/>
                </a:schemeClr>
              </a:solidFill>
              <a:prstDash val="dash"/>
              <a:miter lim="800000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 bwMode="auto">
            <a:xfrm rot="10800000" flipV="1">
              <a:off x="5810377" y="2657884"/>
              <a:ext cx="175519" cy="216023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62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66" name="Овал 65"/>
            <p:cNvSpPr/>
            <p:nvPr/>
          </p:nvSpPr>
          <p:spPr bwMode="auto">
            <a:xfrm rot="10800000" flipV="1">
              <a:off x="3572836" y="3123824"/>
              <a:ext cx="175519" cy="216023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62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77D04D0-90FF-4F7C-B481-5F0A871CF180}"/>
                </a:ext>
              </a:extLst>
            </p:cNvPr>
            <p:cNvSpPr/>
            <p:nvPr/>
          </p:nvSpPr>
          <p:spPr bwMode="auto">
            <a:xfrm rot="10800000" flipV="1">
              <a:off x="1677268" y="5205366"/>
              <a:ext cx="175519" cy="216023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62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48" name="Соединительная линия уступом 66">
              <a:extLst>
                <a:ext uri="{FF2B5EF4-FFF2-40B4-BE49-F238E27FC236}">
                  <a16:creationId xmlns:a16="http://schemas.microsoft.com/office/drawing/2014/main" id="{9B3679D0-DC13-49B3-A94A-4BF0BFAD5D94}"/>
                </a:ext>
              </a:extLst>
            </p:cNvPr>
            <p:cNvCxnSpPr>
              <a:cxnSpLocks/>
              <a:stCxn id="53" idx="1"/>
              <a:endCxn id="47" idx="2"/>
            </p:cNvCxnSpPr>
            <p:nvPr/>
          </p:nvCxnSpPr>
          <p:spPr bwMode="auto">
            <a:xfrm rot="10800000" flipV="1">
              <a:off x="1852787" y="5294474"/>
              <a:ext cx="4680220" cy="1890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5">
                  <a:lumMod val="50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0DBDE6C-2BA7-4B7A-A331-3D5DBC4C859D}"/>
                </a:ext>
              </a:extLst>
            </p:cNvPr>
            <p:cNvSpPr txBox="1"/>
            <p:nvPr/>
          </p:nvSpPr>
          <p:spPr bwMode="auto">
            <a:xfrm>
              <a:off x="6533007" y="5017145"/>
              <a:ext cx="3391558" cy="554661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500">
                  <a:latin typeface="Futura PT Book"/>
                </a:defRPr>
              </a:lvl1pPr>
            </a:lstStyle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292" i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</a:t>
              </a:r>
              <a:r>
                <a:rPr lang="ru-RU" sz="1292" i="1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ереход </a:t>
              </a:r>
              <a:r>
                <a:rPr lang="ru-RU" sz="1292" i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к форме управления полномочиями учреждений</a:t>
              </a:r>
            </a:p>
          </p:txBody>
        </p:sp>
        <p:sp>
          <p:nvSpPr>
            <p:cNvPr id="39" name="TextBox 38"/>
            <p:cNvSpPr txBox="1"/>
            <p:nvPr/>
          </p:nvSpPr>
          <p:spPr bwMode="auto">
            <a:xfrm>
              <a:off x="6536918" y="2017164"/>
              <a:ext cx="3387649" cy="1004806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500">
                  <a:latin typeface="Futura PT Book"/>
                </a:defRPr>
              </a:lvl1pPr>
            </a:lstStyle>
            <a:p>
              <a:pPr>
                <a:defRPr/>
              </a:pPr>
              <a:r>
                <a:rPr lang="ru-RU" sz="1292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2. </a:t>
              </a:r>
              <a:r>
                <a:rPr lang="ru-RU" sz="1292" i="1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При первичной работе с подведомственной сетью </a:t>
              </a:r>
              <a:r>
                <a:rPr lang="ru-RU" sz="1292" i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уполномоченному лицу требуется опубликовать</a:t>
              </a:r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5906058"/>
            <a:ext cx="828092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sz="1200" b="1" i="1" kern="0" dirty="0" smtClean="0">
              <a:solidFill>
                <a:srgbClr val="FF0000"/>
              </a:solidFill>
              <a:latin typeface="Segoe UI Light"/>
              <a:cs typeface="Segoe UI Light"/>
            </a:endParaRPr>
          </a:p>
          <a:p>
            <a:pPr lvl="0">
              <a:defRPr/>
            </a:pPr>
            <a:endParaRPr lang="ru-RU" sz="1200" b="1" i="1" kern="0" dirty="0">
              <a:solidFill>
                <a:srgbClr val="FF0000"/>
              </a:solidFill>
              <a:latin typeface="Segoe UI Light"/>
              <a:cs typeface="Segoe UI Light"/>
            </a:endParaRPr>
          </a:p>
          <a:p>
            <a:pPr lvl="0">
              <a:defRPr/>
            </a:pPr>
            <a:r>
              <a:rPr lang="ru-RU" sz="1200" b="1" i="1" kern="0" dirty="0" smtClean="0">
                <a:solidFill>
                  <a:srgbClr val="FF0000"/>
                </a:solidFill>
                <a:latin typeface="Segoe UI Light"/>
                <a:cs typeface="Segoe UI Light"/>
              </a:rPr>
              <a:t>ВАЖНО! </a:t>
            </a:r>
          </a:p>
          <a:p>
            <a:pPr lvl="0">
              <a:defRPr/>
            </a:pPr>
            <a:r>
              <a:rPr lang="ru-RU" sz="1100" b="1" i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Добавление </a:t>
            </a:r>
            <a:r>
              <a:rPr lang="ru-RU" sz="1100" b="1" i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учреждения в проект подведомственной сети </a:t>
            </a:r>
            <a:r>
              <a:rPr lang="ru-RU" sz="1100" b="1" i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из </a:t>
            </a:r>
            <a:r>
              <a:rPr lang="ru-RU" sz="1100" b="1" i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перечня учреждений </a:t>
            </a:r>
            <a:r>
              <a:rPr lang="ru-RU" sz="1100" b="1" i="1" u="sng" kern="0" dirty="0" smtClean="0">
                <a:solidFill>
                  <a:srgbClr val="FF0000"/>
                </a:solidFill>
                <a:latin typeface="Segoe UI Light"/>
                <a:cs typeface="Segoe UI Light"/>
              </a:rPr>
              <a:t>после </a:t>
            </a:r>
            <a:r>
              <a:rPr lang="ru-RU" sz="1100" b="1" i="1" u="sng" kern="0" dirty="0">
                <a:solidFill>
                  <a:srgbClr val="FF0000"/>
                </a:solidFill>
                <a:latin typeface="Segoe UI Light"/>
                <a:cs typeface="Segoe UI Light"/>
              </a:rPr>
              <a:t>первичной публикации не </a:t>
            </a:r>
            <a:r>
              <a:rPr lang="ru-RU" sz="1100" b="1" i="1" u="sng" kern="0" dirty="0" smtClean="0">
                <a:solidFill>
                  <a:srgbClr val="FF0000"/>
                </a:solidFill>
                <a:latin typeface="Segoe UI Light"/>
                <a:cs typeface="Segoe UI Light"/>
              </a:rPr>
              <a:t>требуется!</a:t>
            </a:r>
            <a:endParaRPr lang="ru-RU" sz="1100" b="1" i="1" u="sng" kern="0" dirty="0">
              <a:solidFill>
                <a:srgbClr val="FF0000"/>
              </a:solidFill>
              <a:latin typeface="Segoe UI Light"/>
              <a:cs typeface="Segoe UI Light"/>
            </a:endParaRPr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AB184426-95C2-43A7-B866-5ABCCBFFFF0B}"/>
              </a:ext>
            </a:extLst>
          </p:cNvPr>
          <p:cNvSpPr txBox="1">
            <a:spLocks/>
          </p:cNvSpPr>
          <p:nvPr/>
        </p:nvSpPr>
        <p:spPr bwMode="auto">
          <a:xfrm>
            <a:off x="467544" y="976292"/>
            <a:ext cx="8496944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defTabSz="9144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>
              <a:lnSpc>
                <a:spcPct val="100000"/>
              </a:lnSpc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Формирование подведомственной сети. Возможности работы с перечнем учреждений</a:t>
            </a:r>
            <a:endParaRPr lang="ru-RU" sz="1600" kern="0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81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976130" y="6216877"/>
            <a:ext cx="2057400" cy="337038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8C74C77-9F6A-41DD-B26B-6C63BE0E2FA5}"/>
              </a:ext>
            </a:extLst>
          </p:cNvPr>
          <p:cNvGrpSpPr/>
          <p:nvPr/>
        </p:nvGrpSpPr>
        <p:grpSpPr>
          <a:xfrm>
            <a:off x="532197" y="2159370"/>
            <a:ext cx="8579268" cy="3270794"/>
            <a:chOff x="343369" y="1202357"/>
            <a:chExt cx="11627098" cy="3735592"/>
          </a:xfrm>
        </p:grpSpPr>
        <p:sp>
          <p:nvSpPr>
            <p:cNvPr id="38" name="TextBox 37"/>
            <p:cNvSpPr txBox="1"/>
            <p:nvPr/>
          </p:nvSpPr>
          <p:spPr bwMode="auto">
            <a:xfrm>
              <a:off x="6791256" y="1950044"/>
              <a:ext cx="4858461" cy="949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500">
                  <a:latin typeface="Futura PT Book"/>
                </a:defRPr>
              </a:lvl1pPr>
            </a:lstStyle>
            <a:p>
              <a:pPr>
                <a:defRPr/>
              </a:pPr>
              <a:r>
                <a:rPr lang="ru-RU" sz="120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Для управления полномочиями подведомственных учреждений нажмите на соответствующую гиперссылку </a:t>
              </a:r>
              <a:r>
                <a:rPr lang="ru-RU" sz="1200" b="1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«Управление полномочиями</a:t>
              </a:r>
              <a:r>
                <a:rPr lang="ru-RU" sz="1200" b="1" dirty="0" smtClean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»</a:t>
              </a:r>
              <a:endParaRPr lang="ru-RU" sz="12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6985001" y="3158453"/>
              <a:ext cx="4985466" cy="316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500">
                  <a:latin typeface="Futura PT Book"/>
                </a:defRPr>
              </a:lvl1pPr>
            </a:lstStyle>
            <a:p>
              <a:pPr>
                <a:defRPr/>
              </a:pPr>
              <a:r>
                <a:rPr lang="ru-RU" sz="120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Настройка</a:t>
              </a:r>
              <a:r>
                <a:rPr lang="ru-RU" sz="1200" dirty="0">
                  <a:solidFill>
                    <a:srgbClr val="002060"/>
                  </a:solidFill>
                </a:rPr>
                <a:t> периода в выпадающем списке</a:t>
              </a:r>
            </a:p>
          </p:txBody>
        </p:sp>
        <p:sp>
          <p:nvSpPr>
            <p:cNvPr id="65" name="Прямоугольник 64"/>
            <p:cNvSpPr/>
            <p:nvPr/>
          </p:nvSpPr>
          <p:spPr bwMode="auto">
            <a:xfrm>
              <a:off x="4958715" y="3815080"/>
              <a:ext cx="2026285" cy="10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62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705FF56-FFFA-402E-98C2-E773788CD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0854" y="1202357"/>
              <a:ext cx="6010652" cy="1520123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27" name="Овал 26"/>
            <p:cNvSpPr/>
            <p:nvPr/>
          </p:nvSpPr>
          <p:spPr bwMode="auto">
            <a:xfrm rot="10800000" flipV="1">
              <a:off x="2109943" y="1873028"/>
              <a:ext cx="216024" cy="216024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62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41" name="Соединительная линия уступом 40"/>
            <p:cNvCxnSpPr>
              <a:cxnSpLocks noChangeAspect="1"/>
              <a:stCxn id="38" idx="1"/>
              <a:endCxn id="27" idx="2"/>
            </p:cNvCxnSpPr>
            <p:nvPr/>
          </p:nvCxnSpPr>
          <p:spPr bwMode="auto">
            <a:xfrm rot="10800000">
              <a:off x="2325966" y="1981040"/>
              <a:ext cx="4465290" cy="44354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9C4B48E0-EDB9-451B-94BC-CB36C881A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3369" y="2879428"/>
              <a:ext cx="5975589" cy="205852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66" name="Овал 65"/>
            <p:cNvSpPr/>
            <p:nvPr/>
          </p:nvSpPr>
          <p:spPr bwMode="auto">
            <a:xfrm rot="10800000" flipV="1">
              <a:off x="6004602" y="3197701"/>
              <a:ext cx="216024" cy="216024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62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67" name="Соединительная линия уступом 66"/>
            <p:cNvCxnSpPr>
              <a:cxnSpLocks noChangeAspect="1"/>
              <a:stCxn id="49" idx="1"/>
              <a:endCxn id="66" idx="2"/>
            </p:cNvCxnSpPr>
            <p:nvPr/>
          </p:nvCxnSpPr>
          <p:spPr bwMode="auto">
            <a:xfrm rot="10800000">
              <a:off x="6220626" y="3305714"/>
              <a:ext cx="764375" cy="10922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Заголовок 2">
            <a:extLst>
              <a:ext uri="{FF2B5EF4-FFF2-40B4-BE49-F238E27FC236}">
                <a16:creationId xmlns:a16="http://schemas.microsoft.com/office/drawing/2014/main" id="{A19269C5-F91A-40C7-9400-132CD30C17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98059" y="152519"/>
            <a:ext cx="7877334" cy="707886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r>
              <a:rPr lang="ru-RU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</a:t>
            </a:r>
            <a:r>
              <a:rPr lang="en-US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</a:t>
            </a:r>
            <a:r>
              <a:rPr lang="ru-RU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сайте</a:t>
            </a: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Формирование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подведомственной сети.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Управление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полномочиями организаций</a:t>
            </a:r>
            <a:r>
              <a:rPr lang="ru-RU" sz="14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1662" dirty="0">
              <a:latin typeface="Segoe UI Light"/>
              <a:cs typeface="Segoe UI Light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9B646C0-9E0E-4AB3-BD12-AA6B0F101712}"/>
              </a:ext>
            </a:extLst>
          </p:cNvPr>
          <p:cNvSpPr/>
          <p:nvPr/>
        </p:nvSpPr>
        <p:spPr bwMode="auto">
          <a:xfrm>
            <a:off x="285838" y="1486718"/>
            <a:ext cx="8588957" cy="502122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477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Указание, что </a:t>
            </a:r>
            <a:r>
              <a:rPr lang="ru-RU" sz="1477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государственное </a:t>
            </a:r>
            <a:r>
              <a:rPr lang="ru-RU" sz="1477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(муниципальное) задание </a:t>
            </a:r>
            <a:r>
              <a:rPr lang="ru-RU" sz="1477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и целевые средства не доводятся </a:t>
            </a:r>
            <a:endParaRPr lang="en-US" sz="1477" b="1" kern="0" dirty="0">
              <a:solidFill>
                <a:schemeClr val="accent5">
                  <a:lumMod val="50000"/>
                </a:schemeClr>
              </a:solidFill>
              <a:latin typeface="Segoe UI Light"/>
              <a:ea typeface="+mj-ea"/>
              <a:cs typeface="Segoe UI Light"/>
            </a:endParaRPr>
          </a:p>
          <a:p>
            <a:pPr lvl="0" algn="ctr">
              <a:defRPr/>
            </a:pPr>
            <a:r>
              <a:rPr lang="ru-RU" sz="1477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для </a:t>
            </a:r>
            <a:r>
              <a:rPr lang="ru-RU" sz="1477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учреждений </a:t>
            </a:r>
            <a:r>
              <a:rPr lang="ru-RU" sz="1477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за период (периоды)</a:t>
            </a:r>
            <a:endParaRPr lang="ru-RU" sz="1477" b="1" kern="0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sp>
        <p:nvSpPr>
          <p:cNvPr id="29" name="Скругленный прямоугольник 56">
            <a:extLst>
              <a:ext uri="{FF2B5EF4-FFF2-40B4-BE49-F238E27FC236}">
                <a16:creationId xmlns:a16="http://schemas.microsoft.com/office/drawing/2014/main" id="{AA512364-C523-4981-B6BC-DC11D94348FE}"/>
              </a:ext>
            </a:extLst>
          </p:cNvPr>
          <p:cNvSpPr/>
          <p:nvPr/>
        </p:nvSpPr>
        <p:spPr bwMode="auto">
          <a:xfrm>
            <a:off x="945867" y="5549649"/>
            <a:ext cx="3543735" cy="1208845"/>
          </a:xfrm>
          <a:prstGeom prst="roundRect">
            <a:avLst>
              <a:gd name="adj" fmla="val 301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роставляется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для учреждений в Личном кабинете органа-учредителя </a:t>
            </a:r>
            <a:r>
              <a:rPr lang="ru-RU" sz="1200" b="1" dirty="0">
                <a:solidFill>
                  <a:srgbClr val="FF0000"/>
                </a:solidFill>
                <a:latin typeface="Segoe UI Light"/>
                <a:cs typeface="Segoe UI Light"/>
              </a:rPr>
              <a:t>ежегодно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. </a:t>
            </a:r>
          </a:p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Для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федеральных учреждений информация о государственном задании размещается автоматически из ГИИС «Электронный бюджет».</a:t>
            </a:r>
            <a:endParaRPr sz="120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3CFE1195-C80C-464F-8D9F-051AE0A2B989}"/>
              </a:ext>
            </a:extLst>
          </p:cNvPr>
          <p:cNvGrpSpPr/>
          <p:nvPr/>
        </p:nvGrpSpPr>
        <p:grpSpPr bwMode="auto">
          <a:xfrm flipH="1">
            <a:off x="97097" y="969028"/>
            <a:ext cx="34290" cy="1090100"/>
            <a:chOff x="331591" y="3715522"/>
            <a:chExt cx="0" cy="582237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CC270280-8660-476A-BB93-3858B5A8F01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1591" y="3715522"/>
              <a:ext cx="0" cy="366281"/>
            </a:xfrm>
            <a:prstGeom prst="line">
              <a:avLst/>
            </a:prstGeom>
            <a:ln w="111125" cap="rnd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E301D049-8CA1-40CD-9906-A5FBF94AE57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1591" y="4276015"/>
              <a:ext cx="0" cy="21744"/>
            </a:xfrm>
            <a:prstGeom prst="line">
              <a:avLst/>
            </a:prstGeom>
            <a:ln w="101600" cap="rnd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454155" y="509949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Скругленный прямоугольник 56">
            <a:extLst>
              <a:ext uri="{FF2B5EF4-FFF2-40B4-BE49-F238E27FC236}">
                <a16:creationId xmlns:a16="http://schemas.microsoft.com/office/drawing/2014/main" id="{AA512364-C523-4981-B6BC-DC11D94348FE}"/>
              </a:ext>
            </a:extLst>
          </p:cNvPr>
          <p:cNvSpPr/>
          <p:nvPr/>
        </p:nvSpPr>
        <p:spPr bwMode="auto">
          <a:xfrm>
            <a:off x="5282846" y="5549648"/>
            <a:ext cx="3386567" cy="1208846"/>
          </a:xfrm>
          <a:prstGeom prst="roundRect">
            <a:avLst>
              <a:gd name="adj" fmla="val 301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indent="-158265" algn="ctr">
              <a:buFont typeface="Arial"/>
              <a:buChar char="•"/>
              <a:defRPr/>
            </a:pPr>
            <a:r>
              <a:rPr lang="ru-RU" sz="1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Признак </a:t>
            </a:r>
            <a:r>
              <a:rPr lang="ru-RU" sz="1200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недоведения</a:t>
            </a:r>
            <a:r>
              <a:rPr lang="ru-RU" sz="1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государственного (муниципального) задания указывается только для </a:t>
            </a:r>
            <a:r>
              <a:rPr lang="ru-RU" sz="1200" b="1" dirty="0">
                <a:solidFill>
                  <a:srgbClr val="FF0000"/>
                </a:solidFill>
                <a:latin typeface="Segoe UI Light"/>
                <a:cs typeface="Segoe UI Light"/>
              </a:rPr>
              <a:t>казенных учреждений</a:t>
            </a:r>
          </a:p>
          <a:p>
            <a:pPr indent="-158265" algn="ctr">
              <a:buFont typeface="Arial"/>
              <a:buChar char="•"/>
              <a:defRPr/>
            </a:pPr>
            <a:r>
              <a:rPr lang="ru-RU" sz="12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Признак </a:t>
            </a:r>
            <a:r>
              <a:rPr lang="ru-RU" sz="1200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недоведения</a:t>
            </a:r>
            <a:r>
              <a:rPr lang="ru-RU" sz="1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целевых средств указывается только для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Segoe UI Light"/>
                <a:cs typeface="Segoe UI Light"/>
              </a:rPr>
              <a:t>АУ/БУ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823927" y="514420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67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 txBox="1">
            <a:spLocks/>
          </p:cNvSpPr>
          <p:nvPr/>
        </p:nvSpPr>
        <p:spPr>
          <a:xfrm>
            <a:off x="8532440" y="6237312"/>
            <a:ext cx="415308" cy="337038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>
              <a:defRPr/>
            </a:pPr>
            <a:fld id="{B6F15528-21DE-4FAA-801E-634DDDAF4B2B}" type="slidenum">
              <a:rPr lang="ru-RU" sz="14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44083">
                <a:defRPr/>
              </a:pPr>
              <a:t>18</a:t>
            </a:fld>
            <a:endParaRPr lang="ru-RU" sz="14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7" y="286247"/>
            <a:ext cx="1408413" cy="5796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1332" y="3789040"/>
            <a:ext cx="84371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15.1.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Органы, осуществляющие функции и полномочия </a:t>
            </a:r>
            <a:r>
              <a:rPr lang="ru-RU" sz="1600" dirty="0" smtClean="0">
                <a:solidFill>
                  <a:srgbClr val="002060"/>
                </a:solidFill>
              </a:rPr>
              <a:t>Учредителя </a:t>
            </a:r>
            <a:r>
              <a:rPr lang="ru-RU" sz="1600" dirty="0">
                <a:solidFill>
                  <a:srgbClr val="002060"/>
                </a:solidFill>
              </a:rPr>
              <a:t>учреждений, обеспечивают размещение на </a:t>
            </a:r>
            <a:r>
              <a:rPr lang="ru-RU" sz="1600" dirty="0" smtClean="0">
                <a:solidFill>
                  <a:srgbClr val="002060"/>
                </a:solidFill>
              </a:rPr>
              <a:t>официальном </a:t>
            </a:r>
            <a:r>
              <a:rPr lang="ru-RU" sz="1600" dirty="0">
                <a:solidFill>
                  <a:srgbClr val="002060"/>
                </a:solidFill>
              </a:rPr>
              <a:t>сайте информации о своих подведомственных учреждениях, </a:t>
            </a:r>
            <a:r>
              <a:rPr lang="ru-RU" sz="1600" dirty="0" smtClean="0">
                <a:solidFill>
                  <a:srgbClr val="002060"/>
                </a:solidFill>
              </a:rPr>
              <a:t>которым: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доводятся государственные (муниципальные) </a:t>
            </a:r>
            <a:r>
              <a:rPr lang="ru-RU" sz="1600" dirty="0" smtClean="0">
                <a:solidFill>
                  <a:srgbClr val="002060"/>
                </a:solidFill>
              </a:rPr>
              <a:t>задания;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предоставляются субсидии на иные цели. </a:t>
            </a: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Для обособленных структурных подразделений </a:t>
            </a:r>
            <a:r>
              <a:rPr lang="ru-RU" sz="1600" b="1" dirty="0">
                <a:solidFill>
                  <a:srgbClr val="002060"/>
                </a:solidFill>
              </a:rPr>
              <a:t>данную</a:t>
            </a:r>
            <a:r>
              <a:rPr lang="ru-RU" sz="1600" dirty="0">
                <a:solidFill>
                  <a:srgbClr val="002060"/>
                </a:solidFill>
              </a:rPr>
              <a:t> информацию указывает учреждение.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19872" y="2556519"/>
            <a:ext cx="2754082" cy="944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46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Segoe UI Light" panose="020B0502040204020203" pitchFamily="34" charset="0"/>
              </a:rPr>
              <a:t>Приказ </a:t>
            </a:r>
          </a:p>
          <a:p>
            <a:pPr algn="ctr"/>
            <a:r>
              <a:rPr lang="ru-RU" sz="1846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Segoe UI Light" panose="020B0502040204020203" pitchFamily="34" charset="0"/>
              </a:rPr>
              <a:t>Минфина России </a:t>
            </a:r>
          </a:p>
          <a:p>
            <a:pPr algn="ctr"/>
            <a:r>
              <a:rPr lang="ru-RU" sz="1846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Segoe UI Light" panose="020B0502040204020203" pitchFamily="34" charset="0"/>
              </a:rPr>
              <a:t>от 21.07.2011 № 86н  </a:t>
            </a:r>
          </a:p>
        </p:txBody>
      </p:sp>
      <p:pic>
        <p:nvPicPr>
          <p:cNvPr id="42" name="Picture 4">
            <a:extLst>
              <a:ext uri="{FF2B5EF4-FFF2-40B4-BE49-F238E27FC236}">
                <a16:creationId xmlns:a16="http://schemas.microsoft.com/office/drawing/2014/main" id="{0F74FB15-36DA-47FB-9246-0F277752E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71" y="2780928"/>
            <a:ext cx="600201" cy="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1800144" y="132923"/>
            <a:ext cx="729028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Работа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обособленными подразделениями</a:t>
            </a:r>
          </a:p>
        </p:txBody>
      </p:sp>
      <p:pic>
        <p:nvPicPr>
          <p:cNvPr id="10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79512" y="1273763"/>
            <a:ext cx="1212743" cy="128275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65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771798" y="31318"/>
            <a:ext cx="6205565" cy="8254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29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endParaRPr lang="ru-RU" sz="1600" b="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</a:t>
            </a:r>
            <a:r>
              <a:rPr lang="en-US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</a:t>
            </a:r>
            <a:r>
              <a:rPr lang="ru-RU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сайте</a:t>
            </a:r>
            <a:endParaRPr lang="ru-RU" sz="1600" b="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Указание признаков по ГЗ и целевой субсидии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головным </a:t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учреждением по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подведомственным филиалам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4" y="231783"/>
            <a:ext cx="1452966" cy="56876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755577" y="2132857"/>
            <a:ext cx="8064226" cy="3867894"/>
            <a:chOff x="971735" y="1001949"/>
            <a:chExt cx="10788002" cy="585605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/>
            <a:srcRect l="29273" t="26407" r="11738" b="16666"/>
            <a:stretch/>
          </p:blipFill>
          <p:spPr>
            <a:xfrm>
              <a:off x="971735" y="1001949"/>
              <a:ext cx="10788002" cy="5856051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6105529" y="3000375"/>
              <a:ext cx="2486025" cy="112395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839204" y="3000375"/>
              <a:ext cx="2822564" cy="112395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2872" y="1395557"/>
            <a:ext cx="8941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Головное учреждение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простановка признаков для своих обособленных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 bwMode="auto">
          <a:xfrm>
            <a:off x="256976" y="5863516"/>
            <a:ext cx="5393730" cy="80794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Segoe UI Light"/>
                <a:cs typeface="Segoe UI Light"/>
              </a:rPr>
              <a:t>Нормативная правовая база</a:t>
            </a:r>
            <a:r>
              <a:rPr lang="ru-RU" dirty="0" smtClean="0">
                <a:solidFill>
                  <a:schemeClr val="bg1"/>
                </a:solidFill>
                <a:latin typeface="Segoe UI Light"/>
                <a:cs typeface="Segoe UI Light"/>
              </a:rPr>
              <a:t>.</a:t>
            </a:r>
            <a:endParaRPr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25332" y="186537"/>
            <a:ext cx="4014620" cy="302643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defRPr/>
            </a:pPr>
            <a:r>
              <a:rPr lang="ru-RU" sz="2400" dirty="0" smtClean="0"/>
              <a:t>1. ОБЩИЕ СВЕДЕНИЯ</a:t>
            </a:r>
            <a:endParaRPr lang="ru-RU" sz="2400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7296EC5-0C35-439B-8DB2-FE0320AEEDE1}"/>
              </a:ext>
            </a:extLst>
          </p:cNvPr>
          <p:cNvGrpSpPr/>
          <p:nvPr/>
        </p:nvGrpSpPr>
        <p:grpSpPr>
          <a:xfrm>
            <a:off x="3779912" y="116632"/>
            <a:ext cx="5364088" cy="6679477"/>
            <a:chOff x="4711700" y="116632"/>
            <a:chExt cx="4432300" cy="667947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700" y="116632"/>
              <a:ext cx="4432300" cy="662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700" y="3760809"/>
              <a:ext cx="4432300" cy="303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94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7303E7-0FCB-4344-992D-41D77F1AF2C2}"/>
              </a:ext>
            </a:extLst>
          </p:cNvPr>
          <p:cNvSpPr/>
          <p:nvPr/>
        </p:nvSpPr>
        <p:spPr>
          <a:xfrm>
            <a:off x="302139" y="1822119"/>
            <a:ext cx="4103442" cy="45459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pic>
        <p:nvPicPr>
          <p:cNvPr id="2069" name="Рисунок 20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0" y="2736172"/>
            <a:ext cx="3686175" cy="244426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4A6F70-B317-4A4F-98B4-679CD3E73B83}" type="slidenum">
              <a:rPr lang="ru-RU" smtClean="0"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02139" y="1440573"/>
            <a:ext cx="8649674" cy="303045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46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Публикация организаций в эталонную подведомственную сеть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28363"/>
            <a:ext cx="737318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Формирование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подведомственной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сети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47" y="5309972"/>
            <a:ext cx="1830222" cy="103264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 bwMode="auto">
          <a:xfrm>
            <a:off x="522410" y="1898966"/>
            <a:ext cx="3686175" cy="761253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0070C0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92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отсутствии нарушений отображается печатная форма. </a:t>
            </a:r>
          </a:p>
          <a:p>
            <a:pPr algn="ctr"/>
            <a:r>
              <a:rPr lang="ru-RU" sz="1292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Для публикации сведения необходимо подписать электронной подписью.</a:t>
            </a: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360949" y="5366380"/>
            <a:ext cx="1706500" cy="919826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0070C0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>
                <a:solidFill>
                  <a:schemeClr val="accent1">
                    <a:lumMod val="50000"/>
                  </a:schemeClr>
                </a:solidFill>
              </a:rPr>
              <a:t>Пролистните документ вниз и нажмите кнопку «Подписать». Подтвердите действие, нажав кнопку «Да»</a:t>
            </a:r>
          </a:p>
        </p:txBody>
      </p:sp>
      <p:sp>
        <p:nvSpPr>
          <p:cNvPr id="36" name="Овал 35"/>
          <p:cNvSpPr/>
          <p:nvPr/>
        </p:nvSpPr>
        <p:spPr bwMode="auto">
          <a:xfrm rot="5400000" flipV="1">
            <a:off x="3171605" y="4779963"/>
            <a:ext cx="199407" cy="162018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tx1"/>
              </a:solidFill>
            </a:endParaRPr>
          </a:p>
        </p:txBody>
      </p:sp>
      <p:cxnSp>
        <p:nvCxnSpPr>
          <p:cNvPr id="37" name="Соединительная линия уступом 36"/>
          <p:cNvCxnSpPr>
            <a:cxnSpLocks noChangeAspect="1"/>
            <a:endCxn id="36" idx="0"/>
          </p:cNvCxnSpPr>
          <p:nvPr/>
        </p:nvCxnSpPr>
        <p:spPr bwMode="auto">
          <a:xfrm flipV="1">
            <a:off x="1897027" y="4860972"/>
            <a:ext cx="1293272" cy="502678"/>
          </a:xfrm>
          <a:prstGeom prst="bentConnector3">
            <a:avLst>
              <a:gd name="adj1" fmla="val 50000"/>
            </a:avLst>
          </a:prstGeom>
          <a:ln w="12700">
            <a:solidFill>
              <a:srgbClr val="0070C0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Стрелка вниз 2055"/>
          <p:cNvSpPr/>
          <p:nvPr/>
        </p:nvSpPr>
        <p:spPr>
          <a:xfrm>
            <a:off x="3346515" y="4524025"/>
            <a:ext cx="150414" cy="99345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AE272C-5701-46EC-A8B9-4B571D675128}"/>
              </a:ext>
            </a:extLst>
          </p:cNvPr>
          <p:cNvSpPr/>
          <p:nvPr/>
        </p:nvSpPr>
        <p:spPr>
          <a:xfrm>
            <a:off x="4405581" y="1822120"/>
            <a:ext cx="4546232" cy="4545902"/>
          </a:xfrm>
          <a:prstGeom prst="rect">
            <a:avLst/>
          </a:prstGeom>
          <a:solidFill>
            <a:srgbClr val="FF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46" name="Овал 45"/>
          <p:cNvSpPr/>
          <p:nvPr/>
        </p:nvSpPr>
        <p:spPr bwMode="auto">
          <a:xfrm rot="15350846" flipV="1">
            <a:off x="2882997" y="3313214"/>
            <a:ext cx="199407" cy="162018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tx1"/>
              </a:solidFill>
            </a:endParaRPr>
          </a:p>
        </p:txBody>
      </p:sp>
      <p:cxnSp>
        <p:nvCxnSpPr>
          <p:cNvPr id="47" name="Соединительная линия уступом 46"/>
          <p:cNvCxnSpPr>
            <a:cxnSpLocks noChangeAspect="1"/>
            <a:stCxn id="46" idx="4"/>
          </p:cNvCxnSpPr>
          <p:nvPr/>
        </p:nvCxnSpPr>
        <p:spPr bwMode="auto">
          <a:xfrm rot="10800000">
            <a:off x="2365499" y="2736173"/>
            <a:ext cx="538653" cy="677859"/>
          </a:xfrm>
          <a:prstGeom prst="bentConnector2">
            <a:avLst/>
          </a:prstGeom>
          <a:ln w="12700">
            <a:solidFill>
              <a:srgbClr val="0070C0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25F755-B0A5-48B0-BE63-C16AB832F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00" y="3424924"/>
            <a:ext cx="4231945" cy="2749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07BA916-7C9F-404C-8502-DBA12B8F8F6C}"/>
              </a:ext>
            </a:extLst>
          </p:cNvPr>
          <p:cNvSpPr/>
          <p:nvPr/>
        </p:nvSpPr>
        <p:spPr>
          <a:xfrm>
            <a:off x="4509599" y="1922921"/>
            <a:ext cx="4231945" cy="816827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случае наличия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ошибок,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отображается протокол расхождений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Устранение ошибок производится в Сводном реестре.</a:t>
            </a:r>
          </a:p>
          <a:p>
            <a:pPr>
              <a:defRPr/>
            </a:pPr>
            <a:r>
              <a:rPr lang="ru-RU" sz="1108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1108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4A6F70-B317-4A4F-98B4-679CD3E73B83}" type="slidenum">
              <a:rPr lang="ru-RU" smtClean="0"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18659" y="1123759"/>
            <a:ext cx="8649674" cy="846859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Переход к </a:t>
            </a:r>
            <a:r>
              <a:rPr lang="ru-RU" sz="1400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просмотру </a:t>
            </a:r>
            <a:r>
              <a:rPr lang="ru-RU" sz="14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сведений о подведомственных </a:t>
            </a:r>
            <a:r>
              <a:rPr lang="ru-RU" sz="1400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учреждениях, в случае если информацию в соответствии с приказом Минфина России № 86н размещает Учредитель</a:t>
            </a:r>
            <a:endParaRPr lang="ru-RU" sz="1400" b="1" kern="0" dirty="0">
              <a:solidFill>
                <a:schemeClr val="accent5">
                  <a:lumMod val="50000"/>
                </a:schemeClr>
              </a:solidFill>
              <a:latin typeface="Segoe UI Light"/>
              <a:ea typeface="+mj-ea"/>
              <a:cs typeface="Segoe UI Ligh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667621-5B88-4BCD-804A-35646C0E8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40" y="2235963"/>
            <a:ext cx="4866591" cy="114876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71172" y="98048"/>
            <a:ext cx="7299815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государственным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Информация 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 подведомственных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учреждениях</a:t>
            </a:r>
            <a:endParaRPr lang="ru-RU" sz="1600" b="1" kern="0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801578" y="2296517"/>
            <a:ext cx="3153177" cy="723158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Перейдите в соответствующий раздел Личного кабинета</a:t>
            </a:r>
          </a:p>
        </p:txBody>
      </p:sp>
      <p:sp>
        <p:nvSpPr>
          <p:cNvPr id="12" name="Овал 11"/>
          <p:cNvSpPr/>
          <p:nvPr/>
        </p:nvSpPr>
        <p:spPr bwMode="auto">
          <a:xfrm rot="5400000" flipV="1">
            <a:off x="1646720" y="2938665"/>
            <a:ext cx="199407" cy="162018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E12DD0B-C3C9-4A65-8E43-9EF34E347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140" y="3756844"/>
            <a:ext cx="5758452" cy="156306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cxnSp>
        <p:nvCxnSpPr>
          <p:cNvPr id="13" name="Соединительная линия уступом 12"/>
          <p:cNvCxnSpPr>
            <a:cxnSpLocks/>
            <a:stCxn id="12" idx="4"/>
            <a:endCxn id="11" idx="1"/>
          </p:cNvCxnSpPr>
          <p:nvPr/>
        </p:nvCxnSpPr>
        <p:spPr bwMode="auto">
          <a:xfrm flipV="1">
            <a:off x="1827433" y="2658096"/>
            <a:ext cx="3974145" cy="36157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6264681" y="3303139"/>
            <a:ext cx="2687130" cy="2630243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Доступен поиск по следующим параметрам: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Учреждение;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Период;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Тип сведений;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Статус;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Признак «Отображать в списке учреждений только учреждения с указанным типом и статусом сведений»</a:t>
            </a:r>
          </a:p>
        </p:txBody>
      </p:sp>
      <p:sp>
        <p:nvSpPr>
          <p:cNvPr id="25" name="Скругленный прямоугольник 10">
            <a:extLst>
              <a:ext uri="{FF2B5EF4-FFF2-40B4-BE49-F238E27FC236}">
                <a16:creationId xmlns:a16="http://schemas.microsoft.com/office/drawing/2014/main" id="{7AEA5FD1-993B-4FEB-8AE5-80E482F93986}"/>
              </a:ext>
            </a:extLst>
          </p:cNvPr>
          <p:cNvSpPr/>
          <p:nvPr/>
        </p:nvSpPr>
        <p:spPr bwMode="auto">
          <a:xfrm>
            <a:off x="755576" y="5571803"/>
            <a:ext cx="4906935" cy="723158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Нажмите на кнопку «Выбрать» для перехода к выбору учреждения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F6B1D521-918C-4243-8C48-D61389BC80ED}"/>
              </a:ext>
            </a:extLst>
          </p:cNvPr>
          <p:cNvSpPr/>
          <p:nvPr/>
        </p:nvSpPr>
        <p:spPr bwMode="auto">
          <a:xfrm rot="5400000" flipV="1">
            <a:off x="5846492" y="4168657"/>
            <a:ext cx="199407" cy="162018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7" name="Соединительная линия уступом 12">
            <a:extLst>
              <a:ext uri="{FF2B5EF4-FFF2-40B4-BE49-F238E27FC236}">
                <a16:creationId xmlns:a16="http://schemas.microsoft.com/office/drawing/2014/main" id="{53969DB3-0731-4E7B-91A7-1C73B09862E7}"/>
              </a:ext>
            </a:extLst>
          </p:cNvPr>
          <p:cNvCxnSpPr>
            <a:cxnSpLocks/>
            <a:endCxn id="25" idx="3"/>
          </p:cNvCxnSpPr>
          <p:nvPr/>
        </p:nvCxnSpPr>
        <p:spPr bwMode="auto">
          <a:xfrm rot="5400000">
            <a:off x="5012351" y="4999532"/>
            <a:ext cx="1584011" cy="283689"/>
          </a:xfrm>
          <a:prstGeom prst="bentConnector2">
            <a:avLst/>
          </a:prstGeom>
          <a:ln w="12700">
            <a:solidFill>
              <a:schemeClr val="accent5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4A6F70-B317-4A4F-98B4-679CD3E73B83}" type="slidenum">
              <a:rPr lang="ru-RU" smtClean="0"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02140" y="1461918"/>
            <a:ext cx="8649674" cy="38826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46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Выбор подведомственных учреждений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61885"/>
            <a:ext cx="703344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сайте 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Информация 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 подведомственных учреждениях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6197601" y="2275117"/>
            <a:ext cx="2754212" cy="2211868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Доступен поиск учреждений по следующим параметрам: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наименование учреждения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адрес учреждения:</a:t>
            </a:r>
          </a:p>
          <a:p>
            <a:pPr marL="685817" lvl="1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Федеральный округ</a:t>
            </a:r>
          </a:p>
          <a:p>
            <a:pPr marL="685817" lvl="1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Субъект РФ</a:t>
            </a:r>
          </a:p>
          <a:p>
            <a:pPr marL="685817" lvl="1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Район/Город</a:t>
            </a:r>
          </a:p>
          <a:p>
            <a:pPr marL="685817" lvl="1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Город, населенный пункт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5CF084-7607-47DB-8FCA-4D619CA5E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138" y="2151630"/>
            <a:ext cx="5702297" cy="405853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6" name="Скругленный прямоугольник 10">
            <a:extLst>
              <a:ext uri="{FF2B5EF4-FFF2-40B4-BE49-F238E27FC236}">
                <a16:creationId xmlns:a16="http://schemas.microsoft.com/office/drawing/2014/main" id="{6DD91A6D-565B-449B-BD1D-BEC5B67537E6}"/>
              </a:ext>
            </a:extLst>
          </p:cNvPr>
          <p:cNvSpPr/>
          <p:nvPr/>
        </p:nvSpPr>
        <p:spPr bwMode="auto">
          <a:xfrm>
            <a:off x="6197601" y="5164783"/>
            <a:ext cx="2754212" cy="78659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Отметьте учреждения в списке и нажмите на кнопку «Выбрать».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4A6F70-B317-4A4F-98B4-679CD3E73B83}" type="slidenum">
              <a:rPr lang="ru-RU" smtClean="0"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33890" y="1536809"/>
            <a:ext cx="8649674" cy="489293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46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Переход к просмотру сведений выбранных подведомственных учреждений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6776" y="98048"/>
            <a:ext cx="703344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Информация 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 подведомственных учреждениях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6083300" y="2307373"/>
            <a:ext cx="2868514" cy="1029199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Происходит возврат к информации о подведомственных учреждениях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EF3208-8E3F-4890-83DE-952EFC4E4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40" y="2250416"/>
            <a:ext cx="5605306" cy="313770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F18B281-0474-4CAA-8621-3225AC4407B0}"/>
              </a:ext>
            </a:extLst>
          </p:cNvPr>
          <p:cNvSpPr/>
          <p:nvPr/>
        </p:nvSpPr>
        <p:spPr bwMode="auto">
          <a:xfrm>
            <a:off x="6083300" y="4061831"/>
            <a:ext cx="2868514" cy="927992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списке отображаются выбранные учреждения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E3ABC14-915A-4C1D-8FCF-30565012D6DA}"/>
              </a:ext>
            </a:extLst>
          </p:cNvPr>
          <p:cNvSpPr/>
          <p:nvPr/>
        </p:nvSpPr>
        <p:spPr bwMode="auto">
          <a:xfrm rot="5400000" flipV="1">
            <a:off x="171086" y="4952548"/>
            <a:ext cx="199407" cy="162018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10">
            <a:extLst>
              <a:ext uri="{FF2B5EF4-FFF2-40B4-BE49-F238E27FC236}">
                <a16:creationId xmlns:a16="http://schemas.microsoft.com/office/drawing/2014/main" id="{AE6732D8-698A-4E0B-A50A-F64A03453D95}"/>
              </a:ext>
            </a:extLst>
          </p:cNvPr>
          <p:cNvSpPr/>
          <p:nvPr/>
        </p:nvSpPr>
        <p:spPr bwMode="auto">
          <a:xfrm>
            <a:off x="302138" y="5576531"/>
            <a:ext cx="3837814" cy="723158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Нажмите на «+», чтобы раскрыть информацию об учреждении</a:t>
            </a:r>
          </a:p>
        </p:txBody>
      </p:sp>
      <p:cxnSp>
        <p:nvCxnSpPr>
          <p:cNvPr id="12" name="Соединительная линия уступом 12">
            <a:extLst>
              <a:ext uri="{FF2B5EF4-FFF2-40B4-BE49-F238E27FC236}">
                <a16:creationId xmlns:a16="http://schemas.microsoft.com/office/drawing/2014/main" id="{9AF4D7D3-51CF-4A28-8C4A-7DB670323301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318013" y="5033557"/>
            <a:ext cx="31753" cy="897542"/>
          </a:xfrm>
          <a:prstGeom prst="bentConnector3">
            <a:avLst>
              <a:gd name="adj1" fmla="val 819932"/>
            </a:avLst>
          </a:prstGeom>
          <a:ln w="12700">
            <a:solidFill>
              <a:schemeClr val="accent5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8244408" y="5589240"/>
            <a:ext cx="360040" cy="962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0">
            <a:extLst>
              <a:ext uri="{FF2B5EF4-FFF2-40B4-BE49-F238E27FC236}">
                <a16:creationId xmlns:a16="http://schemas.microsoft.com/office/drawing/2014/main" id="{AE6732D8-698A-4E0B-A50A-F64A03453D95}"/>
              </a:ext>
            </a:extLst>
          </p:cNvPr>
          <p:cNvSpPr/>
          <p:nvPr/>
        </p:nvSpPr>
        <p:spPr bwMode="auto">
          <a:xfrm>
            <a:off x="4492020" y="5518666"/>
            <a:ext cx="3549782" cy="723158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85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Просмотр размещенных сведений выбранного учреждения</a:t>
            </a:r>
            <a:endParaRPr lang="ru-RU" sz="1385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4A6F70-B317-4A4F-98B4-679CD3E73B83}" type="slidenum">
              <a:rPr lang="ru-RU" smtClean="0"/>
              <a:t>24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78585" y="1484784"/>
            <a:ext cx="8649674" cy="435992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46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Просмотр сведений подведомственного учреждения</a:t>
            </a:r>
            <a:endParaRPr lang="ru-RU" sz="1846" b="1" kern="0" dirty="0">
              <a:solidFill>
                <a:schemeClr val="accent5">
                  <a:lumMod val="50000"/>
                </a:schemeClr>
              </a:solidFill>
              <a:latin typeface="Segoe UI Light"/>
              <a:ea typeface="+mj-ea"/>
              <a:cs typeface="Segoe UI 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9596" y="98048"/>
            <a:ext cx="742594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Информация 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 подведомственных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учреждениях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6083300" y="3502234"/>
            <a:ext cx="2868514" cy="1482951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002060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Для сведений в статусе «Опубликовано» доступны следующие варианты действий в меню: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Редактировать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Просмотр сведений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Печатная форма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Сформировать из </a:t>
            </a:r>
            <a:r>
              <a:rPr lang="en-US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xml </a:t>
            </a: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файла (для некоторых типов сведений)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EF3208-8E3F-4890-83DE-952EFC4E4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140" y="2211838"/>
            <a:ext cx="5559948" cy="404078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F18B281-0474-4CAA-8621-3225AC4407B0}"/>
              </a:ext>
            </a:extLst>
          </p:cNvPr>
          <p:cNvSpPr/>
          <p:nvPr/>
        </p:nvSpPr>
        <p:spPr bwMode="auto">
          <a:xfrm>
            <a:off x="6083299" y="5127207"/>
            <a:ext cx="2868514" cy="1125415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002060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Для сведений в статусе «Не подготовлено» в меню доступны следующие варианты действий: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Подготовить;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Сформировать из </a:t>
            </a:r>
            <a:r>
              <a:rPr lang="en-US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xml </a:t>
            </a: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файла (для некоторых типов сведений).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E3ABC14-915A-4C1D-8FCF-30565012D6DA}"/>
              </a:ext>
            </a:extLst>
          </p:cNvPr>
          <p:cNvSpPr/>
          <p:nvPr/>
        </p:nvSpPr>
        <p:spPr bwMode="auto">
          <a:xfrm rot="5400000" flipV="1">
            <a:off x="2942108" y="3072366"/>
            <a:ext cx="199407" cy="162018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2" name="Соединительная линия уступом 12">
            <a:extLst>
              <a:ext uri="{FF2B5EF4-FFF2-40B4-BE49-F238E27FC236}">
                <a16:creationId xmlns:a16="http://schemas.microsoft.com/office/drawing/2014/main" id="{9AF4D7D3-51CF-4A28-8C4A-7DB670323301}"/>
              </a:ext>
            </a:extLst>
          </p:cNvPr>
          <p:cNvCxnSpPr>
            <a:cxnSpLocks/>
            <a:endCxn id="34" idx="1"/>
          </p:cNvCxnSpPr>
          <p:nvPr/>
        </p:nvCxnSpPr>
        <p:spPr bwMode="auto">
          <a:xfrm>
            <a:off x="3141712" y="3153375"/>
            <a:ext cx="2941587" cy="1090336"/>
          </a:xfrm>
          <a:prstGeom prst="bentConnector3">
            <a:avLst>
              <a:gd name="adj1" fmla="val 50000"/>
            </a:avLst>
          </a:prstGeom>
          <a:ln w="12700">
            <a:solidFill>
              <a:srgbClr val="002060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E8A4BEDA-325F-403F-B958-3C2C409E3237}"/>
              </a:ext>
            </a:extLst>
          </p:cNvPr>
          <p:cNvSpPr/>
          <p:nvPr/>
        </p:nvSpPr>
        <p:spPr bwMode="auto">
          <a:xfrm rot="5400000" flipV="1">
            <a:off x="3417570" y="4401739"/>
            <a:ext cx="199407" cy="162018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9" name="Соединительная линия уступом 12">
            <a:extLst>
              <a:ext uri="{FF2B5EF4-FFF2-40B4-BE49-F238E27FC236}">
                <a16:creationId xmlns:a16="http://schemas.microsoft.com/office/drawing/2014/main" id="{296EBFDC-BCE4-4A34-B35E-D6F222FD0BC5}"/>
              </a:ext>
            </a:extLst>
          </p:cNvPr>
          <p:cNvCxnSpPr>
            <a:cxnSpLocks/>
            <a:endCxn id="11" idx="1"/>
          </p:cNvCxnSpPr>
          <p:nvPr/>
        </p:nvCxnSpPr>
        <p:spPr bwMode="auto">
          <a:xfrm>
            <a:off x="3598283" y="4492510"/>
            <a:ext cx="2485015" cy="1197404"/>
          </a:xfrm>
          <a:prstGeom prst="bentConnector3">
            <a:avLst>
              <a:gd name="adj1" fmla="val 50000"/>
            </a:avLst>
          </a:prstGeom>
          <a:ln w="12700">
            <a:solidFill>
              <a:srgbClr val="002060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8C904DD2-890E-4330-9679-1F96B5AEA996}"/>
              </a:ext>
            </a:extLst>
          </p:cNvPr>
          <p:cNvSpPr/>
          <p:nvPr/>
        </p:nvSpPr>
        <p:spPr bwMode="auto">
          <a:xfrm rot="5400000" flipV="1">
            <a:off x="5638553" y="2452449"/>
            <a:ext cx="199407" cy="162018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10">
            <a:extLst>
              <a:ext uri="{FF2B5EF4-FFF2-40B4-BE49-F238E27FC236}">
                <a16:creationId xmlns:a16="http://schemas.microsoft.com/office/drawing/2014/main" id="{EF8F919E-44C8-4413-B0B0-AED3093E216D}"/>
              </a:ext>
            </a:extLst>
          </p:cNvPr>
          <p:cNvSpPr/>
          <p:nvPr/>
        </p:nvSpPr>
        <p:spPr bwMode="auto">
          <a:xfrm>
            <a:off x="6061888" y="2006569"/>
            <a:ext cx="2868514" cy="1354604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002060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в таблице: 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Тип сведений;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Период;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Статус;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Дата подготовки;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Дата публикации.</a:t>
            </a:r>
          </a:p>
        </p:txBody>
      </p:sp>
      <p:cxnSp>
        <p:nvCxnSpPr>
          <p:cNvPr id="30" name="Соединительная линия уступом 12">
            <a:extLst>
              <a:ext uri="{FF2B5EF4-FFF2-40B4-BE49-F238E27FC236}">
                <a16:creationId xmlns:a16="http://schemas.microsoft.com/office/drawing/2014/main" id="{45EF7A4A-C12C-4D0F-99AC-FC7CA75CF9C3}"/>
              </a:ext>
            </a:extLst>
          </p:cNvPr>
          <p:cNvCxnSpPr>
            <a:cxnSpLocks/>
            <a:endCxn id="25" idx="1"/>
          </p:cNvCxnSpPr>
          <p:nvPr/>
        </p:nvCxnSpPr>
        <p:spPr bwMode="auto">
          <a:xfrm>
            <a:off x="5819266" y="2545587"/>
            <a:ext cx="242622" cy="138284"/>
          </a:xfrm>
          <a:prstGeom prst="bentConnector3">
            <a:avLst>
              <a:gd name="adj1" fmla="val 50000"/>
            </a:avLst>
          </a:prstGeom>
          <a:ln w="12700">
            <a:solidFill>
              <a:srgbClr val="002060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4A6F70-B317-4A4F-98B4-679CD3E73B83}" type="slidenum">
              <a:rPr lang="ru-RU" smtClean="0"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11767" y="1240923"/>
            <a:ext cx="8649674" cy="407549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62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Пример формы ввода сведений об учреждении. Общая информация.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7101" y="98048"/>
            <a:ext cx="720739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государственным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Информация 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 подведомственных учреждениях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Скругленный прямоугольник 10">
            <a:extLst>
              <a:ext uri="{FF2B5EF4-FFF2-40B4-BE49-F238E27FC236}">
                <a16:creationId xmlns:a16="http://schemas.microsoft.com/office/drawing/2014/main" id="{EF8F919E-44C8-4413-B0B0-AED3093E216D}"/>
              </a:ext>
            </a:extLst>
          </p:cNvPr>
          <p:cNvSpPr/>
          <p:nvPr/>
        </p:nvSpPr>
        <p:spPr bwMode="auto">
          <a:xfrm>
            <a:off x="5230443" y="2322365"/>
            <a:ext cx="3730998" cy="890299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Обязательные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для заполнения поля на форме ввода сведений об учреждении отмечены 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знаком 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75826B-CA9F-4052-B88B-9E51D82C4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0" y="2027629"/>
            <a:ext cx="3621248" cy="459809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2AC5B6F-5F28-4AD1-B8B2-6064EDC08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104" y="2342405"/>
            <a:ext cx="269384" cy="314547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4A6F70-B317-4A4F-98B4-679CD3E73B83}" type="slidenum">
              <a:rPr lang="ru-RU" smtClean="0"/>
              <a:t>26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02140" y="1340222"/>
            <a:ext cx="8649674" cy="430312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46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Публикация сведений подведомственного учреждения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4065" y="98048"/>
            <a:ext cx="716217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Информация 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 подведомственных учреждениях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Скругленный прямоугольник 10">
            <a:extLst>
              <a:ext uri="{FF2B5EF4-FFF2-40B4-BE49-F238E27FC236}">
                <a16:creationId xmlns:a16="http://schemas.microsoft.com/office/drawing/2014/main" id="{EF8F919E-44C8-4413-B0B0-AED3093E216D}"/>
              </a:ext>
            </a:extLst>
          </p:cNvPr>
          <p:cNvSpPr/>
          <p:nvPr/>
        </p:nvSpPr>
        <p:spPr bwMode="auto">
          <a:xfrm>
            <a:off x="5388421" y="3320375"/>
            <a:ext cx="3563393" cy="1292641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62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Публикация сведений доступна после заполнения всех обязательных полей на всех вкладках на форме.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75826B-CA9F-4052-B88B-9E51D82C4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714" y="2052575"/>
            <a:ext cx="4262148" cy="433869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4A6F70-B317-4A4F-98B4-679CD3E73B83}" type="slidenum">
              <a:rPr lang="ru-RU" smtClean="0"/>
              <a:t>27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9434" y="98048"/>
            <a:ext cx="716217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сайте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en-US" sz="1600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   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Проверка 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размещенных сведений подведомственных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учреждений</a:t>
            </a:r>
            <a:endParaRPr lang="ru-RU" sz="1600" b="1" kern="0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0" y="1793116"/>
            <a:ext cx="3642305" cy="36544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0" y="3257281"/>
            <a:ext cx="3242421" cy="2158823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35" y="3507770"/>
            <a:ext cx="4422529" cy="2013847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 bwMode="auto">
          <a:xfrm>
            <a:off x="441057" y="2355298"/>
            <a:ext cx="1851978" cy="71711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15" dirty="0">
                <a:solidFill>
                  <a:schemeClr val="accent1">
                    <a:lumMod val="50000"/>
                  </a:schemeClr>
                </a:solidFill>
                <a:latin typeface="Futura PT Book"/>
              </a:rPr>
              <a:t>Необходимо выбрать параметры формирования выборки и нажать «Показать».</a:t>
            </a:r>
          </a:p>
        </p:txBody>
      </p:sp>
      <p:sp>
        <p:nvSpPr>
          <p:cNvPr id="15" name="Овал 14"/>
          <p:cNvSpPr/>
          <p:nvPr/>
        </p:nvSpPr>
        <p:spPr bwMode="auto">
          <a:xfrm flipV="1">
            <a:off x="1497661" y="3923315"/>
            <a:ext cx="197896" cy="214995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tx1"/>
              </a:solidFill>
            </a:endParaRPr>
          </a:p>
        </p:txBody>
      </p:sp>
      <p:cxnSp>
        <p:nvCxnSpPr>
          <p:cNvPr id="16" name="Соединительная линия уступом 15"/>
          <p:cNvCxnSpPr>
            <a:cxnSpLocks/>
            <a:stCxn id="15" idx="4"/>
            <a:endCxn id="13" idx="2"/>
          </p:cNvCxnSpPr>
          <p:nvPr/>
        </p:nvCxnSpPr>
        <p:spPr bwMode="auto">
          <a:xfrm rot="16200000" flipV="1">
            <a:off x="1052946" y="3379651"/>
            <a:ext cx="857764" cy="229563"/>
          </a:xfrm>
          <a:prstGeom prst="bentConnector3">
            <a:avLst>
              <a:gd name="adj1" fmla="val 50000"/>
            </a:avLst>
          </a:prstGeom>
          <a:ln w="12700">
            <a:solidFill>
              <a:srgbClr val="0070C0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 bwMode="auto">
          <a:xfrm flipV="1">
            <a:off x="4521169" y="4924421"/>
            <a:ext cx="197896" cy="214995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391984" y="5530202"/>
            <a:ext cx="1851978" cy="71711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15" dirty="0">
                <a:solidFill>
                  <a:schemeClr val="accent1">
                    <a:lumMod val="50000"/>
                  </a:schemeClr>
                </a:solidFill>
                <a:latin typeface="Futura PT Book"/>
              </a:rPr>
              <a:t>В таблице можно выбрать одну или несколько организаций, или все организации в списке.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7105442" y="1865210"/>
            <a:ext cx="1830422" cy="149810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15" dirty="0">
                <a:solidFill>
                  <a:schemeClr val="accent1">
                    <a:lumMod val="50000"/>
                  </a:schemeClr>
                </a:solidFill>
                <a:latin typeface="Futura PT Book"/>
              </a:rPr>
              <a:t>Подтверждение / Отклонение сведений доступно по разделам:</a:t>
            </a:r>
          </a:p>
          <a:p>
            <a:pPr marL="158265" indent="-158265">
              <a:buFont typeface="Wingdings" panose="05000000000000000000" pitchFamily="2" charset="2"/>
              <a:buChar char="§"/>
              <a:defRPr/>
            </a:pPr>
            <a:r>
              <a:rPr lang="ru-RU" sz="1015" dirty="0">
                <a:solidFill>
                  <a:schemeClr val="accent1">
                    <a:lumMod val="50000"/>
                  </a:schemeClr>
                </a:solidFill>
                <a:latin typeface="Futura PT Book"/>
              </a:rPr>
              <a:t>Общая информация;</a:t>
            </a:r>
          </a:p>
          <a:p>
            <a:pPr marL="158265" indent="-158265">
              <a:buFont typeface="Wingdings" panose="05000000000000000000" pitchFamily="2" charset="2"/>
              <a:buChar char="§"/>
              <a:defRPr/>
            </a:pPr>
            <a:r>
              <a:rPr lang="ru-RU" sz="1015" dirty="0">
                <a:solidFill>
                  <a:schemeClr val="accent1">
                    <a:lumMod val="50000"/>
                  </a:schemeClr>
                </a:solidFill>
                <a:latin typeface="Futura PT Book"/>
              </a:rPr>
              <a:t>Плановые показатели;</a:t>
            </a:r>
          </a:p>
          <a:p>
            <a:pPr marL="158265" indent="-158265">
              <a:buFont typeface="Wingdings" panose="05000000000000000000" pitchFamily="2" charset="2"/>
              <a:buChar char="§"/>
              <a:defRPr/>
            </a:pPr>
            <a:r>
              <a:rPr lang="ru-RU" sz="1015" dirty="0">
                <a:solidFill>
                  <a:schemeClr val="accent1">
                    <a:lumMod val="50000"/>
                  </a:schemeClr>
                </a:solidFill>
                <a:latin typeface="Futura PT Book"/>
              </a:rPr>
              <a:t>Фактические показатели;</a:t>
            </a:r>
            <a:endParaRPr lang="en-US" sz="1015" dirty="0">
              <a:solidFill>
                <a:schemeClr val="accent1">
                  <a:lumMod val="50000"/>
                </a:schemeClr>
              </a:solidFill>
              <a:latin typeface="Futura PT Book"/>
            </a:endParaRPr>
          </a:p>
          <a:p>
            <a:pPr marL="158265" indent="-158265">
              <a:buFont typeface="Wingdings" panose="05000000000000000000" pitchFamily="2" charset="2"/>
              <a:buChar char="§"/>
              <a:defRPr/>
            </a:pPr>
            <a:r>
              <a:rPr lang="ru-RU" sz="1015" dirty="0">
                <a:solidFill>
                  <a:schemeClr val="accent1">
                    <a:lumMod val="50000"/>
                  </a:schemeClr>
                </a:solidFill>
                <a:latin typeface="Futura PT Book"/>
              </a:rPr>
              <a:t>БО (05031**);</a:t>
            </a:r>
          </a:p>
          <a:p>
            <a:pPr marL="158265" indent="-158265">
              <a:buFont typeface="Wingdings" panose="05000000000000000000" pitchFamily="2" charset="2"/>
              <a:buChar char="§"/>
              <a:defRPr/>
            </a:pPr>
            <a:r>
              <a:rPr lang="ru-RU" sz="1015" dirty="0">
                <a:solidFill>
                  <a:schemeClr val="accent1">
                    <a:lumMod val="50000"/>
                  </a:schemeClr>
                </a:solidFill>
                <a:latin typeface="Futura PT Book"/>
              </a:rPr>
              <a:t>БО (</a:t>
            </a:r>
            <a:r>
              <a:rPr lang="ru-RU" sz="1015" dirty="0" smtClean="0">
                <a:solidFill>
                  <a:schemeClr val="accent1">
                    <a:lumMod val="50000"/>
                  </a:schemeClr>
                </a:solidFill>
                <a:latin typeface="Futura PT Book"/>
              </a:rPr>
              <a:t>05037**).</a:t>
            </a:r>
            <a:endParaRPr lang="ru-RU" sz="1015" dirty="0">
              <a:solidFill>
                <a:schemeClr val="accent1">
                  <a:lumMod val="50000"/>
                </a:schemeClr>
              </a:solidFill>
              <a:latin typeface="Futura PT Book"/>
            </a:endParaRPr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3909515" y="3997109"/>
            <a:ext cx="337246" cy="103517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5071237" y="5601581"/>
            <a:ext cx="3096089" cy="71711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15" dirty="0">
                <a:solidFill>
                  <a:schemeClr val="accent1">
                    <a:lumMod val="50000"/>
                  </a:schemeClr>
                </a:solidFill>
                <a:latin typeface="Futura PT Book"/>
              </a:rPr>
              <a:t>Подтверждение / Отклонение сведений возможно как для одного учреждения, так и для группы посредством выбора «Подтвердить всем» или «Отклонить всем»</a:t>
            </a:r>
          </a:p>
        </p:txBody>
      </p:sp>
      <p:cxnSp>
        <p:nvCxnSpPr>
          <p:cNvPr id="27" name="Соединительная линия уступом 26"/>
          <p:cNvCxnSpPr>
            <a:stCxn id="35" idx="2"/>
            <a:endCxn id="29" idx="3"/>
          </p:cNvCxnSpPr>
          <p:nvPr/>
        </p:nvCxnSpPr>
        <p:spPr>
          <a:xfrm rot="10800000" flipV="1">
            <a:off x="4243962" y="5031917"/>
            <a:ext cx="277207" cy="853411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 bwMode="auto">
          <a:xfrm rot="5400000" flipV="1">
            <a:off x="6030345" y="4076811"/>
            <a:ext cx="243564" cy="174683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tx1"/>
              </a:solidFill>
            </a:endParaRPr>
          </a:p>
        </p:txBody>
      </p:sp>
      <p:cxnSp>
        <p:nvCxnSpPr>
          <p:cNvPr id="37" name="Соединительная линия уступом 36"/>
          <p:cNvCxnSpPr>
            <a:stCxn id="40" idx="0"/>
            <a:endCxn id="32" idx="1"/>
          </p:cNvCxnSpPr>
          <p:nvPr/>
        </p:nvCxnSpPr>
        <p:spPr>
          <a:xfrm rot="10800000" flipV="1">
            <a:off x="5071237" y="4164153"/>
            <a:ext cx="993548" cy="1792554"/>
          </a:xfrm>
          <a:prstGeom prst="bentConnector3">
            <a:avLst>
              <a:gd name="adj1" fmla="val 121239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900" y="2358206"/>
            <a:ext cx="2952842" cy="1047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Овал 69"/>
          <p:cNvSpPr/>
          <p:nvPr/>
        </p:nvSpPr>
        <p:spPr bwMode="auto">
          <a:xfrm rot="5400000" flipV="1">
            <a:off x="6873920" y="3635866"/>
            <a:ext cx="243564" cy="174683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 bwMode="auto">
          <a:xfrm>
            <a:off x="4894136" y="1789978"/>
            <a:ext cx="1830422" cy="40472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15" dirty="0">
                <a:solidFill>
                  <a:schemeClr val="accent1">
                    <a:lumMod val="50000"/>
                  </a:schemeClr>
                </a:solidFill>
                <a:latin typeface="Futura PT Book"/>
              </a:rPr>
              <a:t>Внутри разделов доступен выбор типа сведений</a:t>
            </a:r>
          </a:p>
        </p:txBody>
      </p:sp>
      <p:sp>
        <p:nvSpPr>
          <p:cNvPr id="76" name="Овал 75"/>
          <p:cNvSpPr/>
          <p:nvPr/>
        </p:nvSpPr>
        <p:spPr bwMode="auto">
          <a:xfrm rot="10800000" flipV="1">
            <a:off x="5843366" y="2395982"/>
            <a:ext cx="197896" cy="214995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tx1"/>
              </a:solidFill>
            </a:endParaRPr>
          </a:p>
        </p:txBody>
      </p:sp>
      <p:cxnSp>
        <p:nvCxnSpPr>
          <p:cNvPr id="71" name="Соединительная линия уступом 70"/>
          <p:cNvCxnSpPr>
            <a:stCxn id="75" idx="2"/>
            <a:endCxn id="76" idx="0"/>
          </p:cNvCxnSpPr>
          <p:nvPr/>
        </p:nvCxnSpPr>
        <p:spPr>
          <a:xfrm rot="16200000" flipH="1">
            <a:off x="5771699" y="2225367"/>
            <a:ext cx="208262" cy="132966"/>
          </a:xfrm>
          <a:prstGeom prst="bentConnector3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stCxn id="30" idx="2"/>
            <a:endCxn id="70" idx="4"/>
          </p:cNvCxnSpPr>
          <p:nvPr/>
        </p:nvCxnSpPr>
        <p:spPr>
          <a:xfrm rot="5400000">
            <a:off x="7368616" y="3071170"/>
            <a:ext cx="366466" cy="937610"/>
          </a:xfrm>
          <a:prstGeom prst="bent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3021747" y="1124744"/>
            <a:ext cx="25410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3021746" y="2276847"/>
            <a:ext cx="25410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4A6F70-B317-4A4F-98B4-679CD3E73B83}" type="slidenum">
              <a:rPr lang="ru-RU" smtClean="0"/>
              <a:t>28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35951" y="2256070"/>
            <a:ext cx="7166379" cy="27230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Выбор аналитического отчета для просмотра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667621-5B88-4BCD-804A-35646C0E8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147" y="2636912"/>
            <a:ext cx="4866591" cy="108804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63112" y="98048"/>
            <a:ext cx="7237535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Аналитика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подведомственным учреждениям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798636" y="2777850"/>
            <a:ext cx="3153177" cy="723158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002060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Перейдите в соответствующий раздел Личного кабинета</a:t>
            </a:r>
          </a:p>
        </p:txBody>
      </p:sp>
      <p:sp>
        <p:nvSpPr>
          <p:cNvPr id="12" name="Овал 11"/>
          <p:cNvSpPr/>
          <p:nvPr/>
        </p:nvSpPr>
        <p:spPr bwMode="auto">
          <a:xfrm rot="12621242" flipV="1">
            <a:off x="3837351" y="2973619"/>
            <a:ext cx="199407" cy="162018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3" name="Соединительная линия уступом 12"/>
          <p:cNvCxnSpPr>
            <a:cxnSpLocks/>
            <a:stCxn id="12" idx="1"/>
            <a:endCxn id="11" idx="1"/>
          </p:cNvCxnSpPr>
          <p:nvPr/>
        </p:nvCxnSpPr>
        <p:spPr bwMode="auto">
          <a:xfrm rot="16200000" flipH="1">
            <a:off x="4863435" y="2204229"/>
            <a:ext cx="98603" cy="1771797"/>
          </a:xfrm>
          <a:prstGeom prst="bentConnector4">
            <a:avLst>
              <a:gd name="adj1" fmla="val -231839"/>
              <a:gd name="adj2" fmla="val 50280"/>
            </a:avLst>
          </a:prstGeom>
          <a:ln w="12700">
            <a:solidFill>
              <a:srgbClr val="002060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4237190" y="3731198"/>
            <a:ext cx="4714623" cy="3010170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002060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108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раскрывающемся меню раздела доступен выбор следующих отчетов: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размещенным </a:t>
            </a:r>
            <a:r>
              <a:rPr lang="ru-RU" sz="1108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сведениям</a:t>
            </a:r>
            <a:r>
              <a:rPr lang="en-US" sz="1108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1108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размещенной информации о плановых показателях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размещенной информации о фактических показателях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размещенной информации о результатах деятельности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размещенной информации об использовании имущества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 о сверке данных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Анализ плановых и фактических показателей деятельности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Мониторинг исполнения государственных (муниципальных) заданий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Мониторинг заработной платы сотрудников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Мониторинг рассмотрения обращений граждан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Рейтинг независимой оценки деятельности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Обособленные структурные подразделения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108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Сводный отчет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endParaRPr lang="ru-RU" sz="1108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2757426-255D-48F4-A07C-C0B951D5D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0344" y="3717032"/>
            <a:ext cx="1445592" cy="31343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 bwMode="auto">
          <a:xfrm>
            <a:off x="331728" y="1285997"/>
            <a:ext cx="8649674" cy="846859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Переход к </a:t>
            </a:r>
            <a:r>
              <a:rPr lang="ru-RU" sz="1400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просмотру </a:t>
            </a:r>
            <a:r>
              <a:rPr lang="ru-RU" sz="14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сведений о подведомственных </a:t>
            </a:r>
            <a:r>
              <a:rPr lang="ru-RU" sz="1400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учреждениях, в случае если информацию в соответствии с приказом Минфина России № 86н размещают учреждения самостоятельно</a:t>
            </a:r>
            <a:endParaRPr lang="ru-RU" sz="1400" b="1" kern="0" dirty="0">
              <a:solidFill>
                <a:schemeClr val="accent5">
                  <a:lumMod val="50000"/>
                </a:schemeClr>
              </a:solidFill>
              <a:latin typeface="Segoe UI Light"/>
              <a:ea typeface="+mj-ea"/>
              <a:cs typeface="Segoe UI Ligh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04422" y="1854520"/>
            <a:ext cx="4756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0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4A6F70-B317-4A4F-98B4-679CD3E73B83}" type="slidenum">
              <a:rPr lang="ru-RU" smtClean="0"/>
              <a:t>29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29817" y="1268760"/>
            <a:ext cx="8649674" cy="541318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Настройка параметров формирования </a:t>
            </a:r>
            <a:r>
              <a:rPr lang="ru-RU" sz="12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аналитического </a:t>
            </a:r>
            <a:r>
              <a:rPr lang="ru-RU" sz="12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отчета. </a:t>
            </a:r>
            <a:r>
              <a:rPr lang="ru-RU" sz="1200" b="1" kern="0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Отчет </a:t>
            </a:r>
            <a:r>
              <a:rPr lang="ru-RU" sz="12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по размещенным сведениям.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43373" y="98048"/>
            <a:ext cx="71471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Аналитика по подведомственным учреждениям</a:t>
            </a:r>
          </a:p>
        </p:txBody>
      </p:sp>
      <p:sp>
        <p:nvSpPr>
          <p:cNvPr id="34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6323118" y="2509576"/>
            <a:ext cx="2687130" cy="1098103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Для каждого отчета доступна форма поиска. Параметры различаются в зависимости от конкретного отчета.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C33D20-BE8A-4E59-96E9-5F3D4DDF3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466" y="2317109"/>
            <a:ext cx="5769946" cy="340682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BDA743D8-A11B-483A-8274-2C69FC5EB50C}"/>
              </a:ext>
            </a:extLst>
          </p:cNvPr>
          <p:cNvSpPr/>
          <p:nvPr/>
        </p:nvSpPr>
        <p:spPr bwMode="auto">
          <a:xfrm rot="5400000" flipV="1">
            <a:off x="5726086" y="2947152"/>
            <a:ext cx="199407" cy="162018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1" name="Соединительная линия уступом 12">
            <a:extLst>
              <a:ext uri="{FF2B5EF4-FFF2-40B4-BE49-F238E27FC236}">
                <a16:creationId xmlns:a16="http://schemas.microsoft.com/office/drawing/2014/main" id="{6F40F7A7-C826-4C88-8B81-26B58CDC287A}"/>
              </a:ext>
            </a:extLst>
          </p:cNvPr>
          <p:cNvCxnSpPr>
            <a:cxnSpLocks/>
            <a:stCxn id="19" idx="4"/>
          </p:cNvCxnSpPr>
          <p:nvPr/>
        </p:nvCxnSpPr>
        <p:spPr bwMode="auto">
          <a:xfrm>
            <a:off x="5906799" y="3028161"/>
            <a:ext cx="376888" cy="3662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extLst>
              <a:ext uri="{FF2B5EF4-FFF2-40B4-BE49-F238E27FC236}">
                <a16:creationId xmlns:a16="http://schemas.microsoft.com/office/drawing/2014/main" id="{646DBF25-F9FF-4E62-A995-220B85BA3058}"/>
              </a:ext>
            </a:extLst>
          </p:cNvPr>
          <p:cNvSpPr/>
          <p:nvPr/>
        </p:nvSpPr>
        <p:spPr bwMode="auto">
          <a:xfrm rot="5400000" flipV="1">
            <a:off x="5645078" y="4147988"/>
            <a:ext cx="199407" cy="162018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10">
            <a:extLst>
              <a:ext uri="{FF2B5EF4-FFF2-40B4-BE49-F238E27FC236}">
                <a16:creationId xmlns:a16="http://schemas.microsoft.com/office/drawing/2014/main" id="{02ED7F35-B741-4B6A-B974-FEBC406F8E60}"/>
              </a:ext>
            </a:extLst>
          </p:cNvPr>
          <p:cNvSpPr/>
          <p:nvPr/>
        </p:nvSpPr>
        <p:spPr bwMode="auto">
          <a:xfrm>
            <a:off x="6292361" y="3849446"/>
            <a:ext cx="2687130" cy="1172061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Нажмите значок поиска для выбора организаций. </a:t>
            </a:r>
          </a:p>
        </p:txBody>
      </p:sp>
      <p:cxnSp>
        <p:nvCxnSpPr>
          <p:cNvPr id="28" name="Соединительная линия уступом 12">
            <a:extLst>
              <a:ext uri="{FF2B5EF4-FFF2-40B4-BE49-F238E27FC236}">
                <a16:creationId xmlns:a16="http://schemas.microsoft.com/office/drawing/2014/main" id="{E388A69A-B2EF-40C6-BA8F-1D4E77DC4DBE}"/>
              </a:ext>
            </a:extLst>
          </p:cNvPr>
          <p:cNvCxnSpPr>
            <a:cxnSpLocks/>
            <a:stCxn id="23" idx="4"/>
          </p:cNvCxnSpPr>
          <p:nvPr/>
        </p:nvCxnSpPr>
        <p:spPr bwMode="auto">
          <a:xfrm>
            <a:off x="5825791" y="4228997"/>
            <a:ext cx="457897" cy="32570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3558C12D-67A8-4854-A0C5-F92EB40E3D91}"/>
              </a:ext>
            </a:extLst>
          </p:cNvPr>
          <p:cNvSpPr/>
          <p:nvPr/>
        </p:nvSpPr>
        <p:spPr bwMode="auto">
          <a:xfrm rot="14713042" flipV="1">
            <a:off x="3560499" y="4940498"/>
            <a:ext cx="199407" cy="162018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10">
            <a:extLst>
              <a:ext uri="{FF2B5EF4-FFF2-40B4-BE49-F238E27FC236}">
                <a16:creationId xmlns:a16="http://schemas.microsoft.com/office/drawing/2014/main" id="{80C3E076-0574-4C61-8DDF-FFB937428F1D}"/>
              </a:ext>
            </a:extLst>
          </p:cNvPr>
          <p:cNvSpPr/>
          <p:nvPr/>
        </p:nvSpPr>
        <p:spPr bwMode="auto">
          <a:xfrm>
            <a:off x="6340004" y="5280499"/>
            <a:ext cx="2591844" cy="886860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Нажмите кнопку «Показать» для формирования отчета.</a:t>
            </a:r>
          </a:p>
        </p:txBody>
      </p:sp>
      <p:cxnSp>
        <p:nvCxnSpPr>
          <p:cNvPr id="27" name="Соединительная линия уступом 12">
            <a:extLst>
              <a:ext uri="{FF2B5EF4-FFF2-40B4-BE49-F238E27FC236}">
                <a16:creationId xmlns:a16="http://schemas.microsoft.com/office/drawing/2014/main" id="{2FBED096-DF2C-4770-8E8B-6123FFF4DE27}"/>
              </a:ext>
            </a:extLst>
          </p:cNvPr>
          <p:cNvCxnSpPr>
            <a:cxnSpLocks/>
            <a:endCxn id="26" idx="1"/>
          </p:cNvCxnSpPr>
          <p:nvPr/>
        </p:nvCxnSpPr>
        <p:spPr bwMode="auto">
          <a:xfrm>
            <a:off x="3763743" y="5021507"/>
            <a:ext cx="2576261" cy="70242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 bwMode="auto">
          <a:xfrm>
            <a:off x="61955" y="107775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6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"/>
          <p:cNvSpPr txBox="1">
            <a:spLocks/>
          </p:cNvSpPr>
          <p:nvPr/>
        </p:nvSpPr>
        <p:spPr bwMode="auto">
          <a:xfrm>
            <a:off x="2280973" y="33012"/>
            <a:ext cx="6771902" cy="8968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914400">
              <a:lnSpc>
                <a:spcPct val="9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1600" kern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</a:p>
          <a:p>
            <a:pPr>
              <a:defRPr/>
            </a:pPr>
            <a:r>
              <a:rPr lang="ru-RU" sz="1600" kern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Нормативно-правовая база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8F476F8A-8152-4A72-968A-BC6061C2B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07054" y="6552070"/>
            <a:ext cx="270271" cy="215444"/>
          </a:xfrm>
        </p:spPr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353169" y="4733528"/>
            <a:ext cx="4453885" cy="150975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Федерального казначейства </a:t>
            </a:r>
            <a:br>
              <a:rPr lang="ru-RU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от 23.03.2023 № 98</a:t>
            </a:r>
            <a:r>
              <a:rPr lang="ru-RU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(вступил </a:t>
            </a:r>
            <a:r>
              <a:rPr lang="ru-RU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силу с 1 апреля 2023 </a:t>
            </a:r>
            <a:r>
              <a:rPr lang="ru-RU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года) </a:t>
            </a:r>
            <a:endParaRPr lang="ru-RU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2678" y="3130154"/>
            <a:ext cx="3596503" cy="11909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Порядок предоставления информации </a:t>
            </a:r>
            <a:r>
              <a:rPr lang="ru-RU" sz="1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учреждением, ее размещения на Официальном сайте в сети Интернет и ведения указанного сайта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2088788" y="4321080"/>
            <a:ext cx="192185" cy="403192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53169" y="3130153"/>
            <a:ext cx="4451078" cy="11909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Требования к </a:t>
            </a:r>
            <a:r>
              <a:rPr lang="ru-RU" sz="1400" b="1" u="sng" dirty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проведению сверки </a:t>
            </a:r>
            <a:r>
              <a:rPr lang="ru-RU" sz="1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информации о государственных и муниципальных учреждениях, размещенной на Официальном сайте в сети Интернет www.bus.gov.ru, </a:t>
            </a:r>
          </a:p>
          <a:p>
            <a:pPr algn="ctr"/>
            <a:r>
              <a:rPr lang="ru-RU" sz="1400" u="sng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анализа ее </a:t>
            </a:r>
            <a:r>
              <a:rPr lang="ru-RU" sz="1400" u="sng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результатов</a:t>
            </a:r>
            <a:endParaRPr lang="ru-RU" sz="20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2678" y="1118632"/>
            <a:ext cx="3590737" cy="1748227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Размещение информации на </a:t>
            </a:r>
            <a:r>
              <a:rPr lang="ru-RU" sz="1400" kern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сайт </a:t>
            </a:r>
            <a:r>
              <a:rPr lang="ru-RU" sz="1400" b="1" kern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федеральными, региональными и муниципальными учреждениями</a:t>
            </a:r>
            <a:r>
              <a:rPr lang="ru-RU" sz="14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22678" y="4733528"/>
            <a:ext cx="3596503" cy="150975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Министерства финансов Российской Федерации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от 21.07.2011 №</a:t>
            </a:r>
            <a:r>
              <a:rPr lang="en-US" b="1" dirty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86</a:t>
            </a:r>
            <a:r>
              <a:rPr lang="ru-RU" b="1" dirty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н.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353169" y="1118633"/>
            <a:ext cx="4451078" cy="1748226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Мониторинг полноты, своевременности, достоверности информации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Федеральное казначейство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(Территориальные УФК)</a:t>
            </a:r>
            <a:endParaRPr lang="ru-RU" sz="1400" b="1" dirty="0">
              <a:solidFill>
                <a:srgbClr val="002060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6470696" y="4321081"/>
            <a:ext cx="216023" cy="412447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212" y="2320361"/>
            <a:ext cx="731788" cy="70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7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4A6F70-B317-4A4F-98B4-679CD3E73B83}" type="slidenum">
              <a:rPr lang="ru-RU" smtClean="0"/>
              <a:t>30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02138" y="1412776"/>
            <a:ext cx="8649674" cy="41149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46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Форма выбора учреждения для формирования аналитического отчета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6945" y="98048"/>
            <a:ext cx="722792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Аналитика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подведомственным учреждениям</a:t>
            </a:r>
          </a:p>
        </p:txBody>
      </p:sp>
      <p:sp>
        <p:nvSpPr>
          <p:cNvPr id="34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6197600" y="2121484"/>
            <a:ext cx="2754212" cy="227884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Доступен поиск по следующим параметрам: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Наименование организации;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Адрес организации:</a:t>
            </a:r>
          </a:p>
          <a:p>
            <a:pPr marL="685817" lvl="1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Федеральный округ;</a:t>
            </a:r>
          </a:p>
          <a:p>
            <a:pPr marL="685817" lvl="1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Субъект РФ;</a:t>
            </a:r>
          </a:p>
          <a:p>
            <a:pPr marL="685817" lvl="1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Район/Город;</a:t>
            </a:r>
          </a:p>
          <a:p>
            <a:pPr marL="685817" lvl="1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Город, населенный пункт</a:t>
            </a:r>
          </a:p>
        </p:txBody>
      </p:sp>
      <p:sp>
        <p:nvSpPr>
          <p:cNvPr id="16" name="Скругленный прямоугольник 10">
            <a:extLst>
              <a:ext uri="{FF2B5EF4-FFF2-40B4-BE49-F238E27FC236}">
                <a16:creationId xmlns:a16="http://schemas.microsoft.com/office/drawing/2014/main" id="{6DD91A6D-565B-449B-BD1D-BEC5B67537E6}"/>
              </a:ext>
            </a:extLst>
          </p:cNvPr>
          <p:cNvSpPr/>
          <p:nvPr/>
        </p:nvSpPr>
        <p:spPr bwMode="auto">
          <a:xfrm>
            <a:off x="6197602" y="4809455"/>
            <a:ext cx="2754212" cy="1293178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Отметьте организации в списке и нажмите кнопку «Выбрать». Происходит возврат к параметрам формирования выборки.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900588-1992-4CD5-A188-CE498F37A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40" y="2121484"/>
            <a:ext cx="5105400" cy="231040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C8631B-4F11-48D0-BF21-5AFD88581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40" y="4817653"/>
            <a:ext cx="5682223" cy="129317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302138" y="1102345"/>
            <a:ext cx="3814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53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4A6F70-B317-4A4F-98B4-679CD3E73B83}" type="slidenum">
              <a:rPr lang="ru-RU" smtClean="0"/>
              <a:t>31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80722" y="1412776"/>
            <a:ext cx="8649674" cy="44162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46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Отчет по размещенным сведениям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1771" y="98048"/>
            <a:ext cx="720739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сайте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Аналитика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подведомственным учреждениям</a:t>
            </a:r>
          </a:p>
        </p:txBody>
      </p:sp>
      <p:sp>
        <p:nvSpPr>
          <p:cNvPr id="34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1045001" y="3913542"/>
            <a:ext cx="3427311" cy="1678393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блоке с </a:t>
            </a:r>
            <a:r>
              <a:rPr lang="ru-RU" sz="1385" dirty="0" err="1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инфографикой</a:t>
            </a: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отображается статус размещения информации учреждениями по следующим видам сведений: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«Всего организаций»;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«Общая информация»;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«Иная информация».</a:t>
            </a:r>
          </a:p>
        </p:txBody>
      </p:sp>
      <p:sp>
        <p:nvSpPr>
          <p:cNvPr id="16" name="Скругленный прямоугольник 10">
            <a:extLst>
              <a:ext uri="{FF2B5EF4-FFF2-40B4-BE49-F238E27FC236}">
                <a16:creationId xmlns:a16="http://schemas.microsoft.com/office/drawing/2014/main" id="{6DD91A6D-565B-449B-BD1D-BEC5B67537E6}"/>
              </a:ext>
            </a:extLst>
          </p:cNvPr>
          <p:cNvSpPr/>
          <p:nvPr/>
        </p:nvSpPr>
        <p:spPr bwMode="auto">
          <a:xfrm>
            <a:off x="5455466" y="2242390"/>
            <a:ext cx="3422294" cy="929448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таблице отображаются результаты отбора сведений об учреждениях с указанием статуса опубликования по различным видам информации.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900588-1992-4CD5-A188-CE498F37A1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037" y="2144903"/>
            <a:ext cx="4807449" cy="117842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C8631B-4F11-48D0-BF21-5AFD885819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2530" y="3429000"/>
            <a:ext cx="3605230" cy="285881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357649" y="117192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2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4A6F70-B317-4A4F-98B4-679CD3E73B83}" type="slidenum">
              <a:rPr lang="ru-RU" smtClean="0"/>
              <a:t>32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79822" y="1412776"/>
            <a:ext cx="8699323" cy="460549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46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Отчет по размещенной информации о плановых показателях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07867" y="98048"/>
            <a:ext cx="663448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государственным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Аналитика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подведомственным учреждениям</a:t>
            </a:r>
          </a:p>
        </p:txBody>
      </p:sp>
      <p:sp>
        <p:nvSpPr>
          <p:cNvPr id="34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5529518" y="2234807"/>
            <a:ext cx="3427311" cy="2713504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блоке с </a:t>
            </a:r>
            <a:r>
              <a:rPr lang="ru-RU" sz="1385" dirty="0" err="1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инфографикой</a:t>
            </a: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отображается статус размещения информации учреждениями по следующим видам сведений: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«Всего организаций»;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«Государственное (муниципальное) задание»;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«План финансово-хозяйственной деятельности»;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«Показатели бюджетной сметы»;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«Операции с целевыми средствами из бюджета»</a:t>
            </a:r>
          </a:p>
        </p:txBody>
      </p:sp>
      <p:sp>
        <p:nvSpPr>
          <p:cNvPr id="16" name="Скругленный прямоугольник 10">
            <a:extLst>
              <a:ext uri="{FF2B5EF4-FFF2-40B4-BE49-F238E27FC236}">
                <a16:creationId xmlns:a16="http://schemas.microsoft.com/office/drawing/2014/main" id="{6DD91A6D-565B-449B-BD1D-BEC5B67537E6}"/>
              </a:ext>
            </a:extLst>
          </p:cNvPr>
          <p:cNvSpPr/>
          <p:nvPr/>
        </p:nvSpPr>
        <p:spPr bwMode="auto">
          <a:xfrm>
            <a:off x="5534535" y="5117459"/>
            <a:ext cx="3422294" cy="1073131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таблице отображаются результаты отбора сведений об учреждениях с указанием статуса опубликования по различным видам информации.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900588-1992-4CD5-A188-CE498F37A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822" y="2234807"/>
            <a:ext cx="5105400" cy="140802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C8631B-4F11-48D0-BF21-5AFD88581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05" y="3980454"/>
            <a:ext cx="5150033" cy="221013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646DBF25-F9FF-4E62-A995-220B85BA3058}"/>
              </a:ext>
            </a:extLst>
          </p:cNvPr>
          <p:cNvSpPr/>
          <p:nvPr/>
        </p:nvSpPr>
        <p:spPr bwMode="auto">
          <a:xfrm rot="5400000" flipV="1">
            <a:off x="4100445" y="2672672"/>
            <a:ext cx="199407" cy="162018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" name="Соединительная линия уступом 12">
            <a:extLst>
              <a:ext uri="{FF2B5EF4-FFF2-40B4-BE49-F238E27FC236}">
                <a16:creationId xmlns:a16="http://schemas.microsoft.com/office/drawing/2014/main" id="{E388A69A-B2EF-40C6-BA8F-1D4E77DC4DBE}"/>
              </a:ext>
            </a:extLst>
          </p:cNvPr>
          <p:cNvCxnSpPr>
            <a:cxnSpLocks/>
            <a:stCxn id="10" idx="4"/>
          </p:cNvCxnSpPr>
          <p:nvPr/>
        </p:nvCxnSpPr>
        <p:spPr bwMode="auto">
          <a:xfrm>
            <a:off x="4281158" y="2753681"/>
            <a:ext cx="1466901" cy="72452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646DBF25-F9FF-4E62-A995-220B85BA3058}"/>
              </a:ext>
            </a:extLst>
          </p:cNvPr>
          <p:cNvSpPr/>
          <p:nvPr/>
        </p:nvSpPr>
        <p:spPr bwMode="auto">
          <a:xfrm rot="5400000" flipV="1">
            <a:off x="3636211" y="2894944"/>
            <a:ext cx="199407" cy="162018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4" name="Соединительная линия уступом 12">
            <a:extLst>
              <a:ext uri="{FF2B5EF4-FFF2-40B4-BE49-F238E27FC236}">
                <a16:creationId xmlns:a16="http://schemas.microsoft.com/office/drawing/2014/main" id="{E388A69A-B2EF-40C6-BA8F-1D4E77DC4DBE}"/>
              </a:ext>
            </a:extLst>
          </p:cNvPr>
          <p:cNvCxnSpPr>
            <a:cxnSpLocks/>
            <a:stCxn id="13" idx="4"/>
          </p:cNvCxnSpPr>
          <p:nvPr/>
        </p:nvCxnSpPr>
        <p:spPr bwMode="auto">
          <a:xfrm>
            <a:off x="3816924" y="2975954"/>
            <a:ext cx="1908183" cy="923707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646DBF25-F9FF-4E62-A995-220B85BA3058}"/>
              </a:ext>
            </a:extLst>
          </p:cNvPr>
          <p:cNvSpPr/>
          <p:nvPr/>
        </p:nvSpPr>
        <p:spPr bwMode="auto">
          <a:xfrm rot="5400000" flipV="1">
            <a:off x="2007292" y="3133503"/>
            <a:ext cx="199407" cy="162018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9" name="Соединительная линия уступом 12">
            <a:extLst>
              <a:ext uri="{FF2B5EF4-FFF2-40B4-BE49-F238E27FC236}">
                <a16:creationId xmlns:a16="http://schemas.microsoft.com/office/drawing/2014/main" id="{E388A69A-B2EF-40C6-BA8F-1D4E77DC4DBE}"/>
              </a:ext>
            </a:extLst>
          </p:cNvPr>
          <p:cNvCxnSpPr>
            <a:cxnSpLocks/>
            <a:stCxn id="18" idx="4"/>
          </p:cNvCxnSpPr>
          <p:nvPr/>
        </p:nvCxnSpPr>
        <p:spPr bwMode="auto">
          <a:xfrm>
            <a:off x="2188004" y="3214513"/>
            <a:ext cx="3560055" cy="114369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extLst>
              <a:ext uri="{FF2B5EF4-FFF2-40B4-BE49-F238E27FC236}">
                <a16:creationId xmlns:a16="http://schemas.microsoft.com/office/drawing/2014/main" id="{646DBF25-F9FF-4E62-A995-220B85BA3058}"/>
              </a:ext>
            </a:extLst>
          </p:cNvPr>
          <p:cNvSpPr/>
          <p:nvPr/>
        </p:nvSpPr>
        <p:spPr bwMode="auto">
          <a:xfrm rot="5400000" flipV="1">
            <a:off x="1750640" y="3536050"/>
            <a:ext cx="199407" cy="162018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62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4" name="Соединительная линия уступом 12">
            <a:extLst>
              <a:ext uri="{FF2B5EF4-FFF2-40B4-BE49-F238E27FC236}">
                <a16:creationId xmlns:a16="http://schemas.microsoft.com/office/drawing/2014/main" id="{E388A69A-B2EF-40C6-BA8F-1D4E77DC4DBE}"/>
              </a:ext>
            </a:extLst>
          </p:cNvPr>
          <p:cNvCxnSpPr>
            <a:cxnSpLocks/>
            <a:stCxn id="23" idx="4"/>
          </p:cNvCxnSpPr>
          <p:nvPr/>
        </p:nvCxnSpPr>
        <p:spPr bwMode="auto">
          <a:xfrm>
            <a:off x="1931353" y="3617060"/>
            <a:ext cx="3816706" cy="91542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 bwMode="auto">
          <a:xfrm>
            <a:off x="279822" y="113073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90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4A6F70-B317-4A4F-98B4-679CD3E73B83}" type="slidenum">
              <a:rPr lang="ru-RU" smtClean="0"/>
              <a:t>33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07074" y="1412776"/>
            <a:ext cx="8649674" cy="38065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46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Мониторинг исполнения государственных (муниципальных) заданий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98048"/>
            <a:ext cx="601749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сайте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Аналитика по подведомственным учреждениям</a:t>
            </a:r>
          </a:p>
        </p:txBody>
      </p:sp>
      <p:sp>
        <p:nvSpPr>
          <p:cNvPr id="34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4961615" y="2373923"/>
            <a:ext cx="3880247" cy="3845782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Столбцы таблицы «Результаты отбора сведений об организациях» содержат следующую информацию: </a:t>
            </a:r>
            <a:endParaRPr lang="en-US" sz="1385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Наименование организации и ее услуг. Для каждой услуги:</a:t>
            </a:r>
          </a:p>
          <a:p>
            <a:pPr marL="685817" lvl="1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Наименование показателя услуги, ед. измерения;</a:t>
            </a:r>
          </a:p>
          <a:p>
            <a:pPr marL="685817" lvl="1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Тип показателя; </a:t>
            </a:r>
          </a:p>
          <a:p>
            <a:pPr marL="685817" lvl="1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Плановое значение; </a:t>
            </a:r>
          </a:p>
          <a:p>
            <a:pPr marL="685817" lvl="1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Фактическое значение; </a:t>
            </a:r>
          </a:p>
          <a:p>
            <a:pPr marL="685817" lvl="1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Разница значений – разница между значениями плановых и фактических показателей;</a:t>
            </a:r>
          </a:p>
          <a:p>
            <a:pPr marL="685817" lvl="1" indent="-263776" algn="just">
              <a:buFont typeface="Arial" panose="020B0604020202020204" pitchFamily="34" charset="0"/>
              <a:buChar char="•"/>
            </a:pPr>
            <a:r>
              <a:rPr lang="ru-RU" sz="1385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Причина отклонения.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C0F58A-D942-4EB2-9088-044755040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38" y="2246469"/>
            <a:ext cx="4324837" cy="419763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2138" y="227186"/>
            <a:ext cx="1463081" cy="5727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179512" y="1096620"/>
            <a:ext cx="4534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1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 bwMode="auto">
          <a:xfrm>
            <a:off x="256976" y="5863516"/>
            <a:ext cx="5393730" cy="80794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Segoe UI Light"/>
                <a:cs typeface="Segoe UI Light"/>
              </a:rPr>
              <a:t>Нормативная правовая база</a:t>
            </a:r>
            <a:r>
              <a:rPr lang="ru-RU" dirty="0" smtClean="0">
                <a:solidFill>
                  <a:schemeClr val="bg1"/>
                </a:solidFill>
                <a:latin typeface="Segoe UI Light"/>
                <a:cs typeface="Segoe UI Light"/>
              </a:rPr>
              <a:t>.</a:t>
            </a:r>
            <a:endParaRPr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25332" y="186537"/>
            <a:ext cx="4014620" cy="302643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2400" dirty="0" smtClean="0"/>
              <a:t>III</a:t>
            </a:r>
            <a:r>
              <a:rPr lang="ru-RU" sz="2400" dirty="0" smtClean="0"/>
              <a:t>. Работа Учреждения по размещению информации на примере Плана ФХД</a:t>
            </a:r>
            <a:endParaRPr lang="ru-RU" sz="2400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7296EC5-0C35-439B-8DB2-FE0320AEEDE1}"/>
              </a:ext>
            </a:extLst>
          </p:cNvPr>
          <p:cNvGrpSpPr/>
          <p:nvPr/>
        </p:nvGrpSpPr>
        <p:grpSpPr>
          <a:xfrm>
            <a:off x="3779912" y="116632"/>
            <a:ext cx="5364088" cy="6679477"/>
            <a:chOff x="4711700" y="116632"/>
            <a:chExt cx="4432300" cy="667947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700" y="116632"/>
              <a:ext cx="4432300" cy="662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700" y="3760809"/>
              <a:ext cx="4432300" cy="303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56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2"/>
          <p:cNvSpPr txBox="1"/>
          <p:nvPr/>
        </p:nvSpPr>
        <p:spPr bwMode="auto">
          <a:xfrm>
            <a:off x="2669195" y="10084"/>
            <a:ext cx="6342047" cy="101566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sz="1600" b="0" kern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</a:p>
          <a:p>
            <a:pPr>
              <a:defRPr/>
            </a:pPr>
            <a:r>
              <a:rPr lang="ru-RU" sz="1600" b="0" kern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</a:t>
            </a:r>
            <a:r>
              <a:rPr lang="ru-RU" sz="1600" b="0" kern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сайте</a:t>
            </a:r>
            <a:endParaRPr lang="ru-RU" sz="1600" b="0" kern="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11437F"/>
                </a:solidFill>
                <a:latin typeface="Segoe UI Light"/>
                <a:cs typeface="Segoe UI Light"/>
              </a:rPr>
              <a:t>Передача Плана финансово-хозяйственной деятельности </a:t>
            </a:r>
            <a:endParaRPr lang="ru-RU" sz="1600" dirty="0" smtClean="0">
              <a:solidFill>
                <a:srgbClr val="11437F"/>
              </a:solidFill>
              <a:latin typeface="Segoe UI Light"/>
              <a:cs typeface="Segoe UI Light"/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11437F"/>
                </a:solidFill>
                <a:latin typeface="Segoe UI Light"/>
                <a:cs typeface="Segoe UI Light"/>
              </a:rPr>
              <a:t>в </a:t>
            </a:r>
            <a:r>
              <a:rPr lang="ru-RU" sz="1600" dirty="0">
                <a:solidFill>
                  <a:srgbClr val="11437F"/>
                </a:solidFill>
                <a:latin typeface="Segoe UI Light"/>
                <a:cs typeface="Segoe UI Light"/>
              </a:rPr>
              <a:t>Единую информационную систему в сфере закупок</a:t>
            </a:r>
          </a:p>
        </p:txBody>
      </p:sp>
      <p:sp>
        <p:nvSpPr>
          <p:cNvPr id="13" name="Скругленный прямоугольник 56"/>
          <p:cNvSpPr/>
          <p:nvPr/>
        </p:nvSpPr>
        <p:spPr bwMode="auto">
          <a:xfrm>
            <a:off x="194427" y="1268760"/>
            <a:ext cx="8740488" cy="1296144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endParaRPr lang="ru-RU" sz="1400" b="1" i="0" spc="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algn="ctr"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соответствии с частью 5 статьи 99 Федерального закона от 05.04.2013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№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44-ФЗ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algn="ctr"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«О контрактной системе в сфере закупок товаров, работ, услуг для обеспечения государственных и муниципальных нужд»</a:t>
            </a:r>
          </a:p>
          <a:p>
            <a:pPr lvl="0"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осуществляется контроль за непревышением объема финансового обеспечения, включенного в планы-графики, над объемом финансового обеспечения для осуществления закупок, утвержденным и доведенным до заказчика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1200" b="1" i="1" u="sng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автоматизированный контроль финансового обеспечения и ИКЗ средствами ЕИС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30A0FD4E-41F6-4CD3-BB2B-BADF93E21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07054" y="6552070"/>
            <a:ext cx="270271" cy="215444"/>
          </a:xfrm>
        </p:spPr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15" name="Скругленный прямоугольник 56"/>
          <p:cNvSpPr/>
          <p:nvPr/>
        </p:nvSpPr>
        <p:spPr bwMode="auto">
          <a:xfrm>
            <a:off x="190558" y="2949230"/>
            <a:ext cx="8740488" cy="1224136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Размещение сведений Планов финансово-хозяйственной деятельности (ПФХД) </a:t>
            </a:r>
            <a:r>
              <a:rPr lang="ru-RU" sz="1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обеспечивается учреждениями </a:t>
            </a:r>
            <a:r>
              <a:rPr lang="ru-RU" sz="1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Официальном сайте </a:t>
            </a:r>
            <a:r>
              <a:rPr lang="en-US" sz="1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bus.gov.ru</a:t>
            </a:r>
            <a:r>
              <a:rPr lang="ru-RU" sz="1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для федеральных учреждений сведения размещаются автоматически из ГИИС «Электронный бюджет»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представители региональных (муниципальных) учреждений размещают сведения на Официальном сайте </a:t>
            </a:r>
            <a:r>
              <a:rPr lang="en-US" sz="1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bus.gov.ru</a:t>
            </a:r>
            <a:r>
              <a:rPr lang="ru-RU" sz="1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самостоятельно.</a:t>
            </a:r>
          </a:p>
        </p:txBody>
      </p:sp>
      <p:sp>
        <p:nvSpPr>
          <p:cNvPr id="19" name="Скругленный прямоугольник 56"/>
          <p:cNvSpPr/>
          <p:nvPr/>
        </p:nvSpPr>
        <p:spPr bwMode="auto">
          <a:xfrm>
            <a:off x="218190" y="4341668"/>
            <a:ext cx="8740488" cy="886986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Осуществляется автоматическая передача сведений размещенных ПФХД в Единую информационную систему в сфере закупок (ЕИС).</a:t>
            </a:r>
          </a:p>
        </p:txBody>
      </p:sp>
      <p:sp>
        <p:nvSpPr>
          <p:cNvPr id="20" name="Скругленный прямоугольник 56"/>
          <p:cNvSpPr/>
          <p:nvPr/>
        </p:nvSpPr>
        <p:spPr bwMode="auto">
          <a:xfrm>
            <a:off x="228599" y="5424501"/>
            <a:ext cx="8740488" cy="886986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случае неразмещения сведений плана ФХД на Официальном сайте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bus.gov.ru,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будут заблокированы закупочные процедуры в Единой информационной системе в сфере закупок (ЕИС).</a:t>
            </a:r>
          </a:p>
        </p:txBody>
      </p:sp>
      <p:pic>
        <p:nvPicPr>
          <p:cNvPr id="21" name="Picture 2" descr="C:\Users\1\AppData\Local\Microsoft\Windows\Temporary Internet Files\Content.IE5\FUZSU1KV\MC900434750[1].png">
            <a:extLst>
              <a:ext uri="{FF2B5EF4-FFF2-40B4-BE49-F238E27FC236}">
                <a16:creationId xmlns:a16="http://schemas.microsoft.com/office/drawing/2014/main" id="{B1B07A34-6AC4-4BBE-A61E-E0412E5FA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5671903"/>
            <a:ext cx="884188" cy="75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8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2"/>
          <p:cNvSpPr txBox="1"/>
          <p:nvPr/>
        </p:nvSpPr>
        <p:spPr bwMode="auto">
          <a:xfrm>
            <a:off x="1691680" y="141521"/>
            <a:ext cx="7277407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1600" b="0" kern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</a:p>
          <a:p>
            <a:pPr>
              <a:defRPr/>
            </a:pPr>
            <a:r>
              <a:rPr lang="ru-RU" sz="1600" b="0" kern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</a:p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Размещение Плана финансово-хозяйственной деятельности</a:t>
            </a:r>
            <a:endParaRPr lang="ru-RU" sz="1600" kern="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56"/>
          <p:cNvSpPr/>
          <p:nvPr/>
        </p:nvSpPr>
        <p:spPr bwMode="auto">
          <a:xfrm>
            <a:off x="5004048" y="1052737"/>
            <a:ext cx="3888432" cy="4968552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endParaRPr lang="ru-RU" sz="1300" b="1" i="0" spc="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defTabSz="914400">
              <a:spcBef>
                <a:spcPts val="0"/>
              </a:spcBef>
              <a:defRPr/>
            </a:pPr>
            <a:r>
              <a:rPr lang="ru-RU" sz="1300" b="1" i="0" spc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Нормативно-правовое основание</a:t>
            </a:r>
            <a:r>
              <a:rPr lang="ru-RU" sz="1300" b="1" i="0" spc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lvl="0" defTabSz="914400">
              <a:spcBef>
                <a:spcPts val="0"/>
              </a:spcBef>
              <a:defRPr/>
            </a:pPr>
            <a:endParaRPr sz="13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1300" i="0" spc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Изменения в приказ Минфина России от 31 августа 2018 г. </a:t>
            </a:r>
            <a:r>
              <a:rPr lang="ru-RU" sz="1300" i="0" spc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№ </a:t>
            </a:r>
            <a:r>
              <a:rPr lang="ru-RU" sz="1300" i="0" spc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186н «О Требованиях к составлению и утверждению плана финансово-хозяйственной деятельности государственного (муниципального) учреждения» (в редакции Приказа Минфина России от 25.08.2022 </a:t>
            </a:r>
            <a:r>
              <a:rPr lang="ru-RU" sz="1300" i="0" spc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№ </a:t>
            </a:r>
            <a:r>
              <a:rPr lang="ru-RU" sz="1300" i="0" spc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128н</a:t>
            </a:r>
            <a:r>
              <a:rPr lang="ru-RU" sz="1300" i="0" spc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– </a:t>
            </a:r>
            <a:r>
              <a:rPr lang="ru-RU" sz="1300" i="0" u="sng" spc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для региональных и муниципальных учреждений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1300" i="0" u="sng" spc="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1300" i="0" spc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Федеральный закон от 14.07.2022 </a:t>
            </a:r>
            <a:r>
              <a:rPr lang="ru-RU" sz="1300" b="1" i="0" spc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№ 326-ФЗ </a:t>
            </a:r>
            <a:r>
              <a:rPr lang="ru-RU" sz="1300" i="0" spc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«О внесении изменений в отдельные законодательные акты Российской Федерации и о приостановлении действия отдельных положений законодательных актов Российской Федерации</a:t>
            </a:r>
            <a:r>
              <a:rPr lang="ru-RU" sz="1300" i="0" spc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».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1300" i="0" spc="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lvl="0" indent="-342900">
              <a:buFont typeface="Arial"/>
              <a:buChar char="•"/>
              <a:defRPr/>
            </a:pP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Совместное письмо Министерства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финансов 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Российской Федерации (N 09-07-06/94470) и Федерального казначейства (N 07-04-05/13-23771) от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 сентября 2022 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года «О разъяснении Порядка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предоставления сведений в связи с 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принятием Федерального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закона от 14.07.2022 №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326-ФЗ»</a:t>
            </a:r>
            <a:endParaRPr sz="13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1300" i="0" spc="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56"/>
          <p:cNvSpPr/>
          <p:nvPr/>
        </p:nvSpPr>
        <p:spPr bwMode="auto">
          <a:xfrm>
            <a:off x="218228" y="6193840"/>
            <a:ext cx="8588826" cy="573673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algn="ctr" defTabSz="914400">
              <a:spcBef>
                <a:spcPts val="0"/>
              </a:spcBef>
              <a:defRPr/>
            </a:pPr>
            <a:endParaRPr lang="ru-RU" sz="1400" i="0" spc="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algn="ctr" defTabSz="914400">
              <a:spcBef>
                <a:spcPts val="0"/>
              </a:spcBef>
              <a:defRPr/>
            </a:pPr>
            <a:r>
              <a:rPr lang="ru-RU" sz="1400" i="0" spc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Сведения о ПФХД, поступившие </a:t>
            </a:r>
            <a:r>
              <a:rPr lang="ru-RU" sz="1400" b="1" i="0" spc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14 июля 2022 года по 1 января 2025 года, скрыты из открытой части Официального сайта</a:t>
            </a:r>
            <a:r>
              <a:rPr lang="ru-RU" sz="1400" i="0" spc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в соответствии с Федеральным законом № 326-ФЗ.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1400" i="0" spc="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228" y="1094979"/>
            <a:ext cx="4619495" cy="250210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t="3482"/>
          <a:stretch/>
        </p:blipFill>
        <p:spPr bwMode="auto">
          <a:xfrm>
            <a:off x="777964" y="3892159"/>
            <a:ext cx="3542597" cy="126368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30A0FD4E-41F6-4CD3-BB2B-BADF93E21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07054" y="6552070"/>
            <a:ext cx="270271" cy="215444"/>
          </a:xfrm>
        </p:spPr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0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5" name="Заголовок 2"/>
          <p:cNvSpPr txBox="1"/>
          <p:nvPr/>
        </p:nvSpPr>
        <p:spPr bwMode="auto">
          <a:xfrm>
            <a:off x="1507707" y="132346"/>
            <a:ext cx="7528789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1600" b="0" kern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</a:p>
          <a:p>
            <a:pPr>
              <a:defRPr/>
            </a:pPr>
            <a:r>
              <a:rPr lang="ru-RU" sz="1600" b="0" kern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</a:p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Размещение Плана финансово-хозяйственной деятельности</a:t>
            </a:r>
            <a:endParaRPr lang="ru-RU" sz="1600" kern="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09522" y="1257030"/>
            <a:ext cx="8726974" cy="657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Способы размещения </a:t>
            </a:r>
            <a:r>
              <a:rPr lang="ru-RU" sz="1400" b="1" dirty="0">
                <a:solidFill>
                  <a:srgbClr val="11437F"/>
                </a:solidFill>
                <a:latin typeface="Segoe UI Light"/>
                <a:cs typeface="Segoe UI Light"/>
              </a:rPr>
              <a:t>Плана финансово-хозяйственной деятельности </a:t>
            </a:r>
            <a:r>
              <a:rPr lang="ru-RU" sz="1400" b="1" dirty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на Официальном сайте bus.gov.ru</a:t>
            </a:r>
            <a:endParaRPr lang="ru-RU" sz="1400" b="1" dirty="0">
              <a:solidFill>
                <a:srgbClr val="C00000"/>
              </a:solidFill>
              <a:latin typeface="Segoe UI Light"/>
              <a:cs typeface="Segoe UI Light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Segoe UI Light"/>
                <a:cs typeface="Segoe UI Light"/>
              </a:rPr>
              <a:t>(выбор способа определяет учреждение) </a:t>
            </a:r>
            <a:endParaRPr lang="ru-RU" sz="1400" b="1" dirty="0">
              <a:solidFill>
                <a:srgbClr val="C00000"/>
              </a:solidFill>
              <a:latin typeface="Segoe UI Light"/>
              <a:ea typeface="Arial"/>
              <a:cs typeface="Segoe UI Light"/>
            </a:endParaRPr>
          </a:p>
        </p:txBody>
      </p:sp>
      <p:pic>
        <p:nvPicPr>
          <p:cNvPr id="8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0408" y="1017292"/>
            <a:ext cx="452760" cy="3891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трелка вправо 12"/>
          <p:cNvSpPr/>
          <p:nvPr/>
        </p:nvSpPr>
        <p:spPr bwMode="auto">
          <a:xfrm>
            <a:off x="395532" y="2311016"/>
            <a:ext cx="804538" cy="36990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Стрелка вправо 13"/>
          <p:cNvSpPr/>
          <p:nvPr/>
        </p:nvSpPr>
        <p:spPr bwMode="auto">
          <a:xfrm>
            <a:off x="395532" y="3518151"/>
            <a:ext cx="804538" cy="36990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Стрелка вправо 14"/>
          <p:cNvSpPr/>
          <p:nvPr/>
        </p:nvSpPr>
        <p:spPr bwMode="auto">
          <a:xfrm>
            <a:off x="395532" y="4678910"/>
            <a:ext cx="804538" cy="36990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Рисунок 21" descr="icons-02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28949" y="2123032"/>
            <a:ext cx="920201" cy="918000"/>
          </a:xfrm>
          <a:prstGeom prst="rect">
            <a:avLst/>
          </a:prstGeom>
        </p:spPr>
      </p:pic>
      <p:pic>
        <p:nvPicPr>
          <p:cNvPr id="23" name="Рисунок 22" descr="icons-02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407325" y="3242299"/>
            <a:ext cx="918000" cy="918000"/>
          </a:xfrm>
          <a:prstGeom prst="rect">
            <a:avLst/>
          </a:prstGeom>
        </p:spPr>
      </p:pic>
      <p:pic>
        <p:nvPicPr>
          <p:cNvPr id="24" name="Рисунок 23" descr="icons-02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370698" y="4410968"/>
            <a:ext cx="920201" cy="91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28599" y="227186"/>
            <a:ext cx="1402441" cy="548985"/>
          </a:xfrm>
          <a:prstGeom prst="rect">
            <a:avLst/>
          </a:prstGeom>
        </p:spPr>
      </p:pic>
      <p:sp>
        <p:nvSpPr>
          <p:cNvPr id="26" name="Скругленный прямоугольник 56"/>
          <p:cNvSpPr/>
          <p:nvPr/>
        </p:nvSpPr>
        <p:spPr bwMode="auto">
          <a:xfrm>
            <a:off x="309522" y="5814407"/>
            <a:ext cx="8726974" cy="563938"/>
          </a:xfrm>
          <a:prstGeom prst="roundRect">
            <a:avLst>
              <a:gd name="adj" fmla="val 3010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79388">
              <a:spcBef>
                <a:spcPts val="500"/>
              </a:spcBef>
              <a:defRPr/>
            </a:pPr>
            <a:r>
              <a:rPr lang="ru-RU" sz="1400" dirty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*</a:t>
            </a:r>
            <a:r>
              <a:rPr lang="en-US" sz="1400" dirty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При наличии технической возможности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c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формировать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xml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-документ в региональных (муниципальных) информационных системах. </a:t>
            </a:r>
            <a:endParaRPr lang="ru-RU" sz="1400" dirty="0">
              <a:solidFill>
                <a:srgbClr val="FF0000"/>
              </a:solidFill>
              <a:latin typeface="Segoe UI Light"/>
              <a:ea typeface="Arial"/>
              <a:cs typeface="Segoe UI Light"/>
            </a:endParaRPr>
          </a:p>
        </p:txBody>
      </p:sp>
      <p:grpSp>
        <p:nvGrpSpPr>
          <p:cNvPr id="27" name="Группа 6"/>
          <p:cNvGrpSpPr/>
          <p:nvPr/>
        </p:nvGrpSpPr>
        <p:grpSpPr bwMode="auto">
          <a:xfrm>
            <a:off x="2703838" y="2094295"/>
            <a:ext cx="6190110" cy="918563"/>
            <a:chOff x="0" y="0"/>
            <a:chExt cx="8237052" cy="918563"/>
          </a:xfrm>
        </p:grpSpPr>
        <p:sp>
          <p:nvSpPr>
            <p:cNvPr id="28" name="Скругленный прямоугольник 125"/>
            <p:cNvSpPr/>
            <p:nvPr/>
          </p:nvSpPr>
          <p:spPr bwMode="auto">
            <a:xfrm>
              <a:off x="0" y="0"/>
              <a:ext cx="8237052" cy="91856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29" name="TextBox 127"/>
            <p:cNvSpPr txBox="1"/>
            <p:nvPr/>
          </p:nvSpPr>
          <p:spPr bwMode="auto">
            <a:xfrm>
              <a:off x="173273" y="66689"/>
              <a:ext cx="7919854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Пользователь </a:t>
              </a:r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заполняет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 </a:t>
              </a:r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электронную форму редактирования 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Плана финансово-хозяйственной деятельности </a:t>
              </a:r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в Личном кабинете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 учреждения, учредителя, представителя учреждения</a:t>
              </a:r>
            </a:p>
          </p:txBody>
        </p:sp>
      </p:grpSp>
      <p:grpSp>
        <p:nvGrpSpPr>
          <p:cNvPr id="30" name="Группа 6"/>
          <p:cNvGrpSpPr/>
          <p:nvPr/>
        </p:nvGrpSpPr>
        <p:grpSpPr bwMode="auto">
          <a:xfrm>
            <a:off x="2675075" y="3197143"/>
            <a:ext cx="6186456" cy="1011917"/>
            <a:chOff x="0" y="-199259"/>
            <a:chExt cx="8237052" cy="806776"/>
          </a:xfrm>
        </p:grpSpPr>
        <p:sp>
          <p:nvSpPr>
            <p:cNvPr id="31" name="Скругленный прямоугольник 125"/>
            <p:cNvSpPr/>
            <p:nvPr/>
          </p:nvSpPr>
          <p:spPr bwMode="auto">
            <a:xfrm>
              <a:off x="0" y="-199259"/>
              <a:ext cx="8237052" cy="80677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32" name="TextBox 127"/>
            <p:cNvSpPr txBox="1"/>
            <p:nvPr/>
          </p:nvSpPr>
          <p:spPr bwMode="auto">
            <a:xfrm>
              <a:off x="169488" y="-120193"/>
              <a:ext cx="8046332" cy="58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Пользователь </a:t>
              </a:r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загружает План финансово-хозяйственной деятельности виде файла в формате </a:t>
              </a:r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xml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 </a:t>
              </a:r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в Личном кабинете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 учреждения, учредителя, представителя учреждения 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*</a:t>
              </a:r>
              <a:endPara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endParaRPr>
            </a:p>
          </p:txBody>
        </p:sp>
      </p:grpSp>
      <p:grpSp>
        <p:nvGrpSpPr>
          <p:cNvPr id="33" name="Группа 6"/>
          <p:cNvGrpSpPr/>
          <p:nvPr/>
        </p:nvGrpSpPr>
        <p:grpSpPr bwMode="auto">
          <a:xfrm>
            <a:off x="2699792" y="4377504"/>
            <a:ext cx="6247353" cy="918000"/>
            <a:chOff x="0" y="0"/>
            <a:chExt cx="8373171" cy="1263135"/>
          </a:xfrm>
        </p:grpSpPr>
        <p:sp>
          <p:nvSpPr>
            <p:cNvPr id="34" name="Скругленный прямоугольник 125"/>
            <p:cNvSpPr/>
            <p:nvPr/>
          </p:nvSpPr>
          <p:spPr bwMode="auto">
            <a:xfrm>
              <a:off x="0" y="0"/>
              <a:ext cx="8237051" cy="126313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35" name="TextBox 127"/>
            <p:cNvSpPr txBox="1"/>
            <p:nvPr/>
          </p:nvSpPr>
          <p:spPr bwMode="auto">
            <a:xfrm>
              <a:off x="164638" y="93583"/>
              <a:ext cx="8208533" cy="101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Автоматическая загрузка сведений Плана финансово-хозяйственной деятельности 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из </a:t>
              </a:r>
              <a:r>
                <a:rPr lang="ru-RU" sz="1400" dirty="0">
                  <a:solidFill>
                    <a:srgbClr val="11437F"/>
                  </a:solidFill>
                  <a:latin typeface="Segoe UI Light"/>
                  <a:cs typeface="Segoe UI Light"/>
                </a:rPr>
                <a:t>региональных</a:t>
              </a:r>
              <a:r>
                <a:rPr lang="ru-RU" sz="1400" dirty="0"/>
                <a:t> </a:t>
              </a:r>
              <a:r>
                <a:rPr lang="ru-RU" sz="1400" dirty="0">
                  <a:solidFill>
                    <a:srgbClr val="11437F"/>
                  </a:solidFill>
                  <a:latin typeface="Segoe UI Light"/>
                  <a:cs typeface="Segoe UI Light"/>
                </a:rPr>
                <a:t>(муниципальных)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ea typeface="Segoe UI Light"/>
                  <a:cs typeface="Segoe UI Light"/>
                </a:rPr>
                <a:t> информационных систем,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 в случае настройки межсистемного</a:t>
              </a:r>
              <a:r>
                <a:rPr lang="ru-RU" sz="1400" dirty="0"/>
                <a:t> 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информационного обмена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38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>
                <a:latin typeface="Segoe UI Light" panose="020B0502040204020203" pitchFamily="34" charset="0"/>
                <a:cs typeface="Segoe UI Light" panose="020B0502040204020203" pitchFamily="34" charset="0"/>
              </a:rPr>
              <a:pPr>
                <a:defRPr/>
              </a:pPr>
              <a:t>38</a:t>
            </a:fld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 bwMode="auto">
          <a:xfrm>
            <a:off x="2248877" y="132345"/>
            <a:ext cx="6715611" cy="738664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Cambria"/>
                <a:cs typeface="Segoe UI Light" panose="020B0502040204020203" pitchFamily="34" charset="0"/>
              </a:rPr>
              <a:t>1 способ – Личный кабинет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Cambria"/>
                <a:cs typeface="Segoe UI Light" panose="020B0502040204020203" pitchFamily="34" charset="0"/>
              </a:rPr>
              <a:t>Учреждения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23948" y="1042863"/>
            <a:ext cx="8640540" cy="441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Общая схема размещения сведений </a:t>
            </a:r>
            <a:r>
              <a:rPr lang="ru-RU" sz="14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Плана финансово-хозяйственной деятельности в ЛК учреждения</a:t>
            </a:r>
          </a:p>
        </p:txBody>
      </p:sp>
      <p:sp>
        <p:nvSpPr>
          <p:cNvPr id="7" name="Номер слайда 1"/>
          <p:cNvSpPr txBox="1"/>
          <p:nvPr/>
        </p:nvSpPr>
        <p:spPr bwMode="auto">
          <a:xfrm>
            <a:off x="9448799" y="65106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ru-RU"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38</a:t>
            </a:fld>
            <a:endParaRPr lang="ru-RU" sz="140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Скругленный прямоугольник 56"/>
          <p:cNvSpPr/>
          <p:nvPr/>
        </p:nvSpPr>
        <p:spPr bwMode="auto">
          <a:xfrm>
            <a:off x="372812" y="3789041"/>
            <a:ext cx="8256625" cy="969684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400" b="1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    *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Доступ к ЛК учреждения предоставляется только пользователям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полномочиями организации «Учреждение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 или «Учредитель»,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или «Представитель Учреждения»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полномочием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«Уполномоченный специалист»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.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defRPr/>
            </a:pP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Доступ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пользователей осуществляется с использованием сертификата квалифицированной ЭП посредством ПОИБ СОБИ ФК.</a:t>
            </a:r>
            <a:endParaRPr sz="10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324192" y="1587808"/>
            <a:ext cx="4455373" cy="2103434"/>
            <a:chOff x="266312" y="1613598"/>
            <a:chExt cx="5666706" cy="273996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66312" y="1613598"/>
              <a:ext cx="5666706" cy="2735176"/>
            </a:xfrm>
            <a:prstGeom prst="rect">
              <a:avLst/>
            </a:prstGeom>
            <a:ln w="6350"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725961" y="2344371"/>
              <a:ext cx="4088610" cy="2009189"/>
            </a:xfrm>
            <a:prstGeom prst="rect">
              <a:avLst/>
            </a:prstGeom>
            <a:ln w="6350"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2" name="Стрелка вниз 11"/>
            <p:cNvSpPr/>
            <p:nvPr/>
          </p:nvSpPr>
          <p:spPr bwMode="auto">
            <a:xfrm>
              <a:off x="5245331" y="1807901"/>
              <a:ext cx="301698" cy="650163"/>
            </a:xfrm>
            <a:prstGeom prst="downArrow">
              <a:avLst>
                <a:gd name="adj1" fmla="val 60123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 bwMode="auto">
          <a:xfrm>
            <a:off x="349303" y="5075488"/>
            <a:ext cx="8303644" cy="1676459"/>
            <a:chOff x="3995238" y="4795340"/>
            <a:chExt cx="7915837" cy="1882926"/>
          </a:xfrm>
        </p:grpSpPr>
        <p:sp>
          <p:nvSpPr>
            <p:cNvPr id="18" name="Скругленный прямоугольник 56"/>
            <p:cNvSpPr/>
            <p:nvPr/>
          </p:nvSpPr>
          <p:spPr bwMode="auto">
            <a:xfrm>
              <a:off x="3995238" y="4795340"/>
              <a:ext cx="7915837" cy="1882926"/>
            </a:xfrm>
            <a:prstGeom prst="roundRect">
              <a:avLst>
                <a:gd name="adj" fmla="val 301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t" anchorCtr="1"/>
            <a:lstStyle/>
            <a:p>
              <a:pPr algn="just">
                <a:defRPr/>
              </a:pPr>
              <a:r>
                <a:rPr lang="ru-RU" sz="1200" b="1" dirty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    Бизнес-процесс размещения Плана в ЛК учреждения на bus.gov.ru</a:t>
              </a:r>
              <a:r>
                <a:rPr lang="en-US" sz="1200" b="1" dirty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 </a:t>
              </a:r>
              <a:r>
                <a:rPr lang="ru-RU" sz="1200" b="1" dirty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посредством форм ввода</a:t>
              </a:r>
            </a:p>
            <a:p>
              <a:pPr algn="just">
                <a:defRPr/>
              </a:pPr>
              <a:endParaRPr lang="ru-RU" sz="1200" b="1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endParaRPr>
            </a:p>
          </p:txBody>
        </p:sp>
        <p:sp>
          <p:nvSpPr>
            <p:cNvPr id="19" name="Заголовок 2"/>
            <p:cNvSpPr txBox="1"/>
            <p:nvPr/>
          </p:nvSpPr>
          <p:spPr bwMode="auto">
            <a:xfrm>
              <a:off x="5806096" y="6321624"/>
              <a:ext cx="4338944" cy="184666"/>
            </a:xfrm>
            <a:prstGeom prst="rect">
              <a:avLst/>
            </a:prstGeom>
            <a:grpFill/>
          </p:spPr>
          <p:txBody>
            <a:bodyPr wrap="square" lIns="0" tIns="0" rIns="0" bIns="0" anchor="ctr">
              <a:spAutoFit/>
            </a:bodyPr>
            <a:lstStyle>
              <a:lvl1pPr algn="r">
                <a:defRPr sz="1750" b="1" i="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algn="ctr">
                <a:defRPr/>
              </a:pPr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Уполномоченный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 </a:t>
              </a:r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специалист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Segoe UI Light" panose="020B0502040204020203" pitchFamily="34" charset="0"/>
                  <a:ea typeface="Cambria"/>
                  <a:cs typeface="Segoe UI Light" panose="020B0502040204020203" pitchFamily="34" charset="0"/>
                </a:rPr>
                <a:t>учреждения</a:t>
              </a:r>
            </a:p>
          </p:txBody>
        </p:sp>
        <p:sp>
          <p:nvSpPr>
            <p:cNvPr id="20" name="Стрелка вправо 19"/>
            <p:cNvSpPr/>
            <p:nvPr/>
          </p:nvSpPr>
          <p:spPr bwMode="auto">
            <a:xfrm>
              <a:off x="7572903" y="5609414"/>
              <a:ext cx="538494" cy="456549"/>
            </a:xfrm>
            <a:prstGeom prst="rightArrow">
              <a:avLst>
                <a:gd name="adj1" fmla="val 45231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noFill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1" name="Скругленный прямоугольник 56"/>
            <p:cNvSpPr/>
            <p:nvPr/>
          </p:nvSpPr>
          <p:spPr bwMode="auto">
            <a:xfrm>
              <a:off x="8141863" y="5459210"/>
              <a:ext cx="1228414" cy="783751"/>
            </a:xfrm>
            <a:prstGeom prst="roundRect">
              <a:avLst>
                <a:gd name="adj" fmla="val 301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Сохранение сведений</a:t>
              </a:r>
              <a:endParaRPr lang="ru-RU" sz="1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Скругленный прямоугольник 56"/>
            <p:cNvSpPr/>
            <p:nvPr/>
          </p:nvSpPr>
          <p:spPr bwMode="auto">
            <a:xfrm>
              <a:off x="9866011" y="5447186"/>
              <a:ext cx="1855749" cy="795774"/>
            </a:xfrm>
            <a:prstGeom prst="roundRect">
              <a:avLst>
                <a:gd name="adj" fmla="val 301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Подписание ЭП Уполномоченного специалиста</a:t>
              </a:r>
              <a:endParaRPr lang="ru-RU" sz="1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5" name="Скругленный прямоугольник 56"/>
            <p:cNvSpPr/>
            <p:nvPr/>
          </p:nvSpPr>
          <p:spPr bwMode="auto">
            <a:xfrm>
              <a:off x="6447532" y="5459210"/>
              <a:ext cx="1125536" cy="752355"/>
            </a:xfrm>
            <a:prstGeom prst="roundRect">
              <a:avLst>
                <a:gd name="adj" fmla="val 301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Контроль</a:t>
              </a:r>
              <a:r>
                <a:rPr lang="ru-RU" sz="1200" b="1" dirty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 данных</a:t>
              </a:r>
              <a:endParaRPr lang="ru-RU" sz="1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7" name="Стрелка вправо 26"/>
            <p:cNvSpPr/>
            <p:nvPr/>
          </p:nvSpPr>
          <p:spPr bwMode="auto">
            <a:xfrm>
              <a:off x="9366441" y="5609414"/>
              <a:ext cx="518174" cy="456549"/>
            </a:xfrm>
            <a:prstGeom prst="rightArrow">
              <a:avLst>
                <a:gd name="adj1" fmla="val 45231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noFill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" name="Стрелка вправо 27"/>
            <p:cNvSpPr/>
            <p:nvPr/>
          </p:nvSpPr>
          <p:spPr bwMode="auto">
            <a:xfrm>
              <a:off x="5889630" y="5609414"/>
              <a:ext cx="553734" cy="456549"/>
            </a:xfrm>
            <a:prstGeom prst="rightArrow">
              <a:avLst>
                <a:gd name="adj1" fmla="val 45231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noFill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29" name="Группа"/>
            <p:cNvGrpSpPr/>
            <p:nvPr/>
          </p:nvGrpSpPr>
          <p:grpSpPr bwMode="auto">
            <a:xfrm>
              <a:off x="4843899" y="5101507"/>
              <a:ext cx="373216" cy="345680"/>
              <a:chOff x="-58523" y="420938"/>
              <a:chExt cx="543336" cy="546229"/>
            </a:xfrm>
          </p:grpSpPr>
          <p:sp>
            <p:nvSpPr>
              <p:cNvPr id="31" name="Овал 2"/>
              <p:cNvSpPr/>
              <p:nvPr/>
            </p:nvSpPr>
            <p:spPr bwMode="auto">
              <a:xfrm>
                <a:off x="-58523" y="457903"/>
                <a:ext cx="543336" cy="452277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rgbClr val="D2DEE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500" i="0" spc="0">
                    <a:solidFill>
                      <a:srgbClr val="FFFFFF"/>
                    </a:solidFill>
                    <a:latin typeface="DIN Alternate Bold"/>
                    <a:ea typeface="DIN Alternate Bold"/>
                    <a:cs typeface="DIN Alternate Bold"/>
                  </a:defRPr>
                </a:pPr>
                <a:endParaRPr sz="140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32" name="Прямоугольник 5"/>
              <p:cNvSpPr txBox="1"/>
              <p:nvPr/>
            </p:nvSpPr>
            <p:spPr bwMode="auto">
              <a:xfrm>
                <a:off x="82268" y="420938"/>
                <a:ext cx="169463" cy="5462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3200" b="1" i="0" spc="38">
                    <a:solidFill>
                      <a:srgbClr val="11437F"/>
                    </a:solidFill>
                    <a:latin typeface="Avenir Next Regular"/>
                    <a:ea typeface="Avenir Next Regular"/>
                    <a:cs typeface="Avenir Next Regular"/>
                  </a:defRPr>
                </a:lvl1pPr>
              </a:lstStyle>
              <a:p>
                <a:pPr>
                  <a:defRPr/>
                </a:pPr>
                <a:r>
                  <a:rPr lang="en-US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</a:t>
                </a:r>
                <a:endParaRPr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30" name="Скругленный прямоугольник 56"/>
            <p:cNvSpPr/>
            <p:nvPr/>
          </p:nvSpPr>
          <p:spPr bwMode="auto">
            <a:xfrm>
              <a:off x="4224286" y="5459210"/>
              <a:ext cx="1670591" cy="752355"/>
            </a:xfrm>
            <a:prstGeom prst="roundRect">
              <a:avLst>
                <a:gd name="adj" fmla="val 301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Создание/</a:t>
              </a:r>
              <a:endParaRPr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algn="ctr">
                <a:defRPr/>
              </a:pP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редактирование </a:t>
              </a:r>
              <a:endParaRPr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algn="ctr">
                <a:defRPr/>
              </a:pP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сведений Плана</a:t>
              </a:r>
              <a:endParaRPr lang="ru-RU" sz="12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/>
                <a:cs typeface="Segoe UI Light" panose="020B0502040204020203" pitchFamily="34" charset="0"/>
              </a:endParaRPr>
            </a:p>
          </p:txBody>
        </p:sp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B322AB4-6D1C-4378-A352-2C42D9C015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63717" y="1689638"/>
            <a:ext cx="3900887" cy="1997930"/>
          </a:xfrm>
          <a:prstGeom prst="rect">
            <a:avLst/>
          </a:prstGeom>
          <a:ln w="6350">
            <a:solidFill>
              <a:srgbClr val="002060"/>
            </a:solidFill>
          </a:ln>
        </p:spPr>
      </p:pic>
      <p:sp>
        <p:nvSpPr>
          <p:cNvPr id="41" name="Овал 2">
            <a:extLst>
              <a:ext uri="{FF2B5EF4-FFF2-40B4-BE49-F238E27FC236}">
                <a16:creationId xmlns:a16="http://schemas.microsoft.com/office/drawing/2014/main" id="{80E8DE22-BE2B-4847-9322-9B52FDBEA59A}"/>
              </a:ext>
            </a:extLst>
          </p:cNvPr>
          <p:cNvSpPr/>
          <p:nvPr/>
        </p:nvSpPr>
        <p:spPr bwMode="auto">
          <a:xfrm>
            <a:off x="3275212" y="5368750"/>
            <a:ext cx="391500" cy="254837"/>
          </a:xfrm>
          <a:prstGeom prst="ellipse">
            <a:avLst/>
          </a:prstGeom>
          <a:solidFill>
            <a:srgbClr val="FFFFFF"/>
          </a:solidFill>
          <a:ln w="38100" cap="flat">
            <a:solidFill>
              <a:srgbClr val="D2DEEF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</a:defRPr>
            </a:pPr>
            <a:endParaRPr sz="1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Прямоугольник 5">
            <a:extLst>
              <a:ext uri="{FF2B5EF4-FFF2-40B4-BE49-F238E27FC236}">
                <a16:creationId xmlns:a16="http://schemas.microsoft.com/office/drawing/2014/main" id="{B046653D-3243-4562-9C62-955E6A6D3B0E}"/>
              </a:ext>
            </a:extLst>
          </p:cNvPr>
          <p:cNvSpPr txBox="1"/>
          <p:nvPr/>
        </p:nvSpPr>
        <p:spPr bwMode="auto">
          <a:xfrm>
            <a:off x="3382106" y="5337300"/>
            <a:ext cx="12210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>
              <a:defRPr sz="3200" b="1" i="0" spc="38">
                <a:solidFill>
                  <a:srgbClr val="11437F"/>
                </a:solidFill>
                <a:latin typeface="Avenir Next Regular"/>
                <a:ea typeface="Avenir Next Regular"/>
                <a:cs typeface="Avenir Next Regular"/>
              </a:defRPr>
            </a:lvl1pPr>
          </a:lstStyle>
          <a:p>
            <a:pPr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Овал 2">
            <a:extLst>
              <a:ext uri="{FF2B5EF4-FFF2-40B4-BE49-F238E27FC236}">
                <a16:creationId xmlns:a16="http://schemas.microsoft.com/office/drawing/2014/main" id="{C2A03FB8-AE97-49DC-9FAC-668C39C96817}"/>
              </a:ext>
            </a:extLst>
          </p:cNvPr>
          <p:cNvSpPr/>
          <p:nvPr/>
        </p:nvSpPr>
        <p:spPr bwMode="auto">
          <a:xfrm>
            <a:off x="5117874" y="5368750"/>
            <a:ext cx="391500" cy="254837"/>
          </a:xfrm>
          <a:prstGeom prst="ellipse">
            <a:avLst/>
          </a:prstGeom>
          <a:solidFill>
            <a:srgbClr val="FFFFFF"/>
          </a:solidFill>
          <a:ln w="38100" cap="flat">
            <a:solidFill>
              <a:srgbClr val="D2DEEF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</a:defRPr>
            </a:pPr>
            <a:endParaRPr sz="1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4" name="Прямоугольник 5">
            <a:extLst>
              <a:ext uri="{FF2B5EF4-FFF2-40B4-BE49-F238E27FC236}">
                <a16:creationId xmlns:a16="http://schemas.microsoft.com/office/drawing/2014/main" id="{B6FB414D-02AD-4D8A-92DC-C8EF7C9A65B5}"/>
              </a:ext>
            </a:extLst>
          </p:cNvPr>
          <p:cNvSpPr txBox="1"/>
          <p:nvPr/>
        </p:nvSpPr>
        <p:spPr bwMode="auto">
          <a:xfrm>
            <a:off x="5221268" y="5348083"/>
            <a:ext cx="12210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>
              <a:defRPr sz="3200" b="1" i="0" spc="38">
                <a:solidFill>
                  <a:srgbClr val="11437F"/>
                </a:solidFill>
                <a:latin typeface="Avenir Next Regular"/>
                <a:ea typeface="Avenir Next Regular"/>
                <a:cs typeface="Avenir Next Regular"/>
              </a:defRPr>
            </a:lvl1pPr>
          </a:lstStyle>
          <a:p>
            <a:pPr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endParaRPr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Овал 2">
            <a:extLst>
              <a:ext uri="{FF2B5EF4-FFF2-40B4-BE49-F238E27FC236}">
                <a16:creationId xmlns:a16="http://schemas.microsoft.com/office/drawing/2014/main" id="{D7081A3A-A254-4A61-AB07-244B0E1AE4F8}"/>
              </a:ext>
            </a:extLst>
          </p:cNvPr>
          <p:cNvSpPr/>
          <p:nvPr/>
        </p:nvSpPr>
        <p:spPr bwMode="auto">
          <a:xfrm>
            <a:off x="7236296" y="5368750"/>
            <a:ext cx="391500" cy="254837"/>
          </a:xfrm>
          <a:prstGeom prst="ellipse">
            <a:avLst/>
          </a:prstGeom>
          <a:solidFill>
            <a:srgbClr val="FFFFFF"/>
          </a:solidFill>
          <a:ln w="38100" cap="flat">
            <a:solidFill>
              <a:srgbClr val="D2DEEF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</a:defRPr>
            </a:pPr>
            <a:endParaRPr sz="1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6" name="Прямоугольник 5">
            <a:extLst>
              <a:ext uri="{FF2B5EF4-FFF2-40B4-BE49-F238E27FC236}">
                <a16:creationId xmlns:a16="http://schemas.microsoft.com/office/drawing/2014/main" id="{EA193A51-8564-4233-8C8B-47F415D7FB40}"/>
              </a:ext>
            </a:extLst>
          </p:cNvPr>
          <p:cNvSpPr txBox="1"/>
          <p:nvPr/>
        </p:nvSpPr>
        <p:spPr bwMode="auto">
          <a:xfrm>
            <a:off x="7337231" y="5342846"/>
            <a:ext cx="12210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>
              <a:defRPr sz="3200" b="1" i="0" spc="38">
                <a:solidFill>
                  <a:srgbClr val="11437F"/>
                </a:solidFill>
                <a:latin typeface="Avenir Next Regular"/>
                <a:ea typeface="Avenir Next Regular"/>
                <a:cs typeface="Avenir Next Regular"/>
              </a:defRPr>
            </a:lvl1pPr>
          </a:lstStyle>
          <a:p>
            <a:pPr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endParaRPr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983648" y="1974376"/>
            <a:ext cx="156973" cy="235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4834994" y="2189497"/>
            <a:ext cx="428666" cy="496176"/>
            <a:chOff x="5009489" y="2327665"/>
            <a:chExt cx="759689" cy="605246"/>
          </a:xfrm>
        </p:grpSpPr>
        <p:sp>
          <p:nvSpPr>
            <p:cNvPr id="15" name="Стрелка вправо 14"/>
            <p:cNvSpPr/>
            <p:nvPr/>
          </p:nvSpPr>
          <p:spPr bwMode="auto">
            <a:xfrm>
              <a:off x="5009489" y="2588782"/>
              <a:ext cx="759689" cy="34412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" name="Заголовок 2"/>
            <p:cNvSpPr txBox="1"/>
            <p:nvPr/>
          </p:nvSpPr>
          <p:spPr bwMode="auto">
            <a:xfrm>
              <a:off x="5492689" y="2327665"/>
              <a:ext cx="133607" cy="218851"/>
            </a:xfrm>
            <a:prstGeom prst="rect">
              <a:avLst/>
            </a:prstGeom>
            <a:grpFill/>
          </p:spPr>
          <p:txBody>
            <a:bodyPr wrap="square" lIns="0" tIns="0" rIns="0" bIns="0" anchor="ctr">
              <a:spAutoFit/>
            </a:bodyPr>
            <a:lstStyle>
              <a:lvl1pPr algn="r">
                <a:defRPr sz="1750" b="1" i="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algn="ctr">
                <a:defRPr/>
              </a:pPr>
              <a:r>
                <a:rPr lang="ru-RU" sz="1400" dirty="0">
                  <a:solidFill>
                    <a:srgbClr val="0070C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*</a:t>
              </a:r>
              <a:endParaRPr lang="ru-RU" sz="1400" dirty="0">
                <a:solidFill>
                  <a:srgbClr val="0070C0"/>
                </a:solidFill>
                <a:latin typeface="Segoe UI Light" panose="020B0502040204020203" pitchFamily="34" charset="0"/>
                <a:ea typeface="Cambria"/>
                <a:cs typeface="Segoe UI Light" panose="020B0502040204020203" pitchFamily="34" charset="0"/>
              </a:endParaRPr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487" y="3150890"/>
            <a:ext cx="4903960" cy="16536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27" name="Рисунок 5126">
            <a:extLst>
              <a:ext uri="{FF2B5EF4-FFF2-40B4-BE49-F238E27FC236}">
                <a16:creationId xmlns:a16="http://schemas.microsoft.com/office/drawing/2014/main" id="{A0D4AB4D-4A58-419C-9927-38F5DC475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44" y="4812310"/>
            <a:ext cx="4896809" cy="415966"/>
          </a:xfrm>
          <a:prstGeom prst="rect">
            <a:avLst/>
          </a:prstGeo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 bwMode="auto">
          <a:xfrm>
            <a:off x="2177559" y="116632"/>
            <a:ext cx="6763435" cy="886397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>1 способ – Личный кабинет учреждения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>Заполнение электронной формы редактирования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>ПФХД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F562A58-17F3-4F9C-94E0-0583825C6C29}"/>
              </a:ext>
            </a:extLst>
          </p:cNvPr>
          <p:cNvSpPr/>
          <p:nvPr/>
        </p:nvSpPr>
        <p:spPr bwMode="auto">
          <a:xfrm flipV="1">
            <a:off x="3655055" y="2551050"/>
            <a:ext cx="163750" cy="11658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7A12722-B190-4C5E-A189-06B8A7F78C60}"/>
              </a:ext>
            </a:extLst>
          </p:cNvPr>
          <p:cNvSpPr/>
          <p:nvPr/>
        </p:nvSpPr>
        <p:spPr bwMode="auto">
          <a:xfrm>
            <a:off x="4262246" y="3530811"/>
            <a:ext cx="1535958" cy="54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925219F-9634-4B44-AEFE-A92BC3975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617" y="1124744"/>
            <a:ext cx="5012830" cy="18605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785A2B6-134A-4C0C-BD08-DE682F3B3469}"/>
              </a:ext>
            </a:extLst>
          </p:cNvPr>
          <p:cNvSpPr txBox="1"/>
          <p:nvPr/>
        </p:nvSpPr>
        <p:spPr bwMode="auto">
          <a:xfrm>
            <a:off x="5585745" y="1173712"/>
            <a:ext cx="359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latin typeface="Futura PT Book"/>
              </a:defRPr>
            </a:lvl1pPr>
          </a:lstStyle>
          <a:p>
            <a:pPr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 Переход к редактированию сведений Плана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ФХД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9E28FF9-25EA-41DB-9D05-F2475C172773}"/>
              </a:ext>
            </a:extLst>
          </p:cNvPr>
          <p:cNvSpPr/>
          <p:nvPr/>
        </p:nvSpPr>
        <p:spPr bwMode="auto">
          <a:xfrm>
            <a:off x="5673235" y="1713223"/>
            <a:ext cx="33952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Необходимо выбрать период отчетности и вид сведений и перейти к редактированию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44D0777-ABFD-4727-B95A-0ED4405F7988}"/>
              </a:ext>
            </a:extLst>
          </p:cNvPr>
          <p:cNvCxnSpPr>
            <a:cxnSpLocks/>
          </p:cNvCxnSpPr>
          <p:nvPr/>
        </p:nvCxnSpPr>
        <p:spPr bwMode="auto">
          <a:xfrm>
            <a:off x="5648988" y="1727710"/>
            <a:ext cx="31338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AEA13D76-95FA-436D-9C1B-4313CAA16204}"/>
              </a:ext>
            </a:extLst>
          </p:cNvPr>
          <p:cNvSpPr/>
          <p:nvPr/>
        </p:nvSpPr>
        <p:spPr bwMode="auto">
          <a:xfrm flipV="1">
            <a:off x="5067359" y="1511686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cxnSp>
        <p:nvCxnSpPr>
          <p:cNvPr id="39" name="Соединительная линия уступом 19">
            <a:extLst>
              <a:ext uri="{FF2B5EF4-FFF2-40B4-BE49-F238E27FC236}">
                <a16:creationId xmlns:a16="http://schemas.microsoft.com/office/drawing/2014/main" id="{C98F826D-5BB7-4229-A3D2-8577C428636A}"/>
              </a:ext>
            </a:extLst>
          </p:cNvPr>
          <p:cNvCxnSpPr>
            <a:cxnSpLocks/>
            <a:stCxn id="32" idx="1"/>
            <a:endCxn id="38" idx="6"/>
          </p:cNvCxnSpPr>
          <p:nvPr/>
        </p:nvCxnSpPr>
        <p:spPr bwMode="auto">
          <a:xfrm rot="10800000" flipV="1">
            <a:off x="5283383" y="1435322"/>
            <a:ext cx="302362" cy="18437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42DA93F-C9FD-4071-A512-BE8DD2D745AC}"/>
              </a:ext>
            </a:extLst>
          </p:cNvPr>
          <p:cNvSpPr txBox="1"/>
          <p:nvPr/>
        </p:nvSpPr>
        <p:spPr bwMode="auto">
          <a:xfrm>
            <a:off x="5573155" y="2632060"/>
            <a:ext cx="3400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latin typeface="Futura PT Book"/>
              </a:defRPr>
            </a:lvl1pPr>
          </a:lstStyle>
          <a:p>
            <a:pPr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 Заполнение формы Плана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5ED28FB3-010B-4A50-A36D-A50D293DBC36}"/>
              </a:ext>
            </a:extLst>
          </p:cNvPr>
          <p:cNvSpPr/>
          <p:nvPr/>
        </p:nvSpPr>
        <p:spPr bwMode="auto">
          <a:xfrm>
            <a:off x="5500427" y="3158326"/>
            <a:ext cx="35695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Перемещение между ячейками Плана осуществляется с помощью клавиши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Tab</a:t>
            </a:r>
            <a:endParaRPr sz="14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Внесение сведений осуществляется как в основные, так и в добавочные строки Плана.</a:t>
            </a:r>
            <a:endParaRPr sz="14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16B5896C-C55F-4953-A346-15BF94D08663}"/>
              </a:ext>
            </a:extLst>
          </p:cNvPr>
          <p:cNvCxnSpPr>
            <a:cxnSpLocks/>
          </p:cNvCxnSpPr>
          <p:nvPr/>
        </p:nvCxnSpPr>
        <p:spPr bwMode="auto">
          <a:xfrm flipV="1">
            <a:off x="5670298" y="2994561"/>
            <a:ext cx="3131810" cy="26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E67AAFC-EA6E-4C28-9A0E-15A9DBD88E94}"/>
              </a:ext>
            </a:extLst>
          </p:cNvPr>
          <p:cNvSpPr txBox="1"/>
          <p:nvPr/>
        </p:nvSpPr>
        <p:spPr bwMode="auto">
          <a:xfrm>
            <a:off x="5601520" y="4438585"/>
            <a:ext cx="3459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latin typeface="Futura PT Book"/>
              </a:defRPr>
            </a:lvl1pPr>
          </a:lstStyle>
          <a:p>
            <a:pPr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 Сохранение сведений Плана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E9C335E-FFA8-435E-8B20-9BD4392A146F}"/>
              </a:ext>
            </a:extLst>
          </p:cNvPr>
          <p:cNvSpPr/>
          <p:nvPr/>
        </p:nvSpPr>
        <p:spPr bwMode="auto">
          <a:xfrm>
            <a:off x="5698245" y="4698748"/>
            <a:ext cx="3371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Есть возможность сохранить План – будет сохранен черновик сведений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30CABEC8-F4DB-47D5-9FA8-2CB4D2AC9FE6}"/>
              </a:ext>
            </a:extLst>
          </p:cNvPr>
          <p:cNvCxnSpPr>
            <a:cxnSpLocks/>
          </p:cNvCxnSpPr>
          <p:nvPr/>
        </p:nvCxnSpPr>
        <p:spPr bwMode="auto">
          <a:xfrm>
            <a:off x="5701933" y="4676206"/>
            <a:ext cx="3131810" cy="22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68168C9-602B-4F30-8CA3-4CB6460EE415}"/>
              </a:ext>
            </a:extLst>
          </p:cNvPr>
          <p:cNvSpPr txBox="1"/>
          <p:nvPr/>
        </p:nvSpPr>
        <p:spPr bwMode="auto">
          <a:xfrm>
            <a:off x="3059832" y="5489106"/>
            <a:ext cx="3326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latin typeface="Futura PT Book"/>
              </a:defRPr>
            </a:lvl1pPr>
          </a:lstStyle>
          <a:p>
            <a:pPr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 Публикация сведений Плана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90C68CD9-177A-40E2-A337-3D04B7F62DF8}"/>
              </a:ext>
            </a:extLst>
          </p:cNvPr>
          <p:cNvSpPr/>
          <p:nvPr/>
        </p:nvSpPr>
        <p:spPr bwMode="auto">
          <a:xfrm>
            <a:off x="2987825" y="5848910"/>
            <a:ext cx="5985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Проводятся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форматно-логические и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внутридокументные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контроли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нарушении контролей – формируется протокол несоответствий</a:t>
            </a:r>
            <a:endParaRPr sz="14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Если контроли проходят, сведения подписываются ЭП и публикуются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DC10BB21-6F13-432B-8062-60B31C464FF4}"/>
              </a:ext>
            </a:extLst>
          </p:cNvPr>
          <p:cNvCxnSpPr>
            <a:cxnSpLocks/>
          </p:cNvCxnSpPr>
          <p:nvPr/>
        </p:nvCxnSpPr>
        <p:spPr bwMode="auto">
          <a:xfrm>
            <a:off x="3059830" y="5842602"/>
            <a:ext cx="3173643" cy="15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>
            <a:extLst>
              <a:ext uri="{FF2B5EF4-FFF2-40B4-BE49-F238E27FC236}">
                <a16:creationId xmlns:a16="http://schemas.microsoft.com/office/drawing/2014/main" id="{7577740F-7E62-4A89-8376-65C1B487059A}"/>
              </a:ext>
            </a:extLst>
          </p:cNvPr>
          <p:cNvSpPr/>
          <p:nvPr/>
        </p:nvSpPr>
        <p:spPr bwMode="auto">
          <a:xfrm flipV="1">
            <a:off x="4959348" y="3249115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cxnSp>
        <p:nvCxnSpPr>
          <p:cNvPr id="54" name="Соединительная линия уступом 19">
            <a:extLst>
              <a:ext uri="{FF2B5EF4-FFF2-40B4-BE49-F238E27FC236}">
                <a16:creationId xmlns:a16="http://schemas.microsoft.com/office/drawing/2014/main" id="{83918F00-B9B7-47FD-8CE1-4274E44CE44B}"/>
              </a:ext>
            </a:extLst>
          </p:cNvPr>
          <p:cNvCxnSpPr>
            <a:cxnSpLocks/>
            <a:stCxn id="44" idx="1"/>
            <a:endCxn id="53" idx="6"/>
          </p:cNvCxnSpPr>
          <p:nvPr/>
        </p:nvCxnSpPr>
        <p:spPr bwMode="auto">
          <a:xfrm rot="10800000" flipV="1">
            <a:off x="5175373" y="2785949"/>
            <a:ext cx="397783" cy="57117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>
            <a:extLst>
              <a:ext uri="{FF2B5EF4-FFF2-40B4-BE49-F238E27FC236}">
                <a16:creationId xmlns:a16="http://schemas.microsoft.com/office/drawing/2014/main" id="{A6578300-5656-407B-8791-9AB47E13F1C2}"/>
              </a:ext>
            </a:extLst>
          </p:cNvPr>
          <p:cNvSpPr/>
          <p:nvPr/>
        </p:nvSpPr>
        <p:spPr bwMode="auto">
          <a:xfrm flipV="1">
            <a:off x="2445980" y="4912281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D4F19736-8C73-469A-8D11-E863F65E2BF2}"/>
              </a:ext>
            </a:extLst>
          </p:cNvPr>
          <p:cNvSpPr/>
          <p:nvPr/>
        </p:nvSpPr>
        <p:spPr bwMode="auto">
          <a:xfrm rot="5059171" flipV="1">
            <a:off x="4272407" y="5030454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62" name="Соединительная линия уступом 19">
            <a:extLst>
              <a:ext uri="{FF2B5EF4-FFF2-40B4-BE49-F238E27FC236}">
                <a16:creationId xmlns:a16="http://schemas.microsoft.com/office/drawing/2014/main" id="{20418661-531A-43BA-B598-7EDA0AFD9BE0}"/>
              </a:ext>
            </a:extLst>
          </p:cNvPr>
          <p:cNvCxnSpPr>
            <a:cxnSpLocks/>
            <a:stCxn id="50" idx="1"/>
            <a:endCxn id="61" idx="0"/>
          </p:cNvCxnSpPr>
          <p:nvPr/>
        </p:nvCxnSpPr>
        <p:spPr bwMode="auto">
          <a:xfrm rot="10800000" flipH="1">
            <a:off x="3059831" y="5149157"/>
            <a:ext cx="1213105" cy="493838"/>
          </a:xfrm>
          <a:prstGeom prst="bentConnector3">
            <a:avLst>
              <a:gd name="adj1" fmla="val -18844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19">
            <a:extLst>
              <a:ext uri="{FF2B5EF4-FFF2-40B4-BE49-F238E27FC236}">
                <a16:creationId xmlns:a16="http://schemas.microsoft.com/office/drawing/2014/main" id="{5156519F-D0B4-49DB-85AF-BA1784591FD7}"/>
              </a:ext>
            </a:extLst>
          </p:cNvPr>
          <p:cNvCxnSpPr>
            <a:cxnSpLocks/>
            <a:stCxn id="47" idx="1"/>
          </p:cNvCxnSpPr>
          <p:nvPr/>
        </p:nvCxnSpPr>
        <p:spPr bwMode="auto">
          <a:xfrm rot="10800000" flipV="1">
            <a:off x="2615472" y="4592473"/>
            <a:ext cx="2986049" cy="39775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  <p:sp>
        <p:nvSpPr>
          <p:cNvPr id="30" name="Номер слайда 2">
            <a:extLst>
              <a:ext uri="{FF2B5EF4-FFF2-40B4-BE49-F238E27FC236}">
                <a16:creationId xmlns:a16="http://schemas.microsoft.com/office/drawing/2014/main" id="{D67A5483-4F50-4C63-ACBC-2037FFFD60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07054" y="6552070"/>
            <a:ext cx="270271" cy="215444"/>
          </a:xfrm>
        </p:spPr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9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6">
            <a:extLst>
              <a:ext uri="{FF2B5EF4-FFF2-40B4-BE49-F238E27FC236}">
                <a16:creationId xmlns:a16="http://schemas.microsoft.com/office/drawing/2014/main" id="{3AA870CE-3DEB-4D8F-A652-77A457CDF55A}"/>
              </a:ext>
            </a:extLst>
          </p:cNvPr>
          <p:cNvGrpSpPr/>
          <p:nvPr/>
        </p:nvGrpSpPr>
        <p:grpSpPr bwMode="auto">
          <a:xfrm>
            <a:off x="113525" y="2000914"/>
            <a:ext cx="4320000" cy="4338050"/>
            <a:chOff x="581765" y="-54317"/>
            <a:chExt cx="8189168" cy="966997"/>
          </a:xfrm>
        </p:grpSpPr>
        <p:sp>
          <p:nvSpPr>
            <p:cNvPr id="7" name="Скругленный прямоугольник 125">
              <a:extLst>
                <a:ext uri="{FF2B5EF4-FFF2-40B4-BE49-F238E27FC236}">
                  <a16:creationId xmlns:a16="http://schemas.microsoft.com/office/drawing/2014/main" id="{804C6399-8F47-44CF-A308-404DCE2D2D34}"/>
                </a:ext>
              </a:extLst>
            </p:cNvPr>
            <p:cNvSpPr/>
            <p:nvPr/>
          </p:nvSpPr>
          <p:spPr bwMode="auto">
            <a:xfrm>
              <a:off x="581765" y="-54317"/>
              <a:ext cx="8189168" cy="966997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TextBox 127">
              <a:extLst>
                <a:ext uri="{FF2B5EF4-FFF2-40B4-BE49-F238E27FC236}">
                  <a16:creationId xmlns:a16="http://schemas.microsoft.com/office/drawing/2014/main" id="{A92E2554-C2FD-4E2E-9DD2-22DDC338C29D}"/>
                </a:ext>
              </a:extLst>
            </p:cNvPr>
            <p:cNvSpPr txBox="1"/>
            <p:nvPr/>
          </p:nvSpPr>
          <p:spPr bwMode="auto">
            <a:xfrm>
              <a:off x="1115445" y="-21079"/>
              <a:ext cx="7169691" cy="900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5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Общая информация об учреждении;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5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Информация о государственном (муниципальном) задании и его исполнении;  	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5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Информация о плане финансово-хозяйственной деятельности;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5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Информация об операциях с целевыми средствами из бюджета;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5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Отчет о результатах деятельности государственного (муниципального) учреждения и об использовании закрепленного за ним государственного (муниципального) имущества;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5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Сведения о проведенных контрольных мероприятиях и их результатах;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5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Иная информация об учреждении.</a:t>
              </a:r>
            </a:p>
          </p:txBody>
        </p:sp>
      </p:grpSp>
      <p:grpSp>
        <p:nvGrpSpPr>
          <p:cNvPr id="9" name="Группа 6">
            <a:extLst>
              <a:ext uri="{FF2B5EF4-FFF2-40B4-BE49-F238E27FC236}">
                <a16:creationId xmlns:a16="http://schemas.microsoft.com/office/drawing/2014/main" id="{9F34D8E6-F2AB-4317-B4FC-D0755E46453B}"/>
              </a:ext>
            </a:extLst>
          </p:cNvPr>
          <p:cNvGrpSpPr/>
          <p:nvPr/>
        </p:nvGrpSpPr>
        <p:grpSpPr bwMode="auto">
          <a:xfrm>
            <a:off x="4658957" y="2000914"/>
            <a:ext cx="4320000" cy="4338050"/>
            <a:chOff x="13924" y="214051"/>
            <a:chExt cx="8237052" cy="691925"/>
          </a:xfrm>
        </p:grpSpPr>
        <p:sp>
          <p:nvSpPr>
            <p:cNvPr id="10" name="Скругленный прямоугольник 125">
              <a:extLst>
                <a:ext uri="{FF2B5EF4-FFF2-40B4-BE49-F238E27FC236}">
                  <a16:creationId xmlns:a16="http://schemas.microsoft.com/office/drawing/2014/main" id="{8A79E242-3528-4FF8-BE4D-BDE7B32FFEEA}"/>
                </a:ext>
              </a:extLst>
            </p:cNvPr>
            <p:cNvSpPr/>
            <p:nvPr/>
          </p:nvSpPr>
          <p:spPr bwMode="auto">
            <a:xfrm>
              <a:off x="13924" y="214051"/>
              <a:ext cx="8237052" cy="69192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TextBox 127">
              <a:extLst>
                <a:ext uri="{FF2B5EF4-FFF2-40B4-BE49-F238E27FC236}">
                  <a16:creationId xmlns:a16="http://schemas.microsoft.com/office/drawing/2014/main" id="{EDD9DFC4-239D-4147-92C7-99B727E5CF84}"/>
                </a:ext>
              </a:extLst>
            </p:cNvPr>
            <p:cNvSpPr txBox="1"/>
            <p:nvPr/>
          </p:nvSpPr>
          <p:spPr bwMode="auto">
            <a:xfrm>
              <a:off x="666072" y="272697"/>
              <a:ext cx="7243189" cy="57463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5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Баланс государственного муниципального учреждения (ф.0503130);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5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Отчет об исполнении бюджета (ф.0503127);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5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Отчет о финансовых результатах деятельности (ф.0503121);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5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Баланс государственного (муниципального) учреждения (ф.0503730);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5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Отчет об исполнении учреждением плана его финансово-хозяйственной деятельности (ф.0503737);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500" dirty="0">
                  <a:solidFill>
                    <a:schemeClr val="accent5">
                      <a:lumMod val="50000"/>
                    </a:schemeClr>
                  </a:solidFill>
                  <a:latin typeface="Segoe UI Light"/>
                  <a:cs typeface="Segoe UI Light"/>
                </a:rPr>
                <a:t>Отчет о финансовых результатах деятельности (ф.0503721).</a:t>
              </a:r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13EB389-9908-467D-97EF-7F65D1E4A6CD}"/>
              </a:ext>
            </a:extLst>
          </p:cNvPr>
          <p:cNvSpPr/>
          <p:nvPr/>
        </p:nvSpPr>
        <p:spPr bwMode="auto">
          <a:xfrm>
            <a:off x="224082" y="1152759"/>
            <a:ext cx="8865432" cy="5387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Сведения, размещаемые учреждениями на Официальном сайте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 bwMode="auto">
          <a:xfrm>
            <a:off x="2273525" y="92146"/>
            <a:ext cx="6771902" cy="8079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914400">
              <a:lnSpc>
                <a:spcPct val="9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1600" kern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</a:p>
          <a:p>
            <a:pPr>
              <a:lnSpc>
                <a:spcPct val="100000"/>
              </a:lnSpc>
              <a:defRPr/>
            </a:pPr>
            <a:r>
              <a:rPr lang="ru-RU" sz="1600" kern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</a:t>
            </a:r>
            <a:r>
              <a:rPr lang="ru-RU" sz="1600" kern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сайте</a:t>
            </a:r>
            <a:br>
              <a:rPr lang="ru-RU" sz="1600" kern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Сведения, размещаемые учреждениями</a:t>
            </a:r>
            <a:endParaRPr lang="ru-RU" sz="1600" kern="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8F476F8A-8152-4A72-968A-BC6061C2B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07054" y="6552070"/>
            <a:ext cx="270271" cy="215444"/>
          </a:xfrm>
        </p:spPr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 bwMode="auto">
          <a:xfrm>
            <a:off x="1795197" y="99837"/>
            <a:ext cx="7253000" cy="886397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>1 способ – Личный кабинет учреждения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Отображение протокола несоответствий при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>проверке сведений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>ПФХД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986CA6-9155-4A6B-ACA7-55DB1B9FF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21" y="1097999"/>
            <a:ext cx="8640960" cy="20912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AD3379-4F6D-4ED0-B8D6-1524C8213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8" y="2276872"/>
            <a:ext cx="5184574" cy="39124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Скругленный прямоугольник 56">
            <a:extLst>
              <a:ext uri="{FF2B5EF4-FFF2-40B4-BE49-F238E27FC236}">
                <a16:creationId xmlns:a16="http://schemas.microsoft.com/office/drawing/2014/main" id="{85A68EBA-9EE1-48A9-85CD-FD84C2549D6B}"/>
              </a:ext>
            </a:extLst>
          </p:cNvPr>
          <p:cNvSpPr/>
          <p:nvPr/>
        </p:nvSpPr>
        <p:spPr bwMode="auto">
          <a:xfrm>
            <a:off x="2317664" y="6309320"/>
            <a:ext cx="6502808" cy="399805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40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Есть возможность распечатать протокол несоответствий средствами браузера</a:t>
            </a:r>
          </a:p>
        </p:txBody>
      </p:sp>
      <p:sp>
        <p:nvSpPr>
          <p:cNvPr id="9" name="Скругленный прямоугольник 56">
            <a:extLst>
              <a:ext uri="{FF2B5EF4-FFF2-40B4-BE49-F238E27FC236}">
                <a16:creationId xmlns:a16="http://schemas.microsoft.com/office/drawing/2014/main" id="{9F2FFC3C-BC8A-47FA-80D1-8B2B3BB63384}"/>
              </a:ext>
            </a:extLst>
          </p:cNvPr>
          <p:cNvSpPr/>
          <p:nvPr/>
        </p:nvSpPr>
        <p:spPr bwMode="auto">
          <a:xfrm>
            <a:off x="197356" y="3315511"/>
            <a:ext cx="3406274" cy="82224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Протокол несоответствий отображается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на форме редактирования сведений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после сохранения и проверки сведений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на нарушения</a:t>
            </a:r>
            <a:endParaRPr dirty="0"/>
          </a:p>
        </p:txBody>
      </p:sp>
      <p:sp>
        <p:nvSpPr>
          <p:cNvPr id="10" name="Скругленный прямоугольник 56">
            <a:extLst>
              <a:ext uri="{FF2B5EF4-FFF2-40B4-BE49-F238E27FC236}">
                <a16:creationId xmlns:a16="http://schemas.microsoft.com/office/drawing/2014/main" id="{54CF52A1-6646-4C8B-8990-70B487DAF571}"/>
              </a:ext>
            </a:extLst>
          </p:cNvPr>
          <p:cNvSpPr/>
          <p:nvPr/>
        </p:nvSpPr>
        <p:spPr bwMode="auto">
          <a:xfrm>
            <a:off x="115127" y="5243986"/>
            <a:ext cx="3460408" cy="691200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600" b="1" dirty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Обеспечивается чистота и качество сведений – только сведения, прошедшие проверки, могут быть опубликованы </a:t>
            </a:r>
            <a:endParaRPr dirty="0"/>
          </a:p>
        </p:txBody>
      </p:sp>
      <p:pic>
        <p:nvPicPr>
          <p:cNvPr id="11" name="Picture 2" descr="C:\Users\1\AppData\Local\Microsoft\Windows\Temporary Internet Files\Content.IE5\FUZSU1KV\MC900434750[1].png">
            <a:extLst>
              <a:ext uri="{FF2B5EF4-FFF2-40B4-BE49-F238E27FC236}">
                <a16:creationId xmlns:a16="http://schemas.microsoft.com/office/drawing/2014/main" id="{B1B07A34-6AC4-4BBE-A61E-E0412E5FA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0" y="5123907"/>
            <a:ext cx="379539" cy="3261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кругленный прямоугольник 56">
            <a:extLst>
              <a:ext uri="{FF2B5EF4-FFF2-40B4-BE49-F238E27FC236}">
                <a16:creationId xmlns:a16="http://schemas.microsoft.com/office/drawing/2014/main" id="{36B931B5-DA88-4C3C-9D1D-EF0C85B49E7A}"/>
              </a:ext>
            </a:extLst>
          </p:cNvPr>
          <p:cNvSpPr/>
          <p:nvPr/>
        </p:nvSpPr>
        <p:spPr bwMode="auto">
          <a:xfrm>
            <a:off x="143221" y="4249516"/>
            <a:ext cx="3460408" cy="817046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Протокол несоответствий отображается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в списке сведений в ЛК учреждения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рядом с соответствующим Планом</a:t>
            </a:r>
            <a:endParaRPr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17CCB7A-7DD4-4C2F-808D-9D0CE0EDFF99}"/>
              </a:ext>
            </a:extLst>
          </p:cNvPr>
          <p:cNvGrpSpPr/>
          <p:nvPr/>
        </p:nvGrpSpPr>
        <p:grpSpPr bwMode="auto">
          <a:xfrm>
            <a:off x="179512" y="3410807"/>
            <a:ext cx="45719" cy="1565654"/>
            <a:chOff x="331591" y="3715522"/>
            <a:chExt cx="0" cy="1713807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F1F759DF-DA73-4219-B30B-188FE9F9A6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1591" y="3715522"/>
              <a:ext cx="0" cy="366281"/>
            </a:xfrm>
            <a:prstGeom prst="line">
              <a:avLst/>
            </a:prstGeom>
            <a:ln w="111125" cap="rnd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03F65CE3-559F-465B-8910-C74D2BEB74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1591" y="4276015"/>
              <a:ext cx="0" cy="21744"/>
            </a:xfrm>
            <a:prstGeom prst="line">
              <a:avLst/>
            </a:prstGeom>
            <a:ln w="101600" cap="rnd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1960451D-8035-4E98-B8D5-387EB2E5DF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1591" y="5407585"/>
              <a:ext cx="0" cy="21744"/>
            </a:xfrm>
            <a:prstGeom prst="line">
              <a:avLst/>
            </a:prstGeom>
            <a:ln w="101600" cap="rnd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12A88C35-3CE0-4C93-A26D-55F08D91F1F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1591" y="4847091"/>
              <a:ext cx="0" cy="366281"/>
            </a:xfrm>
            <a:prstGeom prst="line">
              <a:avLst/>
            </a:prstGeom>
            <a:ln w="111125" cap="rnd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E625EA-B5E4-40C7-85EE-58AB6783E86D}"/>
              </a:ext>
            </a:extLst>
          </p:cNvPr>
          <p:cNvSpPr/>
          <p:nvPr/>
        </p:nvSpPr>
        <p:spPr bwMode="auto">
          <a:xfrm>
            <a:off x="107503" y="1253038"/>
            <a:ext cx="8882281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Публикация сведений Плана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ФХД в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ЛК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Учреждения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86583F-1653-4D9C-BC4D-8830970B2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949" y="3304925"/>
            <a:ext cx="8168039" cy="14908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77BA2A11-821F-4CB9-B6AE-51B235AD9414}"/>
              </a:ext>
            </a:extLst>
          </p:cNvPr>
          <p:cNvSpPr/>
          <p:nvPr/>
        </p:nvSpPr>
        <p:spPr bwMode="auto">
          <a:xfrm flipV="1">
            <a:off x="4480687" y="3982871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Скругленный прямоугольник 56">
            <a:extLst>
              <a:ext uri="{FF2B5EF4-FFF2-40B4-BE49-F238E27FC236}">
                <a16:creationId xmlns:a16="http://schemas.microsoft.com/office/drawing/2014/main" id="{3E988DDE-4B16-4BD1-8F94-4E39D902ABA9}"/>
              </a:ext>
            </a:extLst>
          </p:cNvPr>
          <p:cNvSpPr/>
          <p:nvPr/>
        </p:nvSpPr>
        <p:spPr bwMode="auto">
          <a:xfrm>
            <a:off x="4932040" y="1844824"/>
            <a:ext cx="3778948" cy="125243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Есть возможность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внести изменения в уже опубликованный План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. В этом случае создается новая версия сведений</a:t>
            </a:r>
            <a:endParaRPr lang="ru-RU" sz="1600" dirty="0"/>
          </a:p>
        </p:txBody>
      </p:sp>
      <p:cxnSp>
        <p:nvCxnSpPr>
          <p:cNvPr id="11" name="Соединительная линия уступом 17">
            <a:extLst>
              <a:ext uri="{FF2B5EF4-FFF2-40B4-BE49-F238E27FC236}">
                <a16:creationId xmlns:a16="http://schemas.microsoft.com/office/drawing/2014/main" id="{984715A6-036A-4D79-9A02-988A6B5A6AC8}"/>
              </a:ext>
            </a:extLst>
          </p:cNvPr>
          <p:cNvCxnSpPr>
            <a:cxnSpLocks/>
            <a:stCxn id="10" idx="1"/>
            <a:endCxn id="9" idx="6"/>
          </p:cNvCxnSpPr>
          <p:nvPr/>
        </p:nvCxnSpPr>
        <p:spPr bwMode="auto">
          <a:xfrm rot="10800000" flipV="1">
            <a:off x="4696712" y="2471043"/>
            <a:ext cx="235329" cy="161983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80FD5F9B-7C5C-4C02-BFCE-E6EC7CE47908}"/>
              </a:ext>
            </a:extLst>
          </p:cNvPr>
          <p:cNvSpPr/>
          <p:nvPr/>
        </p:nvSpPr>
        <p:spPr bwMode="auto">
          <a:xfrm flipV="1">
            <a:off x="4626968" y="4421857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Скругленный прямоугольник 56">
            <a:extLst>
              <a:ext uri="{FF2B5EF4-FFF2-40B4-BE49-F238E27FC236}">
                <a16:creationId xmlns:a16="http://schemas.microsoft.com/office/drawing/2014/main" id="{50C51E8B-DECF-484F-BEA9-AA8C0BF0EBEE}"/>
              </a:ext>
            </a:extLst>
          </p:cNvPr>
          <p:cNvSpPr/>
          <p:nvPr/>
        </p:nvSpPr>
        <p:spPr bwMode="auto">
          <a:xfrm>
            <a:off x="527347" y="5229200"/>
            <a:ext cx="3144997" cy="1008112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Есть возможность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просмотра и печати </a:t>
            </a:r>
            <a:r>
              <a:rPr lang="ru-RU" b="1" dirty="0">
                <a:solidFill>
                  <a:srgbClr val="11437F"/>
                </a:solidFill>
                <a:latin typeface="Segoe UI Light"/>
                <a:cs typeface="Segoe UI Light"/>
              </a:rPr>
              <a:t>печатной формы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 опубликованных сведений</a:t>
            </a:r>
          </a:p>
        </p:txBody>
      </p:sp>
      <p:cxnSp>
        <p:nvCxnSpPr>
          <p:cNvPr id="14" name="Соединительная линия уступом 17">
            <a:extLst>
              <a:ext uri="{FF2B5EF4-FFF2-40B4-BE49-F238E27FC236}">
                <a16:creationId xmlns:a16="http://schemas.microsoft.com/office/drawing/2014/main" id="{2E301F3D-A45C-436E-8F86-AA50AAF91858}"/>
              </a:ext>
            </a:extLst>
          </p:cNvPr>
          <p:cNvCxnSpPr>
            <a:cxnSpLocks/>
            <a:stCxn id="13" idx="3"/>
            <a:endCxn id="12" idx="0"/>
          </p:cNvCxnSpPr>
          <p:nvPr/>
        </p:nvCxnSpPr>
        <p:spPr bwMode="auto">
          <a:xfrm flipV="1">
            <a:off x="3672344" y="4637881"/>
            <a:ext cx="1062636" cy="1095375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2"/>
          <p:cNvSpPr>
            <a:spLocks noGrp="1"/>
          </p:cNvSpPr>
          <p:nvPr>
            <p:ph type="title"/>
          </p:nvPr>
        </p:nvSpPr>
        <p:spPr bwMode="auto">
          <a:xfrm>
            <a:off x="1725575" y="132346"/>
            <a:ext cx="7272808" cy="738664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>1 способ – Личный кабинет учреждения.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Публикация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сведений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ПФХД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 bwMode="auto">
          <a:xfrm>
            <a:off x="1914843" y="132346"/>
            <a:ext cx="7082081" cy="738664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>1 способ – Личный кабинет учреждения.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Публикация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сведений Плана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625EA-B5E4-40C7-85EE-58AB6783E86D}"/>
              </a:ext>
            </a:extLst>
          </p:cNvPr>
          <p:cNvSpPr/>
          <p:nvPr/>
        </p:nvSpPr>
        <p:spPr bwMode="auto">
          <a:xfrm>
            <a:off x="107503" y="1124745"/>
            <a:ext cx="8882281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Публикация сведений ПФХД в</a:t>
            </a:r>
            <a:r>
              <a:rPr lang="ru-RU" sz="2000" b="1" dirty="0">
                <a:solidFill>
                  <a:srgbClr val="11437F"/>
                </a:solidFill>
                <a:latin typeface="Segoe UI Light"/>
                <a:cs typeface="Segoe UI Light"/>
              </a:rPr>
              <a:t> ЛК Учреждения/Учредителя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33F177-F8C6-45A1-A8E0-4F6BFA9B15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0661" y="1639145"/>
            <a:ext cx="3159947" cy="270221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AE7080-D551-4BE9-80BF-F71A141CF9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5" t="4286" r="8013" b="4435"/>
          <a:stretch/>
        </p:blipFill>
        <p:spPr bwMode="auto">
          <a:xfrm>
            <a:off x="185659" y="4082906"/>
            <a:ext cx="4743760" cy="173781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9" name="Скругленный прямоугольник 56">
            <a:extLst>
              <a:ext uri="{FF2B5EF4-FFF2-40B4-BE49-F238E27FC236}">
                <a16:creationId xmlns:a16="http://schemas.microsoft.com/office/drawing/2014/main" id="{DCBB4299-55F1-4ED7-A6C1-E7F183882639}"/>
              </a:ext>
            </a:extLst>
          </p:cNvPr>
          <p:cNvSpPr/>
          <p:nvPr/>
        </p:nvSpPr>
        <p:spPr bwMode="auto">
          <a:xfrm>
            <a:off x="5373506" y="1668344"/>
            <a:ext cx="3616278" cy="3592457"/>
          </a:xfrm>
          <a:prstGeom prst="roundRect">
            <a:avLst>
              <a:gd name="adj" fmla="val 3010"/>
            </a:avLst>
          </a:prstGeom>
          <a:noFill/>
          <a:ln w="9525">
            <a:noFill/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Перед публикацией у пользователя есть возможность просмотра печатной формы публикуемых сведений Плана</a:t>
            </a:r>
            <a:endParaRPr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Отображаются сведения квалифицированного сертификата ЭП, которым будет осуществляться подписание</a:t>
            </a:r>
            <a:endParaRPr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Подписание сведений осуществляется с использованием сервисов ПОЮЗД СОБИ ФК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F735AB7-8FEB-4FC8-B561-5E40A9331633}"/>
              </a:ext>
            </a:extLst>
          </p:cNvPr>
          <p:cNvGrpSpPr/>
          <p:nvPr/>
        </p:nvGrpSpPr>
        <p:grpSpPr bwMode="auto">
          <a:xfrm>
            <a:off x="2627137" y="6093083"/>
            <a:ext cx="3425952" cy="617180"/>
            <a:chOff x="3370059" y="5027716"/>
            <a:chExt cx="3020848" cy="42747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84DE655-400B-4C5D-B361-41DC60EFE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6290" b="-2581"/>
            <a:stretch/>
          </p:blipFill>
          <p:spPr bwMode="auto">
            <a:xfrm>
              <a:off x="4434288" y="5027716"/>
              <a:ext cx="1956619" cy="426768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B7020A1-274C-4D6C-8FFE-D06ECEB3D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943930" y="5065468"/>
              <a:ext cx="501069" cy="389720"/>
            </a:xfrm>
            <a:prstGeom prst="rect">
              <a:avLst/>
            </a:prstGeom>
          </p:spPr>
        </p:pic>
        <p:sp>
          <p:nvSpPr>
            <p:cNvPr id="13" name="Стрелка влево 9">
              <a:extLst>
                <a:ext uri="{FF2B5EF4-FFF2-40B4-BE49-F238E27FC236}">
                  <a16:creationId xmlns:a16="http://schemas.microsoft.com/office/drawing/2014/main" id="{8572C5D6-0F4F-416F-9C66-3AA5D882356C}"/>
                </a:ext>
              </a:extLst>
            </p:cNvPr>
            <p:cNvSpPr/>
            <p:nvPr/>
          </p:nvSpPr>
          <p:spPr bwMode="auto">
            <a:xfrm>
              <a:off x="3370059" y="5173053"/>
              <a:ext cx="547399" cy="15483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CF18EC-266C-4AC8-B7DD-71FC9192F29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24" t="3516" r="2373" b="4277"/>
          <a:stretch/>
        </p:blipFill>
        <p:spPr bwMode="auto">
          <a:xfrm>
            <a:off x="295955" y="6053998"/>
            <a:ext cx="2253996" cy="695350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cxnSp>
        <p:nvCxnSpPr>
          <p:cNvPr id="15" name="Соединительная линия уступом 17">
            <a:extLst>
              <a:ext uri="{FF2B5EF4-FFF2-40B4-BE49-F238E27FC236}">
                <a16:creationId xmlns:a16="http://schemas.microsoft.com/office/drawing/2014/main" id="{E89D27F8-5E42-40A8-BE09-B2056236343C}"/>
              </a:ext>
            </a:extLst>
          </p:cNvPr>
          <p:cNvCxnSpPr>
            <a:cxnSpLocks/>
            <a:endCxn id="16" idx="6"/>
          </p:cNvCxnSpPr>
          <p:nvPr/>
        </p:nvCxnSpPr>
        <p:spPr bwMode="auto">
          <a:xfrm rot="10800000" flipV="1">
            <a:off x="3618059" y="2376372"/>
            <a:ext cx="1874205" cy="8983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ED19EB72-FE88-4D6B-BCF3-FA2B105E03B7}"/>
              </a:ext>
            </a:extLst>
          </p:cNvPr>
          <p:cNvSpPr/>
          <p:nvPr/>
        </p:nvSpPr>
        <p:spPr bwMode="auto">
          <a:xfrm flipV="1">
            <a:off x="3402034" y="2358192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C406989-65A9-4CB4-9F8F-8135E7D3CA34}"/>
              </a:ext>
            </a:extLst>
          </p:cNvPr>
          <p:cNvSpPr/>
          <p:nvPr/>
        </p:nvSpPr>
        <p:spPr bwMode="auto">
          <a:xfrm flipV="1">
            <a:off x="3618058" y="6086895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8" name="Соединительная линия уступом 51">
            <a:extLst>
              <a:ext uri="{FF2B5EF4-FFF2-40B4-BE49-F238E27FC236}">
                <a16:creationId xmlns:a16="http://schemas.microsoft.com/office/drawing/2014/main" id="{378836DC-FAFC-413B-9245-12C88AA3E362}"/>
              </a:ext>
            </a:extLst>
          </p:cNvPr>
          <p:cNvCxnSpPr>
            <a:cxnSpLocks/>
            <a:stCxn id="9" idx="2"/>
            <a:endCxn id="19" idx="4"/>
          </p:cNvCxnSpPr>
          <p:nvPr/>
        </p:nvCxnSpPr>
        <p:spPr bwMode="auto">
          <a:xfrm rot="5400000">
            <a:off x="5831763" y="4762491"/>
            <a:ext cx="851573" cy="184819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:a16="http://schemas.microsoft.com/office/drawing/2014/main" id="{76685FFB-6B83-4568-9360-A4628DB0D489}"/>
              </a:ext>
            </a:extLst>
          </p:cNvPr>
          <p:cNvSpPr/>
          <p:nvPr/>
        </p:nvSpPr>
        <p:spPr bwMode="auto">
          <a:xfrm flipV="1">
            <a:off x="5225441" y="6112374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20" name="Соединительная линия уступом 21">
            <a:extLst>
              <a:ext uri="{FF2B5EF4-FFF2-40B4-BE49-F238E27FC236}">
                <a16:creationId xmlns:a16="http://schemas.microsoft.com/office/drawing/2014/main" id="{D08789AC-FEDF-4ED8-B1C9-10772144B80E}"/>
              </a:ext>
            </a:extLst>
          </p:cNvPr>
          <p:cNvCxnSpPr>
            <a:cxnSpLocks/>
            <a:stCxn id="9" idx="1"/>
            <a:endCxn id="17" idx="6"/>
          </p:cNvCxnSpPr>
          <p:nvPr/>
        </p:nvCxnSpPr>
        <p:spPr bwMode="auto">
          <a:xfrm rot="10800000" flipV="1">
            <a:off x="3834082" y="3464573"/>
            <a:ext cx="1539424" cy="273033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 bwMode="auto">
          <a:xfrm>
            <a:off x="1763688" y="83674"/>
            <a:ext cx="7272808" cy="886397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>2 способ – Загрузка Плана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>ФХД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/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>в формате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>xml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> в Личном кабинете учреждения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7E625EA-B5E4-40C7-85EE-58AB6783E86D}"/>
              </a:ext>
            </a:extLst>
          </p:cNvPr>
          <p:cNvSpPr/>
          <p:nvPr/>
        </p:nvSpPr>
        <p:spPr bwMode="auto">
          <a:xfrm>
            <a:off x="118135" y="1158484"/>
            <a:ext cx="8882281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Загрузка файла в формате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xml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8A4657A-40E5-4466-BC1B-2743C4CA4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09554" y="1693527"/>
            <a:ext cx="6377433" cy="2603631"/>
          </a:xfrm>
          <a:prstGeom prst="rect">
            <a:avLst/>
          </a:prstGeom>
        </p:spPr>
      </p:pic>
      <p:sp>
        <p:nvSpPr>
          <p:cNvPr id="17" name="Стрелка вниз 3">
            <a:extLst>
              <a:ext uri="{FF2B5EF4-FFF2-40B4-BE49-F238E27FC236}">
                <a16:creationId xmlns:a16="http://schemas.microsoft.com/office/drawing/2014/main" id="{C513FA8C-F8CC-4A50-9A99-A925FFF2E50A}"/>
              </a:ext>
            </a:extLst>
          </p:cNvPr>
          <p:cNvSpPr/>
          <p:nvPr/>
        </p:nvSpPr>
        <p:spPr bwMode="auto">
          <a:xfrm rot="16200000">
            <a:off x="2438951" y="1833485"/>
            <a:ext cx="472726" cy="6210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9">
            <a:extLst>
              <a:ext uri="{FF2B5EF4-FFF2-40B4-BE49-F238E27FC236}">
                <a16:creationId xmlns:a16="http://schemas.microsoft.com/office/drawing/2014/main" id="{6AC2CF58-E5F8-4B98-BA0C-644CD143576A}"/>
              </a:ext>
            </a:extLst>
          </p:cNvPr>
          <p:cNvSpPr/>
          <p:nvPr/>
        </p:nvSpPr>
        <p:spPr bwMode="auto">
          <a:xfrm>
            <a:off x="84001" y="1905353"/>
            <a:ext cx="2266384" cy="477265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/>
              <a:t>Сформировать из </a:t>
            </a:r>
            <a:r>
              <a:rPr lang="en-US" sz="1600" dirty="0"/>
              <a:t>xml </a:t>
            </a:r>
            <a:r>
              <a:rPr lang="ru-RU" sz="1600" dirty="0"/>
              <a:t>файла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601CB00-EB81-4802-8A56-DD3923E8A967}"/>
              </a:ext>
            </a:extLst>
          </p:cNvPr>
          <p:cNvSpPr/>
          <p:nvPr/>
        </p:nvSpPr>
        <p:spPr bwMode="auto">
          <a:xfrm>
            <a:off x="107503" y="4437112"/>
            <a:ext cx="8699552" cy="230832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358775" indent="-269875">
              <a:buFont typeface="Arial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загрузке осуществляется проверка загружаемого </a:t>
            </a:r>
            <a:r>
              <a:rPr lang="en-US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xml</a:t>
            </a: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-файла на соответствие согласованной </a:t>
            </a:r>
            <a:r>
              <a:rPr lang="en-US" sz="1600" dirty="0" err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xsd</a:t>
            </a: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-схеме, осуществляются форматно-логические и </a:t>
            </a:r>
            <a:r>
              <a:rPr lang="ru-RU" sz="1600" dirty="0" err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внутридокументные</a:t>
            </a: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контроли</a:t>
            </a:r>
            <a:r>
              <a:rPr lang="en-US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58775" indent="-269875">
              <a:buFont typeface="Arial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sz="16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случае </a:t>
            </a: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если контроли не пройдены, формируется </a:t>
            </a:r>
            <a:r>
              <a:rPr lang="ru-RU" sz="1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«Протокол несоответствия»</a:t>
            </a:r>
            <a:r>
              <a:rPr lang="en-US" sz="1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sz="16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58775" indent="-269875">
              <a:buFont typeface="Arial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Если контроли пройдены, осуществляется загрузка сведений</a:t>
            </a:r>
            <a:r>
              <a:rPr lang="en-US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C</a:t>
            </a: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троки и графы, для которых предусмотрено </a:t>
            </a:r>
            <a:r>
              <a:rPr lang="ru-RU" sz="1600" dirty="0" err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автосуммирование</a:t>
            </a: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рассчитываются. Создается первичная версия Плана – </a:t>
            </a:r>
            <a:r>
              <a:rPr lang="ru-RU" sz="1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статус документа «Черновик».</a:t>
            </a:r>
            <a:endParaRPr sz="16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58775" indent="-269875">
              <a:buFont typeface="Arial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 пользователя, при необходимости, есть возможность отредактировать загруженные сведения и осуществить их публикацию.</a:t>
            </a:r>
            <a:endParaRPr sz="16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 bwMode="auto">
          <a:xfrm>
            <a:off x="1403648" y="165953"/>
            <a:ext cx="7586137" cy="738664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Особенности работы в Личном кабинете учреждения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BE15C2-70CC-409B-882E-079E946AD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62" y="1809919"/>
            <a:ext cx="6300192" cy="1149929"/>
          </a:xfrm>
          <a:prstGeom prst="rect">
            <a:avLst/>
          </a:prstGeom>
        </p:spPr>
      </p:pic>
      <p:sp>
        <p:nvSpPr>
          <p:cNvPr id="7" name="Скругленный прямоугольник 56">
            <a:extLst>
              <a:ext uri="{FF2B5EF4-FFF2-40B4-BE49-F238E27FC236}">
                <a16:creationId xmlns:a16="http://schemas.microsoft.com/office/drawing/2014/main" id="{A2DFDEC0-56CD-4000-827D-2B378C862A10}"/>
              </a:ext>
            </a:extLst>
          </p:cNvPr>
          <p:cNvSpPr/>
          <p:nvPr/>
        </p:nvSpPr>
        <p:spPr bwMode="auto">
          <a:xfrm>
            <a:off x="6300192" y="1241124"/>
            <a:ext cx="2615231" cy="2304256"/>
          </a:xfrm>
          <a:prstGeom prst="roundRect">
            <a:avLst>
              <a:gd name="adj" fmla="val 3010"/>
            </a:avLst>
          </a:prstGeom>
          <a:noFill/>
          <a:ln w="9525">
            <a:noFill/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ru-RU" sz="1500" dirty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Отображается статус опубликования сведений ПФХД</a:t>
            </a:r>
            <a:endParaRPr sz="1500" dirty="0"/>
          </a:p>
          <a:p>
            <a:pPr>
              <a:defRPr/>
            </a:pPr>
            <a:endParaRPr lang="ru-RU" sz="1500" dirty="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  <a:p>
            <a:pPr>
              <a:defRPr/>
            </a:pPr>
            <a:r>
              <a:rPr lang="ru-RU" sz="1500" dirty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Отображаются дата подготовки последней версии сведений и дата публикации актуальных сведений ПФХД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540DA54-59EE-4508-9C3E-791A789A1830}"/>
              </a:ext>
            </a:extLst>
          </p:cNvPr>
          <p:cNvSpPr/>
          <p:nvPr/>
        </p:nvSpPr>
        <p:spPr bwMode="auto">
          <a:xfrm flipV="1">
            <a:off x="4391980" y="1954835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cxnSp>
        <p:nvCxnSpPr>
          <p:cNvPr id="9" name="Соединительная линия уступом 17">
            <a:extLst>
              <a:ext uri="{FF2B5EF4-FFF2-40B4-BE49-F238E27FC236}">
                <a16:creationId xmlns:a16="http://schemas.microsoft.com/office/drawing/2014/main" id="{8D620EBB-701D-4695-837D-185FFB7900B7}"/>
              </a:ext>
            </a:extLst>
          </p:cNvPr>
          <p:cNvCxnSpPr>
            <a:cxnSpLocks/>
            <a:endCxn id="8" idx="6"/>
          </p:cNvCxnSpPr>
          <p:nvPr/>
        </p:nvCxnSpPr>
        <p:spPr bwMode="auto">
          <a:xfrm rot="10800000" flipV="1">
            <a:off x="4608004" y="1672041"/>
            <a:ext cx="1866854" cy="3908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D9D0AA80-A4AD-414C-A384-62C47D5D5003}"/>
              </a:ext>
            </a:extLst>
          </p:cNvPr>
          <p:cNvSpPr/>
          <p:nvPr/>
        </p:nvSpPr>
        <p:spPr bwMode="auto">
          <a:xfrm flipV="1">
            <a:off x="4932040" y="2277739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cxnSp>
        <p:nvCxnSpPr>
          <p:cNvPr id="11" name="Соединительная линия уступом 17">
            <a:extLst>
              <a:ext uri="{FF2B5EF4-FFF2-40B4-BE49-F238E27FC236}">
                <a16:creationId xmlns:a16="http://schemas.microsoft.com/office/drawing/2014/main" id="{90C2F7E8-91EB-4307-8B10-8A153CA6EE9D}"/>
              </a:ext>
            </a:extLst>
          </p:cNvPr>
          <p:cNvCxnSpPr>
            <a:cxnSpLocks/>
            <a:endCxn id="10" idx="6"/>
          </p:cNvCxnSpPr>
          <p:nvPr/>
        </p:nvCxnSpPr>
        <p:spPr bwMode="auto">
          <a:xfrm rot="10800000">
            <a:off x="5148064" y="2385752"/>
            <a:ext cx="1332148" cy="46370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56">
            <a:extLst>
              <a:ext uri="{FF2B5EF4-FFF2-40B4-BE49-F238E27FC236}">
                <a16:creationId xmlns:a16="http://schemas.microsoft.com/office/drawing/2014/main" id="{2445DACA-AC88-4DAE-A41E-A2DCE8603417}"/>
              </a:ext>
            </a:extLst>
          </p:cNvPr>
          <p:cNvSpPr/>
          <p:nvPr/>
        </p:nvSpPr>
        <p:spPr bwMode="auto">
          <a:xfrm>
            <a:off x="206278" y="3617794"/>
            <a:ext cx="8735911" cy="2592288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Есть возможность перейти к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редактированию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сведений Плана:</a:t>
            </a:r>
            <a:endParaRPr dirty="0"/>
          </a:p>
          <a:p>
            <a:pPr marL="742950" lvl="1" indent="-285750">
              <a:buFont typeface="Arial"/>
              <a:buChar char="•"/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если нет неопубликованной версии Плана, будет создана новая версия сведений, которую можно будет изменить и опубликовать;</a:t>
            </a:r>
            <a:endParaRPr dirty="0"/>
          </a:p>
          <a:p>
            <a:pPr marL="742950" lvl="1" indent="-285750">
              <a:buFont typeface="Arial"/>
              <a:buChar char="•"/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если есть неопубликованная версия Плана, осуществляется переход к ее редактированию.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Можно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удалить изменения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– при наличии будет удалена последняя неопубликованная версия Плана.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Если сведения Плана были загружены посредством интеграции, доступна возможность только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просмотра сведений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, без возможности редактирования.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Есть возможность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просмотреть печатную форму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опубликованных сведений Плана и отправить ее на печать.</a:t>
            </a:r>
            <a:endParaRPr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 bwMode="auto">
          <a:xfrm>
            <a:off x="1403648" y="249558"/>
            <a:ext cx="7586137" cy="664797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Просмотр печатной формы Плана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ФХД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3A807A-A161-456E-93C3-77181EAC4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4824536" cy="269111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1C0711-0AD8-4328-839A-AB4CB4F5A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6752"/>
            <a:ext cx="4023834" cy="328498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6F10D6-84CB-4499-8451-73B97AFD6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013176"/>
            <a:ext cx="8438620" cy="117003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 bwMode="auto">
          <a:xfrm>
            <a:off x="1835696" y="169279"/>
            <a:ext cx="7158002" cy="664797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Особенности работы в Личном кабинете учреждения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> 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634189-BC17-495A-9715-0168245F6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92607"/>
            <a:ext cx="5688632" cy="1269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Скругленный прямоугольник 56">
            <a:extLst>
              <a:ext uri="{FF2B5EF4-FFF2-40B4-BE49-F238E27FC236}">
                <a16:creationId xmlns:a16="http://schemas.microsoft.com/office/drawing/2014/main" id="{46C4177E-3D19-4676-867E-784403EEE809}"/>
              </a:ext>
            </a:extLst>
          </p:cNvPr>
          <p:cNvSpPr/>
          <p:nvPr/>
        </p:nvSpPr>
        <p:spPr bwMode="auto">
          <a:xfrm>
            <a:off x="5890819" y="1364364"/>
            <a:ext cx="3193649" cy="1101498"/>
          </a:xfrm>
          <a:prstGeom prst="roundRect">
            <a:avLst>
              <a:gd name="adj" fmla="val 3010"/>
            </a:avLst>
          </a:prstGeom>
          <a:noFill/>
          <a:ln w="9525">
            <a:noFill/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ru-RU" dirty="0">
                <a:solidFill>
                  <a:srgbClr val="11437F"/>
                </a:solidFill>
                <a:latin typeface="Segoe UI Light"/>
                <a:cs typeface="Segoe UI Light"/>
              </a:rPr>
              <a:t>Сведения ПФХД в ЛК учреждения размещены </a:t>
            </a:r>
          </a:p>
          <a:p>
            <a:pPr>
              <a:defRPr/>
            </a:pPr>
            <a:r>
              <a:rPr lang="ru-RU" dirty="0">
                <a:solidFill>
                  <a:srgbClr val="11437F"/>
                </a:solidFill>
                <a:latin typeface="Segoe UI Light"/>
                <a:cs typeface="Segoe UI Light"/>
              </a:rPr>
              <a:t>на нескольких вкладках </a:t>
            </a:r>
            <a:endParaRPr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8E3DB3C-66AD-4FEA-BB7A-EECB3ECCDBF2}"/>
              </a:ext>
            </a:extLst>
          </p:cNvPr>
          <p:cNvSpPr/>
          <p:nvPr/>
        </p:nvSpPr>
        <p:spPr bwMode="auto">
          <a:xfrm flipV="1">
            <a:off x="4115915" y="1727332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cxnSp>
        <p:nvCxnSpPr>
          <p:cNvPr id="10" name="Соединительная линия уступом 17">
            <a:extLst>
              <a:ext uri="{FF2B5EF4-FFF2-40B4-BE49-F238E27FC236}">
                <a16:creationId xmlns:a16="http://schemas.microsoft.com/office/drawing/2014/main" id="{FE9C8278-35E4-456B-8805-3DE44A65FAB3}"/>
              </a:ext>
            </a:extLst>
          </p:cNvPr>
          <p:cNvCxnSpPr>
            <a:cxnSpLocks/>
            <a:endCxn id="9" idx="6"/>
          </p:cNvCxnSpPr>
          <p:nvPr/>
        </p:nvCxnSpPr>
        <p:spPr bwMode="auto">
          <a:xfrm rot="10800000">
            <a:off x="4331939" y="1835344"/>
            <a:ext cx="1656184" cy="10801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E91719-FC0A-49F8-A538-73A7ECE3C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296" y="2939118"/>
            <a:ext cx="5711306" cy="2146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DFBD0F55-0CA9-4F1D-BF86-D78BABD155A8}"/>
              </a:ext>
            </a:extLst>
          </p:cNvPr>
          <p:cNvSpPr/>
          <p:nvPr/>
        </p:nvSpPr>
        <p:spPr bwMode="auto">
          <a:xfrm rot="19449198" flipV="1">
            <a:off x="1299549" y="4635103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кругленный прямоугольник 56">
            <a:extLst>
              <a:ext uri="{FF2B5EF4-FFF2-40B4-BE49-F238E27FC236}">
                <a16:creationId xmlns:a16="http://schemas.microsoft.com/office/drawing/2014/main" id="{DE0A94FE-0730-4D51-B478-B8F34D594B47}"/>
              </a:ext>
            </a:extLst>
          </p:cNvPr>
          <p:cNvSpPr/>
          <p:nvPr/>
        </p:nvSpPr>
        <p:spPr bwMode="auto">
          <a:xfrm>
            <a:off x="1595635" y="5085184"/>
            <a:ext cx="5472608" cy="1402120"/>
          </a:xfrm>
          <a:prstGeom prst="roundRect">
            <a:avLst>
              <a:gd name="adj" fmla="val 3010"/>
            </a:avLst>
          </a:prstGeom>
          <a:noFill/>
          <a:ln w="9525">
            <a:noFill/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ru-RU" dirty="0">
                <a:solidFill>
                  <a:srgbClr val="11437F"/>
                </a:solidFill>
                <a:latin typeface="Segoe UI Light"/>
                <a:cs typeface="Segoe UI Light"/>
              </a:rPr>
              <a:t>На вкладке «Документы» отображаются приложенные к Плану ФХД </a:t>
            </a:r>
            <a:r>
              <a:rPr lang="ru-RU" dirty="0" smtClean="0">
                <a:solidFill>
                  <a:srgbClr val="11437F"/>
                </a:solidFill>
                <a:latin typeface="Segoe UI Light"/>
                <a:cs typeface="Segoe UI Light"/>
              </a:rPr>
              <a:t>файлы </a:t>
            </a:r>
            <a:endParaRPr dirty="0"/>
          </a:p>
        </p:txBody>
      </p:sp>
      <p:cxnSp>
        <p:nvCxnSpPr>
          <p:cNvPr id="17" name="Соединительная линия уступом 17">
            <a:extLst>
              <a:ext uri="{FF2B5EF4-FFF2-40B4-BE49-F238E27FC236}">
                <a16:creationId xmlns:a16="http://schemas.microsoft.com/office/drawing/2014/main" id="{B0CCE22F-F0FB-4059-B6D8-19B480C1FF7E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971730" y="5274276"/>
            <a:ext cx="1075837" cy="315130"/>
          </a:xfrm>
          <a:prstGeom prst="bentConnector3">
            <a:avLst>
              <a:gd name="adj1" fmla="val 16741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id="{87689A01-F8E9-4708-A9A3-FB9E094F3F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07054" y="6552070"/>
            <a:ext cx="270271" cy="215444"/>
          </a:xfrm>
        </p:spPr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 rot="10800000">
            <a:off x="5292080" y="2996951"/>
            <a:ext cx="720080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 bwMode="auto">
          <a:xfrm>
            <a:off x="2411760" y="69823"/>
            <a:ext cx="6624736" cy="914096"/>
          </a:xfr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>3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>способ – интеграционное взаимодействие 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>с региональными и муниципальными ИС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22989" y="1143974"/>
            <a:ext cx="8641499" cy="6288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Варианты интеграционного взаимодействия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с региональными и муниципальными ИС 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Segoe UI Light"/>
              <a:cs typeface="Segoe UI Light"/>
            </a:endParaRPr>
          </a:p>
        </p:txBody>
      </p:sp>
      <p:sp>
        <p:nvSpPr>
          <p:cNvPr id="8" name="Скругленный прямоугольник 56"/>
          <p:cNvSpPr/>
          <p:nvPr/>
        </p:nvSpPr>
        <p:spPr bwMode="auto">
          <a:xfrm>
            <a:off x="299743" y="1991445"/>
            <a:ext cx="3768201" cy="3264478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1"/>
          <a:lstStyle/>
          <a:p>
            <a:pPr algn="ctr">
              <a:defRPr/>
            </a:pPr>
            <a:r>
              <a:rPr lang="ru-RU" sz="1400" b="1" u="sng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Шовная интеграция</a:t>
            </a:r>
            <a:endParaRPr sz="1400" b="1" u="sng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defRPr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Сведения загружаются в виде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xml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-файла через определенный интеграционный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интерфейс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При загрузке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осуществляется проверка загружаемого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xml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-файла на соответствие согласованной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xsd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-схеме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Сведения загружаются в ЛК учреждения в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статусе «Черновик»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Строки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графы, для которых предусмотрено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автосуммирование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рассчитываются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Редактирование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сведений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заблокировано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При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публикации осуществляется проведение форматно-логических и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внутридокументных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контролей.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10" name="Скругленный прямоугольник 56"/>
          <p:cNvSpPr/>
          <p:nvPr/>
        </p:nvSpPr>
        <p:spPr bwMode="auto">
          <a:xfrm>
            <a:off x="322989" y="5445224"/>
            <a:ext cx="8641499" cy="1132989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Описание настройки способов интеграции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с ГИС ГМУ представлено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разделе Официального сайта bus.gov.ru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Документы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 в документах: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Памятка по автоматическому размещению сведений из внешних систем размещения информации (через бесшовную интеграцию)</a:t>
            </a:r>
            <a:endParaRPr sz="10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  <a:hlinkClick r:id="rId4"/>
              </a:rPr>
              <a:t>Памятка по импорту информации об учреждении и его деятельности из внешних систем размещения информации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Требования к форматам файлов и технологиям информационного обмена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смотрите в разделе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Официального сайта bus.gov.ru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Документы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», в подразделе «Интеграция с внешними системами (Альбомы ТФФ)»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9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651135" y="543941"/>
            <a:ext cx="418941" cy="36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56"/>
          <p:cNvSpPr/>
          <p:nvPr/>
        </p:nvSpPr>
        <p:spPr bwMode="auto">
          <a:xfrm>
            <a:off x="4139953" y="1991445"/>
            <a:ext cx="4667102" cy="3264477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1"/>
          <a:lstStyle/>
          <a:p>
            <a:pPr algn="ctr">
              <a:defRPr/>
            </a:pPr>
            <a:r>
              <a:rPr lang="ru-RU" sz="1400" b="1" u="sng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Бесшовная 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интеграция</a:t>
            </a:r>
          </a:p>
          <a:p>
            <a:pPr>
              <a:defRPr/>
            </a:pPr>
            <a:endParaRPr lang="ru-RU" sz="12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Сведения загружаются в виде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xml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-файла с приложением ЭП лица, подписавшего сведения</a:t>
            </a:r>
            <a:endParaRPr sz="11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З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агружаемый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xml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-файл проверяется на соответствие </a:t>
            </a:r>
            <a:r>
              <a:rPr lang="en-US" sz="1100" dirty="0" err="1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xsd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-схеме, проводятся форматно-логические и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внутридокументные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контроли</a:t>
            </a:r>
            <a:endParaRPr sz="11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Если контроли не пройдены, формируется ответный квиток в сторону передающей ИС, публикация не осуществляется </a:t>
            </a:r>
            <a:endParaRPr sz="11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Осуществляется автоматическая публикация и подписание сведений переданной ЭП</a:t>
            </a:r>
            <a:endParaRPr sz="11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С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троки и графы, для которых предусмотрено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автосуммирование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рассчитываются</a:t>
            </a:r>
            <a:endParaRPr sz="11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Опубликованная версия сведений доступна для просмотра (без возможности внести изменения) в ЛК учреждения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Направляется уведомление по электронной почте о публикации или изменении сведений всем пользователям учреждения</a:t>
            </a:r>
            <a:endParaRPr sz="11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/>
          <p:nvPr/>
        </p:nvSpPr>
        <p:spPr bwMode="auto">
          <a:xfrm>
            <a:off x="1507707" y="151527"/>
            <a:ext cx="7528789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/>
            </a:r>
            <a:b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Загрузка 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сведений из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ГИИС ЭБ для федеральных учреждений</a:t>
            </a:r>
            <a:endParaRPr sz="16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Скругленный прямоугольник 56"/>
          <p:cNvSpPr/>
          <p:nvPr/>
        </p:nvSpPr>
        <p:spPr bwMode="auto">
          <a:xfrm>
            <a:off x="305261" y="1124744"/>
            <a:ext cx="8743026" cy="2165777"/>
          </a:xfrm>
          <a:prstGeom prst="roundRect">
            <a:avLst>
              <a:gd name="adj" fmla="val 3888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rPr>
              <a:t>1. Осуществляется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rPr>
              <a:t>импорт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rPr>
              <a:t>сведений:</a:t>
            </a:r>
          </a:p>
          <a:p>
            <a:pPr marL="261850" indent="-261850">
              <a:buFont typeface="Arial"/>
              <a:buChar char="•"/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Планы 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финансово-хозяйственной деятельности </a:t>
            </a: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rPr>
              <a:t>из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rPr>
              <a:t> </a:t>
            </a:r>
            <a:r>
              <a:rPr lang="ru-RU" sz="1200" i="1" u="none" strike="noStrike" cap="none" spc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rPr>
              <a:t>Модуля формирования ПФХД </a:t>
            </a:r>
            <a:r>
              <a:rPr lang="ru-RU" sz="1200" i="1" u="none" strike="noStrike" cap="none" spc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rPr>
              <a:t>ПУР 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rPr>
              <a:t>ГИИС 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rPr>
              <a:t>ЭБ</a:t>
            </a:r>
            <a:r>
              <a:rPr lang="ru-RU" sz="1200" i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rPr>
              <a:t> (</a:t>
            </a:r>
            <a:r>
              <a:rPr lang="ru-RU" sz="1200" i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Оператор Минфин России</a:t>
            </a: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rPr>
              <a:t>);</a:t>
            </a:r>
          </a:p>
          <a:p>
            <a:pPr marL="261850" indent="-261850">
              <a:buFont typeface="Arial"/>
              <a:buChar char="•"/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Годовая бюджетная 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бухгалтерская) отчетность </a:t>
            </a:r>
            <a:r>
              <a:rPr lang="en-US" sz="1200" i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(3 </a:t>
            </a: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формы для КУ, 3 формы для АУ и БУ) из ПУИО 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ГИИС 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ЭБ</a:t>
            </a:r>
            <a:r>
              <a:rPr lang="ru-RU" sz="1200" i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(Оператор </a:t>
            </a: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Федеральное казначейство);</a:t>
            </a:r>
          </a:p>
          <a:p>
            <a:pPr marL="261850" indent="-261850">
              <a:buFont typeface="Arial"/>
              <a:buChar char="•"/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 о результатах деятельности Учреждений </a:t>
            </a: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(приказ Минфина 171н) ПУР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ГИИС 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ЭБ</a:t>
            </a:r>
            <a:r>
              <a:rPr lang="ru-RU" sz="1200" i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(Оператор Минфин России</a:t>
            </a: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– реализация с 2024 года.</a:t>
            </a:r>
            <a:endParaRPr lang="ru-RU" sz="1200" i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2. Сведения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заблокированы для редактирования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в ЛК учреждения. Изменение сведений  допускается только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в системе-источнике.</a:t>
            </a:r>
          </a:p>
          <a:p>
            <a:pPr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3.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Технологическая подпись Федерального казначейства</a:t>
            </a:r>
            <a:endParaRPr sz="14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ru-RU" sz="1200" b="1" dirty="0">
              <a:solidFill>
                <a:srgbClr val="11437F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46" name="Скругленный прямоугольник 56"/>
          <p:cNvSpPr/>
          <p:nvPr/>
        </p:nvSpPr>
        <p:spPr bwMode="auto">
          <a:xfrm>
            <a:off x="1730568" y="3890954"/>
            <a:ext cx="7305928" cy="2561808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1"/>
          <a:lstStyle/>
          <a:p>
            <a:pPr algn="ctr">
              <a:defRPr/>
            </a:pPr>
            <a:r>
              <a:rPr lang="ru-RU" b="1">
                <a:solidFill>
                  <a:srgbClr val="11437F"/>
                </a:solidFill>
                <a:latin typeface="Segoe UI Light"/>
                <a:cs typeface="Segoe UI Light"/>
              </a:rPr>
              <a:t>Официальный сайт bus.gov.ru</a:t>
            </a:r>
            <a:endParaRPr lang="ru-RU" b="1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</p:txBody>
      </p:sp>
      <p:sp>
        <p:nvSpPr>
          <p:cNvPr id="47" name="Скругленный прямоугольник 56"/>
          <p:cNvSpPr/>
          <p:nvPr/>
        </p:nvSpPr>
        <p:spPr bwMode="auto">
          <a:xfrm>
            <a:off x="2060189" y="4386386"/>
            <a:ext cx="6832291" cy="1941497"/>
          </a:xfrm>
          <a:prstGeom prst="roundRect">
            <a:avLst>
              <a:gd name="adj" fmla="val 301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1"/>
          <a:lstStyle/>
          <a:p>
            <a:pPr algn="ctr">
              <a:defRPr/>
            </a:pPr>
            <a:r>
              <a:rPr lang="ru-RU" b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ЛК учреждения</a:t>
            </a:r>
          </a:p>
        </p:txBody>
      </p:sp>
      <p:grpSp>
        <p:nvGrpSpPr>
          <p:cNvPr id="48" name="Группа"/>
          <p:cNvGrpSpPr/>
          <p:nvPr/>
        </p:nvGrpSpPr>
        <p:grpSpPr bwMode="auto">
          <a:xfrm>
            <a:off x="1266051" y="5208865"/>
            <a:ext cx="338877" cy="312126"/>
            <a:chOff x="0" y="35777"/>
            <a:chExt cx="578685" cy="578685"/>
          </a:xfrm>
        </p:grpSpPr>
        <p:sp>
          <p:nvSpPr>
            <p:cNvPr id="49" name="Овал 2"/>
            <p:cNvSpPr/>
            <p:nvPr/>
          </p:nvSpPr>
          <p:spPr bwMode="auto">
            <a:xfrm>
              <a:off x="0" y="35777"/>
              <a:ext cx="578685" cy="57868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D2DEE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</a:defRPr>
              </a:pPr>
              <a:endParaRPr sz="2400"/>
            </a:p>
          </p:txBody>
        </p:sp>
        <p:sp>
          <p:nvSpPr>
            <p:cNvPr id="60" name="Прямоугольник 5"/>
            <p:cNvSpPr txBox="1"/>
            <p:nvPr/>
          </p:nvSpPr>
          <p:spPr bwMode="auto">
            <a:xfrm>
              <a:off x="143480" y="51206"/>
              <a:ext cx="344238" cy="460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 b="1" i="0" spc="38">
                  <a:solidFill>
                    <a:srgbClr val="11437F"/>
                  </a:solidFill>
                  <a:latin typeface="Avenir Next Regular"/>
                  <a:ea typeface="Avenir Next Regular"/>
                  <a:cs typeface="Avenir Next Regular"/>
                </a:defRPr>
              </a:lvl1pPr>
            </a:lstStyle>
            <a:p>
              <a:pPr>
                <a:defRPr/>
              </a:pPr>
              <a:r>
                <a:rPr lang="ru-RU" sz="1200" dirty="0">
                  <a:latin typeface="Avenir Next"/>
                </a:rPr>
                <a:t>2</a:t>
              </a:r>
              <a:endParaRPr sz="2000" dirty="0">
                <a:latin typeface="Avenir Next"/>
              </a:endParaRPr>
            </a:p>
          </p:txBody>
        </p:sp>
      </p:grpSp>
      <p:sp>
        <p:nvSpPr>
          <p:cNvPr id="61" name="Скругленный прямоугольник 60"/>
          <p:cNvSpPr/>
          <p:nvPr/>
        </p:nvSpPr>
        <p:spPr bwMode="auto">
          <a:xfrm>
            <a:off x="2252109" y="5245611"/>
            <a:ext cx="1167763" cy="892253"/>
          </a:xfrm>
          <a:prstGeom prst="roundRect">
            <a:avLst>
              <a:gd name="adj" fmla="val 30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Segoe UI Light"/>
                <a:ea typeface="+mj-ea"/>
                <a:cs typeface="Segoe UI Light"/>
              </a:rPr>
              <a:t>Контроль</a:t>
            </a:r>
            <a:r>
              <a:rPr lang="ru-RU" sz="1400" b="1" dirty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 данных</a:t>
            </a:r>
            <a:endParaRPr lang="ru-RU" sz="1400" dirty="0">
              <a:solidFill>
                <a:schemeClr val="tx1"/>
              </a:solidFill>
              <a:latin typeface="Segoe UI Light"/>
              <a:cs typeface="Segoe UI Light"/>
            </a:endParaRPr>
          </a:p>
        </p:txBody>
      </p:sp>
      <p:sp>
        <p:nvSpPr>
          <p:cNvPr id="62" name="Стрелка вправо 61"/>
          <p:cNvSpPr/>
          <p:nvPr/>
        </p:nvSpPr>
        <p:spPr bwMode="auto">
          <a:xfrm>
            <a:off x="3421904" y="5474329"/>
            <a:ext cx="358800" cy="409190"/>
          </a:xfrm>
          <a:prstGeom prst="rightArrow">
            <a:avLst>
              <a:gd name="adj1" fmla="val 45231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noFill/>
            </a:endParaRPr>
          </a:p>
        </p:txBody>
      </p:sp>
      <p:sp>
        <p:nvSpPr>
          <p:cNvPr id="63" name="Скругленный прямоугольник 56"/>
          <p:cNvSpPr/>
          <p:nvPr/>
        </p:nvSpPr>
        <p:spPr bwMode="auto">
          <a:xfrm>
            <a:off x="3779875" y="5245611"/>
            <a:ext cx="1242144" cy="929490"/>
          </a:xfrm>
          <a:prstGeom prst="roundRect">
            <a:avLst>
              <a:gd name="adj" fmla="val 30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400" b="1" dirty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Сохранение сведений</a:t>
            </a:r>
            <a:endParaRPr lang="ru-RU" sz="1400" dirty="0">
              <a:solidFill>
                <a:schemeClr val="tx1"/>
              </a:solidFill>
              <a:latin typeface="Segoe UI Light"/>
              <a:cs typeface="Segoe UI Light"/>
            </a:endParaRPr>
          </a:p>
        </p:txBody>
      </p:sp>
      <p:grpSp>
        <p:nvGrpSpPr>
          <p:cNvPr id="64" name="Группа"/>
          <p:cNvGrpSpPr/>
          <p:nvPr/>
        </p:nvGrpSpPr>
        <p:grpSpPr bwMode="auto">
          <a:xfrm>
            <a:off x="4231508" y="4834177"/>
            <a:ext cx="338877" cy="312126"/>
            <a:chOff x="0" y="35777"/>
            <a:chExt cx="578685" cy="578685"/>
          </a:xfrm>
        </p:grpSpPr>
        <p:sp>
          <p:nvSpPr>
            <p:cNvPr id="65" name="Овал 2"/>
            <p:cNvSpPr/>
            <p:nvPr/>
          </p:nvSpPr>
          <p:spPr bwMode="auto">
            <a:xfrm>
              <a:off x="0" y="35777"/>
              <a:ext cx="578685" cy="57868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D2DEE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</a:defRPr>
              </a:pPr>
              <a:endParaRPr sz="2400"/>
            </a:p>
          </p:txBody>
        </p:sp>
        <p:sp>
          <p:nvSpPr>
            <p:cNvPr id="66" name="Прямоугольник 5"/>
            <p:cNvSpPr txBox="1"/>
            <p:nvPr/>
          </p:nvSpPr>
          <p:spPr bwMode="auto">
            <a:xfrm>
              <a:off x="138299" y="51206"/>
              <a:ext cx="302088" cy="460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 b="1" i="0" spc="38">
                  <a:solidFill>
                    <a:srgbClr val="11437F"/>
                  </a:solidFill>
                  <a:latin typeface="Avenir Next Regular"/>
                  <a:ea typeface="Avenir Next Regular"/>
                  <a:cs typeface="Avenir Next Regular"/>
                </a:defRPr>
              </a:lvl1pPr>
            </a:lstStyle>
            <a:p>
              <a:pPr algn="ctr">
                <a:defRPr/>
              </a:pPr>
              <a:r>
                <a:rPr lang="ru-RU" sz="1200">
                  <a:latin typeface="Avenir Next"/>
                </a:rPr>
                <a:t>4</a:t>
              </a:r>
              <a:endParaRPr sz="2000">
                <a:latin typeface="Avenir Next"/>
              </a:endParaRPr>
            </a:p>
          </p:txBody>
        </p:sp>
      </p:grpSp>
      <p:grpSp>
        <p:nvGrpSpPr>
          <p:cNvPr id="67" name="Группа"/>
          <p:cNvGrpSpPr/>
          <p:nvPr/>
        </p:nvGrpSpPr>
        <p:grpSpPr bwMode="auto">
          <a:xfrm>
            <a:off x="5991916" y="4842015"/>
            <a:ext cx="338877" cy="312126"/>
            <a:chOff x="0" y="35777"/>
            <a:chExt cx="578685" cy="578685"/>
          </a:xfrm>
        </p:grpSpPr>
        <p:sp>
          <p:nvSpPr>
            <p:cNvPr id="68" name="Овал 2"/>
            <p:cNvSpPr/>
            <p:nvPr/>
          </p:nvSpPr>
          <p:spPr bwMode="auto">
            <a:xfrm>
              <a:off x="0" y="35777"/>
              <a:ext cx="578685" cy="57868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D2DEE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</a:defRPr>
              </a:pPr>
              <a:endParaRPr sz="2400"/>
            </a:p>
          </p:txBody>
        </p:sp>
        <p:sp>
          <p:nvSpPr>
            <p:cNvPr id="69" name="Прямоугольник 5"/>
            <p:cNvSpPr txBox="1"/>
            <p:nvPr/>
          </p:nvSpPr>
          <p:spPr bwMode="auto">
            <a:xfrm>
              <a:off x="138298" y="51206"/>
              <a:ext cx="302089" cy="460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 b="1" i="0" spc="38">
                  <a:solidFill>
                    <a:srgbClr val="11437F"/>
                  </a:solidFill>
                  <a:latin typeface="Avenir Next Regular"/>
                  <a:ea typeface="Avenir Next Regular"/>
                  <a:cs typeface="Avenir Next Regular"/>
                </a:defRPr>
              </a:lvl1pPr>
            </a:lstStyle>
            <a:p>
              <a:pPr algn="ctr">
                <a:defRPr/>
              </a:pPr>
              <a:r>
                <a:rPr lang="ru-RU" sz="1200">
                  <a:latin typeface="Avenir Next"/>
                </a:rPr>
                <a:t>5</a:t>
              </a:r>
              <a:endParaRPr sz="2000">
                <a:latin typeface="Avenir Next"/>
              </a:endParaRPr>
            </a:p>
          </p:txBody>
        </p:sp>
      </p:grpSp>
      <p:sp>
        <p:nvSpPr>
          <p:cNvPr id="70" name="Скругленный прямоугольник 56"/>
          <p:cNvSpPr/>
          <p:nvPr/>
        </p:nvSpPr>
        <p:spPr bwMode="auto">
          <a:xfrm>
            <a:off x="5381022" y="5245794"/>
            <a:ext cx="1564610" cy="929490"/>
          </a:xfrm>
          <a:prstGeom prst="roundRect">
            <a:avLst>
              <a:gd name="adj" fmla="val 30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400" b="1" dirty="0" err="1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Автопубликация</a:t>
            </a:r>
            <a:r>
              <a:rPr lang="ru-RU" sz="1400" b="1" dirty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 сведений</a:t>
            </a:r>
            <a:endParaRPr lang="ru-RU" sz="1400" dirty="0">
              <a:solidFill>
                <a:schemeClr val="tx1"/>
              </a:solidFill>
              <a:latin typeface="Segoe UI Light"/>
              <a:cs typeface="Segoe UI Light"/>
            </a:endParaRPr>
          </a:p>
        </p:txBody>
      </p:sp>
      <p:sp>
        <p:nvSpPr>
          <p:cNvPr id="71" name="Стрелка вправо 70"/>
          <p:cNvSpPr/>
          <p:nvPr/>
        </p:nvSpPr>
        <p:spPr bwMode="auto">
          <a:xfrm>
            <a:off x="5025891" y="5482090"/>
            <a:ext cx="354099" cy="409190"/>
          </a:xfrm>
          <a:prstGeom prst="rightArrow">
            <a:avLst>
              <a:gd name="adj1" fmla="val 45231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noFill/>
            </a:endParaRPr>
          </a:p>
        </p:txBody>
      </p:sp>
      <p:sp>
        <p:nvSpPr>
          <p:cNvPr id="72" name="Скругленный прямоугольник 56"/>
          <p:cNvSpPr/>
          <p:nvPr/>
        </p:nvSpPr>
        <p:spPr bwMode="auto">
          <a:xfrm>
            <a:off x="305261" y="3890954"/>
            <a:ext cx="888790" cy="2561808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400" b="1" dirty="0" smtClean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ГИИС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«</a:t>
            </a:r>
            <a:r>
              <a:rPr lang="ru-RU" sz="1400" b="1" dirty="0" err="1" smtClean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Элект-ронный</a:t>
            </a:r>
            <a:r>
              <a:rPr lang="ru-RU" sz="1400" b="1" dirty="0" smtClean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Бюджет»</a:t>
            </a:r>
            <a:endParaRPr lang="ru-RU" sz="1400" b="1" dirty="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</p:txBody>
      </p:sp>
      <p:grpSp>
        <p:nvGrpSpPr>
          <p:cNvPr id="73" name="Группа"/>
          <p:cNvGrpSpPr/>
          <p:nvPr/>
        </p:nvGrpSpPr>
        <p:grpSpPr bwMode="auto">
          <a:xfrm>
            <a:off x="2666551" y="4842015"/>
            <a:ext cx="338877" cy="312126"/>
            <a:chOff x="0" y="35777"/>
            <a:chExt cx="578685" cy="578685"/>
          </a:xfrm>
        </p:grpSpPr>
        <p:sp>
          <p:nvSpPr>
            <p:cNvPr id="74" name="Овал 2"/>
            <p:cNvSpPr/>
            <p:nvPr/>
          </p:nvSpPr>
          <p:spPr bwMode="auto">
            <a:xfrm>
              <a:off x="0" y="35777"/>
              <a:ext cx="578685" cy="57868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D2DEE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</a:defRPr>
              </a:pPr>
              <a:endParaRPr sz="2400"/>
            </a:p>
          </p:txBody>
        </p:sp>
        <p:sp>
          <p:nvSpPr>
            <p:cNvPr id="75" name="Прямоугольник 5"/>
            <p:cNvSpPr txBox="1"/>
            <p:nvPr/>
          </p:nvSpPr>
          <p:spPr bwMode="auto">
            <a:xfrm>
              <a:off x="117224" y="70199"/>
              <a:ext cx="302089" cy="4602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 b="1" i="0" spc="38">
                  <a:solidFill>
                    <a:srgbClr val="11437F"/>
                  </a:solidFill>
                  <a:latin typeface="Avenir Next Regular"/>
                  <a:ea typeface="Avenir Next Regular"/>
                  <a:cs typeface="Avenir Next Regular"/>
                </a:defRPr>
              </a:lvl1pPr>
            </a:lstStyle>
            <a:p>
              <a:pPr>
                <a:defRPr/>
              </a:pPr>
              <a:r>
                <a:rPr lang="ru-RU" sz="1200" dirty="0">
                  <a:latin typeface="Avenir Next"/>
                </a:rPr>
                <a:t>3</a:t>
              </a:r>
              <a:endParaRPr sz="2000" dirty="0">
                <a:latin typeface="Avenir Next"/>
              </a:endParaRPr>
            </a:p>
          </p:txBody>
        </p:sp>
      </p:grpSp>
      <p:sp>
        <p:nvSpPr>
          <p:cNvPr id="76" name="Скругленный прямоугольник 56"/>
          <p:cNvSpPr/>
          <p:nvPr/>
        </p:nvSpPr>
        <p:spPr bwMode="auto">
          <a:xfrm>
            <a:off x="7292617" y="5208736"/>
            <a:ext cx="1514437" cy="929490"/>
          </a:xfrm>
          <a:prstGeom prst="roundRect">
            <a:avLst>
              <a:gd name="adj" fmla="val 30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400" b="1" u="sng" dirty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Блокировка </a:t>
            </a:r>
            <a:r>
              <a:rPr lang="ru-RU" sz="1400" b="1" dirty="0">
                <a:solidFill>
                  <a:srgbClr val="11437F"/>
                </a:solidFill>
                <a:latin typeface="Segoe UI Light"/>
                <a:ea typeface="Arial"/>
                <a:cs typeface="Segoe UI Light"/>
              </a:rPr>
              <a:t>сведений для изменения в ЛК </a:t>
            </a:r>
            <a:r>
              <a:rPr lang="ru-RU" sz="1400" b="1" dirty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учреждения</a:t>
            </a:r>
            <a:endParaRPr lang="ru-RU" sz="1400" dirty="0">
              <a:solidFill>
                <a:schemeClr val="tx1"/>
              </a:solidFill>
              <a:latin typeface="Segoe UI Light"/>
              <a:cs typeface="Segoe UI Light"/>
            </a:endParaRPr>
          </a:p>
        </p:txBody>
      </p:sp>
      <p:sp>
        <p:nvSpPr>
          <p:cNvPr id="77" name="Стрелка вправо 76"/>
          <p:cNvSpPr/>
          <p:nvPr/>
        </p:nvSpPr>
        <p:spPr bwMode="auto">
          <a:xfrm>
            <a:off x="6950667" y="5467627"/>
            <a:ext cx="343147" cy="409190"/>
          </a:xfrm>
          <a:prstGeom prst="rightArrow">
            <a:avLst>
              <a:gd name="adj1" fmla="val 45231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noFill/>
            </a:endParaRPr>
          </a:p>
        </p:txBody>
      </p:sp>
      <p:grpSp>
        <p:nvGrpSpPr>
          <p:cNvPr id="78" name="Группа"/>
          <p:cNvGrpSpPr/>
          <p:nvPr/>
        </p:nvGrpSpPr>
        <p:grpSpPr bwMode="auto">
          <a:xfrm>
            <a:off x="7880396" y="4842015"/>
            <a:ext cx="338877" cy="312126"/>
            <a:chOff x="0" y="35777"/>
            <a:chExt cx="578685" cy="578685"/>
          </a:xfrm>
        </p:grpSpPr>
        <p:sp>
          <p:nvSpPr>
            <p:cNvPr id="79" name="Овал 2"/>
            <p:cNvSpPr/>
            <p:nvPr/>
          </p:nvSpPr>
          <p:spPr bwMode="auto">
            <a:xfrm>
              <a:off x="0" y="35777"/>
              <a:ext cx="578685" cy="57868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D2DEE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</a:defRPr>
              </a:pPr>
              <a:endParaRPr sz="2400"/>
            </a:p>
          </p:txBody>
        </p:sp>
        <p:sp>
          <p:nvSpPr>
            <p:cNvPr id="80" name="Прямоугольник 5"/>
            <p:cNvSpPr txBox="1"/>
            <p:nvPr/>
          </p:nvSpPr>
          <p:spPr bwMode="auto">
            <a:xfrm>
              <a:off x="138298" y="51206"/>
              <a:ext cx="302089" cy="4602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 b="1" i="0" spc="38">
                  <a:solidFill>
                    <a:srgbClr val="11437F"/>
                  </a:solidFill>
                  <a:latin typeface="Avenir Next Regular"/>
                  <a:ea typeface="Avenir Next Regular"/>
                  <a:cs typeface="Avenir Next Regular"/>
                </a:defRPr>
              </a:lvl1pPr>
            </a:lstStyle>
            <a:p>
              <a:pPr algn="ctr">
                <a:defRPr/>
              </a:pPr>
              <a:r>
                <a:rPr lang="ru-RU" sz="1200" dirty="0">
                  <a:latin typeface="Avenir Next"/>
                </a:rPr>
                <a:t>6</a:t>
              </a:r>
              <a:endParaRPr sz="2000" dirty="0">
                <a:latin typeface="Avenir Next"/>
              </a:endParaRPr>
            </a:p>
          </p:txBody>
        </p:sp>
      </p:grpSp>
      <p:sp>
        <p:nvSpPr>
          <p:cNvPr id="81" name="Скругленный прямоугольник 56"/>
          <p:cNvSpPr/>
          <p:nvPr/>
        </p:nvSpPr>
        <p:spPr bwMode="auto">
          <a:xfrm>
            <a:off x="305261" y="3335818"/>
            <a:ext cx="8731235" cy="344486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1"/>
          <a:lstStyle/>
          <a:p>
            <a:pPr algn="just">
              <a:defRPr/>
            </a:pPr>
            <a:endParaRPr lang="ru-RU" sz="1600" dirty="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  <a:p>
            <a:pPr marL="285750" indent="-285750" algn="just">
              <a:buFont typeface="Arial"/>
              <a:buChar char="•"/>
              <a:defRPr/>
            </a:pPr>
            <a:endParaRPr lang="ru-RU" sz="1600" dirty="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  <a:p>
            <a:pPr marL="285750" indent="-285750" algn="just">
              <a:buFont typeface="Arial"/>
              <a:buChar char="•"/>
              <a:defRPr/>
            </a:pPr>
            <a:endParaRPr lang="ru-RU" sz="1600" dirty="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>
            <a:off x="568646" y="3362427"/>
            <a:ext cx="81078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Сведения </a:t>
            </a:r>
            <a:r>
              <a:rPr lang="ru-RU" sz="1400" b="1" dirty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размещаются и редактируются в </a:t>
            </a:r>
            <a:r>
              <a:rPr lang="ru-RU" sz="1400" b="1" dirty="0" smtClean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ГИИС </a:t>
            </a:r>
            <a:r>
              <a:rPr lang="ru-RU" sz="1400" b="1" dirty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ЭБ </a:t>
            </a:r>
            <a:r>
              <a:rPr lang="ru-RU" sz="1400" dirty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и автоматически публикуются на </a:t>
            </a:r>
            <a:r>
              <a:rPr lang="en-US" sz="1400" dirty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bus.gov.ru</a:t>
            </a:r>
            <a:endParaRPr lang="ru-RU" sz="1400" dirty="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</p:txBody>
      </p:sp>
      <p:pic>
        <p:nvPicPr>
          <p:cNvPr id="83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044499" y="571424"/>
            <a:ext cx="368319" cy="316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Группа"/>
          <p:cNvGrpSpPr/>
          <p:nvPr/>
        </p:nvGrpSpPr>
        <p:grpSpPr bwMode="auto">
          <a:xfrm>
            <a:off x="1296117" y="3864819"/>
            <a:ext cx="305228" cy="312126"/>
            <a:chOff x="-1" y="-166816"/>
            <a:chExt cx="578685" cy="578686"/>
          </a:xfrm>
        </p:grpSpPr>
        <p:sp>
          <p:nvSpPr>
            <p:cNvPr id="85" name="Овал 2"/>
            <p:cNvSpPr/>
            <p:nvPr/>
          </p:nvSpPr>
          <p:spPr bwMode="auto">
            <a:xfrm>
              <a:off x="-1" y="-166816"/>
              <a:ext cx="578685" cy="578686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D2DEE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</a:defRPr>
              </a:pPr>
              <a:endParaRPr sz="2400"/>
            </a:p>
          </p:txBody>
        </p:sp>
        <p:sp>
          <p:nvSpPr>
            <p:cNvPr id="86" name="Прямоугольник 5"/>
            <p:cNvSpPr txBox="1"/>
            <p:nvPr/>
          </p:nvSpPr>
          <p:spPr bwMode="auto">
            <a:xfrm>
              <a:off x="121646" y="-151387"/>
              <a:ext cx="335392" cy="460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 b="1" i="0" spc="38">
                  <a:solidFill>
                    <a:srgbClr val="11437F"/>
                  </a:solidFill>
                  <a:latin typeface="Avenir Next Regular"/>
                  <a:ea typeface="Avenir Next Regular"/>
                  <a:cs typeface="Avenir Next Regular"/>
                </a:defRPr>
              </a:lvl1pPr>
            </a:lstStyle>
            <a:p>
              <a:pPr>
                <a:defRPr/>
              </a:pPr>
              <a:r>
                <a:rPr sz="1200" dirty="0">
                  <a:latin typeface="Avenir Next"/>
                </a:rPr>
                <a:t>1</a:t>
              </a:r>
              <a:endParaRPr sz="2000" dirty="0">
                <a:latin typeface="Avenir Next"/>
              </a:endParaRPr>
            </a:p>
          </p:txBody>
        </p:sp>
      </p:grpSp>
      <p:sp>
        <p:nvSpPr>
          <p:cNvPr id="88" name="Скругленный прямоугольник 87"/>
          <p:cNvSpPr/>
          <p:nvPr/>
        </p:nvSpPr>
        <p:spPr bwMode="auto">
          <a:xfrm>
            <a:off x="927869" y="5731641"/>
            <a:ext cx="899088" cy="524052"/>
          </a:xfrm>
          <a:prstGeom prst="roundRect">
            <a:avLst>
              <a:gd name="adj" fmla="val 30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Передача</a:t>
            </a:r>
            <a:endParaRPr sz="1600" dirty="0"/>
          </a:p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Segoe UI Light"/>
                <a:ea typeface="Cambria"/>
                <a:cs typeface="Segoe UI Light"/>
              </a:rPr>
              <a:t>сведений</a:t>
            </a:r>
            <a:endParaRPr sz="1600" dirty="0"/>
          </a:p>
        </p:txBody>
      </p:sp>
      <p:sp>
        <p:nvSpPr>
          <p:cNvPr id="89" name="Стрелка вправо 88"/>
          <p:cNvSpPr/>
          <p:nvPr/>
        </p:nvSpPr>
        <p:spPr bwMode="auto">
          <a:xfrm rot="10800000">
            <a:off x="609866" y="4246670"/>
            <a:ext cx="402234" cy="409190"/>
          </a:xfrm>
          <a:prstGeom prst="rightArrow">
            <a:avLst>
              <a:gd name="adj1" fmla="val 45231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dirty="0">
                <a:noFill/>
              </a:rPr>
              <a:t>API</a:t>
            </a:r>
          </a:p>
        </p:txBody>
      </p:sp>
      <p:sp>
        <p:nvSpPr>
          <p:cNvPr id="90" name="Стрелка вправо 89"/>
          <p:cNvSpPr/>
          <p:nvPr/>
        </p:nvSpPr>
        <p:spPr bwMode="auto">
          <a:xfrm>
            <a:off x="1830488" y="5731641"/>
            <a:ext cx="403577" cy="409190"/>
          </a:xfrm>
          <a:prstGeom prst="rightArrow">
            <a:avLst>
              <a:gd name="adj1" fmla="val 45231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noFill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  <p:sp>
        <p:nvSpPr>
          <p:cNvPr id="87" name="Скругленный прямоугольник 86"/>
          <p:cNvSpPr/>
          <p:nvPr/>
        </p:nvSpPr>
        <p:spPr bwMode="auto">
          <a:xfrm>
            <a:off x="927870" y="4271244"/>
            <a:ext cx="898544" cy="360042"/>
          </a:xfrm>
          <a:prstGeom prst="roundRect">
            <a:avLst>
              <a:gd name="adj" fmla="val 30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Запрос</a:t>
            </a:r>
            <a:endParaRPr sz="1600" dirty="0"/>
          </a:p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сведений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481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92087" y="148020"/>
            <a:ext cx="7044409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ТОП вопросов, поступивших в Службу технической поддержки в 2024 году </a:t>
            </a:r>
          </a:p>
          <a:p>
            <a:pPr algn="r"/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372250"/>
              </p:ext>
            </p:extLst>
          </p:nvPr>
        </p:nvGraphicFramePr>
        <p:xfrm>
          <a:off x="228600" y="1124744"/>
          <a:ext cx="8578454" cy="5361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8454">
                  <a:extLst>
                    <a:ext uri="{9D8B030D-6E8A-4147-A177-3AD203B41FA5}">
                      <a16:colId xmlns:a16="http://schemas.microsoft.com/office/drawing/2014/main" val="822422666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Вопрос: При загрузке сведений из внешних информационных систем в ГИС ГМУ посредством интеграции возникают ошибки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379309"/>
                  </a:ext>
                </a:extLst>
              </a:tr>
              <a:tr h="4194452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Ответ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 случае если не удается загрузить в ГИС ГМУ сведения из внешней информационной системы посредством интеграции, необходимо обращаться за консультацией в службу поддержки указанной внешней системы. Необходимо убедиться, что во внешней системе сведения для выгрузки данных формируются в соответствии с актуальными схемами обмена данных с ГИС ГМУ.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/>
                        <a:t>Актуальные требования к интеграции ГИС ГМУ с внешними системами размещения информации и XSD схемы XML-документов приведены в разделе «Документы», подразделе «Интеграция с внешними системами (Альбомы ТФФ)», и доступны по адресу </a:t>
                      </a:r>
                      <a:r>
                        <a:rPr lang="ru-RU" sz="1400" dirty="0" smtClean="0">
                          <a:hlinkClick r:id="rId3"/>
                        </a:rPr>
                        <a:t>http://bus.gov.ru/documents?section=1708&amp;d-3998489-p=1&amp;pageSize=10&amp;searchInCurrentSectionOnly=true&amp;orderAttributeName=publishedDate</a:t>
                      </a:r>
                      <a:r>
                        <a:rPr lang="ru-RU" sz="1400" dirty="0" smtClean="0"/>
                        <a:t> 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 случае невозможности сформировать корректную выгрузку из внешней информационной системы, рекомендуем сформировать сведения в ручном режиме в Личном кабинете Учреждения ГИС ГМУ. Если в процессе загрузки сведений из внешней системы был сформирован проект сведений в ГИС ГМУ, потребуется предварительно его удалить. Для удаления подготовленного проекта сведений перейдите на страницу «Информация об учреждении» Личного кабинета и у нужного типа сведений выберите пункт «Удалить изменения» в раскрывающемся меню. После этого можно переходить к формированию сведений в ручном режиме.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/>
                        <a:t>Для получения детальной информации по размещению сведений в ручном режиме смотрите «Руководство пользователя. ЛК Учреждения, представителя Учреждения, Учредителя» в разделе «Документы», подразделе «Руководство пользователя» ГИС ГМУ.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8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9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86742" y="19922"/>
            <a:ext cx="6950551" cy="98725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государственным</a:t>
            </a:r>
            <a:r>
              <a:rPr lang="en-US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</a:t>
            </a:r>
            <a:r>
              <a:rPr lang="ru-RU" sz="1600" b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сайте</a:t>
            </a:r>
            <a: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600" b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Особенности работы учредителей на Официальном сайте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93175" y="1002250"/>
            <a:ext cx="8671926" cy="621628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600" kern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Сведения, загружаемые учредителями на ГИС </a:t>
            </a:r>
            <a:r>
              <a:rPr lang="ru-RU" sz="1600" kern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ГМУ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Общая информация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об Учредителе и подведомственных учреждениях</a:t>
            </a:r>
            <a:endParaRPr lang="ru-RU" sz="1600" b="1" kern="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41161" y="2152981"/>
            <a:ext cx="1906674" cy="4079509"/>
            <a:chOff x="261257" y="2046646"/>
            <a:chExt cx="2065564" cy="4419468"/>
          </a:xfrm>
        </p:grpSpPr>
        <p:sp>
          <p:nvSpPr>
            <p:cNvPr id="10" name="Скругленный прямоугольник 9"/>
            <p:cNvSpPr/>
            <p:nvPr/>
          </p:nvSpPr>
          <p:spPr bwMode="auto">
            <a:xfrm>
              <a:off x="327317" y="2046646"/>
              <a:ext cx="1999504" cy="1116276"/>
            </a:xfrm>
            <a:prstGeom prst="roundRect">
              <a:avLst>
                <a:gd name="adj" fmla="val 16667"/>
              </a:avLst>
            </a:prstGeom>
            <a:noFill/>
            <a:ln w="3175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77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Устав</a:t>
              </a:r>
              <a:r>
                <a:rPr lang="ru-RU" sz="1477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, </a:t>
              </a:r>
            </a:p>
            <a:p>
              <a:pPr algn="ctr"/>
              <a:r>
                <a:rPr lang="ru-RU" sz="1477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 том числе, внесенные в него изменения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 bwMode="auto">
            <a:xfrm>
              <a:off x="261257" y="4584705"/>
              <a:ext cx="1999380" cy="1881409"/>
            </a:xfrm>
            <a:prstGeom prst="roundRect">
              <a:avLst>
                <a:gd name="adj" fmla="val 16667"/>
              </a:avLst>
            </a:prstGeom>
            <a:noFill/>
            <a:ln w="3175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77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Информация об операциях с целевыми средствами </a:t>
              </a:r>
            </a:p>
            <a:p>
              <a:pPr algn="ctr"/>
              <a:r>
                <a:rPr lang="ru-RU" sz="1477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(для АУ, БУ)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 bwMode="auto">
            <a:xfrm>
              <a:off x="261257" y="3312237"/>
              <a:ext cx="2065564" cy="1063820"/>
            </a:xfrm>
            <a:prstGeom prst="roundRect">
              <a:avLst>
                <a:gd name="adj" fmla="val 16667"/>
              </a:avLst>
            </a:prstGeom>
            <a:noFill/>
            <a:ln w="3175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77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Решение </a:t>
              </a:r>
            </a:p>
            <a:p>
              <a:pPr algn="ctr"/>
              <a:r>
                <a:rPr lang="ru-RU" sz="1477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учредителя о создании учреждения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69136" y="2152981"/>
            <a:ext cx="4536504" cy="2985078"/>
            <a:chOff x="2566564" y="2046646"/>
            <a:chExt cx="4914546" cy="3233834"/>
          </a:xfrm>
        </p:grpSpPr>
        <p:sp>
          <p:nvSpPr>
            <p:cNvPr id="14" name="Скругленный прямоугольник 13"/>
            <p:cNvSpPr/>
            <p:nvPr/>
          </p:nvSpPr>
          <p:spPr bwMode="auto">
            <a:xfrm>
              <a:off x="2568109" y="3408306"/>
              <a:ext cx="4913001" cy="44523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215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Самостоятельно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 bwMode="auto">
            <a:xfrm>
              <a:off x="2566564" y="4016830"/>
              <a:ext cx="2456500" cy="1263650"/>
            </a:xfrm>
            <a:prstGeom prst="roundRect">
              <a:avLst>
                <a:gd name="adj" fmla="val 16667"/>
              </a:avLst>
            </a:prstGeom>
            <a:noFill/>
            <a:ln w="3175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77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Свидетельство</a:t>
              </a:r>
              <a:r>
                <a:rPr lang="ru-RU" sz="1477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</a:p>
            <a:p>
              <a:pPr algn="ctr"/>
              <a:r>
                <a:rPr lang="ru-RU" sz="1477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 государственной регистрации учреждения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 bwMode="auto">
            <a:xfrm>
              <a:off x="5367875" y="4016829"/>
              <a:ext cx="2111690" cy="1263651"/>
            </a:xfrm>
            <a:prstGeom prst="roundRect">
              <a:avLst>
                <a:gd name="adj" fmla="val 16667"/>
              </a:avLst>
            </a:prstGeom>
            <a:noFill/>
            <a:ln w="3175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77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Решение учредителя </a:t>
              </a:r>
            </a:p>
            <a:p>
              <a:pPr algn="ctr"/>
              <a:r>
                <a:rPr lang="ru-RU" sz="1477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 назначении руководителя учреждения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 bwMode="auto">
            <a:xfrm>
              <a:off x="2653393" y="2046646"/>
              <a:ext cx="4723014" cy="1265591"/>
            </a:xfrm>
            <a:prstGeom prst="roundRect">
              <a:avLst>
                <a:gd name="adj" fmla="val 16667"/>
              </a:avLst>
            </a:prstGeom>
            <a:noFill/>
            <a:ln w="3175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77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Решения органа, </a:t>
              </a:r>
              <a:r>
                <a:rPr lang="ru-RU" sz="1477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осуществляющего функции и полномочия учредителя, о назначении членов наблюдательного совета автономного учреждения или досрочном прекращении их полномочий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998098" y="2141800"/>
            <a:ext cx="1975968" cy="4222834"/>
            <a:chOff x="7581272" y="2034533"/>
            <a:chExt cx="2140632" cy="3843896"/>
          </a:xfrm>
        </p:grpSpPr>
        <p:sp>
          <p:nvSpPr>
            <p:cNvPr id="20" name="Скругленный прямоугольник 19"/>
            <p:cNvSpPr/>
            <p:nvPr/>
          </p:nvSpPr>
          <p:spPr bwMode="auto">
            <a:xfrm>
              <a:off x="7654853" y="3853537"/>
              <a:ext cx="2067051" cy="2024892"/>
            </a:xfrm>
            <a:prstGeom prst="roundRect">
              <a:avLst>
                <a:gd name="adj" fmla="val 16667"/>
              </a:avLst>
            </a:prstGeom>
            <a:noFill/>
            <a:ln w="3175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77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Сведения</a:t>
              </a:r>
              <a:r>
                <a:rPr lang="ru-RU" sz="1477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о проведенных в отношении учреждения контрольных мероприятиях и их результатах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 bwMode="auto">
            <a:xfrm>
              <a:off x="7581272" y="2034533"/>
              <a:ext cx="2067051" cy="1373773"/>
            </a:xfrm>
            <a:prstGeom prst="roundRect">
              <a:avLst>
                <a:gd name="adj" fmla="val 16667"/>
              </a:avLst>
            </a:prstGeom>
            <a:noFill/>
            <a:ln w="3175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77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Информация о показателях бюджетной сметы </a:t>
              </a:r>
              <a:r>
                <a:rPr lang="ru-RU" sz="1477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(для КУ)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340312" y="5417966"/>
            <a:ext cx="4574190" cy="946668"/>
            <a:chOff x="2535338" y="5583713"/>
            <a:chExt cx="4955372" cy="1025557"/>
          </a:xfrm>
        </p:grpSpPr>
        <p:sp>
          <p:nvSpPr>
            <p:cNvPr id="21" name="Скругленный прямоугольник 20"/>
            <p:cNvSpPr/>
            <p:nvPr/>
          </p:nvSpPr>
          <p:spPr bwMode="auto">
            <a:xfrm>
              <a:off x="5367875" y="5595679"/>
              <a:ext cx="2122835" cy="1013591"/>
            </a:xfrm>
            <a:prstGeom prst="roundRect">
              <a:avLst>
                <a:gd name="adj" fmla="val 16667"/>
              </a:avLst>
            </a:prstGeom>
            <a:noFill/>
            <a:ln w="3175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77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Положения о филиалах</a:t>
              </a:r>
              <a:r>
                <a:rPr lang="ru-RU" sz="1477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, представительствах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 bwMode="auto">
            <a:xfrm>
              <a:off x="2535338" y="5583713"/>
              <a:ext cx="2487726" cy="1025557"/>
            </a:xfrm>
            <a:prstGeom prst="roundRect">
              <a:avLst>
                <a:gd name="adj" fmla="val 16667"/>
              </a:avLst>
            </a:prstGeom>
            <a:noFill/>
            <a:ln w="3175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77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Отчет о результатах деятельности </a:t>
              </a:r>
              <a:r>
                <a:rPr lang="ru-RU" sz="1477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 об использовании имущества</a:t>
              </a: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 bwMode="auto">
          <a:xfrm>
            <a:off x="353930" y="1699244"/>
            <a:ext cx="8620135" cy="41098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15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Из Сводного реестра автоматически на ежедневной основе</a:t>
            </a:r>
            <a:endParaRPr lang="ru-RU" sz="2215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87915" y="126286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17735" y="30482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Номер слайда 2">
            <a:extLst>
              <a:ext uri="{FF2B5EF4-FFF2-40B4-BE49-F238E27FC236}">
                <a16:creationId xmlns:a16="http://schemas.microsoft.com/office/drawing/2014/main" id="{8F476F8A-8152-4A72-968A-BC6061C2B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67022" y="6554510"/>
            <a:ext cx="270271" cy="215444"/>
          </a:xfrm>
        </p:spPr>
        <p:txBody>
          <a:bodyPr/>
          <a:lstStyle/>
          <a:p>
            <a:pPr>
              <a:defRPr/>
            </a:pPr>
            <a:fld id="{6DCFD259-276A-48CF-AAAF-66CD61FCC4F6}" type="slidenum"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92087" y="148020"/>
            <a:ext cx="7044409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ТОП вопросов, поступивших в Службу технической поддержки в 2024 году </a:t>
            </a:r>
          </a:p>
          <a:p>
            <a:pPr algn="r"/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328112"/>
              </p:ext>
            </p:extLst>
          </p:nvPr>
        </p:nvGraphicFramePr>
        <p:xfrm>
          <a:off x="228600" y="1078785"/>
          <a:ext cx="8578454" cy="241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8454">
                  <a:extLst>
                    <a:ext uri="{9D8B030D-6E8A-4147-A177-3AD203B41FA5}">
                      <a16:colId xmlns:a16="http://schemas.microsoft.com/office/drawing/2014/main" val="822422666"/>
                    </a:ext>
                  </a:extLst>
                </a:gridCol>
              </a:tblGrid>
              <a:tr h="48330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Вопрос: Невозможно внести изменения, добавить документы после загрузки сведений из внешней информационной системы в ГИС ГМУ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379309"/>
                  </a:ext>
                </a:extLst>
              </a:tr>
              <a:tr h="189296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Ответ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После загрузки сведений из внешних информационных систем редактирование типа сведений за период, по которому была осуществлена загрузка, на Официальном сайте блокируется.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Если необходимо внести изменения в ранее загруженные сведения, в том числе, добавить файлы документов, это необходимо сделать в системе источнике – внешней системе, из которой осуществлялась загрузка. После этого осуществить повторную выгрузку в ГИС ГМУ уже измененных сведений. Для уточнения информации по способам актуализации сведений (в том числе, приложенных документов) во внешней системе необходимо обращаться в службу поддержки системы, из которой выгрузка была произведена.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8408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790809"/>
              </p:ext>
            </p:extLst>
          </p:nvPr>
        </p:nvGraphicFramePr>
        <p:xfrm>
          <a:off x="228600" y="3489905"/>
          <a:ext cx="857845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8454">
                  <a:extLst>
                    <a:ext uri="{9D8B030D-6E8A-4147-A177-3AD203B41FA5}">
                      <a16:colId xmlns:a16="http://schemas.microsoft.com/office/drawing/2014/main" val="822422666"/>
                    </a:ext>
                  </a:extLst>
                </a:gridCol>
              </a:tblGrid>
              <a:tr h="33911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Вопрос: Размещение планов по устранению недостатков, выявленных в ходе проведения Независимой оценки качества, и/или сведений о выполнении мероприятий по устранению недостатков учреждениями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379309"/>
                  </a:ext>
                </a:extLst>
              </a:tr>
              <a:tr h="246919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Ответ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Предоставление прав доступа учреждениям на ввод сведений о плановых мероприятиях по устранению недостатков и/или сведений о выполнении мероприятий по устранению недостатков осуществляется Уполномоченным органом.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/>
                        <a:t>Представителю учреждения необходимо сформировать соответствующие сведения на странице «Планы по устранению недостатков, контрольные мероприятия» и направить сведения на согласование Уполномоченному органу в соответствии с пунктом 1.1.12 Руководства пользователя </a:t>
                      </a:r>
                      <a:r>
                        <a:rPr lang="ru-RU" sz="1400" dirty="0" smtClean="0">
                          <a:hlinkClick r:id="rId3"/>
                        </a:rPr>
                        <a:t>https://bus.gov.ru/public-rest/api/document/download?document=71448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/>
                        <a:t>В случае если у представителя учреждения отсутствует соответствующий доступ на ввод сведений на Официальном сайте, или имеются другие методологические вопросы по формированию планов по устранению недостатков, необходимо обращаться к Уполномоченному органу по ведению Независимой оценки качества.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8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4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92087" y="148020"/>
            <a:ext cx="7044409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ТОП вопросов, поступивших в Службу технической поддержки в 2024 году </a:t>
            </a:r>
          </a:p>
          <a:p>
            <a:pPr algn="r"/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509878"/>
              </p:ext>
            </p:extLst>
          </p:nvPr>
        </p:nvGraphicFramePr>
        <p:xfrm>
          <a:off x="189136" y="1386076"/>
          <a:ext cx="8699550" cy="2411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9550">
                  <a:extLst>
                    <a:ext uri="{9D8B030D-6E8A-4147-A177-3AD203B41FA5}">
                      <a16:colId xmlns:a16="http://schemas.microsoft.com/office/drawing/2014/main" val="82242266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Вопрос: Отсутствует возможность внести бюджетную (бухгалтерскую) отчетность за следующий год на Официальный сайт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379309"/>
                  </a:ext>
                </a:extLst>
              </a:tr>
              <a:tr h="164580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Ответ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Формы отчетности «Отчет о результатах деятельности государственного учреждения и об использовании закрепленного за ним государственного имущества», формы годовой бюджетной (бухгалтерской) отчетности размещаются на Официальном сайте ГМУ за отчетный период (год). Указанные формы отчетности доступны для формирования и публикации на Официальном сайте ГМУ с 1-го числа года, следующего за отчетным.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8408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852425"/>
              </p:ext>
            </p:extLst>
          </p:nvPr>
        </p:nvGraphicFramePr>
        <p:xfrm>
          <a:off x="200077" y="3907019"/>
          <a:ext cx="869955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9550">
                  <a:extLst>
                    <a:ext uri="{9D8B030D-6E8A-4147-A177-3AD203B41FA5}">
                      <a16:colId xmlns:a16="http://schemas.microsoft.com/office/drawing/2014/main" val="822422666"/>
                    </a:ext>
                  </a:extLst>
                </a:gridCol>
              </a:tblGrid>
              <a:tr h="59085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Вопрос: В разделах «Доходы», «Расходы» электронной формы 0503721 годовой бухгалтерской отчетности в Личном кабинете учреждения на Официальном сайте нет активных строк для заполнения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379309"/>
                  </a:ext>
                </a:extLst>
              </a:tr>
              <a:tr h="1379401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Ответ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Для внесения сведений необходимо нажать кнопку «Добавить» и вносить значения в добавочные строки. Данные из добавочных строк будут автоматически суммироваться в итоговые строки. 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dirty="0" smtClean="0"/>
                        <a:t>Инструкция по формированию сведений формы: </a:t>
                      </a:r>
                      <a:r>
                        <a:rPr lang="ru-RU" sz="1600" dirty="0" smtClean="0">
                          <a:hlinkClick r:id="rId3"/>
                        </a:rPr>
                        <a:t>https://bus.gov.ru/public-rest/api/document/download?document=71457</a:t>
                      </a:r>
                      <a:r>
                        <a:rPr lang="ru-RU" sz="1600" dirty="0" smtClean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8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7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92087" y="148020"/>
            <a:ext cx="7044409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ТОП вопросов, поступивших в Службу технической поддержки в 2024 году </a:t>
            </a:r>
          </a:p>
          <a:p>
            <a:pPr algn="r"/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984504"/>
              </p:ext>
            </p:extLst>
          </p:nvPr>
        </p:nvGraphicFramePr>
        <p:xfrm>
          <a:off x="330237" y="1195437"/>
          <a:ext cx="8483526" cy="523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3526">
                  <a:extLst>
                    <a:ext uri="{9D8B030D-6E8A-4147-A177-3AD203B41FA5}">
                      <a16:colId xmlns:a16="http://schemas.microsoft.com/office/drawing/2014/main" val="822422666"/>
                    </a:ext>
                  </a:extLst>
                </a:gridCol>
              </a:tblGrid>
              <a:tr h="51303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Вопрос: Как формируется подведомственная сеть на Официальном сайте ГМУ?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379309"/>
                  </a:ext>
                </a:extLst>
              </a:tr>
              <a:tr h="4429466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Ответ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dirty="0" smtClean="0"/>
                        <a:t>При первом входе пользователя в личный кабинет Учредителя Система запускает функцию по предварительному заполнению проекта подведомственной сети на основе сведений Реестра участников бюджетного процесса, а также юридических лиц, не являющихся участниками бюджетного процесса (далее – Сводный реестр). 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dirty="0" smtClean="0"/>
                        <a:t>При первичной работе с подведомственной сетью уполномоченному лицу Учредителя требуется опубликовать проект подведомственной сети. После первичной публикации добавление/удаление учреждений в проект подведомственной сети в Личном кабинете Учредителя в ручном режиме не требуется – это осуществляется автоматически на основании данных Сводного реестра.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dirty="0" smtClean="0"/>
                        <a:t>Формирование Сводного реестра осуществляется в Модуле формирования и ведения реестра участников бюджетного процесса, а также юридических лиц, не являющихся участниками бюджетного процесса Подсистемы ведения нормативной справочной информации Государственной интегрированной информационной системы управления общественными финансами «Электронный бюджет» (далее – ГИИС ЭБ).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dirty="0" smtClean="0"/>
                        <a:t>В случае необходимости внесения изменений в состав подведомственной сети, необходимо вносить соответствующие изменения в указанном выше модуле ГИИС ЭБ. По вопросам работы в указанной системе необходимо направить запрос на адрес support_eb@roskazna.ru.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8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3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92087" y="148020"/>
            <a:ext cx="7044409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ТОП вопросов, поступивших в Службу технической поддержки в 2024 году </a:t>
            </a:r>
          </a:p>
          <a:p>
            <a:pPr algn="r"/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584687"/>
              </p:ext>
            </p:extLst>
          </p:nvPr>
        </p:nvGraphicFramePr>
        <p:xfrm>
          <a:off x="350067" y="1412776"/>
          <a:ext cx="8483526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3526">
                  <a:extLst>
                    <a:ext uri="{9D8B030D-6E8A-4147-A177-3AD203B41FA5}">
                      <a16:colId xmlns:a16="http://schemas.microsoft.com/office/drawing/2014/main" val="822422666"/>
                    </a:ext>
                  </a:extLst>
                </a:gridCol>
              </a:tblGrid>
              <a:tr h="1428004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Вопрос: Указание периодов, для которых государственное (муниципальное) задание не доводится и/или периодов, для которых сведения об операциях с целевыми средствами, не доводятся для подведомственных учреждений в Личном кабинете Учредителя Официального сайта ГМУ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379309"/>
                  </a:ext>
                </a:extLst>
              </a:tr>
              <a:tr h="274846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Ответ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Указание периодов, для которых государственное (муниципальное) задание не доводится и/или периодов, для которых сведения об операциях с целевыми средствами не доводятся для подведомственных учреждений, осуществляется в соответствии с Руководством пользователя </a:t>
                      </a:r>
                      <a:r>
                        <a:rPr lang="ru-RU" sz="1800" dirty="0" smtClean="0">
                          <a:hlinkClick r:id="rId3"/>
                        </a:rPr>
                        <a:t>https://bus.gov.ru/public-rest/api/document/download?document=71448</a:t>
                      </a:r>
                      <a:r>
                        <a:rPr lang="ru-RU" sz="1800" dirty="0" smtClean="0"/>
                        <a:t>, пункт 3.1.1.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800" dirty="0" smtClean="0"/>
                        <a:t>Обучающий видеоматериал также доступен в открытой части Официального сайта ГМУ </a:t>
                      </a:r>
                      <a:r>
                        <a:rPr lang="ru-RU" sz="1800" dirty="0" smtClean="0">
                          <a:hlinkClick r:id="rId4"/>
                        </a:rPr>
                        <a:t>https://bus.gov.ru/public-rest/api/document/download?document=71507</a:t>
                      </a:r>
                      <a:r>
                        <a:rPr lang="ru-RU" sz="1800" dirty="0" smtClean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8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5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92087" y="148020"/>
            <a:ext cx="7044409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ТОП вопросов, поступивших в Службу технической поддержки в 2024 году </a:t>
            </a:r>
          </a:p>
          <a:p>
            <a:pPr algn="r"/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559225"/>
              </p:ext>
            </p:extLst>
          </p:nvPr>
        </p:nvGraphicFramePr>
        <p:xfrm>
          <a:off x="179512" y="1043852"/>
          <a:ext cx="8712968" cy="558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822422666"/>
                    </a:ext>
                  </a:extLst>
                </a:gridCol>
              </a:tblGrid>
              <a:tr h="513037">
                <a:tc>
                  <a:txBody>
                    <a:bodyPr/>
                    <a:lstStyle/>
                    <a:p>
                      <a:pPr algn="l"/>
                      <a:r>
                        <a:rPr lang="ru-RU" sz="1550" dirty="0" smtClean="0"/>
                        <a:t>Вопрос: В каком порядке осуществляется доступ к Личному кабинету Представителя учреждения Официального сайта ГМУ и размещение сведений за другие учреждения?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379309"/>
                  </a:ext>
                </a:extLst>
              </a:tr>
              <a:tr h="4429466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dirty="0" smtClean="0"/>
                        <a:t>Ответ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550" dirty="0" smtClean="0"/>
                        <a:t>Для размещения структурированной информации за другие учреждения уполномоченными специалистами Представителя учреждения необходима нотариально заверенная доверенность от учреждения на предоставление информации на Официальном сайте ГМУ.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550" dirty="0" smtClean="0"/>
                        <a:t>Представитель Уполномоченного органа осуществляет добавление организации, Представителя учреждения, в Сводный реестр с указанием соответствующих полномочий, после чего соответствующие сведения об организации, Представителе учреждения, и его полномочиях, выгружаются в ГИС ГМУ. 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550" dirty="0" smtClean="0"/>
                        <a:t>Регистратор организации, Представителя учреждения, осуществляет регистрацию уполномоченных специалистов своей организации в Подсистеме обеспечения информационной безопасности Системы обеспечения безопасности информации Федерального казначейства (далее – ПОИБ СОБИ ФК) с полномочием «Представитель </a:t>
                      </a:r>
                      <a:r>
                        <a:rPr lang="ru-RU" sz="1550" dirty="0" err="1" smtClean="0"/>
                        <a:t>Учреждения_подг</a:t>
                      </a:r>
                      <a:r>
                        <a:rPr lang="ru-RU" sz="1550" dirty="0" smtClean="0"/>
                        <a:t>» или «Представитель </a:t>
                      </a:r>
                      <a:r>
                        <a:rPr lang="ru-RU" sz="1550" dirty="0" err="1" smtClean="0"/>
                        <a:t>Учреждения_публ</a:t>
                      </a:r>
                      <a:r>
                        <a:rPr lang="ru-RU" sz="1550" dirty="0" smtClean="0"/>
                        <a:t>».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dirty="0" smtClean="0"/>
                        <a:t>Руководство пользователя ПОИБ СОБИ ФК </a:t>
                      </a:r>
                      <a:r>
                        <a:rPr lang="ru-RU" sz="1500" dirty="0" smtClean="0">
                          <a:hlinkClick r:id="rId3"/>
                        </a:rPr>
                        <a:t>https://bus.gov.ru/public-rest/api/document/download?document=68049</a:t>
                      </a:r>
                      <a:r>
                        <a:rPr lang="ru-RU" sz="1500" dirty="0" smtClean="0"/>
                        <a:t>).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550" dirty="0" smtClean="0"/>
                        <a:t>После обновления сведений об организации на Официальном сайте ГМУ, и входа пользователя на Официальный сайт ГМУ с помощью сертификата квалифицированной электронной подписи, зарегистрированного в ПОИБ СОБИ ФК, Личный кабинет Представителя Учреждения и функции размещения сведений за другие учреждения будут доступны.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dirty="0" smtClean="0"/>
                        <a:t>Руководство пользователя Личного кабинета Представителя учреждения, пункт 2 </a:t>
                      </a:r>
                      <a:r>
                        <a:rPr lang="ru-RU" sz="1500" dirty="0" smtClean="0">
                          <a:hlinkClick r:id="rId4"/>
                        </a:rPr>
                        <a:t>https://bus.gov.ru/public-rest/api/document/download?document=71448</a:t>
                      </a:r>
                      <a:endParaRPr lang="ru-RU" sz="15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8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3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92087" y="148020"/>
            <a:ext cx="7044409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ТОП вопросов, поступивших в Службу технической поддержки в 2024 году </a:t>
            </a:r>
          </a:p>
          <a:p>
            <a:pPr algn="r"/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884987"/>
              </p:ext>
            </p:extLst>
          </p:nvPr>
        </p:nvGraphicFramePr>
        <p:xfrm>
          <a:off x="179512" y="1043852"/>
          <a:ext cx="8712968" cy="561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822422666"/>
                    </a:ext>
                  </a:extLst>
                </a:gridCol>
              </a:tblGrid>
              <a:tr h="513037">
                <a:tc>
                  <a:txBody>
                    <a:bodyPr/>
                    <a:lstStyle/>
                    <a:p>
                      <a:pPr algn="l"/>
                      <a:r>
                        <a:rPr lang="ru-RU" sz="1550" dirty="0" smtClean="0"/>
                        <a:t>Вопрос: Какие существуют полномочия пользователя на Официальном сайте ГМУ? Какой функционал Личных кабинетов доступен пользователям учреждений с различными полномочиями?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379309"/>
                  </a:ext>
                </a:extLst>
              </a:tr>
              <a:tr h="4429466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dirty="0" smtClean="0"/>
                        <a:t>Ответ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50" dirty="0" smtClean="0"/>
                        <a:t>На Официальном сайте доступны следующие личные кабинеты и руководства пользователей по ним: 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550" dirty="0" smtClean="0"/>
                        <a:t>Личный кабинет Учредителя, Учреждения, представителя Учреждения </a:t>
                      </a:r>
                      <a:r>
                        <a:rPr lang="ru-RU" sz="1550" dirty="0" smtClean="0">
                          <a:hlinkClick r:id="rId3"/>
                        </a:rPr>
                        <a:t>https://bus.gov.ru/public-rest/api/document/download?document=71448</a:t>
                      </a:r>
                      <a:r>
                        <a:rPr lang="ru-RU" sz="1550" dirty="0" smtClean="0"/>
                        <a:t>  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550" dirty="0" smtClean="0"/>
                        <a:t>Личный кабинет ТОФК </a:t>
                      </a:r>
                      <a:r>
                        <a:rPr lang="ru-RU" sz="1550" dirty="0" smtClean="0">
                          <a:hlinkClick r:id="rId4"/>
                        </a:rPr>
                        <a:t>https://bus.gov.ru/public-rest/api/document/download?document=71446</a:t>
                      </a:r>
                      <a:r>
                        <a:rPr lang="ru-RU" sz="1550" dirty="0" smtClean="0"/>
                        <a:t>  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550" dirty="0" smtClean="0"/>
                        <a:t>Личный кабинет ТОФК, Центра компетенций </a:t>
                      </a:r>
                      <a:r>
                        <a:rPr lang="ru-RU" sz="1550" dirty="0" smtClean="0">
                          <a:hlinkClick r:id="rId5"/>
                        </a:rPr>
                        <a:t>https://bus.gov.ru/public-rest/api/document/download?document=71449</a:t>
                      </a:r>
                      <a:r>
                        <a:rPr lang="ru-RU" sz="1550" dirty="0" smtClean="0"/>
                        <a:t>  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550" dirty="0" smtClean="0"/>
                        <a:t>Личный кабинет Уполномоченного органа </a:t>
                      </a:r>
                      <a:r>
                        <a:rPr lang="ru-RU" sz="1550" dirty="0" smtClean="0">
                          <a:hlinkClick r:id="rId6"/>
                        </a:rPr>
                        <a:t>https://bus.gov.ru/public-rest/api/document/download?document=71447</a:t>
                      </a:r>
                      <a:r>
                        <a:rPr lang="ru-RU" sz="1550" dirty="0" smtClean="0"/>
                        <a:t>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550" dirty="0" smtClean="0"/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50" dirty="0" smtClean="0"/>
                        <a:t>Перечень полномочий, необходимых для доступа к вышеперечисленным личным кабинетам и настроенных в ПОИБ СОБИ ФК для работы на Официальном сайте ГМУ, приведен в документе </a:t>
                      </a:r>
                      <a:r>
                        <a:rPr lang="ru-RU" sz="1550" dirty="0" smtClean="0">
                          <a:hlinkClick r:id="rId7"/>
                        </a:rPr>
                        <a:t>https://roskazna.gov.ru/upload/iblock/93a/Polnomochiya-i-roli-polzovateley-GIS-GMU-v-POIB-SOBI-FK.docx</a:t>
                      </a:r>
                      <a:r>
                        <a:rPr lang="ru-RU" sz="1550" dirty="0" smtClean="0"/>
                        <a:t>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50" dirty="0" smtClean="0"/>
                        <a:t>Управление полномочиями учреждений для работы с Официальным сайтом ГМУ осуществляется в ПОИБ СОБИ ФК.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50" dirty="0" smtClean="0"/>
                        <a:t>Детальную информацию о работе в ПОИБ СОБИ ФК можно найти в Руководстве пользователя ПОИБ СОБИ ФК. Прямая ссылка для скачивания: </a:t>
                      </a:r>
                      <a:r>
                        <a:rPr lang="ru-RU" sz="1550" dirty="0" smtClean="0">
                          <a:hlinkClick r:id="rId8"/>
                        </a:rPr>
                        <a:t>https://bus.gov.ru/public-rest/api/document/download?document=68049</a:t>
                      </a:r>
                      <a:r>
                        <a:rPr lang="ru-RU" sz="155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8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0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92087" y="148020"/>
            <a:ext cx="7044409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ТОП вопросов, поступивших в Службу технической поддержки в 2024 году </a:t>
            </a:r>
          </a:p>
          <a:p>
            <a:pPr algn="r"/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063458"/>
              </p:ext>
            </p:extLst>
          </p:nvPr>
        </p:nvGraphicFramePr>
        <p:xfrm>
          <a:off x="163038" y="1038881"/>
          <a:ext cx="8712968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822422666"/>
                    </a:ext>
                  </a:extLst>
                </a:gridCol>
              </a:tblGrid>
              <a:tr h="513037">
                <a:tc>
                  <a:txBody>
                    <a:bodyPr/>
                    <a:lstStyle/>
                    <a:p>
                      <a:pPr algn="l"/>
                      <a:r>
                        <a:rPr lang="ru-RU" sz="1550" dirty="0" smtClean="0"/>
                        <a:t>Вопрос: Как выполняется регистрация Уполномоченного специалиста для работы на Официальном сайте ГМУ?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379309"/>
                  </a:ext>
                </a:extLst>
              </a:tr>
              <a:tr h="4429466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dirty="0" smtClean="0"/>
                        <a:t>Ответ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50" dirty="0" smtClean="0"/>
                        <a:t>Для назначения ролей пользователям Регистратору организации необходимо авторизоваться на портале ПОИБ СОБИ ФК </a:t>
                      </a:r>
                      <a:r>
                        <a:rPr lang="ru-RU" sz="1350" dirty="0" smtClean="0"/>
                        <a:t>(в соответствии с пунктом 5.1 Руководства пользователя ПОИБ СОБИ ФК </a:t>
                      </a:r>
                      <a:r>
                        <a:rPr lang="ru-RU" sz="1350" dirty="0" smtClean="0">
                          <a:hlinkClick r:id="rId3"/>
                        </a:rPr>
                        <a:t>https://bus.gov.ru/public-rest/api/document/download?document=68049</a:t>
                      </a:r>
                      <a:r>
                        <a:rPr lang="ru-RU" sz="1350" dirty="0" smtClean="0"/>
                        <a:t>)</a:t>
                      </a:r>
                      <a:r>
                        <a:rPr lang="ru-RU" sz="1450" dirty="0" smtClean="0"/>
                        <a:t>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50" dirty="0" smtClean="0"/>
                        <a:t>Регистратор организации имеет права на изменение ролей пользователей, сотрудников своей организации. Для этого Регистратору необходимо выполнить следующие шаги: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50" dirty="0" smtClean="0"/>
                        <a:t>Перейти на вкладку Администрирование – Профили пользователей;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50" dirty="0" smtClean="0"/>
                        <a:t>Найти нужный активный профиль пользователя;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50" dirty="0" smtClean="0"/>
                        <a:t>Перейти на вкладку «Роли»;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50" dirty="0" smtClean="0"/>
                        <a:t>Нажать «Изменить»;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50" dirty="0" smtClean="0"/>
                        <a:t>Выбрать систему ГМУ;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50" dirty="0" smtClean="0"/>
                        <a:t>Отметить нужные роли;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50" dirty="0" smtClean="0"/>
                        <a:t>Сохранить.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50" dirty="0" smtClean="0"/>
                        <a:t>Далее необходимо выполнить подтверждение заявки на изменение ролей в соответствии с пунктом 5.2 Руководства пользователя ПОИБ СОБИ ФК </a:t>
                      </a:r>
                      <a:r>
                        <a:rPr lang="ru-RU" sz="1450" dirty="0" smtClean="0">
                          <a:hlinkClick r:id="rId3"/>
                        </a:rPr>
                        <a:t>https://bus.gov.ru/public-rest/api/document/download?document=68049</a:t>
                      </a:r>
                      <a:r>
                        <a:rPr lang="ru-RU" sz="1450" dirty="0" smtClean="0"/>
                        <a:t>.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300" dirty="0" smtClean="0"/>
                        <a:t>Документ с описанием порядка регистрации на Официальном сайте Уполномоченного специалиста Организации размещен в разделе «Документы» Официального сайта – </a:t>
                      </a:r>
                      <a:r>
                        <a:rPr lang="ru-RU" sz="1300" dirty="0" smtClean="0">
                          <a:hlinkClick r:id="rId4"/>
                        </a:rPr>
                        <a:t>https://bus.gov.ru/public-rest/api/document/download?document=68603</a:t>
                      </a:r>
                      <a:r>
                        <a:rPr lang="ru-RU" sz="1300" dirty="0" smtClean="0"/>
                        <a:t>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Памятка по порядку получения сертификата электронной подписи в органах Федерального казначейства для работы на Официальном сайте размещена в разделе «Документы» Официального сайта – «Памятка по порядку получения сертификата».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300" dirty="0" smtClean="0"/>
                        <a:t>Инструкция по работе регистратора в ПОИБ СОБИ ФК – </a:t>
                      </a:r>
                      <a:r>
                        <a:rPr lang="en-US" sz="1300" dirty="0" smtClean="0">
                          <a:hlinkClick r:id="rId5"/>
                        </a:rPr>
                        <a:t>https://bus.gov.ru/public-rest/api/document/download?document=68963</a:t>
                      </a:r>
                      <a:r>
                        <a:rPr lang="ru-RU" sz="1300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8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6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92087" y="148020"/>
            <a:ext cx="7044409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ТОП вопросов, поступивших в Службу технической поддержки в 2024 году </a:t>
            </a:r>
          </a:p>
          <a:p>
            <a:pPr algn="r"/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722898"/>
              </p:ext>
            </p:extLst>
          </p:nvPr>
        </p:nvGraphicFramePr>
        <p:xfrm>
          <a:off x="163038" y="1038881"/>
          <a:ext cx="8712968" cy="5414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822422666"/>
                    </a:ext>
                  </a:extLst>
                </a:gridCol>
              </a:tblGrid>
              <a:tr h="560552">
                <a:tc>
                  <a:txBody>
                    <a:bodyPr/>
                    <a:lstStyle/>
                    <a:p>
                      <a:pPr algn="l"/>
                      <a:r>
                        <a:rPr lang="ru-RU" sz="1650" dirty="0" smtClean="0"/>
                        <a:t>Вопрос: Порядок регистрации и получения доступа в закрытую часть Официального сайта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379309"/>
                  </a:ext>
                </a:extLst>
              </a:tr>
              <a:tr h="485390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Ответ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Для получения доступа к закрытой части на Официальном сайте необходимо: 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800" dirty="0" smtClean="0"/>
                        <a:t>Зарегистрировать организацию в Сводном реестре путем внесения заявки на изменение в ГИИС ЭБ. При необходимости отметить в заявке дополнительные соответствующие полномочия.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800" dirty="0" smtClean="0"/>
                        <a:t>После обработки заявки в Сводном реестре данные по организации автоматически поступят на Официальный сайт и в ПОИБ СОБИ ФК.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800" dirty="0" smtClean="0"/>
                        <a:t>Получить электронный сертификат для работы на Официальном сайте ГМУ в соответствии с памяткой </a:t>
                      </a:r>
                      <a:r>
                        <a:rPr lang="ru-RU" sz="1800" dirty="0" smtClean="0">
                          <a:hlinkClick r:id="rId3"/>
                        </a:rPr>
                        <a:t>https://bus.gov.ru/public-rest/api/document/download?document=61932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 smtClean="0"/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800" dirty="0" smtClean="0"/>
                        <a:t>Перейти на портал ПОИБ СОБИ ФК sobi.cert.roskazna.ru, зарегистрировать администратора организации в соответствии с Руководством </a:t>
                      </a:r>
                      <a:r>
                        <a:rPr lang="ru-RU" sz="1800" dirty="0" smtClean="0">
                          <a:hlinkClick r:id="rId4"/>
                        </a:rPr>
                        <a:t>https://bus.gov.ru/public-rest/api/document/download?document=68049</a:t>
                      </a:r>
                      <a:r>
                        <a:rPr lang="ru-RU" sz="1800" dirty="0" smtClean="0"/>
                        <a:t> 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800" dirty="0" smtClean="0"/>
                        <a:t>Зарегистрировать специалиста с указанием необходимых полномочий из перечня полномочий </a:t>
                      </a:r>
                      <a:r>
                        <a:rPr lang="ru-RU" sz="1800" dirty="0" smtClean="0">
                          <a:hlinkClick r:id="rId5"/>
                        </a:rPr>
                        <a:t>https://roskazna.gov.ru/upload/iblock/93a/Polnomochiya-i-roli-polzovateley-GIS-GMU-v-POIB-SOBI-FK.docx</a:t>
                      </a:r>
                      <a:r>
                        <a:rPr lang="ru-RU" sz="180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8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8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92087" y="148020"/>
            <a:ext cx="7044409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Полезные ссылки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  <p:sp>
        <p:nvSpPr>
          <p:cNvPr id="8" name="Скругленный прямоугольник 10">
            <a:extLst>
              <a:ext uri="{FF2B5EF4-FFF2-40B4-BE49-F238E27FC236}">
                <a16:creationId xmlns:a16="http://schemas.microsoft.com/office/drawing/2014/main" id="{2384B905-B14A-4056-B23E-ACF62C038273}"/>
              </a:ext>
            </a:extLst>
          </p:cNvPr>
          <p:cNvSpPr/>
          <p:nvPr/>
        </p:nvSpPr>
        <p:spPr bwMode="auto">
          <a:xfrm>
            <a:off x="539552" y="1166711"/>
            <a:ext cx="8267502" cy="822130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Раздел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«Вопросы и ответы»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на Официальном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сайте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https://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bus.gov.ru/faq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10" name="Скругленный прямоугольник 10">
            <a:extLst>
              <a:ext uri="{FF2B5EF4-FFF2-40B4-BE49-F238E27FC236}">
                <a16:creationId xmlns:a16="http://schemas.microsoft.com/office/drawing/2014/main" id="{2384B905-B14A-4056-B23E-ACF62C038273}"/>
              </a:ext>
            </a:extLst>
          </p:cNvPr>
          <p:cNvSpPr/>
          <p:nvPr/>
        </p:nvSpPr>
        <p:spPr bwMode="auto">
          <a:xfrm>
            <a:off x="539552" y="2182223"/>
            <a:ext cx="8267502" cy="2088232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Обучающие ролики для Учредителей и Учреждений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размещены в разделе «Документы», подразделе «Обучающий видеоматериал по работе с Официальным сайтом ГМУ»: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Ролик по формированию подведомственной сети в ЛК учредителя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5"/>
              </a:rPr>
              <a:t>Ролик по размещению учредителем сведений за учреждение на примере ПФХД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2384B905-B14A-4056-B23E-ACF62C038273}"/>
              </a:ext>
            </a:extLst>
          </p:cNvPr>
          <p:cNvSpPr/>
          <p:nvPr/>
        </p:nvSpPr>
        <p:spPr bwMode="auto">
          <a:xfrm>
            <a:off x="575556" y="4463838"/>
            <a:ext cx="8231498" cy="2088232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Материалы настоящего семинара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размещены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разделе «Документы», подразделе «Материалы видеоконференций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 Официального сайта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Портале «Электронное обучение» Подсистемы СУЭ Федерального казначейства,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подразделе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«Официальный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 для размещения информации 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ГМУ»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6"/>
              </a:rPr>
              <a:t>https://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6"/>
              </a:rPr>
              <a:t>peo.roskazna.ru/course/index.php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92087" y="148020"/>
            <a:ext cx="7044409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Cambria"/>
                <a:cs typeface="Segoe UI Light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Обращение в службу технической поддержки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D04B41-1411-4D10-BA17-07E31552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71" y="1687517"/>
            <a:ext cx="5836216" cy="16068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68588CA3-5CA6-4D6F-9A7C-2F8C1F1F75BB}"/>
              </a:ext>
            </a:extLst>
          </p:cNvPr>
          <p:cNvSpPr/>
          <p:nvPr/>
        </p:nvSpPr>
        <p:spPr bwMode="auto">
          <a:xfrm rot="5400000" flipV="1">
            <a:off x="6539792" y="2070167"/>
            <a:ext cx="216024" cy="175520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Соединительная линия уступом 12">
            <a:extLst>
              <a:ext uri="{FF2B5EF4-FFF2-40B4-BE49-F238E27FC236}">
                <a16:creationId xmlns:a16="http://schemas.microsoft.com/office/drawing/2014/main" id="{A84EA2BD-7838-4019-88B9-73338256AADC}"/>
              </a:ext>
            </a:extLst>
          </p:cNvPr>
          <p:cNvCxnSpPr>
            <a:cxnSpLocks/>
            <a:endCxn id="7" idx="0"/>
          </p:cNvCxnSpPr>
          <p:nvPr/>
        </p:nvCxnSpPr>
        <p:spPr bwMode="auto">
          <a:xfrm>
            <a:off x="5004048" y="1954390"/>
            <a:ext cx="1555996" cy="203537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10">
            <a:extLst>
              <a:ext uri="{FF2B5EF4-FFF2-40B4-BE49-F238E27FC236}">
                <a16:creationId xmlns:a16="http://schemas.microsoft.com/office/drawing/2014/main" id="{2384B905-B14A-4056-B23E-ACF62C038273}"/>
              </a:ext>
            </a:extLst>
          </p:cNvPr>
          <p:cNvSpPr/>
          <p:nvPr/>
        </p:nvSpPr>
        <p:spPr bwMode="auto">
          <a:xfrm>
            <a:off x="6721500" y="1574240"/>
            <a:ext cx="2195736" cy="989346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Обращение в службу технической поддержки сайта bus.gov.ru на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телефон горячей линии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B47D1D3-5FEF-4E12-AD63-AC13682F3A35}"/>
              </a:ext>
            </a:extLst>
          </p:cNvPr>
          <p:cNvSpPr/>
          <p:nvPr/>
        </p:nvSpPr>
        <p:spPr bwMode="auto">
          <a:xfrm rot="5400000" flipV="1">
            <a:off x="6701248" y="3008203"/>
            <a:ext cx="216024" cy="175520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35742F9-8D3B-49D5-8578-CDAE0DEA1315}"/>
              </a:ext>
            </a:extLst>
          </p:cNvPr>
          <p:cNvSpPr/>
          <p:nvPr/>
        </p:nvSpPr>
        <p:spPr bwMode="auto">
          <a:xfrm>
            <a:off x="6735564" y="2686593"/>
            <a:ext cx="2195735" cy="934126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Отправка заявки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службу технической поддержки сайта bus.gov.ru</a:t>
            </a:r>
          </a:p>
        </p:txBody>
      </p:sp>
      <p:cxnSp>
        <p:nvCxnSpPr>
          <p:cNvPr id="12" name="Соединительная линия уступом 12">
            <a:extLst>
              <a:ext uri="{FF2B5EF4-FFF2-40B4-BE49-F238E27FC236}">
                <a16:creationId xmlns:a16="http://schemas.microsoft.com/office/drawing/2014/main" id="{24124FCD-27F1-4BC5-8DE5-9519DBAF6FB0}"/>
              </a:ext>
            </a:extLst>
          </p:cNvPr>
          <p:cNvCxnSpPr>
            <a:cxnSpLocks/>
            <a:stCxn id="10" idx="0"/>
          </p:cNvCxnSpPr>
          <p:nvPr/>
        </p:nvCxnSpPr>
        <p:spPr bwMode="auto">
          <a:xfrm rot="10800000">
            <a:off x="5004048" y="2490967"/>
            <a:ext cx="1717452" cy="60499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DF012C-1D8E-4ED3-A4D8-C6FCDA33C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31" y="3628339"/>
            <a:ext cx="5603227" cy="26820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4" name="Стрелка вниз 2055">
            <a:extLst>
              <a:ext uri="{FF2B5EF4-FFF2-40B4-BE49-F238E27FC236}">
                <a16:creationId xmlns:a16="http://schemas.microsoft.com/office/drawing/2014/main" id="{8C4080FF-2449-423B-B358-5EE875385207}"/>
              </a:ext>
            </a:extLst>
          </p:cNvPr>
          <p:cNvSpPr/>
          <p:nvPr/>
        </p:nvSpPr>
        <p:spPr>
          <a:xfrm>
            <a:off x="4616575" y="2563586"/>
            <a:ext cx="87760" cy="106475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F24A565-F44A-4503-8E3F-CEC17421D0D2}"/>
              </a:ext>
            </a:extLst>
          </p:cNvPr>
          <p:cNvSpPr/>
          <p:nvPr/>
        </p:nvSpPr>
        <p:spPr bwMode="auto">
          <a:xfrm>
            <a:off x="6214787" y="4285966"/>
            <a:ext cx="2696005" cy="1600438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Заполните обязательные поля в окне формирования заявки, прикрепите файл и нажмите на кнопку «Отправить». Далее отобразится сообщение об успешной отправке. Нажмите на кнопку «Принять».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8600" y="227186"/>
            <a:ext cx="1463080" cy="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648" y="51678"/>
            <a:ext cx="7685155" cy="90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Информационные системы, взаимодействующие с ГИС ГМУ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144377" y="1131471"/>
            <a:ext cx="2291972" cy="1217409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ПУПЭ ФК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Передача заявок пользователей по работе системы (по электронной почте)</a:t>
            </a:r>
          </a:p>
        </p:txBody>
      </p:sp>
      <p:sp>
        <p:nvSpPr>
          <p:cNvPr id="9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5292080" y="1124744"/>
            <a:ext cx="3816424" cy="1368152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ПОИБ СОБИ ФК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Идентификация пользователя по сертификатам ЭП, проверки полномочий пользователя при работе с Системой, разграничения доступа пользователя на уровне задач и информационных массивов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2683232" y="1124744"/>
            <a:ext cx="2464832" cy="1296144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ПОЮЗД СОБИ ФК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Подписание сведений электронной подписью пользователя, а также проверки электронной подписи</a:t>
            </a:r>
          </a:p>
        </p:txBody>
      </p:sp>
      <p:sp>
        <p:nvSpPr>
          <p:cNvPr id="13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156740" y="2545122"/>
            <a:ext cx="3479156" cy="1099902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ЕИС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1)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Передача сведений о размещенных ПФХД (с использованием веб-сервисов)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2) Получение сведений ЕГРЮЛ/ЕГРИП (с использованием веб-сервисов)</a:t>
            </a:r>
          </a:p>
        </p:txBody>
      </p:sp>
      <p:sp>
        <p:nvSpPr>
          <p:cNvPr id="16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207454" y="3846734"/>
            <a:ext cx="3428441" cy="124852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ЕПБС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Получение перечней (классификаторов) государственных (муниципальных) услуг и работ, а также реестра государственных заданий с использованием API</a:t>
            </a:r>
          </a:p>
        </p:txBody>
      </p:sp>
      <p:sp>
        <p:nvSpPr>
          <p:cNvPr id="18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5620617" y="2636912"/>
            <a:ext cx="3487887" cy="1330029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Внешние системы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размещения информации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Получение сведений о государственных и муниципальных учреждениях для размещения (посредством веб-сервисов)</a:t>
            </a:r>
          </a:p>
        </p:txBody>
      </p:sp>
      <p:sp>
        <p:nvSpPr>
          <p:cNvPr id="20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3985612" y="3566210"/>
            <a:ext cx="1306467" cy="58286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ГИС ГМУ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5620617" y="4065726"/>
            <a:ext cx="2551783" cy="847076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НСИ ГИИС ЭБ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Получение классификаторов и справочников (посредством веб-сервисов)</a:t>
            </a:r>
          </a:p>
        </p:txBody>
      </p:sp>
      <p:sp>
        <p:nvSpPr>
          <p:cNvPr id="24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160123" y="5295042"/>
            <a:ext cx="3187741" cy="1302310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ЕСИА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Обеспечение механизма идентификации и аутентификации для доступа пользователей</a:t>
            </a:r>
          </a:p>
        </p:txBody>
      </p:sp>
      <p:sp>
        <p:nvSpPr>
          <p:cNvPr id="27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5739606" y="5013176"/>
            <a:ext cx="3239634" cy="171173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ЕПГУ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Обеспечение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публикации сведений участниками отбора исполнителей государственных (муниципальных) услуг в социальной сфере в соответствии с требованиями Постановления № 1789</a:t>
            </a:r>
          </a:p>
        </p:txBody>
      </p:sp>
      <p:sp>
        <p:nvSpPr>
          <p:cNvPr id="29" name="Скругленный прямоугольник 10">
            <a:extLst>
              <a:ext uri="{FF2B5EF4-FFF2-40B4-BE49-F238E27FC236}">
                <a16:creationId xmlns:a16="http://schemas.microsoft.com/office/drawing/2014/main" id="{2E73C76B-9D63-45CC-9124-964D671179BA}"/>
              </a:ext>
            </a:extLst>
          </p:cNvPr>
          <p:cNvSpPr/>
          <p:nvPr/>
        </p:nvSpPr>
        <p:spPr bwMode="auto">
          <a:xfrm>
            <a:off x="3563888" y="5268724"/>
            <a:ext cx="1884196" cy="139793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АС ФК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Передача реестра размещенных сведений (посредством файлового обмена)</a:t>
            </a:r>
          </a:p>
        </p:txBody>
      </p:sp>
      <p:cxnSp>
        <p:nvCxnSpPr>
          <p:cNvPr id="10" name="Прямая со стрелкой 9"/>
          <p:cNvCxnSpPr>
            <a:stCxn id="20" idx="0"/>
            <a:endCxn id="11" idx="2"/>
          </p:cNvCxnSpPr>
          <p:nvPr/>
        </p:nvCxnSpPr>
        <p:spPr>
          <a:xfrm flipH="1" flipV="1">
            <a:off x="3915648" y="2420888"/>
            <a:ext cx="723198" cy="1145322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0" idx="0"/>
            <a:endCxn id="18" idx="1"/>
          </p:cNvCxnSpPr>
          <p:nvPr/>
        </p:nvCxnSpPr>
        <p:spPr>
          <a:xfrm flipV="1">
            <a:off x="4638846" y="3301927"/>
            <a:ext cx="981771" cy="264283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0" idx="2"/>
            <a:endCxn id="22" idx="1"/>
          </p:cNvCxnSpPr>
          <p:nvPr/>
        </p:nvCxnSpPr>
        <p:spPr>
          <a:xfrm>
            <a:off x="4638846" y="4149079"/>
            <a:ext cx="981771" cy="340185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0" idx="2"/>
          </p:cNvCxnSpPr>
          <p:nvPr/>
        </p:nvCxnSpPr>
        <p:spPr>
          <a:xfrm>
            <a:off x="4638846" y="4149079"/>
            <a:ext cx="1100760" cy="1119645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0" idx="0"/>
          </p:cNvCxnSpPr>
          <p:nvPr/>
        </p:nvCxnSpPr>
        <p:spPr>
          <a:xfrm flipH="1" flipV="1">
            <a:off x="2436349" y="2204864"/>
            <a:ext cx="2202497" cy="1361346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24" name="Прямая со стрелкой 1023"/>
          <p:cNvCxnSpPr>
            <a:stCxn id="20" idx="0"/>
            <a:endCxn id="13" idx="3"/>
          </p:cNvCxnSpPr>
          <p:nvPr/>
        </p:nvCxnSpPr>
        <p:spPr>
          <a:xfrm flipH="1" flipV="1">
            <a:off x="3635896" y="3095073"/>
            <a:ext cx="1002950" cy="471137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27" name="Прямая со стрелкой 1026"/>
          <p:cNvCxnSpPr>
            <a:stCxn id="20" idx="2"/>
            <a:endCxn id="16" idx="3"/>
          </p:cNvCxnSpPr>
          <p:nvPr/>
        </p:nvCxnSpPr>
        <p:spPr>
          <a:xfrm flipH="1">
            <a:off x="3635895" y="4149079"/>
            <a:ext cx="1002951" cy="321919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29" name="Прямая со стрелкой 1028"/>
          <p:cNvCxnSpPr>
            <a:stCxn id="20" idx="2"/>
          </p:cNvCxnSpPr>
          <p:nvPr/>
        </p:nvCxnSpPr>
        <p:spPr>
          <a:xfrm flipH="1">
            <a:off x="3275856" y="4149079"/>
            <a:ext cx="1362990" cy="1224137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31" name="Прямая со стрелкой 1030"/>
          <p:cNvCxnSpPr>
            <a:stCxn id="20" idx="2"/>
            <a:endCxn id="29" idx="0"/>
          </p:cNvCxnSpPr>
          <p:nvPr/>
        </p:nvCxnSpPr>
        <p:spPr>
          <a:xfrm flipH="1">
            <a:off x="4505986" y="4149079"/>
            <a:ext cx="132860" cy="1119645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>
            <a:stCxn id="20" idx="0"/>
          </p:cNvCxnSpPr>
          <p:nvPr/>
        </p:nvCxnSpPr>
        <p:spPr>
          <a:xfrm flipV="1">
            <a:off x="4638846" y="2492896"/>
            <a:ext cx="809238" cy="1073314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/>
          <p:nvPr/>
        </p:nvSpPr>
        <p:spPr bwMode="auto">
          <a:xfrm>
            <a:off x="251520" y="2924944"/>
            <a:ext cx="4806137" cy="78356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Autofit/>
          </a:bodyPr>
          <a:lstStyle>
            <a:defPPr>
              <a:defRPr lang="ru-RU"/>
            </a:defPPr>
            <a:lvl1pPr marR="0" indent="0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>
                <a:solidFill>
                  <a:schemeClr val="bg1"/>
                </a:solidFill>
                <a:latin typeface="Segoe UI Light"/>
                <a:ea typeface="Segoe UI Historic"/>
                <a:cs typeface="Segoe UI Light"/>
              </a:defRPr>
            </a:lvl1pPr>
            <a:lvl2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2pPr>
            <a:lvl3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3pPr>
            <a:lvl4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4pPr>
            <a:lvl5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5pPr>
            <a:lvl6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6pPr>
            <a:lvl7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7pPr>
            <a:lvl8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8pPr>
            <a:lvl9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9pPr>
          </a:lstStyle>
          <a:p>
            <a:pPr>
              <a:defRPr/>
            </a:pPr>
            <a:r>
              <a:rPr lang="ru-RU" sz="3000" b="1" dirty="0"/>
              <a:t>СПАСИБО ЗА ВНИМАНИЕ</a:t>
            </a:r>
            <a:endParaRPr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4E69CC0-808F-45E8-9206-0AA0D9666F73}"/>
              </a:ext>
            </a:extLst>
          </p:cNvPr>
          <p:cNvGrpSpPr/>
          <p:nvPr/>
        </p:nvGrpSpPr>
        <p:grpSpPr>
          <a:xfrm>
            <a:off x="4788025" y="908720"/>
            <a:ext cx="4262906" cy="5338242"/>
            <a:chOff x="5184131" y="908720"/>
            <a:chExt cx="3867471" cy="533824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131" y="908720"/>
              <a:ext cx="3864918" cy="5338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131" y="3767137"/>
              <a:ext cx="3867471" cy="2446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84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smtClean="0">
                <a:solidFill>
                  <a:schemeClr val="accent5">
                    <a:lumMod val="50000"/>
                  </a:schemeClr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7518545" y="6394482"/>
            <a:ext cx="2278381" cy="34881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3111837" y="61754"/>
            <a:ext cx="5932282" cy="9035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914400">
              <a:lnSpc>
                <a:spcPct val="9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1600" kern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</a:p>
          <a:p>
            <a:pPr>
              <a:defRPr/>
            </a:pPr>
            <a:r>
              <a:rPr lang="ru-RU" sz="1600" kern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</a:t>
            </a:r>
            <a:r>
              <a:rPr lang="ru-RU" sz="1600" kern="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сайте </a:t>
            </a:r>
          </a:p>
          <a:p>
            <a:pPr>
              <a:defRPr/>
            </a:pP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Загрузка сведений на ГИС ГМУ</a:t>
            </a:r>
            <a:endParaRPr lang="ru-RU" sz="1600" b="1" kern="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6734" y="1124745"/>
            <a:ext cx="8919762" cy="572412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Загрузка сведений на ГИС ГМУ для 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cs typeface="Segoe UI Light"/>
              </a:rPr>
              <a:t>федеральных учреждений </a:t>
            </a:r>
          </a:p>
          <a:p>
            <a:pPr lvl="0" algn="ctr">
              <a:defRPr/>
            </a:pP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Segoe UI Light"/>
                <a:ea typeface="+mj-ea"/>
                <a:cs typeface="Segoe UI Light"/>
              </a:rPr>
              <a:t>из государственных информационных систем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101163" y="1839163"/>
            <a:ext cx="3947896" cy="1102609"/>
          </a:xfrm>
          <a:prstGeom prst="roundRect">
            <a:avLst>
              <a:gd name="adj" fmla="val 16667"/>
            </a:avLst>
          </a:prstGeom>
          <a:noFill/>
          <a:ln w="317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о годовой бухгалтерской отчетности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размещается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автоматически 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из Единого портала бюджетной системы Российской Федерации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842332" y="3112474"/>
            <a:ext cx="3206727" cy="2658701"/>
          </a:xfrm>
          <a:prstGeom prst="roundRect">
            <a:avLst>
              <a:gd name="adj" fmla="val 16667"/>
            </a:avLst>
          </a:prstGeom>
          <a:noFill/>
          <a:ln w="317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Общая информация об учреждении, сведения о подведомственных организациях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размещаются автоматически на основании данных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Реестра участников бюджетного процесса, а также юридических лиц, не являющихся участниками бюджетного процесса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Сводный реестр)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3426" y="1854744"/>
            <a:ext cx="8700409" cy="4761495"/>
            <a:chOff x="127935" y="1891035"/>
            <a:chExt cx="8700409" cy="4761495"/>
          </a:xfrm>
        </p:grpSpPr>
        <p:sp>
          <p:nvSpPr>
            <p:cNvPr id="11" name="Скругленный прямоугольник 10"/>
            <p:cNvSpPr/>
            <p:nvPr/>
          </p:nvSpPr>
          <p:spPr bwMode="auto">
            <a:xfrm>
              <a:off x="127935" y="1891035"/>
              <a:ext cx="4440625" cy="1488241"/>
            </a:xfrm>
            <a:prstGeom prst="roundRect">
              <a:avLst>
                <a:gd name="adj" fmla="val 16667"/>
              </a:avLst>
            </a:prstGeom>
            <a:noFill/>
            <a:ln w="3175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Информация о государственном задании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 оказание услуг (выполнение работ) и его исполнении размещается автоматически из Единого портала бюджетной системы Российской Федерации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 bwMode="auto">
            <a:xfrm>
              <a:off x="179512" y="3536864"/>
              <a:ext cx="3020039" cy="1682396"/>
            </a:xfrm>
            <a:prstGeom prst="roundRect">
              <a:avLst>
                <a:gd name="adj" fmla="val 16667"/>
              </a:avLst>
            </a:prstGeom>
            <a:noFill/>
            <a:ln w="3175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Информация о плане ФХД  </a:t>
              </a:r>
            </a:p>
            <a:p>
              <a:pPr algn="ctr"/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учреждения размещается автоматически </a:t>
              </a:r>
              <a:endParaRPr lang="en-US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algn="ctr"/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из Подсистемы управления расходами ГИИС «Электронный бюджет»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 bwMode="auto">
            <a:xfrm>
              <a:off x="826730" y="5389752"/>
              <a:ext cx="4745642" cy="1262778"/>
            </a:xfrm>
            <a:prstGeom prst="roundRect">
              <a:avLst>
                <a:gd name="adj" fmla="val 16667"/>
              </a:avLst>
            </a:prstGeom>
            <a:noFill/>
            <a:ln w="3175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Отчет о результатах деятельности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 об использовании имущества размещается автоматически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из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Подсистемы управления расходами ГИИС «Электронный бюджет» (</a:t>
              </a:r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планируемая доработка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)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 bwMode="auto">
            <a:xfrm>
              <a:off x="3384557" y="3637249"/>
              <a:ext cx="2356501" cy="111925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Загружаются автоматически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5896841" y="5427409"/>
              <a:ext cx="2931503" cy="1141642"/>
              <a:chOff x="3956040" y="3019925"/>
              <a:chExt cx="6168357" cy="1365625"/>
            </a:xfrm>
          </p:grpSpPr>
          <p:cxnSp>
            <p:nvCxnSpPr>
              <p:cNvPr id="16" name="Соединительная линия уступом 15"/>
              <p:cNvCxnSpPr>
                <a:cxnSpLocks/>
                <a:stCxn id="18" idx="3"/>
                <a:endCxn id="17" idx="0"/>
              </p:cNvCxnSpPr>
              <p:nvPr/>
            </p:nvCxnSpPr>
            <p:spPr bwMode="auto">
              <a:xfrm flipV="1">
                <a:off x="8343961" y="3315403"/>
                <a:ext cx="1407129" cy="676436"/>
              </a:xfrm>
              <a:prstGeom prst="bentConnector2">
                <a:avLst/>
              </a:prstGeom>
              <a:noFill/>
              <a:ln w="12700" cap="flat" cmpd="sng" algn="ctr">
                <a:solidFill>
                  <a:schemeClr val="accent5">
                    <a:lumMod val="50000"/>
                  </a:schemeClr>
                </a:solidFill>
                <a:prstDash val="dash"/>
                <a:miter lim="800000"/>
                <a:headEnd type="oval"/>
              </a:ln>
              <a:effectLst/>
            </p:spPr>
          </p:cxnSp>
          <p:sp>
            <p:nvSpPr>
              <p:cNvPr id="17" name="Овал 16"/>
              <p:cNvSpPr/>
              <p:nvPr/>
            </p:nvSpPr>
            <p:spPr bwMode="auto">
              <a:xfrm rot="220973" flipV="1">
                <a:off x="9411202" y="3019925"/>
                <a:ext cx="713195" cy="295783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16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 bwMode="auto">
              <a:xfrm>
                <a:off x="3956040" y="3598127"/>
                <a:ext cx="4387921" cy="787423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 algn="ctr">
                <a:solidFill>
                  <a:schemeClr val="accent5">
                    <a:lumMod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200" dirty="0">
                    <a:solidFill>
                      <a:schemeClr val="accent5">
                        <a:lumMod val="50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реализовано для учреждений всех уровней бюджета</a:t>
                </a:r>
              </a:p>
            </p:txBody>
          </p:sp>
        </p:grp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599" y="227186"/>
            <a:ext cx="1463081" cy="5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8" y="459562"/>
            <a:ext cx="1205562" cy="50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136925" y="340624"/>
            <a:ext cx="7754171" cy="157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sz="1600" kern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</a:p>
          <a:p>
            <a:pPr algn="r">
              <a:defRPr/>
            </a:pPr>
            <a:r>
              <a:rPr lang="ru-RU" sz="1600" kern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</a:t>
            </a:r>
            <a:r>
              <a:rPr lang="ru-RU" sz="1400" kern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r" rtl="0"/>
            <a:endParaRPr lang="ru-RU" sz="1662" b="1" dirty="0">
              <a:solidFill>
                <a:srgbClr val="0070C0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algn="ctr" rtl="0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Порядок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регистрации на Официальном сайте Уполномоченного специалиста. </a:t>
            </a:r>
          </a:p>
          <a:p>
            <a:pPr algn="ctr" rtl="0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Информация на официальном сайте Федерального казначейства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  <a:hlinkClick r:id="rId3"/>
              </a:rPr>
              <a:t>https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  <a:hlinkClick r:id="rId3"/>
              </a:rPr>
              <a:t>://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  <a:hlinkClick r:id="rId3"/>
              </a:rPr>
              <a:t>www.roskazna.gov.ru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algn="ctr"/>
            <a:endParaRPr lang="ru-RU" sz="1200" i="1" dirty="0" smtClean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algn="ctr"/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Главная/ГИС/Система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обеспечения безопасности информации Федерального казначейства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98612" y="1919839"/>
            <a:ext cx="8592484" cy="4605505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0070C0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77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ПОИБ СОБИ (Памятки, инструкции</a:t>
            </a:r>
            <a:r>
              <a:rPr lang="ru-RU" sz="1477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- Информация </a:t>
            </a:r>
            <a:r>
              <a:rPr lang="ru-RU" sz="1477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официального сайта Федерального казначейства</a:t>
            </a:r>
            <a:r>
              <a:rPr lang="ru-RU" sz="1477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</a:p>
          <a:p>
            <a:r>
              <a:rPr lang="ru-RU" sz="1477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https://www.roskazna.gov.ru/gis/sistema-obespecheniya-bezopasnosti-informatsii-federalnogo-kaznacheystva/poib-sobi/</a:t>
            </a:r>
            <a:endParaRPr lang="ru-RU" sz="1477" dirty="0" smtClean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endParaRPr lang="ru-RU" sz="1477" dirty="0" smtClean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77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Полномочия </a:t>
            </a:r>
            <a:r>
              <a:rPr lang="ru-RU" sz="1477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пользователей ИС ФК в ПОИБ СОБИ </a:t>
            </a:r>
            <a:r>
              <a:rPr lang="ru-RU" sz="1477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ФК- </a:t>
            </a:r>
            <a:r>
              <a:rPr lang="ru-RU" sz="1477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официального сайта Федерального казначейства</a:t>
            </a:r>
            <a:r>
              <a:rPr lang="ru-RU" sz="1477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r>
              <a:rPr lang="ru-RU" sz="1477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77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5"/>
              </a:rPr>
              <a:t>https://www.roskazna.gov.ru/gis/sistema-obespecheniya-bezopasnosti-informatsii-federalnogo-kaznacheystva/polnomochiya-polzovateley-is-fk-v-poib-sobi-fk</a:t>
            </a:r>
            <a:r>
              <a:rPr lang="ru-RU" sz="1477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5"/>
              </a:rPr>
              <a:t>/</a:t>
            </a:r>
            <a:endParaRPr lang="ru-RU" sz="1477" dirty="0" smtClean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477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77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Онлайн сервис подачи документов для получения сертификатов (Портал заявителя</a:t>
            </a:r>
            <a:r>
              <a:rPr lang="ru-RU" sz="1477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-</a:t>
            </a:r>
            <a:r>
              <a:rPr lang="ru-RU" sz="1477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официального сайта Федерального </a:t>
            </a:r>
            <a:r>
              <a:rPr lang="ru-RU" sz="1477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казначейства:</a:t>
            </a:r>
          </a:p>
          <a:p>
            <a:r>
              <a:rPr lang="ru-RU" sz="1477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6"/>
              </a:rPr>
              <a:t>https</a:t>
            </a:r>
            <a:r>
              <a:rPr lang="ru-RU" sz="1477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6"/>
              </a:rPr>
              <a:t>://www.roskazna.gov.ru/gis/udostoveryayushhij-centr/onlayn-servis-podachi-dokumentov-dlya-polucheniya-sertifikatov-uts</a:t>
            </a:r>
            <a:r>
              <a:rPr lang="ru-RU" sz="1477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6"/>
              </a:rPr>
              <a:t>/</a:t>
            </a:r>
            <a:endParaRPr lang="ru-RU" sz="1477" dirty="0" smtClean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477" dirty="0" smtClean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77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Сертификаты для настройки Рабочего места:</a:t>
            </a:r>
          </a:p>
          <a:p>
            <a:r>
              <a:rPr lang="ru-RU" sz="1477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77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7"/>
              </a:rPr>
              <a:t>https://www.roskazna.gov.ru/gis/sistema-obespecheniya-bezopasnosti-informatsii-federalnogo-kaznacheystva/sertifikaty</a:t>
            </a:r>
            <a:r>
              <a:rPr lang="ru-RU" sz="1477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7"/>
              </a:rPr>
              <a:t>/</a:t>
            </a:r>
            <a:r>
              <a:rPr lang="ru-RU" sz="1477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1477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477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6F15528-21DE-4FAA-801E-634DDDAF4B2B}" type="slidenum">
              <a:rPr lang="ru-RU">
                <a:solidFill>
                  <a:srgbClr val="44546A"/>
                </a:solidFill>
              </a:rPr>
              <a:pPr algn="r">
                <a:defRPr/>
              </a:pPr>
              <a:t>8</a:t>
            </a:fld>
            <a:endParaRPr lang="ru-RU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8" y="459562"/>
            <a:ext cx="1205562" cy="50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136925" y="340624"/>
            <a:ext cx="7754171" cy="1804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sz="1600" kern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Обзор технологических особенностей размещения информации </a:t>
            </a:r>
          </a:p>
          <a:p>
            <a:pPr algn="r">
              <a:defRPr/>
            </a:pPr>
            <a:r>
              <a:rPr lang="ru-RU" sz="1600" kern="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учреждением на Официальном сайте </a:t>
            </a:r>
          </a:p>
          <a:p>
            <a:pPr algn="r" rtl="0"/>
            <a:endParaRPr lang="ru-RU" sz="1662" b="1" dirty="0">
              <a:solidFill>
                <a:srgbClr val="0070C0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Порядок регистрации на Официальном сайте Уполномоченного специалиста.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Информация на Официальном сайте </a:t>
            </a:r>
            <a:r>
              <a:rPr lang="en-US" sz="1600" b="1" u="sng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https://bus.gov.ru/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Главная/Меню/Документы/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Настройка рабочего места пользователя и прочие документы</a:t>
            </a:r>
          </a:p>
          <a:p>
            <a:pPr algn="r"/>
            <a:r>
              <a:rPr lang="ru-RU" sz="1662" b="1" dirty="0" smtClean="0">
                <a:solidFill>
                  <a:srgbClr val="0070C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- </a:t>
            </a:r>
            <a:endParaRPr lang="ru-RU" sz="1662" b="1" dirty="0">
              <a:solidFill>
                <a:srgbClr val="0070C0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6F15528-21DE-4FAA-801E-634DDDAF4B2B}" type="slidenum">
              <a:rPr lang="ru-RU">
                <a:solidFill>
                  <a:srgbClr val="44546A"/>
                </a:solidFill>
              </a:rPr>
              <a:pPr algn="r">
                <a:defRPr/>
              </a:pPr>
              <a:t>9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52668" y="1972189"/>
            <a:ext cx="8455990" cy="4752528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0070C0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Инструкция по настройке рабочего места пользователя </a:t>
            </a:r>
            <a:r>
              <a:rPr lang="ru-RU" sz="16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Официальном сайте </a:t>
            </a:r>
            <a:r>
              <a:rPr lang="en-US" sz="16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www.bus.gov.ru</a:t>
            </a:r>
            <a:r>
              <a:rPr lang="ru-RU" sz="16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пользователя с сертификатом электронной подписи для работы на Официальном сайте ГМУ) </a:t>
            </a:r>
            <a:r>
              <a:rPr lang="ru-RU" sz="16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размещена </a:t>
            </a: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разделе «Документы» Официального сайта – </a:t>
            </a:r>
            <a:r>
              <a:rPr lang="ru-RU" sz="16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Инструкция по настройке рабочего места</a:t>
            </a:r>
            <a:r>
              <a:rPr lang="ru-RU" sz="16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Необходимые условия для работы</a:t>
            </a: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Сертификат электронной подписи для работы на Официальном сайте ГМУ установлен;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Установлено программное обеспечение </a:t>
            </a:r>
            <a:r>
              <a:rPr lang="ru-RU" sz="1600" dirty="0" err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CryptoPro</a:t>
            </a: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Регистратором организации зарегистрирован специалист в подсистеме обеспечения информационной безопасности (далее ПОИБ СОБИ ФК) – </a:t>
            </a: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Инструкция по работе регистратора в ПОИБ СОБИ ФК</a:t>
            </a: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Памятки и </a:t>
            </a:r>
            <a:r>
              <a:rPr lang="ru-RU" sz="1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инструкции по порядку получения сертификата </a:t>
            </a:r>
            <a:r>
              <a:rPr lang="ru-RU" sz="16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электронной подписи размещены на сайте Федерального казначейства, разделе «Удостоверяющий центр</a:t>
            </a: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», подразделе «</a:t>
            </a:r>
            <a:r>
              <a:rPr lang="ru-RU" sz="1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5"/>
              </a:rPr>
              <a:t>Памятки, инструкции</a:t>
            </a:r>
            <a:r>
              <a:rPr lang="ru-RU" sz="16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».</a:t>
            </a:r>
            <a:endParaRPr lang="ru-RU" sz="16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4CE6E3B9C841F4AAB45416E6B5A9780" ma:contentTypeVersion="1" ma:contentTypeDescription="Создание документа." ma:contentTypeScope="" ma:versionID="71d70df4b2f6c0b02c97f38e419861b0">
  <xsd:schema xmlns:xsd="http://www.w3.org/2001/XMLSchema" xmlns:xs="http://www.w3.org/2001/XMLSchema" xmlns:p="http://schemas.microsoft.com/office/2006/metadata/properties" xmlns:ns2="009abb36-bfde-47b6-9893-90287d89fc2d" targetNamespace="http://schemas.microsoft.com/office/2006/metadata/properties" ma:root="true" ma:fieldsID="67fba548f36bf8e6bcc81e9e839e025d" ns2:_="">
    <xsd:import namespace="009abb36-bfde-47b6-9893-90287d89fc2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abb36-bfde-47b6-9893-90287d89fc2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09abb36-bfde-47b6-9893-90287d89fc2d">CUQX4RF7EZEP-349376636-12970</_dlc_DocId>
    <_dlc_DocIdUrl xmlns="009abb36-bfde-47b6-9893-90287d89fc2d">
      <Url>https://sp.lanit.ru/gmu/_layouts/15/DocIdRedir.aspx?ID=CUQX4RF7EZEP-349376636-12970</Url>
      <Description>CUQX4RF7EZEP-349376636-12970</Description>
    </_dlc_DocIdUrl>
  </documentManagement>
</p:properties>
</file>

<file path=customXml/itemProps1.xml><?xml version="1.0" encoding="utf-8"?>
<ds:datastoreItem xmlns:ds="http://schemas.openxmlformats.org/officeDocument/2006/customXml" ds:itemID="{B2953083-CE55-4565-A30F-9331E9561C9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4259F3F-E7D9-450D-9684-8FDCDD7C40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9abb36-bfde-47b6-9893-90287d89fc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B7CA5C-14DB-4201-A2F1-C37590DC35A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867DD09-18AE-4315-A11E-0328E654124E}">
  <ds:schemaRefs>
    <ds:schemaRef ds:uri="009abb36-bfde-47b6-9893-90287d89fc2d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7558</TotalTime>
  <Words>5859</Words>
  <Application>Microsoft Office PowerPoint</Application>
  <PresentationFormat>Экран (4:3)</PresentationFormat>
  <Paragraphs>751</Paragraphs>
  <Slides>60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60</vt:i4>
      </vt:variant>
    </vt:vector>
  </HeadingPairs>
  <TitlesOfParts>
    <vt:vector size="75" baseType="lpstr">
      <vt:lpstr>Arial</vt:lpstr>
      <vt:lpstr>Avenir Next</vt:lpstr>
      <vt:lpstr>Avenir Next Regular</vt:lpstr>
      <vt:lpstr>Calibri</vt:lpstr>
      <vt:lpstr>Calibri Light</vt:lpstr>
      <vt:lpstr>Cambria</vt:lpstr>
      <vt:lpstr>Century Gothic</vt:lpstr>
      <vt:lpstr>DIN Alternate Bold</vt:lpstr>
      <vt:lpstr>Futura PT Book</vt:lpstr>
      <vt:lpstr>Segoe UI Historic</vt:lpstr>
      <vt:lpstr>Segoe UI Light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Обзор технологических особенностей размещения информации государственным учреждением на Официальном сайте Особенности работы учредителей на Официальном сайте</vt:lpstr>
      <vt:lpstr>Обзор технологических особенностей размещения информации  государственным учреждением на Официальном сайте Информационные системы, взаимодействующие с ГИС ГМУ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Обзор технологических особенностей размещения информации  государственным учреждением на Официальном сайте     Бизнес-процесс формирования подведомственной сети в ЛК Учредителя</vt:lpstr>
      <vt:lpstr>Обзор технологических особенностей размещения информации  государственным учреждением на Официальном сайте </vt:lpstr>
      <vt:lpstr>Обзор технологических особенностей размещения информации  государственным учреждением на Официальном сайте </vt:lpstr>
      <vt:lpstr>Обзор технологических особенностей размещения информации  государственным учреждением на Официальном сайте Формирование подведомственной сети.  Управление полномочиями организаций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Обзор технологических особенностей размещения информации  государственным учреждением на Официальном сайте 1 способ – Личный кабинет Учреждения </vt:lpstr>
      <vt:lpstr>Обзор технологических особенностей размещения информации  государственным учреждением на Официальном сайте 1 способ – Личный кабинет учреждения Заполнение электронной формы редактирования ПФХД</vt:lpstr>
      <vt:lpstr>Обзор технологических особенностей размещения информации  государственным учреждением на Официальном сайте 1 способ – Личный кабинет учреждения Отображение протокола несоответствий при проверке сведений ПФХД</vt:lpstr>
      <vt:lpstr>Обзор технологических особенностей размещения информации  государственным учреждением на Официальном сайте 1 способ – Личный кабинет учреждения. Публикация сведений ПФХД</vt:lpstr>
      <vt:lpstr>Обзор технологических особенностей размещения информации  государственным учреждением на Официальном сайте 1 способ – Личный кабинет учреждения. Публикация сведений Плана</vt:lpstr>
      <vt:lpstr>Обзор технологических особенностей размещения информации  государственным учреждением на Официальном сайте 2 способ – Загрузка Плана ФХД в формате xml в Личном кабинете учреждения</vt:lpstr>
      <vt:lpstr>Обзор технологических особенностей размещения информации  государственным учреждением на Официальном сайте Особенности работы в Личном кабинете учреждения </vt:lpstr>
      <vt:lpstr>Обзор технологических особенностей размещения информации  государственным учреждением на Официальном сайте Просмотр печатной формы Плана ФХД</vt:lpstr>
      <vt:lpstr>Обзор технологических особенностей размещения информации  государственным учреждением на Официальном сайте Особенности работы в Личном кабинете учреждения </vt:lpstr>
      <vt:lpstr>Обзор технологических особенностей размещения информации  государственным учреждением на Официальном сайте 3 способ – интеграционное взаимодействие  с региональными и муниципальными ИС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Evgeniya Burdman</dc:creator>
  <cp:lastModifiedBy>Гриненко Светлана Алексеевна</cp:lastModifiedBy>
  <cp:revision>274</cp:revision>
  <dcterms:created xsi:type="dcterms:W3CDTF">2024-01-29T07:53:16Z</dcterms:created>
  <dcterms:modified xsi:type="dcterms:W3CDTF">2024-05-02T08:13:25Z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0x01010004CE6E3B9C841F4AAB45416E6B5A9780</vt:lpwstr>
  </property>
  <property fmtid="{D5CDD505-2E9C-101B-9397-08002B2CF9AE}" pid="3" name="_dlc_DocIdItemGuid">
    <vt:lpwstr>81b54c8e-d9bd-4cc9-98ed-2b89fef9801e</vt:lpwstr>
  </property>
</Properties>
</file>