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52" r:id="rId2"/>
    <p:sldId id="381" r:id="rId3"/>
    <p:sldId id="351" r:id="rId4"/>
    <p:sldId id="387" r:id="rId5"/>
    <p:sldId id="366" r:id="rId6"/>
    <p:sldId id="389" r:id="rId7"/>
    <p:sldId id="390" r:id="rId8"/>
    <p:sldId id="384" r:id="rId9"/>
    <p:sldId id="386" r:id="rId10"/>
    <p:sldId id="392" r:id="rId11"/>
    <p:sldId id="393" r:id="rId12"/>
    <p:sldId id="394" r:id="rId13"/>
    <p:sldId id="372" r:id="rId14"/>
    <p:sldId id="391" r:id="rId15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3FB"/>
    <a:srgbClr val="0070C0"/>
    <a:srgbClr val="F4D1C2"/>
    <a:srgbClr val="214ABD"/>
    <a:srgbClr val="2FA414"/>
    <a:srgbClr val="FFDBB7"/>
    <a:srgbClr val="CCCACA"/>
    <a:srgbClr val="F9FAEC"/>
    <a:srgbClr val="DC7B22"/>
    <a:srgbClr val="ED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88120" autoAdjust="0"/>
  </p:normalViewPr>
  <p:slideViewPr>
    <p:cSldViewPr snapToGrid="0">
      <p:cViewPr varScale="1">
        <p:scale>
          <a:sx n="101" d="100"/>
          <a:sy n="101" d="100"/>
        </p:scale>
        <p:origin x="-90" y="-3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B3C97-9B5F-4E0B-B0B6-E42B163EB35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C71C0-4475-4D38-8776-22098E004A7D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Заявка на регистрацию (внесение изменений, прекращение доступа)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C3ED28B6-FCB8-4216-8240-9D293F69C6C1}" type="parTrans" cxnId="{B0BDBC80-9D97-4D6B-BF0C-06C25D07666E}">
      <dgm:prSet/>
      <dgm:spPr/>
      <dgm:t>
        <a:bodyPr/>
        <a:lstStyle/>
        <a:p>
          <a:endParaRPr lang="ru-RU"/>
        </a:p>
      </dgm:t>
    </dgm:pt>
    <dgm:pt modelId="{33C29A2B-E16B-4197-8CF9-DBB3F5BF345D}" type="sibTrans" cxnId="{B0BDBC80-9D97-4D6B-BF0C-06C25D07666E}">
      <dgm:prSet/>
      <dgm:spPr/>
      <dgm:t>
        <a:bodyPr/>
        <a:lstStyle/>
        <a:p>
          <a:endParaRPr lang="ru-RU"/>
        </a:p>
      </dgm:t>
    </dgm:pt>
    <dgm:pt modelId="{EA280376-1102-4BA3-9C99-69251D88316C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Организационно-распорядительный документ уполномоченного органа, устанавливающий полномочия работников уполномоченной организации на размещение информации на официальном сайте </a:t>
          </a:r>
        </a:p>
      </dgm:t>
    </dgm:pt>
    <dgm:pt modelId="{FF7272C4-0CDD-452A-9B11-E6BA80D0575A}" type="parTrans" cxnId="{8E4F4CF4-BA81-403F-BE1E-DEB1A4A88889}">
      <dgm:prSet/>
      <dgm:spPr/>
      <dgm:t>
        <a:bodyPr/>
        <a:lstStyle/>
        <a:p>
          <a:endParaRPr lang="ru-RU"/>
        </a:p>
      </dgm:t>
    </dgm:pt>
    <dgm:pt modelId="{0D3F66CF-EB10-48EA-AACB-AF477D7321B2}" type="sibTrans" cxnId="{8E4F4CF4-BA81-403F-BE1E-DEB1A4A88889}">
      <dgm:prSet/>
      <dgm:spPr/>
      <dgm:t>
        <a:bodyPr/>
        <a:lstStyle/>
        <a:p>
          <a:endParaRPr lang="ru-RU"/>
        </a:p>
      </dgm:t>
    </dgm:pt>
    <dgm:pt modelId="{81898903-DFC3-4785-886D-E77711CE4E52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Законодательный акт субъекта Российской Федерации, определяющий передачу органам местного самоуправления полномочий органов государственной власти субъектов Российской Федерации в сфере охраны здоровья в соответствии с частью 2 статьи 16 Федерального закона "Об основах охраны здоровья граждан в Российской Федерации" (для органов местного самоуправления, осуществляющих организацию проведения независимой оценки качества оказания услуг медицинскими организациями)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D84E95F1-89D5-45A3-A3C3-AB0A41D74CC5}" type="parTrans" cxnId="{12991BB0-DA50-4108-9C2A-4C0EF5BE1FD6}">
      <dgm:prSet/>
      <dgm:spPr/>
      <dgm:t>
        <a:bodyPr/>
        <a:lstStyle/>
        <a:p>
          <a:endParaRPr lang="ru-RU"/>
        </a:p>
      </dgm:t>
    </dgm:pt>
    <dgm:pt modelId="{16F5B152-C7A9-4C3F-A131-A659FB5CD521}" type="sibTrans" cxnId="{12991BB0-DA50-4108-9C2A-4C0EF5BE1FD6}">
      <dgm:prSet/>
      <dgm:spPr/>
      <dgm:t>
        <a:bodyPr/>
        <a:lstStyle/>
        <a:p>
          <a:endParaRPr lang="ru-RU"/>
        </a:p>
      </dgm:t>
    </dgm:pt>
    <dgm:pt modelId="{530E66D1-3EFA-4C0E-81C8-C7904C5E469C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Документ, подтверждающий полномочия уполномоченного лица уполномоченного органа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60D08E45-87F7-4298-8D9A-0D8B64196F25}" type="parTrans" cxnId="{C89B59F7-A67A-4483-AD19-9200F6BC37B9}">
      <dgm:prSet/>
      <dgm:spPr/>
      <dgm:t>
        <a:bodyPr/>
        <a:lstStyle/>
        <a:p>
          <a:endParaRPr lang="ru-RU"/>
        </a:p>
      </dgm:t>
    </dgm:pt>
    <dgm:pt modelId="{2039F7F4-8423-4B7E-B674-77EC33A97C37}" type="sibTrans" cxnId="{C89B59F7-A67A-4483-AD19-9200F6BC37B9}">
      <dgm:prSet/>
      <dgm:spPr/>
      <dgm:t>
        <a:bodyPr/>
        <a:lstStyle/>
        <a:p>
          <a:endParaRPr lang="ru-RU"/>
        </a:p>
      </dgm:t>
    </dgm:pt>
    <dgm:pt modelId="{94B96E44-9667-4D6A-9604-B565BCA77A0F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Файл действующего квалифицированного сертификата ключа проверки электронной подписи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3B5FB316-4987-4B15-9EE2-3796D956B043}" type="parTrans" cxnId="{C7011008-3024-40D4-94E8-D4E29D4F0FA2}">
      <dgm:prSet/>
      <dgm:spPr/>
      <dgm:t>
        <a:bodyPr/>
        <a:lstStyle/>
        <a:p>
          <a:endParaRPr lang="ru-RU"/>
        </a:p>
      </dgm:t>
    </dgm:pt>
    <dgm:pt modelId="{B4285BB3-45F2-479F-8111-FA1006AA2AF9}" type="sibTrans" cxnId="{C7011008-3024-40D4-94E8-D4E29D4F0FA2}">
      <dgm:prSet/>
      <dgm:spPr/>
      <dgm:t>
        <a:bodyPr/>
        <a:lstStyle/>
        <a:p>
          <a:endParaRPr lang="ru-RU"/>
        </a:p>
      </dgm:t>
    </dgm:pt>
    <dgm:pt modelId="{11F9B955-D559-49AD-9192-D3843F2C8AED}" type="pres">
      <dgm:prSet presAssocID="{CBBB3C97-9B5F-4E0B-B0B6-E42B163EB35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83EFCA-16AC-4682-B38D-645A1406B118}" type="pres">
      <dgm:prSet presAssocID="{08EC71C0-4475-4D38-8776-22098E004A7D}" presName="parentLin" presStyleCnt="0"/>
      <dgm:spPr/>
    </dgm:pt>
    <dgm:pt modelId="{7C2A8A86-3B50-4D8C-ABE9-92CEFEBCD42E}" type="pres">
      <dgm:prSet presAssocID="{08EC71C0-4475-4D38-8776-22098E004A7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51A9257-6D84-46B1-9126-D37CBE60D915}" type="pres">
      <dgm:prSet presAssocID="{08EC71C0-4475-4D38-8776-22098E004A7D}" presName="parentText" presStyleLbl="node1" presStyleIdx="0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B20C5A-A013-494C-B4AD-CFAA0B0340A0}" type="pres">
      <dgm:prSet presAssocID="{08EC71C0-4475-4D38-8776-22098E004A7D}" presName="negativeSpace" presStyleCnt="0"/>
      <dgm:spPr/>
    </dgm:pt>
    <dgm:pt modelId="{9C4EDDB6-923C-47EB-8A54-E35F9074E02C}" type="pres">
      <dgm:prSet presAssocID="{08EC71C0-4475-4D38-8776-22098E004A7D}" presName="childText" presStyleLbl="conFgAcc1" presStyleIdx="0" presStyleCnt="5">
        <dgm:presLayoutVars>
          <dgm:bulletEnabled val="1"/>
        </dgm:presLayoutVars>
      </dgm:prSet>
      <dgm:spPr/>
    </dgm:pt>
    <dgm:pt modelId="{AB4F4A47-D29F-43C7-8F89-8FD20223D8A6}" type="pres">
      <dgm:prSet presAssocID="{33C29A2B-E16B-4197-8CF9-DBB3F5BF345D}" presName="spaceBetweenRectangles" presStyleCnt="0"/>
      <dgm:spPr/>
    </dgm:pt>
    <dgm:pt modelId="{1AC2BDDE-F402-4EAA-8E52-31BEAFEDE618}" type="pres">
      <dgm:prSet presAssocID="{EA280376-1102-4BA3-9C99-69251D88316C}" presName="parentLin" presStyleCnt="0"/>
      <dgm:spPr/>
    </dgm:pt>
    <dgm:pt modelId="{486BB13C-3181-48BC-A5E3-9DD81266399C}" type="pres">
      <dgm:prSet presAssocID="{EA280376-1102-4BA3-9C99-69251D88316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94A4B48-C492-49E0-86A4-EAE53C87C9ED}" type="pres">
      <dgm:prSet presAssocID="{EA280376-1102-4BA3-9C99-69251D88316C}" presName="parentText" presStyleLbl="node1" presStyleIdx="1" presStyleCnt="5" custScaleX="114945" custScaleY="1347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4FA72-0745-4D8D-84D9-92E223EA9B12}" type="pres">
      <dgm:prSet presAssocID="{EA280376-1102-4BA3-9C99-69251D88316C}" presName="negativeSpace" presStyleCnt="0"/>
      <dgm:spPr/>
    </dgm:pt>
    <dgm:pt modelId="{6D125924-AE00-441F-93FE-EAB3C466106B}" type="pres">
      <dgm:prSet presAssocID="{EA280376-1102-4BA3-9C99-69251D88316C}" presName="childText" presStyleLbl="conFgAcc1" presStyleIdx="1" presStyleCnt="5">
        <dgm:presLayoutVars>
          <dgm:bulletEnabled val="1"/>
        </dgm:presLayoutVars>
      </dgm:prSet>
      <dgm:spPr/>
    </dgm:pt>
    <dgm:pt modelId="{F27E6B37-8420-4C22-BCCB-3E5521B7F5F5}" type="pres">
      <dgm:prSet presAssocID="{0D3F66CF-EB10-48EA-AACB-AF477D7321B2}" presName="spaceBetweenRectangles" presStyleCnt="0"/>
      <dgm:spPr/>
    </dgm:pt>
    <dgm:pt modelId="{83F6A54F-45E4-4944-8223-3108B3CAC250}" type="pres">
      <dgm:prSet presAssocID="{81898903-DFC3-4785-886D-E77711CE4E52}" presName="parentLin" presStyleCnt="0"/>
      <dgm:spPr/>
    </dgm:pt>
    <dgm:pt modelId="{AADCB35E-445F-474C-94C8-3AF4A8176EB5}" type="pres">
      <dgm:prSet presAssocID="{81898903-DFC3-4785-886D-E77711CE4E5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E61318E-7FCA-4BC6-A29B-05C323CA6A31}" type="pres">
      <dgm:prSet presAssocID="{81898903-DFC3-4785-886D-E77711CE4E52}" presName="parentText" presStyleLbl="node1" presStyleIdx="2" presStyleCnt="5" custScaleX="114945" custScaleY="295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00A13-2B5F-4DCC-BE53-607EC6E241FB}" type="pres">
      <dgm:prSet presAssocID="{81898903-DFC3-4785-886D-E77711CE4E52}" presName="negativeSpace" presStyleCnt="0"/>
      <dgm:spPr/>
    </dgm:pt>
    <dgm:pt modelId="{03F32C59-7DBF-49C6-8205-5877672B5C20}" type="pres">
      <dgm:prSet presAssocID="{81898903-DFC3-4785-886D-E77711CE4E52}" presName="childText" presStyleLbl="conFgAcc1" presStyleIdx="2" presStyleCnt="5">
        <dgm:presLayoutVars>
          <dgm:bulletEnabled val="1"/>
        </dgm:presLayoutVars>
      </dgm:prSet>
      <dgm:spPr/>
    </dgm:pt>
    <dgm:pt modelId="{8E569662-3DF8-4309-9A43-B1B927A1193E}" type="pres">
      <dgm:prSet presAssocID="{16F5B152-C7A9-4C3F-A131-A659FB5CD521}" presName="spaceBetweenRectangles" presStyleCnt="0"/>
      <dgm:spPr/>
    </dgm:pt>
    <dgm:pt modelId="{3979470C-4D67-4DE8-8BD5-FB4EE67E3350}" type="pres">
      <dgm:prSet presAssocID="{530E66D1-3EFA-4C0E-81C8-C7904C5E469C}" presName="parentLin" presStyleCnt="0"/>
      <dgm:spPr/>
    </dgm:pt>
    <dgm:pt modelId="{7772C053-F58F-46D4-922D-3B83DC231F43}" type="pres">
      <dgm:prSet presAssocID="{530E66D1-3EFA-4C0E-81C8-C7904C5E469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0C88E07-E1C2-4CB9-81D8-C463FE6A667A}" type="pres">
      <dgm:prSet presAssocID="{530E66D1-3EFA-4C0E-81C8-C7904C5E469C}" presName="parentText" presStyleLbl="node1" presStyleIdx="3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19693-27A8-4D66-A93D-F729F72F07AE}" type="pres">
      <dgm:prSet presAssocID="{530E66D1-3EFA-4C0E-81C8-C7904C5E469C}" presName="negativeSpace" presStyleCnt="0"/>
      <dgm:spPr/>
    </dgm:pt>
    <dgm:pt modelId="{DA8F76E6-8A7A-49CB-BB22-E2FDBBA26C03}" type="pres">
      <dgm:prSet presAssocID="{530E66D1-3EFA-4C0E-81C8-C7904C5E469C}" presName="childText" presStyleLbl="conFgAcc1" presStyleIdx="3" presStyleCnt="5">
        <dgm:presLayoutVars>
          <dgm:bulletEnabled val="1"/>
        </dgm:presLayoutVars>
      </dgm:prSet>
      <dgm:spPr/>
    </dgm:pt>
    <dgm:pt modelId="{F39CACC4-66DA-4032-AA49-4315D2A24259}" type="pres">
      <dgm:prSet presAssocID="{2039F7F4-8423-4B7E-B674-77EC33A97C37}" presName="spaceBetweenRectangles" presStyleCnt="0"/>
      <dgm:spPr/>
    </dgm:pt>
    <dgm:pt modelId="{80095CE0-D6FB-4336-986F-BCA938382EDC}" type="pres">
      <dgm:prSet presAssocID="{94B96E44-9667-4D6A-9604-B565BCA77A0F}" presName="parentLin" presStyleCnt="0"/>
      <dgm:spPr/>
    </dgm:pt>
    <dgm:pt modelId="{CCE5D7DF-0EDD-4E0E-93D0-6B197619632F}" type="pres">
      <dgm:prSet presAssocID="{94B96E44-9667-4D6A-9604-B565BCA77A0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84C7EC8-1F0E-4862-BAFF-FA66D561342A}" type="pres">
      <dgm:prSet presAssocID="{94B96E44-9667-4D6A-9604-B565BCA77A0F}" presName="parentText" presStyleLbl="node1" presStyleIdx="4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E17A5-04A3-43E7-A9A4-BC402250071B}" type="pres">
      <dgm:prSet presAssocID="{94B96E44-9667-4D6A-9604-B565BCA77A0F}" presName="negativeSpace" presStyleCnt="0"/>
      <dgm:spPr/>
    </dgm:pt>
    <dgm:pt modelId="{5B41B15B-79C5-4E17-AECF-24CFEC844203}" type="pres">
      <dgm:prSet presAssocID="{94B96E44-9667-4D6A-9604-B565BCA77A0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BF5FFFB-3CAF-4C42-BA59-2C8DC005E5B6}" type="presOf" srcId="{EA280376-1102-4BA3-9C99-69251D88316C}" destId="{486BB13C-3181-48BC-A5E3-9DD81266399C}" srcOrd="0" destOrd="0" presId="urn:microsoft.com/office/officeart/2005/8/layout/list1"/>
    <dgm:cxn modelId="{8E4F4CF4-BA81-403F-BE1E-DEB1A4A88889}" srcId="{CBBB3C97-9B5F-4E0B-B0B6-E42B163EB352}" destId="{EA280376-1102-4BA3-9C99-69251D88316C}" srcOrd="1" destOrd="0" parTransId="{FF7272C4-0CDD-452A-9B11-E6BA80D0575A}" sibTransId="{0D3F66CF-EB10-48EA-AACB-AF477D7321B2}"/>
    <dgm:cxn modelId="{B0BDBC80-9D97-4D6B-BF0C-06C25D07666E}" srcId="{CBBB3C97-9B5F-4E0B-B0B6-E42B163EB352}" destId="{08EC71C0-4475-4D38-8776-22098E004A7D}" srcOrd="0" destOrd="0" parTransId="{C3ED28B6-FCB8-4216-8240-9D293F69C6C1}" sibTransId="{33C29A2B-E16B-4197-8CF9-DBB3F5BF345D}"/>
    <dgm:cxn modelId="{A4F6EBCF-2CB8-4AAF-BB68-9FBDA7D05538}" type="presOf" srcId="{94B96E44-9667-4D6A-9604-B565BCA77A0F}" destId="{B84C7EC8-1F0E-4862-BAFF-FA66D561342A}" srcOrd="1" destOrd="0" presId="urn:microsoft.com/office/officeart/2005/8/layout/list1"/>
    <dgm:cxn modelId="{9ABB9D7C-CF66-43CF-8438-E9166149C0E0}" type="presOf" srcId="{94B96E44-9667-4D6A-9604-B565BCA77A0F}" destId="{CCE5D7DF-0EDD-4E0E-93D0-6B197619632F}" srcOrd="0" destOrd="0" presId="urn:microsoft.com/office/officeart/2005/8/layout/list1"/>
    <dgm:cxn modelId="{C7011008-3024-40D4-94E8-D4E29D4F0FA2}" srcId="{CBBB3C97-9B5F-4E0B-B0B6-E42B163EB352}" destId="{94B96E44-9667-4D6A-9604-B565BCA77A0F}" srcOrd="4" destOrd="0" parTransId="{3B5FB316-4987-4B15-9EE2-3796D956B043}" sibTransId="{B4285BB3-45F2-479F-8111-FA1006AA2AF9}"/>
    <dgm:cxn modelId="{62B6E9F3-18BC-40C0-B3CF-6BD91514E862}" type="presOf" srcId="{08EC71C0-4475-4D38-8776-22098E004A7D}" destId="{751A9257-6D84-46B1-9126-D37CBE60D915}" srcOrd="1" destOrd="0" presId="urn:microsoft.com/office/officeart/2005/8/layout/list1"/>
    <dgm:cxn modelId="{1F123C69-EA7B-42BA-BFFE-48F49968E9C4}" type="presOf" srcId="{530E66D1-3EFA-4C0E-81C8-C7904C5E469C}" destId="{10C88E07-E1C2-4CB9-81D8-C463FE6A667A}" srcOrd="1" destOrd="0" presId="urn:microsoft.com/office/officeart/2005/8/layout/list1"/>
    <dgm:cxn modelId="{9AD67521-EDD3-4EDD-BE5C-07B3DD1BF1B7}" type="presOf" srcId="{81898903-DFC3-4785-886D-E77711CE4E52}" destId="{AADCB35E-445F-474C-94C8-3AF4A8176EB5}" srcOrd="0" destOrd="0" presId="urn:microsoft.com/office/officeart/2005/8/layout/list1"/>
    <dgm:cxn modelId="{43059210-B45B-4936-86F8-6C763F68588D}" type="presOf" srcId="{81898903-DFC3-4785-886D-E77711CE4E52}" destId="{AE61318E-7FCA-4BC6-A29B-05C323CA6A31}" srcOrd="1" destOrd="0" presId="urn:microsoft.com/office/officeart/2005/8/layout/list1"/>
    <dgm:cxn modelId="{12991BB0-DA50-4108-9C2A-4C0EF5BE1FD6}" srcId="{CBBB3C97-9B5F-4E0B-B0B6-E42B163EB352}" destId="{81898903-DFC3-4785-886D-E77711CE4E52}" srcOrd="2" destOrd="0" parTransId="{D84E95F1-89D5-45A3-A3C3-AB0A41D74CC5}" sibTransId="{16F5B152-C7A9-4C3F-A131-A659FB5CD521}"/>
    <dgm:cxn modelId="{FA1C22B8-657C-46D7-A5B6-9C45EBBBF69D}" type="presOf" srcId="{08EC71C0-4475-4D38-8776-22098E004A7D}" destId="{7C2A8A86-3B50-4D8C-ABE9-92CEFEBCD42E}" srcOrd="0" destOrd="0" presId="urn:microsoft.com/office/officeart/2005/8/layout/list1"/>
    <dgm:cxn modelId="{C89B59F7-A67A-4483-AD19-9200F6BC37B9}" srcId="{CBBB3C97-9B5F-4E0B-B0B6-E42B163EB352}" destId="{530E66D1-3EFA-4C0E-81C8-C7904C5E469C}" srcOrd="3" destOrd="0" parTransId="{60D08E45-87F7-4298-8D9A-0D8B64196F25}" sibTransId="{2039F7F4-8423-4B7E-B674-77EC33A97C37}"/>
    <dgm:cxn modelId="{87042D75-C048-4AF6-B6F6-0DC7685F8E2F}" type="presOf" srcId="{EA280376-1102-4BA3-9C99-69251D88316C}" destId="{994A4B48-C492-49E0-86A4-EAE53C87C9ED}" srcOrd="1" destOrd="0" presId="urn:microsoft.com/office/officeart/2005/8/layout/list1"/>
    <dgm:cxn modelId="{1A913FB6-03BE-4990-8311-B31FA254E779}" type="presOf" srcId="{530E66D1-3EFA-4C0E-81C8-C7904C5E469C}" destId="{7772C053-F58F-46D4-922D-3B83DC231F43}" srcOrd="0" destOrd="0" presId="urn:microsoft.com/office/officeart/2005/8/layout/list1"/>
    <dgm:cxn modelId="{7015EAF7-F3CF-4602-9BE7-9DEEE980682A}" type="presOf" srcId="{CBBB3C97-9B5F-4E0B-B0B6-E42B163EB352}" destId="{11F9B955-D559-49AD-9192-D3843F2C8AED}" srcOrd="0" destOrd="0" presId="urn:microsoft.com/office/officeart/2005/8/layout/list1"/>
    <dgm:cxn modelId="{CEFFEACF-8374-48BD-8CAE-B8718EDFFC01}" type="presParOf" srcId="{11F9B955-D559-49AD-9192-D3843F2C8AED}" destId="{8383EFCA-16AC-4682-B38D-645A1406B118}" srcOrd="0" destOrd="0" presId="urn:microsoft.com/office/officeart/2005/8/layout/list1"/>
    <dgm:cxn modelId="{E6BC7553-EBEC-4F16-9BA6-A481515A8E5E}" type="presParOf" srcId="{8383EFCA-16AC-4682-B38D-645A1406B118}" destId="{7C2A8A86-3B50-4D8C-ABE9-92CEFEBCD42E}" srcOrd="0" destOrd="0" presId="urn:microsoft.com/office/officeart/2005/8/layout/list1"/>
    <dgm:cxn modelId="{643804B7-590F-4DDA-BEAA-069421B1BD2B}" type="presParOf" srcId="{8383EFCA-16AC-4682-B38D-645A1406B118}" destId="{751A9257-6D84-46B1-9126-D37CBE60D915}" srcOrd="1" destOrd="0" presId="urn:microsoft.com/office/officeart/2005/8/layout/list1"/>
    <dgm:cxn modelId="{D2E0E03F-C91A-4659-9033-B2AECD1EE310}" type="presParOf" srcId="{11F9B955-D559-49AD-9192-D3843F2C8AED}" destId="{30B20C5A-A013-494C-B4AD-CFAA0B0340A0}" srcOrd="1" destOrd="0" presId="urn:microsoft.com/office/officeart/2005/8/layout/list1"/>
    <dgm:cxn modelId="{5ED6645F-9EEE-4C21-8336-DA590B57BD35}" type="presParOf" srcId="{11F9B955-D559-49AD-9192-D3843F2C8AED}" destId="{9C4EDDB6-923C-47EB-8A54-E35F9074E02C}" srcOrd="2" destOrd="0" presId="urn:microsoft.com/office/officeart/2005/8/layout/list1"/>
    <dgm:cxn modelId="{AC780880-7903-4C7B-9179-160A8FB4AAB8}" type="presParOf" srcId="{11F9B955-D559-49AD-9192-D3843F2C8AED}" destId="{AB4F4A47-D29F-43C7-8F89-8FD20223D8A6}" srcOrd="3" destOrd="0" presId="urn:microsoft.com/office/officeart/2005/8/layout/list1"/>
    <dgm:cxn modelId="{30B08EC8-3344-48E4-A4FA-FBF48107CED8}" type="presParOf" srcId="{11F9B955-D559-49AD-9192-D3843F2C8AED}" destId="{1AC2BDDE-F402-4EAA-8E52-31BEAFEDE618}" srcOrd="4" destOrd="0" presId="urn:microsoft.com/office/officeart/2005/8/layout/list1"/>
    <dgm:cxn modelId="{C1767695-5941-4FE4-A6F6-15EA66B39993}" type="presParOf" srcId="{1AC2BDDE-F402-4EAA-8E52-31BEAFEDE618}" destId="{486BB13C-3181-48BC-A5E3-9DD81266399C}" srcOrd="0" destOrd="0" presId="urn:microsoft.com/office/officeart/2005/8/layout/list1"/>
    <dgm:cxn modelId="{AF6C40EA-AB36-4D7D-94CB-4C769A53D341}" type="presParOf" srcId="{1AC2BDDE-F402-4EAA-8E52-31BEAFEDE618}" destId="{994A4B48-C492-49E0-86A4-EAE53C87C9ED}" srcOrd="1" destOrd="0" presId="urn:microsoft.com/office/officeart/2005/8/layout/list1"/>
    <dgm:cxn modelId="{4DC15A14-9985-4458-A1D5-91964280D0AB}" type="presParOf" srcId="{11F9B955-D559-49AD-9192-D3843F2C8AED}" destId="{C374FA72-0745-4D8D-84D9-92E223EA9B12}" srcOrd="5" destOrd="0" presId="urn:microsoft.com/office/officeart/2005/8/layout/list1"/>
    <dgm:cxn modelId="{10D8827C-ABA6-40BB-B3D3-B933A98B0069}" type="presParOf" srcId="{11F9B955-D559-49AD-9192-D3843F2C8AED}" destId="{6D125924-AE00-441F-93FE-EAB3C466106B}" srcOrd="6" destOrd="0" presId="urn:microsoft.com/office/officeart/2005/8/layout/list1"/>
    <dgm:cxn modelId="{3244120F-CA07-4C3B-B2B2-722DE4C6A263}" type="presParOf" srcId="{11F9B955-D559-49AD-9192-D3843F2C8AED}" destId="{F27E6B37-8420-4C22-BCCB-3E5521B7F5F5}" srcOrd="7" destOrd="0" presId="urn:microsoft.com/office/officeart/2005/8/layout/list1"/>
    <dgm:cxn modelId="{4496A380-2E62-469D-A477-D732B8CBC23D}" type="presParOf" srcId="{11F9B955-D559-49AD-9192-D3843F2C8AED}" destId="{83F6A54F-45E4-4944-8223-3108B3CAC250}" srcOrd="8" destOrd="0" presId="urn:microsoft.com/office/officeart/2005/8/layout/list1"/>
    <dgm:cxn modelId="{7CBAD107-5630-4D65-AF6E-0737D044E9A8}" type="presParOf" srcId="{83F6A54F-45E4-4944-8223-3108B3CAC250}" destId="{AADCB35E-445F-474C-94C8-3AF4A8176EB5}" srcOrd="0" destOrd="0" presId="urn:microsoft.com/office/officeart/2005/8/layout/list1"/>
    <dgm:cxn modelId="{2E7814DF-D083-42A0-A23A-AF66169C1AF5}" type="presParOf" srcId="{83F6A54F-45E4-4944-8223-3108B3CAC250}" destId="{AE61318E-7FCA-4BC6-A29B-05C323CA6A31}" srcOrd="1" destOrd="0" presId="urn:microsoft.com/office/officeart/2005/8/layout/list1"/>
    <dgm:cxn modelId="{09A119B7-A02A-4CD1-817C-1F52B1818958}" type="presParOf" srcId="{11F9B955-D559-49AD-9192-D3843F2C8AED}" destId="{31600A13-2B5F-4DCC-BE53-607EC6E241FB}" srcOrd="9" destOrd="0" presId="urn:microsoft.com/office/officeart/2005/8/layout/list1"/>
    <dgm:cxn modelId="{CBB79185-1286-4D1D-AA0F-5EDFFA423E95}" type="presParOf" srcId="{11F9B955-D559-49AD-9192-D3843F2C8AED}" destId="{03F32C59-7DBF-49C6-8205-5877672B5C20}" srcOrd="10" destOrd="0" presId="urn:microsoft.com/office/officeart/2005/8/layout/list1"/>
    <dgm:cxn modelId="{0DE80303-690D-4BD9-A8F8-680F90C3FB39}" type="presParOf" srcId="{11F9B955-D559-49AD-9192-D3843F2C8AED}" destId="{8E569662-3DF8-4309-9A43-B1B927A1193E}" srcOrd="11" destOrd="0" presId="urn:microsoft.com/office/officeart/2005/8/layout/list1"/>
    <dgm:cxn modelId="{C0F2D6E3-6D5C-48C0-B3C8-CBB39AAB4CB8}" type="presParOf" srcId="{11F9B955-D559-49AD-9192-D3843F2C8AED}" destId="{3979470C-4D67-4DE8-8BD5-FB4EE67E3350}" srcOrd="12" destOrd="0" presId="urn:microsoft.com/office/officeart/2005/8/layout/list1"/>
    <dgm:cxn modelId="{65A4F0A1-BB4C-4317-9740-E946299073B6}" type="presParOf" srcId="{3979470C-4D67-4DE8-8BD5-FB4EE67E3350}" destId="{7772C053-F58F-46D4-922D-3B83DC231F43}" srcOrd="0" destOrd="0" presId="urn:microsoft.com/office/officeart/2005/8/layout/list1"/>
    <dgm:cxn modelId="{86422413-D6A0-4BA5-BDAC-2C035E6D6007}" type="presParOf" srcId="{3979470C-4D67-4DE8-8BD5-FB4EE67E3350}" destId="{10C88E07-E1C2-4CB9-81D8-C463FE6A667A}" srcOrd="1" destOrd="0" presId="urn:microsoft.com/office/officeart/2005/8/layout/list1"/>
    <dgm:cxn modelId="{D6C4EAD4-7F3C-4BDF-A23C-0A790A251E23}" type="presParOf" srcId="{11F9B955-D559-49AD-9192-D3843F2C8AED}" destId="{03F19693-27A8-4D66-A93D-F729F72F07AE}" srcOrd="13" destOrd="0" presId="urn:microsoft.com/office/officeart/2005/8/layout/list1"/>
    <dgm:cxn modelId="{ED66CFE8-F59C-47C7-9AFA-AD94D76F1D86}" type="presParOf" srcId="{11F9B955-D559-49AD-9192-D3843F2C8AED}" destId="{DA8F76E6-8A7A-49CB-BB22-E2FDBBA26C03}" srcOrd="14" destOrd="0" presId="urn:microsoft.com/office/officeart/2005/8/layout/list1"/>
    <dgm:cxn modelId="{B2E3CA0B-1340-4CB6-86E6-E9BA9AB2D66E}" type="presParOf" srcId="{11F9B955-D559-49AD-9192-D3843F2C8AED}" destId="{F39CACC4-66DA-4032-AA49-4315D2A24259}" srcOrd="15" destOrd="0" presId="urn:microsoft.com/office/officeart/2005/8/layout/list1"/>
    <dgm:cxn modelId="{983D3AA0-061E-49AB-8519-6C39D4E13A33}" type="presParOf" srcId="{11F9B955-D559-49AD-9192-D3843F2C8AED}" destId="{80095CE0-D6FB-4336-986F-BCA938382EDC}" srcOrd="16" destOrd="0" presId="urn:microsoft.com/office/officeart/2005/8/layout/list1"/>
    <dgm:cxn modelId="{F0E1AF9F-6375-4F5B-B3A8-A57097C71B6B}" type="presParOf" srcId="{80095CE0-D6FB-4336-986F-BCA938382EDC}" destId="{CCE5D7DF-0EDD-4E0E-93D0-6B197619632F}" srcOrd="0" destOrd="0" presId="urn:microsoft.com/office/officeart/2005/8/layout/list1"/>
    <dgm:cxn modelId="{48377A9B-5A70-4943-8448-72984BDF0F60}" type="presParOf" srcId="{80095CE0-D6FB-4336-986F-BCA938382EDC}" destId="{B84C7EC8-1F0E-4862-BAFF-FA66D561342A}" srcOrd="1" destOrd="0" presId="urn:microsoft.com/office/officeart/2005/8/layout/list1"/>
    <dgm:cxn modelId="{684A95C4-231B-47BE-8A5B-3369B6FF913F}" type="presParOf" srcId="{11F9B955-D559-49AD-9192-D3843F2C8AED}" destId="{F7BE17A5-04A3-43E7-A9A4-BC402250071B}" srcOrd="17" destOrd="0" presId="urn:microsoft.com/office/officeart/2005/8/layout/list1"/>
    <dgm:cxn modelId="{F1729EF9-FEFD-4879-8589-24B7DD7E12E8}" type="presParOf" srcId="{11F9B955-D559-49AD-9192-D3843F2C8AED}" destId="{5B41B15B-79C5-4E17-AECF-24CFEC84420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66F5DB-8D8E-4DF3-B03E-C05B68BD315C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316A929B-2AF4-4AF4-BCF9-7B590214C96E}">
      <dgm:prSet phldrT="[Текст]" custT="1"/>
      <dgm:spPr/>
      <dgm:t>
        <a:bodyPr/>
        <a:lstStyle/>
        <a:p>
          <a:r>
            <a:rPr lang="ru-RU" sz="1400" dirty="0" smtClean="0"/>
            <a:t>регистрирует (вносит изменения в регистрационные данные) уполномоченный орган и представителей уполномоченного органа на официальном сайте (п. 11 Порядка)</a:t>
          </a:r>
        </a:p>
      </dgm:t>
    </dgm:pt>
    <dgm:pt modelId="{E9C78064-AF9D-4442-B72B-692775574AC6}" type="parTrans" cxnId="{06DC9C82-CD75-4B8D-A02C-FFFE9CB5AF88}">
      <dgm:prSet/>
      <dgm:spPr/>
      <dgm:t>
        <a:bodyPr/>
        <a:lstStyle/>
        <a:p>
          <a:endParaRPr lang="ru-RU"/>
        </a:p>
      </dgm:t>
    </dgm:pt>
    <dgm:pt modelId="{B6935816-943F-432F-B160-F600BE9FFB41}" type="sibTrans" cxnId="{06DC9C82-CD75-4B8D-A02C-FFFE9CB5AF88}">
      <dgm:prSet/>
      <dgm:spPr/>
      <dgm:t>
        <a:bodyPr/>
        <a:lstStyle/>
        <a:p>
          <a:endParaRPr lang="ru-RU"/>
        </a:p>
      </dgm:t>
    </dgm:pt>
    <dgm:pt modelId="{A368873B-0398-4D2B-A2DA-56ED0D157F36}">
      <dgm:prSet phldrT="[Текст]" custT="1"/>
      <dgm:spPr/>
      <dgm:t>
        <a:bodyPr/>
        <a:lstStyle/>
        <a:p>
          <a:r>
            <a:rPr lang="ru-RU" sz="1400" dirty="0" smtClean="0"/>
            <a:t>возвращает в уполномоченный орган один экземпляр Заявки, представленной в форме документа на бумажном носителе, с отметкой ТОФК о регистрации (внесении изменений в регистрационные данные) на официальном сайте (п. 14 Порядка)</a:t>
          </a:r>
        </a:p>
      </dgm:t>
    </dgm:pt>
    <dgm:pt modelId="{A266931B-5846-453A-A56B-783C69BA1F8F}" type="sibTrans" cxnId="{0E9B1C8D-1971-426A-936D-0DBBB347A9A6}">
      <dgm:prSet/>
      <dgm:spPr/>
      <dgm:t>
        <a:bodyPr/>
        <a:lstStyle/>
        <a:p>
          <a:endParaRPr lang="ru-RU"/>
        </a:p>
      </dgm:t>
    </dgm:pt>
    <dgm:pt modelId="{D5D4BAED-F381-41FC-B8AD-4579F3D4BEE2}" type="parTrans" cxnId="{0E9B1C8D-1971-426A-936D-0DBBB347A9A6}">
      <dgm:prSet/>
      <dgm:spPr/>
      <dgm:t>
        <a:bodyPr/>
        <a:lstStyle/>
        <a:p>
          <a:endParaRPr lang="ru-RU"/>
        </a:p>
      </dgm:t>
    </dgm:pt>
    <dgm:pt modelId="{DFCF430A-3A0A-4964-984D-36A6C2F90356}" type="pres">
      <dgm:prSet presAssocID="{0E66F5DB-8D8E-4DF3-B03E-C05B68BD315C}" presName="Name0" presStyleCnt="0">
        <dgm:presLayoutVars>
          <dgm:dir/>
          <dgm:animLvl val="lvl"/>
          <dgm:resizeHandles val="exact"/>
        </dgm:presLayoutVars>
      </dgm:prSet>
      <dgm:spPr/>
    </dgm:pt>
    <dgm:pt modelId="{666E7239-12DC-4E12-8841-6D536558009D}" type="pres">
      <dgm:prSet presAssocID="{0E66F5DB-8D8E-4DF3-B03E-C05B68BD315C}" presName="tSp" presStyleCnt="0"/>
      <dgm:spPr/>
    </dgm:pt>
    <dgm:pt modelId="{8162250E-99F6-4912-9281-C88981AEE69C}" type="pres">
      <dgm:prSet presAssocID="{0E66F5DB-8D8E-4DF3-B03E-C05B68BD315C}" presName="bSp" presStyleCnt="0"/>
      <dgm:spPr/>
    </dgm:pt>
    <dgm:pt modelId="{4A6DB3E5-0223-4E41-9665-DE78AC6B85C0}" type="pres">
      <dgm:prSet presAssocID="{0E66F5DB-8D8E-4DF3-B03E-C05B68BD315C}" presName="process" presStyleCnt="0"/>
      <dgm:spPr/>
    </dgm:pt>
    <dgm:pt modelId="{2AEC4A1C-97A4-4CD3-9CF7-D3E688430B3A}" type="pres">
      <dgm:prSet presAssocID="{316A929B-2AF4-4AF4-BCF9-7B590214C96E}" presName="composite1" presStyleCnt="0"/>
      <dgm:spPr/>
    </dgm:pt>
    <dgm:pt modelId="{1AFEF08E-E31D-4852-B6F0-8951A7BB98B9}" type="pres">
      <dgm:prSet presAssocID="{316A929B-2AF4-4AF4-BCF9-7B590214C96E}" presName="dummyNode1" presStyleLbl="node1" presStyleIdx="0" presStyleCnt="2"/>
      <dgm:spPr/>
    </dgm:pt>
    <dgm:pt modelId="{5504348F-E191-4558-9FE6-900738D8D31D}" type="pres">
      <dgm:prSet presAssocID="{316A929B-2AF4-4AF4-BCF9-7B590214C96E}" presName="childNode1" presStyleLbl="bgAcc1" presStyleIdx="0" presStyleCnt="2" custLinFactNeighborX="-2625" custLinFactNeighborY="-5599">
        <dgm:presLayoutVars>
          <dgm:bulletEnabled val="1"/>
        </dgm:presLayoutVars>
      </dgm:prSet>
      <dgm:spPr/>
    </dgm:pt>
    <dgm:pt modelId="{DA8B94BF-DD51-4599-965C-EE8C7BD7FEB7}" type="pres">
      <dgm:prSet presAssocID="{316A929B-2AF4-4AF4-BCF9-7B590214C96E}" presName="childNode1tx" presStyleLbl="bgAcc1" presStyleIdx="0" presStyleCnt="2">
        <dgm:presLayoutVars>
          <dgm:bulletEnabled val="1"/>
        </dgm:presLayoutVars>
      </dgm:prSet>
      <dgm:spPr/>
    </dgm:pt>
    <dgm:pt modelId="{D9FE7718-8568-42DE-82C8-D2E4BDFE6A3A}" type="pres">
      <dgm:prSet presAssocID="{316A929B-2AF4-4AF4-BCF9-7B590214C96E}" presName="parentNode1" presStyleLbl="node1" presStyleIdx="0" presStyleCnt="2" custScaleY="261586" custLinFactNeighborX="-4594" custLinFactNeighborY="-849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02914-7051-4C5F-9FE8-285C55C4D61C}" type="pres">
      <dgm:prSet presAssocID="{316A929B-2AF4-4AF4-BCF9-7B590214C96E}" presName="connSite1" presStyleCnt="0"/>
      <dgm:spPr/>
    </dgm:pt>
    <dgm:pt modelId="{D1026CB4-5DF1-4855-8F54-17B88E3CA014}" type="pres">
      <dgm:prSet presAssocID="{B6935816-943F-432F-B160-F600BE9FFB41}" presName="Name9" presStyleLbl="sibTrans2D1" presStyleIdx="0" presStyleCnt="1" custAng="21310832" custLinFactNeighborX="14581" custLinFactNeighborY="-12012"/>
      <dgm:spPr/>
      <dgm:t>
        <a:bodyPr/>
        <a:lstStyle/>
        <a:p>
          <a:endParaRPr lang="ru-RU"/>
        </a:p>
      </dgm:t>
    </dgm:pt>
    <dgm:pt modelId="{B4619E99-F95B-4E28-85CB-EBBF560FCEE8}" type="pres">
      <dgm:prSet presAssocID="{A368873B-0398-4D2B-A2DA-56ED0D157F36}" presName="composite2" presStyleCnt="0"/>
      <dgm:spPr/>
    </dgm:pt>
    <dgm:pt modelId="{61BA7794-2561-479E-B4AD-F278F99C264F}" type="pres">
      <dgm:prSet presAssocID="{A368873B-0398-4D2B-A2DA-56ED0D157F36}" presName="dummyNode2" presStyleLbl="node1" presStyleIdx="0" presStyleCnt="2"/>
      <dgm:spPr/>
    </dgm:pt>
    <dgm:pt modelId="{210223D5-930B-47E1-9A51-BCABFE05ED9D}" type="pres">
      <dgm:prSet presAssocID="{A368873B-0398-4D2B-A2DA-56ED0D157F36}" presName="childNode2" presStyleLbl="bgAcc1" presStyleIdx="1" presStyleCnt="2" custLinFactNeighborX="3283" custLinFactNeighborY="-29658">
        <dgm:presLayoutVars>
          <dgm:bulletEnabled val="1"/>
        </dgm:presLayoutVars>
      </dgm:prSet>
      <dgm:spPr/>
    </dgm:pt>
    <dgm:pt modelId="{B41CF1D8-6BCE-4D05-B131-7FEB410E64C8}" type="pres">
      <dgm:prSet presAssocID="{A368873B-0398-4D2B-A2DA-56ED0D157F36}" presName="childNode2tx" presStyleLbl="bgAcc1" presStyleIdx="1" presStyleCnt="2">
        <dgm:presLayoutVars>
          <dgm:bulletEnabled val="1"/>
        </dgm:presLayoutVars>
      </dgm:prSet>
      <dgm:spPr/>
    </dgm:pt>
    <dgm:pt modelId="{16B90721-EEE8-414A-ABF0-D9D410A054DF}" type="pres">
      <dgm:prSet presAssocID="{A368873B-0398-4D2B-A2DA-56ED0D157F36}" presName="parentNode2" presStyleLbl="node1" presStyleIdx="1" presStyleCnt="2" custScaleY="263411" custLinFactNeighborX="-6070" custLinFactNeighborY="89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38493-3CE1-4ECD-AEA4-8AF73D807F91}" type="pres">
      <dgm:prSet presAssocID="{A368873B-0398-4D2B-A2DA-56ED0D157F36}" presName="connSite2" presStyleCnt="0"/>
      <dgm:spPr/>
    </dgm:pt>
  </dgm:ptLst>
  <dgm:cxnLst>
    <dgm:cxn modelId="{56C98163-E84D-45CA-BE08-0713F2433131}" type="presOf" srcId="{0E66F5DB-8D8E-4DF3-B03E-C05B68BD315C}" destId="{DFCF430A-3A0A-4964-984D-36A6C2F90356}" srcOrd="0" destOrd="0" presId="urn:microsoft.com/office/officeart/2005/8/layout/hProcess4"/>
    <dgm:cxn modelId="{06DC9C82-CD75-4B8D-A02C-FFFE9CB5AF88}" srcId="{0E66F5DB-8D8E-4DF3-B03E-C05B68BD315C}" destId="{316A929B-2AF4-4AF4-BCF9-7B590214C96E}" srcOrd="0" destOrd="0" parTransId="{E9C78064-AF9D-4442-B72B-692775574AC6}" sibTransId="{B6935816-943F-432F-B160-F600BE9FFB41}"/>
    <dgm:cxn modelId="{894708C5-2B07-4693-9CD0-CFEAC5312645}" type="presOf" srcId="{B6935816-943F-432F-B160-F600BE9FFB41}" destId="{D1026CB4-5DF1-4855-8F54-17B88E3CA014}" srcOrd="0" destOrd="0" presId="urn:microsoft.com/office/officeart/2005/8/layout/hProcess4"/>
    <dgm:cxn modelId="{7A858C91-2DA4-4025-A8D4-BF21F1C18C8F}" type="presOf" srcId="{316A929B-2AF4-4AF4-BCF9-7B590214C96E}" destId="{D9FE7718-8568-42DE-82C8-D2E4BDFE6A3A}" srcOrd="0" destOrd="0" presId="urn:microsoft.com/office/officeart/2005/8/layout/hProcess4"/>
    <dgm:cxn modelId="{B16AB2DB-786E-4809-BF2E-DBEEA571A2F8}" type="presOf" srcId="{A368873B-0398-4D2B-A2DA-56ED0D157F36}" destId="{16B90721-EEE8-414A-ABF0-D9D410A054DF}" srcOrd="0" destOrd="0" presId="urn:microsoft.com/office/officeart/2005/8/layout/hProcess4"/>
    <dgm:cxn modelId="{0E9B1C8D-1971-426A-936D-0DBBB347A9A6}" srcId="{0E66F5DB-8D8E-4DF3-B03E-C05B68BD315C}" destId="{A368873B-0398-4D2B-A2DA-56ED0D157F36}" srcOrd="1" destOrd="0" parTransId="{D5D4BAED-F381-41FC-B8AD-4579F3D4BEE2}" sibTransId="{A266931B-5846-453A-A56B-783C69BA1F8F}"/>
    <dgm:cxn modelId="{FD947DBD-FB09-40D6-AE19-CC0D2ADAE07E}" type="presParOf" srcId="{DFCF430A-3A0A-4964-984D-36A6C2F90356}" destId="{666E7239-12DC-4E12-8841-6D536558009D}" srcOrd="0" destOrd="0" presId="urn:microsoft.com/office/officeart/2005/8/layout/hProcess4"/>
    <dgm:cxn modelId="{E940F9C2-C0F6-480E-AC78-48554EF556CB}" type="presParOf" srcId="{DFCF430A-3A0A-4964-984D-36A6C2F90356}" destId="{8162250E-99F6-4912-9281-C88981AEE69C}" srcOrd="1" destOrd="0" presId="urn:microsoft.com/office/officeart/2005/8/layout/hProcess4"/>
    <dgm:cxn modelId="{DE45F068-7E7E-461F-9441-DBF741637573}" type="presParOf" srcId="{DFCF430A-3A0A-4964-984D-36A6C2F90356}" destId="{4A6DB3E5-0223-4E41-9665-DE78AC6B85C0}" srcOrd="2" destOrd="0" presId="urn:microsoft.com/office/officeart/2005/8/layout/hProcess4"/>
    <dgm:cxn modelId="{E7DE89D6-19EE-4CC6-9678-7D01B5A6A089}" type="presParOf" srcId="{4A6DB3E5-0223-4E41-9665-DE78AC6B85C0}" destId="{2AEC4A1C-97A4-4CD3-9CF7-D3E688430B3A}" srcOrd="0" destOrd="0" presId="urn:microsoft.com/office/officeart/2005/8/layout/hProcess4"/>
    <dgm:cxn modelId="{B0518A2B-3BC1-4D76-B61D-71814B15EB01}" type="presParOf" srcId="{2AEC4A1C-97A4-4CD3-9CF7-D3E688430B3A}" destId="{1AFEF08E-E31D-4852-B6F0-8951A7BB98B9}" srcOrd="0" destOrd="0" presId="urn:microsoft.com/office/officeart/2005/8/layout/hProcess4"/>
    <dgm:cxn modelId="{D0643A73-8E08-4CFA-B4D4-FA004580F61A}" type="presParOf" srcId="{2AEC4A1C-97A4-4CD3-9CF7-D3E688430B3A}" destId="{5504348F-E191-4558-9FE6-900738D8D31D}" srcOrd="1" destOrd="0" presId="urn:microsoft.com/office/officeart/2005/8/layout/hProcess4"/>
    <dgm:cxn modelId="{D340A832-2DDF-4477-8EA1-CA8652F83151}" type="presParOf" srcId="{2AEC4A1C-97A4-4CD3-9CF7-D3E688430B3A}" destId="{DA8B94BF-DD51-4599-965C-EE8C7BD7FEB7}" srcOrd="2" destOrd="0" presId="urn:microsoft.com/office/officeart/2005/8/layout/hProcess4"/>
    <dgm:cxn modelId="{51483864-3DA7-4836-9A45-14E0E44C6E69}" type="presParOf" srcId="{2AEC4A1C-97A4-4CD3-9CF7-D3E688430B3A}" destId="{D9FE7718-8568-42DE-82C8-D2E4BDFE6A3A}" srcOrd="3" destOrd="0" presId="urn:microsoft.com/office/officeart/2005/8/layout/hProcess4"/>
    <dgm:cxn modelId="{B844461F-2F18-49AC-83E0-8FD1B7B047BB}" type="presParOf" srcId="{2AEC4A1C-97A4-4CD3-9CF7-D3E688430B3A}" destId="{4EF02914-7051-4C5F-9FE8-285C55C4D61C}" srcOrd="4" destOrd="0" presId="urn:microsoft.com/office/officeart/2005/8/layout/hProcess4"/>
    <dgm:cxn modelId="{8DF4D353-F9FC-476A-A71C-881BB63F6428}" type="presParOf" srcId="{4A6DB3E5-0223-4E41-9665-DE78AC6B85C0}" destId="{D1026CB4-5DF1-4855-8F54-17B88E3CA014}" srcOrd="1" destOrd="0" presId="urn:microsoft.com/office/officeart/2005/8/layout/hProcess4"/>
    <dgm:cxn modelId="{3E1AA6DB-AED3-4595-A045-7C76AE73B0CA}" type="presParOf" srcId="{4A6DB3E5-0223-4E41-9665-DE78AC6B85C0}" destId="{B4619E99-F95B-4E28-85CB-EBBF560FCEE8}" srcOrd="2" destOrd="0" presId="urn:microsoft.com/office/officeart/2005/8/layout/hProcess4"/>
    <dgm:cxn modelId="{D7908B76-2719-47CE-993D-013C0A818889}" type="presParOf" srcId="{B4619E99-F95B-4E28-85CB-EBBF560FCEE8}" destId="{61BA7794-2561-479E-B4AD-F278F99C264F}" srcOrd="0" destOrd="0" presId="urn:microsoft.com/office/officeart/2005/8/layout/hProcess4"/>
    <dgm:cxn modelId="{0CA76408-323E-4F65-BE0D-88EC396055FE}" type="presParOf" srcId="{B4619E99-F95B-4E28-85CB-EBBF560FCEE8}" destId="{210223D5-930B-47E1-9A51-BCABFE05ED9D}" srcOrd="1" destOrd="0" presId="urn:microsoft.com/office/officeart/2005/8/layout/hProcess4"/>
    <dgm:cxn modelId="{3D87C4EC-4752-4015-9714-C6465EF994B6}" type="presParOf" srcId="{B4619E99-F95B-4E28-85CB-EBBF560FCEE8}" destId="{B41CF1D8-6BCE-4D05-B131-7FEB410E64C8}" srcOrd="2" destOrd="0" presId="urn:microsoft.com/office/officeart/2005/8/layout/hProcess4"/>
    <dgm:cxn modelId="{63E19E02-01E6-43AE-BE6B-3495E5EC9954}" type="presParOf" srcId="{B4619E99-F95B-4E28-85CB-EBBF560FCEE8}" destId="{16B90721-EEE8-414A-ABF0-D9D410A054DF}" srcOrd="3" destOrd="0" presId="urn:microsoft.com/office/officeart/2005/8/layout/hProcess4"/>
    <dgm:cxn modelId="{99C2502B-4D51-44E6-9CF4-C7FFD3847264}" type="presParOf" srcId="{B4619E99-F95B-4E28-85CB-EBBF560FCEE8}" destId="{50138493-3CE1-4ECD-AEA4-8AF73D807F9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66F5DB-8D8E-4DF3-B03E-C05B68BD315C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316A929B-2AF4-4AF4-BCF9-7B590214C96E}">
      <dgm:prSet phldrT="[Текст]" custT="1"/>
      <dgm:spPr/>
      <dgm:t>
        <a:bodyPr/>
        <a:lstStyle/>
        <a:p>
          <a:r>
            <a:rPr lang="ru-RU" sz="1400" dirty="0" smtClean="0"/>
            <a:t>Возвращает уполномоченному органу один экземпляр Заявки с отметкой ТОФК о возврате документов в связи с отрицательным результатом проверки документов и документы, представляемые к Заявке на регистрацию</a:t>
          </a:r>
        </a:p>
      </dgm:t>
    </dgm:pt>
    <dgm:pt modelId="{E9C78064-AF9D-4442-B72B-692775574AC6}" type="parTrans" cxnId="{06DC9C82-CD75-4B8D-A02C-FFFE9CB5AF88}">
      <dgm:prSet/>
      <dgm:spPr/>
      <dgm:t>
        <a:bodyPr/>
        <a:lstStyle/>
        <a:p>
          <a:endParaRPr lang="ru-RU"/>
        </a:p>
      </dgm:t>
    </dgm:pt>
    <dgm:pt modelId="{B6935816-943F-432F-B160-F600BE9FFB41}" type="sibTrans" cxnId="{06DC9C82-CD75-4B8D-A02C-FFFE9CB5AF88}">
      <dgm:prSet/>
      <dgm:spPr/>
      <dgm:t>
        <a:bodyPr/>
        <a:lstStyle/>
        <a:p>
          <a:endParaRPr lang="ru-RU"/>
        </a:p>
      </dgm:t>
    </dgm:pt>
    <dgm:pt modelId="{B0D6EC56-C1FB-45F7-8950-F2E8EAFC28F7}">
      <dgm:prSet custT="1"/>
      <dgm:spPr/>
      <dgm:t>
        <a:bodyPr/>
        <a:lstStyle/>
        <a:p>
          <a:r>
            <a:rPr lang="ru-RU" sz="1400" dirty="0" smtClean="0"/>
            <a:t>Формирует и направляет уполномоченному органу протокол рассмотрения документов с указанием причин отрицательного результата проведения проверки </a:t>
          </a:r>
        </a:p>
      </dgm:t>
    </dgm:pt>
    <dgm:pt modelId="{A7E75100-F805-4645-AF17-2BD405AA7C04}" type="parTrans" cxnId="{5B1616C7-C7DA-4943-823A-824B10C348B8}">
      <dgm:prSet/>
      <dgm:spPr/>
      <dgm:t>
        <a:bodyPr/>
        <a:lstStyle/>
        <a:p>
          <a:endParaRPr lang="ru-RU"/>
        </a:p>
      </dgm:t>
    </dgm:pt>
    <dgm:pt modelId="{4FEC45F6-8BF7-42D7-A52A-8068A2DB7183}" type="sibTrans" cxnId="{5B1616C7-C7DA-4943-823A-824B10C348B8}">
      <dgm:prSet/>
      <dgm:spPr/>
      <dgm:t>
        <a:bodyPr/>
        <a:lstStyle/>
        <a:p>
          <a:endParaRPr lang="ru-RU"/>
        </a:p>
      </dgm:t>
    </dgm:pt>
    <dgm:pt modelId="{DFCF430A-3A0A-4964-984D-36A6C2F90356}" type="pres">
      <dgm:prSet presAssocID="{0E66F5DB-8D8E-4DF3-B03E-C05B68BD315C}" presName="Name0" presStyleCnt="0">
        <dgm:presLayoutVars>
          <dgm:dir/>
          <dgm:animLvl val="lvl"/>
          <dgm:resizeHandles val="exact"/>
        </dgm:presLayoutVars>
      </dgm:prSet>
      <dgm:spPr/>
    </dgm:pt>
    <dgm:pt modelId="{666E7239-12DC-4E12-8841-6D536558009D}" type="pres">
      <dgm:prSet presAssocID="{0E66F5DB-8D8E-4DF3-B03E-C05B68BD315C}" presName="tSp" presStyleCnt="0"/>
      <dgm:spPr/>
    </dgm:pt>
    <dgm:pt modelId="{8162250E-99F6-4912-9281-C88981AEE69C}" type="pres">
      <dgm:prSet presAssocID="{0E66F5DB-8D8E-4DF3-B03E-C05B68BD315C}" presName="bSp" presStyleCnt="0"/>
      <dgm:spPr/>
    </dgm:pt>
    <dgm:pt modelId="{4A6DB3E5-0223-4E41-9665-DE78AC6B85C0}" type="pres">
      <dgm:prSet presAssocID="{0E66F5DB-8D8E-4DF3-B03E-C05B68BD315C}" presName="process" presStyleCnt="0"/>
      <dgm:spPr/>
    </dgm:pt>
    <dgm:pt modelId="{2AEC4A1C-97A4-4CD3-9CF7-D3E688430B3A}" type="pres">
      <dgm:prSet presAssocID="{316A929B-2AF4-4AF4-BCF9-7B590214C96E}" presName="composite1" presStyleCnt="0"/>
      <dgm:spPr/>
    </dgm:pt>
    <dgm:pt modelId="{1AFEF08E-E31D-4852-B6F0-8951A7BB98B9}" type="pres">
      <dgm:prSet presAssocID="{316A929B-2AF4-4AF4-BCF9-7B590214C96E}" presName="dummyNode1" presStyleLbl="node1" presStyleIdx="0" presStyleCnt="2"/>
      <dgm:spPr/>
    </dgm:pt>
    <dgm:pt modelId="{5504348F-E191-4558-9FE6-900738D8D31D}" type="pres">
      <dgm:prSet presAssocID="{316A929B-2AF4-4AF4-BCF9-7B590214C96E}" presName="childNode1" presStyleLbl="bgAcc1" presStyleIdx="0" presStyleCnt="2" custLinFactNeighborX="5517" custLinFactNeighborY="19593">
        <dgm:presLayoutVars>
          <dgm:bulletEnabled val="1"/>
        </dgm:presLayoutVars>
      </dgm:prSet>
      <dgm:spPr/>
    </dgm:pt>
    <dgm:pt modelId="{DA8B94BF-DD51-4599-965C-EE8C7BD7FEB7}" type="pres">
      <dgm:prSet presAssocID="{316A929B-2AF4-4AF4-BCF9-7B590214C96E}" presName="childNode1tx" presStyleLbl="bgAcc1" presStyleIdx="0" presStyleCnt="2">
        <dgm:presLayoutVars>
          <dgm:bulletEnabled val="1"/>
        </dgm:presLayoutVars>
      </dgm:prSet>
      <dgm:spPr/>
    </dgm:pt>
    <dgm:pt modelId="{D9FE7718-8568-42DE-82C8-D2E4BDFE6A3A}" type="pres">
      <dgm:prSet presAssocID="{316A929B-2AF4-4AF4-BCF9-7B590214C96E}" presName="parentNode1" presStyleLbl="node1" presStyleIdx="0" presStyleCnt="2" custScaleY="236009" custLinFactY="-16267" custLinFactNeighborX="19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02914-7051-4C5F-9FE8-285C55C4D61C}" type="pres">
      <dgm:prSet presAssocID="{316A929B-2AF4-4AF4-BCF9-7B590214C96E}" presName="connSite1" presStyleCnt="0"/>
      <dgm:spPr/>
    </dgm:pt>
    <dgm:pt modelId="{D1026CB4-5DF1-4855-8F54-17B88E3CA014}" type="pres">
      <dgm:prSet presAssocID="{B6935816-943F-432F-B160-F600BE9FFB41}" presName="Name9" presStyleLbl="sibTrans2D1" presStyleIdx="0" presStyleCnt="1" custAng="21413284" custLinFactNeighborX="11252" custLinFactNeighborY="18886"/>
      <dgm:spPr/>
      <dgm:t>
        <a:bodyPr/>
        <a:lstStyle/>
        <a:p>
          <a:endParaRPr lang="ru-RU"/>
        </a:p>
      </dgm:t>
    </dgm:pt>
    <dgm:pt modelId="{74F84944-45F7-4725-9DD1-272B752A28E7}" type="pres">
      <dgm:prSet presAssocID="{B0D6EC56-C1FB-45F7-8950-F2E8EAFC28F7}" presName="composite2" presStyleCnt="0"/>
      <dgm:spPr/>
    </dgm:pt>
    <dgm:pt modelId="{37FFF6D9-3A29-42DD-A0F8-1DD4B11068A2}" type="pres">
      <dgm:prSet presAssocID="{B0D6EC56-C1FB-45F7-8950-F2E8EAFC28F7}" presName="dummyNode2" presStyleLbl="node1" presStyleIdx="0" presStyleCnt="2"/>
      <dgm:spPr/>
    </dgm:pt>
    <dgm:pt modelId="{DC04B63D-9636-4683-801B-20F6ADB96227}" type="pres">
      <dgm:prSet presAssocID="{B0D6EC56-C1FB-45F7-8950-F2E8EAFC28F7}" presName="childNode2" presStyleLbl="bgAcc1" presStyleIdx="1" presStyleCnt="2" custScaleX="90337" custLinFactNeighborX="-8881" custLinFactNeighborY="-36041">
        <dgm:presLayoutVars>
          <dgm:bulletEnabled val="1"/>
        </dgm:presLayoutVars>
      </dgm:prSet>
      <dgm:spPr/>
    </dgm:pt>
    <dgm:pt modelId="{D0F5C2A9-3D10-40FD-9846-2DFF08105388}" type="pres">
      <dgm:prSet presAssocID="{B0D6EC56-C1FB-45F7-8950-F2E8EAFC28F7}" presName="childNode2tx" presStyleLbl="bgAcc1" presStyleIdx="1" presStyleCnt="2">
        <dgm:presLayoutVars>
          <dgm:bulletEnabled val="1"/>
        </dgm:presLayoutVars>
      </dgm:prSet>
      <dgm:spPr/>
    </dgm:pt>
    <dgm:pt modelId="{23BE3664-0F57-4738-A809-253162FDAA79}" type="pres">
      <dgm:prSet presAssocID="{B0D6EC56-C1FB-45F7-8950-F2E8EAFC28F7}" presName="parentNode2" presStyleLbl="node1" presStyleIdx="1" presStyleCnt="2" custScaleX="92075" custScaleY="205880" custLinFactNeighborX="-11644" custLinFactNeighborY="609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49238-5D0E-43F7-97BE-8333A014814D}" type="pres">
      <dgm:prSet presAssocID="{B0D6EC56-C1FB-45F7-8950-F2E8EAFC28F7}" presName="connSite2" presStyleCnt="0"/>
      <dgm:spPr/>
    </dgm:pt>
  </dgm:ptLst>
  <dgm:cxnLst>
    <dgm:cxn modelId="{6528310F-E7E7-4633-9A48-CE808CA23C87}" type="presOf" srcId="{316A929B-2AF4-4AF4-BCF9-7B590214C96E}" destId="{D9FE7718-8568-42DE-82C8-D2E4BDFE6A3A}" srcOrd="0" destOrd="0" presId="urn:microsoft.com/office/officeart/2005/8/layout/hProcess4"/>
    <dgm:cxn modelId="{A6A6C8A1-1180-4A95-9D17-CC573A33F75B}" type="presOf" srcId="{B0D6EC56-C1FB-45F7-8950-F2E8EAFC28F7}" destId="{23BE3664-0F57-4738-A809-253162FDAA79}" srcOrd="0" destOrd="0" presId="urn:microsoft.com/office/officeart/2005/8/layout/hProcess4"/>
    <dgm:cxn modelId="{06DC9C82-CD75-4B8D-A02C-FFFE9CB5AF88}" srcId="{0E66F5DB-8D8E-4DF3-B03E-C05B68BD315C}" destId="{316A929B-2AF4-4AF4-BCF9-7B590214C96E}" srcOrd="0" destOrd="0" parTransId="{E9C78064-AF9D-4442-B72B-692775574AC6}" sibTransId="{B6935816-943F-432F-B160-F600BE9FFB41}"/>
    <dgm:cxn modelId="{7BE4D9E1-059E-4774-A69C-F64EB0E65FB9}" type="presOf" srcId="{0E66F5DB-8D8E-4DF3-B03E-C05B68BD315C}" destId="{DFCF430A-3A0A-4964-984D-36A6C2F90356}" srcOrd="0" destOrd="0" presId="urn:microsoft.com/office/officeart/2005/8/layout/hProcess4"/>
    <dgm:cxn modelId="{5B1616C7-C7DA-4943-823A-824B10C348B8}" srcId="{0E66F5DB-8D8E-4DF3-B03E-C05B68BD315C}" destId="{B0D6EC56-C1FB-45F7-8950-F2E8EAFC28F7}" srcOrd="1" destOrd="0" parTransId="{A7E75100-F805-4645-AF17-2BD405AA7C04}" sibTransId="{4FEC45F6-8BF7-42D7-A52A-8068A2DB7183}"/>
    <dgm:cxn modelId="{11F0B27E-E62F-49C3-A18B-8DF6848A5F37}" type="presOf" srcId="{B6935816-943F-432F-B160-F600BE9FFB41}" destId="{D1026CB4-5DF1-4855-8F54-17B88E3CA014}" srcOrd="0" destOrd="0" presId="urn:microsoft.com/office/officeart/2005/8/layout/hProcess4"/>
    <dgm:cxn modelId="{7EAD4031-48A6-4177-B307-0D7092D417A1}" type="presParOf" srcId="{DFCF430A-3A0A-4964-984D-36A6C2F90356}" destId="{666E7239-12DC-4E12-8841-6D536558009D}" srcOrd="0" destOrd="0" presId="urn:microsoft.com/office/officeart/2005/8/layout/hProcess4"/>
    <dgm:cxn modelId="{56D786B1-C3CD-4C3F-9ABA-B62F95368CA5}" type="presParOf" srcId="{DFCF430A-3A0A-4964-984D-36A6C2F90356}" destId="{8162250E-99F6-4912-9281-C88981AEE69C}" srcOrd="1" destOrd="0" presId="urn:microsoft.com/office/officeart/2005/8/layout/hProcess4"/>
    <dgm:cxn modelId="{CC87950C-4AB1-4D52-8E05-3F74BBADCF09}" type="presParOf" srcId="{DFCF430A-3A0A-4964-984D-36A6C2F90356}" destId="{4A6DB3E5-0223-4E41-9665-DE78AC6B85C0}" srcOrd="2" destOrd="0" presId="urn:microsoft.com/office/officeart/2005/8/layout/hProcess4"/>
    <dgm:cxn modelId="{23847517-2A2B-4B9D-8658-ACA408C16513}" type="presParOf" srcId="{4A6DB3E5-0223-4E41-9665-DE78AC6B85C0}" destId="{2AEC4A1C-97A4-4CD3-9CF7-D3E688430B3A}" srcOrd="0" destOrd="0" presId="urn:microsoft.com/office/officeart/2005/8/layout/hProcess4"/>
    <dgm:cxn modelId="{9D20EB83-DFD4-4FFD-BCEA-F5CED4650295}" type="presParOf" srcId="{2AEC4A1C-97A4-4CD3-9CF7-D3E688430B3A}" destId="{1AFEF08E-E31D-4852-B6F0-8951A7BB98B9}" srcOrd="0" destOrd="0" presId="urn:microsoft.com/office/officeart/2005/8/layout/hProcess4"/>
    <dgm:cxn modelId="{A1ACBD0D-D4BD-41E4-93B5-48E0BDCE10C2}" type="presParOf" srcId="{2AEC4A1C-97A4-4CD3-9CF7-D3E688430B3A}" destId="{5504348F-E191-4558-9FE6-900738D8D31D}" srcOrd="1" destOrd="0" presId="urn:microsoft.com/office/officeart/2005/8/layout/hProcess4"/>
    <dgm:cxn modelId="{A31EE14C-A8B4-4163-9506-17B047772E2E}" type="presParOf" srcId="{2AEC4A1C-97A4-4CD3-9CF7-D3E688430B3A}" destId="{DA8B94BF-DD51-4599-965C-EE8C7BD7FEB7}" srcOrd="2" destOrd="0" presId="urn:microsoft.com/office/officeart/2005/8/layout/hProcess4"/>
    <dgm:cxn modelId="{384639BF-0C84-40EA-8068-344645C5F090}" type="presParOf" srcId="{2AEC4A1C-97A4-4CD3-9CF7-D3E688430B3A}" destId="{D9FE7718-8568-42DE-82C8-D2E4BDFE6A3A}" srcOrd="3" destOrd="0" presId="urn:microsoft.com/office/officeart/2005/8/layout/hProcess4"/>
    <dgm:cxn modelId="{C5CDFB2B-6654-42AA-ADB1-BEFD54AD195C}" type="presParOf" srcId="{2AEC4A1C-97A4-4CD3-9CF7-D3E688430B3A}" destId="{4EF02914-7051-4C5F-9FE8-285C55C4D61C}" srcOrd="4" destOrd="0" presId="urn:microsoft.com/office/officeart/2005/8/layout/hProcess4"/>
    <dgm:cxn modelId="{CADBF15D-943F-4E03-80F6-1B142C5AD45E}" type="presParOf" srcId="{4A6DB3E5-0223-4E41-9665-DE78AC6B85C0}" destId="{D1026CB4-5DF1-4855-8F54-17B88E3CA014}" srcOrd="1" destOrd="0" presId="urn:microsoft.com/office/officeart/2005/8/layout/hProcess4"/>
    <dgm:cxn modelId="{B0717BD4-5114-46FD-B55D-FC61E81EF165}" type="presParOf" srcId="{4A6DB3E5-0223-4E41-9665-DE78AC6B85C0}" destId="{74F84944-45F7-4725-9DD1-272B752A28E7}" srcOrd="2" destOrd="0" presId="urn:microsoft.com/office/officeart/2005/8/layout/hProcess4"/>
    <dgm:cxn modelId="{F25B7576-D897-494C-8959-7E997C9AE6DC}" type="presParOf" srcId="{74F84944-45F7-4725-9DD1-272B752A28E7}" destId="{37FFF6D9-3A29-42DD-A0F8-1DD4B11068A2}" srcOrd="0" destOrd="0" presId="urn:microsoft.com/office/officeart/2005/8/layout/hProcess4"/>
    <dgm:cxn modelId="{BA39B4FB-E171-4445-87A8-7AF9CA1580C3}" type="presParOf" srcId="{74F84944-45F7-4725-9DD1-272B752A28E7}" destId="{DC04B63D-9636-4683-801B-20F6ADB96227}" srcOrd="1" destOrd="0" presId="urn:microsoft.com/office/officeart/2005/8/layout/hProcess4"/>
    <dgm:cxn modelId="{D23F521C-2125-4BDD-80F1-31F6E5C3205B}" type="presParOf" srcId="{74F84944-45F7-4725-9DD1-272B752A28E7}" destId="{D0F5C2A9-3D10-40FD-9846-2DFF08105388}" srcOrd="2" destOrd="0" presId="urn:microsoft.com/office/officeart/2005/8/layout/hProcess4"/>
    <dgm:cxn modelId="{96D34151-B040-4F65-8CFE-01153225231A}" type="presParOf" srcId="{74F84944-45F7-4725-9DD1-272B752A28E7}" destId="{23BE3664-0F57-4738-A809-253162FDAA79}" srcOrd="3" destOrd="0" presId="urn:microsoft.com/office/officeart/2005/8/layout/hProcess4"/>
    <dgm:cxn modelId="{C098172B-13E9-423E-88AB-FCE1DC33B752}" type="presParOf" srcId="{74F84944-45F7-4725-9DD1-272B752A28E7}" destId="{1E749238-5D0E-43F7-97BE-8333A014814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EDDB6-923C-47EB-8A54-E35F9074E02C}">
      <dsp:nvSpPr>
        <dsp:cNvPr id="0" name=""/>
        <dsp:cNvSpPr/>
      </dsp:nvSpPr>
      <dsp:spPr>
        <a:xfrm>
          <a:off x="0" y="279176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A9257-6D84-46B1-9126-D37CBE60D915}">
      <dsp:nvSpPr>
        <dsp:cNvPr id="0" name=""/>
        <dsp:cNvSpPr/>
      </dsp:nvSpPr>
      <dsp:spPr>
        <a:xfrm>
          <a:off x="502991" y="2112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Заявка на регистрацию (внесение изменений, прекращение доступа)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26445"/>
        <a:ext cx="8045630" cy="449798"/>
      </dsp:txXfrm>
    </dsp:sp>
    <dsp:sp modelId="{6D125924-AE00-441F-93FE-EAB3C466106B}">
      <dsp:nvSpPr>
        <dsp:cNvPr id="0" name=""/>
        <dsp:cNvSpPr/>
      </dsp:nvSpPr>
      <dsp:spPr>
        <a:xfrm>
          <a:off x="0" y="1113617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A4B48-C492-49E0-86A4-EAE53C87C9ED}">
      <dsp:nvSpPr>
        <dsp:cNvPr id="0" name=""/>
        <dsp:cNvSpPr/>
      </dsp:nvSpPr>
      <dsp:spPr>
        <a:xfrm>
          <a:off x="502991" y="738176"/>
          <a:ext cx="8094296" cy="596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Организационно-распорядительный документ уполномоченного органа, устанавливающий полномочия работников уполномоченной организации на размещение информации на официальном сайте </a:t>
          </a:r>
        </a:p>
      </dsp:txBody>
      <dsp:txXfrm>
        <a:off x="532126" y="767311"/>
        <a:ext cx="8036026" cy="538571"/>
      </dsp:txXfrm>
    </dsp:sp>
    <dsp:sp modelId="{03F32C59-7DBF-49C6-8205-5877672B5C20}">
      <dsp:nvSpPr>
        <dsp:cNvPr id="0" name=""/>
        <dsp:cNvSpPr/>
      </dsp:nvSpPr>
      <dsp:spPr>
        <a:xfrm>
          <a:off x="0" y="2660679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1318E-7FCA-4BC6-A29B-05C323CA6A31}">
      <dsp:nvSpPr>
        <dsp:cNvPr id="0" name=""/>
        <dsp:cNvSpPr/>
      </dsp:nvSpPr>
      <dsp:spPr>
        <a:xfrm>
          <a:off x="502500" y="1572617"/>
          <a:ext cx="8086391" cy="13094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Законодательный акт субъекта Российской Федерации, определяющий передачу органам местного самоуправления полномочий органов государственной власти субъектов Российской Федерации в сфере охраны здоровья в соответствии с частью 2 статьи 16 Федерального закона "Об основах охраны здоровья граждан в Российской Федерации" (для органов местного самоуправления, осуществляющих организацию проведения независимой оценки качества оказания услуг медицинскими организациями)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66423" y="1636540"/>
        <a:ext cx="7958545" cy="1181615"/>
      </dsp:txXfrm>
    </dsp:sp>
    <dsp:sp modelId="{DA8F76E6-8A7A-49CB-BB22-E2FDBBA26C03}">
      <dsp:nvSpPr>
        <dsp:cNvPr id="0" name=""/>
        <dsp:cNvSpPr/>
      </dsp:nvSpPr>
      <dsp:spPr>
        <a:xfrm>
          <a:off x="0" y="3396743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88E07-E1C2-4CB9-81D8-C463FE6A667A}">
      <dsp:nvSpPr>
        <dsp:cNvPr id="0" name=""/>
        <dsp:cNvSpPr/>
      </dsp:nvSpPr>
      <dsp:spPr>
        <a:xfrm>
          <a:off x="502991" y="3119679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Документ, подтверждающий полномочия уполномоченного лица уполномоченного органа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3144012"/>
        <a:ext cx="8045630" cy="449798"/>
      </dsp:txXfrm>
    </dsp:sp>
    <dsp:sp modelId="{5B41B15B-79C5-4E17-AECF-24CFEC844203}">
      <dsp:nvSpPr>
        <dsp:cNvPr id="0" name=""/>
        <dsp:cNvSpPr/>
      </dsp:nvSpPr>
      <dsp:spPr>
        <a:xfrm>
          <a:off x="0" y="4132807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C7EC8-1F0E-4862-BAFF-FA66D561342A}">
      <dsp:nvSpPr>
        <dsp:cNvPr id="0" name=""/>
        <dsp:cNvSpPr/>
      </dsp:nvSpPr>
      <dsp:spPr>
        <a:xfrm>
          <a:off x="502991" y="3855743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Файл действующего квалифицированного сертификата ключа проверки электронной подписи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3880076"/>
        <a:ext cx="8045630" cy="449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4348F-E191-4558-9FE6-900738D8D31D}">
      <dsp:nvSpPr>
        <dsp:cNvPr id="0" name=""/>
        <dsp:cNvSpPr/>
      </dsp:nvSpPr>
      <dsp:spPr>
        <a:xfrm>
          <a:off x="648292" y="678602"/>
          <a:ext cx="2824527" cy="232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026CB4-5DF1-4855-8F54-17B88E3CA014}">
      <dsp:nvSpPr>
        <dsp:cNvPr id="0" name=""/>
        <dsp:cNvSpPr/>
      </dsp:nvSpPr>
      <dsp:spPr>
        <a:xfrm rot="21310832">
          <a:off x="2716120" y="896626"/>
          <a:ext cx="3261180" cy="3261180"/>
        </a:xfrm>
        <a:prstGeom prst="leftCircularArrow">
          <a:avLst>
            <a:gd name="adj1" fmla="val 2617"/>
            <a:gd name="adj2" fmla="val 318021"/>
            <a:gd name="adj3" fmla="val 2302013"/>
            <a:gd name="adj4" fmla="val 9232970"/>
            <a:gd name="adj5" fmla="val 305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E7718-8568-42DE-82C8-D2E4BDFE6A3A}">
      <dsp:nvSpPr>
        <dsp:cNvPr id="0" name=""/>
        <dsp:cNvSpPr/>
      </dsp:nvSpPr>
      <dsp:spPr>
        <a:xfrm>
          <a:off x="1234767" y="984325"/>
          <a:ext cx="2510690" cy="26117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регистрирует (вносит изменения в регистрационные данные) уполномоченный орган и представителей уполномоченного органа на официальном сайте (п. 11 Порядка)</a:t>
          </a:r>
        </a:p>
      </dsp:txBody>
      <dsp:txXfrm>
        <a:off x="1308303" y="1057861"/>
        <a:ext cx="2363618" cy="2464652"/>
      </dsp:txXfrm>
    </dsp:sp>
    <dsp:sp modelId="{210223D5-930B-47E1-9A51-BCABFE05ED9D}">
      <dsp:nvSpPr>
        <dsp:cNvPr id="0" name=""/>
        <dsp:cNvSpPr/>
      </dsp:nvSpPr>
      <dsp:spPr>
        <a:xfrm>
          <a:off x="4359929" y="929321"/>
          <a:ext cx="2824527" cy="232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90721-EEE8-414A-ABF0-D9D410A054DF}">
      <dsp:nvSpPr>
        <dsp:cNvPr id="0" name=""/>
        <dsp:cNvSpPr/>
      </dsp:nvSpPr>
      <dsp:spPr>
        <a:xfrm>
          <a:off x="4742473" y="394174"/>
          <a:ext cx="2510690" cy="2629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возвращает в уполномоченный орган один экземпляр Заявки, представленной в форме документа на бумажном носителе, с отметкой ТОФК о регистрации (внесении изменений в регистрационные данные) на официальном сайте (п. 14 Порядка)</a:t>
          </a:r>
        </a:p>
      </dsp:txBody>
      <dsp:txXfrm>
        <a:off x="4816009" y="467710"/>
        <a:ext cx="2363618" cy="24828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4348F-E191-4558-9FE6-900738D8D31D}">
      <dsp:nvSpPr>
        <dsp:cNvPr id="0" name=""/>
        <dsp:cNvSpPr/>
      </dsp:nvSpPr>
      <dsp:spPr>
        <a:xfrm>
          <a:off x="878265" y="1329328"/>
          <a:ext cx="2824527" cy="232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026CB4-5DF1-4855-8F54-17B88E3CA014}">
      <dsp:nvSpPr>
        <dsp:cNvPr id="0" name=""/>
        <dsp:cNvSpPr/>
      </dsp:nvSpPr>
      <dsp:spPr>
        <a:xfrm rot="21413284">
          <a:off x="2762835" y="1891925"/>
          <a:ext cx="2688944" cy="2688944"/>
        </a:xfrm>
        <a:prstGeom prst="leftCircularArrow">
          <a:avLst>
            <a:gd name="adj1" fmla="val 3174"/>
            <a:gd name="adj2" fmla="val 390768"/>
            <a:gd name="adj3" fmla="val 2555501"/>
            <a:gd name="adj4" fmla="val 9413711"/>
            <a:gd name="adj5" fmla="val 37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E7718-8568-42DE-82C8-D2E4BDFE6A3A}">
      <dsp:nvSpPr>
        <dsp:cNvPr id="0" name=""/>
        <dsp:cNvSpPr/>
      </dsp:nvSpPr>
      <dsp:spPr>
        <a:xfrm>
          <a:off x="1397812" y="863514"/>
          <a:ext cx="2510690" cy="2356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Возвращает уполномоченному органу один экземпляр Заявки с отметкой ТОФК о возврате документов в связи с отрицательным результатом проверки документов и документы, представляемые к Заявке на регистрацию</a:t>
          </a:r>
        </a:p>
      </dsp:txBody>
      <dsp:txXfrm>
        <a:off x="1466827" y="932529"/>
        <a:ext cx="2372660" cy="2218328"/>
      </dsp:txXfrm>
    </dsp:sp>
    <dsp:sp modelId="{DC04B63D-9636-4683-801B-20F6ADB96227}">
      <dsp:nvSpPr>
        <dsp:cNvPr id="0" name=""/>
        <dsp:cNvSpPr/>
      </dsp:nvSpPr>
      <dsp:spPr>
        <a:xfrm>
          <a:off x="4152820" y="637020"/>
          <a:ext cx="2551593" cy="2329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E3664-0F57-4738-A809-253162FDAA79}">
      <dsp:nvSpPr>
        <dsp:cNvPr id="0" name=""/>
        <dsp:cNvSpPr/>
      </dsp:nvSpPr>
      <dsp:spPr>
        <a:xfrm>
          <a:off x="4702013" y="1057091"/>
          <a:ext cx="2311718" cy="2055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Формирует и направляет уполномоченному органу протокол рассмотрения документов с указанием причин отрицательного результата проведения проверки </a:t>
          </a:r>
        </a:p>
      </dsp:txBody>
      <dsp:txXfrm>
        <a:off x="4762218" y="1117296"/>
        <a:ext cx="2191308" cy="1935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04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9178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0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9580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25.09.2015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71F500513C5F7A3DE1F5EE41600532302F1A534D4A1AF8CCF5028A8CC5ED40A54028D4C32373E6CAg8V7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hyperlink" Target="consultantplus://offline/ref=71F500513C5F7A3DE1F5EE41600532302F1A534D4A1AF8CCF5028A8CC5ED40A54028D4C32373E6CAg8V7P" TargetMode="External"/><Relationship Id="rId4" Type="http://schemas.openxmlformats.org/officeDocument/2006/relationships/diagramLayout" Target="../diagrams/layout3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package" Target="../embeddings/_________Microsoft_Visio111111111.vsd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hyperlink" Target="mailto:helpdesk@bus.gov.ru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936750" y="1662906"/>
            <a:ext cx="86423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Порядок регистрации уполномоченных органов и их представителей на официальном сайте для размещения информации о государственных и муниципальных учреждениях в сети «интернет» </a:t>
            </a:r>
            <a:r>
              <a:rPr kumimoji="0" lang="en-US" altLang="ru-RU" sz="2800" b="1" dirty="0" smtClean="0">
                <a:solidFill>
                  <a:srgbClr val="376092"/>
                </a:solidFill>
                <a:latin typeface="Arial" pitchFamily="34" charset="0"/>
              </a:rPr>
              <a:t>bus.gov.ru</a:t>
            </a:r>
            <a:endParaRPr kumimoji="0" lang="ru-RU" altLang="ru-RU" sz="2800" b="1" dirty="0" smtClean="0">
              <a:solidFill>
                <a:srgbClr val="376092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1" y="4616529"/>
            <a:ext cx="5724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Управления интегрированных информационных систем государственных финансов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algn="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Д.В. Соломатин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3075" y="5724525"/>
            <a:ext cx="182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октября 2015 г.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33824" y="487416"/>
            <a:ext cx="7458075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Нормативное правовое регулирование регистрации уполномоченных органов и их представителей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034842" y="1700420"/>
            <a:ext cx="480300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214ABD"/>
                </a:solidFill>
              </a:rPr>
              <a:t>Порядок регистрации уполномоченных органов регулируется</a:t>
            </a:r>
            <a:r>
              <a:rPr lang="ru-RU" sz="2000" dirty="0" smtClean="0"/>
              <a:t> </a:t>
            </a:r>
            <a:r>
              <a:rPr lang="ru-RU" sz="2000" u="sng" dirty="0" smtClean="0">
                <a:solidFill>
                  <a:srgbClr val="FF0000"/>
                </a:solidFill>
              </a:rPr>
              <a:t>пунктами 5-16</a:t>
            </a:r>
          </a:p>
          <a:p>
            <a:pPr algn="ctr"/>
            <a:endParaRPr lang="ru-RU" sz="1600" dirty="0" smtClean="0"/>
          </a:p>
          <a:p>
            <a:pPr algn="just"/>
            <a:r>
              <a:rPr lang="ru-RU" sz="1400" dirty="0">
                <a:latin typeface="Roboto"/>
              </a:rPr>
              <a:t>Порядка </a:t>
            </a:r>
            <a:r>
              <a:rPr lang="ru-RU" sz="1400" dirty="0" smtClean="0">
                <a:latin typeface="Roboto"/>
              </a:rPr>
              <a:t>размещения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 на официальном сайте для размещения информации о государственных и муниципальных учреждениях в информационно-телекоммуникационной сети «Интернет", утвержденного приказом Минфина России от 22.07.2015 г. № 116н</a:t>
            </a:r>
            <a:endParaRPr lang="ru-RU" sz="1400" dirty="0"/>
          </a:p>
        </p:txBody>
      </p:sp>
      <p:grpSp>
        <p:nvGrpSpPr>
          <p:cNvPr id="10" name="Группа 9"/>
          <p:cNvGrpSpPr/>
          <p:nvPr/>
        </p:nvGrpSpPr>
        <p:grpSpPr>
          <a:xfrm rot="5400000">
            <a:off x="5121840" y="2416841"/>
            <a:ext cx="404070" cy="1197195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Стрелка вверх 10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Стрелка вверх 11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Стрелка вверх 12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09" y="1460500"/>
            <a:ext cx="3438548" cy="48708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38601" y="176213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Процедура регистрации на сайте </a:t>
            </a:r>
            <a:r>
              <a:rPr lang="en-US" altLang="ru-RU" sz="2400" dirty="0">
                <a:solidFill>
                  <a:srgbClr val="0070C0"/>
                </a:solidFill>
                <a:sym typeface="Arial" pitchFamily="34" charset="0"/>
              </a:rPr>
              <a:t>bus.gov.ru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в электронной форме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и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с использованием Заявки в бумажной форме</a:t>
            </a:r>
          </a:p>
        </p:txBody>
      </p:sp>
      <p:grpSp>
        <p:nvGrpSpPr>
          <p:cNvPr id="4" name="Группа 45"/>
          <p:cNvGrpSpPr>
            <a:grpSpLocks/>
          </p:cNvGrpSpPr>
          <p:nvPr/>
        </p:nvGrpSpPr>
        <p:grpSpPr bwMode="auto">
          <a:xfrm>
            <a:off x="678642" y="1391958"/>
            <a:ext cx="8787656" cy="4916604"/>
            <a:chOff x="-44558" y="843558"/>
            <a:chExt cx="9081054" cy="4464496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17376" y="3620973"/>
              <a:ext cx="8919120" cy="44439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650808" y="1130822"/>
              <a:ext cx="1571721" cy="461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Уполномоченный орган</a:t>
              </a:r>
            </a:p>
          </p:txBody>
        </p:sp>
        <p:sp>
          <p:nvSpPr>
            <p:cNvPr id="8" name="Загнутый угол 7"/>
            <p:cNvSpPr>
              <a:spLocks noChangeArrowheads="1"/>
            </p:cNvSpPr>
            <p:nvPr/>
          </p:nvSpPr>
          <p:spPr bwMode="auto">
            <a:xfrm>
              <a:off x="2535287" y="1059403"/>
              <a:ext cx="1965445" cy="1223649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ru-RU" altLang="ru-RU" sz="1100" b="1" dirty="0">
                  <a:solidFill>
                    <a:srgbClr val="17375E"/>
                  </a:solidFill>
                </a:rPr>
                <a:t>- заявка на регистрацию</a:t>
              </a:r>
            </a:p>
            <a:p>
              <a:r>
                <a:rPr lang="ru-RU" altLang="ru-RU" sz="1100" b="1" dirty="0">
                  <a:solidFill>
                    <a:srgbClr val="17375E"/>
                  </a:solidFill>
                </a:rPr>
                <a:t>(на внесение изменений,</a:t>
              </a:r>
            </a:p>
            <a:p>
              <a:r>
                <a:rPr lang="ru-RU" altLang="ru-RU" sz="1100" b="1" dirty="0">
                  <a:solidFill>
                    <a:srgbClr val="17375E"/>
                  </a:solidFill>
                </a:rPr>
                <a:t>на прекращение);</a:t>
              </a:r>
            </a:p>
            <a:p>
              <a:r>
                <a:rPr lang="ru-RU" altLang="ru-RU" sz="1100" b="1" dirty="0" smtClean="0">
                  <a:solidFill>
                    <a:srgbClr val="17375E"/>
                  </a:solidFill>
                </a:rPr>
                <a:t>- электронные </a:t>
              </a:r>
              <a:r>
                <a:rPr lang="ru-RU" altLang="ru-RU" sz="1100" b="1" dirty="0">
                  <a:solidFill>
                    <a:srgbClr val="17375E"/>
                  </a:solidFill>
                </a:rPr>
                <a:t>образы необходимых </a:t>
              </a:r>
              <a:r>
                <a:rPr lang="ru-RU" altLang="ru-RU" sz="1100" b="1" dirty="0" smtClean="0">
                  <a:solidFill>
                    <a:srgbClr val="17375E"/>
                  </a:solidFill>
                </a:rPr>
                <a:t>документов;</a:t>
              </a:r>
            </a:p>
            <a:p>
              <a:r>
                <a:rPr lang="ru-RU" altLang="ru-RU" sz="1100" b="1" dirty="0" smtClean="0">
                  <a:solidFill>
                    <a:srgbClr val="17375E"/>
                  </a:solidFill>
                </a:rPr>
                <a:t>- файл сертификата ключа проверки ЭП</a:t>
              </a:r>
              <a:endParaRPr lang="ru-RU" altLang="ru-RU" sz="1100" b="1" dirty="0">
                <a:solidFill>
                  <a:srgbClr val="17375E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611119" y="2644910"/>
              <a:ext cx="1639987" cy="647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Территориальный орган Федерального казначейства</a:t>
              </a:r>
            </a:p>
          </p:txBody>
        </p:sp>
        <p:sp>
          <p:nvSpPr>
            <p:cNvPr id="10" name="Загнутый угол 9"/>
            <p:cNvSpPr>
              <a:spLocks noChangeArrowheads="1"/>
            </p:cNvSpPr>
            <p:nvPr/>
          </p:nvSpPr>
          <p:spPr bwMode="auto">
            <a:xfrm>
              <a:off x="4184799" y="2606819"/>
              <a:ext cx="1755882" cy="901470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проверка Заявки; </a:t>
              </a:r>
            </a:p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проверка </a:t>
              </a:r>
              <a:r>
                <a:rPr lang="ru-RU" altLang="ru-RU" sz="1200" b="1" dirty="0" smtClean="0">
                  <a:solidFill>
                    <a:srgbClr val="17375E"/>
                  </a:solidFill>
                </a:rPr>
                <a:t>документов</a:t>
              </a:r>
            </a:p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</a:t>
              </a:r>
              <a:r>
                <a:rPr lang="ru-RU" altLang="ru-RU" sz="1200" b="1" dirty="0" smtClean="0">
                  <a:solidFill>
                    <a:srgbClr val="17375E"/>
                  </a:solidFill>
                </a:rPr>
                <a:t>проверка наличия сертификата</a:t>
              </a:r>
              <a:endParaRPr lang="ru-RU" altLang="ru-RU" sz="1200" b="1" dirty="0">
                <a:solidFill>
                  <a:srgbClr val="17375E"/>
                </a:solidFill>
              </a:endParaRPr>
            </a:p>
          </p:txBody>
        </p:sp>
        <p:cxnSp>
          <p:nvCxnSpPr>
            <p:cNvPr id="11" name="Соединительная линия уступом 39"/>
            <p:cNvCxnSpPr>
              <a:stCxn id="8" idx="2"/>
              <a:endCxn id="10" idx="1"/>
            </p:cNvCxnSpPr>
            <p:nvPr/>
          </p:nvCxnSpPr>
          <p:spPr>
            <a:xfrm rot="16200000" flipH="1">
              <a:off x="3464153" y="2336908"/>
              <a:ext cx="774502" cy="666790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Загнутый угол 11"/>
            <p:cNvSpPr>
              <a:spLocks noChangeArrowheads="1"/>
            </p:cNvSpPr>
            <p:nvPr/>
          </p:nvSpPr>
          <p:spPr bwMode="auto">
            <a:xfrm>
              <a:off x="5742233" y="1294293"/>
              <a:ext cx="1476465" cy="988759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100" b="1" dirty="0">
                  <a:solidFill>
                    <a:srgbClr val="17375E"/>
                  </a:solidFill>
                </a:rPr>
                <a:t> протокол рассмотрения с указанием причин отрицательного результата</a:t>
              </a:r>
            </a:p>
          </p:txBody>
        </p:sp>
        <p:sp>
          <p:nvSpPr>
            <p:cNvPr id="13" name="Загнутый угол 12"/>
            <p:cNvSpPr>
              <a:spLocks noChangeArrowheads="1"/>
            </p:cNvSpPr>
            <p:nvPr/>
          </p:nvSpPr>
          <p:spPr bwMode="auto">
            <a:xfrm>
              <a:off x="5940682" y="3871734"/>
              <a:ext cx="2092453" cy="860205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регистрация Уполномоченного органа (внесение изменений, прекращение доступа)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61922" y="3939979"/>
              <a:ext cx="1638400" cy="645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Территориальный орган Федерального казначейства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H="1" flipV="1">
              <a:off x="584129" y="843558"/>
              <a:ext cx="66679" cy="395980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 rot="16200000">
              <a:off x="-794358" y="1896492"/>
              <a:ext cx="2145752" cy="646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Система «Электронный бюджет» (с 01.01.2016)  или посещение ТОФК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 rot="16200000">
              <a:off x="-805471" y="4005770"/>
              <a:ext cx="2144164" cy="460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Официальный </a:t>
              </a:r>
            </a:p>
            <a:p>
              <a:pPr algn="ctr"/>
              <a:r>
                <a:rPr lang="ru-RU" altLang="ru-RU" sz="1200" b="1" dirty="0"/>
                <a:t>сайт</a:t>
              </a:r>
            </a:p>
          </p:txBody>
        </p:sp>
        <p:cxnSp>
          <p:nvCxnSpPr>
            <p:cNvPr id="18" name="Соединительная линия уступом 39"/>
            <p:cNvCxnSpPr>
              <a:stCxn id="10" idx="2"/>
              <a:endCxn id="13" idx="1"/>
            </p:cNvCxnSpPr>
            <p:nvPr/>
          </p:nvCxnSpPr>
          <p:spPr>
            <a:xfrm rot="16200000" flipH="1">
              <a:off x="5104938" y="3466093"/>
              <a:ext cx="793547" cy="877941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61922" y="2427478"/>
              <a:ext cx="8303132" cy="0"/>
            </a:xfrm>
            <a:prstGeom prst="line">
              <a:avLst/>
            </a:prstGeom>
            <a:ln w="12700">
              <a:solidFill>
                <a:srgbClr val="55A95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Соединительная линия уступом 39"/>
            <p:cNvCxnSpPr>
              <a:stCxn id="10" idx="0"/>
              <a:endCxn id="12" idx="1"/>
            </p:cNvCxnSpPr>
            <p:nvPr/>
          </p:nvCxnSpPr>
          <p:spPr>
            <a:xfrm rot="5400000" flipH="1" flipV="1">
              <a:off x="4993413" y="1858000"/>
              <a:ext cx="818146" cy="679493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4524502" y="1340922"/>
              <a:ext cx="1204990" cy="330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Отрицательный результат</a:t>
              </a:r>
            </a:p>
          </p:txBody>
        </p:sp>
        <p:sp>
          <p:nvSpPr>
            <p:cNvPr id="22" name="Загнутый угол 21"/>
            <p:cNvSpPr>
              <a:spLocks noChangeArrowheads="1"/>
            </p:cNvSpPr>
            <p:nvPr/>
          </p:nvSpPr>
          <p:spPr bwMode="auto">
            <a:xfrm>
              <a:off x="7380633" y="1280008"/>
              <a:ext cx="1655863" cy="1003044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050" b="1" dirty="0">
                  <a:solidFill>
                    <a:srgbClr val="17375E"/>
                  </a:solidFill>
                </a:rPr>
                <a:t> уведомление о регистрации Уполномоченного органа  (о </a:t>
              </a:r>
              <a:r>
                <a:rPr lang="ru-RU" altLang="ru-RU" sz="1050" b="1" dirty="0" smtClean="0">
                  <a:solidFill>
                    <a:srgbClr val="17375E"/>
                  </a:solidFill>
                </a:rPr>
                <a:t>прекращении </a:t>
              </a:r>
              <a:r>
                <a:rPr lang="ru-RU" altLang="ru-RU" sz="1050" b="1" dirty="0">
                  <a:solidFill>
                    <a:srgbClr val="17375E"/>
                  </a:solidFill>
                </a:rPr>
                <a:t>доступа)</a:t>
              </a: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4576936" y="4331991"/>
              <a:ext cx="1197047" cy="330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Положительный результат</a:t>
              </a:r>
            </a:p>
          </p:txBody>
        </p:sp>
        <p:cxnSp>
          <p:nvCxnSpPr>
            <p:cNvPr id="24" name="Соединительная линия уступом 39"/>
            <p:cNvCxnSpPr>
              <a:stCxn id="13" idx="3"/>
              <a:endCxn id="22" idx="2"/>
            </p:cNvCxnSpPr>
            <p:nvPr/>
          </p:nvCxnSpPr>
          <p:spPr>
            <a:xfrm flipV="1">
              <a:off x="8033135" y="2283052"/>
              <a:ext cx="174636" cy="2018784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Соединительная линия уступом 39"/>
            <p:cNvCxnSpPr>
              <a:stCxn id="12" idx="0"/>
              <a:endCxn id="8" idx="0"/>
            </p:cNvCxnSpPr>
            <p:nvPr/>
          </p:nvCxnSpPr>
          <p:spPr>
            <a:xfrm rot="16200000" flipV="1">
              <a:off x="4881792" y="-304381"/>
              <a:ext cx="234890" cy="2962456"/>
            </a:xfrm>
            <a:prstGeom prst="bentConnector3">
              <a:avLst>
                <a:gd name="adj1" fmla="val 184700"/>
              </a:avLst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H="1" flipV="1">
              <a:off x="2274921" y="843558"/>
              <a:ext cx="65091" cy="395980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Скругленный прямоугольник 1"/>
          <p:cNvSpPr/>
          <p:nvPr/>
        </p:nvSpPr>
        <p:spPr>
          <a:xfrm>
            <a:off x="9541714" y="1689248"/>
            <a:ext cx="2343150" cy="2389686"/>
          </a:xfrm>
          <a:prstGeom prst="roundRect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Идентификация и аутентификация при работе с системой после прохождения процедуры </a:t>
            </a:r>
            <a:r>
              <a:rPr lang="ru-RU" sz="1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регистрации</a:t>
            </a:r>
          </a:p>
          <a:p>
            <a:pPr lvl="0" algn="just" defTabSz="7556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информация размещается в личном кабинете</a:t>
            </a:r>
            <a:r>
              <a:rPr lang="ru-RU" sz="1200" b="1" dirty="0" smtClean="0"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cs typeface="Times New Roman" panose="02020603050405020304" pitchFamily="18" charset="0"/>
              </a:rPr>
              <a:t>сайта </a:t>
            </a:r>
            <a:r>
              <a:rPr lang="en-US" sz="1100" dirty="0" smtClean="0">
                <a:cs typeface="Times New Roman" panose="02020603050405020304" pitchFamily="18" charset="0"/>
              </a:rPr>
              <a:t>bus.gov.ru</a:t>
            </a:r>
            <a:r>
              <a:rPr lang="ru-RU" sz="1100" dirty="0" smtClean="0">
                <a:cs typeface="Times New Roman" panose="02020603050405020304" pitchFamily="18" charset="0"/>
              </a:rPr>
              <a:t>, вход в который осуществляется с использованием сертификата ЭП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19300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965677"/>
              </p:ext>
            </p:extLst>
          </p:nvPr>
        </p:nvGraphicFramePr>
        <p:xfrm>
          <a:off x="1293962" y="1664043"/>
          <a:ext cx="10059838" cy="451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4389" y="373921"/>
            <a:ext cx="928378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Документы, представляемые 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 в территориальный орган Федерального казначейства для регистрации на сайте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9480430" y="3873260"/>
            <a:ext cx="2441275" cy="997425"/>
          </a:xfrm>
          <a:prstGeom prst="wedgeRoundRectCallout">
            <a:avLst>
              <a:gd name="adj1" fmla="val -108101"/>
              <a:gd name="adj2" fmla="val 61111"/>
              <a:gd name="adj3" fmla="val 16667"/>
            </a:avLst>
          </a:prstGeom>
          <a:solidFill>
            <a:srgbClr val="F4D1C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случае если Заявка на регистрацию подписывается уполномоченным лицом уполномоченного органа</a:t>
            </a:r>
            <a:endParaRPr lang="ru-RU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74453" y="5355400"/>
            <a:ext cx="1552755" cy="38467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Дополнительно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7639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162" y="894187"/>
            <a:ext cx="6224026" cy="42856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03601" y="277813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регистрацию</a:t>
            </a:r>
          </a:p>
        </p:txBody>
      </p:sp>
      <p:sp>
        <p:nvSpPr>
          <p:cNvPr id="8" name="Прямоугольник 2"/>
          <p:cNvSpPr/>
          <p:nvPr/>
        </p:nvSpPr>
        <p:spPr>
          <a:xfrm>
            <a:off x="91246" y="1545541"/>
            <a:ext cx="3947354" cy="3893374"/>
          </a:xfrm>
          <a:prstGeom prst="rect">
            <a:avLst/>
          </a:prstGeom>
          <a:effectLst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 smtClean="0"/>
              <a:t>Сотрудник ТОФК осуществляет проверку :</a:t>
            </a:r>
          </a:p>
          <a:p>
            <a:r>
              <a:rPr lang="ru-RU" sz="1300" dirty="0" smtClean="0"/>
              <a:t> - </a:t>
            </a:r>
            <a:r>
              <a:rPr lang="ru-RU" sz="1300" dirty="0"/>
              <a:t>наличия в представленной Заявке реквизитов, предусмотренных к заполнению в соответствии с Порядком, а также их соответствия друг другу;</a:t>
            </a:r>
          </a:p>
          <a:p>
            <a:r>
              <a:rPr lang="ru-RU" sz="1300" dirty="0"/>
              <a:t>- соответствия формы представленной Заявки </a:t>
            </a:r>
            <a:r>
              <a:rPr lang="ru-RU" sz="1300" dirty="0" smtClean="0"/>
              <a:t>форме</a:t>
            </a:r>
            <a:r>
              <a:rPr lang="ru-RU" sz="1300" dirty="0" smtClean="0">
                <a:solidFill>
                  <a:schemeClr val="tx1"/>
                </a:solidFill>
              </a:rPr>
              <a:t>, установленной Порядком;</a:t>
            </a:r>
            <a:endParaRPr lang="ru-RU" sz="1300" dirty="0">
              <a:solidFill>
                <a:schemeClr val="tx1"/>
              </a:solidFill>
              <a:hlinkClick r:id="rId3"/>
            </a:endParaRPr>
          </a:p>
          <a:p>
            <a:r>
              <a:rPr lang="ru-RU" sz="1300" dirty="0"/>
              <a:t>- отсутствия в представленной Заявке </a:t>
            </a:r>
            <a:r>
              <a:rPr lang="ru-RU" sz="1300" dirty="0" smtClean="0"/>
              <a:t>исправлений;</a:t>
            </a:r>
            <a:endParaRPr lang="ru-RU" sz="1300" dirty="0"/>
          </a:p>
          <a:p>
            <a:r>
              <a:rPr lang="ru-RU" sz="1300" dirty="0" smtClean="0"/>
              <a:t>- соответствия </a:t>
            </a:r>
            <a:r>
              <a:rPr lang="ru-RU" sz="1300" dirty="0"/>
              <a:t>реквизитов Заявки представленным копиям подтверждающих </a:t>
            </a:r>
            <a:r>
              <a:rPr lang="ru-RU" sz="1300" dirty="0" smtClean="0"/>
              <a:t>документов;</a:t>
            </a:r>
          </a:p>
          <a:p>
            <a:r>
              <a:rPr lang="ru-RU" sz="1300" dirty="0" smtClean="0"/>
              <a:t>- правильности </a:t>
            </a:r>
            <a:r>
              <a:rPr lang="ru-RU" sz="1300" dirty="0"/>
              <a:t>представления подтверждающих документов в </a:t>
            </a:r>
            <a:r>
              <a:rPr lang="ru-RU" sz="1300" dirty="0" smtClean="0"/>
              <a:t>части полноты </a:t>
            </a:r>
            <a:r>
              <a:rPr lang="ru-RU" sz="1300" dirty="0"/>
              <a:t>комплекта представленных </a:t>
            </a:r>
            <a:r>
              <a:rPr lang="ru-RU" sz="1300" dirty="0" smtClean="0"/>
              <a:t>документов, а также заверения </a:t>
            </a:r>
            <a:r>
              <a:rPr lang="ru-RU" sz="1300" dirty="0"/>
              <a:t>копий подтверждающих документов в установленном </a:t>
            </a:r>
            <a:r>
              <a:rPr lang="ru-RU" sz="1300" dirty="0" smtClean="0"/>
              <a:t>порядке;</a:t>
            </a:r>
            <a:endParaRPr lang="ru-RU" sz="1300" dirty="0"/>
          </a:p>
          <a:p>
            <a:r>
              <a:rPr lang="ru-RU" sz="1300" dirty="0" smtClean="0"/>
              <a:t>- соответствия </a:t>
            </a:r>
            <a:r>
              <a:rPr lang="ru-RU" sz="1300" dirty="0"/>
              <a:t>сведений об уполномоченном органе, указанных в </a:t>
            </a:r>
            <a:r>
              <a:rPr lang="ru-RU" sz="1300" dirty="0" smtClean="0"/>
              <a:t>заявке, сведениям </a:t>
            </a:r>
            <a:r>
              <a:rPr lang="ru-RU" sz="1300" dirty="0"/>
              <a:t>реестра участников бюджетного процесса и иных юридических лиц, не являющихся участниками бюджетного </a:t>
            </a:r>
            <a:r>
              <a:rPr lang="ru-RU" sz="1300" dirty="0" smtClean="0"/>
              <a:t>процесса    (до 1.01.2016 г. сведения ЕГРЮЛ).</a:t>
            </a:r>
            <a:endParaRPr lang="ru-RU" sz="1300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0335428" y="2370319"/>
            <a:ext cx="1796190" cy="1178011"/>
          </a:xfrm>
          <a:prstGeom prst="wedgeRoundRectCallout">
            <a:avLst>
              <a:gd name="adj1" fmla="val -114361"/>
              <a:gd name="adj2" fmla="val 55901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320264" y="4027792"/>
            <a:ext cx="1140942" cy="711347"/>
          </a:xfrm>
          <a:prstGeom prst="wedgeRoundRectCallout">
            <a:avLst>
              <a:gd name="adj1" fmla="val -132894"/>
              <a:gd name="adj2" fmla="val -87190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4037013" y="5323860"/>
            <a:ext cx="7318375" cy="1057890"/>
          </a:xfrm>
          <a:prstGeom prst="wedgeRoundRectCallout">
            <a:avLst>
              <a:gd name="adj1" fmla="val -49488"/>
              <a:gd name="adj2" fmla="val 1809"/>
              <a:gd name="adj3" fmla="val 16667"/>
            </a:avLst>
          </a:prstGeom>
          <a:solidFill>
            <a:schemeClr val="accent1">
              <a:alpha val="7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55650">
              <a:lnSpc>
                <a:spcPct val="90000"/>
              </a:lnSpc>
              <a:spcAft>
                <a:spcPct val="35000"/>
              </a:spcAft>
            </a:pPr>
            <a:endParaRPr lang="ru-RU" sz="16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Используемые </a:t>
            </a:r>
            <a:r>
              <a:rPr lang="ru-RU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при работе с системой роли пользователей </a:t>
            </a:r>
          </a:p>
          <a:p>
            <a:pPr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-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уполномоченный на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формирование и размещение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информации на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официальном сайте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lvl="0"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-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уполномоченный на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подписание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информации на официальном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сайте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259" y="1346096"/>
            <a:ext cx="7736837" cy="4613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1" y="176212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внесение изменений</a:t>
            </a: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9942295" y="2520413"/>
            <a:ext cx="1985319" cy="1178011"/>
          </a:xfrm>
          <a:prstGeom prst="wedgeRoundRectCallout">
            <a:avLst>
              <a:gd name="adj1" fmla="val -107964"/>
              <a:gd name="adj2" fmla="val 76385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8469785" y="4160700"/>
            <a:ext cx="1140942" cy="711347"/>
          </a:xfrm>
          <a:prstGeom prst="wedgeRoundRectCallout">
            <a:avLst>
              <a:gd name="adj1" fmla="val -132894"/>
              <a:gd name="adj2" fmla="val -87190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303202" y="5083641"/>
            <a:ext cx="4003930" cy="1193534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Представляется  </a:t>
            </a:r>
            <a:r>
              <a:rPr lang="ru-RU" sz="1400" dirty="0"/>
              <a:t>в ТОФК по месту нахождения уполномоченного органа в порядке, соответствующем порядку подачи Заявки на </a:t>
            </a:r>
            <a:r>
              <a:rPr lang="ru-RU" sz="1400" dirty="0" smtClean="0"/>
              <a:t>регистрацию в соответствии с  п. 5-6 Порядка.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24462" y="627672"/>
            <a:ext cx="8604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Формируется при необходимости внесения изменений в  Заявку на регистрацию</a:t>
            </a:r>
          </a:p>
        </p:txBody>
      </p:sp>
      <p:sp>
        <p:nvSpPr>
          <p:cNvPr id="10" name="Прямоугольник 2"/>
          <p:cNvSpPr/>
          <p:nvPr/>
        </p:nvSpPr>
        <p:spPr>
          <a:xfrm>
            <a:off x="251971" y="1888980"/>
            <a:ext cx="2124938" cy="138499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Сотрудник ТОФК осуществляет проверку  Заявки на внесение изменений аналогично проверке Заявке на регистрацию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470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75" y="1313911"/>
            <a:ext cx="7362770" cy="4808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33475" y="86514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прекращение</a:t>
            </a: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0401300" y="3278501"/>
            <a:ext cx="1796190" cy="1178011"/>
          </a:xfrm>
          <a:prstGeom prst="wedgeRoundRectCallout">
            <a:avLst>
              <a:gd name="adj1" fmla="val -105767"/>
              <a:gd name="adj2" fmla="val 65333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260358" y="5294248"/>
            <a:ext cx="1140942" cy="711347"/>
          </a:xfrm>
          <a:prstGeom prst="wedgeRoundRectCallout">
            <a:avLst>
              <a:gd name="adj1" fmla="val -185211"/>
              <a:gd name="adj2" fmla="val -178242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8747" y="4851559"/>
            <a:ext cx="3695759" cy="1644423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- Одновременно </a:t>
            </a:r>
            <a:r>
              <a:rPr lang="ru-RU" sz="1100" dirty="0"/>
              <a:t>уполномоченный орган представляет </a:t>
            </a:r>
            <a:r>
              <a:rPr lang="ru-RU" sz="1100" dirty="0" smtClean="0"/>
              <a:t>организационно-распорядительный документ, являющийся </a:t>
            </a:r>
            <a:r>
              <a:rPr lang="ru-RU" sz="1100" dirty="0"/>
              <a:t>основанием прекращения доступа к размещению информации на официальном </a:t>
            </a:r>
            <a:r>
              <a:rPr lang="ru-RU" sz="1100" dirty="0" smtClean="0"/>
              <a:t>сайте.</a:t>
            </a:r>
            <a:endParaRPr lang="ru-RU" sz="1100" dirty="0"/>
          </a:p>
          <a:p>
            <a:pPr algn="ctr"/>
            <a:r>
              <a:rPr lang="ru-RU" sz="1100" dirty="0" smtClean="0"/>
              <a:t>- Заявка представляется  </a:t>
            </a:r>
            <a:r>
              <a:rPr lang="ru-RU" sz="1100" dirty="0"/>
              <a:t>в </a:t>
            </a:r>
            <a:r>
              <a:rPr lang="ru-RU" sz="1100" dirty="0" smtClean="0"/>
              <a:t>территориальный орган Федерального казначейства </a:t>
            </a:r>
            <a:r>
              <a:rPr lang="ru-RU" sz="1100" dirty="0"/>
              <a:t>по месту нахождения уполномоченного органа в порядке, соответствующем порядку подачи Заявки на регистрацию в соответствии с п. 5-6 </a:t>
            </a:r>
            <a:r>
              <a:rPr lang="ru-RU" sz="1100" dirty="0" smtClean="0"/>
              <a:t>Порядка.</a:t>
            </a:r>
            <a:endParaRPr lang="ru-RU" sz="11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99335" y="482914"/>
            <a:ext cx="88629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Формируется в случае ликвидации уполномоченного органа, реорганизации уполномоченного органа в форме его слияния, присоединения или разделения, прекращения </a:t>
            </a:r>
            <a:r>
              <a:rPr lang="ru-RU" sz="1600" dirty="0" smtClean="0">
                <a:solidFill>
                  <a:srgbClr val="FF0000"/>
                </a:solidFill>
              </a:rPr>
              <a:t>выполнения функций уполномоченного органа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385321" y="1866480"/>
            <a:ext cx="2714014" cy="954107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Сотрудник ТОФК осуществляет проверку  Заявки на внесение изменений аналогично проверке Заявке на регистрацию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470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26709" y="394516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При </a:t>
            </a:r>
            <a:r>
              <a:rPr lang="ru-RU" altLang="ru-RU" sz="2400" dirty="0" smtClean="0">
                <a:solidFill>
                  <a:srgbClr val="2FA414"/>
                </a:solidFill>
                <a:sym typeface="Arial" pitchFamily="34" charset="0"/>
              </a:rPr>
              <a:t>положительном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результате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проверки 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(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п. 11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Порядка)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01178696"/>
              </p:ext>
            </p:extLst>
          </p:nvPr>
        </p:nvGraphicFramePr>
        <p:xfrm>
          <a:off x="454542" y="1570652"/>
          <a:ext cx="8128000" cy="475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85451" y="1285103"/>
            <a:ext cx="546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/>
              </a:rPr>
              <a:t>Сотрудник территориального органа Федерального казначейства в течение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7 рабочих дней</a:t>
            </a:r>
            <a:r>
              <a:rPr lang="ru-RU" sz="1600" dirty="0" smtClean="0">
                <a:latin typeface="Roboto"/>
              </a:rPr>
              <a:t>, следующих за днем получения документов:</a:t>
            </a:r>
            <a:endParaRPr lang="ru-RU" sz="1600" dirty="0">
              <a:latin typeface="Roboto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999" y="2083492"/>
            <a:ext cx="3486284" cy="2994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4417541" y="5667632"/>
            <a:ext cx="6585047" cy="890796"/>
          </a:xfrm>
          <a:prstGeom prst="wedgeRoundRectCallout">
            <a:avLst>
              <a:gd name="adj1" fmla="val 48294"/>
              <a:gd name="adj2" fmla="val -137020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Подписывается </a:t>
            </a:r>
            <a:r>
              <a:rPr lang="ru-RU" sz="1100" dirty="0">
                <a:solidFill>
                  <a:schemeClr val="tx1"/>
                </a:solidFill>
              </a:rPr>
              <a:t>уполномоченным лицом территориального органа Федерального казначейства с указанием должности, расшифровки подписи, содержащей инициалы и фамилию уполномоченного лица территориального органа Федерального казначейства, номера телефона ответственного исполнителя и даты, оформленной словесно-цифровым </a:t>
            </a:r>
            <a:r>
              <a:rPr lang="ru-RU" sz="1100" dirty="0" smtClean="0">
                <a:solidFill>
                  <a:schemeClr val="tx1"/>
                </a:solidFill>
              </a:rPr>
              <a:t>способом</a:t>
            </a: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11" name="Picture 3" descr="C:\Users\3090\AppData\Local\Microsoft\Windows\Temporary Internet Files\Content.IE5\I203Z7DC\04231536-photo-microsoft-safety-scanner-mss-logo-mikeklo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393" y="420702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1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517" y="1282700"/>
            <a:ext cx="2812754" cy="241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26709" y="242116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При </a:t>
            </a:r>
            <a:r>
              <a:rPr lang="ru-RU" altLang="ru-RU" sz="2400" dirty="0" smtClean="0">
                <a:solidFill>
                  <a:srgbClr val="FF0000"/>
                </a:solidFill>
                <a:sym typeface="Arial" pitchFamily="34" charset="0"/>
              </a:rPr>
              <a:t>отрицательном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 результате проверки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(п. 13 Порядка)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78911639"/>
              </p:ext>
            </p:extLst>
          </p:nvPr>
        </p:nvGraphicFramePr>
        <p:xfrm>
          <a:off x="-272191" y="1073113"/>
          <a:ext cx="8128000" cy="475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73660" y="967421"/>
            <a:ext cx="546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/>
              </a:rPr>
              <a:t>Сотрудник территориального органа Федерального казначейства в течение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7 рабочих дней</a:t>
            </a:r>
            <a:r>
              <a:rPr lang="ru-RU" sz="1600" dirty="0" smtClean="0">
                <a:latin typeface="Roboto"/>
              </a:rPr>
              <a:t>, следующих за днем получения документов:</a:t>
            </a:r>
            <a:endParaRPr lang="ru-RU" sz="1600" dirty="0">
              <a:latin typeface="Roboto"/>
            </a:endParaRPr>
          </a:p>
        </p:txBody>
      </p:sp>
      <p:pic>
        <p:nvPicPr>
          <p:cNvPr id="7" name="Picture 4" descr="C:\Users\3090\AppData\Local\Microsoft\Windows\Temporary Internet Files\Content.IE5\2WZU8IB2\300px-No_sign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9764">
            <a:off x="7709134" y="2394586"/>
            <a:ext cx="840941" cy="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894" y="2007408"/>
            <a:ext cx="2905623" cy="2032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6835348" y="4080563"/>
            <a:ext cx="4459412" cy="1788005"/>
          </a:xfrm>
          <a:prstGeom prst="wedgeRoundRectCallout">
            <a:avLst>
              <a:gd name="adj1" fmla="val -14165"/>
              <a:gd name="adj2" fmla="val -82205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Заявка  и Протокол </a:t>
            </a:r>
            <a:r>
              <a:rPr lang="ru-RU" sz="1200" dirty="0">
                <a:solidFill>
                  <a:schemeClr val="tx1"/>
                </a:solidFill>
              </a:rPr>
              <a:t>рассмотрения документов с указанием причин отрицательного результата </a:t>
            </a:r>
            <a:r>
              <a:rPr lang="ru-RU" sz="1200" dirty="0" smtClean="0">
                <a:solidFill>
                  <a:schemeClr val="tx1"/>
                </a:solidFill>
              </a:rPr>
              <a:t>подписываются уполномоченным лицом территориального органа Федерального казначейства с указанием должности, расшифровки подписи, содержащей инициалы и фамилию уполномоченного лица территориального органа Федерального </a:t>
            </a:r>
            <a:r>
              <a:rPr lang="ru-RU" sz="1100" dirty="0" smtClean="0">
                <a:solidFill>
                  <a:schemeClr val="tx1"/>
                </a:solidFill>
              </a:rPr>
              <a:t>казначейства</a:t>
            </a:r>
            <a:r>
              <a:rPr lang="ru-RU" sz="1200" dirty="0" smtClean="0">
                <a:solidFill>
                  <a:schemeClr val="tx1"/>
                </a:solidFill>
              </a:rPr>
              <a:t>, номера телефона ответственного исполнителя и даты, оформленной словесно-цифровым способом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1301" y="4292600"/>
            <a:ext cx="6594048" cy="2326389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dirty="0" smtClean="0"/>
              <a:t>Причины отрицательного результата рассмотрения Заявки и документов:</a:t>
            </a:r>
          </a:p>
          <a:p>
            <a:r>
              <a:rPr lang="ru-RU" sz="1100" dirty="0" smtClean="0"/>
              <a:t>- отсутствие в </a:t>
            </a:r>
            <a:r>
              <a:rPr lang="ru-RU" sz="1100" dirty="0"/>
              <a:t>представленной Заявке реквизитов, предусмотренных к заполнению в соответствии с </a:t>
            </a:r>
            <a:r>
              <a:rPr lang="ru-RU" sz="1100" dirty="0" smtClean="0"/>
              <a:t>    Порядком</a:t>
            </a:r>
            <a:r>
              <a:rPr lang="ru-RU" sz="1100" dirty="0"/>
              <a:t>, а также их </a:t>
            </a:r>
            <a:r>
              <a:rPr lang="ru-RU" sz="1100" dirty="0" smtClean="0"/>
              <a:t>несоответствие </a:t>
            </a:r>
            <a:r>
              <a:rPr lang="ru-RU" sz="1100" dirty="0"/>
              <a:t>друг другу;</a:t>
            </a:r>
          </a:p>
          <a:p>
            <a:r>
              <a:rPr lang="ru-RU" sz="1100" dirty="0"/>
              <a:t>- н</a:t>
            </a:r>
            <a:r>
              <a:rPr lang="ru-RU" sz="1100" dirty="0" smtClean="0"/>
              <a:t>есоответствие формы </a:t>
            </a:r>
            <a:r>
              <a:rPr lang="ru-RU" sz="1100" dirty="0"/>
              <a:t>представленной Заявки </a:t>
            </a:r>
            <a:r>
              <a:rPr lang="ru-RU" sz="1100" dirty="0" smtClean="0"/>
              <a:t>форме</a:t>
            </a:r>
            <a:r>
              <a:rPr lang="ru-RU" sz="1100" dirty="0" smtClean="0">
                <a:solidFill>
                  <a:schemeClr val="tx1"/>
                </a:solidFill>
              </a:rPr>
              <a:t>, установленной Порядком;</a:t>
            </a:r>
            <a:endParaRPr lang="ru-RU" sz="1100" dirty="0">
              <a:solidFill>
                <a:schemeClr val="tx1"/>
              </a:solidFill>
              <a:hlinkClick r:id="rId10"/>
            </a:endParaRPr>
          </a:p>
          <a:p>
            <a:r>
              <a:rPr lang="ru-RU" sz="1100" dirty="0"/>
              <a:t>- </a:t>
            </a:r>
            <a:r>
              <a:rPr lang="ru-RU" sz="1100" dirty="0" smtClean="0"/>
              <a:t>наличие в </a:t>
            </a:r>
            <a:r>
              <a:rPr lang="ru-RU" sz="1100" dirty="0"/>
              <a:t>представленной Заявке </a:t>
            </a:r>
            <a:r>
              <a:rPr lang="ru-RU" sz="1100" dirty="0" smtClean="0"/>
              <a:t>исправлений;</a:t>
            </a:r>
            <a:endParaRPr lang="ru-RU" sz="1100" dirty="0"/>
          </a:p>
          <a:p>
            <a:r>
              <a:rPr lang="ru-RU" sz="1100" dirty="0"/>
              <a:t>- </a:t>
            </a:r>
            <a:r>
              <a:rPr lang="ru-RU" sz="1100" dirty="0" smtClean="0"/>
              <a:t>несоответствие </a:t>
            </a:r>
            <a:r>
              <a:rPr lang="ru-RU" sz="1100" dirty="0"/>
              <a:t>реквизитов Заявки представленным копиям подтверждающих документов;</a:t>
            </a:r>
          </a:p>
          <a:p>
            <a:r>
              <a:rPr lang="ru-RU" sz="1100" dirty="0" smtClean="0"/>
              <a:t>- неполный комплект </a:t>
            </a:r>
            <a:r>
              <a:rPr lang="ru-RU" sz="1100" dirty="0"/>
              <a:t>представленных </a:t>
            </a:r>
            <a:r>
              <a:rPr lang="ru-RU" sz="1100" dirty="0" smtClean="0"/>
              <a:t>документов;</a:t>
            </a:r>
          </a:p>
          <a:p>
            <a:r>
              <a:rPr lang="ru-RU" sz="1100" dirty="0" smtClean="0"/>
              <a:t>- представление незаверенных копий </a:t>
            </a:r>
            <a:r>
              <a:rPr lang="ru-RU" sz="1100" dirty="0"/>
              <a:t>подтверждающих </a:t>
            </a:r>
            <a:r>
              <a:rPr lang="ru-RU" sz="1100" dirty="0" smtClean="0"/>
              <a:t>документов;</a:t>
            </a:r>
            <a:endParaRPr lang="ru-RU" sz="1100" dirty="0"/>
          </a:p>
          <a:p>
            <a:r>
              <a:rPr lang="ru-RU" sz="1100" dirty="0"/>
              <a:t>- </a:t>
            </a:r>
            <a:r>
              <a:rPr lang="ru-RU" sz="1100" dirty="0" smtClean="0"/>
              <a:t>несоответствие сведений </a:t>
            </a:r>
            <a:r>
              <a:rPr lang="ru-RU" sz="1100" dirty="0"/>
              <a:t>об уполномоченном органе, указанных в заявке, сведениям реестра участников бюджетного процесса и иных юридических лиц, не являющихся участниками бюджетного </a:t>
            </a:r>
            <a:r>
              <a:rPr lang="ru-RU" sz="1100" dirty="0" smtClean="0"/>
              <a:t>процесса (до 1.01.2016 г. сведениям ЕГРЮЛ).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044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95232" y="1432560"/>
            <a:ext cx="4332605" cy="40119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595232" y="5286375"/>
            <a:ext cx="3889802" cy="1325143"/>
          </a:xfrm>
          <a:prstGeom prst="wedgeRoundRectCallout">
            <a:avLst>
              <a:gd name="adj1" fmla="val -3880"/>
              <a:gd name="adj2" fmla="val -67110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Для регистрации уполномоченного органа и его представителей на Официальном сайте ГМУ уполномоченный специалист </a:t>
            </a:r>
            <a:r>
              <a:rPr lang="ru-RU" sz="1200" dirty="0" smtClean="0">
                <a:solidFill>
                  <a:schemeClr val="tx1"/>
                </a:solidFill>
              </a:rPr>
              <a:t>ТОФК осуществляет </a:t>
            </a:r>
            <a:r>
              <a:rPr lang="ru-RU" sz="1200" dirty="0">
                <a:solidFill>
                  <a:schemeClr val="tx1"/>
                </a:solidFill>
              </a:rPr>
              <a:t>вход в личный кабинет на Официальном сайте ГМУ с помощью своего сертификата ключа проверки электронной подписи.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633" y="2466975"/>
            <a:ext cx="3181350" cy="28194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359002"/>
              </p:ext>
            </p:extLst>
          </p:nvPr>
        </p:nvGraphicFramePr>
        <p:xfrm>
          <a:off x="6991851" y="890975"/>
          <a:ext cx="4497600" cy="585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Visio" r:id="rId5" imgW="13306478" imgH="17335620" progId="Visio.Drawing.11">
                  <p:embed/>
                </p:oleObj>
              </mc:Choice>
              <mc:Fallback>
                <p:oleObj name="Visio" r:id="rId5" imgW="13306478" imgH="1733562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851" y="890975"/>
                        <a:ext cx="4497600" cy="58582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кругленная прямоугольная выноска 10"/>
          <p:cNvSpPr/>
          <p:nvPr/>
        </p:nvSpPr>
        <p:spPr>
          <a:xfrm>
            <a:off x="5110612" y="1627607"/>
            <a:ext cx="2116351" cy="707186"/>
          </a:xfrm>
          <a:prstGeom prst="wedgeRoundRectCallout">
            <a:avLst>
              <a:gd name="adj1" fmla="val 117553"/>
              <a:gd name="adj2" fmla="val -44778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altLang="ru-RU" sz="12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Далее переходит </a:t>
            </a:r>
            <a:r>
              <a:rPr lang="ru-RU" altLang="ru-RU" sz="12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в раздел «Регистрация </a:t>
            </a:r>
            <a:r>
              <a:rPr lang="ru-RU" altLang="ru-RU" sz="12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уполномоченных </a:t>
            </a:r>
            <a:r>
              <a:rPr lang="ru-RU" altLang="ru-RU" sz="1200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органов</a:t>
            </a:r>
            <a:r>
              <a:rPr lang="ru-RU" altLang="ru-RU" sz="12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endParaRPr lang="ru-RU" altLang="ru-RU" sz="1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9191137" y="1866507"/>
            <a:ext cx="2158738" cy="532702"/>
          </a:xfrm>
          <a:prstGeom prst="wedgeRoundRectCallout">
            <a:avLst>
              <a:gd name="adj1" fmla="val -65260"/>
              <a:gd name="adj2" fmla="val 170173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altLang="ru-RU" sz="12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Нажимает на кнопку «Регистрация организации»</a:t>
            </a:r>
            <a:endParaRPr lang="ru-RU" altLang="ru-RU" sz="16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26709" y="242116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Вход в личный кабинет. Начало регистрации УО</a:t>
            </a:r>
          </a:p>
        </p:txBody>
      </p:sp>
    </p:spTree>
    <p:extLst>
      <p:ext uri="{BB962C8B-B14F-4D97-AF65-F5344CB8AC3E}">
        <p14:creationId xmlns:p14="http://schemas.microsoft.com/office/powerpoint/2010/main" val="28980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pic>
        <p:nvPicPr>
          <p:cNvPr id="2049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79" y="1622295"/>
            <a:ext cx="5953125" cy="329565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284137" y="5116491"/>
            <a:ext cx="5849432" cy="1260928"/>
          </a:xfrm>
          <a:prstGeom prst="wedgeRoundRectCallout">
            <a:avLst>
              <a:gd name="adj1" fmla="val -1147"/>
              <a:gd name="adj2" fmla="val -102858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В окне </a:t>
            </a:r>
            <a:r>
              <a:rPr lang="ru-RU" sz="1200" dirty="0">
                <a:solidFill>
                  <a:schemeClr val="tx1"/>
                </a:solidFill>
              </a:rPr>
              <a:t>«Перечень организаций</a:t>
            </a:r>
            <a:r>
              <a:rPr lang="ru-RU" sz="1200" dirty="0" smtClean="0">
                <a:solidFill>
                  <a:schemeClr val="tx1"/>
                </a:solidFill>
              </a:rPr>
              <a:t>» сотрудник ТОФК осуществляет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поиск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необходимой организации, устанавливает флажок в поле возле ее наименования, нажимает на кнопку «Выбрать». </a:t>
            </a:r>
            <a:endParaRPr lang="ru-RU" sz="12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О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рганизация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добавляется в таблицу блока «Перечень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уполномоченных органов» и ей назначаются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полномочия Уполномоченного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органа.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35750" y="361950"/>
            <a:ext cx="4676775" cy="3790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636136" y="317532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Выбор организации из перечня. Заполнение ее реквизитов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808076"/>
              </p:ext>
            </p:extLst>
          </p:nvPr>
        </p:nvGraphicFramePr>
        <p:xfrm>
          <a:off x="6621746" y="852881"/>
          <a:ext cx="4497388" cy="585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Visio" r:id="rId4" imgW="13306478" imgH="17335620" progId="Visio.Drawing.11">
                  <p:embed/>
                </p:oleObj>
              </mc:Choice>
              <mc:Fallback>
                <p:oleObj name="Visio" r:id="rId4" imgW="13306478" imgH="17335620" progId="Visio.Drawing.11">
                  <p:embed/>
                  <p:pic>
                    <p:nvPicPr>
                      <p:cNvPr id="0" name="Объект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1746" y="852881"/>
                        <a:ext cx="4497388" cy="585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кругленная прямоугольная выноска 16"/>
          <p:cNvSpPr/>
          <p:nvPr/>
        </p:nvSpPr>
        <p:spPr>
          <a:xfrm>
            <a:off x="8898904" y="1442300"/>
            <a:ext cx="3148552" cy="1081125"/>
          </a:xfrm>
          <a:prstGeom prst="wedgeRoundRectCallout">
            <a:avLst>
              <a:gd name="adj1" fmla="val -18927"/>
              <a:gd name="adj2" fmla="val 79969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случае если организации нет в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Справочнике организаций, указывает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ИНН, КПП, ОГРН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организации из заявки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и нажимает кнопку «Добавить организацию в перечень УО» для добавления организации из ЕГРЮЛ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6133569" y="6033155"/>
            <a:ext cx="5178956" cy="795619"/>
          </a:xfrm>
          <a:prstGeom prst="wedgeRoundRectCallout">
            <a:avLst>
              <a:gd name="adj1" fmla="val -47607"/>
              <a:gd name="adj2" fmla="val 28699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В случае если организация в ЕГРЮЛ не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найдена,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либо информация об организации не соответствует сведениям, указанным в заявке,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ТОФК дает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рекомендации по изменению реквизитов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УО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в ЕГРЮЛ в территориальных отделениях ФНС. </a:t>
            </a: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Организация на сайте не регистрируется.</a:t>
            </a:r>
            <a:endParaRPr lang="ru-RU" sz="1200" b="1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8201317" y="3883844"/>
            <a:ext cx="3981365" cy="759044"/>
          </a:xfrm>
          <a:prstGeom prst="wedgeRoundRectCallout">
            <a:avLst>
              <a:gd name="adj1" fmla="val 1442"/>
              <a:gd name="adj2" fmla="val 104322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После добавления УО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в перечень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УО сотрудник ТОФК:</a:t>
            </a:r>
          </a:p>
          <a:p>
            <a:pPr lvl="0" algn="just"/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-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отмечает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сферы деятельности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УО,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указанные в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заявке;</a:t>
            </a:r>
            <a:endParaRPr lang="ru-RU" sz="10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just"/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осуществляет </a:t>
            </a:r>
            <a:r>
              <a:rPr lang="ru-RU" sz="1050" dirty="0">
                <a:solidFill>
                  <a:schemeClr val="tx1"/>
                </a:solidFill>
                <a:cs typeface="Times New Roman" panose="02020603050405020304" pitchFamily="18" charset="0"/>
              </a:rPr>
              <a:t>регистрацию уполномоченных лиц, нажимая на ссылку «Пользователи» в списке добавленных </a:t>
            </a:r>
            <a:r>
              <a:rPr lang="ru-RU" sz="10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УО.</a:t>
            </a:r>
            <a:endParaRPr lang="ru-RU" sz="10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335689" y="1826221"/>
            <a:ext cx="4431665" cy="28473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626709" y="242116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Регистрация представителей УО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798535"/>
              </p:ext>
            </p:extLst>
          </p:nvPr>
        </p:nvGraphicFramePr>
        <p:xfrm>
          <a:off x="5495827" y="1725891"/>
          <a:ext cx="572452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4" imgW="9734511" imgH="5172120" progId="Visio.Drawing.15">
                  <p:embed/>
                </p:oleObj>
              </mc:Choice>
              <mc:Fallback>
                <p:oleObj r:id="rId4" imgW="9734511" imgH="517212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5827" y="1725891"/>
                        <a:ext cx="5724525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кругленная прямоугольная выноска 12"/>
          <p:cNvSpPr/>
          <p:nvPr/>
        </p:nvSpPr>
        <p:spPr>
          <a:xfrm>
            <a:off x="4367514" y="4882392"/>
            <a:ext cx="6435604" cy="1260928"/>
          </a:xfrm>
          <a:prstGeom prst="wedgeRoundRectCallout">
            <a:avLst>
              <a:gd name="adj1" fmla="val -1147"/>
              <a:gd name="adj2" fmla="val -102858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/>
              <a:t> </a:t>
            </a:r>
            <a:r>
              <a:rPr lang="ru-RU" sz="1200" dirty="0">
                <a:solidFill>
                  <a:schemeClr val="tx1"/>
                </a:solidFill>
              </a:rPr>
              <a:t>З</a:t>
            </a:r>
            <a:r>
              <a:rPr lang="ru-RU" sz="1200" dirty="0" smtClean="0">
                <a:solidFill>
                  <a:schemeClr val="tx1"/>
                </a:solidFill>
              </a:rPr>
              <a:t>аполняет </a:t>
            </a:r>
            <a:r>
              <a:rPr lang="ru-RU" sz="1200" dirty="0">
                <a:solidFill>
                  <a:schemeClr val="tx1"/>
                </a:solidFill>
              </a:rPr>
              <a:t>ФИО, </a:t>
            </a:r>
            <a:r>
              <a:rPr lang="ru-RU" sz="1200" dirty="0" smtClean="0">
                <a:solidFill>
                  <a:schemeClr val="tx1"/>
                </a:solidFill>
              </a:rPr>
              <a:t>СНИЛС (не обязательно), </a:t>
            </a:r>
            <a:r>
              <a:rPr lang="ru-RU" sz="1200" dirty="0">
                <a:solidFill>
                  <a:schemeClr val="tx1"/>
                </a:solidFill>
              </a:rPr>
              <a:t>должность и роль пользователя, загружает сертификат ключа проверки электронной подписи, выданный удостоверяющим центром, аккредитованным </a:t>
            </a:r>
            <a:r>
              <a:rPr lang="ru-RU" sz="1200" dirty="0" err="1">
                <a:solidFill>
                  <a:schemeClr val="tx1"/>
                </a:solidFill>
              </a:rPr>
              <a:t>Минкомсвязи</a:t>
            </a:r>
            <a:r>
              <a:rPr lang="ru-RU" sz="1200" dirty="0">
                <a:solidFill>
                  <a:schemeClr val="tx1"/>
                </a:solidFill>
              </a:rPr>
              <a:t> России и нажимает кнопку «Добавить пользователя».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3035792" y="914121"/>
            <a:ext cx="2663444" cy="792408"/>
          </a:xfrm>
          <a:prstGeom prst="wedgeRoundRectCallout">
            <a:avLst>
              <a:gd name="adj1" fmla="val -184776"/>
              <a:gd name="adj2" fmla="val 211559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chemeClr val="tx1"/>
                </a:solidFill>
              </a:rPr>
              <a:t>Сотрудник ТОФК нажимает </a:t>
            </a:r>
            <a:r>
              <a:rPr lang="ru-RU" sz="1200" dirty="0">
                <a:solidFill>
                  <a:schemeClr val="tx1"/>
                </a:solidFill>
              </a:rPr>
              <a:t>кнопку «Добавить пользователя</a:t>
            </a:r>
            <a:r>
              <a:rPr lang="ru-RU" sz="1200" dirty="0" smtClean="0">
                <a:solidFill>
                  <a:schemeClr val="tx1"/>
                </a:solidFill>
              </a:rPr>
              <a:t>» для добавления уполномоченного </a:t>
            </a:r>
            <a:r>
              <a:rPr lang="ru-RU" sz="1200" dirty="0">
                <a:solidFill>
                  <a:schemeClr val="tx1"/>
                </a:solidFill>
              </a:rPr>
              <a:t>лица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33652" y="5023795"/>
            <a:ext cx="3291020" cy="795619"/>
          </a:xfrm>
          <a:prstGeom prst="wedgeRoundRectCallout">
            <a:avLst>
              <a:gd name="adj1" fmla="val -32140"/>
              <a:gd name="adj2" fmla="val -100448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Результаты добавления пользователя отражаются в таблице</a:t>
            </a:r>
            <a:endParaRPr lang="ru-RU" sz="1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87299" y="3271098"/>
            <a:ext cx="65988" cy="113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3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107952" y="105441"/>
            <a:ext cx="7498260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Контакты служб технической поддержки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68100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28839" y="1908207"/>
            <a:ext cx="51448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Многоканальные телефоны:</a:t>
            </a:r>
          </a:p>
          <a:p>
            <a:r>
              <a:rPr lang="ru-RU" b="1" dirty="0">
                <a:solidFill>
                  <a:srgbClr val="000000"/>
                </a:solidFill>
                <a:latin typeface="Roboto"/>
              </a:rPr>
              <a:t>8-800-555-12-42</a:t>
            </a:r>
          </a:p>
          <a:p>
            <a:r>
              <a:rPr lang="ru-RU" b="1" dirty="0">
                <a:solidFill>
                  <a:srgbClr val="000000"/>
                </a:solidFill>
                <a:latin typeface="Roboto"/>
              </a:rPr>
              <a:t>(499) 709-0-555</a:t>
            </a:r>
            <a:endParaRPr lang="ru-RU" b="1" i="0" dirty="0">
              <a:solidFill>
                <a:srgbClr val="000000"/>
              </a:solidFill>
              <a:effectLst/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88" y="1940380"/>
            <a:ext cx="560380" cy="548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87" y="3206473"/>
            <a:ext cx="643517" cy="6706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3875" y="3300726"/>
            <a:ext cx="51448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Электронная почта:</a:t>
            </a:r>
          </a:p>
          <a:p>
            <a:r>
              <a:rPr lang="en-US" b="1" dirty="0">
                <a:solidFill>
                  <a:srgbClr val="3C6AAA"/>
                </a:solidFill>
                <a:latin typeface="Roboto"/>
                <a:hlinkClick r:id="rId5"/>
              </a:rPr>
              <a:t>helpdesk@bus.gov.ru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68714" y="1075352"/>
            <a:ext cx="3399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C6AAA"/>
                </a:solidFill>
                <a:latin typeface="Roboto"/>
              </a:rPr>
              <a:t>http://bus.gov.ru/pub/support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24" y="1505255"/>
            <a:ext cx="2448876" cy="36666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4943874" y="5502622"/>
            <a:ext cx="1224064" cy="715297"/>
          </a:xfrm>
          <a:prstGeom prst="wedgeRoundRectCallout">
            <a:avLst>
              <a:gd name="adj1" fmla="val 67106"/>
              <a:gd name="adj2" fmla="val -128112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Нажмите на «Обратная связь»</a:t>
            </a:r>
            <a:endParaRPr lang="ru-RU" sz="1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78" y="1871833"/>
            <a:ext cx="2899733" cy="36621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5227" y="2283346"/>
            <a:ext cx="2605374" cy="3662919"/>
          </a:xfrm>
          <a:prstGeom prst="rect">
            <a:avLst/>
          </a:prstGeom>
        </p:spPr>
      </p:pic>
      <p:sp>
        <p:nvSpPr>
          <p:cNvPr id="16" name="Скругленная прямоугольная выноска 15"/>
          <p:cNvSpPr/>
          <p:nvPr/>
        </p:nvSpPr>
        <p:spPr>
          <a:xfrm>
            <a:off x="6741978" y="4683484"/>
            <a:ext cx="1563822" cy="850529"/>
          </a:xfrm>
          <a:prstGeom prst="wedgeRoundRectCallout">
            <a:avLst>
              <a:gd name="adj1" fmla="val 6281"/>
              <a:gd name="adj2" fmla="val -111226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Выберите «Вопрос службе сопровождения сайта»</a:t>
            </a:r>
            <a:endParaRPr lang="ru-RU" sz="1200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8579674" y="5983332"/>
            <a:ext cx="2332166" cy="539388"/>
          </a:xfrm>
          <a:prstGeom prst="wedgeRoundRectCallout">
            <a:avLst>
              <a:gd name="adj1" fmla="val 20008"/>
              <a:gd name="adj2" fmla="val -140826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Откроется окно вопроса службе сопровождения сайта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011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14302</TotalTime>
  <Words>1455</Words>
  <Application>Microsoft Office PowerPoint</Application>
  <PresentationFormat>Произвольный</PresentationFormat>
  <Paragraphs>136</Paragraphs>
  <Slides>14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Visio</vt:lpstr>
      <vt:lpstr>Visio.Drawing.15</vt:lpstr>
      <vt:lpstr>Презентация PowerPoint</vt:lpstr>
      <vt:lpstr>Нормативное правовое регулирование регистрации уполномоченных органов и их представителей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 служб технической поддержки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Зайцева Юлия Владимировна</cp:lastModifiedBy>
  <cp:revision>374</cp:revision>
  <cp:lastPrinted>2015-09-17T09:37:27Z</cp:lastPrinted>
  <dcterms:created xsi:type="dcterms:W3CDTF">2015-03-03T16:27:21Z</dcterms:created>
  <dcterms:modified xsi:type="dcterms:W3CDTF">2015-09-25T11:14:04Z</dcterms:modified>
</cp:coreProperties>
</file>