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52" r:id="rId2"/>
    <p:sldId id="322" r:id="rId3"/>
    <p:sldId id="363" r:id="rId4"/>
    <p:sldId id="351" r:id="rId5"/>
    <p:sldId id="366" r:id="rId6"/>
    <p:sldId id="367" r:id="rId7"/>
    <p:sldId id="368" r:id="rId8"/>
    <p:sldId id="364" r:id="rId9"/>
    <p:sldId id="365" r:id="rId10"/>
    <p:sldId id="353" r:id="rId11"/>
    <p:sldId id="354" r:id="rId12"/>
    <p:sldId id="355" r:id="rId13"/>
    <p:sldId id="356" r:id="rId14"/>
    <p:sldId id="357" r:id="rId15"/>
    <p:sldId id="358" r:id="rId16"/>
    <p:sldId id="359" r:id="rId17"/>
    <p:sldId id="360" r:id="rId18"/>
    <p:sldId id="361" r:id="rId19"/>
    <p:sldId id="289" r:id="rId20"/>
  </p:sldIdLst>
  <p:sldSz cx="12192000" cy="6858000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4ABD"/>
    <a:srgbClr val="0070C0"/>
    <a:srgbClr val="CCCACA"/>
    <a:srgbClr val="F9FAEC"/>
    <a:srgbClr val="DC7B22"/>
    <a:srgbClr val="FFDBB7"/>
    <a:srgbClr val="EDF1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016" autoAdjust="0"/>
    <p:restoredTop sz="88120" autoAdjust="0"/>
  </p:normalViewPr>
  <p:slideViewPr>
    <p:cSldViewPr snapToGrid="0">
      <p:cViewPr>
        <p:scale>
          <a:sx n="100" d="100"/>
          <a:sy n="100" d="100"/>
        </p:scale>
        <p:origin x="-1452" y="-15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EF2A10-65EE-4BD7-82DF-EBF73D56E122}" type="doc">
      <dgm:prSet loTypeId="urn:microsoft.com/office/officeart/2005/8/layout/chevron2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2C6A1D6F-1653-4F2A-AF51-904CFC3B4A75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01EB0C-0C01-46C4-8BCC-7CBA8A060ADF}" type="parTrans" cxnId="{658EC8D5-D175-4B4A-905F-0AEE13779B29}">
      <dgm:prSet/>
      <dgm:spPr/>
      <dgm:t>
        <a:bodyPr/>
        <a:lstStyle/>
        <a:p>
          <a:endParaRPr lang="ru-RU"/>
        </a:p>
      </dgm:t>
    </dgm:pt>
    <dgm:pt modelId="{E4A88394-8985-4C11-A27D-4765352DBCA0}" type="sibTrans" cxnId="{658EC8D5-D175-4B4A-905F-0AEE13779B29}">
      <dgm:prSet/>
      <dgm:spPr/>
      <dgm:t>
        <a:bodyPr/>
        <a:lstStyle/>
        <a:p>
          <a:endParaRPr lang="ru-RU"/>
        </a:p>
      </dgm:t>
    </dgm:pt>
    <dgm:pt modelId="{D78AEE75-12CD-474D-9876-485E1341F4BF}">
      <dgm:prSet phldrT="[Текст]"/>
      <dgm:spPr/>
      <dgm:t>
        <a:bodyPr/>
        <a:lstStyle/>
        <a:p>
          <a:pPr algn="just"/>
          <a:r>
            <a: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Все УФК должны зарегистрироваться в Перечне ГМУ (в случае, если не зарегистрированы) с полномочием «Учреждение» в Порядке, предусмотренном приказом Федерального казначейства № 72 от 15 февраля 2012 года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A40AAE-A88F-40EC-A1DE-2FBC43EA0F93}" type="parTrans" cxnId="{78F1109A-D789-4422-84DA-529548590CD5}">
      <dgm:prSet/>
      <dgm:spPr/>
      <dgm:t>
        <a:bodyPr/>
        <a:lstStyle/>
        <a:p>
          <a:endParaRPr lang="ru-RU"/>
        </a:p>
      </dgm:t>
    </dgm:pt>
    <dgm:pt modelId="{41D7E5A7-9D3E-44E3-BFE9-807350DF32B7}" type="sibTrans" cxnId="{78F1109A-D789-4422-84DA-529548590CD5}">
      <dgm:prSet/>
      <dgm:spPr/>
      <dgm:t>
        <a:bodyPr/>
        <a:lstStyle/>
        <a:p>
          <a:endParaRPr lang="ru-RU"/>
        </a:p>
      </dgm:t>
    </dgm:pt>
    <dgm:pt modelId="{585291E9-5811-49AC-8C9E-BEDEBF6AEE03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7D2D1D-7ACD-4C9B-87E5-788CB8F098B9}" type="parTrans" cxnId="{772F8525-AE0B-469A-8A50-5B45D7E42FB3}">
      <dgm:prSet/>
      <dgm:spPr/>
      <dgm:t>
        <a:bodyPr/>
        <a:lstStyle/>
        <a:p>
          <a:endParaRPr lang="ru-RU"/>
        </a:p>
      </dgm:t>
    </dgm:pt>
    <dgm:pt modelId="{CDA25544-A0FB-4F48-801A-DA24C8BD16C0}" type="sibTrans" cxnId="{772F8525-AE0B-469A-8A50-5B45D7E42FB3}">
      <dgm:prSet/>
      <dgm:spPr/>
      <dgm:t>
        <a:bodyPr/>
        <a:lstStyle/>
        <a:p>
          <a:endParaRPr lang="ru-RU"/>
        </a:p>
      </dgm:t>
    </dgm:pt>
    <dgm:pt modelId="{B30F7CE1-7D9B-4A2F-BB2B-FCF4BDCE549E}">
      <dgm:prSet phldrT="[Текст]"/>
      <dgm:spPr/>
      <dgm:t>
        <a:bodyPr/>
        <a:lstStyle/>
        <a:p>
          <a:pPr algn="just"/>
          <a:r>
            <a: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Все УФК должны назначить ответственных сотрудников за регистрацию Уполномоченных органов на Официальном сайте ГМУ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176C2B-0B43-45E4-A9DB-9437D09FA7AD}" type="parTrans" cxnId="{BF158213-10B7-4D5A-968B-CC824AD6BB8C}">
      <dgm:prSet/>
      <dgm:spPr/>
      <dgm:t>
        <a:bodyPr/>
        <a:lstStyle/>
        <a:p>
          <a:endParaRPr lang="ru-RU"/>
        </a:p>
      </dgm:t>
    </dgm:pt>
    <dgm:pt modelId="{97A20EB9-7601-42E1-91FE-C4BD0F319017}" type="sibTrans" cxnId="{BF158213-10B7-4D5A-968B-CC824AD6BB8C}">
      <dgm:prSet/>
      <dgm:spPr/>
      <dgm:t>
        <a:bodyPr/>
        <a:lstStyle/>
        <a:p>
          <a:endParaRPr lang="ru-RU"/>
        </a:p>
      </dgm:t>
    </dgm:pt>
    <dgm:pt modelId="{443C5272-B603-4B15-8F18-4B31655E6D44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EF4C7E-CD8B-4A60-A489-A7438F97E207}" type="parTrans" cxnId="{046B4BC5-9108-4E97-9F4B-FF02A18BB5B9}">
      <dgm:prSet/>
      <dgm:spPr/>
      <dgm:t>
        <a:bodyPr/>
        <a:lstStyle/>
        <a:p>
          <a:endParaRPr lang="ru-RU"/>
        </a:p>
      </dgm:t>
    </dgm:pt>
    <dgm:pt modelId="{1F71931F-3494-4DCF-A5A2-F58F968F8D1D}" type="sibTrans" cxnId="{046B4BC5-9108-4E97-9F4B-FF02A18BB5B9}">
      <dgm:prSet/>
      <dgm:spPr/>
      <dgm:t>
        <a:bodyPr/>
        <a:lstStyle/>
        <a:p>
          <a:endParaRPr lang="ru-RU"/>
        </a:p>
      </dgm:t>
    </dgm:pt>
    <dgm:pt modelId="{7A836E08-94C0-4F07-B16F-AD40903FD92F}">
      <dgm:prSet phldrT="[Текст]"/>
      <dgm:spPr/>
      <dgm:t>
        <a:bodyPr/>
        <a:lstStyle/>
        <a:p>
          <a:pPr algn="just"/>
          <a:r>
            <a: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Ответственные сотрудники УФК должны получить в Региональном центре регистрации Удостоверяющего центра ФК сертификаты ключей проверки электронной подписи для работы на Официальном сайте ГМУ в Порядке, определенном приказом Федерального казначейства № 72 от 15 февраля 2012 года (в случае отсутствия сертификата ключа проверки электронной подписи для работы на Официальном сайте ГМУ или Официальном сайте Российской Федерации в сети Интернет для размещения информации о размещении заказов на поставки товаров, выполнение работ, оказание услуг)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E1CC91-576D-46C1-95CB-32EFB7DAD300}" type="parTrans" cxnId="{F6360FFC-849B-441B-9B01-220C8E71B0A7}">
      <dgm:prSet/>
      <dgm:spPr/>
      <dgm:t>
        <a:bodyPr/>
        <a:lstStyle/>
        <a:p>
          <a:endParaRPr lang="ru-RU"/>
        </a:p>
      </dgm:t>
    </dgm:pt>
    <dgm:pt modelId="{338A56D4-F00B-4BC4-90CF-F933AAA18D3B}" type="sibTrans" cxnId="{F6360FFC-849B-441B-9B01-220C8E71B0A7}">
      <dgm:prSet/>
      <dgm:spPr/>
      <dgm:t>
        <a:bodyPr/>
        <a:lstStyle/>
        <a:p>
          <a:endParaRPr lang="ru-RU"/>
        </a:p>
      </dgm:t>
    </dgm:pt>
    <dgm:pt modelId="{BC9D6BAA-BB98-4E6D-9195-E45A86DB1DB5}" type="pres">
      <dgm:prSet presAssocID="{E6EF2A10-65EE-4BD7-82DF-EBF73D56E12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5EE667D-EC00-4DB4-B346-4120D82B41BE}" type="pres">
      <dgm:prSet presAssocID="{2C6A1D6F-1653-4F2A-AF51-904CFC3B4A75}" presName="composite" presStyleCnt="0"/>
      <dgm:spPr/>
      <dgm:t>
        <a:bodyPr/>
        <a:lstStyle/>
        <a:p>
          <a:endParaRPr lang="ru-RU"/>
        </a:p>
      </dgm:t>
    </dgm:pt>
    <dgm:pt modelId="{4C38041E-E192-4BFC-8A07-0629F8CE34B5}" type="pres">
      <dgm:prSet presAssocID="{2C6A1D6F-1653-4F2A-AF51-904CFC3B4A75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A9A088-6E74-45AB-8A0D-FD656362C207}" type="pres">
      <dgm:prSet presAssocID="{2C6A1D6F-1653-4F2A-AF51-904CFC3B4A75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B6D620-E82D-4144-ACC0-0F39AD6EB746}" type="pres">
      <dgm:prSet presAssocID="{E4A88394-8985-4C11-A27D-4765352DBCA0}" presName="sp" presStyleCnt="0"/>
      <dgm:spPr/>
      <dgm:t>
        <a:bodyPr/>
        <a:lstStyle/>
        <a:p>
          <a:endParaRPr lang="ru-RU"/>
        </a:p>
      </dgm:t>
    </dgm:pt>
    <dgm:pt modelId="{05626BE9-5E73-4648-8788-98B6BC96172E}" type="pres">
      <dgm:prSet presAssocID="{585291E9-5811-49AC-8C9E-BEDEBF6AEE03}" presName="composite" presStyleCnt="0"/>
      <dgm:spPr/>
      <dgm:t>
        <a:bodyPr/>
        <a:lstStyle/>
        <a:p>
          <a:endParaRPr lang="ru-RU"/>
        </a:p>
      </dgm:t>
    </dgm:pt>
    <dgm:pt modelId="{C31E67E0-800B-493A-8403-6BDAF5095D11}" type="pres">
      <dgm:prSet presAssocID="{585291E9-5811-49AC-8C9E-BEDEBF6AEE03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D9559A-408A-42FB-94AE-AA98B614A208}" type="pres">
      <dgm:prSet presAssocID="{585291E9-5811-49AC-8C9E-BEDEBF6AEE03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ABCC66-34C7-4E4A-B29B-DA696969D959}" type="pres">
      <dgm:prSet presAssocID="{CDA25544-A0FB-4F48-801A-DA24C8BD16C0}" presName="sp" presStyleCnt="0"/>
      <dgm:spPr/>
      <dgm:t>
        <a:bodyPr/>
        <a:lstStyle/>
        <a:p>
          <a:endParaRPr lang="ru-RU"/>
        </a:p>
      </dgm:t>
    </dgm:pt>
    <dgm:pt modelId="{594C9096-267C-45EC-B0DB-8916F5045F54}" type="pres">
      <dgm:prSet presAssocID="{443C5272-B603-4B15-8F18-4B31655E6D44}" presName="composite" presStyleCnt="0"/>
      <dgm:spPr/>
      <dgm:t>
        <a:bodyPr/>
        <a:lstStyle/>
        <a:p>
          <a:endParaRPr lang="ru-RU"/>
        </a:p>
      </dgm:t>
    </dgm:pt>
    <dgm:pt modelId="{C60BAEDD-B093-4E7D-B249-0772CDA3BD56}" type="pres">
      <dgm:prSet presAssocID="{443C5272-B603-4B15-8F18-4B31655E6D44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00382B-B366-4FEF-8C71-625D639D9B39}" type="pres">
      <dgm:prSet presAssocID="{443C5272-B603-4B15-8F18-4B31655E6D44}" presName="descendantText" presStyleLbl="alignAcc1" presStyleIdx="2" presStyleCnt="3" custScaleY="1793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360FFC-849B-441B-9B01-220C8E71B0A7}" srcId="{443C5272-B603-4B15-8F18-4B31655E6D44}" destId="{7A836E08-94C0-4F07-B16F-AD40903FD92F}" srcOrd="0" destOrd="0" parTransId="{F3E1CC91-576D-46C1-95CB-32EFB7DAD300}" sibTransId="{338A56D4-F00B-4BC4-90CF-F933AAA18D3B}"/>
    <dgm:cxn modelId="{772F8525-AE0B-469A-8A50-5B45D7E42FB3}" srcId="{E6EF2A10-65EE-4BD7-82DF-EBF73D56E122}" destId="{585291E9-5811-49AC-8C9E-BEDEBF6AEE03}" srcOrd="1" destOrd="0" parTransId="{177D2D1D-7ACD-4C9B-87E5-788CB8F098B9}" sibTransId="{CDA25544-A0FB-4F48-801A-DA24C8BD16C0}"/>
    <dgm:cxn modelId="{BF158213-10B7-4D5A-968B-CC824AD6BB8C}" srcId="{585291E9-5811-49AC-8C9E-BEDEBF6AEE03}" destId="{B30F7CE1-7D9B-4A2F-BB2B-FCF4BDCE549E}" srcOrd="0" destOrd="0" parTransId="{2D176C2B-0B43-45E4-A9DB-9437D09FA7AD}" sibTransId="{97A20EB9-7601-42E1-91FE-C4BD0F319017}"/>
    <dgm:cxn modelId="{DE912907-FC6B-4A6D-AC1F-E00952884D97}" type="presOf" srcId="{B30F7CE1-7D9B-4A2F-BB2B-FCF4BDCE549E}" destId="{2BD9559A-408A-42FB-94AE-AA98B614A208}" srcOrd="0" destOrd="0" presId="urn:microsoft.com/office/officeart/2005/8/layout/chevron2"/>
    <dgm:cxn modelId="{1A983484-4D35-4599-9E4E-4C59E60E8D7A}" type="presOf" srcId="{2C6A1D6F-1653-4F2A-AF51-904CFC3B4A75}" destId="{4C38041E-E192-4BFC-8A07-0629F8CE34B5}" srcOrd="0" destOrd="0" presId="urn:microsoft.com/office/officeart/2005/8/layout/chevron2"/>
    <dgm:cxn modelId="{1FB49505-2318-4EB9-BE9B-667BDF413F13}" type="presOf" srcId="{585291E9-5811-49AC-8C9E-BEDEBF6AEE03}" destId="{C31E67E0-800B-493A-8403-6BDAF5095D11}" srcOrd="0" destOrd="0" presId="urn:microsoft.com/office/officeart/2005/8/layout/chevron2"/>
    <dgm:cxn modelId="{046B4BC5-9108-4E97-9F4B-FF02A18BB5B9}" srcId="{E6EF2A10-65EE-4BD7-82DF-EBF73D56E122}" destId="{443C5272-B603-4B15-8F18-4B31655E6D44}" srcOrd="2" destOrd="0" parTransId="{0EEF4C7E-CD8B-4A60-A489-A7438F97E207}" sibTransId="{1F71931F-3494-4DCF-A5A2-F58F968F8D1D}"/>
    <dgm:cxn modelId="{735F5878-15C6-43E1-B18E-C2C466EBCAD4}" type="presOf" srcId="{E6EF2A10-65EE-4BD7-82DF-EBF73D56E122}" destId="{BC9D6BAA-BB98-4E6D-9195-E45A86DB1DB5}" srcOrd="0" destOrd="0" presId="urn:microsoft.com/office/officeart/2005/8/layout/chevron2"/>
    <dgm:cxn modelId="{81E90D0D-759F-4409-9FE0-8709F0BDD6ED}" type="presOf" srcId="{443C5272-B603-4B15-8F18-4B31655E6D44}" destId="{C60BAEDD-B093-4E7D-B249-0772CDA3BD56}" srcOrd="0" destOrd="0" presId="urn:microsoft.com/office/officeart/2005/8/layout/chevron2"/>
    <dgm:cxn modelId="{DE738362-3FF9-482D-B1ED-DB25B9502F02}" type="presOf" srcId="{D78AEE75-12CD-474D-9876-485E1341F4BF}" destId="{21A9A088-6E74-45AB-8A0D-FD656362C207}" srcOrd="0" destOrd="0" presId="urn:microsoft.com/office/officeart/2005/8/layout/chevron2"/>
    <dgm:cxn modelId="{658EC8D5-D175-4B4A-905F-0AEE13779B29}" srcId="{E6EF2A10-65EE-4BD7-82DF-EBF73D56E122}" destId="{2C6A1D6F-1653-4F2A-AF51-904CFC3B4A75}" srcOrd="0" destOrd="0" parTransId="{9101EB0C-0C01-46C4-8BCC-7CBA8A060ADF}" sibTransId="{E4A88394-8985-4C11-A27D-4765352DBCA0}"/>
    <dgm:cxn modelId="{FE69EA2F-BA9C-405A-98CF-DBB4311ABA21}" type="presOf" srcId="{7A836E08-94C0-4F07-B16F-AD40903FD92F}" destId="{CD00382B-B366-4FEF-8C71-625D639D9B39}" srcOrd="0" destOrd="0" presId="urn:microsoft.com/office/officeart/2005/8/layout/chevron2"/>
    <dgm:cxn modelId="{78F1109A-D789-4422-84DA-529548590CD5}" srcId="{2C6A1D6F-1653-4F2A-AF51-904CFC3B4A75}" destId="{D78AEE75-12CD-474D-9876-485E1341F4BF}" srcOrd="0" destOrd="0" parTransId="{17A40AAE-A88F-40EC-A1DE-2FBC43EA0F93}" sibTransId="{41D7E5A7-9D3E-44E3-BFE9-807350DF32B7}"/>
    <dgm:cxn modelId="{77A680AA-E5B9-48DB-9550-BE9FCB5AAC53}" type="presParOf" srcId="{BC9D6BAA-BB98-4E6D-9195-E45A86DB1DB5}" destId="{65EE667D-EC00-4DB4-B346-4120D82B41BE}" srcOrd="0" destOrd="0" presId="urn:microsoft.com/office/officeart/2005/8/layout/chevron2"/>
    <dgm:cxn modelId="{6A1AAC38-07DA-40F3-AA53-32DEE5647906}" type="presParOf" srcId="{65EE667D-EC00-4DB4-B346-4120D82B41BE}" destId="{4C38041E-E192-4BFC-8A07-0629F8CE34B5}" srcOrd="0" destOrd="0" presId="urn:microsoft.com/office/officeart/2005/8/layout/chevron2"/>
    <dgm:cxn modelId="{FF1DD4DD-48D7-4A62-88ED-E4B825CF7A57}" type="presParOf" srcId="{65EE667D-EC00-4DB4-B346-4120D82B41BE}" destId="{21A9A088-6E74-45AB-8A0D-FD656362C207}" srcOrd="1" destOrd="0" presId="urn:microsoft.com/office/officeart/2005/8/layout/chevron2"/>
    <dgm:cxn modelId="{417C096E-2B67-40CE-AD3E-421A78A79150}" type="presParOf" srcId="{BC9D6BAA-BB98-4E6D-9195-E45A86DB1DB5}" destId="{B8B6D620-E82D-4144-ACC0-0F39AD6EB746}" srcOrd="1" destOrd="0" presId="urn:microsoft.com/office/officeart/2005/8/layout/chevron2"/>
    <dgm:cxn modelId="{85C4D06E-A3B8-46A2-A43C-61C7D8A2BF1B}" type="presParOf" srcId="{BC9D6BAA-BB98-4E6D-9195-E45A86DB1DB5}" destId="{05626BE9-5E73-4648-8788-98B6BC96172E}" srcOrd="2" destOrd="0" presId="urn:microsoft.com/office/officeart/2005/8/layout/chevron2"/>
    <dgm:cxn modelId="{D05F4315-4C89-487F-ADD9-5091BE635D20}" type="presParOf" srcId="{05626BE9-5E73-4648-8788-98B6BC96172E}" destId="{C31E67E0-800B-493A-8403-6BDAF5095D11}" srcOrd="0" destOrd="0" presId="urn:microsoft.com/office/officeart/2005/8/layout/chevron2"/>
    <dgm:cxn modelId="{11ED301E-0435-4FAD-90E3-21797412F785}" type="presParOf" srcId="{05626BE9-5E73-4648-8788-98B6BC96172E}" destId="{2BD9559A-408A-42FB-94AE-AA98B614A208}" srcOrd="1" destOrd="0" presId="urn:microsoft.com/office/officeart/2005/8/layout/chevron2"/>
    <dgm:cxn modelId="{C086B10A-5A47-4B98-9C49-092EA087B0D8}" type="presParOf" srcId="{BC9D6BAA-BB98-4E6D-9195-E45A86DB1DB5}" destId="{0DABCC66-34C7-4E4A-B29B-DA696969D959}" srcOrd="3" destOrd="0" presId="urn:microsoft.com/office/officeart/2005/8/layout/chevron2"/>
    <dgm:cxn modelId="{C0623C36-348F-47B4-877E-7D6F191393EA}" type="presParOf" srcId="{BC9D6BAA-BB98-4E6D-9195-E45A86DB1DB5}" destId="{594C9096-267C-45EC-B0DB-8916F5045F54}" srcOrd="4" destOrd="0" presId="urn:microsoft.com/office/officeart/2005/8/layout/chevron2"/>
    <dgm:cxn modelId="{37B429F9-2915-4E21-9249-17BB59BC04AB}" type="presParOf" srcId="{594C9096-267C-45EC-B0DB-8916F5045F54}" destId="{C60BAEDD-B093-4E7D-B249-0772CDA3BD56}" srcOrd="0" destOrd="0" presId="urn:microsoft.com/office/officeart/2005/8/layout/chevron2"/>
    <dgm:cxn modelId="{5A14F520-E66D-4ED7-8B81-3735097203EE}" type="presParOf" srcId="{594C9096-267C-45EC-B0DB-8916F5045F54}" destId="{CD00382B-B366-4FEF-8C71-625D639D9B3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EF2A10-65EE-4BD7-82DF-EBF73D56E122}" type="doc">
      <dgm:prSet loTypeId="urn:microsoft.com/office/officeart/2005/8/layout/chevron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2C6A1D6F-1653-4F2A-AF51-904CFC3B4A75}">
      <dgm:prSet phldrT="[Текст]"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01EB0C-0C01-46C4-8BCC-7CBA8A060ADF}" type="parTrans" cxnId="{658EC8D5-D175-4B4A-905F-0AEE13779B29}">
      <dgm:prSet/>
      <dgm:spPr/>
      <dgm:t>
        <a:bodyPr/>
        <a:lstStyle/>
        <a:p>
          <a:endParaRPr lang="ru-RU"/>
        </a:p>
      </dgm:t>
    </dgm:pt>
    <dgm:pt modelId="{E4A88394-8985-4C11-A27D-4765352DBCA0}" type="sibTrans" cxnId="{658EC8D5-D175-4B4A-905F-0AEE13779B29}">
      <dgm:prSet/>
      <dgm:spPr/>
      <dgm:t>
        <a:bodyPr/>
        <a:lstStyle/>
        <a:p>
          <a:endParaRPr lang="ru-RU"/>
        </a:p>
      </dgm:t>
    </dgm:pt>
    <dgm:pt modelId="{D78AEE75-12CD-474D-9876-485E1341F4BF}">
      <dgm:prSet phldrT="[Текст]" custT="1"/>
      <dgm:spPr/>
      <dgm:t>
        <a:bodyPr/>
        <a:lstStyle/>
        <a:p>
          <a:pPr algn="just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Рассматривает Заявки на регистрацию (Заявки на внесение изменений, Заявки на прекращение доступа) и организационно-распорядительные документы в соответствии с Порядком, определенным Приказом Минфина России № 116н </a:t>
          </a:r>
          <a:r>
            <a:rPr lang="ru-RU" sz="1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(слайд 4)</a:t>
          </a:r>
          <a:endParaRPr lang="ru-RU" sz="14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A40AAE-A88F-40EC-A1DE-2FBC43EA0F93}" type="parTrans" cxnId="{78F1109A-D789-4422-84DA-529548590CD5}">
      <dgm:prSet/>
      <dgm:spPr/>
      <dgm:t>
        <a:bodyPr/>
        <a:lstStyle/>
        <a:p>
          <a:endParaRPr lang="ru-RU"/>
        </a:p>
      </dgm:t>
    </dgm:pt>
    <dgm:pt modelId="{41D7E5A7-9D3E-44E3-BFE9-807350DF32B7}" type="sibTrans" cxnId="{78F1109A-D789-4422-84DA-529548590CD5}">
      <dgm:prSet/>
      <dgm:spPr/>
      <dgm:t>
        <a:bodyPr/>
        <a:lstStyle/>
        <a:p>
          <a:endParaRPr lang="ru-RU"/>
        </a:p>
      </dgm:t>
    </dgm:pt>
    <dgm:pt modelId="{585291E9-5811-49AC-8C9E-BEDEBF6AEE03}">
      <dgm:prSet phldrT="[Текст]"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7D2D1D-7ACD-4C9B-87E5-788CB8F098B9}" type="parTrans" cxnId="{772F8525-AE0B-469A-8A50-5B45D7E42FB3}">
      <dgm:prSet/>
      <dgm:spPr/>
      <dgm:t>
        <a:bodyPr/>
        <a:lstStyle/>
        <a:p>
          <a:endParaRPr lang="ru-RU"/>
        </a:p>
      </dgm:t>
    </dgm:pt>
    <dgm:pt modelId="{CDA25544-A0FB-4F48-801A-DA24C8BD16C0}" type="sibTrans" cxnId="{772F8525-AE0B-469A-8A50-5B45D7E42FB3}">
      <dgm:prSet/>
      <dgm:spPr/>
      <dgm:t>
        <a:bodyPr/>
        <a:lstStyle/>
        <a:p>
          <a:endParaRPr lang="ru-RU"/>
        </a:p>
      </dgm:t>
    </dgm:pt>
    <dgm:pt modelId="{B30F7CE1-7D9B-4A2F-BB2B-FCF4BDCE549E}">
      <dgm:prSet phldrT="[Текст]" custT="1"/>
      <dgm:spPr/>
      <dgm:t>
        <a:bodyPr/>
        <a:lstStyle/>
        <a:p>
          <a:pPr algn="just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Входит в Личный кабинет на Официальном сайте ГМУ с помощью сертификата ключа проверки электронной подписи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176C2B-0B43-45E4-A9DB-9437D09FA7AD}" type="parTrans" cxnId="{BF158213-10B7-4D5A-968B-CC824AD6BB8C}">
      <dgm:prSet/>
      <dgm:spPr/>
      <dgm:t>
        <a:bodyPr/>
        <a:lstStyle/>
        <a:p>
          <a:endParaRPr lang="ru-RU"/>
        </a:p>
      </dgm:t>
    </dgm:pt>
    <dgm:pt modelId="{97A20EB9-7601-42E1-91FE-C4BD0F319017}" type="sibTrans" cxnId="{BF158213-10B7-4D5A-968B-CC824AD6BB8C}">
      <dgm:prSet/>
      <dgm:spPr/>
      <dgm:t>
        <a:bodyPr/>
        <a:lstStyle/>
        <a:p>
          <a:endParaRPr lang="ru-RU"/>
        </a:p>
      </dgm:t>
    </dgm:pt>
    <dgm:pt modelId="{443C5272-B603-4B15-8F18-4B31655E6D44}">
      <dgm:prSet phldrT="[Текст]"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EF4C7E-CD8B-4A60-A489-A7438F97E207}" type="parTrans" cxnId="{046B4BC5-9108-4E97-9F4B-FF02A18BB5B9}">
      <dgm:prSet/>
      <dgm:spPr/>
      <dgm:t>
        <a:bodyPr/>
        <a:lstStyle/>
        <a:p>
          <a:endParaRPr lang="ru-RU"/>
        </a:p>
      </dgm:t>
    </dgm:pt>
    <dgm:pt modelId="{1F71931F-3494-4DCF-A5A2-F58F968F8D1D}" type="sibTrans" cxnId="{046B4BC5-9108-4E97-9F4B-FF02A18BB5B9}">
      <dgm:prSet/>
      <dgm:spPr/>
      <dgm:t>
        <a:bodyPr/>
        <a:lstStyle/>
        <a:p>
          <a:endParaRPr lang="ru-RU"/>
        </a:p>
      </dgm:t>
    </dgm:pt>
    <dgm:pt modelId="{7A836E08-94C0-4F07-B16F-AD40903FD92F}">
      <dgm:prSet phldrT="[Текст]" custT="1"/>
      <dgm:spPr/>
      <dgm:t>
        <a:bodyPr/>
        <a:lstStyle/>
        <a:p>
          <a:pPr algn="just"/>
          <a:r>
            <a:rPr lang="ru-RU" alt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 ИНН и КПП организации, указанным в Заявке, выбирает из Справочника организацию, являющуюся Уполномоченным органом, и регистрирует ее на Официальном сайте ГМУ (либо прекращает ее доступ в Личный кабинет) </a:t>
          </a:r>
          <a:r>
            <a:rPr lang="ru-RU" altLang="ru-RU" sz="1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(слайд 5)</a:t>
          </a:r>
          <a:endParaRPr lang="ru-RU" sz="14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E1CC91-576D-46C1-95CB-32EFB7DAD300}" type="parTrans" cxnId="{F6360FFC-849B-441B-9B01-220C8E71B0A7}">
      <dgm:prSet/>
      <dgm:spPr/>
      <dgm:t>
        <a:bodyPr/>
        <a:lstStyle/>
        <a:p>
          <a:endParaRPr lang="ru-RU"/>
        </a:p>
      </dgm:t>
    </dgm:pt>
    <dgm:pt modelId="{338A56D4-F00B-4BC4-90CF-F933AAA18D3B}" type="sibTrans" cxnId="{F6360FFC-849B-441B-9B01-220C8E71B0A7}">
      <dgm:prSet/>
      <dgm:spPr/>
      <dgm:t>
        <a:bodyPr/>
        <a:lstStyle/>
        <a:p>
          <a:endParaRPr lang="ru-RU"/>
        </a:p>
      </dgm:t>
    </dgm:pt>
    <dgm:pt modelId="{06EEBCBF-692D-44EB-A752-B174452C03F5}">
      <dgm:prSet phldrT="[Текст]" custT="1"/>
      <dgm:spPr/>
      <dgm:t>
        <a:bodyPr/>
        <a:lstStyle/>
        <a:p>
          <a:pPr algn="ctr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AA049E-4541-4BED-A0C8-A4BD25867355}" type="parTrans" cxnId="{55ACD612-C80F-4A96-AC94-1603EF62CDED}">
      <dgm:prSet/>
      <dgm:spPr/>
      <dgm:t>
        <a:bodyPr/>
        <a:lstStyle/>
        <a:p>
          <a:endParaRPr lang="ru-RU"/>
        </a:p>
      </dgm:t>
    </dgm:pt>
    <dgm:pt modelId="{E96A82EA-22E2-48A5-A3E2-29C96548710E}" type="sibTrans" cxnId="{55ACD612-C80F-4A96-AC94-1603EF62CDED}">
      <dgm:prSet/>
      <dgm:spPr/>
      <dgm:t>
        <a:bodyPr/>
        <a:lstStyle/>
        <a:p>
          <a:endParaRPr lang="ru-RU"/>
        </a:p>
      </dgm:t>
    </dgm:pt>
    <dgm:pt modelId="{8A3963EC-95C6-42E5-B36F-49B3C748A526}">
      <dgm:prSet phldrT="[Текст]" custT="1"/>
      <dgm:spPr/>
      <dgm:t>
        <a:bodyPr/>
        <a:lstStyle/>
        <a:p>
          <a:pPr algn="ctr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17BFAF-3252-47DE-89EC-668692CA8EDB}" type="parTrans" cxnId="{8FBAE18C-5BB2-48FC-AE04-F4D19459C154}">
      <dgm:prSet/>
      <dgm:spPr/>
      <dgm:t>
        <a:bodyPr/>
        <a:lstStyle/>
        <a:p>
          <a:endParaRPr lang="ru-RU"/>
        </a:p>
      </dgm:t>
    </dgm:pt>
    <dgm:pt modelId="{840510A1-0598-4EA4-81BC-4378BC795C0B}" type="sibTrans" cxnId="{8FBAE18C-5BB2-48FC-AE04-F4D19459C154}">
      <dgm:prSet/>
      <dgm:spPr/>
      <dgm:t>
        <a:bodyPr/>
        <a:lstStyle/>
        <a:p>
          <a:endParaRPr lang="ru-RU"/>
        </a:p>
      </dgm:t>
    </dgm:pt>
    <dgm:pt modelId="{DE62BECD-0B12-4B93-BD8F-53F76DECE21A}">
      <dgm:prSet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случае расхождения реквизитов, указанных в Заявке, с реквизитами в Перечне ГМУ, дает рекомендации по изменению реквизитов уполномоченного органа в соответствии с Порядком, определённым приказом Федерального казначейства от 15 февраля 2012 г. № 72, для организаций с полномочием «Учредитель» и регистрирует ее на Официальном сайте ГМУ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FECD79-2D77-4CB0-9C77-A169881E1066}" type="parTrans" cxnId="{4F18D17B-C306-46F3-BC50-73F3FE9DEE66}">
      <dgm:prSet/>
      <dgm:spPr/>
      <dgm:t>
        <a:bodyPr/>
        <a:lstStyle/>
        <a:p>
          <a:endParaRPr lang="ru-RU"/>
        </a:p>
      </dgm:t>
    </dgm:pt>
    <dgm:pt modelId="{6E219F8E-CA92-427D-9931-F6D30BB443A2}" type="sibTrans" cxnId="{4F18D17B-C306-46F3-BC50-73F3FE9DEE66}">
      <dgm:prSet/>
      <dgm:spPr/>
      <dgm:t>
        <a:bodyPr/>
        <a:lstStyle/>
        <a:p>
          <a:endParaRPr lang="ru-RU"/>
        </a:p>
      </dgm:t>
    </dgm:pt>
    <dgm:pt modelId="{A76540CC-F26A-411F-B53D-C1B81AD83A43}">
      <dgm:prSet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случае отсутствия организации в Справочнике дает рекомендации по регистрации Уполномоченного органа в соответствии с Порядком, определённым приказом Федерального казначейства от 15 февраля 2012 г. № 72,  для организаций с полномочием «Учредитель» и не регистрирует ее на Официальном сайте ГМУ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E40192-E740-44F2-99A0-3B820460E72F}" type="parTrans" cxnId="{65A596C8-7552-4C89-879E-F4B3D7DBAA18}">
      <dgm:prSet/>
      <dgm:spPr/>
      <dgm:t>
        <a:bodyPr/>
        <a:lstStyle/>
        <a:p>
          <a:endParaRPr lang="ru-RU"/>
        </a:p>
      </dgm:t>
    </dgm:pt>
    <dgm:pt modelId="{0352BA92-0106-4518-B20D-509EF549011A}" type="sibTrans" cxnId="{65A596C8-7552-4C89-879E-F4B3D7DBAA18}">
      <dgm:prSet/>
      <dgm:spPr/>
      <dgm:t>
        <a:bodyPr/>
        <a:lstStyle/>
        <a:p>
          <a:endParaRPr lang="ru-RU"/>
        </a:p>
      </dgm:t>
    </dgm:pt>
    <dgm:pt modelId="{BC9D6BAA-BB98-4E6D-9195-E45A86DB1DB5}" type="pres">
      <dgm:prSet presAssocID="{E6EF2A10-65EE-4BD7-82DF-EBF73D56E12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5EE667D-EC00-4DB4-B346-4120D82B41BE}" type="pres">
      <dgm:prSet presAssocID="{2C6A1D6F-1653-4F2A-AF51-904CFC3B4A75}" presName="composite" presStyleCnt="0"/>
      <dgm:spPr/>
      <dgm:t>
        <a:bodyPr/>
        <a:lstStyle/>
        <a:p>
          <a:endParaRPr lang="ru-RU"/>
        </a:p>
      </dgm:t>
    </dgm:pt>
    <dgm:pt modelId="{4C38041E-E192-4BFC-8A07-0629F8CE34B5}" type="pres">
      <dgm:prSet presAssocID="{2C6A1D6F-1653-4F2A-AF51-904CFC3B4A75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A9A088-6E74-45AB-8A0D-FD656362C207}" type="pres">
      <dgm:prSet presAssocID="{2C6A1D6F-1653-4F2A-AF51-904CFC3B4A75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B6D620-E82D-4144-ACC0-0F39AD6EB746}" type="pres">
      <dgm:prSet presAssocID="{E4A88394-8985-4C11-A27D-4765352DBCA0}" presName="sp" presStyleCnt="0"/>
      <dgm:spPr/>
      <dgm:t>
        <a:bodyPr/>
        <a:lstStyle/>
        <a:p>
          <a:endParaRPr lang="ru-RU"/>
        </a:p>
      </dgm:t>
    </dgm:pt>
    <dgm:pt modelId="{05626BE9-5E73-4648-8788-98B6BC96172E}" type="pres">
      <dgm:prSet presAssocID="{585291E9-5811-49AC-8C9E-BEDEBF6AEE03}" presName="composite" presStyleCnt="0"/>
      <dgm:spPr/>
      <dgm:t>
        <a:bodyPr/>
        <a:lstStyle/>
        <a:p>
          <a:endParaRPr lang="ru-RU"/>
        </a:p>
      </dgm:t>
    </dgm:pt>
    <dgm:pt modelId="{C31E67E0-800B-493A-8403-6BDAF5095D11}" type="pres">
      <dgm:prSet presAssocID="{585291E9-5811-49AC-8C9E-BEDEBF6AEE03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D9559A-408A-42FB-94AE-AA98B614A208}" type="pres">
      <dgm:prSet presAssocID="{585291E9-5811-49AC-8C9E-BEDEBF6AEE03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ABCC66-34C7-4E4A-B29B-DA696969D959}" type="pres">
      <dgm:prSet presAssocID="{CDA25544-A0FB-4F48-801A-DA24C8BD16C0}" presName="sp" presStyleCnt="0"/>
      <dgm:spPr/>
      <dgm:t>
        <a:bodyPr/>
        <a:lstStyle/>
        <a:p>
          <a:endParaRPr lang="ru-RU"/>
        </a:p>
      </dgm:t>
    </dgm:pt>
    <dgm:pt modelId="{594C9096-267C-45EC-B0DB-8916F5045F54}" type="pres">
      <dgm:prSet presAssocID="{443C5272-B603-4B15-8F18-4B31655E6D44}" presName="composite" presStyleCnt="0"/>
      <dgm:spPr/>
      <dgm:t>
        <a:bodyPr/>
        <a:lstStyle/>
        <a:p>
          <a:endParaRPr lang="ru-RU"/>
        </a:p>
      </dgm:t>
    </dgm:pt>
    <dgm:pt modelId="{C60BAEDD-B093-4E7D-B249-0772CDA3BD56}" type="pres">
      <dgm:prSet presAssocID="{443C5272-B603-4B15-8F18-4B31655E6D44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00382B-B366-4FEF-8C71-625D639D9B39}" type="pres">
      <dgm:prSet presAssocID="{443C5272-B603-4B15-8F18-4B31655E6D44}" presName="descendantText" presStyleLbl="alignAcc1" presStyleIdx="2" presStyleCnt="5" custScaleY="1028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93B1D0-C2BD-4971-88AF-F5BCD87403CC}" type="pres">
      <dgm:prSet presAssocID="{1F71931F-3494-4DCF-A5A2-F58F968F8D1D}" presName="sp" presStyleCnt="0"/>
      <dgm:spPr/>
      <dgm:t>
        <a:bodyPr/>
        <a:lstStyle/>
        <a:p>
          <a:endParaRPr lang="ru-RU"/>
        </a:p>
      </dgm:t>
    </dgm:pt>
    <dgm:pt modelId="{8BCB1225-47A6-41F7-9F78-208B9A8DEF01}" type="pres">
      <dgm:prSet presAssocID="{06EEBCBF-692D-44EB-A752-B174452C03F5}" presName="composite" presStyleCnt="0"/>
      <dgm:spPr/>
      <dgm:t>
        <a:bodyPr/>
        <a:lstStyle/>
        <a:p>
          <a:endParaRPr lang="ru-RU"/>
        </a:p>
      </dgm:t>
    </dgm:pt>
    <dgm:pt modelId="{7ADAD1C3-4395-4D02-BE9E-A98AEE7C9D29}" type="pres">
      <dgm:prSet presAssocID="{06EEBCBF-692D-44EB-A752-B174452C03F5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4350CE-8251-4515-96DC-D060272A7A69}" type="pres">
      <dgm:prSet presAssocID="{06EEBCBF-692D-44EB-A752-B174452C03F5}" presName="descendantText" presStyleLbl="alignAcc1" presStyleIdx="3" presStyleCnt="5" custScaleY="1356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DF02E9-8C20-4D1B-946D-3356E5B8ACD5}" type="pres">
      <dgm:prSet presAssocID="{E96A82EA-22E2-48A5-A3E2-29C96548710E}" presName="sp" presStyleCnt="0"/>
      <dgm:spPr/>
      <dgm:t>
        <a:bodyPr/>
        <a:lstStyle/>
        <a:p>
          <a:endParaRPr lang="ru-RU"/>
        </a:p>
      </dgm:t>
    </dgm:pt>
    <dgm:pt modelId="{6B15655A-A222-4F7F-A722-09E1F1303C64}" type="pres">
      <dgm:prSet presAssocID="{8A3963EC-95C6-42E5-B36F-49B3C748A526}" presName="composite" presStyleCnt="0"/>
      <dgm:spPr/>
      <dgm:t>
        <a:bodyPr/>
        <a:lstStyle/>
        <a:p>
          <a:endParaRPr lang="ru-RU"/>
        </a:p>
      </dgm:t>
    </dgm:pt>
    <dgm:pt modelId="{6894752E-0E4D-4722-B906-2D05A8435EDE}" type="pres">
      <dgm:prSet presAssocID="{8A3963EC-95C6-42E5-B36F-49B3C748A526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CA270F-A760-4E8A-AF92-53B21103CC7E}" type="pres">
      <dgm:prSet presAssocID="{8A3963EC-95C6-42E5-B36F-49B3C748A526}" presName="descendantText" presStyleLbl="alignAcc1" presStyleIdx="4" presStyleCnt="5" custScaleY="1242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6C6B5B2-3A0A-41D0-8E2A-CB3C3E504239}" type="presOf" srcId="{D78AEE75-12CD-474D-9876-485E1341F4BF}" destId="{21A9A088-6E74-45AB-8A0D-FD656362C207}" srcOrd="0" destOrd="0" presId="urn:microsoft.com/office/officeart/2005/8/layout/chevron2"/>
    <dgm:cxn modelId="{658EC8D5-D175-4B4A-905F-0AEE13779B29}" srcId="{E6EF2A10-65EE-4BD7-82DF-EBF73D56E122}" destId="{2C6A1D6F-1653-4F2A-AF51-904CFC3B4A75}" srcOrd="0" destOrd="0" parTransId="{9101EB0C-0C01-46C4-8BCC-7CBA8A060ADF}" sibTransId="{E4A88394-8985-4C11-A27D-4765352DBCA0}"/>
    <dgm:cxn modelId="{65A596C8-7552-4C89-879E-F4B3D7DBAA18}" srcId="{8A3963EC-95C6-42E5-B36F-49B3C748A526}" destId="{A76540CC-F26A-411F-B53D-C1B81AD83A43}" srcOrd="0" destOrd="0" parTransId="{6AE40192-E740-44F2-99A0-3B820460E72F}" sibTransId="{0352BA92-0106-4518-B20D-509EF549011A}"/>
    <dgm:cxn modelId="{07A7D5D5-EA52-4DB9-BB09-D075958C412C}" type="presOf" srcId="{A76540CC-F26A-411F-B53D-C1B81AD83A43}" destId="{02CA270F-A760-4E8A-AF92-53B21103CC7E}" srcOrd="0" destOrd="0" presId="urn:microsoft.com/office/officeart/2005/8/layout/chevron2"/>
    <dgm:cxn modelId="{046B4BC5-9108-4E97-9F4B-FF02A18BB5B9}" srcId="{E6EF2A10-65EE-4BD7-82DF-EBF73D56E122}" destId="{443C5272-B603-4B15-8F18-4B31655E6D44}" srcOrd="2" destOrd="0" parTransId="{0EEF4C7E-CD8B-4A60-A489-A7438F97E207}" sibTransId="{1F71931F-3494-4DCF-A5A2-F58F968F8D1D}"/>
    <dgm:cxn modelId="{F6360FFC-849B-441B-9B01-220C8E71B0A7}" srcId="{443C5272-B603-4B15-8F18-4B31655E6D44}" destId="{7A836E08-94C0-4F07-B16F-AD40903FD92F}" srcOrd="0" destOrd="0" parTransId="{F3E1CC91-576D-46C1-95CB-32EFB7DAD300}" sibTransId="{338A56D4-F00B-4BC4-90CF-F933AAA18D3B}"/>
    <dgm:cxn modelId="{5DC13AEC-7FB4-4080-93F1-D76047271FAE}" type="presOf" srcId="{B30F7CE1-7D9B-4A2F-BB2B-FCF4BDCE549E}" destId="{2BD9559A-408A-42FB-94AE-AA98B614A208}" srcOrd="0" destOrd="0" presId="urn:microsoft.com/office/officeart/2005/8/layout/chevron2"/>
    <dgm:cxn modelId="{8FBAE18C-5BB2-48FC-AE04-F4D19459C154}" srcId="{E6EF2A10-65EE-4BD7-82DF-EBF73D56E122}" destId="{8A3963EC-95C6-42E5-B36F-49B3C748A526}" srcOrd="4" destOrd="0" parTransId="{BB17BFAF-3252-47DE-89EC-668692CA8EDB}" sibTransId="{840510A1-0598-4EA4-81BC-4378BC795C0B}"/>
    <dgm:cxn modelId="{F2998C7A-C48F-429E-9D04-3EB9B8685FDF}" type="presOf" srcId="{DE62BECD-0B12-4B93-BD8F-53F76DECE21A}" destId="{B94350CE-8251-4515-96DC-D060272A7A69}" srcOrd="0" destOrd="0" presId="urn:microsoft.com/office/officeart/2005/8/layout/chevron2"/>
    <dgm:cxn modelId="{40B244B2-656D-40F0-89E8-C43903F43FF8}" type="presOf" srcId="{443C5272-B603-4B15-8F18-4B31655E6D44}" destId="{C60BAEDD-B093-4E7D-B249-0772CDA3BD56}" srcOrd="0" destOrd="0" presId="urn:microsoft.com/office/officeart/2005/8/layout/chevron2"/>
    <dgm:cxn modelId="{4BC7606D-E7AB-4554-B5E9-ED5159F7C1DC}" type="presOf" srcId="{8A3963EC-95C6-42E5-B36F-49B3C748A526}" destId="{6894752E-0E4D-4722-B906-2D05A8435EDE}" srcOrd="0" destOrd="0" presId="urn:microsoft.com/office/officeart/2005/8/layout/chevron2"/>
    <dgm:cxn modelId="{55ACD612-C80F-4A96-AC94-1603EF62CDED}" srcId="{E6EF2A10-65EE-4BD7-82DF-EBF73D56E122}" destId="{06EEBCBF-692D-44EB-A752-B174452C03F5}" srcOrd="3" destOrd="0" parTransId="{E2AA049E-4541-4BED-A0C8-A4BD25867355}" sibTransId="{E96A82EA-22E2-48A5-A3E2-29C96548710E}"/>
    <dgm:cxn modelId="{4F18D17B-C306-46F3-BC50-73F3FE9DEE66}" srcId="{06EEBCBF-692D-44EB-A752-B174452C03F5}" destId="{DE62BECD-0B12-4B93-BD8F-53F76DECE21A}" srcOrd="0" destOrd="0" parTransId="{3CFECD79-2D77-4CB0-9C77-A169881E1066}" sibTransId="{6E219F8E-CA92-427D-9931-F6D30BB443A2}"/>
    <dgm:cxn modelId="{30FEA87A-E409-4BC3-B24C-2A5514363CD9}" type="presOf" srcId="{E6EF2A10-65EE-4BD7-82DF-EBF73D56E122}" destId="{BC9D6BAA-BB98-4E6D-9195-E45A86DB1DB5}" srcOrd="0" destOrd="0" presId="urn:microsoft.com/office/officeart/2005/8/layout/chevron2"/>
    <dgm:cxn modelId="{42515160-3E37-444C-B5AD-D088842A7B57}" type="presOf" srcId="{585291E9-5811-49AC-8C9E-BEDEBF6AEE03}" destId="{C31E67E0-800B-493A-8403-6BDAF5095D11}" srcOrd="0" destOrd="0" presId="urn:microsoft.com/office/officeart/2005/8/layout/chevron2"/>
    <dgm:cxn modelId="{F7FCEF67-C586-4D4F-9896-0741191DBB7C}" type="presOf" srcId="{2C6A1D6F-1653-4F2A-AF51-904CFC3B4A75}" destId="{4C38041E-E192-4BFC-8A07-0629F8CE34B5}" srcOrd="0" destOrd="0" presId="urn:microsoft.com/office/officeart/2005/8/layout/chevron2"/>
    <dgm:cxn modelId="{BF158213-10B7-4D5A-968B-CC824AD6BB8C}" srcId="{585291E9-5811-49AC-8C9E-BEDEBF6AEE03}" destId="{B30F7CE1-7D9B-4A2F-BB2B-FCF4BDCE549E}" srcOrd="0" destOrd="0" parTransId="{2D176C2B-0B43-45E4-A9DB-9437D09FA7AD}" sibTransId="{97A20EB9-7601-42E1-91FE-C4BD0F319017}"/>
    <dgm:cxn modelId="{F63F66EE-32D5-4E42-B599-C239A4AC1092}" type="presOf" srcId="{06EEBCBF-692D-44EB-A752-B174452C03F5}" destId="{7ADAD1C3-4395-4D02-BE9E-A98AEE7C9D29}" srcOrd="0" destOrd="0" presId="urn:microsoft.com/office/officeart/2005/8/layout/chevron2"/>
    <dgm:cxn modelId="{772F8525-AE0B-469A-8A50-5B45D7E42FB3}" srcId="{E6EF2A10-65EE-4BD7-82DF-EBF73D56E122}" destId="{585291E9-5811-49AC-8C9E-BEDEBF6AEE03}" srcOrd="1" destOrd="0" parTransId="{177D2D1D-7ACD-4C9B-87E5-788CB8F098B9}" sibTransId="{CDA25544-A0FB-4F48-801A-DA24C8BD16C0}"/>
    <dgm:cxn modelId="{2898FB7D-68C7-4D06-BC2F-544498970612}" type="presOf" srcId="{7A836E08-94C0-4F07-B16F-AD40903FD92F}" destId="{CD00382B-B366-4FEF-8C71-625D639D9B39}" srcOrd="0" destOrd="0" presId="urn:microsoft.com/office/officeart/2005/8/layout/chevron2"/>
    <dgm:cxn modelId="{78F1109A-D789-4422-84DA-529548590CD5}" srcId="{2C6A1D6F-1653-4F2A-AF51-904CFC3B4A75}" destId="{D78AEE75-12CD-474D-9876-485E1341F4BF}" srcOrd="0" destOrd="0" parTransId="{17A40AAE-A88F-40EC-A1DE-2FBC43EA0F93}" sibTransId="{41D7E5A7-9D3E-44E3-BFE9-807350DF32B7}"/>
    <dgm:cxn modelId="{6EDA99A4-1000-4C6A-B97D-D008CF027A85}" type="presParOf" srcId="{BC9D6BAA-BB98-4E6D-9195-E45A86DB1DB5}" destId="{65EE667D-EC00-4DB4-B346-4120D82B41BE}" srcOrd="0" destOrd="0" presId="urn:microsoft.com/office/officeart/2005/8/layout/chevron2"/>
    <dgm:cxn modelId="{8AA48E9D-5A89-47EB-9D62-3CA6F4A1621E}" type="presParOf" srcId="{65EE667D-EC00-4DB4-B346-4120D82B41BE}" destId="{4C38041E-E192-4BFC-8A07-0629F8CE34B5}" srcOrd="0" destOrd="0" presId="urn:microsoft.com/office/officeart/2005/8/layout/chevron2"/>
    <dgm:cxn modelId="{5A06D25D-9D7A-4909-B6B0-4166A69EE9CA}" type="presParOf" srcId="{65EE667D-EC00-4DB4-B346-4120D82B41BE}" destId="{21A9A088-6E74-45AB-8A0D-FD656362C207}" srcOrd="1" destOrd="0" presId="urn:microsoft.com/office/officeart/2005/8/layout/chevron2"/>
    <dgm:cxn modelId="{E284D280-3653-4DC3-A3C0-45EF220649A3}" type="presParOf" srcId="{BC9D6BAA-BB98-4E6D-9195-E45A86DB1DB5}" destId="{B8B6D620-E82D-4144-ACC0-0F39AD6EB746}" srcOrd="1" destOrd="0" presId="urn:microsoft.com/office/officeart/2005/8/layout/chevron2"/>
    <dgm:cxn modelId="{045D7345-ADF1-4C51-8C43-B2BDC9A7303B}" type="presParOf" srcId="{BC9D6BAA-BB98-4E6D-9195-E45A86DB1DB5}" destId="{05626BE9-5E73-4648-8788-98B6BC96172E}" srcOrd="2" destOrd="0" presId="urn:microsoft.com/office/officeart/2005/8/layout/chevron2"/>
    <dgm:cxn modelId="{C45F4391-DDBD-4B26-B6DD-F95545E8AA84}" type="presParOf" srcId="{05626BE9-5E73-4648-8788-98B6BC96172E}" destId="{C31E67E0-800B-493A-8403-6BDAF5095D11}" srcOrd="0" destOrd="0" presId="urn:microsoft.com/office/officeart/2005/8/layout/chevron2"/>
    <dgm:cxn modelId="{5DF329E4-51D5-4E77-8623-5DE927AA6DA3}" type="presParOf" srcId="{05626BE9-5E73-4648-8788-98B6BC96172E}" destId="{2BD9559A-408A-42FB-94AE-AA98B614A208}" srcOrd="1" destOrd="0" presId="urn:microsoft.com/office/officeart/2005/8/layout/chevron2"/>
    <dgm:cxn modelId="{E587B1DC-13AD-4BE5-B6ED-8855E509A567}" type="presParOf" srcId="{BC9D6BAA-BB98-4E6D-9195-E45A86DB1DB5}" destId="{0DABCC66-34C7-4E4A-B29B-DA696969D959}" srcOrd="3" destOrd="0" presId="urn:microsoft.com/office/officeart/2005/8/layout/chevron2"/>
    <dgm:cxn modelId="{9A9B2FE6-F59C-4029-BD5F-D52213F1FAB0}" type="presParOf" srcId="{BC9D6BAA-BB98-4E6D-9195-E45A86DB1DB5}" destId="{594C9096-267C-45EC-B0DB-8916F5045F54}" srcOrd="4" destOrd="0" presId="urn:microsoft.com/office/officeart/2005/8/layout/chevron2"/>
    <dgm:cxn modelId="{ED2D568C-A185-4426-9B91-41421FC07D46}" type="presParOf" srcId="{594C9096-267C-45EC-B0DB-8916F5045F54}" destId="{C60BAEDD-B093-4E7D-B249-0772CDA3BD56}" srcOrd="0" destOrd="0" presId="urn:microsoft.com/office/officeart/2005/8/layout/chevron2"/>
    <dgm:cxn modelId="{AE66B8CC-DE47-4357-BED5-E81C690C2B23}" type="presParOf" srcId="{594C9096-267C-45EC-B0DB-8916F5045F54}" destId="{CD00382B-B366-4FEF-8C71-625D639D9B39}" srcOrd="1" destOrd="0" presId="urn:microsoft.com/office/officeart/2005/8/layout/chevron2"/>
    <dgm:cxn modelId="{E87E8BA8-7F0F-4B4E-A62E-559995D491EB}" type="presParOf" srcId="{BC9D6BAA-BB98-4E6D-9195-E45A86DB1DB5}" destId="{6793B1D0-C2BD-4971-88AF-F5BCD87403CC}" srcOrd="5" destOrd="0" presId="urn:microsoft.com/office/officeart/2005/8/layout/chevron2"/>
    <dgm:cxn modelId="{84D9C97F-A6EB-47B6-8270-179CFA8A78E3}" type="presParOf" srcId="{BC9D6BAA-BB98-4E6D-9195-E45A86DB1DB5}" destId="{8BCB1225-47A6-41F7-9F78-208B9A8DEF01}" srcOrd="6" destOrd="0" presId="urn:microsoft.com/office/officeart/2005/8/layout/chevron2"/>
    <dgm:cxn modelId="{0C91DD46-A5BC-45F3-A652-F125473798C8}" type="presParOf" srcId="{8BCB1225-47A6-41F7-9F78-208B9A8DEF01}" destId="{7ADAD1C3-4395-4D02-BE9E-A98AEE7C9D29}" srcOrd="0" destOrd="0" presId="urn:microsoft.com/office/officeart/2005/8/layout/chevron2"/>
    <dgm:cxn modelId="{B6382891-859D-4413-9050-CFA8CF7C167F}" type="presParOf" srcId="{8BCB1225-47A6-41F7-9F78-208B9A8DEF01}" destId="{B94350CE-8251-4515-96DC-D060272A7A69}" srcOrd="1" destOrd="0" presId="urn:microsoft.com/office/officeart/2005/8/layout/chevron2"/>
    <dgm:cxn modelId="{F8C4C15A-0939-450A-BF80-C508EFC1C8DC}" type="presParOf" srcId="{BC9D6BAA-BB98-4E6D-9195-E45A86DB1DB5}" destId="{01DF02E9-8C20-4D1B-946D-3356E5B8ACD5}" srcOrd="7" destOrd="0" presId="urn:microsoft.com/office/officeart/2005/8/layout/chevron2"/>
    <dgm:cxn modelId="{FAEEDEA5-4D60-4EF3-9A4E-2AB728096407}" type="presParOf" srcId="{BC9D6BAA-BB98-4E6D-9195-E45A86DB1DB5}" destId="{6B15655A-A222-4F7F-A722-09E1F1303C64}" srcOrd="8" destOrd="0" presId="urn:microsoft.com/office/officeart/2005/8/layout/chevron2"/>
    <dgm:cxn modelId="{E1A428A2-9F66-475E-811E-2CB763CF5AB3}" type="presParOf" srcId="{6B15655A-A222-4F7F-A722-09E1F1303C64}" destId="{6894752E-0E4D-4722-B906-2D05A8435EDE}" srcOrd="0" destOrd="0" presId="urn:microsoft.com/office/officeart/2005/8/layout/chevron2"/>
    <dgm:cxn modelId="{EBB60437-2024-458E-B8E9-08FE75CC98AE}" type="presParOf" srcId="{6B15655A-A222-4F7F-A722-09E1F1303C64}" destId="{02CA270F-A760-4E8A-AF92-53B21103CC7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B805C4B-E40D-45BB-AC56-8A69575D7BA3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26715F4-99B8-47E8-8E29-AEE404A6E943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-</a:t>
          </a:r>
          <a:endParaRPr lang="ru-RU" dirty="0">
            <a:solidFill>
              <a:schemeClr val="bg1"/>
            </a:solidFill>
          </a:endParaRPr>
        </a:p>
      </dgm:t>
    </dgm:pt>
    <dgm:pt modelId="{67299628-02B3-4E57-9173-960B0B3C517B}" type="parTrans" cxnId="{2D9F271F-CFFA-40E3-A961-9C6EB1EE5A7D}">
      <dgm:prSet/>
      <dgm:spPr/>
      <dgm:t>
        <a:bodyPr/>
        <a:lstStyle/>
        <a:p>
          <a:endParaRPr lang="ru-RU"/>
        </a:p>
      </dgm:t>
    </dgm:pt>
    <dgm:pt modelId="{90081E30-D26B-450E-8B65-91B51DFA759A}" type="sibTrans" cxnId="{2D9F271F-CFFA-40E3-A961-9C6EB1EE5A7D}">
      <dgm:prSet/>
      <dgm:spPr/>
      <dgm:t>
        <a:bodyPr/>
        <a:lstStyle/>
        <a:p>
          <a:endParaRPr lang="ru-RU"/>
        </a:p>
      </dgm:t>
    </dgm:pt>
    <dgm:pt modelId="{60535A61-318B-451C-B34E-1BF5B9507BEA}">
      <dgm:prSet phldrT="[Текст]"/>
      <dgm:spPr/>
      <dgm:t>
        <a:bodyPr/>
        <a:lstStyle/>
        <a:p>
          <a:r>
            <a:rPr lang="ru-RU" dirty="0" smtClean="0"/>
            <a:t>В виде электронного образа бумажного документа</a:t>
          </a:r>
          <a:endParaRPr lang="ru-RU" dirty="0"/>
        </a:p>
      </dgm:t>
    </dgm:pt>
    <dgm:pt modelId="{18B3910C-54DC-4A52-96A8-5B033EAEA6EC}" type="parTrans" cxnId="{D457EF79-7275-4628-AEAC-5FA009C28D35}">
      <dgm:prSet/>
      <dgm:spPr/>
      <dgm:t>
        <a:bodyPr/>
        <a:lstStyle/>
        <a:p>
          <a:endParaRPr lang="ru-RU"/>
        </a:p>
      </dgm:t>
    </dgm:pt>
    <dgm:pt modelId="{F051C1B3-4721-4697-9A3A-36562C30F930}" type="sibTrans" cxnId="{D457EF79-7275-4628-AEAC-5FA009C28D35}">
      <dgm:prSet/>
      <dgm:spPr/>
      <dgm:t>
        <a:bodyPr/>
        <a:lstStyle/>
        <a:p>
          <a:endParaRPr lang="ru-RU"/>
        </a:p>
      </dgm:t>
    </dgm:pt>
    <dgm:pt modelId="{C23D3733-47AB-4547-84EE-BFC87BBB52F6}">
      <dgm:prSet phldrT="[Текст]"/>
      <dgm:spPr/>
      <dgm:t>
        <a:bodyPr/>
        <a:lstStyle/>
        <a:p>
          <a:r>
            <a:rPr lang="ru-RU" dirty="0" smtClean="0"/>
            <a:t>В форме электронного документа</a:t>
          </a:r>
          <a:endParaRPr lang="ru-RU" dirty="0"/>
        </a:p>
      </dgm:t>
    </dgm:pt>
    <dgm:pt modelId="{2167D358-81A5-403D-8F03-73F8B0A87601}" type="sibTrans" cxnId="{BC706327-5C8F-4695-B916-1A4F677BD332}">
      <dgm:prSet/>
      <dgm:spPr/>
      <dgm:t>
        <a:bodyPr/>
        <a:lstStyle/>
        <a:p>
          <a:endParaRPr lang="ru-RU"/>
        </a:p>
      </dgm:t>
    </dgm:pt>
    <dgm:pt modelId="{6E6C93A2-C825-412F-9CD2-95D07CF569AF}" type="parTrans" cxnId="{BC706327-5C8F-4695-B916-1A4F677BD332}">
      <dgm:prSet/>
      <dgm:spPr/>
      <dgm:t>
        <a:bodyPr/>
        <a:lstStyle/>
        <a:p>
          <a:endParaRPr lang="ru-RU"/>
        </a:p>
      </dgm:t>
    </dgm:pt>
    <dgm:pt modelId="{7B0BBAC4-ABDA-458C-B5CC-8EBF69C1F8C4}" type="pres">
      <dgm:prSet presAssocID="{9B805C4B-E40D-45BB-AC56-8A69575D7BA3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47BC83E6-9BD9-4BBB-9D04-531FAE2BA4D6}" type="pres">
      <dgm:prSet presAssocID="{A26715F4-99B8-47E8-8E29-AEE404A6E943}" presName="thickLine" presStyleLbl="alignNode1" presStyleIdx="0" presStyleCnt="1" custLinFactNeighborX="-2353"/>
      <dgm:spPr/>
    </dgm:pt>
    <dgm:pt modelId="{63F3A03C-940A-4FA7-BC51-1C8477ECD0E9}" type="pres">
      <dgm:prSet presAssocID="{A26715F4-99B8-47E8-8E29-AEE404A6E943}" presName="horz1" presStyleCnt="0"/>
      <dgm:spPr/>
    </dgm:pt>
    <dgm:pt modelId="{59ACF540-7841-4987-876C-F5501D4788BA}" type="pres">
      <dgm:prSet presAssocID="{A26715F4-99B8-47E8-8E29-AEE404A6E943}" presName="tx1" presStyleLbl="revTx" presStyleIdx="0" presStyleCnt="3"/>
      <dgm:spPr/>
      <dgm:t>
        <a:bodyPr/>
        <a:lstStyle/>
        <a:p>
          <a:endParaRPr lang="ru-RU"/>
        </a:p>
      </dgm:t>
    </dgm:pt>
    <dgm:pt modelId="{889C2770-D11F-426E-8FFC-0448B6D99206}" type="pres">
      <dgm:prSet presAssocID="{A26715F4-99B8-47E8-8E29-AEE404A6E943}" presName="vert1" presStyleCnt="0"/>
      <dgm:spPr/>
    </dgm:pt>
    <dgm:pt modelId="{D2F35567-FA48-4E87-A3F9-94D72B25152C}" type="pres">
      <dgm:prSet presAssocID="{C23D3733-47AB-4547-84EE-BFC87BBB52F6}" presName="vertSpace2a" presStyleCnt="0"/>
      <dgm:spPr/>
    </dgm:pt>
    <dgm:pt modelId="{45139BB8-E553-4B65-AF52-FA84142C51D2}" type="pres">
      <dgm:prSet presAssocID="{C23D3733-47AB-4547-84EE-BFC87BBB52F6}" presName="horz2" presStyleCnt="0"/>
      <dgm:spPr/>
    </dgm:pt>
    <dgm:pt modelId="{FD7F96BE-D868-4756-A343-3469756BCA8F}" type="pres">
      <dgm:prSet presAssocID="{C23D3733-47AB-4547-84EE-BFC87BBB52F6}" presName="horzSpace2" presStyleCnt="0"/>
      <dgm:spPr/>
    </dgm:pt>
    <dgm:pt modelId="{9C42E5D6-55FE-4434-94ED-767CAA65E60B}" type="pres">
      <dgm:prSet presAssocID="{C23D3733-47AB-4547-84EE-BFC87BBB52F6}" presName="tx2" presStyleLbl="revTx" presStyleIdx="1" presStyleCnt="3"/>
      <dgm:spPr/>
      <dgm:t>
        <a:bodyPr/>
        <a:lstStyle/>
        <a:p>
          <a:endParaRPr lang="ru-RU"/>
        </a:p>
      </dgm:t>
    </dgm:pt>
    <dgm:pt modelId="{03E4CB9A-9476-49FD-95F8-41847E6E9148}" type="pres">
      <dgm:prSet presAssocID="{C23D3733-47AB-4547-84EE-BFC87BBB52F6}" presName="vert2" presStyleCnt="0"/>
      <dgm:spPr/>
    </dgm:pt>
    <dgm:pt modelId="{D884AB10-22E3-4DB3-97DC-52AA48163363}" type="pres">
      <dgm:prSet presAssocID="{C23D3733-47AB-4547-84EE-BFC87BBB52F6}" presName="thinLine2b" presStyleLbl="callout" presStyleIdx="0" presStyleCnt="2"/>
      <dgm:spPr/>
    </dgm:pt>
    <dgm:pt modelId="{3332D0B4-D0BC-4562-9155-F500EE2512DB}" type="pres">
      <dgm:prSet presAssocID="{C23D3733-47AB-4547-84EE-BFC87BBB52F6}" presName="vertSpace2b" presStyleCnt="0"/>
      <dgm:spPr/>
    </dgm:pt>
    <dgm:pt modelId="{BADBDC18-E064-4032-B758-DDF585DED10B}" type="pres">
      <dgm:prSet presAssocID="{60535A61-318B-451C-B34E-1BF5B9507BEA}" presName="horz2" presStyleCnt="0"/>
      <dgm:spPr/>
    </dgm:pt>
    <dgm:pt modelId="{6F70B3BD-BEF1-4A89-8EF4-09C0CA46A0BD}" type="pres">
      <dgm:prSet presAssocID="{60535A61-318B-451C-B34E-1BF5B9507BEA}" presName="horzSpace2" presStyleCnt="0"/>
      <dgm:spPr/>
    </dgm:pt>
    <dgm:pt modelId="{8B4D2ED7-F4EC-48C7-8DC2-3A5175E6B368}" type="pres">
      <dgm:prSet presAssocID="{60535A61-318B-451C-B34E-1BF5B9507BEA}" presName="tx2" presStyleLbl="revTx" presStyleIdx="2" presStyleCnt="3"/>
      <dgm:spPr/>
      <dgm:t>
        <a:bodyPr/>
        <a:lstStyle/>
        <a:p>
          <a:endParaRPr lang="ru-RU"/>
        </a:p>
      </dgm:t>
    </dgm:pt>
    <dgm:pt modelId="{D089C4CC-B5E8-4396-B1D5-B582DFF95436}" type="pres">
      <dgm:prSet presAssocID="{60535A61-318B-451C-B34E-1BF5B9507BEA}" presName="vert2" presStyleCnt="0"/>
      <dgm:spPr/>
    </dgm:pt>
    <dgm:pt modelId="{F3A8B596-611C-4B6D-A680-788A001EF17C}" type="pres">
      <dgm:prSet presAssocID="{60535A61-318B-451C-B34E-1BF5B9507BEA}" presName="thinLine2b" presStyleLbl="callout" presStyleIdx="1" presStyleCnt="2"/>
      <dgm:spPr/>
    </dgm:pt>
    <dgm:pt modelId="{43CA255E-A07F-4190-A955-3404D55C7A55}" type="pres">
      <dgm:prSet presAssocID="{60535A61-318B-451C-B34E-1BF5B9507BEA}" presName="vertSpace2b" presStyleCnt="0"/>
      <dgm:spPr/>
    </dgm:pt>
  </dgm:ptLst>
  <dgm:cxnLst>
    <dgm:cxn modelId="{EC5CED42-CEE7-48B3-8C4B-F397F0758F03}" type="presOf" srcId="{C23D3733-47AB-4547-84EE-BFC87BBB52F6}" destId="{9C42E5D6-55FE-4434-94ED-767CAA65E60B}" srcOrd="0" destOrd="0" presId="urn:microsoft.com/office/officeart/2008/layout/LinedList"/>
    <dgm:cxn modelId="{B8134E39-36B1-4D30-A6A4-3F38D24BCFAA}" type="presOf" srcId="{60535A61-318B-451C-B34E-1BF5B9507BEA}" destId="{8B4D2ED7-F4EC-48C7-8DC2-3A5175E6B368}" srcOrd="0" destOrd="0" presId="urn:microsoft.com/office/officeart/2008/layout/LinedList"/>
    <dgm:cxn modelId="{2D9F271F-CFFA-40E3-A961-9C6EB1EE5A7D}" srcId="{9B805C4B-E40D-45BB-AC56-8A69575D7BA3}" destId="{A26715F4-99B8-47E8-8E29-AEE404A6E943}" srcOrd="0" destOrd="0" parTransId="{67299628-02B3-4E57-9173-960B0B3C517B}" sibTransId="{90081E30-D26B-450E-8B65-91B51DFA759A}"/>
    <dgm:cxn modelId="{D457EF79-7275-4628-AEAC-5FA009C28D35}" srcId="{A26715F4-99B8-47E8-8E29-AEE404A6E943}" destId="{60535A61-318B-451C-B34E-1BF5B9507BEA}" srcOrd="1" destOrd="0" parTransId="{18B3910C-54DC-4A52-96A8-5B033EAEA6EC}" sibTransId="{F051C1B3-4721-4697-9A3A-36562C30F930}"/>
    <dgm:cxn modelId="{E4004737-6A0A-4EFA-B348-5A6343CA5D63}" type="presOf" srcId="{A26715F4-99B8-47E8-8E29-AEE404A6E943}" destId="{59ACF540-7841-4987-876C-F5501D4788BA}" srcOrd="0" destOrd="0" presId="urn:microsoft.com/office/officeart/2008/layout/LinedList"/>
    <dgm:cxn modelId="{BC706327-5C8F-4695-B916-1A4F677BD332}" srcId="{A26715F4-99B8-47E8-8E29-AEE404A6E943}" destId="{C23D3733-47AB-4547-84EE-BFC87BBB52F6}" srcOrd="0" destOrd="0" parTransId="{6E6C93A2-C825-412F-9CD2-95D07CF569AF}" sibTransId="{2167D358-81A5-403D-8F03-73F8B0A87601}"/>
    <dgm:cxn modelId="{8C1455DB-B2A8-4CE5-A6DE-2831B6031E42}" type="presOf" srcId="{9B805C4B-E40D-45BB-AC56-8A69575D7BA3}" destId="{7B0BBAC4-ABDA-458C-B5CC-8EBF69C1F8C4}" srcOrd="0" destOrd="0" presId="urn:microsoft.com/office/officeart/2008/layout/LinedList"/>
    <dgm:cxn modelId="{24BCEE87-657D-4F7B-9697-07D9FF14F091}" type="presParOf" srcId="{7B0BBAC4-ABDA-458C-B5CC-8EBF69C1F8C4}" destId="{47BC83E6-9BD9-4BBB-9D04-531FAE2BA4D6}" srcOrd="0" destOrd="0" presId="urn:microsoft.com/office/officeart/2008/layout/LinedList"/>
    <dgm:cxn modelId="{69765A37-5917-42D1-AF33-6249CA48B38E}" type="presParOf" srcId="{7B0BBAC4-ABDA-458C-B5CC-8EBF69C1F8C4}" destId="{63F3A03C-940A-4FA7-BC51-1C8477ECD0E9}" srcOrd="1" destOrd="0" presId="urn:microsoft.com/office/officeart/2008/layout/LinedList"/>
    <dgm:cxn modelId="{F139F99E-322A-463E-B5C0-F1F765DACAA3}" type="presParOf" srcId="{63F3A03C-940A-4FA7-BC51-1C8477ECD0E9}" destId="{59ACF540-7841-4987-876C-F5501D4788BA}" srcOrd="0" destOrd="0" presId="urn:microsoft.com/office/officeart/2008/layout/LinedList"/>
    <dgm:cxn modelId="{459CDD78-12B8-4727-B687-6B18853C26E4}" type="presParOf" srcId="{63F3A03C-940A-4FA7-BC51-1C8477ECD0E9}" destId="{889C2770-D11F-426E-8FFC-0448B6D99206}" srcOrd="1" destOrd="0" presId="urn:microsoft.com/office/officeart/2008/layout/LinedList"/>
    <dgm:cxn modelId="{855D0718-27A5-4D24-A4F8-BF5780599423}" type="presParOf" srcId="{889C2770-D11F-426E-8FFC-0448B6D99206}" destId="{D2F35567-FA48-4E87-A3F9-94D72B25152C}" srcOrd="0" destOrd="0" presId="urn:microsoft.com/office/officeart/2008/layout/LinedList"/>
    <dgm:cxn modelId="{0F2354E5-C85C-4E5D-BF2D-5DD36C17E0B3}" type="presParOf" srcId="{889C2770-D11F-426E-8FFC-0448B6D99206}" destId="{45139BB8-E553-4B65-AF52-FA84142C51D2}" srcOrd="1" destOrd="0" presId="urn:microsoft.com/office/officeart/2008/layout/LinedList"/>
    <dgm:cxn modelId="{7104F21B-8744-4C49-B340-A65D72651A7E}" type="presParOf" srcId="{45139BB8-E553-4B65-AF52-FA84142C51D2}" destId="{FD7F96BE-D868-4756-A343-3469756BCA8F}" srcOrd="0" destOrd="0" presId="urn:microsoft.com/office/officeart/2008/layout/LinedList"/>
    <dgm:cxn modelId="{5DFEDD73-E4E3-44F0-A869-6CFA6E2E5E9E}" type="presParOf" srcId="{45139BB8-E553-4B65-AF52-FA84142C51D2}" destId="{9C42E5D6-55FE-4434-94ED-767CAA65E60B}" srcOrd="1" destOrd="0" presId="urn:microsoft.com/office/officeart/2008/layout/LinedList"/>
    <dgm:cxn modelId="{4E863BFA-35E1-4FEC-BDCB-006A25665963}" type="presParOf" srcId="{45139BB8-E553-4B65-AF52-FA84142C51D2}" destId="{03E4CB9A-9476-49FD-95F8-41847E6E9148}" srcOrd="2" destOrd="0" presId="urn:microsoft.com/office/officeart/2008/layout/LinedList"/>
    <dgm:cxn modelId="{29B0C3F1-88BE-47B4-895A-C3BCD00F167C}" type="presParOf" srcId="{889C2770-D11F-426E-8FFC-0448B6D99206}" destId="{D884AB10-22E3-4DB3-97DC-52AA48163363}" srcOrd="2" destOrd="0" presId="urn:microsoft.com/office/officeart/2008/layout/LinedList"/>
    <dgm:cxn modelId="{BD48105E-8FDE-42B6-BE86-98E0FD62C5CB}" type="presParOf" srcId="{889C2770-D11F-426E-8FFC-0448B6D99206}" destId="{3332D0B4-D0BC-4562-9155-F500EE2512DB}" srcOrd="3" destOrd="0" presId="urn:microsoft.com/office/officeart/2008/layout/LinedList"/>
    <dgm:cxn modelId="{9BEEAA99-FE0A-47A2-A23A-3F99B19186FD}" type="presParOf" srcId="{889C2770-D11F-426E-8FFC-0448B6D99206}" destId="{BADBDC18-E064-4032-B758-DDF585DED10B}" srcOrd="4" destOrd="0" presId="urn:microsoft.com/office/officeart/2008/layout/LinedList"/>
    <dgm:cxn modelId="{BE8B09FF-6868-492A-97B4-ED59FFDD56BB}" type="presParOf" srcId="{BADBDC18-E064-4032-B758-DDF585DED10B}" destId="{6F70B3BD-BEF1-4A89-8EF4-09C0CA46A0BD}" srcOrd="0" destOrd="0" presId="urn:microsoft.com/office/officeart/2008/layout/LinedList"/>
    <dgm:cxn modelId="{77C64206-A236-4BB6-9CF8-6F972F1F6E80}" type="presParOf" srcId="{BADBDC18-E064-4032-B758-DDF585DED10B}" destId="{8B4D2ED7-F4EC-48C7-8DC2-3A5175E6B368}" srcOrd="1" destOrd="0" presId="urn:microsoft.com/office/officeart/2008/layout/LinedList"/>
    <dgm:cxn modelId="{2E63CD87-1DAB-413C-8513-ABC03A5D88CC}" type="presParOf" srcId="{BADBDC18-E064-4032-B758-DDF585DED10B}" destId="{D089C4CC-B5E8-4396-B1D5-B582DFF95436}" srcOrd="2" destOrd="0" presId="urn:microsoft.com/office/officeart/2008/layout/LinedList"/>
    <dgm:cxn modelId="{96B745CB-7922-45DA-A985-5C102765CFC1}" type="presParOf" srcId="{889C2770-D11F-426E-8FFC-0448B6D99206}" destId="{F3A8B596-611C-4B6D-A680-788A001EF17C}" srcOrd="5" destOrd="0" presId="urn:microsoft.com/office/officeart/2008/layout/LinedList"/>
    <dgm:cxn modelId="{F0F1A018-C869-4D6E-8E8A-55060BB7E4EC}" type="presParOf" srcId="{889C2770-D11F-426E-8FFC-0448B6D99206}" destId="{43CA255E-A07F-4190-A955-3404D55C7A55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38041E-E192-4BFC-8A07-0629F8CE34B5}">
      <dsp:nvSpPr>
        <dsp:cNvPr id="0" name=""/>
        <dsp:cNvSpPr/>
      </dsp:nvSpPr>
      <dsp:spPr>
        <a:xfrm rot="5400000">
          <a:off x="-216717" y="216850"/>
          <a:ext cx="1444780" cy="1011346"/>
        </a:xfrm>
        <a:prstGeom prst="chevron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ru-RU" sz="3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0" y="505806"/>
        <a:ext cx="1011346" cy="433434"/>
      </dsp:txXfrm>
    </dsp:sp>
    <dsp:sp modelId="{21A9A088-6E74-45AB-8A0D-FD656362C207}">
      <dsp:nvSpPr>
        <dsp:cNvPr id="0" name=""/>
        <dsp:cNvSpPr/>
      </dsp:nvSpPr>
      <dsp:spPr>
        <a:xfrm rot="5400000">
          <a:off x="5293919" y="-4282439"/>
          <a:ext cx="939107" cy="950425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Все УФК должны зарегистрироваться в Перечне ГМУ (в случае, если не зарегистрированы) с полномочием «Учреждение» в Порядке, предусмотренном приказом Федерального казначейства № 72 от 15 февраля 2012 года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011347" y="45976"/>
        <a:ext cx="9458410" cy="847421"/>
      </dsp:txXfrm>
    </dsp:sp>
    <dsp:sp modelId="{C31E67E0-800B-493A-8403-6BDAF5095D11}">
      <dsp:nvSpPr>
        <dsp:cNvPr id="0" name=""/>
        <dsp:cNvSpPr/>
      </dsp:nvSpPr>
      <dsp:spPr>
        <a:xfrm rot="5400000">
          <a:off x="-216717" y="1483768"/>
          <a:ext cx="1444780" cy="1011346"/>
        </a:xfrm>
        <a:prstGeom prst="chevron">
          <a:avLst/>
        </a:prstGeom>
        <a:solidFill>
          <a:schemeClr val="accent1">
            <a:shade val="80000"/>
            <a:hueOff val="135632"/>
            <a:satOff val="2588"/>
            <a:lumOff val="11428"/>
            <a:alphaOff val="0"/>
          </a:schemeClr>
        </a:solidFill>
        <a:ln w="12700" cap="flat" cmpd="sng" algn="ctr">
          <a:solidFill>
            <a:schemeClr val="accent1">
              <a:shade val="80000"/>
              <a:hueOff val="135632"/>
              <a:satOff val="2588"/>
              <a:lumOff val="114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ru-RU" sz="3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0" y="1772724"/>
        <a:ext cx="1011346" cy="433434"/>
      </dsp:txXfrm>
    </dsp:sp>
    <dsp:sp modelId="{2BD9559A-408A-42FB-94AE-AA98B614A208}">
      <dsp:nvSpPr>
        <dsp:cNvPr id="0" name=""/>
        <dsp:cNvSpPr/>
      </dsp:nvSpPr>
      <dsp:spPr>
        <a:xfrm rot="5400000">
          <a:off x="5293919" y="-3015521"/>
          <a:ext cx="939107" cy="950425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135632"/>
              <a:satOff val="2588"/>
              <a:lumOff val="114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Все УФК должны назначить ответственных сотрудников за регистрацию Уполномоченных органов на Официальном сайте ГМУ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011347" y="1312894"/>
        <a:ext cx="9458410" cy="847421"/>
      </dsp:txXfrm>
    </dsp:sp>
    <dsp:sp modelId="{C60BAEDD-B093-4E7D-B249-0772CDA3BD56}">
      <dsp:nvSpPr>
        <dsp:cNvPr id="0" name=""/>
        <dsp:cNvSpPr/>
      </dsp:nvSpPr>
      <dsp:spPr>
        <a:xfrm rot="5400000">
          <a:off x="-216717" y="3123140"/>
          <a:ext cx="1444780" cy="1011346"/>
        </a:xfrm>
        <a:prstGeom prst="chevron">
          <a:avLst/>
        </a:prstGeom>
        <a:solidFill>
          <a:schemeClr val="accent1">
            <a:shade val="80000"/>
            <a:hueOff val="271263"/>
            <a:satOff val="5175"/>
            <a:lumOff val="22855"/>
            <a:alphaOff val="0"/>
          </a:schemeClr>
        </a:solidFill>
        <a:ln w="12700" cap="flat" cmpd="sng" algn="ctr">
          <a:solidFill>
            <a:schemeClr val="accent1">
              <a:shade val="80000"/>
              <a:hueOff val="271263"/>
              <a:satOff val="5175"/>
              <a:lumOff val="228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endParaRPr lang="ru-RU" sz="3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0" y="3412096"/>
        <a:ext cx="1011346" cy="433434"/>
      </dsp:txXfrm>
    </dsp:sp>
    <dsp:sp modelId="{CD00382B-B366-4FEF-8C71-625D639D9B39}">
      <dsp:nvSpPr>
        <dsp:cNvPr id="0" name=""/>
        <dsp:cNvSpPr/>
      </dsp:nvSpPr>
      <dsp:spPr>
        <a:xfrm rot="5400000">
          <a:off x="4921464" y="-1376149"/>
          <a:ext cx="1684016" cy="950425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271263"/>
              <a:satOff val="5175"/>
              <a:lumOff val="228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Ответственные сотрудники УФК должны получить в Региональном центре регистрации Удостоверяющего центра ФК сертификаты ключей проверки электронной подписи для работы на Официальном сайте ГМУ в Порядке, определенном приказом Федерального казначейства № 72 от 15 февраля 2012 года (в случае отсутствия сертификата ключа проверки электронной подписи для работы на Официальном сайте ГМУ или Официальном сайте Российской Федерации в сети Интернет для размещения информации о размещении заказов на поставки товаров, выполнение работ, оказание услуг)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011346" y="2616176"/>
        <a:ext cx="9422046" cy="15196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38041E-E192-4BFC-8A07-0629F8CE34B5}">
      <dsp:nvSpPr>
        <dsp:cNvPr id="0" name=""/>
        <dsp:cNvSpPr/>
      </dsp:nvSpPr>
      <dsp:spPr>
        <a:xfrm rot="5400000">
          <a:off x="-138340" y="141483"/>
          <a:ext cx="922270" cy="645589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325938"/>
        <a:ext cx="645589" cy="276681"/>
      </dsp:txXfrm>
    </dsp:sp>
    <dsp:sp modelId="{21A9A088-6E74-45AB-8A0D-FD656362C207}">
      <dsp:nvSpPr>
        <dsp:cNvPr id="0" name=""/>
        <dsp:cNvSpPr/>
      </dsp:nvSpPr>
      <dsp:spPr>
        <a:xfrm rot="5400000">
          <a:off x="5280699" y="-4631967"/>
          <a:ext cx="599791" cy="987001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Рассматривает Заявки на регистрацию (Заявки на внесение изменений, Заявки на прекращение доступа) и организационно-распорядительные документы в соответствии с Порядком, определенным Приказом Минфина России № 116н </a:t>
          </a:r>
          <a:r>
            <a:rPr lang="ru-RU" sz="1400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(слайд 4)</a:t>
          </a:r>
          <a:endParaRPr lang="ru-RU" sz="1400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645590" y="32421"/>
        <a:ext cx="9840731" cy="541233"/>
      </dsp:txXfrm>
    </dsp:sp>
    <dsp:sp modelId="{C31E67E0-800B-493A-8403-6BDAF5095D11}">
      <dsp:nvSpPr>
        <dsp:cNvPr id="0" name=""/>
        <dsp:cNvSpPr/>
      </dsp:nvSpPr>
      <dsp:spPr>
        <a:xfrm rot="5400000">
          <a:off x="-138340" y="950215"/>
          <a:ext cx="922270" cy="645589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1134670"/>
        <a:ext cx="645589" cy="276681"/>
      </dsp:txXfrm>
    </dsp:sp>
    <dsp:sp modelId="{2BD9559A-408A-42FB-94AE-AA98B614A208}">
      <dsp:nvSpPr>
        <dsp:cNvPr id="0" name=""/>
        <dsp:cNvSpPr/>
      </dsp:nvSpPr>
      <dsp:spPr>
        <a:xfrm rot="5400000">
          <a:off x="5280856" y="-3823392"/>
          <a:ext cx="599475" cy="987001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Входит в Личный кабинет на Официальном сайте ГМУ с помощью сертификата ключа проверки электронной подписи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645589" y="841139"/>
        <a:ext cx="9840746" cy="540947"/>
      </dsp:txXfrm>
    </dsp:sp>
    <dsp:sp modelId="{C60BAEDD-B093-4E7D-B249-0772CDA3BD56}">
      <dsp:nvSpPr>
        <dsp:cNvPr id="0" name=""/>
        <dsp:cNvSpPr/>
      </dsp:nvSpPr>
      <dsp:spPr>
        <a:xfrm rot="5400000">
          <a:off x="-138340" y="1767446"/>
          <a:ext cx="922270" cy="645589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1951901"/>
        <a:ext cx="645589" cy="276681"/>
      </dsp:txXfrm>
    </dsp:sp>
    <dsp:sp modelId="{CD00382B-B366-4FEF-8C71-625D639D9B39}">
      <dsp:nvSpPr>
        <dsp:cNvPr id="0" name=""/>
        <dsp:cNvSpPr/>
      </dsp:nvSpPr>
      <dsp:spPr>
        <a:xfrm rot="5400000">
          <a:off x="5272359" y="-3006161"/>
          <a:ext cx="616470" cy="987001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 ИНН и КПП организации, указанным в Заявке, выбирает из Справочника организацию, являющуюся Уполномоченным органом, и регистрирует ее на Официальном сайте ГМУ (либо прекращает ее доступ в Личный кабинет) </a:t>
          </a:r>
          <a:r>
            <a:rPr lang="ru-RU" altLang="ru-RU" sz="1400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(слайд 5)</a:t>
          </a:r>
          <a:endParaRPr lang="ru-RU" sz="1400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645589" y="1650703"/>
        <a:ext cx="9839916" cy="556282"/>
      </dsp:txXfrm>
    </dsp:sp>
    <dsp:sp modelId="{7ADAD1C3-4395-4D02-BE9E-A98AEE7C9D29}">
      <dsp:nvSpPr>
        <dsp:cNvPr id="0" name=""/>
        <dsp:cNvSpPr/>
      </dsp:nvSpPr>
      <dsp:spPr>
        <a:xfrm rot="5400000">
          <a:off x="-138340" y="2682984"/>
          <a:ext cx="922270" cy="645589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2867439"/>
        <a:ext cx="645589" cy="276681"/>
      </dsp:txXfrm>
    </dsp:sp>
    <dsp:sp modelId="{B94350CE-8251-4515-96DC-D060272A7A69}">
      <dsp:nvSpPr>
        <dsp:cNvPr id="0" name=""/>
        <dsp:cNvSpPr/>
      </dsp:nvSpPr>
      <dsp:spPr>
        <a:xfrm rot="5400000">
          <a:off x="5174051" y="-2090623"/>
          <a:ext cx="813087" cy="987001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случае расхождения реквизитов, указанных в Заявке, с реквизитами в Перечне ГМУ, дает рекомендации по изменению реквизитов уполномоченного органа в соответствии с Порядком, определённым приказом Федерального казначейства от 15 февраля 2012 г. № 72, для организаций с полномочием «Учредитель» и регистрирует ее на Официальном сайте ГМУ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645590" y="2477530"/>
        <a:ext cx="9830318" cy="733703"/>
      </dsp:txXfrm>
    </dsp:sp>
    <dsp:sp modelId="{6894752E-0E4D-4722-B906-2D05A8435EDE}">
      <dsp:nvSpPr>
        <dsp:cNvPr id="0" name=""/>
        <dsp:cNvSpPr/>
      </dsp:nvSpPr>
      <dsp:spPr>
        <a:xfrm rot="5400000">
          <a:off x="-138340" y="3564265"/>
          <a:ext cx="922270" cy="645589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3748720"/>
        <a:ext cx="645589" cy="276681"/>
      </dsp:txXfrm>
    </dsp:sp>
    <dsp:sp modelId="{02CA270F-A760-4E8A-AF92-53B21103CC7E}">
      <dsp:nvSpPr>
        <dsp:cNvPr id="0" name=""/>
        <dsp:cNvSpPr/>
      </dsp:nvSpPr>
      <dsp:spPr>
        <a:xfrm rot="5400000">
          <a:off x="5208308" y="-1209342"/>
          <a:ext cx="744572" cy="987001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случае отсутствия организации в Справочнике дает рекомендации по регистрации Уполномоченного органа в соответствии с Порядком, определённым приказом Федерального казначейства от 15 февраля 2012 г. № 72,  для организаций с полномочием «Учредитель» и не регистрирует ее на Официальном сайте ГМУ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645590" y="3389723"/>
        <a:ext cx="9833663" cy="6718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BC83E6-9BD9-4BBB-9D04-531FAE2BA4D6}">
      <dsp:nvSpPr>
        <dsp:cNvPr id="0" name=""/>
        <dsp:cNvSpPr/>
      </dsp:nvSpPr>
      <dsp:spPr>
        <a:xfrm>
          <a:off x="0" y="0"/>
          <a:ext cx="274738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ACF540-7841-4987-876C-F5501D4788BA}">
      <dsp:nvSpPr>
        <dsp:cNvPr id="0" name=""/>
        <dsp:cNvSpPr/>
      </dsp:nvSpPr>
      <dsp:spPr>
        <a:xfrm>
          <a:off x="0" y="0"/>
          <a:ext cx="549476" cy="1080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t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kern="1200" dirty="0" smtClean="0">
              <a:solidFill>
                <a:schemeClr val="bg1"/>
              </a:solidFill>
            </a:rPr>
            <a:t>-</a:t>
          </a:r>
          <a:endParaRPr lang="ru-RU" sz="4700" kern="1200" dirty="0">
            <a:solidFill>
              <a:schemeClr val="bg1"/>
            </a:solidFill>
          </a:endParaRPr>
        </a:p>
      </dsp:txBody>
      <dsp:txXfrm>
        <a:off x="0" y="0"/>
        <a:ext cx="549476" cy="1080120"/>
      </dsp:txXfrm>
    </dsp:sp>
    <dsp:sp modelId="{9C42E5D6-55FE-4434-94ED-767CAA65E60B}">
      <dsp:nvSpPr>
        <dsp:cNvPr id="0" name=""/>
        <dsp:cNvSpPr/>
      </dsp:nvSpPr>
      <dsp:spPr>
        <a:xfrm>
          <a:off x="590687" y="25104"/>
          <a:ext cx="2156694" cy="5020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В форме электронного документа</a:t>
          </a:r>
          <a:endParaRPr lang="ru-RU" sz="1300" kern="1200" dirty="0"/>
        </a:p>
      </dsp:txBody>
      <dsp:txXfrm>
        <a:off x="590687" y="25104"/>
        <a:ext cx="2156694" cy="502087"/>
      </dsp:txXfrm>
    </dsp:sp>
    <dsp:sp modelId="{D884AB10-22E3-4DB3-97DC-52AA48163363}">
      <dsp:nvSpPr>
        <dsp:cNvPr id="0" name=""/>
        <dsp:cNvSpPr/>
      </dsp:nvSpPr>
      <dsp:spPr>
        <a:xfrm>
          <a:off x="549476" y="527191"/>
          <a:ext cx="219790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4D2ED7-F4EC-48C7-8DC2-3A5175E6B368}">
      <dsp:nvSpPr>
        <dsp:cNvPr id="0" name=""/>
        <dsp:cNvSpPr/>
      </dsp:nvSpPr>
      <dsp:spPr>
        <a:xfrm>
          <a:off x="590687" y="552295"/>
          <a:ext cx="2156694" cy="5020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В виде электронного образа бумажного документа</a:t>
          </a:r>
          <a:endParaRPr lang="ru-RU" sz="1300" kern="1200" dirty="0"/>
        </a:p>
      </dsp:txBody>
      <dsp:txXfrm>
        <a:off x="590687" y="552295"/>
        <a:ext cx="2156694" cy="502087"/>
      </dsp:txXfrm>
    </dsp:sp>
    <dsp:sp modelId="{F3A8B596-611C-4B6D-A680-788A001EF17C}">
      <dsp:nvSpPr>
        <dsp:cNvPr id="0" name=""/>
        <dsp:cNvSpPr/>
      </dsp:nvSpPr>
      <dsp:spPr>
        <a:xfrm>
          <a:off x="549476" y="1054382"/>
          <a:ext cx="219790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7B83E25C-18F1-4553-AFF3-B337FE6AEA80}" type="datetimeFigureOut">
              <a:rPr lang="ru-RU"/>
              <a:pPr>
                <a:defRPr/>
              </a:pPr>
              <a:t>04.09.2015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2C88944-45A6-4202-8B2E-145F7DD8B4F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551202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/>
              <a:pPr/>
              <a:t>3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1044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Информация размещается уполномоченными органами на официальном сайте путем заполнения экранных форм веб-интерфейса информационной системы официального сайта сведениями, сформированными в рамках оценки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качества организаций социальной сферы.</a:t>
            </a:r>
          </a:p>
          <a:p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 уже было сказано, п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ри заполнении экранных форм веб-интерфейса применяются сведения из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справочников, реестров и классификаторов.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Как уже было сказано, приказом Минфина будет утвержден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исчерпывающий перечень сведений и документов, которые вам необходимо будет размещать на сайте.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этом 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нформация нужно будет размещать в течение 5 рабочих дней со дня утверждения (внесения изменений, отмены) соответствующих документов, на основе которых она формируется.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5E0BE7-E6C2-46DB-8479-B91B70767B7C}" type="slidenum">
              <a:rPr lang="ru-RU" altLang="ru-RU" smtClean="0"/>
              <a:pPr>
                <a:defRPr/>
              </a:pPr>
              <a:t>11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757569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Информация размещается уполномоченными органами на официальном сайте путем заполнения экранных форм веб-интерфейса информационной системы официального сайта сведениями, сформированными в рамках оценки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качества организаций социальной сферы.</a:t>
            </a:r>
          </a:p>
          <a:p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 уже было сказано, п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ри заполнении экранных форм веб-интерфейса применяются сведения из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справочников, реестров и классификаторов.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Как уже было сказано, приказом Минфина будет утвержден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исчерпывающий перечень сведений и документов, которые вам необходимо будет размещать на сайте.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этом 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нформация нужно будет размещать в течение 5 рабочих дней со дня утверждения (внесения изменений, отмены) соответствующих документов, на основе которых она формируется.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5E0BE7-E6C2-46DB-8479-B91B70767B7C}" type="slidenum">
              <a:rPr lang="ru-RU" altLang="ru-RU" smtClean="0"/>
              <a:pPr>
                <a:defRPr/>
              </a:pPr>
              <a:t>12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7290973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Информация размещается уполномоченными органами на официальном сайте путем заполнения экранных форм веб-интерфейса информационной системы официального сайта сведениями, сформированными в рамках оценки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качества организаций социальной сферы.</a:t>
            </a:r>
          </a:p>
          <a:p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 уже было сказано, п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ри заполнении экранных форм веб-интерфейса применяются сведения из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справочников, реестров и классификаторов.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Как уже было сказано, приказом Минфина будет утвержден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исчерпывающий перечень сведений и документов, которые вам необходимо будет размещать на сайте.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этом 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нформация нужно будет размещать в течение 5 рабочих дней со дня утверждения (внесения изменений, отмены) соответствующих документов, на основе которых она формируется.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5E0BE7-E6C2-46DB-8479-B91B70767B7C}" type="slidenum">
              <a:rPr lang="ru-RU" altLang="ru-RU" smtClean="0"/>
              <a:pPr>
                <a:defRPr/>
              </a:pPr>
              <a:t>13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3495744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Информация размещается уполномоченными органами на официальном сайте путем заполнения экранных форм веб-интерфейса информационной системы официального сайта сведениями, сформированными в рамках оценки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качества организаций социальной сферы.</a:t>
            </a:r>
          </a:p>
          <a:p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 уже было сказано, п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ри заполнении экранных форм веб-интерфейса применяются сведения из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справочников, реестров и классификаторов.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Как уже было сказано, приказом Минфина будет утвержден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исчерпывающий перечень сведений и документов, которые вам необходимо будет размещать на сайте.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этом 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нформация нужно будет размещать в течение 5 рабочих дней со дня утверждения (внесения изменений, отмены) соответствующих документов, на основе которых она формируется.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5E0BE7-E6C2-46DB-8479-B91B70767B7C}" type="slidenum">
              <a:rPr lang="ru-RU" altLang="ru-RU" smtClean="0"/>
              <a:pPr>
                <a:defRPr/>
              </a:pPr>
              <a:t>14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8232535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Информация размещается уполномоченными органами на официальном сайте путем заполнения экранных форм веб-интерфейса информационной системы официального сайта сведениями, сформированными в рамках оценки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качества организаций социальной сферы.</a:t>
            </a:r>
          </a:p>
          <a:p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 уже было сказано, п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ри заполнении экранных форм веб-интерфейса применяются сведения из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справочников, реестров и классификаторов.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Как уже было сказано, приказом Минфина будет утвержден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исчерпывающий перечень сведений и документов, которые вам необходимо будет размещать на сайте.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этом 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нформация нужно будет размещать в течение 5 рабочих дней со дня утверждения (внесения изменений, отмены) соответствующих документов, на основе которых она формируется.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5E0BE7-E6C2-46DB-8479-B91B70767B7C}" type="slidenum">
              <a:rPr lang="ru-RU" altLang="ru-RU" smtClean="0"/>
              <a:pPr>
                <a:defRPr/>
              </a:pPr>
              <a:t>15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8529003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Информация размещается уполномоченными органами на официальном сайте путем заполнения экранных форм веб-интерфейса информационной системы официального сайта сведениями, сформированными в рамках оценки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качества организаций социальной сферы.</a:t>
            </a:r>
          </a:p>
          <a:p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 уже было сказано, п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ри заполнении экранных форм веб-интерфейса применяются сведения из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справочников, реестров и классификаторов.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Как уже было сказано, приказом Минфина будет утвержден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исчерпывающий перечень сведений и документов, которые вам необходимо будет размещать на сайте.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этом 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нформация нужно будет размещать в течение 5 рабочих дней со дня утверждения (внесения изменений, отмены) соответствующих документов, на основе которых она формируется.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5E0BE7-E6C2-46DB-8479-B91B70767B7C}" type="slidenum">
              <a:rPr lang="ru-RU" altLang="ru-RU" smtClean="0"/>
              <a:pPr>
                <a:defRPr/>
              </a:pPr>
              <a:t>16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0860549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Информация размещается уполномоченными органами на официальном сайте путем заполнения экранных форм веб-интерфейса информационной системы официального сайта сведениями, сформированными в рамках оценки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качества организаций социальной сферы.</a:t>
            </a:r>
          </a:p>
          <a:p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 уже было сказано, п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ри заполнении экранных форм веб-интерфейса применяются сведения из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справочников, реестров и классификаторов.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Как уже было сказано, приказом Минфина будет утвержден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исчерпывающий перечень сведений и документов, которые вам необходимо будет размещать на сайте.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этом 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нформация нужно будет размещать в течение 5 рабочих дней со дня утверждения (внесения изменений, отмены) соответствующих документов, на основе которых она формируется.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5E0BE7-E6C2-46DB-8479-B91B70767B7C}" type="slidenum">
              <a:rPr lang="ru-RU" altLang="ru-RU" smtClean="0"/>
              <a:pPr>
                <a:defRPr/>
              </a:pPr>
              <a:t>17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1390888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Информация размещается уполномоченными органами на официальном сайте путем заполнения экранных форм веб-интерфейса информационной системы официального сайта сведениями, сформированными в рамках оценки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качества организаций социальной сферы.</a:t>
            </a:r>
          </a:p>
          <a:p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 уже было сказано, п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ри заполнении экранных форм веб-интерфейса применяются сведения из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справочников, реестров и классификаторов.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Как уже было сказано, приказом Минфина будет утвержден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исчерпывающий перечень сведений и документов, которые вам необходимо будет размещать на сайте.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этом 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нформация нужно будет размещать в течение 5 рабочих дней со дня утверждения (внесения изменений, отмены) соответствующих документов, на основе которых она формируется.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5E0BE7-E6C2-46DB-8479-B91B70767B7C}" type="slidenum">
              <a:rPr lang="ru-RU" altLang="ru-RU" smtClean="0"/>
              <a:pPr>
                <a:defRPr/>
              </a:pPr>
              <a:t>18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6541222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FA83AD0-5FB0-4EAF-8C9C-0B2769B5AC30}" type="slidenum">
              <a:rPr lang="ru-RU" altLang="ru-RU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19</a:t>
            </a:fld>
            <a:endParaRPr lang="ru-RU" altLang="ru-RU" smtClean="0">
              <a:latin typeface="Arial" pitchFamily="34" charset="0"/>
            </a:endParaRPr>
          </a:p>
        </p:txBody>
      </p:sp>
      <p:sp>
        <p:nvSpPr>
          <p:cNvPr id="49155" name="Rectangle 7"/>
          <p:cNvSpPr txBox="1">
            <a:spLocks noGrp="1" noChangeArrowheads="1"/>
          </p:cNvSpPr>
          <p:nvPr/>
        </p:nvSpPr>
        <p:spPr bwMode="auto">
          <a:xfrm>
            <a:off x="3852863" y="9428164"/>
            <a:ext cx="29432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11" tIns="46257" rIns="92511" bIns="46257" anchor="b"/>
          <a:lstStyle>
            <a:lvl1pPr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DE00BA5-BB66-415C-B21A-35E0A2F32099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19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49156" name="Rectangle 7"/>
          <p:cNvSpPr txBox="1">
            <a:spLocks noGrp="1" noChangeArrowheads="1"/>
          </p:cNvSpPr>
          <p:nvPr/>
        </p:nvSpPr>
        <p:spPr bwMode="auto">
          <a:xfrm>
            <a:off x="3852863" y="9428164"/>
            <a:ext cx="29432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11" tIns="46257" rIns="92511" bIns="46257" anchor="b"/>
          <a:lstStyle>
            <a:lvl1pPr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1CCD4F8-93D1-40ED-AF9D-862E06349A2A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19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491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11" tIns="46257" rIns="92511" bIns="46257"/>
          <a:lstStyle/>
          <a:p>
            <a:pPr eaLnBrk="1" hangingPunct="1"/>
            <a:endParaRPr lang="ru-RU" altLang="ru-RU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106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DF8A7-9CC6-4BE8-9DCF-CFFCE04DF599}" type="datetime1">
              <a:rPr lang="ru-RU"/>
              <a:pPr>
                <a:defRPr/>
              </a:pPr>
              <a:t>04.09.2015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CBC62-0E9E-4B4A-8D2C-5D1C2B7FCD7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05967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62694-6F75-46A4-B127-1D322741D3D8}" type="datetime1">
              <a:rPr lang="ru-RU"/>
              <a:pPr>
                <a:defRPr/>
              </a:pPr>
              <a:t>04.09.2015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97DCB-2821-4486-AA53-086096FD989A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195536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41D78-A1B1-4759-B2DE-79212AFCA83F}" type="datetime1">
              <a:rPr lang="ru-RU"/>
              <a:pPr>
                <a:defRPr/>
              </a:pPr>
              <a:t>04.09.2015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8F2B9-53F2-4804-B084-DBD06DA8CF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918768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E7602-E1EE-4F6D-A958-F20A9179951E}" type="datetime1">
              <a:rPr lang="ru-RU"/>
              <a:pPr>
                <a:defRPr/>
              </a:pPr>
              <a:t>04.09.2015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4D0BE-626D-4BEF-9EB4-EC86D0FC869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03683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8B6C8-EC4F-44DF-B9DC-3E5D3CC1E6B5}" type="datetime1">
              <a:rPr lang="ru-RU"/>
              <a:pPr>
                <a:defRPr/>
              </a:pPr>
              <a:t>04.09.2015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DB695B-310B-4897-8B00-8428F5FD0B20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53035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144E0-1927-449F-B98D-7924EA6BD014}" type="datetime1">
              <a:rPr lang="ru-RU"/>
              <a:pPr>
                <a:defRPr/>
              </a:pPr>
              <a:t>04.09.2015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8AC4B4-73C4-48C5-8573-7D62172CE0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256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4369D-0316-4E1E-86C2-9D1FE8BF2987}" type="datetime1">
              <a:rPr lang="ru-RU"/>
              <a:pPr>
                <a:defRPr/>
              </a:pPr>
              <a:t>04.09.2015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FFCC01-7066-4CD9-9DA1-83E6E175B46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74861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C3AC6-AA5A-4970-BE24-CCC2CBEC7B09}" type="datetime1">
              <a:rPr lang="ru-RU"/>
              <a:pPr>
                <a:defRPr/>
              </a:pPr>
              <a:t>04.09.2015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9D0801-8E4D-4AB6-AE0F-4C2A2405A8A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09566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CDAC9-7BBD-4EF7-8AD7-8A1D5B848E04}" type="datetime1">
              <a:rPr lang="ru-RU"/>
              <a:pPr>
                <a:defRPr/>
              </a:pPr>
              <a:t>04.09.2015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EAF79-632B-4E58-996F-B15097F87F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00759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79890-B67A-4F60-A4AB-C0B2982E5B46}" type="datetime1">
              <a:rPr lang="ru-RU"/>
              <a:pPr>
                <a:defRPr/>
              </a:pPr>
              <a:t>04.09.2015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98ADE-79C8-4202-BDAA-95794B2CAA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399615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967D7-C0C3-49BE-B193-63DC62635CAD}" type="datetime1">
              <a:rPr lang="ru-RU"/>
              <a:pPr>
                <a:defRPr/>
              </a:pPr>
              <a:t>04.09.2015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97594-075C-4C83-B799-CBE906354FC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41358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2"/>
          <p:cNvSpPr txBox="1">
            <a:spLocks/>
          </p:cNvSpPr>
          <p:nvPr/>
        </p:nvSpPr>
        <p:spPr>
          <a:xfrm>
            <a:off x="11355346" y="97634"/>
            <a:ext cx="1131732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331933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2"/>
          <p:cNvSpPr txBox="1">
            <a:spLocks/>
          </p:cNvSpPr>
          <p:nvPr/>
        </p:nvSpPr>
        <p:spPr>
          <a:xfrm>
            <a:off x="11355346" y="97634"/>
            <a:ext cx="1131732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319148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2"/>
          <p:cNvSpPr txBox="1">
            <a:spLocks/>
          </p:cNvSpPr>
          <p:nvPr/>
        </p:nvSpPr>
        <p:spPr>
          <a:xfrm>
            <a:off x="11355346" y="97634"/>
            <a:ext cx="1131732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15032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2"/>
          <p:cNvSpPr txBox="1">
            <a:spLocks/>
          </p:cNvSpPr>
          <p:nvPr/>
        </p:nvSpPr>
        <p:spPr>
          <a:xfrm>
            <a:off x="11355346" y="97634"/>
            <a:ext cx="1131732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453285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2"/>
          <p:cNvSpPr txBox="1">
            <a:spLocks/>
          </p:cNvSpPr>
          <p:nvPr/>
        </p:nvSpPr>
        <p:spPr>
          <a:xfrm>
            <a:off x="11355346" y="97634"/>
            <a:ext cx="1131732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587068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2"/>
          <p:cNvSpPr txBox="1">
            <a:spLocks/>
          </p:cNvSpPr>
          <p:nvPr/>
        </p:nvSpPr>
        <p:spPr>
          <a:xfrm>
            <a:off x="11355346" y="97634"/>
            <a:ext cx="1131732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245850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2"/>
          <p:cNvSpPr txBox="1">
            <a:spLocks/>
          </p:cNvSpPr>
          <p:nvPr/>
        </p:nvSpPr>
        <p:spPr>
          <a:xfrm>
            <a:off x="11355346" y="97634"/>
            <a:ext cx="1131732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51419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2"/>
          <p:cNvSpPr txBox="1">
            <a:spLocks/>
          </p:cNvSpPr>
          <p:nvPr/>
        </p:nvSpPr>
        <p:spPr>
          <a:xfrm>
            <a:off x="11355346" y="97634"/>
            <a:ext cx="1131732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395807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596EE3-D49C-449B-BFB0-40156AA89A46}" type="datetime1">
              <a:rPr lang="ru-RU"/>
              <a:pPr>
                <a:defRPr/>
              </a:pPr>
              <a:t>04.09.2015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2D8618D1-7C40-4837-AE2E-35EEF4EB7DA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5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9194103" y="6356350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512CD5A9-0B3A-4039-A669-4783467C2293}" type="slidenum">
              <a:rPr lang="ru-RU" altLang="ru-RU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</a:t>
            </a:fld>
            <a:endParaRPr lang="ru-RU" altLang="ru-RU" sz="1200" dirty="0">
              <a:solidFill>
                <a:srgbClr val="898989"/>
              </a:solidFill>
            </a:endParaRPr>
          </a:p>
        </p:txBody>
      </p:sp>
      <p:sp>
        <p:nvSpPr>
          <p:cNvPr id="4" name="Rectangle 2"/>
          <p:cNvSpPr>
            <a:spLocks/>
          </p:cNvSpPr>
          <p:nvPr/>
        </p:nvSpPr>
        <p:spPr bwMode="auto">
          <a:xfrm>
            <a:off x="1936750" y="1662906"/>
            <a:ext cx="8642350" cy="247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kumimoji="0" lang="ru-RU" altLang="ru-RU" sz="2800" b="1" dirty="0" smtClean="0">
                <a:solidFill>
                  <a:srgbClr val="376092"/>
                </a:solidFill>
                <a:latin typeface="Arial" pitchFamily="34" charset="0"/>
              </a:rPr>
              <a:t>Порядок </a:t>
            </a:r>
            <a:r>
              <a:rPr kumimoji="0" lang="ru-RU" altLang="ru-RU" sz="2800" b="1" dirty="0">
                <a:solidFill>
                  <a:srgbClr val="376092"/>
                </a:solidFill>
                <a:latin typeface="Arial" pitchFamily="34" charset="0"/>
              </a:rPr>
              <a:t>регистрации уполномоченных органов </a:t>
            </a:r>
            <a:r>
              <a:rPr kumimoji="0" lang="ru-RU" altLang="ru-RU" sz="2800" b="1" dirty="0" smtClean="0">
                <a:solidFill>
                  <a:srgbClr val="376092"/>
                </a:solidFill>
                <a:latin typeface="Arial" pitchFamily="34" charset="0"/>
              </a:rPr>
              <a:t>и размещения информации о результатах независимой оценки качества оказания услуг на </a:t>
            </a:r>
            <a:r>
              <a:rPr kumimoji="0" lang="ru-RU" altLang="ru-RU" sz="2800" b="1" dirty="0">
                <a:solidFill>
                  <a:srgbClr val="376092"/>
                </a:solidFill>
                <a:latin typeface="Arial" pitchFamily="34" charset="0"/>
              </a:rPr>
              <a:t>официальном сайте </a:t>
            </a:r>
            <a:r>
              <a:rPr kumimoji="0" lang="ru-RU" altLang="ru-RU" sz="2800" b="1" dirty="0" smtClean="0">
                <a:solidFill>
                  <a:srgbClr val="376092"/>
                </a:solidFill>
                <a:latin typeface="Arial" pitchFamily="34" charset="0"/>
              </a:rPr>
              <a:t>ГМУ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10201" y="4616529"/>
            <a:ext cx="57246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начальника Управления интегрированных информационных систем государственных финансов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</a:t>
            </a:r>
          </a:p>
          <a:p>
            <a:pPr algn="r"/>
            <a:endParaRPr lang="ru-RU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Д.В. Соломатин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43075" y="5724525"/>
            <a:ext cx="1945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сентября 2015 г.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39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75114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2</a:t>
            </a:fld>
            <a:endParaRPr lang="ru-RU" alt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933824" y="625916"/>
            <a:ext cx="7458075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800" dirty="0" smtClean="0">
                <a:solidFill>
                  <a:srgbClr val="0070C0"/>
                </a:solidFill>
                <a:sym typeface="Arial" pitchFamily="34" charset="0"/>
              </a:rPr>
              <a:t>Регистрация УФК на Официальном сайте ГМУ</a:t>
            </a:r>
            <a:endParaRPr lang="ru-RU" altLang="ru-RU" sz="2800" dirty="0">
              <a:solidFill>
                <a:srgbClr val="0070C0"/>
              </a:solidFill>
              <a:sym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39525" y="209550"/>
            <a:ext cx="276225" cy="361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92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132896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3</a:t>
            </a:fld>
            <a:endParaRPr lang="ru-RU" alt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933824" y="321217"/>
            <a:ext cx="7458075" cy="108952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Порядок регистрации Уполномоченных органов </a:t>
            </a:r>
            <a:b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</a:br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на Официальном сайте ГМУ </a:t>
            </a:r>
            <a:b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</a:br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ответственным сотрудником УФК</a:t>
            </a:r>
            <a:endParaRPr lang="ru-RU" altLang="ru-RU" sz="2400" dirty="0">
              <a:solidFill>
                <a:srgbClr val="0070C0"/>
              </a:solidFill>
              <a:sym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39525" y="209550"/>
            <a:ext cx="276225" cy="361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61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9194103" y="6356350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512CD5A9-0B3A-4039-A669-4783467C2293}" type="slidenum">
              <a:rPr lang="ru-RU" altLang="ru-RU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200" dirty="0">
              <a:solidFill>
                <a:srgbClr val="898989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38601" y="176213"/>
            <a:ext cx="8029574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400" dirty="0">
                <a:solidFill>
                  <a:srgbClr val="0070C0"/>
                </a:solidFill>
                <a:sym typeface="Arial" pitchFamily="34" charset="0"/>
              </a:rPr>
              <a:t>Процедура регистрации на сайте </a:t>
            </a:r>
            <a:r>
              <a:rPr lang="en-US" altLang="ru-RU" sz="2400" dirty="0">
                <a:solidFill>
                  <a:srgbClr val="0070C0"/>
                </a:solidFill>
                <a:sym typeface="Arial" pitchFamily="34" charset="0"/>
              </a:rPr>
              <a:t>bus.gov.ru </a:t>
            </a:r>
            <a:r>
              <a:rPr lang="ru-RU" altLang="ru-RU" sz="2400" dirty="0">
                <a:solidFill>
                  <a:srgbClr val="0070C0"/>
                </a:solidFill>
                <a:sym typeface="Arial" pitchFamily="34" charset="0"/>
              </a:rPr>
              <a:t>в электронной форме </a:t>
            </a:r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и </a:t>
            </a:r>
            <a:r>
              <a:rPr lang="ru-RU" altLang="ru-RU" sz="2400" dirty="0">
                <a:solidFill>
                  <a:srgbClr val="0070C0"/>
                </a:solidFill>
                <a:sym typeface="Arial" pitchFamily="34" charset="0"/>
              </a:rPr>
              <a:t>с использованием Заявки в бумажной форме</a:t>
            </a:r>
          </a:p>
        </p:txBody>
      </p:sp>
      <p:grpSp>
        <p:nvGrpSpPr>
          <p:cNvPr id="4" name="Группа 45"/>
          <p:cNvGrpSpPr>
            <a:grpSpLocks/>
          </p:cNvGrpSpPr>
          <p:nvPr/>
        </p:nvGrpSpPr>
        <p:grpSpPr bwMode="auto">
          <a:xfrm>
            <a:off x="339850" y="1526238"/>
            <a:ext cx="10432925" cy="5407962"/>
            <a:chOff x="-44558" y="843558"/>
            <a:chExt cx="9081054" cy="4464496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117376" y="3620973"/>
              <a:ext cx="8919120" cy="44439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650808" y="1130822"/>
              <a:ext cx="1571721" cy="4618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/>
              <a:r>
                <a:rPr lang="ru-RU" altLang="ru-RU" sz="1200" b="1"/>
                <a:t>Уполномоченный орган</a:t>
              </a:r>
            </a:p>
          </p:txBody>
        </p:sp>
        <p:sp>
          <p:nvSpPr>
            <p:cNvPr id="8" name="Загнутый угол 7"/>
            <p:cNvSpPr>
              <a:spLocks noChangeArrowheads="1"/>
            </p:cNvSpPr>
            <p:nvPr/>
          </p:nvSpPr>
          <p:spPr bwMode="auto">
            <a:xfrm>
              <a:off x="2535287" y="1059403"/>
              <a:ext cx="1965445" cy="1223649"/>
            </a:xfrm>
            <a:prstGeom prst="foldedCorner">
              <a:avLst>
                <a:gd name="adj" fmla="val 16667"/>
              </a:avLst>
            </a:prstGeom>
            <a:gradFill rotWithShape="1">
              <a:gsLst>
                <a:gs pos="0">
                  <a:srgbClr val="E5EEFF"/>
                </a:gs>
                <a:gs pos="64999">
                  <a:srgbClr val="BFD5FF"/>
                </a:gs>
                <a:gs pos="100000">
                  <a:srgbClr val="A3C4FF"/>
                </a:gs>
              </a:gsLst>
              <a:lin ang="5400000" scaled="1"/>
            </a:gra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>
              <a:lvl1pPr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r>
                <a:rPr lang="ru-RU" altLang="ru-RU" sz="1200" b="1" dirty="0">
                  <a:solidFill>
                    <a:srgbClr val="17375E"/>
                  </a:solidFill>
                </a:rPr>
                <a:t>- заявка на регистрацию</a:t>
              </a:r>
            </a:p>
            <a:p>
              <a:r>
                <a:rPr lang="ru-RU" altLang="ru-RU" sz="1200" b="1" dirty="0">
                  <a:solidFill>
                    <a:srgbClr val="17375E"/>
                  </a:solidFill>
                </a:rPr>
                <a:t>(на внесение изменений,</a:t>
              </a:r>
            </a:p>
            <a:p>
              <a:r>
                <a:rPr lang="ru-RU" altLang="ru-RU" sz="1200" b="1" dirty="0">
                  <a:solidFill>
                    <a:srgbClr val="17375E"/>
                  </a:solidFill>
                </a:rPr>
                <a:t>на прекращение);</a:t>
              </a:r>
            </a:p>
            <a:p>
              <a:r>
                <a:rPr lang="ru-RU" altLang="ru-RU" sz="1200" b="1" dirty="0">
                  <a:solidFill>
                    <a:srgbClr val="17375E"/>
                  </a:solidFill>
                </a:rPr>
                <a:t>- электронные образы необходимых документов</a:t>
              </a: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611119" y="2644910"/>
              <a:ext cx="1639987" cy="6475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/>
              <a:r>
                <a:rPr lang="ru-RU" altLang="ru-RU" sz="1200" b="1" dirty="0"/>
                <a:t>Территориальный орган Федерального казначейства</a:t>
              </a:r>
            </a:p>
          </p:txBody>
        </p:sp>
        <p:sp>
          <p:nvSpPr>
            <p:cNvPr id="10" name="Загнутый угол 9"/>
            <p:cNvSpPr>
              <a:spLocks noChangeArrowheads="1"/>
            </p:cNvSpPr>
            <p:nvPr/>
          </p:nvSpPr>
          <p:spPr bwMode="auto">
            <a:xfrm>
              <a:off x="4184799" y="2606819"/>
              <a:ext cx="1439951" cy="901470"/>
            </a:xfrm>
            <a:prstGeom prst="foldedCorner">
              <a:avLst>
                <a:gd name="adj" fmla="val 16667"/>
              </a:avLst>
            </a:prstGeom>
            <a:gradFill rotWithShape="1">
              <a:gsLst>
                <a:gs pos="0">
                  <a:srgbClr val="E5EEFF"/>
                </a:gs>
                <a:gs pos="64999">
                  <a:srgbClr val="BFD5FF"/>
                </a:gs>
                <a:gs pos="100000">
                  <a:srgbClr val="A3C4FF"/>
                </a:gs>
              </a:gsLst>
              <a:lin ang="5400000" scaled="1"/>
            </a:gra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>
              <a:lvl1pPr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>
                <a:buFontTx/>
                <a:buChar char="-"/>
              </a:pPr>
              <a:r>
                <a:rPr lang="ru-RU" altLang="ru-RU" sz="1200" b="1">
                  <a:solidFill>
                    <a:srgbClr val="17375E"/>
                  </a:solidFill>
                </a:rPr>
                <a:t> проверка Заявки; </a:t>
              </a:r>
            </a:p>
            <a:p>
              <a:pPr>
                <a:buFontTx/>
                <a:buChar char="-"/>
              </a:pPr>
              <a:r>
                <a:rPr lang="ru-RU" altLang="ru-RU" sz="1200" b="1">
                  <a:solidFill>
                    <a:srgbClr val="17375E"/>
                  </a:solidFill>
                </a:rPr>
                <a:t> проверка документов</a:t>
              </a:r>
            </a:p>
          </p:txBody>
        </p:sp>
        <p:cxnSp>
          <p:nvCxnSpPr>
            <p:cNvPr id="11" name="Соединительная линия уступом 39"/>
            <p:cNvCxnSpPr>
              <a:stCxn id="8" idx="2"/>
              <a:endCxn id="10" idx="1"/>
            </p:cNvCxnSpPr>
            <p:nvPr/>
          </p:nvCxnSpPr>
          <p:spPr>
            <a:xfrm rot="16200000" flipH="1">
              <a:off x="3464153" y="2336908"/>
              <a:ext cx="774502" cy="666791"/>
            </a:xfrm>
            <a:prstGeom prst="bentConnector2">
              <a:avLst/>
            </a:prstGeom>
            <a:ln w="19050">
              <a:solidFill>
                <a:schemeClr val="tx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Загнутый угол 11"/>
            <p:cNvSpPr>
              <a:spLocks noChangeArrowheads="1"/>
            </p:cNvSpPr>
            <p:nvPr/>
          </p:nvSpPr>
          <p:spPr bwMode="auto">
            <a:xfrm>
              <a:off x="5742233" y="1294293"/>
              <a:ext cx="1476465" cy="988759"/>
            </a:xfrm>
            <a:prstGeom prst="foldedCorner">
              <a:avLst>
                <a:gd name="adj" fmla="val 16667"/>
              </a:avLst>
            </a:prstGeom>
            <a:gradFill rotWithShape="1">
              <a:gsLst>
                <a:gs pos="0">
                  <a:srgbClr val="E5EEFF"/>
                </a:gs>
                <a:gs pos="64999">
                  <a:srgbClr val="BFD5FF"/>
                </a:gs>
                <a:gs pos="100000">
                  <a:srgbClr val="A3C4FF"/>
                </a:gs>
              </a:gsLst>
              <a:lin ang="5400000" scaled="1"/>
            </a:gra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>
              <a:lvl1pPr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>
                <a:buFontTx/>
                <a:buChar char="-"/>
              </a:pPr>
              <a:r>
                <a:rPr lang="ru-RU" altLang="ru-RU" sz="1200" b="1" dirty="0">
                  <a:solidFill>
                    <a:srgbClr val="17375E"/>
                  </a:solidFill>
                </a:rPr>
                <a:t> протокол рассмотрения с указанием причин отрицательного результата</a:t>
              </a:r>
            </a:p>
          </p:txBody>
        </p:sp>
        <p:sp>
          <p:nvSpPr>
            <p:cNvPr id="13" name="Загнутый угол 12"/>
            <p:cNvSpPr>
              <a:spLocks noChangeArrowheads="1"/>
            </p:cNvSpPr>
            <p:nvPr/>
          </p:nvSpPr>
          <p:spPr bwMode="auto">
            <a:xfrm>
              <a:off x="5940682" y="3871734"/>
              <a:ext cx="2092453" cy="860205"/>
            </a:xfrm>
            <a:prstGeom prst="foldedCorner">
              <a:avLst>
                <a:gd name="adj" fmla="val 16667"/>
              </a:avLst>
            </a:prstGeom>
            <a:gradFill rotWithShape="1">
              <a:gsLst>
                <a:gs pos="0">
                  <a:srgbClr val="E5EEFF"/>
                </a:gs>
                <a:gs pos="64999">
                  <a:srgbClr val="BFD5FF"/>
                </a:gs>
                <a:gs pos="100000">
                  <a:srgbClr val="A3C4FF"/>
                </a:gs>
              </a:gsLst>
              <a:lin ang="5400000" scaled="1"/>
            </a:gra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>
              <a:lvl1pPr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>
                <a:buFontTx/>
                <a:buChar char="-"/>
              </a:pPr>
              <a:r>
                <a:rPr lang="ru-RU" altLang="ru-RU" sz="1200" b="1">
                  <a:solidFill>
                    <a:srgbClr val="17375E"/>
                  </a:solidFill>
                </a:rPr>
                <a:t> регистрация Уполномоченного органа (внесение изменений, прекращение доступа)</a:t>
              </a:r>
            </a:p>
          </p:txBody>
        </p: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661922" y="3939979"/>
              <a:ext cx="1638400" cy="645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/>
              <a:r>
                <a:rPr lang="ru-RU" altLang="ru-RU" sz="1200" b="1"/>
                <a:t>Территориальный орган Федерального казначейства</a:t>
              </a:r>
            </a:p>
          </p:txBody>
        </p:sp>
        <p:cxnSp>
          <p:nvCxnSpPr>
            <p:cNvPr id="15" name="Прямая соединительная линия 14"/>
            <p:cNvCxnSpPr/>
            <p:nvPr/>
          </p:nvCxnSpPr>
          <p:spPr>
            <a:xfrm flipH="1" flipV="1">
              <a:off x="584129" y="843558"/>
              <a:ext cx="66679" cy="3959800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>
              <a:spLocks noChangeArrowheads="1"/>
            </p:cNvSpPr>
            <p:nvPr/>
          </p:nvSpPr>
          <p:spPr bwMode="auto">
            <a:xfrm rot="16200000">
              <a:off x="-794358" y="1896492"/>
              <a:ext cx="2145752" cy="646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/>
              <a:r>
                <a:rPr lang="ru-RU" altLang="ru-RU" sz="1200" b="1"/>
                <a:t>Система «Электронный бюджет» (с 01.01.2016)  или посещение ТОФК</a:t>
              </a: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 rot="16200000">
              <a:off x="-805471" y="4005770"/>
              <a:ext cx="2144164" cy="460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/>
              <a:r>
                <a:rPr lang="ru-RU" altLang="ru-RU" sz="1200" b="1"/>
                <a:t>Официальный </a:t>
              </a:r>
            </a:p>
            <a:p>
              <a:pPr algn="ctr"/>
              <a:r>
                <a:rPr lang="ru-RU" altLang="ru-RU" sz="1200" b="1"/>
                <a:t>сайт</a:t>
              </a:r>
            </a:p>
          </p:txBody>
        </p:sp>
        <p:cxnSp>
          <p:nvCxnSpPr>
            <p:cNvPr id="18" name="Соединительная линия уступом 39"/>
            <p:cNvCxnSpPr>
              <a:stCxn id="10" idx="2"/>
              <a:endCxn id="13" idx="1"/>
            </p:cNvCxnSpPr>
            <p:nvPr/>
          </p:nvCxnSpPr>
          <p:spPr>
            <a:xfrm rot="16200000" flipH="1">
              <a:off x="5026352" y="3387506"/>
              <a:ext cx="793547" cy="1035113"/>
            </a:xfrm>
            <a:prstGeom prst="bentConnector2">
              <a:avLst/>
            </a:prstGeom>
            <a:ln w="19050">
              <a:solidFill>
                <a:schemeClr val="tx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661922" y="2427478"/>
              <a:ext cx="8303132" cy="0"/>
            </a:xfrm>
            <a:prstGeom prst="line">
              <a:avLst/>
            </a:prstGeom>
            <a:ln w="12700">
              <a:solidFill>
                <a:srgbClr val="55A95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Соединительная линия уступом 39"/>
            <p:cNvCxnSpPr>
              <a:stCxn id="10" idx="0"/>
              <a:endCxn id="12" idx="1"/>
            </p:cNvCxnSpPr>
            <p:nvPr/>
          </p:nvCxnSpPr>
          <p:spPr>
            <a:xfrm rot="5400000" flipH="1" flipV="1">
              <a:off x="4915225" y="1779810"/>
              <a:ext cx="817353" cy="836664"/>
            </a:xfrm>
            <a:prstGeom prst="bentConnector2">
              <a:avLst/>
            </a:prstGeom>
            <a:ln w="19050">
              <a:solidFill>
                <a:schemeClr val="tx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>
              <a:spLocks noChangeArrowheads="1"/>
            </p:cNvSpPr>
            <p:nvPr/>
          </p:nvSpPr>
          <p:spPr bwMode="auto">
            <a:xfrm>
              <a:off x="4563788" y="1427513"/>
              <a:ext cx="1204990" cy="330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/>
              <a:r>
                <a:rPr lang="ru-RU" altLang="ru-RU" sz="1000" dirty="0"/>
                <a:t>Отрицательный результат</a:t>
              </a:r>
            </a:p>
          </p:txBody>
        </p:sp>
        <p:sp>
          <p:nvSpPr>
            <p:cNvPr id="22" name="Загнутый угол 21"/>
            <p:cNvSpPr>
              <a:spLocks noChangeArrowheads="1"/>
            </p:cNvSpPr>
            <p:nvPr/>
          </p:nvSpPr>
          <p:spPr bwMode="auto">
            <a:xfrm>
              <a:off x="7380633" y="1280008"/>
              <a:ext cx="1655863" cy="1003044"/>
            </a:xfrm>
            <a:prstGeom prst="foldedCorner">
              <a:avLst>
                <a:gd name="adj" fmla="val 16667"/>
              </a:avLst>
            </a:prstGeom>
            <a:gradFill rotWithShape="1">
              <a:gsLst>
                <a:gs pos="0">
                  <a:srgbClr val="E5EEFF"/>
                </a:gs>
                <a:gs pos="64999">
                  <a:srgbClr val="BFD5FF"/>
                </a:gs>
                <a:gs pos="100000">
                  <a:srgbClr val="A3C4FF"/>
                </a:gs>
              </a:gsLst>
              <a:lin ang="5400000" scaled="1"/>
            </a:gra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>
              <a:lvl1pPr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>
                <a:buFontTx/>
                <a:buChar char="-"/>
              </a:pPr>
              <a:r>
                <a:rPr lang="ru-RU" altLang="ru-RU" sz="1200" b="1" dirty="0">
                  <a:solidFill>
                    <a:srgbClr val="17375E"/>
                  </a:solidFill>
                </a:rPr>
                <a:t> уведомление о регистрации Уполномоченного органа  (о </a:t>
              </a:r>
              <a:r>
                <a:rPr lang="ru-RU" altLang="ru-RU" sz="1200" b="1" dirty="0" smtClean="0">
                  <a:solidFill>
                    <a:srgbClr val="17375E"/>
                  </a:solidFill>
                </a:rPr>
                <a:t>прекращении </a:t>
              </a:r>
              <a:r>
                <a:rPr lang="ru-RU" altLang="ru-RU" sz="1200" b="1" dirty="0">
                  <a:solidFill>
                    <a:srgbClr val="17375E"/>
                  </a:solidFill>
                </a:rPr>
                <a:t>доступа)</a:t>
              </a:r>
            </a:p>
          </p:txBody>
        </p:sp>
        <p:sp>
          <p:nvSpPr>
            <p:cNvPr id="23" name="TextBox 22"/>
            <p:cNvSpPr txBox="1">
              <a:spLocks noChangeArrowheads="1"/>
            </p:cNvSpPr>
            <p:nvPr/>
          </p:nvSpPr>
          <p:spPr bwMode="auto">
            <a:xfrm>
              <a:off x="4576936" y="4331991"/>
              <a:ext cx="1197047" cy="330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/>
              <a:r>
                <a:rPr lang="ru-RU" altLang="ru-RU" sz="1000" dirty="0"/>
                <a:t>Положительный результат</a:t>
              </a:r>
            </a:p>
          </p:txBody>
        </p:sp>
        <p:cxnSp>
          <p:nvCxnSpPr>
            <p:cNvPr id="24" name="Соединительная линия уступом 39"/>
            <p:cNvCxnSpPr>
              <a:stCxn id="13" idx="3"/>
              <a:endCxn id="22" idx="2"/>
            </p:cNvCxnSpPr>
            <p:nvPr/>
          </p:nvCxnSpPr>
          <p:spPr>
            <a:xfrm flipV="1">
              <a:off x="8033135" y="2283052"/>
              <a:ext cx="174636" cy="2018784"/>
            </a:xfrm>
            <a:prstGeom prst="bentConnector2">
              <a:avLst/>
            </a:prstGeom>
            <a:ln w="19050">
              <a:solidFill>
                <a:schemeClr val="tx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Соединительная линия уступом 39"/>
            <p:cNvCxnSpPr>
              <a:stCxn id="12" idx="0"/>
              <a:endCxn id="8" idx="0"/>
            </p:cNvCxnSpPr>
            <p:nvPr/>
          </p:nvCxnSpPr>
          <p:spPr>
            <a:xfrm rot="16200000" flipV="1">
              <a:off x="4881792" y="-304381"/>
              <a:ext cx="234890" cy="2962456"/>
            </a:xfrm>
            <a:prstGeom prst="bentConnector3">
              <a:avLst>
                <a:gd name="adj1" fmla="val 184700"/>
              </a:avLst>
            </a:prstGeom>
            <a:ln w="19050">
              <a:solidFill>
                <a:schemeClr val="tx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flipH="1" flipV="1">
              <a:off x="2274921" y="843558"/>
              <a:ext cx="65091" cy="3959800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3002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809876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5</a:t>
            </a:fld>
            <a:endParaRPr lang="ru-RU" alt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38601" y="176213"/>
            <a:ext cx="8029574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Заявки на регистрацию</a:t>
            </a:r>
            <a:endParaRPr lang="ru-RU" altLang="ru-RU" sz="2400" dirty="0">
              <a:solidFill>
                <a:srgbClr val="0070C0"/>
              </a:solidFill>
              <a:sym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723900"/>
            <a:ext cx="9079139" cy="5867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2"/>
          <p:cNvSpPr/>
          <p:nvPr/>
        </p:nvSpPr>
        <p:spPr>
          <a:xfrm>
            <a:off x="231347" y="1767592"/>
            <a:ext cx="207370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Заявки необходимо проверить данные на соответствие ЕГРЮЛ и представленным документам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7145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6</a:t>
            </a:fld>
            <a:endParaRPr lang="ru-RU" alt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38601" y="176213"/>
            <a:ext cx="8029574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Заявки на изменение сведений</a:t>
            </a:r>
            <a:endParaRPr lang="ru-RU" altLang="ru-RU" sz="2400" dirty="0">
              <a:solidFill>
                <a:srgbClr val="0070C0"/>
              </a:solidFill>
              <a:sym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939" y="871917"/>
            <a:ext cx="8161635" cy="55433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2"/>
          <p:cNvSpPr/>
          <p:nvPr/>
        </p:nvSpPr>
        <p:spPr>
          <a:xfrm>
            <a:off x="231347" y="1767592"/>
            <a:ext cx="207370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Заявки необходимо проверить данные на соответствие ЕГРЮЛ и представленным документам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4411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7</a:t>
            </a:fld>
            <a:endParaRPr lang="ru-RU" alt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132" y="915041"/>
            <a:ext cx="7902163" cy="54422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038601" y="176213"/>
            <a:ext cx="8029574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Заявки на прекращение доступа</a:t>
            </a:r>
            <a:endParaRPr lang="ru-RU" altLang="ru-RU" sz="2400" dirty="0">
              <a:solidFill>
                <a:srgbClr val="0070C0"/>
              </a:solidFill>
              <a:sym typeface="Arial" pitchFamily="34" charset="0"/>
            </a:endParaRPr>
          </a:p>
        </p:txBody>
      </p:sp>
      <p:sp>
        <p:nvSpPr>
          <p:cNvPr id="8" name="Прямоугольник 2"/>
          <p:cNvSpPr/>
          <p:nvPr/>
        </p:nvSpPr>
        <p:spPr>
          <a:xfrm>
            <a:off x="231347" y="1767592"/>
            <a:ext cx="207370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Заявки необходимо проверить данные на соответствие ЕГРЮЛ и представленным документам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7156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8</a:t>
            </a:fld>
            <a:endParaRPr lang="ru-RU" alt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066" y="1310849"/>
            <a:ext cx="5593270" cy="90819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065" y="2268487"/>
            <a:ext cx="5714375" cy="7966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682" y="3065145"/>
            <a:ext cx="5354037" cy="300279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025" y="6192217"/>
            <a:ext cx="5412694" cy="487983"/>
          </a:xfrm>
          <a:prstGeom prst="rect">
            <a:avLst/>
          </a:prstGeom>
        </p:spPr>
      </p:pic>
      <p:sp>
        <p:nvSpPr>
          <p:cNvPr id="9" name="Прямоугольная выноска 8"/>
          <p:cNvSpPr/>
          <p:nvPr/>
        </p:nvSpPr>
        <p:spPr>
          <a:xfrm>
            <a:off x="4115372" y="2277042"/>
            <a:ext cx="1397698" cy="685233"/>
          </a:xfrm>
          <a:prstGeom prst="wedgeRectCallout">
            <a:avLst>
              <a:gd name="adj1" fmla="val -18554"/>
              <a:gd name="adj2" fmla="val -8103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ru-RU" sz="1100" dirty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Перейти в раздел «Регистрация уполномоченных органов»</a:t>
            </a:r>
          </a:p>
        </p:txBody>
      </p:sp>
      <p:sp>
        <p:nvSpPr>
          <p:cNvPr id="10" name="Прямоугольная выноска 9"/>
          <p:cNvSpPr/>
          <p:nvPr/>
        </p:nvSpPr>
        <p:spPr>
          <a:xfrm>
            <a:off x="1480757" y="3065145"/>
            <a:ext cx="1397698" cy="807153"/>
          </a:xfrm>
          <a:prstGeom prst="wedgeRectCallout">
            <a:avLst>
              <a:gd name="adj1" fmla="val -40361"/>
              <a:gd name="adj2" fmla="val -7537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ru-RU" sz="1100" dirty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Нажать кнопку «Регистрация организации»</a:t>
            </a:r>
          </a:p>
        </p:txBody>
      </p:sp>
      <p:sp>
        <p:nvSpPr>
          <p:cNvPr id="11" name="Прямоугольная выноска 10"/>
          <p:cNvSpPr/>
          <p:nvPr/>
        </p:nvSpPr>
        <p:spPr>
          <a:xfrm>
            <a:off x="2473784" y="5748768"/>
            <a:ext cx="1921052" cy="807153"/>
          </a:xfrm>
          <a:prstGeom prst="wedgeRectCallout">
            <a:avLst>
              <a:gd name="adj1" fmla="val -91370"/>
              <a:gd name="adj2" fmla="val 36029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ru-RU" sz="1100" dirty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Нажать «Прекращение доступа к НО» при получении соответствующей заявки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3835" y="2074545"/>
            <a:ext cx="4607686" cy="2917129"/>
          </a:xfrm>
          <a:prstGeom prst="rect">
            <a:avLst/>
          </a:prstGeom>
        </p:spPr>
      </p:pic>
      <p:sp>
        <p:nvSpPr>
          <p:cNvPr id="13" name="Прямоугольная выноска 12"/>
          <p:cNvSpPr/>
          <p:nvPr/>
        </p:nvSpPr>
        <p:spPr>
          <a:xfrm>
            <a:off x="8871928" y="1530632"/>
            <a:ext cx="2213267" cy="650593"/>
          </a:xfrm>
          <a:prstGeom prst="wedgeRectCallout">
            <a:avLst>
              <a:gd name="adj1" fmla="val -69256"/>
              <a:gd name="adj2" fmla="val 6907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ru-RU" sz="1100" dirty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Выбрать организацию </a:t>
            </a:r>
            <a:r>
              <a:rPr kumimoji="1" lang="ru-RU" sz="1100" dirty="0" smtClean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«Уполномоченный орган» </a:t>
            </a:r>
            <a:r>
              <a:rPr kumimoji="1" lang="ru-RU" sz="1100" dirty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из справочника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868" y="4991674"/>
            <a:ext cx="1647619" cy="476190"/>
          </a:xfrm>
          <a:prstGeom prst="rect">
            <a:avLst/>
          </a:prstGeom>
        </p:spPr>
      </p:pic>
      <p:sp>
        <p:nvSpPr>
          <p:cNvPr id="15" name="Прямоугольная выноска 14"/>
          <p:cNvSpPr/>
          <p:nvPr/>
        </p:nvSpPr>
        <p:spPr>
          <a:xfrm>
            <a:off x="7671143" y="5745137"/>
            <a:ext cx="1619542" cy="807153"/>
          </a:xfrm>
          <a:prstGeom prst="wedgeRectCallout">
            <a:avLst>
              <a:gd name="adj1" fmla="val 55427"/>
              <a:gd name="adj2" fmla="val -85755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ru-RU" sz="1100" dirty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Зарегистрировать выбранные организации</a:t>
            </a:r>
          </a:p>
        </p:txBody>
      </p:sp>
      <p:sp>
        <p:nvSpPr>
          <p:cNvPr id="16" name="Стрелка влево 15"/>
          <p:cNvSpPr/>
          <p:nvPr/>
        </p:nvSpPr>
        <p:spPr>
          <a:xfrm rot="10800000">
            <a:off x="6337928" y="2208454"/>
            <a:ext cx="425679" cy="599842"/>
          </a:xfrm>
          <a:prstGeom prst="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100">
              <a:solidFill>
                <a:schemeClr val="dk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115372" y="266373"/>
            <a:ext cx="8029574" cy="95410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800" dirty="0" smtClean="0">
                <a:solidFill>
                  <a:srgbClr val="0070C0"/>
                </a:solidFill>
                <a:sym typeface="Arial" pitchFamily="34" charset="0"/>
              </a:rPr>
              <a:t>Регистрация уполномоченных органов </a:t>
            </a:r>
          </a:p>
          <a:p>
            <a:pPr algn="ctr"/>
            <a:r>
              <a:rPr lang="ru-RU" altLang="ru-RU" sz="2800" dirty="0" smtClean="0">
                <a:solidFill>
                  <a:srgbClr val="0070C0"/>
                </a:solidFill>
                <a:sym typeface="Arial" pitchFamily="34" charset="0"/>
              </a:rPr>
              <a:t>в личном кабинете ТОФК</a:t>
            </a:r>
            <a:endParaRPr lang="ru-RU" altLang="ru-RU" sz="2800" dirty="0">
              <a:solidFill>
                <a:srgbClr val="0070C0"/>
              </a:solidFill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73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9194103" y="6356350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512CD5A9-0B3A-4039-A669-4783467C2293}" type="slidenum">
              <a:rPr lang="ru-RU" altLang="ru-RU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200" dirty="0">
              <a:solidFill>
                <a:srgbClr val="898989"/>
              </a:solidFill>
            </a:endParaRPr>
          </a:p>
        </p:txBody>
      </p:sp>
      <p:sp>
        <p:nvSpPr>
          <p:cNvPr id="27" name="Номер слайда 1"/>
          <p:cNvSpPr txBox="1">
            <a:spLocks/>
          </p:cNvSpPr>
          <p:nvPr/>
        </p:nvSpPr>
        <p:spPr bwMode="auto">
          <a:xfrm>
            <a:off x="9194103" y="6356350"/>
            <a:ext cx="27432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Calibri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512CD5A9-0B3A-4039-A669-4783467C2293}" type="slidenum">
              <a:rPr lang="ru-RU" altLang="ru-RU" sz="1200" smtClean="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200" dirty="0">
              <a:solidFill>
                <a:srgbClr val="898989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907729" y="204788"/>
            <a:ext cx="8029574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800" dirty="0" smtClean="0">
                <a:solidFill>
                  <a:srgbClr val="0070C0"/>
                </a:solidFill>
                <a:sym typeface="Arial" pitchFamily="34" charset="0"/>
              </a:rPr>
              <a:t>Схема регистрации уполномоченных органов</a:t>
            </a:r>
            <a:endParaRPr lang="ru-RU" altLang="ru-RU" sz="2800" dirty="0">
              <a:solidFill>
                <a:srgbClr val="0070C0"/>
              </a:solidFill>
              <a:sym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366" y="5026395"/>
            <a:ext cx="1021797" cy="112844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2689" y="1263753"/>
            <a:ext cx="1124969" cy="108256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95410" y="2420438"/>
            <a:ext cx="3819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Территориальные органы Федерального казначейства</a:t>
            </a:r>
            <a:endParaRPr lang="ru-RU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1148496" y="6202461"/>
            <a:ext cx="2486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Уполномоченные органы</a:t>
            </a:r>
          </a:p>
        </p:txBody>
      </p:sp>
      <p:sp>
        <p:nvSpPr>
          <p:cNvPr id="14" name="Пятиугольник 13"/>
          <p:cNvSpPr/>
          <p:nvPr/>
        </p:nvSpPr>
        <p:spPr>
          <a:xfrm rot="16200000">
            <a:off x="811556" y="3410877"/>
            <a:ext cx="1692307" cy="1018423"/>
          </a:xfrm>
          <a:prstGeom prst="homePlat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ru-RU" sz="1400" dirty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Регистрация </a:t>
            </a:r>
            <a:endParaRPr kumimoji="1" lang="ru-RU" sz="1400" dirty="0" smtClean="0">
              <a:solidFill>
                <a:srgbClr val="17375E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kumimoji="1" lang="ru-RU" sz="1400" dirty="0" smtClean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 в ПГМУ</a:t>
            </a:r>
            <a:endParaRPr kumimoji="1" lang="ru-RU" sz="1400" dirty="0">
              <a:solidFill>
                <a:srgbClr val="17375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ятиугольник 17"/>
          <p:cNvSpPr/>
          <p:nvPr/>
        </p:nvSpPr>
        <p:spPr>
          <a:xfrm rot="16200000" flipH="1">
            <a:off x="2232279" y="3419627"/>
            <a:ext cx="1692310" cy="1013361"/>
          </a:xfrm>
          <a:prstGeom prst="homePlat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ru-RU" sz="1400" dirty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Выдача сертификатов ЭП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9343" y="1780892"/>
            <a:ext cx="4456443" cy="4284505"/>
          </a:xfrm>
          <a:prstGeom prst="rect">
            <a:avLst/>
          </a:prstGeom>
        </p:spPr>
      </p:pic>
      <p:sp>
        <p:nvSpPr>
          <p:cNvPr id="42" name="Пятиугольник 41"/>
          <p:cNvSpPr/>
          <p:nvPr/>
        </p:nvSpPr>
        <p:spPr>
          <a:xfrm>
            <a:off x="4514934" y="5074020"/>
            <a:ext cx="2297704" cy="942975"/>
          </a:xfrm>
          <a:prstGeom prst="homePlat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ru-RU" sz="1400" dirty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Размещение сведений по Независимой оценке</a:t>
            </a:r>
          </a:p>
        </p:txBody>
      </p:sp>
      <p:sp>
        <p:nvSpPr>
          <p:cNvPr id="43" name="Пятиугольник 42"/>
          <p:cNvSpPr/>
          <p:nvPr/>
        </p:nvSpPr>
        <p:spPr>
          <a:xfrm>
            <a:off x="4514934" y="1802230"/>
            <a:ext cx="2297705" cy="942975"/>
          </a:xfrm>
          <a:prstGeom prst="homePlat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ru-RU" sz="1400" dirty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Регистрация </a:t>
            </a:r>
            <a:r>
              <a:rPr kumimoji="1" lang="ru-RU" sz="1400" dirty="0" smtClean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Уполномоченного органа </a:t>
            </a:r>
            <a:r>
              <a:rPr kumimoji="1" lang="ru-RU" sz="1400" dirty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на Официальном сайте ГМУ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133850" y="3443034"/>
            <a:ext cx="26787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Все Уполномоченные органы должны быть зарегистрированы в ПГМУ и иметь сертификаты ключей ЭП!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424992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5124450" y="5624831"/>
            <a:ext cx="5031257" cy="64633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 descr="C:\Users\3090\AppData\Local\Microsoft\Windows\Temporary Internet Files\Content.IE5\UE8SUK0R\ptushachka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9059" y="3461742"/>
            <a:ext cx="1556196" cy="1038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81450" y="260649"/>
            <a:ext cx="7123805" cy="701376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rgbClr val="0070C0"/>
                </a:solidFill>
                <a:latin typeface="+mn-lt"/>
                <a:ea typeface="+mn-ea"/>
                <a:cs typeface="Times New Roman" panose="02020603050405020304" pitchFamily="18" charset="0"/>
              </a:rPr>
              <a:t>Порядок размещения информации о результатах независимой оценки на сайте </a:t>
            </a:r>
            <a:r>
              <a:rPr lang="en-US" sz="2400" dirty="0">
                <a:solidFill>
                  <a:srgbClr val="0070C0"/>
                </a:solidFill>
                <a:latin typeface="+mn-lt"/>
                <a:ea typeface="+mn-ea"/>
                <a:cs typeface="Times New Roman" panose="02020603050405020304" pitchFamily="18" charset="0"/>
              </a:rPr>
              <a:t>bus.gov.ru  </a:t>
            </a:r>
            <a:r>
              <a:rPr lang="ru-RU" sz="2400" dirty="0">
                <a:solidFill>
                  <a:srgbClr val="0070C0"/>
                </a:solidFill>
                <a:latin typeface="+mn-lt"/>
                <a:ea typeface="+mn-ea"/>
                <a:cs typeface="Times New Roman" panose="02020603050405020304" pitchFamily="18" charset="0"/>
              </a:rPr>
              <a:t>уполномоченным органом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54757" y="6309321"/>
            <a:ext cx="2844800" cy="365125"/>
          </a:xfrm>
        </p:spPr>
        <p:txBody>
          <a:bodyPr/>
          <a:lstStyle/>
          <a:p>
            <a:pPr>
              <a:defRPr/>
            </a:pPr>
            <a:fld id="{3D06FDCD-F013-4EA2-BFAC-7FE01D78A56C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30614" y="1964829"/>
            <a:ext cx="2481506" cy="2016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Утверждение (внесение изменений, отмены) документов о проведении независимой оценки качества услуг</a:t>
            </a:r>
            <a:endParaRPr lang="ru-RU" sz="16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855247" y="1964829"/>
            <a:ext cx="2481506" cy="2016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Заполнение экранных форм веб-интерфейса сайта </a:t>
            </a:r>
            <a:r>
              <a:rPr lang="en-US" sz="1600" dirty="0" smtClean="0"/>
              <a:t>bus.gov.ru</a:t>
            </a:r>
            <a:endParaRPr lang="ru-RU" sz="16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868505" y="1964829"/>
            <a:ext cx="2481506" cy="2016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Подписание заполненных форм усиленной электронной подписью</a:t>
            </a:r>
            <a:r>
              <a:rPr lang="en-US" sz="1600" dirty="0" smtClean="0"/>
              <a:t> </a:t>
            </a:r>
            <a:endParaRPr lang="ru-RU" sz="1600" dirty="0"/>
          </a:p>
        </p:txBody>
      </p:sp>
      <p:sp>
        <p:nvSpPr>
          <p:cNvPr id="18" name="Выгнутая вверх стрелка 17"/>
          <p:cNvSpPr/>
          <p:nvPr/>
        </p:nvSpPr>
        <p:spPr>
          <a:xfrm>
            <a:off x="2994117" y="1247775"/>
            <a:ext cx="3101883" cy="50103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91744" y="1424770"/>
            <a:ext cx="1506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В течение 5 дней</a:t>
            </a:r>
            <a:endParaRPr lang="ru-RU" sz="1000" dirty="0"/>
          </a:p>
        </p:txBody>
      </p:sp>
      <p:sp>
        <p:nvSpPr>
          <p:cNvPr id="20" name="Выгнутая вверх стрелка 19"/>
          <p:cNvSpPr/>
          <p:nvPr/>
        </p:nvSpPr>
        <p:spPr>
          <a:xfrm>
            <a:off x="6450501" y="1247775"/>
            <a:ext cx="3101883" cy="49485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1372117088"/>
              </p:ext>
            </p:extLst>
          </p:nvPr>
        </p:nvGraphicFramePr>
        <p:xfrm>
          <a:off x="4639467" y="4413101"/>
          <a:ext cx="2747382" cy="1080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32" name="Picture 8" descr="C:\Program Files (x86)\Microsoft Office\MEDIA\CAGCAT10\j0205582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500" y="2972941"/>
            <a:ext cx="2220981" cy="165618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3090\AppData\Local\Microsoft\Windows\Temporary Internet Files\Content.IE5\7QDFHI0M\%D0%91%D0%BB%D0%BE%D0%BA%D0%BD%D0%BE%D1%82[1]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68550">
            <a:off x="958668" y="3494721"/>
            <a:ext cx="1497295" cy="9384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5019675" y="5624831"/>
            <a:ext cx="51360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лица, имеющего право действовать от имени уполномоченного органа</a:t>
            </a:r>
          </a:p>
        </p:txBody>
      </p:sp>
    </p:spTree>
    <p:extLst>
      <p:ext uri="{BB962C8B-B14F-4D97-AF65-F5344CB8AC3E}">
        <p14:creationId xmlns:p14="http://schemas.microsoft.com/office/powerpoint/2010/main" val="8082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000501" y="131490"/>
            <a:ext cx="7298234" cy="932118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ru-RU" sz="2400" dirty="0" smtClean="0">
                <a:solidFill>
                  <a:srgbClr val="0070C0"/>
                </a:solidFill>
                <a:latin typeface="+mn-lt"/>
                <a:ea typeface="+mn-ea"/>
                <a:cs typeface="Times New Roman" panose="02020603050405020304" pitchFamily="18" charset="0"/>
              </a:rPr>
              <a:t>Размещение информации об уполномоченном органе</a:t>
            </a:r>
            <a:endParaRPr lang="ru-RU" sz="2400" dirty="0">
              <a:solidFill>
                <a:srgbClr val="0070C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044" y="884290"/>
            <a:ext cx="5350006" cy="5776141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2"/>
          <p:cNvSpPr/>
          <p:nvPr/>
        </p:nvSpPr>
        <p:spPr>
          <a:xfrm>
            <a:off x="431371" y="4987042"/>
            <a:ext cx="58775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</a:t>
            </a:r>
            <a:r>
              <a:rPr lang="ru-RU" dirty="0" smtClean="0"/>
              <a:t>ри размещении </a:t>
            </a:r>
            <a:r>
              <a:rPr lang="ru-RU" dirty="0"/>
              <a:t>сведений </a:t>
            </a:r>
            <a:r>
              <a:rPr lang="ru-RU" dirty="0" smtClean="0"/>
              <a:t>об уполномоченном органе заполняется информация о местонахождении, а также контактная информация, функции и полномочия, прикладываются необходимые НПА</a:t>
            </a:r>
            <a:endParaRPr lang="ru-RU" dirty="0"/>
          </a:p>
        </p:txBody>
      </p:sp>
      <p:pic>
        <p:nvPicPr>
          <p:cNvPr id="8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371" y="1736812"/>
            <a:ext cx="5877504" cy="2988332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7"/>
          <p:cNvSpPr/>
          <p:nvPr/>
        </p:nvSpPr>
        <p:spPr>
          <a:xfrm>
            <a:off x="431371" y="1028700"/>
            <a:ext cx="5788454" cy="503662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ЛИЧНЫЙ КАБИНЕТ </a:t>
            </a:r>
          </a:p>
          <a:p>
            <a:pPr algn="ctr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УПОЛНОМОЧЕННОГО ОРГАНА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477624" y="209550"/>
            <a:ext cx="276225" cy="361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Номер слайда 3"/>
          <p:cNvSpPr txBox="1">
            <a:spLocks/>
          </p:cNvSpPr>
          <p:nvPr/>
        </p:nvSpPr>
        <p:spPr>
          <a:xfrm>
            <a:off x="9259582" y="630932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fld id="{3D06FDCD-F013-4EA2-BFAC-7FE01D78A56C}" type="slidenum">
              <a:rPr lang="ru-RU" sz="1200" smtClean="0">
                <a:solidFill>
                  <a:schemeClr val="bg1">
                    <a:lumMod val="50000"/>
                  </a:schemeClr>
                </a:solidFill>
              </a:rPr>
              <a:pPr algn="r">
                <a:defRPr/>
              </a:pPr>
              <a:t>11</a:t>
            </a:fld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62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435466" y="0"/>
            <a:ext cx="8494912" cy="932118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ru-RU" sz="2400" dirty="0" smtClean="0">
                <a:solidFill>
                  <a:srgbClr val="0070C0"/>
                </a:solidFill>
                <a:latin typeface="+mn-lt"/>
                <a:ea typeface="+mn-ea"/>
                <a:cs typeface="Times New Roman" panose="02020603050405020304" pitchFamily="18" charset="0"/>
              </a:rPr>
              <a:t>Размещение информации об общественных советах</a:t>
            </a:r>
            <a:endParaRPr lang="ru-RU" sz="2400" dirty="0">
              <a:solidFill>
                <a:srgbClr val="0070C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085" y="836719"/>
            <a:ext cx="4819048" cy="4990476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24" y="836720"/>
            <a:ext cx="6114285" cy="1471429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8"/>
          <a:stretch/>
        </p:blipFill>
        <p:spPr>
          <a:xfrm>
            <a:off x="1295467" y="1747133"/>
            <a:ext cx="6126984" cy="4634195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2"/>
          <p:cNvSpPr/>
          <p:nvPr/>
        </p:nvSpPr>
        <p:spPr>
          <a:xfrm>
            <a:off x="378325" y="5445225"/>
            <a:ext cx="7044127" cy="92333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При размещении </a:t>
            </a:r>
            <a:r>
              <a:rPr lang="ru-RU" dirty="0"/>
              <a:t>сведений </a:t>
            </a:r>
            <a:r>
              <a:rPr lang="ru-RU" dirty="0" smtClean="0"/>
              <a:t>об общественных советах вводится состав совета, сведения о возложении функций и информация о деятельности, а также прикладываются НПА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1439525" y="209550"/>
            <a:ext cx="276225" cy="361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Номер слайда 3"/>
          <p:cNvSpPr txBox="1">
            <a:spLocks/>
          </p:cNvSpPr>
          <p:nvPr/>
        </p:nvSpPr>
        <p:spPr>
          <a:xfrm>
            <a:off x="9259582" y="630932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fld id="{3D06FDCD-F013-4EA2-BFAC-7FE01D78A56C}" type="slidenum">
              <a:rPr lang="ru-RU" sz="1200" smtClean="0">
                <a:solidFill>
                  <a:schemeClr val="bg1">
                    <a:lumMod val="50000"/>
                  </a:schemeClr>
                </a:solidFill>
              </a:rPr>
              <a:pPr algn="r">
                <a:defRPr/>
              </a:pPr>
              <a:t>12</a:t>
            </a:fld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67621" y="48615"/>
            <a:ext cx="5949652" cy="932118"/>
          </a:xfrm>
          <a:prstGeom prst="rect">
            <a:avLst/>
          </a:prstGeom>
        </p:spPr>
        <p:txBody>
          <a:bodyPr/>
          <a:lstStyle/>
          <a:p>
            <a:r>
              <a:rPr lang="ru-RU" sz="2400" dirty="0" smtClean="0">
                <a:solidFill>
                  <a:srgbClr val="0070C0"/>
                </a:solidFill>
                <a:latin typeface="+mn-lt"/>
                <a:ea typeface="+mn-ea"/>
                <a:cs typeface="Times New Roman" panose="02020603050405020304" pitchFamily="18" charset="0"/>
              </a:rPr>
              <a:t>Размещение информации об операторе</a:t>
            </a:r>
            <a:endParaRPr lang="ru-RU" sz="2400" dirty="0">
              <a:solidFill>
                <a:srgbClr val="0070C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81" y="1790357"/>
            <a:ext cx="6177779" cy="1314286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447" y="980733"/>
            <a:ext cx="4306667" cy="5623333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2"/>
          <p:cNvSpPr/>
          <p:nvPr/>
        </p:nvSpPr>
        <p:spPr>
          <a:xfrm>
            <a:off x="431380" y="3584451"/>
            <a:ext cx="617777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</a:t>
            </a:r>
            <a:r>
              <a:rPr lang="ru-RU" sz="2000" dirty="0" smtClean="0"/>
              <a:t>ри размещении </a:t>
            </a:r>
            <a:r>
              <a:rPr lang="ru-RU" sz="2000" dirty="0"/>
              <a:t>сведений </a:t>
            </a:r>
            <a:r>
              <a:rPr lang="ru-RU" sz="2000" dirty="0" smtClean="0"/>
              <a:t>об операторе заполняются реквизиты оператора, </a:t>
            </a:r>
            <a:r>
              <a:rPr lang="ru-RU" sz="2000" dirty="0"/>
              <a:t>информация </a:t>
            </a:r>
            <a:r>
              <a:rPr lang="ru-RU" sz="2000" dirty="0" smtClean="0"/>
              <a:t>о местонахождении, контактная информация, информация о контракте и перечне работ, а также прикладываются необходимые НПА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477625" y="209550"/>
            <a:ext cx="276225" cy="361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3"/>
          <p:cNvSpPr txBox="1">
            <a:spLocks/>
          </p:cNvSpPr>
          <p:nvPr/>
        </p:nvSpPr>
        <p:spPr>
          <a:xfrm>
            <a:off x="9259582" y="630932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fld id="{3D06FDCD-F013-4EA2-BFAC-7FE01D78A56C}" type="slidenum">
              <a:rPr lang="ru-RU" sz="1200" smtClean="0">
                <a:solidFill>
                  <a:schemeClr val="bg1">
                    <a:lumMod val="50000"/>
                  </a:schemeClr>
                </a:solidFill>
              </a:rPr>
              <a:pPr algn="r">
                <a:defRPr/>
              </a:pPr>
              <a:t>13</a:t>
            </a:fld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71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057650" y="160065"/>
            <a:ext cx="7364910" cy="932118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ru-RU" sz="2400" dirty="0" smtClean="0">
                <a:solidFill>
                  <a:srgbClr val="0070C0"/>
                </a:solidFill>
                <a:latin typeface="+mn-lt"/>
                <a:ea typeface="+mn-ea"/>
                <a:cs typeface="Times New Roman" panose="02020603050405020304" pitchFamily="18" charset="0"/>
              </a:rPr>
              <a:t>Размещение информации о показателях по общим критериям оценки</a:t>
            </a:r>
            <a:endParaRPr lang="ru-RU" sz="2400" dirty="0">
              <a:solidFill>
                <a:srgbClr val="0070C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1" y="980728"/>
            <a:ext cx="6139683" cy="3923810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" t="1701" r="1417" b="650"/>
          <a:stretch/>
        </p:blipFill>
        <p:spPr>
          <a:xfrm>
            <a:off x="6960096" y="980729"/>
            <a:ext cx="4700984" cy="4822001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2"/>
          <p:cNvSpPr/>
          <p:nvPr/>
        </p:nvSpPr>
        <p:spPr>
          <a:xfrm>
            <a:off x="431371" y="5059050"/>
            <a:ext cx="623569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</a:t>
            </a:r>
            <a:r>
              <a:rPr lang="ru-RU" dirty="0" smtClean="0"/>
              <a:t>ри размещении </a:t>
            </a:r>
            <a:r>
              <a:rPr lang="ru-RU" dirty="0"/>
              <a:t>сведений </a:t>
            </a:r>
            <a:r>
              <a:rPr lang="ru-RU" dirty="0" smtClean="0"/>
              <a:t>о показателях по общим критериям заполняется наименование, выбираются соответствующий общий критерий и параметры использования показателя, прикладываются необходимые НПА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458575" y="209550"/>
            <a:ext cx="276225" cy="361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3"/>
          <p:cNvSpPr txBox="1">
            <a:spLocks/>
          </p:cNvSpPr>
          <p:nvPr/>
        </p:nvSpPr>
        <p:spPr>
          <a:xfrm>
            <a:off x="9259582" y="630932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fld id="{3D06FDCD-F013-4EA2-BFAC-7FE01D78A56C}" type="slidenum">
              <a:rPr lang="ru-RU" sz="1200" smtClean="0">
                <a:solidFill>
                  <a:schemeClr val="bg1">
                    <a:lumMod val="50000"/>
                  </a:schemeClr>
                </a:solidFill>
              </a:rPr>
              <a:pPr algn="r">
                <a:defRPr/>
              </a:pPr>
              <a:t>14</a:t>
            </a:fld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24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373484" y="178487"/>
            <a:ext cx="8494912" cy="730233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ru-RU" sz="2400" dirty="0" smtClean="0">
                <a:solidFill>
                  <a:srgbClr val="0070C0"/>
                </a:solidFill>
                <a:latin typeface="+mn-lt"/>
                <a:ea typeface="+mn-ea"/>
                <a:cs typeface="Times New Roman" panose="02020603050405020304" pitchFamily="18" charset="0"/>
              </a:rPr>
              <a:t>Размещение информации о перечнях организаций</a:t>
            </a:r>
            <a:endParaRPr lang="ru-RU" sz="2400" dirty="0">
              <a:solidFill>
                <a:srgbClr val="0070C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15" y="908721"/>
            <a:ext cx="6158731" cy="3680953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5"/>
          <a:stretch/>
        </p:blipFill>
        <p:spPr>
          <a:xfrm>
            <a:off x="6864085" y="908720"/>
            <a:ext cx="4911747" cy="3795404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011" y="2492896"/>
            <a:ext cx="4926984" cy="3455238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Прямоугольник 2"/>
          <p:cNvSpPr/>
          <p:nvPr/>
        </p:nvSpPr>
        <p:spPr>
          <a:xfrm>
            <a:off x="362935" y="4771018"/>
            <a:ext cx="6021099" cy="1200329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/>
              <a:t>П</a:t>
            </a:r>
            <a:r>
              <a:rPr lang="ru-RU" dirty="0" smtClean="0"/>
              <a:t>ри размещении </a:t>
            </a:r>
            <a:r>
              <a:rPr lang="ru-RU" dirty="0"/>
              <a:t>сведений </a:t>
            </a:r>
            <a:r>
              <a:rPr lang="ru-RU" dirty="0" smtClean="0"/>
              <a:t>о </a:t>
            </a:r>
            <a:r>
              <a:rPr lang="ru-RU" dirty="0"/>
              <a:t>перечне</a:t>
            </a:r>
            <a:r>
              <a:rPr lang="ru-RU" dirty="0" smtClean="0"/>
              <a:t> организаций заполняется информация об оценке, доля организаций, включенных в перечень, информация об общественном совете, добавляются организации в перечень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1449050" y="209550"/>
            <a:ext cx="276225" cy="361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3"/>
          <p:cNvSpPr txBox="1">
            <a:spLocks/>
          </p:cNvSpPr>
          <p:nvPr/>
        </p:nvSpPr>
        <p:spPr>
          <a:xfrm>
            <a:off x="9259582" y="630932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fld id="{3D06FDCD-F013-4EA2-BFAC-7FE01D78A56C}" type="slidenum">
              <a:rPr lang="ru-RU" sz="1200" smtClean="0">
                <a:solidFill>
                  <a:schemeClr val="bg1">
                    <a:lumMod val="50000"/>
                  </a:schemeClr>
                </a:solidFill>
              </a:rPr>
              <a:pPr algn="r">
                <a:defRPr/>
              </a:pPr>
              <a:t>15</a:t>
            </a:fld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54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29100" y="188640"/>
            <a:ext cx="7193460" cy="687660"/>
          </a:xfrm>
          <a:prstGeom prst="rect">
            <a:avLst/>
          </a:prstGeom>
        </p:spPr>
        <p:txBody>
          <a:bodyPr/>
          <a:lstStyle/>
          <a:p>
            <a:r>
              <a:rPr lang="ru-RU" sz="2400" dirty="0" smtClean="0">
                <a:solidFill>
                  <a:srgbClr val="0070C0"/>
                </a:solidFill>
                <a:latin typeface="+mn-lt"/>
                <a:ea typeface="+mn-ea"/>
                <a:cs typeface="Times New Roman" panose="02020603050405020304" pitchFamily="18" charset="0"/>
              </a:rPr>
              <a:t>Размещение информации о перечнях организаций</a:t>
            </a:r>
            <a:endParaRPr lang="ru-RU" sz="2400" dirty="0">
              <a:solidFill>
                <a:srgbClr val="0070C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2" b="711"/>
          <a:stretch/>
        </p:blipFill>
        <p:spPr>
          <a:xfrm>
            <a:off x="527382" y="980728"/>
            <a:ext cx="5402921" cy="3024336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783" y="980728"/>
            <a:ext cx="4906667" cy="5493333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Прямоугольник 2"/>
          <p:cNvSpPr/>
          <p:nvPr/>
        </p:nvSpPr>
        <p:spPr>
          <a:xfrm>
            <a:off x="321090" y="4365105"/>
            <a:ext cx="606294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</a:t>
            </a:r>
            <a:r>
              <a:rPr lang="ru-RU" dirty="0" smtClean="0"/>
              <a:t>ри размещении </a:t>
            </a:r>
            <a:r>
              <a:rPr lang="ru-RU" dirty="0"/>
              <a:t>сведений </a:t>
            </a:r>
            <a:r>
              <a:rPr lang="ru-RU" dirty="0" smtClean="0"/>
              <a:t>об организациях, включенных в перечень, заполняется дата постановки на учет в налоговом органе, информация о месте нахождения и контактная информация, а также указываются наименования групп (типов, видов) организаций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468100" y="209550"/>
            <a:ext cx="276225" cy="361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3"/>
          <p:cNvSpPr txBox="1">
            <a:spLocks/>
          </p:cNvSpPr>
          <p:nvPr/>
        </p:nvSpPr>
        <p:spPr>
          <a:xfrm>
            <a:off x="9259582" y="630932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fld id="{3D06FDCD-F013-4EA2-BFAC-7FE01D78A56C}" type="slidenum">
              <a:rPr lang="ru-RU" sz="1200" smtClean="0">
                <a:solidFill>
                  <a:schemeClr val="bg1">
                    <a:lumMod val="50000"/>
                  </a:schemeClr>
                </a:solidFill>
              </a:rPr>
              <a:pPr algn="r">
                <a:defRPr/>
              </a:pPr>
              <a:t>16</a:t>
            </a:fld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53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146723" y="74340"/>
            <a:ext cx="8494912" cy="932118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ru-RU" sz="2400" dirty="0" smtClean="0">
                <a:solidFill>
                  <a:srgbClr val="0070C0"/>
                </a:solidFill>
                <a:latin typeface="+mn-lt"/>
                <a:ea typeface="+mn-ea"/>
                <a:cs typeface="Times New Roman" panose="02020603050405020304" pitchFamily="18" charset="0"/>
              </a:rPr>
              <a:t>Размещение информации о результатах оценки</a:t>
            </a:r>
            <a:endParaRPr lang="ru-RU" sz="2400" dirty="0">
              <a:solidFill>
                <a:srgbClr val="0070C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91"/>
          <a:stretch/>
        </p:blipFill>
        <p:spPr>
          <a:xfrm>
            <a:off x="335360" y="908720"/>
            <a:ext cx="6146032" cy="2448272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445" y="908723"/>
            <a:ext cx="4916825" cy="2342857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444" y="3429083"/>
            <a:ext cx="4911747" cy="3276190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2"/>
          <p:cNvSpPr/>
          <p:nvPr/>
        </p:nvSpPr>
        <p:spPr>
          <a:xfrm>
            <a:off x="315616" y="3573016"/>
            <a:ext cx="623569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</a:t>
            </a:r>
            <a:r>
              <a:rPr lang="ru-RU" dirty="0" smtClean="0"/>
              <a:t>ри размещении </a:t>
            </a:r>
            <a:r>
              <a:rPr lang="ru-RU" dirty="0"/>
              <a:t>сведений </a:t>
            </a:r>
            <a:r>
              <a:rPr lang="ru-RU" dirty="0" smtClean="0"/>
              <a:t>о результатах оценки заполняется общая информация, включающая дату представления и документ, утверждающий результаты, добавляются показатели и перечень организаций, по которым проводилась оценка, заполняются количественные результаты, информация о проведенных опросах и контрольных мероприятиях, сводные результаты и предложения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468100" y="209550"/>
            <a:ext cx="276225" cy="361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Номер слайда 3"/>
          <p:cNvSpPr txBox="1">
            <a:spLocks/>
          </p:cNvSpPr>
          <p:nvPr/>
        </p:nvSpPr>
        <p:spPr>
          <a:xfrm>
            <a:off x="9259582" y="630932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fld id="{3D06FDCD-F013-4EA2-BFAC-7FE01D78A56C}" type="slidenum">
              <a:rPr lang="ru-RU" sz="1200" smtClean="0">
                <a:solidFill>
                  <a:schemeClr val="bg1">
                    <a:lumMod val="50000"/>
                  </a:schemeClr>
                </a:solidFill>
              </a:rPr>
              <a:pPr algn="r">
                <a:defRPr/>
              </a:pPr>
              <a:t>17</a:t>
            </a:fld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39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24300" y="64815"/>
            <a:ext cx="7498260" cy="932118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ru-RU" sz="2400" dirty="0" smtClean="0">
                <a:solidFill>
                  <a:srgbClr val="0070C0"/>
                </a:solidFill>
                <a:latin typeface="+mn-lt"/>
                <a:ea typeface="+mn-ea"/>
                <a:cs typeface="Times New Roman" panose="02020603050405020304" pitchFamily="18" charset="0"/>
              </a:rPr>
              <a:t>Размещение информации о результатах рассмотрения результатов оценки</a:t>
            </a:r>
            <a:endParaRPr lang="ru-RU" sz="2400" dirty="0">
              <a:solidFill>
                <a:srgbClr val="0070C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04"/>
          <a:stretch/>
        </p:blipFill>
        <p:spPr>
          <a:xfrm>
            <a:off x="6768076" y="980729"/>
            <a:ext cx="4916825" cy="2477077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076" y="3521885"/>
            <a:ext cx="4916825" cy="3123810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97"/>
          <a:stretch/>
        </p:blipFill>
        <p:spPr>
          <a:xfrm>
            <a:off x="431370" y="1390303"/>
            <a:ext cx="6158731" cy="2520280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2"/>
          <p:cNvSpPr/>
          <p:nvPr/>
        </p:nvSpPr>
        <p:spPr>
          <a:xfrm>
            <a:off x="431370" y="4272528"/>
            <a:ext cx="623569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П</a:t>
            </a:r>
            <a:r>
              <a:rPr lang="ru-RU" sz="2000" dirty="0" smtClean="0"/>
              <a:t>ри размещении </a:t>
            </a:r>
            <a:r>
              <a:rPr lang="ru-RU" sz="2000" dirty="0"/>
              <a:t>сведений </a:t>
            </a:r>
            <a:r>
              <a:rPr lang="ru-RU" sz="2000" dirty="0" smtClean="0"/>
              <a:t>о результатах рассмотрения заполняется общая информация, включающая дату рассмотрения, сводную информацию и прикладываемые документы; в разрезе организаций вводятся результаты рассмотрения и планы по улучшению качества работы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468100" y="209550"/>
            <a:ext cx="276225" cy="361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Номер слайда 3"/>
          <p:cNvSpPr txBox="1">
            <a:spLocks/>
          </p:cNvSpPr>
          <p:nvPr/>
        </p:nvSpPr>
        <p:spPr>
          <a:xfrm>
            <a:off x="9259582" y="630932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fld id="{3D06FDCD-F013-4EA2-BFAC-7FE01D78A56C}" type="slidenum">
              <a:rPr lang="ru-RU" sz="1200" smtClean="0">
                <a:solidFill>
                  <a:schemeClr val="bg1">
                    <a:lumMod val="50000"/>
                  </a:schemeClr>
                </a:solidFill>
              </a:rPr>
              <a:pPr algn="r">
                <a:defRPr/>
              </a:pPr>
              <a:t>18</a:t>
            </a:fld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93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Номер слайда 4"/>
          <p:cNvSpPr txBox="1">
            <a:spLocks noGrp="1"/>
          </p:cNvSpPr>
          <p:nvPr/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ru-RU" altLang="ru-RU" sz="1400">
              <a:latin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66347" y="2276873"/>
            <a:ext cx="8160907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www.roskazna.ru</a:t>
            </a:r>
            <a:endParaRPr lang="ru-RU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33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11441</TotalTime>
  <Words>1762</Words>
  <Application>Microsoft Office PowerPoint</Application>
  <PresentationFormat>Произвольный</PresentationFormat>
  <Paragraphs>154</Paragraphs>
  <Slides>19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Регистрация УФК на Официальном сайте ГМУ</vt:lpstr>
      <vt:lpstr>Порядок регистрации Уполномоченных органов  на Официальном сайте ГМУ  ответственным сотрудником УФК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Порядок размещения информации о результатах независимой оценки на сайте bus.gov.ru  уполномоченным органом</vt:lpstr>
      <vt:lpstr>Размещение информации об уполномоченном органе</vt:lpstr>
      <vt:lpstr>Размещение информации об общественных советах</vt:lpstr>
      <vt:lpstr>Размещение информации об операторе</vt:lpstr>
      <vt:lpstr>Размещение информации о показателях по общим критериям оценки</vt:lpstr>
      <vt:lpstr>Размещение информации о перечнях организаций</vt:lpstr>
      <vt:lpstr>Размещение информации о перечнях организаций</vt:lpstr>
      <vt:lpstr>Размещение информации о результатах оценки</vt:lpstr>
      <vt:lpstr>Размещение информации о результатах рассмотрения результатов оценки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Аджиева Гезель Ахмедовна</cp:lastModifiedBy>
  <cp:revision>287</cp:revision>
  <cp:lastPrinted>2015-09-03T12:29:35Z</cp:lastPrinted>
  <dcterms:created xsi:type="dcterms:W3CDTF">2015-03-03T16:27:21Z</dcterms:created>
  <dcterms:modified xsi:type="dcterms:W3CDTF">2015-09-04T06:24:32Z</dcterms:modified>
</cp:coreProperties>
</file>