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4" r:id="rId2"/>
  </p:sldMasterIdLst>
  <p:sldIdLst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1pPr>
    <a:lvl2pPr marL="0" marR="0" indent="3429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2pPr>
    <a:lvl3pPr marL="0" marR="0" indent="6858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3pPr>
    <a:lvl4pPr marL="0" marR="0" indent="10287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4pPr>
    <a:lvl5pPr marL="0" marR="0" indent="13716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5pPr>
    <a:lvl6pPr marL="0" marR="0" indent="17145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6pPr>
    <a:lvl7pPr marL="0" marR="0" indent="20574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7pPr>
    <a:lvl8pPr marL="0" marR="0" indent="24003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8pPr>
    <a:lvl9pPr marL="0" marR="0" indent="27432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806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857759-AF48-4B1F-9075-D07AD08DD416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3A80CA-F5A6-4BC9-8F5F-5D23FE74211F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7449800" y="730250"/>
            <a:ext cx="5257800" cy="11623676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1676400" y="730250"/>
            <a:ext cx="15468600" cy="1162367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DB9AD5-7172-4A8B-ADD9-F1745454CBBF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9E7295-B5C0-4D21-9A6B-6C8AF1871E33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8507139" y="12788961"/>
            <a:ext cx="5608322" cy="716890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t>‹#›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12535526" y="93955"/>
            <a:ext cx="11579936" cy="71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7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2" y="1060239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828800">
              <a:spcBef>
                <a:spcPts val="0"/>
              </a:spcBef>
              <a:defRPr/>
            </a:pPr>
            <a:endParaRPr sz="7600" i="0" spc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 bwMode="auto"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 bwMode="auto">
          <a:xfrm>
            <a:off x="4991100" y="12817479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23485476" y="13104140"/>
            <a:ext cx="720724" cy="4308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CFD259-276A-48CF-AAAF-66CD61FCC4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1219251" y="12755938"/>
            <a:ext cx="5608322" cy="1149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7FD47-8056-498A-BF34-077F1BDE275B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290562" y="12755942"/>
            <a:ext cx="7802880" cy="1149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8507189" y="12788963"/>
            <a:ext cx="5608322" cy="69762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t>‹#›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12535526" y="93963"/>
            <a:ext cx="11579936" cy="69762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2" y="1060243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828800">
              <a:spcBef>
                <a:spcPts val="0"/>
              </a:spcBef>
              <a:defRPr/>
            </a:pPr>
            <a:endParaRPr sz="7700" i="0" spc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1219209" y="12755893"/>
            <a:ext cx="5608322" cy="878061"/>
          </a:xfrm>
        </p:spPr>
        <p:txBody>
          <a:bodyPr/>
          <a:lstStyle/>
          <a:p>
            <a:pPr>
              <a:defRPr/>
            </a:pPr>
            <a:fld id="{957B05F4-714D-49B2-A56B-515B4FC571FA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290562" y="12755897"/>
            <a:ext cx="7802880" cy="87806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8507141" y="12788960"/>
            <a:ext cx="5608322" cy="53771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1F497D"/>
                </a:solidFill>
              </a:r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12535526" y="93954"/>
            <a:ext cx="11579936" cy="53771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5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240001" y="1980000"/>
            <a:ext cx="2387546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Фото — вертик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Линия"/>
          <p:cNvSpPr/>
          <p:nvPr/>
        </p:nvSpPr>
        <p:spPr bwMode="auto"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42" name="182429520_1646x1646.jpeg"/>
          <p:cNvSpPr>
            <a:spLocks noGrp="1"/>
          </p:cNvSpPr>
          <p:nvPr>
            <p:ph type="pic" idx="21"/>
          </p:nvPr>
        </p:nvSpPr>
        <p:spPr bwMode="auto">
          <a:xfrm>
            <a:off x="12306299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016000" y="1155699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 —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Линия"/>
          <p:cNvSpPr/>
          <p:nvPr/>
        </p:nvSpPr>
        <p:spPr bwMode="auto"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Линия"/>
          <p:cNvSpPr/>
          <p:nvPr/>
        </p:nvSpPr>
        <p:spPr bwMode="auto"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0A155-1B71-449D-BFD2-995C04143038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, пункты и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Линия"/>
          <p:cNvSpPr/>
          <p:nvPr/>
        </p:nvSpPr>
        <p:spPr bwMode="auto"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72" name="118295074_2675x2907.jpeg"/>
          <p:cNvSpPr>
            <a:spLocks noGrp="1"/>
          </p:cNvSpPr>
          <p:nvPr>
            <p:ph type="pic" idx="21"/>
          </p:nvPr>
        </p:nvSpPr>
        <p:spPr bwMode="auto"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Фото (3 шт.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21"/>
          </p:nvPr>
        </p:nvSpPr>
        <p:spPr bwMode="auto"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half" idx="22"/>
          </p:nvPr>
        </p:nvSpPr>
        <p:spPr bwMode="auto"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half" idx="23"/>
          </p:nvPr>
        </p:nvSpPr>
        <p:spPr bwMode="auto"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8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8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8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8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8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«"/>
          <p:cNvSpPr txBox="1"/>
          <p:nvPr/>
        </p:nvSpPr>
        <p:spPr bwMode="auto"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</a:defRPr>
            </a:lvl1pPr>
          </a:lstStyle>
          <a:p>
            <a:pPr>
              <a:defRPr/>
            </a:pPr>
            <a:r>
              <a:rPr/>
              <a:t>«</a:t>
            </a:r>
          </a:p>
        </p:txBody>
      </p:sp>
      <p:sp>
        <p:nvSpPr>
          <p:cNvPr id="102" name="Введите цитату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pPr>
              <a:defRPr/>
            </a:pPr>
            <a:r>
              <a:rPr/>
              <a:t>Введите цитату…</a:t>
            </a:r>
          </a:p>
        </p:txBody>
      </p:sp>
      <p:sp>
        <p:nvSpPr>
          <p:cNvPr id="103" name="— Иван Арсентьев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pPr>
              <a:defRPr/>
            </a:pPr>
            <a:r>
              <a:rPr/>
              <a:t>— Иван Арсентьев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21"/>
          </p:nvPr>
        </p:nvSpPr>
        <p:spPr bwMode="auto">
          <a:xfrm>
            <a:off x="-127000" y="-2540000"/>
            <a:ext cx="24637998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B22845-2FBA-4A47-893C-E0790A1C74AE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676400" y="3651250"/>
            <a:ext cx="10363200" cy="87026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2344400" y="3651250"/>
            <a:ext cx="10363200" cy="87026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2C9479-DC33-461B-8252-73634EE50817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9576" y="730251"/>
            <a:ext cx="21031200" cy="265112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679577" y="5010149"/>
            <a:ext cx="10315574" cy="73691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12344400" y="5010149"/>
            <a:ext cx="10366376" cy="73691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4B954E-F4E7-4ED2-9B8B-E5102DDC7629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EE720-8A15-4FFD-9DA6-89DA8FD26DAA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E7EE9C-8CDF-482E-8EAB-9E7C77D83017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C072A7-E494-4149-9B09-A25BAA0F3971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DB7FFA-6B60-4D91-9D82-55A6ACCE3175}" type="datetime1">
              <a:rPr lang="ru-RU">
                <a:solidFill>
                  <a:prstClr val="black">
                    <a:tint val="75000"/>
                  </a:prstClr>
                </a:solidFill>
              </a:rPr>
              <a:t>07.11.2023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spcBef>
                <a:spcPts val="0"/>
              </a:spcBef>
              <a:defRPr/>
            </a:pPr>
            <a:fld id="{E64DB8CD-D9E3-4690-8A83-D93448CAFEF6}" type="datetime1">
              <a:rPr lang="ru-RU" i="0" spc="0">
                <a:solidFill>
                  <a:prstClr val="black">
                    <a:tint val="75000"/>
                  </a:prstClr>
                </a:solidFill>
                <a:latin typeface="Calibri"/>
              </a:rPr>
              <a:t>07.11.2023</a:t>
            </a:fld>
            <a:endParaRPr lang="ru-RU" i="0" spc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spcBef>
                <a:spcPts val="0"/>
              </a:spcBef>
              <a:defRPr/>
            </a:pPr>
            <a:endParaRPr lang="ru-RU" i="0" spc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spcBef>
                <a:spcPts val="0"/>
              </a:spcBef>
              <a:defRPr/>
            </a:pPr>
            <a:fld id="{5C4A6F70-B317-4A4F-98B4-679CD3E73B83}" type="slidenum">
              <a:rPr lang="ru-RU" i="0" spc="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ru-RU" i="0" spc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1828800">
        <a:lnSpc>
          <a:spcPct val="90000"/>
        </a:lnSpc>
        <a:spcBef>
          <a:spcPts val="0"/>
        </a:spcBef>
        <a:buNone/>
        <a:defRPr sz="8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>
        <a:lnSpc>
          <a:spcPct val="90000"/>
        </a:lnSpc>
        <a:spcBef>
          <a:spcPts val="2000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marL="0" marR="0" indent="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1pPr>
      <a:lvl2pPr marL="0" marR="0" indent="3429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2pPr>
      <a:lvl3pPr marL="0" marR="0" indent="6858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3pPr>
      <a:lvl4pPr marL="0" marR="0" indent="10287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4pPr>
      <a:lvl5pPr marL="0" marR="0" indent="13716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5pPr>
      <a:lvl6pPr marL="0" marR="0" indent="17145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6pPr>
      <a:lvl7pPr marL="0" marR="0" indent="20574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7pPr>
      <a:lvl8pPr marL="0" marR="0" indent="24003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8pPr>
      <a:lvl9pPr marL="0" marR="0" indent="27432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9pPr>
    </p:titleStyle>
    <p:bodyStyle>
      <a:lvl1pPr marL="63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1pPr>
      <a:lvl2pPr marL="127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2pPr>
      <a:lvl3pPr marL="190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3pPr>
      <a:lvl4pPr marL="254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4pPr>
      <a:lvl5pPr marL="317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5pPr>
      <a:lvl6pPr marL="381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6pPr>
      <a:lvl7pPr marL="444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7pPr>
      <a:lvl8pPr marL="508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8pPr>
      <a:lvl9pPr marL="571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9pPr>
    </p:bodyStyle>
    <p:otherStyle>
      <a:lvl1pPr marL="0" marR="0" indent="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 bwMode="auto">
          <a:xfrm>
            <a:off x="0" y="-126776"/>
            <a:ext cx="24384000" cy="754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7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59895" y="228600"/>
            <a:ext cx="11813410" cy="1325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 l="236" t="54217" r="793"/>
          <a:stretch/>
        </p:blipFill>
        <p:spPr bwMode="auto">
          <a:xfrm>
            <a:off x="12359895" y="7417024"/>
            <a:ext cx="11813410" cy="6070376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1034472" y="4590676"/>
            <a:ext cx="11496964" cy="226732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lvl1pPr marL="0" marR="0" indent="0" algn="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50" b="1" i="0" u="none" strike="noStrike" cap="none" spc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5600">
              <a:solidFill>
                <a:schemeClr val="bg1"/>
              </a:solidFill>
              <a:latin typeface="Segoe UI Light"/>
              <a:ea typeface="Segoe UI Historic"/>
              <a:cs typeface="Segoe UI Ligh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4219" y="1306290"/>
            <a:ext cx="12725930" cy="54636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ru-RU" sz="6000" b="1" i="0" dirty="0" smtClean="0">
                <a:solidFill>
                  <a:schemeClr val="bg1"/>
                </a:solidFill>
                <a:latin typeface="Segoe UI Light"/>
                <a:cs typeface="Segoe UI Light"/>
              </a:rPr>
              <a:t>Доработки официального сайта </a:t>
            </a:r>
          </a:p>
          <a:p>
            <a:pPr>
              <a:spcBef>
                <a:spcPts val="0"/>
              </a:spcBef>
              <a:defRPr/>
            </a:pPr>
            <a:r>
              <a:rPr lang="ru-RU" sz="5000" b="1" i="0" dirty="0" smtClean="0">
                <a:solidFill>
                  <a:schemeClr val="bg1"/>
                </a:solidFill>
                <a:latin typeface="Segoe UI Light"/>
                <a:cs typeface="Segoe UI Light"/>
              </a:rPr>
              <a:t>для размещения информации о государственных и муниципальных учреждениях </a:t>
            </a:r>
            <a:r>
              <a:rPr lang="en-US" sz="5000" b="1" i="0" dirty="0" smtClean="0">
                <a:solidFill>
                  <a:schemeClr val="bg1"/>
                </a:solidFill>
                <a:latin typeface="Segoe UI Light"/>
                <a:cs typeface="Segoe UI Light"/>
              </a:rPr>
              <a:t>WWW.</a:t>
            </a:r>
            <a:r>
              <a:rPr lang="ru-RU" sz="5000" b="1" i="0" dirty="0" smtClean="0">
                <a:solidFill>
                  <a:schemeClr val="bg1"/>
                </a:solidFill>
                <a:latin typeface="Segoe UI Light"/>
                <a:cs typeface="Segoe UI Light"/>
              </a:rPr>
              <a:t>BUS.GOV.RU</a:t>
            </a:r>
            <a:endParaRPr sz="8000" i="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5269" y="11341926"/>
            <a:ext cx="14383278" cy="16158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ru-RU" sz="3200" i="0" dirty="0" smtClean="0">
                <a:solidFill>
                  <a:schemeClr val="tx1"/>
                </a:solidFill>
                <a:latin typeface="Segoe UI Light"/>
                <a:cs typeface="Segoe UI Light"/>
              </a:rPr>
              <a:t>Гриненко </a:t>
            </a:r>
            <a:r>
              <a:rPr lang="ru-RU" sz="3200" i="0" dirty="0">
                <a:solidFill>
                  <a:schemeClr val="tx1"/>
                </a:solidFill>
                <a:latin typeface="Segoe UI Light"/>
                <a:cs typeface="Segoe UI Light"/>
              </a:rPr>
              <a:t>Светлана Алексеевна</a:t>
            </a:r>
            <a:endParaRPr sz="8000" i="0" dirty="0"/>
          </a:p>
          <a:p>
            <a:pPr>
              <a:spcBef>
                <a:spcPts val="0"/>
              </a:spcBef>
              <a:defRPr/>
            </a:pPr>
            <a:r>
              <a:rPr lang="ru-RU" sz="3200" i="0" dirty="0">
                <a:solidFill>
                  <a:schemeClr val="tx1"/>
                </a:solidFill>
                <a:latin typeface="Segoe UI Light"/>
                <a:cs typeface="Segoe UI Light"/>
              </a:rPr>
              <a:t>Федеральное казначейство, ноябрь 2023 года</a:t>
            </a:r>
            <a:endParaRPr lang="ru-RU" sz="3200" i="0" dirty="0">
              <a:solidFill>
                <a:schemeClr val="tx1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003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518598" y="503483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endParaRPr>
              <a:latin typeface="Avenir N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002" y="1812590"/>
            <a:ext cx="11277915" cy="574600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468345" y="9603400"/>
            <a:ext cx="11277915" cy="231435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7002" y="329497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ЛК ТОФК, ЦА ФК, Финансового органа (Минфина России)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8" name="Скругленный прямоугольник 56"/>
          <p:cNvSpPr/>
          <p:nvPr/>
        </p:nvSpPr>
        <p:spPr bwMode="auto">
          <a:xfrm>
            <a:off x="12476017" y="1757004"/>
            <a:ext cx="11270241" cy="752034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Реализован ЛК для сотрудников  ЦА ФК, Финансового органа (Минфина России)</a:t>
            </a:r>
            <a:endParaRPr/>
          </a:p>
          <a:p>
            <a:pPr marL="17463" lvl="0" indent="-17463" algn="ctr" defTabSz="914400">
              <a:spcBef>
                <a:spcPts val="0"/>
              </a:spcBef>
              <a:defRPr/>
            </a:pPr>
            <a:endParaRPr lang="ru-RU" sz="27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«Информация об учреждениях»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доступ к сведениям, размещаемым учреждениями в соответствии с Приказом Минфина № 86н, в том числе, скрытым в соответствии с Федеральным законом № 326-ФЗ.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Пользователям с полномочием «Центр компетенции» доступны типы сведений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по всем субъектам Российской Федерации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Обеспечен поиск информации с учетом заданных параметров: 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по региону, уровню бюджета, периоду размещаемых сведений, поиск по учреждению и учредителю.</a:t>
            </a:r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Отображение сведений, включая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структурированные данные, приложенные документы, электронные подписи и историю изменений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.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«Мониторинги и отчеты»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содержит отчет «Мониторинг полноты размещения сведений».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«Администрирование организации»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управление реестром пользователей организации. Доступен пользователю с полномочием «Администратор организации».</a:t>
            </a: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9" name="Скругленный прямоугольник 56"/>
          <p:cNvSpPr/>
          <p:nvPr/>
        </p:nvSpPr>
        <p:spPr bwMode="auto">
          <a:xfrm>
            <a:off x="657001" y="7619999"/>
            <a:ext cx="11270241" cy="595779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2" lvl="0" indent="-17462" algn="ctr" defTabSz="914400">
              <a:spcBef>
                <a:spcPts val="0"/>
              </a:spcBef>
              <a:defRPr/>
            </a:pPr>
            <a:endParaRPr lang="ru-RU" sz="27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 ЛК сотрудника ТОФК</a:t>
            </a:r>
          </a:p>
          <a:p>
            <a:pPr marL="349965" lvl="0" indent="-349965" defTabSz="914400">
              <a:spcBef>
                <a:spcPts val="0"/>
              </a:spcBef>
              <a:buClrTx/>
              <a:buSzTx/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Реализован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«Информация об учреждениях»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</a:t>
            </a:r>
            <a:r>
              <a:rPr lang="ru-RU" sz="2400" i="0">
                <a:solidFill>
                  <a:srgbClr val="11437F"/>
                </a:solidFill>
                <a:latin typeface="Segoe UI Light"/>
                <a:cs typeface="Segoe UI Light"/>
              </a:rPr>
              <a:t>доступ к сведениям, размещаемым учреждениями в соответствии с Приказом Минфина № 86н, в том числе, скрытым в соответствии с Федеральным законом № 326-ФЗ.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Организация с полномочием «ТОФК» видит типы сведений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только по своему субъекту Российской Федерации.</a:t>
            </a:r>
            <a:endParaRPr b="1"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Усовершенствован поиск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информации по субъекту Российской Федерации, который обслуживается соответствующим ТОФК, уровню бюджета, периоду размещаемых сведений, поиск по учреждению и учредителю.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Отображение сведений, 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включая структурированные данные, приложенные документы, электронные подписи и историю изменений.</a:t>
            </a:r>
            <a:endParaRPr lang="en-US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«Мониторинги и отчеты»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доработан отчет «Мониторинг полноты размещения сведений».</a:t>
            </a:r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1" spc="0">
                <a:solidFill>
                  <a:srgbClr val="002060"/>
                </a:solidFill>
                <a:latin typeface="Segoe UI Light"/>
                <a:cs typeface="Segoe UI Light"/>
              </a:rPr>
              <a:t>Для пользователей ТОФК с полномочием «Центр Компетенции» обеспечен доступ ко всем учреждениям по всем субъектам Российской Федерации.</a:t>
            </a:r>
            <a:endParaRPr/>
          </a:p>
          <a:p>
            <a:pPr marL="34290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3492" y="1614827"/>
            <a:ext cx="9614908" cy="1161707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26" name="Скругленный прямоугольник 56"/>
          <p:cNvSpPr/>
          <p:nvPr/>
        </p:nvSpPr>
        <p:spPr bwMode="auto">
          <a:xfrm>
            <a:off x="10552370" y="7264341"/>
            <a:ext cx="13346720" cy="603421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>
              <a:defRPr/>
            </a:pPr>
            <a:r>
              <a:rPr lang="ru-RU" sz="2800" b="1" i="0">
                <a:solidFill>
                  <a:srgbClr val="11437F"/>
                </a:solidFill>
                <a:latin typeface="Segoe UI Light"/>
                <a:cs typeface="Segoe UI Light"/>
              </a:rPr>
              <a:t>Представлены сведения следующих наборов открытых данных:</a:t>
            </a:r>
            <a:endParaRPr/>
          </a:p>
          <a:p>
            <a:pPr lvl="8" indent="0">
              <a:lnSpc>
                <a:spcPts val="2300"/>
              </a:lnSpc>
              <a:defRPr/>
            </a:pPr>
            <a:r>
              <a:rPr lang="ru-RU" sz="2400" i="0" u="sng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1. Информация об учреждениях (Приказ Минфина России от 17 июня 2021 г. № 86н):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Общая информация о государственных (муниципальных) учреждениях; 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Информация о государственном (муниципальном) задании;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о плане финансово-хозяйственной деятельности (набор данных, размещенных до 14 июля 2022 г.);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Информация об операциях с целевыми средствами из бюджета;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Информация о показателях бюджетной сметы;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Информация о результатах деятельности и использовании имущества (набор данных, размещенных до 14 июля 2022 г.);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о контрольных мероприятиях и их результатах;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4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Иная информация об учреждении.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1312" y="352764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Открытых данных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6" name="Скругленный прямоугольник 56"/>
          <p:cNvSpPr/>
          <p:nvPr/>
        </p:nvSpPr>
        <p:spPr bwMode="auto">
          <a:xfrm>
            <a:off x="10552370" y="1614826"/>
            <a:ext cx="13346721" cy="5471773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algn="just">
              <a:defRPr/>
            </a:pPr>
            <a:r>
              <a:rPr lang="ru-RU" sz="2800" b="1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Реестр открытых данных Официального сайта bus.gov.ru (ВСЕГО </a:t>
            </a:r>
            <a:r>
              <a:rPr lang="ru-RU" sz="2800" b="1" i="0" u="none">
                <a:solidFill>
                  <a:srgbClr val="11437F"/>
                </a:solidFill>
                <a:highlight>
                  <a:srgbClr val="FFFFFF"/>
                </a:highlight>
                <a:latin typeface="Segoe UI Light"/>
                <a:ea typeface="DIN Condensed Bold"/>
                <a:cs typeface="Segoe UI Light"/>
              </a:rPr>
              <a:t>27 </a:t>
            </a:r>
            <a:r>
              <a:rPr lang="ru-RU" sz="2800" b="1" i="0">
                <a:solidFill>
                  <a:srgbClr val="11437F"/>
                </a:solidFill>
                <a:latin typeface="Segoe UI Light"/>
                <a:ea typeface="DIN Condensed Bold"/>
                <a:cs typeface="Segoe UI Light"/>
              </a:rPr>
              <a:t>наборов ОД)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8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Фильтрация и поиск сведений Реестра </a:t>
            </a:r>
            <a:r>
              <a:rPr lang="ru-RU" sz="2800" i="0">
                <a:solidFill>
                  <a:srgbClr val="11437F"/>
                </a:solidFill>
                <a:latin typeface="Segoe UI Light"/>
                <a:cs typeface="Segoe UI Light"/>
              </a:rPr>
              <a:t>открытых данных;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8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Отображение числа скачиваний и числа просмотров информации за выбранный период для наборов открытых данных;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8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Отображение паспортов наборов открытых данных </a:t>
            </a:r>
            <a:r>
              <a:rPr lang="ru-RU" sz="2800" i="0">
                <a:solidFill>
                  <a:srgbClr val="11437F"/>
                </a:solidFill>
                <a:latin typeface="Segoe UI Light"/>
                <a:cs typeface="Segoe UI Light"/>
              </a:rPr>
              <a:t>с возможностью перехода на соответствующие страницы Официального сайта со структурированной информацией</a:t>
            </a:r>
            <a:r>
              <a:rPr lang="ru-RU" sz="28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800" i="0">
                <a:solidFill>
                  <a:srgbClr val="11437F"/>
                </a:solidFill>
                <a:latin typeface="Segoe UI Light"/>
                <a:cs typeface="Segoe UI Light"/>
              </a:rPr>
              <a:t>Предоставление сведений наборов открытых данных с использованием интерфейса API (с учетом скрытия сведений о ПФХД и Отчета о результатах деятельности в соответствии с Федеральным законом от 14.07.2022 № 326-ФЗ).</a:t>
            </a: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>
            <a:off x="1544999" y="8991599"/>
            <a:ext cx="0" cy="876299"/>
          </a:xfrm>
          <a:prstGeom prst="lin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>
            <a:tailEnd type="arrow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56"/>
          <p:cNvSpPr/>
          <p:nvPr/>
        </p:nvSpPr>
        <p:spPr bwMode="auto">
          <a:xfrm>
            <a:off x="10518598" y="1591560"/>
            <a:ext cx="13474254" cy="1154866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1"/>
          <a:lstStyle/>
          <a:p>
            <a:pPr lvl="8" indent="0">
              <a:lnSpc>
                <a:spcPts val="2300"/>
              </a:lnSpc>
              <a:defRPr/>
            </a:pPr>
            <a:r>
              <a:rPr lang="ru-RU" sz="2800" i="0" u="sng">
                <a:solidFill>
                  <a:srgbClr val="11437F"/>
                </a:solidFill>
                <a:latin typeface="Segoe UI Light"/>
                <a:cs typeface="Segoe UI Light"/>
              </a:rPr>
              <a:t>2. Годовая бухгалтерская отчетность: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Отчет о финансовых результатах деятельности (ф.0503121); 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Отчет об исполнении бюджета (ф.0503127); 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Баланс (ф.0503130); 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Отчет об исполнении смет доходов и расходов по приносящей доход деятельности (ф.0503137); 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Отчет о финансовых результатах деятельности учреждения (ф.0503721); 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Баланс государственного (муниципального) учреждения (ф.0503730); 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cs typeface="Segoe UI Light"/>
              </a:rPr>
              <a:t>Отчет об исполнении учреждением плана его финансово-хозяйственной деятельности (ф.0503737).</a:t>
            </a:r>
            <a:endParaRPr lang="ru-RU" sz="2000" i="0" u="sng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lvl="8" indent="0">
              <a:lnSpc>
                <a:spcPts val="2300"/>
              </a:lnSpc>
              <a:defRPr/>
            </a:pPr>
            <a:r>
              <a:rPr lang="ru-RU" sz="2800" i="0" u="sng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3. Независимая оценка (Приказ Минфина России от 7 мая 2019 г. N 66н):</a:t>
            </a:r>
            <a:endParaRPr/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об уполномоченных органах;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об общественных советах;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 показателях общих критериев;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Перечни организаций, по которым проводится оценка;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Перечни организаций, по которым не проводится оценка;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 результатах оценки; </a:t>
            </a:r>
          </a:p>
          <a:p>
            <a:pPr marL="571500" lvl="7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об операторах;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 планах об устранении недостатков;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 публичных отчетах;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Сведения о должностных лицах;</a:t>
            </a:r>
          </a:p>
          <a:p>
            <a:pPr marL="571500" lvl="8" indent="-571500">
              <a:lnSpc>
                <a:spcPts val="2300"/>
              </a:lnSpc>
              <a:buFont typeface="Wingdings"/>
              <a:buChar char="ü"/>
              <a:defRPr/>
            </a:pP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Независимая оценка. Иная информация.</a:t>
            </a:r>
            <a:endParaRPr/>
          </a:p>
          <a:p>
            <a:pPr lvl="8" indent="0">
              <a:lnSpc>
                <a:spcPts val="2300"/>
              </a:lnSpc>
              <a:defRPr/>
            </a:pPr>
            <a:r>
              <a:rPr lang="ru-RU" sz="2800" i="0" u="sng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4. Социальный заказ:</a:t>
            </a:r>
            <a:r>
              <a:rPr lang="ru-RU" sz="28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 </a:t>
            </a:r>
            <a:r>
              <a:rPr lang="ru-RU" sz="2000" i="0">
                <a:solidFill>
                  <a:srgbClr val="11437F"/>
                </a:solidFill>
                <a:latin typeface="Segoe UI Light"/>
                <a:ea typeface="+mj-ea"/>
                <a:cs typeface="Segoe UI Light"/>
              </a:rPr>
              <a:t>Сведения об участниках отбора по социальному заказу.</a:t>
            </a:r>
          </a:p>
          <a:p>
            <a:pPr marL="571500" lvl="8" indent="-571500">
              <a:buFont typeface="Wingdings"/>
              <a:buChar char="ü"/>
              <a:defRPr/>
            </a:pPr>
            <a:endParaRPr lang="ru-RU" sz="20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  <a:p>
            <a:pPr marL="571500" lvl="8" indent="-571500">
              <a:buFont typeface="Wingdings"/>
              <a:buChar char="ü"/>
              <a:defRPr/>
            </a:pPr>
            <a:endParaRPr lang="ru-RU" sz="2000">
              <a:solidFill>
                <a:srgbClr val="11437F"/>
              </a:solidFill>
              <a:latin typeface="Segoe UI Light"/>
              <a:ea typeface="+mj-ea"/>
              <a:cs typeface="Segoe UI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845" y="1591560"/>
            <a:ext cx="9877779" cy="1154866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5455" y="329497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Открытых данных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411888"/>
            <a:ext cx="19422289" cy="109763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Открытых данных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574665700" name="Скругленный прямоугольник 56"/>
          <p:cNvSpPr/>
          <p:nvPr/>
        </p:nvSpPr>
        <p:spPr bwMode="auto">
          <a:xfrm>
            <a:off x="537883" y="1700888"/>
            <a:ext cx="23062345" cy="858633"/>
          </a:xfrm>
          <a:prstGeom prst="roundRect">
            <a:avLst>
              <a:gd name="adj" fmla="val 3010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3600" b="1" i="0" spc="0">
                <a:solidFill>
                  <a:srgbClr val="002060"/>
                </a:solidFill>
                <a:latin typeface="Segoe UI Light"/>
                <a:cs typeface="Segoe UI Light"/>
              </a:rPr>
              <a:t>Наиболее востребованные наборы данных на Официальном сайте </a:t>
            </a:r>
            <a:r>
              <a:rPr lang="en-US" sz="3600" b="1" i="0" spc="0">
                <a:solidFill>
                  <a:srgbClr val="002060"/>
                </a:solidFill>
                <a:latin typeface="Segoe UI Light"/>
                <a:cs typeface="Segoe UI Light"/>
              </a:rPr>
              <a:t>bus.gov.ru</a:t>
            </a:r>
            <a:r>
              <a:rPr lang="ru-RU" sz="3600" b="1" i="0" spc="0">
                <a:solidFill>
                  <a:srgbClr val="002060"/>
                </a:solidFill>
                <a:latin typeface="Segoe UI Light"/>
                <a:cs typeface="Segoe UI Light"/>
              </a:rPr>
              <a:t> на сегодняшний день</a:t>
            </a:r>
            <a:endParaRPr lang="ru-RU" sz="36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1435542466" name="Скругленный прямоугольник 56"/>
          <p:cNvSpPr/>
          <p:nvPr/>
        </p:nvSpPr>
        <p:spPr bwMode="auto">
          <a:xfrm>
            <a:off x="649754" y="8003684"/>
            <a:ext cx="23457605" cy="4986757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По числу просмотров наборов данных: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Общая информация о государственных (муниципальных) учреждениях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Базовые перечни государственных услуг (работ)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Ведомственные перечни государственных (муниципальных) услуг и работ (субъектов РФ и муниципальные)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Реестр государственных заданий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Сведения о плане финансово-хозяйственной деятельности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700" b="1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2559521"/>
            <a:ext cx="23457605" cy="4986757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По числу скачиваний наборов данных: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Базовые перечни государственных услуг (работ)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Общая информация о государственных (муниципальных) учреждениях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Ведомственные перечни государственных (муниципальных) услуг и работ (субъектов РФ и муниципальные)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Реестр государственных заданий</a:t>
            </a:r>
            <a:endParaRPr/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Ведомственные перечни государственных услуг и работ (федеральные)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5046490" name="Rectangle 27"/>
          <p:cNvSpPr/>
          <p:nvPr/>
        </p:nvSpPr>
        <p:spPr bwMode="auto">
          <a:xfrm>
            <a:off x="0" y="-126775"/>
            <a:ext cx="24384000" cy="7543800"/>
          </a:xfrm>
          <a:prstGeom prst="rect">
            <a:avLst/>
          </a:prstGeom>
          <a:solidFill>
            <a:srgbClr val="0B4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350"/>
          </a:p>
        </p:txBody>
      </p:sp>
      <p:pic>
        <p:nvPicPr>
          <p:cNvPr id="1123229267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59894" y="228600"/>
            <a:ext cx="11813410" cy="13258800"/>
          </a:xfrm>
          <a:prstGeom prst="rect">
            <a:avLst/>
          </a:prstGeom>
        </p:spPr>
      </p:pic>
      <p:pic>
        <p:nvPicPr>
          <p:cNvPr id="1259777602" name="Рисунок 6"/>
          <p:cNvPicPr>
            <a:picLocks noChangeAspect="1"/>
          </p:cNvPicPr>
          <p:nvPr/>
        </p:nvPicPr>
        <p:blipFill>
          <a:blip r:embed="rId3"/>
          <a:srcRect l="236" t="54217" r="793"/>
          <a:stretch/>
        </p:blipFill>
        <p:spPr bwMode="auto">
          <a:xfrm>
            <a:off x="12359894" y="7417023"/>
            <a:ext cx="11813410" cy="6070375"/>
          </a:xfrm>
          <a:prstGeom prst="rect">
            <a:avLst/>
          </a:prstGeom>
        </p:spPr>
      </p:pic>
      <p:sp>
        <p:nvSpPr>
          <p:cNvPr id="724497334" name="Заголовок 1"/>
          <p:cNvSpPr txBox="1"/>
          <p:nvPr/>
        </p:nvSpPr>
        <p:spPr bwMode="auto">
          <a:xfrm>
            <a:off x="361507" y="3096579"/>
            <a:ext cx="11830489" cy="432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defPPr>
              <a:defRPr lang="ru-RU"/>
            </a:defPPr>
            <a:lvl1pPr marR="0" indent="0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Segoe UI Light"/>
                <a:ea typeface="Segoe UI Historic"/>
                <a:cs typeface="Segoe UI Light"/>
              </a:defRPr>
            </a:lvl1pPr>
            <a:lvl2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2pPr>
            <a:lvl3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3pPr>
            <a:lvl4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4pPr>
            <a:lvl5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5pPr>
            <a:lvl6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6pPr>
            <a:lvl7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7pPr>
            <a:lvl8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8pPr>
            <a:lvl9pPr marL="0" marR="0" indent="0" algn="ctr" defTabSz="82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 sz="4800" b="1"/>
              <a:t>СПАСИБО ЗА ВНИМАНИЕ</a:t>
            </a:r>
            <a:endParaRPr/>
          </a:p>
        </p:txBody>
      </p:sp>
      <p:sp>
        <p:nvSpPr>
          <p:cNvPr id="1877014221" name="TextBox 8"/>
          <p:cNvSpPr txBox="1"/>
          <p:nvPr/>
        </p:nvSpPr>
        <p:spPr bwMode="auto">
          <a:xfrm>
            <a:off x="6912205" y="12735579"/>
            <a:ext cx="9687838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i="0">
                <a:solidFill>
                  <a:schemeClr val="tx1"/>
                </a:solidFill>
                <a:latin typeface="Segoe UI Light"/>
                <a:ea typeface="Segoe UI Black"/>
                <a:cs typeface="Segoe UI Light"/>
              </a:rPr>
              <a:t>Федеральное казначейство, ноябрь 2023</a:t>
            </a:r>
            <a:endParaRPr sz="2800" i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85000" lnSpcReduction="10000"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r>
              <a:rPr lang="ru-RU"/>
              <a:t>Доработки Официального сайта </a:t>
            </a:r>
            <a:r>
              <a:rPr lang="en-US"/>
              <a:t>bus.gov.ru </a:t>
            </a:r>
            <a:endParaRPr lang="ru-RU"/>
          </a:p>
          <a:p>
            <a:pPr>
              <a:defRPr/>
            </a:pPr>
            <a:r>
              <a:rPr lang="ru-RU"/>
              <a:t>в части сведений о годовой бухгалтерской отчетности</a:t>
            </a:r>
            <a:endParaRPr>
              <a:latin typeface="Avenir Nex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1815" y="1896710"/>
            <a:ext cx="14308818" cy="607243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815" y="8258361"/>
            <a:ext cx="14308818" cy="237638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1815" y="345767"/>
            <a:ext cx="3223204" cy="1261722"/>
          </a:xfrm>
          <a:prstGeom prst="rect">
            <a:avLst/>
          </a:prstGeom>
        </p:spPr>
      </p:pic>
      <p:sp>
        <p:nvSpPr>
          <p:cNvPr id="24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годовой бухгалтерской отчетности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25" name="Скругленный прямоугольник 56"/>
          <p:cNvSpPr/>
          <p:nvPr/>
        </p:nvSpPr>
        <p:spPr bwMode="auto">
          <a:xfrm>
            <a:off x="15487650" y="1896710"/>
            <a:ext cx="7923893" cy="3531633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Нормативно-правовое основание: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Изменения Приказа Минфина России № 33н (в редакции Приказов Минфина России № 78н от 20.05.2022, № 183н от 01.12.2022 и № 74н от 22.05.2023);</a:t>
            </a:r>
          </a:p>
          <a:p>
            <a:pPr marL="34290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Изменения Приказа Минфина России № 191н (в редакции Приказов Минфина России № 94н от 14.06.2022, № 186н от 09.12.2022 и №75н от 23.05.2023).</a:t>
            </a:r>
          </a:p>
        </p:txBody>
      </p:sp>
      <p:sp>
        <p:nvSpPr>
          <p:cNvPr id="26" name="Скругленный прямоугольник 56"/>
          <p:cNvSpPr/>
          <p:nvPr/>
        </p:nvSpPr>
        <p:spPr bwMode="auto">
          <a:xfrm>
            <a:off x="15487650" y="5635256"/>
            <a:ext cx="7923893" cy="4999485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   Доработаны следующие формы: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ф.0503130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Баланс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бюджета;</a:t>
            </a:r>
            <a:endParaRPr lang="ru-RU" sz="24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ф.0503121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Отчет о финансовых результатах деятельности;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ф.0503721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Отчет о финансовых результатах деятельности учреждения;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ф.0503730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Баланс государственного (муниципального) учреждения.</a:t>
            </a:r>
          </a:p>
        </p:txBody>
      </p:sp>
      <p:sp>
        <p:nvSpPr>
          <p:cNvPr id="27" name="Скругленный прямоугольник 56"/>
          <p:cNvSpPr/>
          <p:nvPr/>
        </p:nvSpPr>
        <p:spPr bwMode="auto">
          <a:xfrm>
            <a:off x="471815" y="11066548"/>
            <a:ext cx="11270241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1. Бухгалтерская отчетность федеральных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сведений из открытых данных ЕПБС с использованием API;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автоматическая публикация;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блокировка редактирования сведений в ЛК учреждения, в случае загрузки из открытых данных ЕПБС</a:t>
            </a:r>
            <a:r>
              <a:rPr lang="ru-RU" sz="1400" i="0" spc="0">
                <a:solidFill>
                  <a:srgbClr val="002060"/>
                </a:solidFill>
                <a:latin typeface="Segoe UI Light"/>
                <a:cs typeface="Segoe UI Light"/>
              </a:rPr>
              <a:t>.</a:t>
            </a: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8" name="Скругленный прямоугольник 56"/>
          <p:cNvSpPr/>
          <p:nvPr/>
        </p:nvSpPr>
        <p:spPr bwMode="auto">
          <a:xfrm>
            <a:off x="12343595" y="11066548"/>
            <a:ext cx="11067948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2. </a:t>
            </a: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Бухгалтерская отчетность региональных и муниципальных учреждений: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доработка форм редактирования, печатных форм.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из внешних систем размещения информации в формате xml;</a:t>
            </a:r>
          </a:p>
          <a:p>
            <a:pPr lvl="0" defTabSz="914400">
              <a:spcBef>
                <a:spcPts val="0"/>
              </a:spcBef>
              <a:defRPr/>
            </a:pPr>
            <a:endParaRPr lang="ru-RU" sz="2400" b="0" i="0" u="none" strike="noStrike" cap="none" spc="0">
              <a:ln>
                <a:noFill/>
              </a:ln>
              <a:solidFill>
                <a:srgbClr val="4472C4">
                  <a:lumMod val="50000"/>
                </a:srgbClr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312" y="5919045"/>
            <a:ext cx="11203471" cy="727934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112825" y="5901505"/>
            <a:ext cx="11342261" cy="727934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99312" y="329498"/>
            <a:ext cx="3225800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годовой бухгалтерской отчетности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4" name="Скругленный прямоугольник 56"/>
          <p:cNvSpPr/>
          <p:nvPr/>
        </p:nvSpPr>
        <p:spPr bwMode="auto">
          <a:xfrm>
            <a:off x="468767" y="1739153"/>
            <a:ext cx="22870204" cy="3012141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Доработаны формы отображения сведений о годовой бухгалтерской отчетности в открытой части ГИС ГМУ; </a:t>
            </a:r>
          </a:p>
          <a:p>
            <a:pPr marL="342900" lvl="0" indent="-342900">
              <a:spcBef>
                <a:spcPts val="0"/>
              </a:spcBef>
              <a:buFont typeface="Arial"/>
              <a:buChar char="•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Доработаны форматно-логические и внутридокументные контроли;</a:t>
            </a:r>
          </a:p>
          <a:p>
            <a:pPr marL="342900" lvl="0" indent="-342900">
              <a:spcBef>
                <a:spcPts val="0"/>
              </a:spcBef>
              <a:buFont typeface="Arial"/>
              <a:buChar char="•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Реализованы междокументальные контроли при размещении сведений о годовой бухгалтерской отчетности:</a:t>
            </a:r>
            <a:endParaRPr/>
          </a:p>
          <a:p>
            <a:pPr marL="987425" lvl="7" indent="274638">
              <a:spcBef>
                <a:spcPts val="0"/>
              </a:spcBef>
              <a:buFont typeface="Wingdings"/>
              <a:buChar char="Ø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 между формами 0503730 и 0503721;</a:t>
            </a:r>
            <a:endParaRPr/>
          </a:p>
          <a:p>
            <a:pPr marL="987425" lvl="7" indent="274638">
              <a:spcBef>
                <a:spcPts val="0"/>
              </a:spcBef>
              <a:buFont typeface="Wingdings"/>
              <a:buChar char="Ø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i="0">
                <a:solidFill>
                  <a:srgbClr val="002060"/>
                </a:solidFill>
                <a:latin typeface="DIN Condensed Bold"/>
              </a:rPr>
              <a:t>между формами 0503130 и 0503121;</a:t>
            </a:r>
          </a:p>
          <a:p>
            <a:pPr marL="987424" lvl="7" indent="274637">
              <a:spcBef>
                <a:spcPts val="0"/>
              </a:spcBef>
              <a:buFont typeface="Wingdings"/>
              <a:buChar char="Ø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DIN Condensed Bold"/>
              </a:rPr>
              <a:t> между Планом финансово-хозяйственной деятельности  и формой 0503737 (Отчет об исполнении учреждением плана ФХД).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99312" y="4921354"/>
            <a:ext cx="11203471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Доступ к бухгалтерской отчетности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в открытой части Официального сайта bus.gov.ru</a:t>
            </a:r>
          </a:p>
        </p:txBody>
      </p:sp>
      <p:sp>
        <p:nvSpPr>
          <p:cNvPr id="8" name="Заголовок 2"/>
          <p:cNvSpPr txBox="1"/>
          <p:nvPr/>
        </p:nvSpPr>
        <p:spPr bwMode="auto">
          <a:xfrm>
            <a:off x="12112825" y="4895511"/>
            <a:ext cx="11203471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Доступ к бухгалтерской отчетности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в ЛК учреждения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9311" y="329498"/>
            <a:ext cx="3225800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Плане финансово-хозяйственной деятельности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14464" y="1591560"/>
            <a:ext cx="14202807" cy="927366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9" name="Скругленный прямоугольник 56"/>
          <p:cNvSpPr/>
          <p:nvPr/>
        </p:nvSpPr>
        <p:spPr bwMode="auto">
          <a:xfrm>
            <a:off x="15487650" y="1591560"/>
            <a:ext cx="8076293" cy="6404958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30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3000" b="1" i="0" spc="0">
                <a:solidFill>
                  <a:srgbClr val="002060"/>
                </a:solidFill>
                <a:latin typeface="Segoe UI Light"/>
                <a:cs typeface="Segoe UI Light"/>
              </a:rPr>
              <a:t>Нормативно-правовое основание: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Изменения Приказа Минфина России от 31 августа 2018 г. N 186н «О Требованиях к составлению и утверждению плана финансово-хозяйственной деятельности государственного (муниципального) учреждения» (</a:t>
            </a: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в редакции Приказа Минфина России от 25.08.2022 N 128н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).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Федеральный закон от 14.07.2022 </a:t>
            </a: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№ 326-ФЗ 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«О внесении изменений в отдельные законодательные акты Российской Федерации и о приостановлении действия отдельных положений законодательных актов Российской Федерации».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0" name="Скругленный прямоугольник 56"/>
          <p:cNvSpPr/>
          <p:nvPr/>
        </p:nvSpPr>
        <p:spPr bwMode="auto">
          <a:xfrm>
            <a:off x="15487651" y="8373035"/>
            <a:ext cx="8076292" cy="2492188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algn="ctr" defTabSz="914400">
              <a:spcBef>
                <a:spcPts val="0"/>
              </a:spcBef>
              <a:defRPr/>
            </a:pPr>
            <a:endParaRPr lang="ru-RU" sz="30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Сведения о ПФХД, поступившие </a:t>
            </a:r>
            <a:r>
              <a:rPr lang="ru-RU" sz="3200" b="1" i="0" spc="0">
                <a:solidFill>
                  <a:srgbClr val="002060"/>
                </a:solidFill>
                <a:latin typeface="Segoe UI Light"/>
                <a:cs typeface="Segoe UI Light"/>
              </a:rPr>
              <a:t>с 14 июля 2022 года по 31 декабря 2024 года, скрыты из открытой части Официального сайта</a:t>
            </a: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 в соответствии с Федеральным законом </a:t>
            </a:r>
          </a:p>
          <a:p>
            <a:pPr lvl="0" algn="ctr" defTabSz="914400">
              <a:spcBef>
                <a:spcPts val="0"/>
              </a:spcBef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№ 326-ФЗ.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1" name="Скругленный прямоугольник 56"/>
          <p:cNvSpPr/>
          <p:nvPr/>
        </p:nvSpPr>
        <p:spPr bwMode="auto">
          <a:xfrm>
            <a:off x="714464" y="11169328"/>
            <a:ext cx="11270241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1. ПФХД федеральных учреждений: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сведений из ГИИС ЭБ (ЕПБС);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автоматическая публикация;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блокировка редактирования сведений в ЛК учреждения, в случае загрузки из ГИИС ЭБ (ЕПБС).</a:t>
            </a: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2" name="Скругленный прямоугольник 56"/>
          <p:cNvSpPr/>
          <p:nvPr/>
        </p:nvSpPr>
        <p:spPr bwMode="auto">
          <a:xfrm>
            <a:off x="12467193" y="11204491"/>
            <a:ext cx="11096750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2. ПФХД региональных и муниципальных учреждений: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из внешних систем размещения информации в формате xml;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доработка форм редактирования, печатных форм.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70000" lnSpcReduction="20000"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r>
              <a:rPr lang="ru-RU"/>
              <a:t>Доработки Официального сайта </a:t>
            </a:r>
            <a:r>
              <a:rPr lang="en-US"/>
              <a:t>bus.gov.ru </a:t>
            </a:r>
            <a:endParaRPr lang="ru-RU"/>
          </a:p>
          <a:p>
            <a:pPr>
              <a:defRPr/>
            </a:pPr>
            <a:r>
              <a:rPr lang="ru-RU"/>
              <a:t>в части сведений о Плане финансово-хозяйственной деятельности</a:t>
            </a:r>
            <a:endParaRPr>
              <a:latin typeface="Avenir Nex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843" y="1591561"/>
            <a:ext cx="15077308" cy="1127872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0700" y="329498"/>
            <a:ext cx="3225800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Плане финансово-хозяйственной деятельности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5" name="Скругленный прямоугольник 56"/>
          <p:cNvSpPr/>
          <p:nvPr/>
        </p:nvSpPr>
        <p:spPr bwMode="auto">
          <a:xfrm>
            <a:off x="15885459" y="1591559"/>
            <a:ext cx="7678484" cy="11278721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30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Доработаны форматно-логические и внутридокументные контроли;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8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Реализован междокументальный контроль между Планом финансово-хозяйственной деятельности и формой 0503737 </a:t>
            </a:r>
            <a:r>
              <a:rPr lang="ru-RU" sz="2800" b="0" i="0" spc="0">
                <a:solidFill>
                  <a:srgbClr val="002060"/>
                </a:solidFill>
                <a:latin typeface="Segoe UI Light"/>
                <a:cs typeface="Segoe UI Light"/>
              </a:rPr>
              <a:t>(</a:t>
            </a:r>
            <a:r>
              <a:rPr lang="ru-RU" sz="2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Segoe UI Light"/>
                <a:ea typeface="DIN Condensed Bold"/>
                <a:cs typeface="Segoe UI Light"/>
              </a:rPr>
              <a:t>Отчет об исполнении учреждением плана ФХД</a:t>
            </a:r>
            <a:r>
              <a:rPr lang="ru-RU" sz="2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Segoe UI Light"/>
                <a:cs typeface="Segoe UI Light"/>
              </a:rPr>
              <a:t>)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;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Доработана выгрузка размещенных сведений о ПФХД, в том числе, скрытых в соответствии с Федеральным законом № 326-ФЗ, в формате открытых данных с возможностью получения сведений с использованием интерфейса API с учетом ограниченного доступа со стороны внешних систем к указанным сведениям;</a:t>
            </a:r>
          </a:p>
          <a:p>
            <a:pPr lvl="0" defTabSz="914400">
              <a:spcBef>
                <a:spcPts val="0"/>
              </a:spcBef>
              <a:defRPr/>
            </a:pPr>
            <a:endParaRPr lang="ru-RU" sz="28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Доработана функция взаимодействия с ЕИС в части предоставления сведений о ПФХД:</a:t>
            </a:r>
            <a:endParaRPr/>
          </a:p>
          <a:p>
            <a:pPr marL="457200" lvl="0" indent="169862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   доработан экспорт сведений по выплатам на закупки товаров, работ, услуг, содержащихся в размещенных сведениях о ПФХД.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l="3274" r="10823"/>
          <a:stretch/>
        </p:blipFill>
        <p:spPr bwMode="auto">
          <a:xfrm>
            <a:off x="520699" y="1591560"/>
            <a:ext cx="12155395" cy="539589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0700" y="7400690"/>
            <a:ext cx="12155394" cy="5381688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0700" y="329497"/>
            <a:ext cx="3225800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Отчета о результатах деятельности и использовании имущества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9" name="Скругленный прямоугольник 56"/>
          <p:cNvSpPr/>
          <p:nvPr/>
        </p:nvSpPr>
        <p:spPr bwMode="auto">
          <a:xfrm>
            <a:off x="13303624" y="1591561"/>
            <a:ext cx="10260319" cy="468373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30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Нормативно-правовое основание: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Приказ Минфина России от 02 ноября 2021 № 171н «Об утверждении Общих требований к порядку составления и утверждения отчета о результатах деятельности государственного (муниципального) учреждения и об использовании закрепленного за ним государственного (муниципального) имущества»;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Федеральный закон от 14.07.2022 № 326-ФЗ «О внесении изменений в отдельные законодательные акты Российской Федерации и о приостановлении действия отдельных положений законодательных актов Российской Федерации».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0" name="Скругленный прямоугольник 56"/>
          <p:cNvSpPr/>
          <p:nvPr/>
        </p:nvSpPr>
        <p:spPr bwMode="auto">
          <a:xfrm>
            <a:off x="13303624" y="6651812"/>
            <a:ext cx="10260319" cy="3245223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1. Отчет о результатах деятельности и использовании имущества федеральных учреждений: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сведений из Подсистемы Бюджетного планирования ГИИС ЭБ (доработка в стадии реализации);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автоматическая публикация;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блокировка редактирования сведений в ЛК учреждения, в случае загрузки из Подсистемы Бюджетного планирования ГИИС ЭБ.</a:t>
            </a:r>
          </a:p>
        </p:txBody>
      </p:sp>
      <p:sp>
        <p:nvSpPr>
          <p:cNvPr id="21" name="Скругленный прямоугольник 56"/>
          <p:cNvSpPr/>
          <p:nvPr/>
        </p:nvSpPr>
        <p:spPr bwMode="auto">
          <a:xfrm>
            <a:off x="13303624" y="10309412"/>
            <a:ext cx="10260319" cy="2472966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2. Отчет о результатах деятельности и использовании имущества региональных и муниципальных учреждений: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из внешних систем размещения информации в формате xml;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разработаны новые формы для внесения данных, печатные формы.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518598" y="503483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70000" lnSpcReduction="20000"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r>
              <a:rPr lang="ru-RU"/>
              <a:t>Доработки Официального сайта bus.gov.ru </a:t>
            </a:r>
            <a:endParaRPr/>
          </a:p>
          <a:p>
            <a:pPr>
              <a:defRPr/>
            </a:pPr>
            <a:r>
              <a:rPr lang="ru-RU"/>
              <a:t>в части Независимой оценки качества (НОК)</a:t>
            </a:r>
            <a:endParaRPr/>
          </a:p>
          <a:p>
            <a:pPr>
              <a:defRPr/>
            </a:pPr>
            <a:r>
              <a:rPr lang="ru-RU"/>
              <a:t>Отчет Оператора </a:t>
            </a:r>
            <a:endParaRPr>
              <a:latin typeface="Avenir Nex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7884" y="329497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Независимой оценки качества (НОК). Отчет Оператора 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6" name="Скругленный прямоугольник 56"/>
          <p:cNvSpPr/>
          <p:nvPr/>
        </p:nvSpPr>
        <p:spPr bwMode="auto">
          <a:xfrm>
            <a:off x="11645580" y="6551510"/>
            <a:ext cx="11282296" cy="4894731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3200" b="1" i="0" spc="0">
                <a:solidFill>
                  <a:srgbClr val="002060"/>
                </a:solidFill>
                <a:latin typeface="Segoe UI Light"/>
                <a:cs typeface="Segoe UI Light"/>
              </a:rPr>
              <a:t>Личный кабинет Оператора:</a:t>
            </a:r>
          </a:p>
          <a:p>
            <a:pPr lvl="0" defTabSz="914400">
              <a:spcBef>
                <a:spcPts val="0"/>
              </a:spcBef>
              <a:defRPr/>
            </a:pPr>
            <a:endParaRPr lang="ru-RU" sz="32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Выгрузка отчета Оператора в виде готового шаблона для утверждения Общественным советом;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Отправка отчета на утверждение Уполномоченному органу;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Выгрузка отчета в форматах Microsoft </a:t>
            </a:r>
            <a:r>
              <a:rPr lang="en-US" sz="3200" i="0" spc="0">
                <a:solidFill>
                  <a:srgbClr val="002060"/>
                </a:solidFill>
                <a:latin typeface="Segoe UI Light"/>
                <a:cs typeface="Segoe UI Light"/>
              </a:rPr>
              <a:t>Word, Open Document Format</a:t>
            </a: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 и PDF.</a:t>
            </a:r>
          </a:p>
        </p:txBody>
      </p:sp>
      <p:sp>
        <p:nvSpPr>
          <p:cNvPr id="17" name="Скругленный прямоугольник 56"/>
          <p:cNvSpPr/>
          <p:nvPr/>
        </p:nvSpPr>
        <p:spPr bwMode="auto">
          <a:xfrm>
            <a:off x="537883" y="1755587"/>
            <a:ext cx="23062345" cy="1928415"/>
          </a:xfrm>
          <a:prstGeom prst="roundRect">
            <a:avLst>
              <a:gd name="adj" fmla="val 3010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Цель доработки Официального сайта в части НОК -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</a:t>
            </a:r>
            <a:r>
              <a:rPr lang="ru-RU" sz="2400" b="1" i="1" spc="0">
                <a:solidFill>
                  <a:srgbClr val="002060"/>
                </a:solidFill>
                <a:latin typeface="Segoe UI Light"/>
                <a:cs typeface="Segoe UI Light"/>
              </a:rPr>
              <a:t>снизить нагрузку на сотрудников Уполномоченных органов в части:</a:t>
            </a:r>
            <a:endParaRPr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2400" i="1" spc="0">
                <a:solidFill>
                  <a:srgbClr val="002060"/>
                </a:solidFill>
                <a:latin typeface="Segoe UI Light"/>
                <a:cs typeface="Segoe UI Light"/>
              </a:rPr>
              <a:t>1. Формирования  отчетов Операторов по проведению НОК;</a:t>
            </a:r>
            <a:endParaRPr sz="2400" i="1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2400" i="1" spc="0">
                <a:solidFill>
                  <a:srgbClr val="002060"/>
                </a:solidFill>
                <a:latin typeface="Segoe UI Light"/>
                <a:cs typeface="Segoe UI Light"/>
              </a:rPr>
              <a:t>2. Формирования перечней организаций, подлежащих НОК; </a:t>
            </a:r>
            <a:endParaRPr sz="2400" i="1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2400" i="1" spc="0">
                <a:solidFill>
                  <a:srgbClr val="002060"/>
                </a:solidFill>
                <a:latin typeface="Segoe UI Light"/>
                <a:cs typeface="Segoe UI Light"/>
              </a:rPr>
              <a:t>3. Формирования Планов и результатов по устранению недостатков, выявленных в ходе проведения НОК.</a:t>
            </a:r>
            <a:endParaRPr sz="2400" i="1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2308" r="4123" b="63803"/>
          <a:stretch/>
        </p:blipFill>
        <p:spPr bwMode="auto">
          <a:xfrm>
            <a:off x="12249397" y="11489749"/>
            <a:ext cx="11350832" cy="20759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7883" y="3684003"/>
            <a:ext cx="9381368" cy="53148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Скругленный прямоугольник 56"/>
          <p:cNvSpPr/>
          <p:nvPr/>
        </p:nvSpPr>
        <p:spPr bwMode="auto">
          <a:xfrm>
            <a:off x="12635433" y="3529973"/>
            <a:ext cx="11282296" cy="290456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3200" b="1" i="0" spc="0">
                <a:solidFill>
                  <a:srgbClr val="002060"/>
                </a:solidFill>
                <a:latin typeface="Segoe UI Light"/>
                <a:cs typeface="Segoe UI Light"/>
              </a:rPr>
              <a:t>Личный кабинет Уполномоченного органа:</a:t>
            </a:r>
          </a:p>
          <a:p>
            <a:pPr lvl="0" defTabSz="914400">
              <a:spcBef>
                <a:spcPts val="0"/>
              </a:spcBef>
              <a:defRPr/>
            </a:pPr>
            <a:endParaRPr lang="ru-RU" sz="32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Предоставление Оператору доступа к формированию отчета по НОК;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Проверка и утверждение отчета Оператора.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b="5412"/>
          <a:stretch/>
        </p:blipFill>
        <p:spPr bwMode="auto">
          <a:xfrm>
            <a:off x="1840603" y="8769531"/>
            <a:ext cx="9450248" cy="479616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518598" y="503483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endParaRPr>
              <a:latin typeface="Avenir Nex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41198" y="352764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Независимой оценки качества (НОК). Перечень организаций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5" name="Скругленный прямоугольник 56"/>
          <p:cNvSpPr/>
          <p:nvPr/>
        </p:nvSpPr>
        <p:spPr bwMode="auto">
          <a:xfrm>
            <a:off x="18305928" y="8517339"/>
            <a:ext cx="5294301" cy="4463736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Личный кабинет Оператора: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Формирование перечня организаций, в отношении которых проводится НОК;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Отправка на утверждение Уполномоченному органу сформированного перечня организаций.</a:t>
            </a:r>
          </a:p>
        </p:txBody>
      </p:sp>
      <p:sp>
        <p:nvSpPr>
          <p:cNvPr id="16" name="Скругленный прямоугольник 56"/>
          <p:cNvSpPr/>
          <p:nvPr/>
        </p:nvSpPr>
        <p:spPr bwMode="auto">
          <a:xfrm>
            <a:off x="18191628" y="1564089"/>
            <a:ext cx="5294303" cy="6135292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Личный кабинет Уполномоченного органа: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Предоставление Оператору доступа к формированию перечня организаций;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Рассмотрение и утверждение полученного от Оператора перечня организаций;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Возврат на редактирование полученного от Оператора перечня организаций;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Публикация утвержденного перечня организаций.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7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617" y="1716491"/>
            <a:ext cx="9358467" cy="111196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69047" y="6678437"/>
            <a:ext cx="7704916" cy="61576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t="-1" b="29081"/>
          <a:stretch/>
        </p:blipFill>
        <p:spPr bwMode="auto">
          <a:xfrm>
            <a:off x="10269048" y="1687786"/>
            <a:ext cx="7704916" cy="44924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518598" y="503483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endParaRPr>
              <a:latin typeface="Avenir Nex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8343" y="352764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Независимой оценки качества (НОК). Планы и результаты по устранению недостатков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5" name="Скругленный прямоугольник 56"/>
          <p:cNvSpPr/>
          <p:nvPr/>
        </p:nvSpPr>
        <p:spPr bwMode="auto">
          <a:xfrm>
            <a:off x="14360337" y="7613455"/>
            <a:ext cx="9525642" cy="4175133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3200" b="1" i="0" spc="0">
                <a:solidFill>
                  <a:srgbClr val="002060"/>
                </a:solidFill>
                <a:latin typeface="Segoe UI Light"/>
                <a:cs typeface="Segoe UI Light"/>
              </a:rPr>
              <a:t>Личный кабинет Учреждения: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Формирование планов по устранению недостатков, выявленных в ходе проведения НОК;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Отправка на утверждение Уполномоченному органу сформированного плана по устранению недостатков.</a:t>
            </a:r>
          </a:p>
        </p:txBody>
      </p:sp>
      <p:sp>
        <p:nvSpPr>
          <p:cNvPr id="16" name="Скругленный прямоугольник 56"/>
          <p:cNvSpPr/>
          <p:nvPr/>
        </p:nvSpPr>
        <p:spPr bwMode="auto">
          <a:xfrm>
            <a:off x="12191999" y="1942673"/>
            <a:ext cx="9525642" cy="4848697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3200" b="1" i="0" spc="0">
                <a:solidFill>
                  <a:srgbClr val="002060"/>
                </a:solidFill>
                <a:latin typeface="Segoe UI Light"/>
                <a:cs typeface="Segoe UI Light"/>
              </a:rPr>
              <a:t>Личный кабинет Уполномоченного органа: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Предоставление прав учреждениям на ввод сведений о плановых мероприятиях по устранению недостатков и/или сведений о выполнении мероприятий по устранению недостатков;</a:t>
            </a: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Публикация планов по устранению недостатков, выявленных в ходе НОК, и информации о ходе их исполнения.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b="2915"/>
          <a:stretch/>
        </p:blipFill>
        <p:spPr bwMode="auto">
          <a:xfrm>
            <a:off x="645890" y="1784738"/>
            <a:ext cx="9387420" cy="92093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17456" y="8698439"/>
            <a:ext cx="11804870" cy="438899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747676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1860</Words>
  <Application>Microsoft Office PowerPoint</Application>
  <DocSecurity>0</DocSecurity>
  <PresentationFormat>Произвольный</PresentationFormat>
  <Paragraphs>188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Avenir Next</vt:lpstr>
      <vt:lpstr>Baskerville</vt:lpstr>
      <vt:lpstr>Calibri</vt:lpstr>
      <vt:lpstr>Calibri Light</vt:lpstr>
      <vt:lpstr>Century Gothic</vt:lpstr>
      <vt:lpstr>DIN Alternate Bold</vt:lpstr>
      <vt:lpstr>DIN Condensed Bold</vt:lpstr>
      <vt:lpstr>Helvetica</vt:lpstr>
      <vt:lpstr>Iowan Old Style Roman</vt:lpstr>
      <vt:lpstr>Segoe UI Black</vt:lpstr>
      <vt:lpstr>Segoe UI Historic</vt:lpstr>
      <vt:lpstr>Segoe UI Light</vt:lpstr>
      <vt:lpstr>Wingdings</vt:lpstr>
      <vt:lpstr>Zapf Dingbats</vt:lpstr>
      <vt:lpstr>Тема Office</vt:lpstr>
      <vt:lpstr>1_New_Template9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Иванашева Наталья</dc:creator>
  <cp:keywords/>
  <dc:description/>
  <cp:lastModifiedBy>Черненкова Светлана Владимировна</cp:lastModifiedBy>
  <cp:revision>84</cp:revision>
  <dcterms:modified xsi:type="dcterms:W3CDTF">2023-11-07T14:39:37Z</dcterms:modified>
  <cp:category/>
  <dc:identifier/>
  <cp:contentStatus/>
  <dc:language/>
  <cp:version/>
</cp:coreProperties>
</file>