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45" r:id="rId2"/>
    <p:sldId id="344" r:id="rId3"/>
    <p:sldId id="325" r:id="rId4"/>
    <p:sldId id="326" r:id="rId5"/>
    <p:sldId id="327" r:id="rId6"/>
    <p:sldId id="328" r:id="rId7"/>
    <p:sldId id="363" r:id="rId8"/>
    <p:sldId id="362" r:id="rId9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ABD"/>
    <a:srgbClr val="0070C0"/>
    <a:srgbClr val="CCCACA"/>
    <a:srgbClr val="F9FAEC"/>
    <a:srgbClr val="DC7B22"/>
    <a:srgbClr val="FFDBB7"/>
    <a:srgbClr val="EDF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16" autoAdjust="0"/>
    <p:restoredTop sz="88120" autoAdjust="0"/>
  </p:normalViewPr>
  <p:slideViewPr>
    <p:cSldViewPr snapToGrid="0">
      <p:cViewPr varScale="1">
        <p:scale>
          <a:sx n="99" d="100"/>
          <a:sy n="99" d="100"/>
        </p:scale>
        <p:origin x="-1410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22D849-DEAF-46FE-A761-6354D3DEC63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85B1D6-BFD7-44FE-8135-718D4B106E57}" type="pres">
      <dgm:prSet presAssocID="{2322D849-DEAF-46FE-A761-6354D3DEC63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EA84B22-C3BF-4166-BEA3-A6EA527D785C}" type="presOf" srcId="{2322D849-DEAF-46FE-A761-6354D3DEC637}" destId="{B585B1D6-BFD7-44FE-8135-718D4B106E57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A148F0-9E64-4BD0-9726-50D9DA0F153A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B001FA-AC1D-4C98-ACAB-1390FB8D63BD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4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Российской Федерации от 14.11.2014 № 1203 «Об уполномоченном ФОИВ, определяющем состав информации о результатах независимой оценки качества 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 и порядок ее размещения на официальном сайте для размещения информации о государственных и муниципальных учреждениях в информационно-телекоммуникационной сети «Интернет»</a:t>
          </a:r>
          <a:endParaRPr lang="ru-RU" sz="1400" b="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7EE0A4-092C-4F3C-9D18-132DE43ECE68}" type="parTrans" cxnId="{2F54F94D-BAD0-4AF2-8679-52B3534B683E}">
      <dgm:prSet/>
      <dgm:spPr/>
      <dgm:t>
        <a:bodyPr/>
        <a:lstStyle/>
        <a:p>
          <a:endParaRPr lang="ru-RU"/>
        </a:p>
      </dgm:t>
    </dgm:pt>
    <dgm:pt modelId="{0F9576E1-316F-406E-AAB2-8C3074076CA2}" type="sibTrans" cxnId="{2F54F94D-BAD0-4AF2-8679-52B3534B683E}">
      <dgm:prSet/>
      <dgm:spPr/>
      <dgm:t>
        <a:bodyPr/>
        <a:lstStyle/>
        <a:p>
          <a:endParaRPr lang="ru-RU"/>
        </a:p>
      </dgm:t>
    </dgm:pt>
    <dgm:pt modelId="{CA8C90B2-8126-4733-8262-9C48DA77766A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4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Минфина России 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 22.07.2015 № 116н </a:t>
          </a:r>
          <a:r>
            <a:rPr lang="ru-RU" sz="14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 составе информации о результатах независимой оценки качества 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организациями, размещаемой на официальном сайте для размещения информации о государственных и муниципальных учреждениях в информационно-телекоммуникационной сети «Интернет», и порядке ее размещения»</a:t>
          </a:r>
          <a:endParaRPr lang="ru-RU" sz="1400" b="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3CF6B3-1A64-442B-9C52-44BA62CE5D4B}" type="parTrans" cxnId="{6830ECC8-A84E-414D-B5E9-2E1A76B3A472}">
      <dgm:prSet/>
      <dgm:spPr/>
      <dgm:t>
        <a:bodyPr/>
        <a:lstStyle/>
        <a:p>
          <a:endParaRPr lang="ru-RU"/>
        </a:p>
      </dgm:t>
    </dgm:pt>
    <dgm:pt modelId="{A8F98F24-3BA5-40D0-802E-6908BE03885A}" type="sibTrans" cxnId="{6830ECC8-A84E-414D-B5E9-2E1A76B3A472}">
      <dgm:prSet/>
      <dgm:spPr/>
      <dgm:t>
        <a:bodyPr/>
        <a:lstStyle/>
        <a:p>
          <a:endParaRPr lang="ru-RU"/>
        </a:p>
      </dgm:t>
    </dgm:pt>
    <dgm:pt modelId="{964150E2-24B0-4A5E-92A9-1A0839E0E471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4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Распоряжение Правительства Российской Федерации от 30.03.2013 № 487-р «Об утверждении плана мероприятий по формированию независимой оценки качества организаций, оказывающих социальные услуги на 2013-2015 годы»</a:t>
          </a:r>
          <a:endParaRPr lang="ru-RU" sz="1400" b="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B023A4-1627-4CAE-BD5C-C740D2C6C9F0}" type="parTrans" cxnId="{2F878CD5-4EBA-442C-BD0F-BDB4F075B8E7}">
      <dgm:prSet/>
      <dgm:spPr/>
      <dgm:t>
        <a:bodyPr/>
        <a:lstStyle/>
        <a:p>
          <a:endParaRPr lang="ru-RU"/>
        </a:p>
      </dgm:t>
    </dgm:pt>
    <dgm:pt modelId="{356E834C-6FA6-487A-9E6C-7122141B1F94}" type="sibTrans" cxnId="{2F878CD5-4EBA-442C-BD0F-BDB4F075B8E7}">
      <dgm:prSet/>
      <dgm:spPr/>
      <dgm:t>
        <a:bodyPr/>
        <a:lstStyle/>
        <a:p>
          <a:endParaRPr lang="ru-RU"/>
        </a:p>
      </dgm:t>
    </dgm:pt>
    <dgm:pt modelId="{120F7C4A-FCFF-45F3-A022-CF1BCC5C43CB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sz="14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закон от 21.07.2014 № 256-ФЗ «О внесении изменений в отдельные законодательные акты РФ по вопросам проведения независимой оценки качества оказания услуг организациями в сфере культуры, социального обслуживания, охраны здоровья и образования»</a:t>
          </a:r>
          <a:endParaRPr lang="ru-RU" sz="1400" b="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063979-21C9-4B47-A8DE-C6CB2A38980A}" type="parTrans" cxnId="{5561BF6E-F5C8-46FB-8FE3-E7B8E00E503B}">
      <dgm:prSet/>
      <dgm:spPr/>
      <dgm:t>
        <a:bodyPr/>
        <a:lstStyle/>
        <a:p>
          <a:endParaRPr lang="ru-RU"/>
        </a:p>
      </dgm:t>
    </dgm:pt>
    <dgm:pt modelId="{78B5BD4C-E066-4FEF-B984-149A85E9AC6B}" type="sibTrans" cxnId="{5561BF6E-F5C8-46FB-8FE3-E7B8E00E503B}">
      <dgm:prSet/>
      <dgm:spPr/>
      <dgm:t>
        <a:bodyPr/>
        <a:lstStyle/>
        <a:p>
          <a:endParaRPr lang="ru-RU"/>
        </a:p>
      </dgm:t>
    </dgm:pt>
    <dgm:pt modelId="{44DDD220-AED7-4164-BB30-D706B0A084B9}" type="pres">
      <dgm:prSet presAssocID="{B8A148F0-9E64-4BD0-9726-50D9DA0F153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A6A0BB-5C52-49C0-991B-F5929394CC46}" type="pres">
      <dgm:prSet presAssocID="{120F7C4A-FCFF-45F3-A022-CF1BCC5C43CB}" presName="parentLin" presStyleCnt="0"/>
      <dgm:spPr/>
      <dgm:t>
        <a:bodyPr/>
        <a:lstStyle/>
        <a:p>
          <a:endParaRPr lang="ru-RU"/>
        </a:p>
      </dgm:t>
    </dgm:pt>
    <dgm:pt modelId="{E79FCD90-6A2E-4A53-B186-C8AB07FFC5D2}" type="pres">
      <dgm:prSet presAssocID="{120F7C4A-FCFF-45F3-A022-CF1BCC5C43CB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DB17028-FB07-4A78-8815-6514725A81B6}" type="pres">
      <dgm:prSet presAssocID="{120F7C4A-FCFF-45F3-A022-CF1BCC5C43CB}" presName="parentText" presStyleLbl="node1" presStyleIdx="0" presStyleCnt="4" custScaleX="125147" custScaleY="110934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D063E80-7A93-4361-AD87-ED74EAA5E15C}" type="pres">
      <dgm:prSet presAssocID="{120F7C4A-FCFF-45F3-A022-CF1BCC5C43CB}" presName="negativeSpace" presStyleCnt="0"/>
      <dgm:spPr/>
      <dgm:t>
        <a:bodyPr/>
        <a:lstStyle/>
        <a:p>
          <a:endParaRPr lang="ru-RU"/>
        </a:p>
      </dgm:t>
    </dgm:pt>
    <dgm:pt modelId="{C66746B3-0120-4DC9-964E-DBFA3D5E245B}" type="pres">
      <dgm:prSet presAssocID="{120F7C4A-FCFF-45F3-A022-CF1BCC5C43CB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7B1E91-B205-4649-967A-C67F537BE285}" type="pres">
      <dgm:prSet presAssocID="{78B5BD4C-E066-4FEF-B984-149A85E9AC6B}" presName="spaceBetweenRectangles" presStyleCnt="0"/>
      <dgm:spPr/>
      <dgm:t>
        <a:bodyPr/>
        <a:lstStyle/>
        <a:p>
          <a:endParaRPr lang="ru-RU"/>
        </a:p>
      </dgm:t>
    </dgm:pt>
    <dgm:pt modelId="{6989F2AE-61D3-4B94-BCD4-92413887AA4F}" type="pres">
      <dgm:prSet presAssocID="{964150E2-24B0-4A5E-92A9-1A0839E0E471}" presName="parentLin" presStyleCnt="0"/>
      <dgm:spPr/>
      <dgm:t>
        <a:bodyPr/>
        <a:lstStyle/>
        <a:p>
          <a:endParaRPr lang="ru-RU"/>
        </a:p>
      </dgm:t>
    </dgm:pt>
    <dgm:pt modelId="{43859234-5EF3-49CF-B4A4-1BAFA52DD08D}" type="pres">
      <dgm:prSet presAssocID="{964150E2-24B0-4A5E-92A9-1A0839E0E47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A04D954-E03A-4C15-A101-CDB54F903DBF}" type="pres">
      <dgm:prSet presAssocID="{964150E2-24B0-4A5E-92A9-1A0839E0E471}" presName="parentText" presStyleLbl="node1" presStyleIdx="1" presStyleCnt="4" custScaleX="125147" custScaleY="110759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C26A6E9-8AAB-4EA1-981D-E9E82448C10B}" type="pres">
      <dgm:prSet presAssocID="{964150E2-24B0-4A5E-92A9-1A0839E0E471}" presName="negativeSpace" presStyleCnt="0"/>
      <dgm:spPr/>
      <dgm:t>
        <a:bodyPr/>
        <a:lstStyle/>
        <a:p>
          <a:endParaRPr lang="ru-RU"/>
        </a:p>
      </dgm:t>
    </dgm:pt>
    <dgm:pt modelId="{50A62FE2-30F6-4D9E-AC08-FF4B80950139}" type="pres">
      <dgm:prSet presAssocID="{964150E2-24B0-4A5E-92A9-1A0839E0E471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727DE8-A676-483B-8092-5A6DC5BD1555}" type="pres">
      <dgm:prSet presAssocID="{356E834C-6FA6-487A-9E6C-7122141B1F94}" presName="spaceBetweenRectangles" presStyleCnt="0"/>
      <dgm:spPr/>
      <dgm:t>
        <a:bodyPr/>
        <a:lstStyle/>
        <a:p>
          <a:endParaRPr lang="ru-RU"/>
        </a:p>
      </dgm:t>
    </dgm:pt>
    <dgm:pt modelId="{EEF2A7E6-8ECA-4887-B74F-86C5848E4154}" type="pres">
      <dgm:prSet presAssocID="{09B001FA-AC1D-4C98-ACAB-1390FB8D63BD}" presName="parentLin" presStyleCnt="0"/>
      <dgm:spPr/>
      <dgm:t>
        <a:bodyPr/>
        <a:lstStyle/>
        <a:p>
          <a:endParaRPr lang="ru-RU"/>
        </a:p>
      </dgm:t>
    </dgm:pt>
    <dgm:pt modelId="{C3D32373-FD85-4CBC-A287-38C3537D98EA}" type="pres">
      <dgm:prSet presAssocID="{09B001FA-AC1D-4C98-ACAB-1390FB8D63B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B1AFEBB3-F5FC-48A2-A314-0273C85D283A}" type="pres">
      <dgm:prSet presAssocID="{09B001FA-AC1D-4C98-ACAB-1390FB8D63BD}" presName="parentText" presStyleLbl="node1" presStyleIdx="2" presStyleCnt="4" custScaleX="125147" custScaleY="197408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96FD8CE-928F-41C4-B50C-44F7393390FB}" type="pres">
      <dgm:prSet presAssocID="{09B001FA-AC1D-4C98-ACAB-1390FB8D63BD}" presName="negativeSpace" presStyleCnt="0"/>
      <dgm:spPr/>
      <dgm:t>
        <a:bodyPr/>
        <a:lstStyle/>
        <a:p>
          <a:endParaRPr lang="ru-RU"/>
        </a:p>
      </dgm:t>
    </dgm:pt>
    <dgm:pt modelId="{AE413250-E5D8-4928-87A0-717B2429C17F}" type="pres">
      <dgm:prSet presAssocID="{09B001FA-AC1D-4C98-ACAB-1390FB8D63BD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FA6373-D130-41E6-9B6D-531231337959}" type="pres">
      <dgm:prSet presAssocID="{0F9576E1-316F-406E-AAB2-8C3074076CA2}" presName="spaceBetweenRectangles" presStyleCnt="0"/>
      <dgm:spPr/>
      <dgm:t>
        <a:bodyPr/>
        <a:lstStyle/>
        <a:p>
          <a:endParaRPr lang="ru-RU"/>
        </a:p>
      </dgm:t>
    </dgm:pt>
    <dgm:pt modelId="{909B5203-5FA9-4DE4-89CA-91FA325BB34A}" type="pres">
      <dgm:prSet presAssocID="{CA8C90B2-8126-4733-8262-9C48DA77766A}" presName="parentLin" presStyleCnt="0"/>
      <dgm:spPr/>
      <dgm:t>
        <a:bodyPr/>
        <a:lstStyle/>
        <a:p>
          <a:endParaRPr lang="ru-RU"/>
        </a:p>
      </dgm:t>
    </dgm:pt>
    <dgm:pt modelId="{7B2CF412-F2BC-49F8-AA7C-48277A913C22}" type="pres">
      <dgm:prSet presAssocID="{CA8C90B2-8126-4733-8262-9C48DA77766A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DBE867CB-A4D2-4F96-88D0-949C827F7146}" type="pres">
      <dgm:prSet presAssocID="{CA8C90B2-8126-4733-8262-9C48DA77766A}" presName="parentText" presStyleLbl="node1" presStyleIdx="3" presStyleCnt="4" custScaleX="125147" custScaleY="199234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AEE654D-4547-4828-8DFF-A1AC8B4AAC32}" type="pres">
      <dgm:prSet presAssocID="{CA8C90B2-8126-4733-8262-9C48DA77766A}" presName="negativeSpace" presStyleCnt="0"/>
      <dgm:spPr/>
      <dgm:t>
        <a:bodyPr/>
        <a:lstStyle/>
        <a:p>
          <a:endParaRPr lang="ru-RU"/>
        </a:p>
      </dgm:t>
    </dgm:pt>
    <dgm:pt modelId="{B577CCC3-068B-497F-9FAA-5921C287F06A}" type="pres">
      <dgm:prSet presAssocID="{CA8C90B2-8126-4733-8262-9C48DA77766A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878CD5-4EBA-442C-BD0F-BDB4F075B8E7}" srcId="{B8A148F0-9E64-4BD0-9726-50D9DA0F153A}" destId="{964150E2-24B0-4A5E-92A9-1A0839E0E471}" srcOrd="1" destOrd="0" parTransId="{95B023A4-1627-4CAE-BD5C-C740D2C6C9F0}" sibTransId="{356E834C-6FA6-487A-9E6C-7122141B1F94}"/>
    <dgm:cxn modelId="{20D162E5-4E00-420E-85DC-CDF352ECF8C1}" type="presOf" srcId="{120F7C4A-FCFF-45F3-A022-CF1BCC5C43CB}" destId="{7DB17028-FB07-4A78-8815-6514725A81B6}" srcOrd="1" destOrd="0" presId="urn:microsoft.com/office/officeart/2005/8/layout/list1"/>
    <dgm:cxn modelId="{2F54F94D-BAD0-4AF2-8679-52B3534B683E}" srcId="{B8A148F0-9E64-4BD0-9726-50D9DA0F153A}" destId="{09B001FA-AC1D-4C98-ACAB-1390FB8D63BD}" srcOrd="2" destOrd="0" parTransId="{BA7EE0A4-092C-4F3C-9D18-132DE43ECE68}" sibTransId="{0F9576E1-316F-406E-AAB2-8C3074076CA2}"/>
    <dgm:cxn modelId="{1B913130-C9A0-42FB-B100-A8BF8EF94056}" type="presOf" srcId="{CA8C90B2-8126-4733-8262-9C48DA77766A}" destId="{DBE867CB-A4D2-4F96-88D0-949C827F7146}" srcOrd="1" destOrd="0" presId="urn:microsoft.com/office/officeart/2005/8/layout/list1"/>
    <dgm:cxn modelId="{C31B9BBA-8906-4F53-9AA4-80A334777F43}" type="presOf" srcId="{964150E2-24B0-4A5E-92A9-1A0839E0E471}" destId="{43859234-5EF3-49CF-B4A4-1BAFA52DD08D}" srcOrd="0" destOrd="0" presId="urn:microsoft.com/office/officeart/2005/8/layout/list1"/>
    <dgm:cxn modelId="{5AE9A789-CEF1-4616-A0FE-5C2F4A2DB502}" type="presOf" srcId="{09B001FA-AC1D-4C98-ACAB-1390FB8D63BD}" destId="{B1AFEBB3-F5FC-48A2-A314-0273C85D283A}" srcOrd="1" destOrd="0" presId="urn:microsoft.com/office/officeart/2005/8/layout/list1"/>
    <dgm:cxn modelId="{2021F6FC-FE5E-42C8-A65C-C9FD9E3B27C8}" type="presOf" srcId="{CA8C90B2-8126-4733-8262-9C48DA77766A}" destId="{7B2CF412-F2BC-49F8-AA7C-48277A913C22}" srcOrd="0" destOrd="0" presId="urn:microsoft.com/office/officeart/2005/8/layout/list1"/>
    <dgm:cxn modelId="{F517B817-A8BD-4E0E-8E31-79D2080FB84C}" type="presOf" srcId="{120F7C4A-FCFF-45F3-A022-CF1BCC5C43CB}" destId="{E79FCD90-6A2E-4A53-B186-C8AB07FFC5D2}" srcOrd="0" destOrd="0" presId="urn:microsoft.com/office/officeart/2005/8/layout/list1"/>
    <dgm:cxn modelId="{06D28DCA-1010-4101-BBD5-8AF187BC01E4}" type="presOf" srcId="{B8A148F0-9E64-4BD0-9726-50D9DA0F153A}" destId="{44DDD220-AED7-4164-BB30-D706B0A084B9}" srcOrd="0" destOrd="0" presId="urn:microsoft.com/office/officeart/2005/8/layout/list1"/>
    <dgm:cxn modelId="{14E20BCE-85DF-49C0-83C5-438908EBAFBF}" type="presOf" srcId="{09B001FA-AC1D-4C98-ACAB-1390FB8D63BD}" destId="{C3D32373-FD85-4CBC-A287-38C3537D98EA}" srcOrd="0" destOrd="0" presId="urn:microsoft.com/office/officeart/2005/8/layout/list1"/>
    <dgm:cxn modelId="{8D64FE14-8ECE-4DC4-B0EC-73B6824D25FB}" type="presOf" srcId="{964150E2-24B0-4A5E-92A9-1A0839E0E471}" destId="{1A04D954-E03A-4C15-A101-CDB54F903DBF}" srcOrd="1" destOrd="0" presId="urn:microsoft.com/office/officeart/2005/8/layout/list1"/>
    <dgm:cxn modelId="{6830ECC8-A84E-414D-B5E9-2E1A76B3A472}" srcId="{B8A148F0-9E64-4BD0-9726-50D9DA0F153A}" destId="{CA8C90B2-8126-4733-8262-9C48DA77766A}" srcOrd="3" destOrd="0" parTransId="{143CF6B3-1A64-442B-9C52-44BA62CE5D4B}" sibTransId="{A8F98F24-3BA5-40D0-802E-6908BE03885A}"/>
    <dgm:cxn modelId="{5561BF6E-F5C8-46FB-8FE3-E7B8E00E503B}" srcId="{B8A148F0-9E64-4BD0-9726-50D9DA0F153A}" destId="{120F7C4A-FCFF-45F3-A022-CF1BCC5C43CB}" srcOrd="0" destOrd="0" parTransId="{AD063979-21C9-4B47-A8DE-C6CB2A38980A}" sibTransId="{78B5BD4C-E066-4FEF-B984-149A85E9AC6B}"/>
    <dgm:cxn modelId="{E36C27D1-996E-4CA3-9460-1AD482FC3997}" type="presParOf" srcId="{44DDD220-AED7-4164-BB30-D706B0A084B9}" destId="{89A6A0BB-5C52-49C0-991B-F5929394CC46}" srcOrd="0" destOrd="0" presId="urn:microsoft.com/office/officeart/2005/8/layout/list1"/>
    <dgm:cxn modelId="{06E9E972-C1AE-4E16-88A4-16CA82476EFD}" type="presParOf" srcId="{89A6A0BB-5C52-49C0-991B-F5929394CC46}" destId="{E79FCD90-6A2E-4A53-B186-C8AB07FFC5D2}" srcOrd="0" destOrd="0" presId="urn:microsoft.com/office/officeart/2005/8/layout/list1"/>
    <dgm:cxn modelId="{DA3CF39A-E61C-436F-B6B9-0614AEDD7976}" type="presParOf" srcId="{89A6A0BB-5C52-49C0-991B-F5929394CC46}" destId="{7DB17028-FB07-4A78-8815-6514725A81B6}" srcOrd="1" destOrd="0" presId="urn:microsoft.com/office/officeart/2005/8/layout/list1"/>
    <dgm:cxn modelId="{186E8ED7-7B14-4A6D-B29C-5DA402344A8B}" type="presParOf" srcId="{44DDD220-AED7-4164-BB30-D706B0A084B9}" destId="{2D063E80-7A93-4361-AD87-ED74EAA5E15C}" srcOrd="1" destOrd="0" presId="urn:microsoft.com/office/officeart/2005/8/layout/list1"/>
    <dgm:cxn modelId="{B094ADD5-C7EB-46AB-8AC1-4FDB10967888}" type="presParOf" srcId="{44DDD220-AED7-4164-BB30-D706B0A084B9}" destId="{C66746B3-0120-4DC9-964E-DBFA3D5E245B}" srcOrd="2" destOrd="0" presId="urn:microsoft.com/office/officeart/2005/8/layout/list1"/>
    <dgm:cxn modelId="{B11E8B45-5407-48C2-951C-8358FD4028E3}" type="presParOf" srcId="{44DDD220-AED7-4164-BB30-D706B0A084B9}" destId="{E57B1E91-B205-4649-967A-C67F537BE285}" srcOrd="3" destOrd="0" presId="urn:microsoft.com/office/officeart/2005/8/layout/list1"/>
    <dgm:cxn modelId="{01B64579-490B-4A43-8655-C33D43AA5C26}" type="presParOf" srcId="{44DDD220-AED7-4164-BB30-D706B0A084B9}" destId="{6989F2AE-61D3-4B94-BCD4-92413887AA4F}" srcOrd="4" destOrd="0" presId="urn:microsoft.com/office/officeart/2005/8/layout/list1"/>
    <dgm:cxn modelId="{61257F75-1DF0-460C-90E1-720EE005CED9}" type="presParOf" srcId="{6989F2AE-61D3-4B94-BCD4-92413887AA4F}" destId="{43859234-5EF3-49CF-B4A4-1BAFA52DD08D}" srcOrd="0" destOrd="0" presId="urn:microsoft.com/office/officeart/2005/8/layout/list1"/>
    <dgm:cxn modelId="{BD2221E1-A49E-44D7-8AA7-A5A2DC94601E}" type="presParOf" srcId="{6989F2AE-61D3-4B94-BCD4-92413887AA4F}" destId="{1A04D954-E03A-4C15-A101-CDB54F903DBF}" srcOrd="1" destOrd="0" presId="urn:microsoft.com/office/officeart/2005/8/layout/list1"/>
    <dgm:cxn modelId="{1856831E-9798-4515-BF76-C10A2593B3AE}" type="presParOf" srcId="{44DDD220-AED7-4164-BB30-D706B0A084B9}" destId="{DC26A6E9-8AAB-4EA1-981D-E9E82448C10B}" srcOrd="5" destOrd="0" presId="urn:microsoft.com/office/officeart/2005/8/layout/list1"/>
    <dgm:cxn modelId="{CBCFE676-9DD2-4AEF-8000-991AA8D46FE4}" type="presParOf" srcId="{44DDD220-AED7-4164-BB30-D706B0A084B9}" destId="{50A62FE2-30F6-4D9E-AC08-FF4B80950139}" srcOrd="6" destOrd="0" presId="urn:microsoft.com/office/officeart/2005/8/layout/list1"/>
    <dgm:cxn modelId="{7B65C31D-A543-40D5-B85A-87295F4132F6}" type="presParOf" srcId="{44DDD220-AED7-4164-BB30-D706B0A084B9}" destId="{BA727DE8-A676-483B-8092-5A6DC5BD1555}" srcOrd="7" destOrd="0" presId="urn:microsoft.com/office/officeart/2005/8/layout/list1"/>
    <dgm:cxn modelId="{6B1890E8-B90D-482E-A0ED-88AADF0B1C37}" type="presParOf" srcId="{44DDD220-AED7-4164-BB30-D706B0A084B9}" destId="{EEF2A7E6-8ECA-4887-B74F-86C5848E4154}" srcOrd="8" destOrd="0" presId="urn:microsoft.com/office/officeart/2005/8/layout/list1"/>
    <dgm:cxn modelId="{5DCBB527-F608-4643-9F1D-6A6601B11184}" type="presParOf" srcId="{EEF2A7E6-8ECA-4887-B74F-86C5848E4154}" destId="{C3D32373-FD85-4CBC-A287-38C3537D98EA}" srcOrd="0" destOrd="0" presId="urn:microsoft.com/office/officeart/2005/8/layout/list1"/>
    <dgm:cxn modelId="{10C05FC1-AF86-4778-8C43-B4D08E5A0390}" type="presParOf" srcId="{EEF2A7E6-8ECA-4887-B74F-86C5848E4154}" destId="{B1AFEBB3-F5FC-48A2-A314-0273C85D283A}" srcOrd="1" destOrd="0" presId="urn:microsoft.com/office/officeart/2005/8/layout/list1"/>
    <dgm:cxn modelId="{A1F2505D-7A3D-43A4-810C-367DFA389332}" type="presParOf" srcId="{44DDD220-AED7-4164-BB30-D706B0A084B9}" destId="{A96FD8CE-928F-41C4-B50C-44F7393390FB}" srcOrd="9" destOrd="0" presId="urn:microsoft.com/office/officeart/2005/8/layout/list1"/>
    <dgm:cxn modelId="{75F309F3-B6D8-46CE-BF5D-BE1060707DBF}" type="presParOf" srcId="{44DDD220-AED7-4164-BB30-D706B0A084B9}" destId="{AE413250-E5D8-4928-87A0-717B2429C17F}" srcOrd="10" destOrd="0" presId="urn:microsoft.com/office/officeart/2005/8/layout/list1"/>
    <dgm:cxn modelId="{3C1FF748-BD42-451F-B656-D9386FDAC54F}" type="presParOf" srcId="{44DDD220-AED7-4164-BB30-D706B0A084B9}" destId="{0CFA6373-D130-41E6-9B6D-531231337959}" srcOrd="11" destOrd="0" presId="urn:microsoft.com/office/officeart/2005/8/layout/list1"/>
    <dgm:cxn modelId="{56AE8A29-32CC-463F-AA7C-33964068BC28}" type="presParOf" srcId="{44DDD220-AED7-4164-BB30-D706B0A084B9}" destId="{909B5203-5FA9-4DE4-89CA-91FA325BB34A}" srcOrd="12" destOrd="0" presId="urn:microsoft.com/office/officeart/2005/8/layout/list1"/>
    <dgm:cxn modelId="{1C463F13-E6B1-462E-8595-6893010496F3}" type="presParOf" srcId="{909B5203-5FA9-4DE4-89CA-91FA325BB34A}" destId="{7B2CF412-F2BC-49F8-AA7C-48277A913C22}" srcOrd="0" destOrd="0" presId="urn:microsoft.com/office/officeart/2005/8/layout/list1"/>
    <dgm:cxn modelId="{B07DA79E-D841-44F6-B489-E063CBCFAE89}" type="presParOf" srcId="{909B5203-5FA9-4DE4-89CA-91FA325BB34A}" destId="{DBE867CB-A4D2-4F96-88D0-949C827F7146}" srcOrd="1" destOrd="0" presId="urn:microsoft.com/office/officeart/2005/8/layout/list1"/>
    <dgm:cxn modelId="{3255E363-895E-4B61-9759-0F37832FCC49}" type="presParOf" srcId="{44DDD220-AED7-4164-BB30-D706B0A084B9}" destId="{1AEE654D-4547-4828-8DFF-A1AC8B4AAC32}" srcOrd="13" destOrd="0" presId="urn:microsoft.com/office/officeart/2005/8/layout/list1"/>
    <dgm:cxn modelId="{F53510E4-49B1-491A-8964-4DFEB62F0963}" type="presParOf" srcId="{44DDD220-AED7-4164-BB30-D706B0A084B9}" destId="{B577CCC3-068B-497F-9FAA-5921C287F06A}" srcOrd="14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BEC471-2299-4235-A4C6-53E04C867A8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D89CF8-F9A8-487B-87F5-D55EC493BEA6}">
      <dgm:prSet custT="1"/>
      <dgm:spPr/>
      <dgm:t>
        <a:bodyPr/>
        <a:lstStyle/>
        <a:p>
          <a:r>
            <a:rPr lang="ru-RU" sz="1600" b="1" dirty="0" smtClean="0">
              <a:latin typeface="+mn-lt"/>
              <a:cs typeface="Times New Roman" panose="02020603050405020304" pitchFamily="18" charset="0"/>
            </a:rPr>
            <a:t>ФОИВ</a:t>
          </a:r>
          <a:r>
            <a:rPr lang="ru-RU" sz="1600" dirty="0" smtClean="0">
              <a:latin typeface="+mn-lt"/>
              <a:cs typeface="Times New Roman" panose="02020603050405020304" pitchFamily="18" charset="0"/>
            </a:rPr>
            <a:t>, осуществляющий функции по выработке и реализации государственной политики и нормативному правовому регулированию </a:t>
          </a:r>
          <a:r>
            <a:rPr lang="ru-RU" sz="1600" b="1" dirty="0" smtClean="0">
              <a:latin typeface="+mn-lt"/>
              <a:cs typeface="Times New Roman" panose="02020603050405020304" pitchFamily="18" charset="0"/>
            </a:rPr>
            <a:t>в сфере культуры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32BF89B2-601C-40D4-9562-E16A11D318A8}" type="parTrans" cxnId="{581764D9-2199-4F3A-A79B-ACBE9FAC8FB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4C5936-3E62-4120-B4DE-F16F68FF9642}" type="sibTrans" cxnId="{581764D9-2199-4F3A-A79B-ACBE9FAC8FB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2D00C4-97A7-423E-8CF2-B4AE550886C7}">
      <dgm:prSet custT="1"/>
      <dgm:spPr/>
      <dgm:t>
        <a:bodyPr/>
        <a:lstStyle/>
        <a:p>
          <a:r>
            <a:rPr lang="ru-RU" sz="1600" b="1" smtClean="0">
              <a:latin typeface="+mn-lt"/>
              <a:cs typeface="Times New Roman" panose="02020603050405020304" pitchFamily="18" charset="0"/>
            </a:rPr>
            <a:t>Органы государственной власти субъектов Российской Федерации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2F8EB79F-12BD-415A-989F-8D63E83AB205}" type="parTrans" cxnId="{B6998FB4-F77A-447E-A29C-C1485117353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6FB044-C2A7-4B5B-BA0D-1E775F72C50E}" type="sibTrans" cxnId="{B6998FB4-F77A-447E-A29C-C1485117353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3A3B1A-AC57-4F75-8639-3796A26AF513}">
      <dgm:prSet custT="1"/>
      <dgm:spPr/>
      <dgm:t>
        <a:bodyPr/>
        <a:lstStyle/>
        <a:p>
          <a:r>
            <a:rPr lang="ru-RU" sz="1600" b="1" smtClean="0">
              <a:latin typeface="+mn-lt"/>
              <a:cs typeface="Times New Roman" panose="02020603050405020304" pitchFamily="18" charset="0"/>
            </a:rPr>
            <a:t>ФОИВ</a:t>
          </a:r>
          <a:r>
            <a:rPr lang="ru-RU" sz="1600" smtClean="0">
              <a:latin typeface="+mn-lt"/>
              <a:cs typeface="Times New Roman" panose="02020603050405020304" pitchFamily="18" charset="0"/>
            </a:rPr>
            <a:t>, осуществляющий функции по выработке государственной политики и нормативно-правовому регулированию </a:t>
          </a:r>
          <a:r>
            <a:rPr lang="ru-RU" sz="1600" b="1" smtClean="0">
              <a:latin typeface="+mn-lt"/>
              <a:cs typeface="Times New Roman" panose="02020603050405020304" pitchFamily="18" charset="0"/>
            </a:rPr>
            <a:t>в сфере образования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57DF3BC4-665F-401E-8FC5-4674002D7351}" type="parTrans" cxnId="{E3785A5C-1D0A-4EC6-8D9F-7BBDF7748BB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E1218D-137E-4736-8A2A-04F21CB326C5}" type="sibTrans" cxnId="{E3785A5C-1D0A-4EC6-8D9F-7BBDF7748BB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3CB593-8D9C-4911-A026-D5451C68EE72}">
      <dgm:prSet custT="1"/>
      <dgm:spPr/>
      <dgm:t>
        <a:bodyPr/>
        <a:lstStyle/>
        <a:p>
          <a:r>
            <a:rPr lang="ru-RU" sz="1600" b="1" smtClean="0">
              <a:latin typeface="+mn-lt"/>
              <a:cs typeface="Times New Roman" panose="02020603050405020304" pitchFamily="18" charset="0"/>
            </a:rPr>
            <a:t>ФОИВ</a:t>
          </a:r>
          <a:r>
            <a:rPr lang="ru-RU" sz="1600" smtClean="0">
              <a:latin typeface="+mn-lt"/>
              <a:cs typeface="Times New Roman" panose="02020603050405020304" pitchFamily="18" charset="0"/>
            </a:rPr>
            <a:t>, осуществляющий функции по выработке и реализации государственной политики и нормативно-правовому регулированию </a:t>
          </a:r>
          <a:r>
            <a:rPr lang="ru-RU" sz="1600" b="1" smtClean="0">
              <a:latin typeface="+mn-lt"/>
              <a:cs typeface="Times New Roman" panose="02020603050405020304" pitchFamily="18" charset="0"/>
            </a:rPr>
            <a:t>в сфере здравоохранения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0D7B4576-C458-4F72-9685-672050A64F05}" type="parTrans" cxnId="{7927E3B1-273E-49B5-A029-DB10C139851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D5DF50-AD6D-4F3A-8D8E-EADB0CE85B68}" type="sibTrans" cxnId="{7927E3B1-273E-49B5-A029-DB10C139851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5443F3-8687-40E6-9DD6-3EC04D42839E}">
      <dgm:prSet custT="1"/>
      <dgm:spPr/>
      <dgm:t>
        <a:bodyPr/>
        <a:lstStyle/>
        <a:p>
          <a:r>
            <a:rPr lang="ru-RU" sz="1600" b="1" smtClean="0">
              <a:latin typeface="+mn-lt"/>
              <a:cs typeface="Times New Roman" panose="02020603050405020304" pitchFamily="18" charset="0"/>
            </a:rPr>
            <a:t>ФОИВ</a:t>
          </a:r>
          <a:r>
            <a:rPr lang="ru-RU" sz="1600" smtClean="0">
              <a:latin typeface="+mn-lt"/>
              <a:cs typeface="Times New Roman" panose="02020603050405020304" pitchFamily="18" charset="0"/>
            </a:rPr>
            <a:t>, осуществляющий функции по выработке и реализации государственной политики и нормативному правовому регулированию </a:t>
          </a:r>
          <a:r>
            <a:rPr lang="ru-RU" sz="1600" b="1" smtClean="0">
              <a:latin typeface="+mn-lt"/>
              <a:cs typeface="Times New Roman" panose="02020603050405020304" pitchFamily="18" charset="0"/>
            </a:rPr>
            <a:t>в сфере социального обслуживания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615FC532-7AF0-4D74-9488-79FC69950FDE}" type="parTrans" cxnId="{62018C83-61E2-4602-B79E-A92357C915C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4AA672-C6FB-4CEF-945D-C1EDA4F2FAFE}" type="sibTrans" cxnId="{62018C83-61E2-4602-B79E-A92357C915C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8971CF-EDFE-4555-A592-C4B29A0C8FB1}">
      <dgm:prSet custT="1"/>
      <dgm:spPr/>
      <dgm:t>
        <a:bodyPr/>
        <a:lstStyle/>
        <a:p>
          <a:r>
            <a:rPr lang="ru-RU" sz="1600" b="1" smtClean="0">
              <a:latin typeface="+mn-lt"/>
              <a:cs typeface="Times New Roman" panose="02020603050405020304" pitchFamily="18" charset="0"/>
            </a:rPr>
            <a:t>Органы местного самоуправления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3B65C655-010D-4C7D-B12F-272145C32357}" type="parTrans" cxnId="{7087B9F7-96C9-40B9-ACFF-F95D73E2AE3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F75DB7-624F-4AB9-8712-E8E969891647}" type="sibTrans" cxnId="{7087B9F7-96C9-40B9-ACFF-F95D73E2AE3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08BFA9-A22B-49BF-910B-A2EC79AFE204}" type="pres">
      <dgm:prSet presAssocID="{46BEC471-2299-4235-A4C6-53E04C867A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CA6076-8833-4088-A1A2-75419DD407B0}" type="pres">
      <dgm:prSet presAssocID="{AAD89CF8-F9A8-487B-87F5-D55EC493BEA6}" presName="parentLin" presStyleCnt="0"/>
      <dgm:spPr/>
      <dgm:t>
        <a:bodyPr/>
        <a:lstStyle/>
        <a:p>
          <a:endParaRPr lang="ru-RU"/>
        </a:p>
      </dgm:t>
    </dgm:pt>
    <dgm:pt modelId="{F76C5A8A-BD1D-410E-BDB2-7426599B28EB}" type="pres">
      <dgm:prSet presAssocID="{AAD89CF8-F9A8-487B-87F5-D55EC493BEA6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5D8200AE-9307-430D-A8A2-35E4EC15F469}" type="pres">
      <dgm:prSet presAssocID="{AAD89CF8-F9A8-487B-87F5-D55EC493BEA6}" presName="parentText" presStyleLbl="node1" presStyleIdx="0" presStyleCnt="6" custScaleX="132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D9656-B441-41BB-975A-3CD535FFD0B6}" type="pres">
      <dgm:prSet presAssocID="{AAD89CF8-F9A8-487B-87F5-D55EC493BEA6}" presName="negativeSpace" presStyleCnt="0"/>
      <dgm:spPr/>
      <dgm:t>
        <a:bodyPr/>
        <a:lstStyle/>
        <a:p>
          <a:endParaRPr lang="ru-RU"/>
        </a:p>
      </dgm:t>
    </dgm:pt>
    <dgm:pt modelId="{F47B88D7-5008-4656-B373-667F950B3897}" type="pres">
      <dgm:prSet presAssocID="{AAD89CF8-F9A8-487B-87F5-D55EC493BEA6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4F152B-D99A-4F93-8662-FBDA13D40DB2}" type="pres">
      <dgm:prSet presAssocID="{004C5936-3E62-4120-B4DE-F16F68FF9642}" presName="spaceBetweenRectangles" presStyleCnt="0"/>
      <dgm:spPr/>
      <dgm:t>
        <a:bodyPr/>
        <a:lstStyle/>
        <a:p>
          <a:endParaRPr lang="ru-RU"/>
        </a:p>
      </dgm:t>
    </dgm:pt>
    <dgm:pt modelId="{B7649277-3C91-4F12-A529-0E146459C3DD}" type="pres">
      <dgm:prSet presAssocID="{FB3CB593-8D9C-4911-A026-D5451C68EE72}" presName="parentLin" presStyleCnt="0"/>
      <dgm:spPr/>
      <dgm:t>
        <a:bodyPr/>
        <a:lstStyle/>
        <a:p>
          <a:endParaRPr lang="ru-RU"/>
        </a:p>
      </dgm:t>
    </dgm:pt>
    <dgm:pt modelId="{1DBD2653-7F25-4B34-B4CA-285776028A8E}" type="pres">
      <dgm:prSet presAssocID="{FB3CB593-8D9C-4911-A026-D5451C68EE72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2BCF32F6-0A7F-4D8D-8328-FCF5BE5DBBBA}" type="pres">
      <dgm:prSet presAssocID="{FB3CB593-8D9C-4911-A026-D5451C68EE72}" presName="parentText" presStyleLbl="node1" presStyleIdx="1" presStyleCnt="6" custScaleX="132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5E769E-6310-490B-A492-DC20517CC3E5}" type="pres">
      <dgm:prSet presAssocID="{FB3CB593-8D9C-4911-A026-D5451C68EE72}" presName="negativeSpace" presStyleCnt="0"/>
      <dgm:spPr/>
      <dgm:t>
        <a:bodyPr/>
        <a:lstStyle/>
        <a:p>
          <a:endParaRPr lang="ru-RU"/>
        </a:p>
      </dgm:t>
    </dgm:pt>
    <dgm:pt modelId="{B781B92A-E0FF-4088-BE6E-C118F9F4E190}" type="pres">
      <dgm:prSet presAssocID="{FB3CB593-8D9C-4911-A026-D5451C68EE72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5C655F-CC81-4E2B-ADC6-3E4EED96EC02}" type="pres">
      <dgm:prSet presAssocID="{42D5DF50-AD6D-4F3A-8D8E-EADB0CE85B68}" presName="spaceBetweenRectangles" presStyleCnt="0"/>
      <dgm:spPr/>
      <dgm:t>
        <a:bodyPr/>
        <a:lstStyle/>
        <a:p>
          <a:endParaRPr lang="ru-RU"/>
        </a:p>
      </dgm:t>
    </dgm:pt>
    <dgm:pt modelId="{D3906FC8-9BA4-43DA-9141-76636BEDE5E0}" type="pres">
      <dgm:prSet presAssocID="{AC3A3B1A-AC57-4F75-8639-3796A26AF513}" presName="parentLin" presStyleCnt="0"/>
      <dgm:spPr/>
      <dgm:t>
        <a:bodyPr/>
        <a:lstStyle/>
        <a:p>
          <a:endParaRPr lang="ru-RU"/>
        </a:p>
      </dgm:t>
    </dgm:pt>
    <dgm:pt modelId="{EBF28080-975D-480E-9C45-C1AFAF40E633}" type="pres">
      <dgm:prSet presAssocID="{AC3A3B1A-AC57-4F75-8639-3796A26AF513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52201DE4-656E-4A42-B342-AE9186653E5D}" type="pres">
      <dgm:prSet presAssocID="{AC3A3B1A-AC57-4F75-8639-3796A26AF513}" presName="parentText" presStyleLbl="node1" presStyleIdx="2" presStyleCnt="6" custScaleX="132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C4F3B0-747D-4221-B666-2B5F0D7AAD2F}" type="pres">
      <dgm:prSet presAssocID="{AC3A3B1A-AC57-4F75-8639-3796A26AF513}" presName="negativeSpace" presStyleCnt="0"/>
      <dgm:spPr/>
      <dgm:t>
        <a:bodyPr/>
        <a:lstStyle/>
        <a:p>
          <a:endParaRPr lang="ru-RU"/>
        </a:p>
      </dgm:t>
    </dgm:pt>
    <dgm:pt modelId="{0ECC6745-7043-4E9E-B443-F09A68D124DE}" type="pres">
      <dgm:prSet presAssocID="{AC3A3B1A-AC57-4F75-8639-3796A26AF513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900739-FD33-4569-80BD-E136EE03F579}" type="pres">
      <dgm:prSet presAssocID="{D6E1218D-137E-4736-8A2A-04F21CB326C5}" presName="spaceBetweenRectangles" presStyleCnt="0"/>
      <dgm:spPr/>
      <dgm:t>
        <a:bodyPr/>
        <a:lstStyle/>
        <a:p>
          <a:endParaRPr lang="ru-RU"/>
        </a:p>
      </dgm:t>
    </dgm:pt>
    <dgm:pt modelId="{8D6A4C26-2A27-4F09-BED9-0050D6940D45}" type="pres">
      <dgm:prSet presAssocID="{045443F3-8687-40E6-9DD6-3EC04D42839E}" presName="parentLin" presStyleCnt="0"/>
      <dgm:spPr/>
      <dgm:t>
        <a:bodyPr/>
        <a:lstStyle/>
        <a:p>
          <a:endParaRPr lang="ru-RU"/>
        </a:p>
      </dgm:t>
    </dgm:pt>
    <dgm:pt modelId="{FE41DD37-3778-43C7-B6C1-CDE1B7C9043D}" type="pres">
      <dgm:prSet presAssocID="{045443F3-8687-40E6-9DD6-3EC04D42839E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3295986-FC74-4619-87DB-84F3987B3E60}" type="pres">
      <dgm:prSet presAssocID="{045443F3-8687-40E6-9DD6-3EC04D42839E}" presName="parentText" presStyleLbl="node1" presStyleIdx="3" presStyleCnt="6" custScaleX="132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722FD4-A80A-4B0E-ABFB-147EA495E6C8}" type="pres">
      <dgm:prSet presAssocID="{045443F3-8687-40E6-9DD6-3EC04D42839E}" presName="negativeSpace" presStyleCnt="0"/>
      <dgm:spPr/>
      <dgm:t>
        <a:bodyPr/>
        <a:lstStyle/>
        <a:p>
          <a:endParaRPr lang="ru-RU"/>
        </a:p>
      </dgm:t>
    </dgm:pt>
    <dgm:pt modelId="{7A60719C-9073-4831-B2D3-2BDCDC7A8134}" type="pres">
      <dgm:prSet presAssocID="{045443F3-8687-40E6-9DD6-3EC04D42839E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EDBA0-7D1B-410F-8A76-CDA1586C0CFD}" type="pres">
      <dgm:prSet presAssocID="{AC4AA672-C6FB-4CEF-945D-C1EDA4F2FAFE}" presName="spaceBetweenRectangles" presStyleCnt="0"/>
      <dgm:spPr/>
      <dgm:t>
        <a:bodyPr/>
        <a:lstStyle/>
        <a:p>
          <a:endParaRPr lang="ru-RU"/>
        </a:p>
      </dgm:t>
    </dgm:pt>
    <dgm:pt modelId="{6FF32BE4-1FE5-4B7A-9E1B-3A4A72A20701}" type="pres">
      <dgm:prSet presAssocID="{6D2D00C4-97A7-423E-8CF2-B4AE550886C7}" presName="parentLin" presStyleCnt="0"/>
      <dgm:spPr/>
      <dgm:t>
        <a:bodyPr/>
        <a:lstStyle/>
        <a:p>
          <a:endParaRPr lang="ru-RU"/>
        </a:p>
      </dgm:t>
    </dgm:pt>
    <dgm:pt modelId="{E16C06BD-1A25-4E2D-84A8-7E50C7D325A8}" type="pres">
      <dgm:prSet presAssocID="{6D2D00C4-97A7-423E-8CF2-B4AE550886C7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1154D7EA-6FC3-4FE3-B447-66854D1EC2B5}" type="pres">
      <dgm:prSet presAssocID="{6D2D00C4-97A7-423E-8CF2-B4AE550886C7}" presName="parentText" presStyleLbl="node1" presStyleIdx="4" presStyleCnt="6" custScaleX="132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6DA270-33ED-40D3-833F-03F9E9177199}" type="pres">
      <dgm:prSet presAssocID="{6D2D00C4-97A7-423E-8CF2-B4AE550886C7}" presName="negativeSpace" presStyleCnt="0"/>
      <dgm:spPr/>
      <dgm:t>
        <a:bodyPr/>
        <a:lstStyle/>
        <a:p>
          <a:endParaRPr lang="ru-RU"/>
        </a:p>
      </dgm:t>
    </dgm:pt>
    <dgm:pt modelId="{7710EF1D-59CA-4D84-AB6A-AE4FC5B29182}" type="pres">
      <dgm:prSet presAssocID="{6D2D00C4-97A7-423E-8CF2-B4AE550886C7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7BC720-B249-453C-B8F9-D78E3A708EC1}" type="pres">
      <dgm:prSet presAssocID="{5D6FB044-C2A7-4B5B-BA0D-1E775F72C50E}" presName="spaceBetweenRectangles" presStyleCnt="0"/>
      <dgm:spPr/>
      <dgm:t>
        <a:bodyPr/>
        <a:lstStyle/>
        <a:p>
          <a:endParaRPr lang="ru-RU"/>
        </a:p>
      </dgm:t>
    </dgm:pt>
    <dgm:pt modelId="{91982384-CB04-487C-93BF-F5694CB1F586}" type="pres">
      <dgm:prSet presAssocID="{C58971CF-EDFE-4555-A592-C4B29A0C8FB1}" presName="parentLin" presStyleCnt="0"/>
      <dgm:spPr/>
      <dgm:t>
        <a:bodyPr/>
        <a:lstStyle/>
        <a:p>
          <a:endParaRPr lang="ru-RU"/>
        </a:p>
      </dgm:t>
    </dgm:pt>
    <dgm:pt modelId="{4E8ED385-898F-4AA3-81B4-DCE0E2E6E005}" type="pres">
      <dgm:prSet presAssocID="{C58971CF-EDFE-4555-A592-C4B29A0C8FB1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74294E13-62F2-4594-8528-76210B17FBEE}" type="pres">
      <dgm:prSet presAssocID="{C58971CF-EDFE-4555-A592-C4B29A0C8FB1}" presName="parentText" presStyleLbl="node1" presStyleIdx="5" presStyleCnt="6" custScaleX="1321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B9C77-753A-4F15-B8B0-AC9156A2180B}" type="pres">
      <dgm:prSet presAssocID="{C58971CF-EDFE-4555-A592-C4B29A0C8FB1}" presName="negativeSpace" presStyleCnt="0"/>
      <dgm:spPr/>
      <dgm:t>
        <a:bodyPr/>
        <a:lstStyle/>
        <a:p>
          <a:endParaRPr lang="ru-RU"/>
        </a:p>
      </dgm:t>
    </dgm:pt>
    <dgm:pt modelId="{FBF458FB-004B-4708-8837-01AE6BFBCFE4}" type="pres">
      <dgm:prSet presAssocID="{C58971CF-EDFE-4555-A592-C4B29A0C8FB1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29AE9A-37DB-404C-A9C7-AC73EF1897EB}" type="presOf" srcId="{045443F3-8687-40E6-9DD6-3EC04D42839E}" destId="{E3295986-FC74-4619-87DB-84F3987B3E60}" srcOrd="1" destOrd="0" presId="urn:microsoft.com/office/officeart/2005/8/layout/list1"/>
    <dgm:cxn modelId="{D5F8620F-F506-4693-9D97-EB8A89D0B175}" type="presOf" srcId="{AC3A3B1A-AC57-4F75-8639-3796A26AF513}" destId="{EBF28080-975D-480E-9C45-C1AFAF40E633}" srcOrd="0" destOrd="0" presId="urn:microsoft.com/office/officeart/2005/8/layout/list1"/>
    <dgm:cxn modelId="{581764D9-2199-4F3A-A79B-ACBE9FAC8FB3}" srcId="{46BEC471-2299-4235-A4C6-53E04C867A80}" destId="{AAD89CF8-F9A8-487B-87F5-D55EC493BEA6}" srcOrd="0" destOrd="0" parTransId="{32BF89B2-601C-40D4-9562-E16A11D318A8}" sibTransId="{004C5936-3E62-4120-B4DE-F16F68FF9642}"/>
    <dgm:cxn modelId="{A003E59A-D2FD-48C8-B50E-13F019745385}" type="presOf" srcId="{C58971CF-EDFE-4555-A592-C4B29A0C8FB1}" destId="{74294E13-62F2-4594-8528-76210B17FBEE}" srcOrd="1" destOrd="0" presId="urn:microsoft.com/office/officeart/2005/8/layout/list1"/>
    <dgm:cxn modelId="{499F7357-24B6-47B3-8BD5-6DED16564B96}" type="presOf" srcId="{C58971CF-EDFE-4555-A592-C4B29A0C8FB1}" destId="{4E8ED385-898F-4AA3-81B4-DCE0E2E6E005}" srcOrd="0" destOrd="0" presId="urn:microsoft.com/office/officeart/2005/8/layout/list1"/>
    <dgm:cxn modelId="{B588A658-3C86-4F0B-B2F3-FDCC9F3B5E3D}" type="presOf" srcId="{FB3CB593-8D9C-4911-A026-D5451C68EE72}" destId="{2BCF32F6-0A7F-4D8D-8328-FCF5BE5DBBBA}" srcOrd="1" destOrd="0" presId="urn:microsoft.com/office/officeart/2005/8/layout/list1"/>
    <dgm:cxn modelId="{A1963ED3-019D-488B-935C-7AB87E00F7DB}" type="presOf" srcId="{FB3CB593-8D9C-4911-A026-D5451C68EE72}" destId="{1DBD2653-7F25-4B34-B4CA-285776028A8E}" srcOrd="0" destOrd="0" presId="urn:microsoft.com/office/officeart/2005/8/layout/list1"/>
    <dgm:cxn modelId="{D7B6CDCF-53F6-4677-B974-7989E3DDDD85}" type="presOf" srcId="{6D2D00C4-97A7-423E-8CF2-B4AE550886C7}" destId="{E16C06BD-1A25-4E2D-84A8-7E50C7D325A8}" srcOrd="0" destOrd="0" presId="urn:microsoft.com/office/officeart/2005/8/layout/list1"/>
    <dgm:cxn modelId="{6337533C-48DC-4B96-AC94-B596DC5755DF}" type="presOf" srcId="{AAD89CF8-F9A8-487B-87F5-D55EC493BEA6}" destId="{5D8200AE-9307-430D-A8A2-35E4EC15F469}" srcOrd="1" destOrd="0" presId="urn:microsoft.com/office/officeart/2005/8/layout/list1"/>
    <dgm:cxn modelId="{30701C26-CA63-46D2-8847-360AA7E91C1C}" type="presOf" srcId="{AC3A3B1A-AC57-4F75-8639-3796A26AF513}" destId="{52201DE4-656E-4A42-B342-AE9186653E5D}" srcOrd="1" destOrd="0" presId="urn:microsoft.com/office/officeart/2005/8/layout/list1"/>
    <dgm:cxn modelId="{6EE32BBB-4687-4F5F-968A-9ED92AA64642}" type="presOf" srcId="{045443F3-8687-40E6-9DD6-3EC04D42839E}" destId="{FE41DD37-3778-43C7-B6C1-CDE1B7C9043D}" srcOrd="0" destOrd="0" presId="urn:microsoft.com/office/officeart/2005/8/layout/list1"/>
    <dgm:cxn modelId="{62018C83-61E2-4602-B79E-A92357C915C6}" srcId="{46BEC471-2299-4235-A4C6-53E04C867A80}" destId="{045443F3-8687-40E6-9DD6-3EC04D42839E}" srcOrd="3" destOrd="0" parTransId="{615FC532-7AF0-4D74-9488-79FC69950FDE}" sibTransId="{AC4AA672-C6FB-4CEF-945D-C1EDA4F2FAFE}"/>
    <dgm:cxn modelId="{B6998FB4-F77A-447E-A29C-C1485117353B}" srcId="{46BEC471-2299-4235-A4C6-53E04C867A80}" destId="{6D2D00C4-97A7-423E-8CF2-B4AE550886C7}" srcOrd="4" destOrd="0" parTransId="{2F8EB79F-12BD-415A-989F-8D63E83AB205}" sibTransId="{5D6FB044-C2A7-4B5B-BA0D-1E775F72C50E}"/>
    <dgm:cxn modelId="{7927E3B1-273E-49B5-A029-DB10C1398516}" srcId="{46BEC471-2299-4235-A4C6-53E04C867A80}" destId="{FB3CB593-8D9C-4911-A026-D5451C68EE72}" srcOrd="1" destOrd="0" parTransId="{0D7B4576-C458-4F72-9685-672050A64F05}" sibTransId="{42D5DF50-AD6D-4F3A-8D8E-EADB0CE85B68}"/>
    <dgm:cxn modelId="{7087B9F7-96C9-40B9-ACFF-F95D73E2AE3B}" srcId="{46BEC471-2299-4235-A4C6-53E04C867A80}" destId="{C58971CF-EDFE-4555-A592-C4B29A0C8FB1}" srcOrd="5" destOrd="0" parTransId="{3B65C655-010D-4C7D-B12F-272145C32357}" sibTransId="{8DF75DB7-624F-4AB9-8712-E8E969891647}"/>
    <dgm:cxn modelId="{AA5117AE-AE02-419D-8A83-EA2081407909}" type="presOf" srcId="{AAD89CF8-F9A8-487B-87F5-D55EC493BEA6}" destId="{F76C5A8A-BD1D-410E-BDB2-7426599B28EB}" srcOrd="0" destOrd="0" presId="urn:microsoft.com/office/officeart/2005/8/layout/list1"/>
    <dgm:cxn modelId="{6E45C1CC-4DD2-4D16-AE59-0148F2A659E3}" type="presOf" srcId="{6D2D00C4-97A7-423E-8CF2-B4AE550886C7}" destId="{1154D7EA-6FC3-4FE3-B447-66854D1EC2B5}" srcOrd="1" destOrd="0" presId="urn:microsoft.com/office/officeart/2005/8/layout/list1"/>
    <dgm:cxn modelId="{12BF605C-5695-40FC-814F-E7448440D8BA}" type="presOf" srcId="{46BEC471-2299-4235-A4C6-53E04C867A80}" destId="{CF08BFA9-A22B-49BF-910B-A2EC79AFE204}" srcOrd="0" destOrd="0" presId="urn:microsoft.com/office/officeart/2005/8/layout/list1"/>
    <dgm:cxn modelId="{E3785A5C-1D0A-4EC6-8D9F-7BBDF7748BB5}" srcId="{46BEC471-2299-4235-A4C6-53E04C867A80}" destId="{AC3A3B1A-AC57-4F75-8639-3796A26AF513}" srcOrd="2" destOrd="0" parTransId="{57DF3BC4-665F-401E-8FC5-4674002D7351}" sibTransId="{D6E1218D-137E-4736-8A2A-04F21CB326C5}"/>
    <dgm:cxn modelId="{BF4E3064-4A8B-4378-BB7F-89719F1D69C0}" type="presParOf" srcId="{CF08BFA9-A22B-49BF-910B-A2EC79AFE204}" destId="{A7CA6076-8833-4088-A1A2-75419DD407B0}" srcOrd="0" destOrd="0" presId="urn:microsoft.com/office/officeart/2005/8/layout/list1"/>
    <dgm:cxn modelId="{E13784B2-D009-45F4-85F5-079154A07218}" type="presParOf" srcId="{A7CA6076-8833-4088-A1A2-75419DD407B0}" destId="{F76C5A8A-BD1D-410E-BDB2-7426599B28EB}" srcOrd="0" destOrd="0" presId="urn:microsoft.com/office/officeart/2005/8/layout/list1"/>
    <dgm:cxn modelId="{B0C51BD1-06AE-474E-B24A-3FF92D08D0AF}" type="presParOf" srcId="{A7CA6076-8833-4088-A1A2-75419DD407B0}" destId="{5D8200AE-9307-430D-A8A2-35E4EC15F469}" srcOrd="1" destOrd="0" presId="urn:microsoft.com/office/officeart/2005/8/layout/list1"/>
    <dgm:cxn modelId="{5F0793DB-A5A8-4166-8FF7-161F259A4BB1}" type="presParOf" srcId="{CF08BFA9-A22B-49BF-910B-A2EC79AFE204}" destId="{196D9656-B441-41BB-975A-3CD535FFD0B6}" srcOrd="1" destOrd="0" presId="urn:microsoft.com/office/officeart/2005/8/layout/list1"/>
    <dgm:cxn modelId="{B7B81BFC-D811-4069-8E37-CD730BBC7012}" type="presParOf" srcId="{CF08BFA9-A22B-49BF-910B-A2EC79AFE204}" destId="{F47B88D7-5008-4656-B373-667F950B3897}" srcOrd="2" destOrd="0" presId="urn:microsoft.com/office/officeart/2005/8/layout/list1"/>
    <dgm:cxn modelId="{6B8068D8-7B5B-4C4C-9954-C1168024B3D0}" type="presParOf" srcId="{CF08BFA9-A22B-49BF-910B-A2EC79AFE204}" destId="{9E4F152B-D99A-4F93-8662-FBDA13D40DB2}" srcOrd="3" destOrd="0" presId="urn:microsoft.com/office/officeart/2005/8/layout/list1"/>
    <dgm:cxn modelId="{B7832AEE-CD29-4E15-BA3A-0F659A7B24E9}" type="presParOf" srcId="{CF08BFA9-A22B-49BF-910B-A2EC79AFE204}" destId="{B7649277-3C91-4F12-A529-0E146459C3DD}" srcOrd="4" destOrd="0" presId="urn:microsoft.com/office/officeart/2005/8/layout/list1"/>
    <dgm:cxn modelId="{0BD476DF-4A4F-425A-A4A3-904A8B9D6386}" type="presParOf" srcId="{B7649277-3C91-4F12-A529-0E146459C3DD}" destId="{1DBD2653-7F25-4B34-B4CA-285776028A8E}" srcOrd="0" destOrd="0" presId="urn:microsoft.com/office/officeart/2005/8/layout/list1"/>
    <dgm:cxn modelId="{C9712BB3-4CDF-4AA7-A046-1374698BEB38}" type="presParOf" srcId="{B7649277-3C91-4F12-A529-0E146459C3DD}" destId="{2BCF32F6-0A7F-4D8D-8328-FCF5BE5DBBBA}" srcOrd="1" destOrd="0" presId="urn:microsoft.com/office/officeart/2005/8/layout/list1"/>
    <dgm:cxn modelId="{6C06ABE5-D779-436E-BAE6-9A0324974A70}" type="presParOf" srcId="{CF08BFA9-A22B-49BF-910B-A2EC79AFE204}" destId="{625E769E-6310-490B-A492-DC20517CC3E5}" srcOrd="5" destOrd="0" presId="urn:microsoft.com/office/officeart/2005/8/layout/list1"/>
    <dgm:cxn modelId="{6A06164A-750B-4CA3-937D-9CF1C4519F23}" type="presParOf" srcId="{CF08BFA9-A22B-49BF-910B-A2EC79AFE204}" destId="{B781B92A-E0FF-4088-BE6E-C118F9F4E190}" srcOrd="6" destOrd="0" presId="urn:microsoft.com/office/officeart/2005/8/layout/list1"/>
    <dgm:cxn modelId="{5F84DBC6-1B53-4BBA-9068-2E8627819CEF}" type="presParOf" srcId="{CF08BFA9-A22B-49BF-910B-A2EC79AFE204}" destId="{2D5C655F-CC81-4E2B-ADC6-3E4EED96EC02}" srcOrd="7" destOrd="0" presId="urn:microsoft.com/office/officeart/2005/8/layout/list1"/>
    <dgm:cxn modelId="{6E803B18-C761-4374-B45D-B1B1009961CF}" type="presParOf" srcId="{CF08BFA9-A22B-49BF-910B-A2EC79AFE204}" destId="{D3906FC8-9BA4-43DA-9141-76636BEDE5E0}" srcOrd="8" destOrd="0" presId="urn:microsoft.com/office/officeart/2005/8/layout/list1"/>
    <dgm:cxn modelId="{D8F0FD3A-2D5B-44D1-BD0F-62E428D9E252}" type="presParOf" srcId="{D3906FC8-9BA4-43DA-9141-76636BEDE5E0}" destId="{EBF28080-975D-480E-9C45-C1AFAF40E633}" srcOrd="0" destOrd="0" presId="urn:microsoft.com/office/officeart/2005/8/layout/list1"/>
    <dgm:cxn modelId="{851A9B60-8983-456D-80AC-DCE612409547}" type="presParOf" srcId="{D3906FC8-9BA4-43DA-9141-76636BEDE5E0}" destId="{52201DE4-656E-4A42-B342-AE9186653E5D}" srcOrd="1" destOrd="0" presId="urn:microsoft.com/office/officeart/2005/8/layout/list1"/>
    <dgm:cxn modelId="{FA3F4106-B8FA-421B-BD55-B394E0E69409}" type="presParOf" srcId="{CF08BFA9-A22B-49BF-910B-A2EC79AFE204}" destId="{72C4F3B0-747D-4221-B666-2B5F0D7AAD2F}" srcOrd="9" destOrd="0" presId="urn:microsoft.com/office/officeart/2005/8/layout/list1"/>
    <dgm:cxn modelId="{DE8966C8-3791-42C4-9434-B43B2B485147}" type="presParOf" srcId="{CF08BFA9-A22B-49BF-910B-A2EC79AFE204}" destId="{0ECC6745-7043-4E9E-B443-F09A68D124DE}" srcOrd="10" destOrd="0" presId="urn:microsoft.com/office/officeart/2005/8/layout/list1"/>
    <dgm:cxn modelId="{A4FFD4DD-D199-47EE-9F25-04D2906B5489}" type="presParOf" srcId="{CF08BFA9-A22B-49BF-910B-A2EC79AFE204}" destId="{C7900739-FD33-4569-80BD-E136EE03F579}" srcOrd="11" destOrd="0" presId="urn:microsoft.com/office/officeart/2005/8/layout/list1"/>
    <dgm:cxn modelId="{0896BEC9-2F2F-4358-9E1D-7861E8A65A54}" type="presParOf" srcId="{CF08BFA9-A22B-49BF-910B-A2EC79AFE204}" destId="{8D6A4C26-2A27-4F09-BED9-0050D6940D45}" srcOrd="12" destOrd="0" presId="urn:microsoft.com/office/officeart/2005/8/layout/list1"/>
    <dgm:cxn modelId="{61A9272A-F792-4F96-AD20-70DD2F3B7720}" type="presParOf" srcId="{8D6A4C26-2A27-4F09-BED9-0050D6940D45}" destId="{FE41DD37-3778-43C7-B6C1-CDE1B7C9043D}" srcOrd="0" destOrd="0" presId="urn:microsoft.com/office/officeart/2005/8/layout/list1"/>
    <dgm:cxn modelId="{EDE6296D-6780-42CF-BEAF-5567F23D3256}" type="presParOf" srcId="{8D6A4C26-2A27-4F09-BED9-0050D6940D45}" destId="{E3295986-FC74-4619-87DB-84F3987B3E60}" srcOrd="1" destOrd="0" presId="urn:microsoft.com/office/officeart/2005/8/layout/list1"/>
    <dgm:cxn modelId="{83704354-2A55-462C-AFD5-ABBA29AD7FA9}" type="presParOf" srcId="{CF08BFA9-A22B-49BF-910B-A2EC79AFE204}" destId="{DC722FD4-A80A-4B0E-ABFB-147EA495E6C8}" srcOrd="13" destOrd="0" presId="urn:microsoft.com/office/officeart/2005/8/layout/list1"/>
    <dgm:cxn modelId="{F2D4F653-54B7-4D83-868B-42164193D534}" type="presParOf" srcId="{CF08BFA9-A22B-49BF-910B-A2EC79AFE204}" destId="{7A60719C-9073-4831-B2D3-2BDCDC7A8134}" srcOrd="14" destOrd="0" presId="urn:microsoft.com/office/officeart/2005/8/layout/list1"/>
    <dgm:cxn modelId="{C2D1993A-B25A-4189-8E79-587297C951D6}" type="presParOf" srcId="{CF08BFA9-A22B-49BF-910B-A2EC79AFE204}" destId="{220EDBA0-7D1B-410F-8A76-CDA1586C0CFD}" srcOrd="15" destOrd="0" presId="urn:microsoft.com/office/officeart/2005/8/layout/list1"/>
    <dgm:cxn modelId="{25D1FF61-3CA4-4BF2-9C41-EF5224FD5DC6}" type="presParOf" srcId="{CF08BFA9-A22B-49BF-910B-A2EC79AFE204}" destId="{6FF32BE4-1FE5-4B7A-9E1B-3A4A72A20701}" srcOrd="16" destOrd="0" presId="urn:microsoft.com/office/officeart/2005/8/layout/list1"/>
    <dgm:cxn modelId="{8981D334-46F5-4EE1-8CB1-7BE4A53404A0}" type="presParOf" srcId="{6FF32BE4-1FE5-4B7A-9E1B-3A4A72A20701}" destId="{E16C06BD-1A25-4E2D-84A8-7E50C7D325A8}" srcOrd="0" destOrd="0" presId="urn:microsoft.com/office/officeart/2005/8/layout/list1"/>
    <dgm:cxn modelId="{ED0BBBBE-B138-4438-B3E5-6DE02A98F913}" type="presParOf" srcId="{6FF32BE4-1FE5-4B7A-9E1B-3A4A72A20701}" destId="{1154D7EA-6FC3-4FE3-B447-66854D1EC2B5}" srcOrd="1" destOrd="0" presId="urn:microsoft.com/office/officeart/2005/8/layout/list1"/>
    <dgm:cxn modelId="{0AA69DF5-D926-405A-A495-2250E50DCDAB}" type="presParOf" srcId="{CF08BFA9-A22B-49BF-910B-A2EC79AFE204}" destId="{AD6DA270-33ED-40D3-833F-03F9E9177199}" srcOrd="17" destOrd="0" presId="urn:microsoft.com/office/officeart/2005/8/layout/list1"/>
    <dgm:cxn modelId="{07362F9B-93F2-4DD0-BED3-E9795D07ACAF}" type="presParOf" srcId="{CF08BFA9-A22B-49BF-910B-A2EC79AFE204}" destId="{7710EF1D-59CA-4D84-AB6A-AE4FC5B29182}" srcOrd="18" destOrd="0" presId="urn:microsoft.com/office/officeart/2005/8/layout/list1"/>
    <dgm:cxn modelId="{81CE3E06-D9AC-4E39-853E-8A0B9B366B0E}" type="presParOf" srcId="{CF08BFA9-A22B-49BF-910B-A2EC79AFE204}" destId="{1C7BC720-B249-453C-B8F9-D78E3A708EC1}" srcOrd="19" destOrd="0" presId="urn:microsoft.com/office/officeart/2005/8/layout/list1"/>
    <dgm:cxn modelId="{445BCB90-D300-4A9C-B0E1-B23DD69AE94B}" type="presParOf" srcId="{CF08BFA9-A22B-49BF-910B-A2EC79AFE204}" destId="{91982384-CB04-487C-93BF-F5694CB1F586}" srcOrd="20" destOrd="0" presId="urn:microsoft.com/office/officeart/2005/8/layout/list1"/>
    <dgm:cxn modelId="{273B70B3-D855-4FDD-BF30-EF0F556D33E5}" type="presParOf" srcId="{91982384-CB04-487C-93BF-F5694CB1F586}" destId="{4E8ED385-898F-4AA3-81B4-DCE0E2E6E005}" srcOrd="0" destOrd="0" presId="urn:microsoft.com/office/officeart/2005/8/layout/list1"/>
    <dgm:cxn modelId="{1430466D-2F2D-4F42-8B88-9F8B04E56D6E}" type="presParOf" srcId="{91982384-CB04-487C-93BF-F5694CB1F586}" destId="{74294E13-62F2-4594-8528-76210B17FBEE}" srcOrd="1" destOrd="0" presId="urn:microsoft.com/office/officeart/2005/8/layout/list1"/>
    <dgm:cxn modelId="{221BBA15-E494-457B-9B95-D18F13937E42}" type="presParOf" srcId="{CF08BFA9-A22B-49BF-910B-A2EC79AFE204}" destId="{AB9B9C77-753A-4F15-B8B0-AC9156A2180B}" srcOrd="21" destOrd="0" presId="urn:microsoft.com/office/officeart/2005/8/layout/list1"/>
    <dgm:cxn modelId="{0CDDC9C6-3C53-4A03-AB83-8E33AC1B48CA}" type="presParOf" srcId="{CF08BFA9-A22B-49BF-910B-A2EC79AFE204}" destId="{FBF458FB-004B-4708-8837-01AE6BFBCFE4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BEC471-2299-4235-A4C6-53E04C867A80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0EDB26E-EC32-4AD5-8F46-064EB6CF142F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600" dirty="0" smtClean="0">
              <a:latin typeface="+mn-lt"/>
              <a:cs typeface="Times New Roman" panose="02020603050405020304" pitchFamily="18" charset="0"/>
            </a:rPr>
            <a:t>Иные сведения</a:t>
          </a:r>
          <a:endParaRPr lang="ru-RU" sz="1600" dirty="0">
            <a:latin typeface="+mn-lt"/>
            <a:cs typeface="Times New Roman" panose="02020603050405020304" pitchFamily="18" charset="0"/>
          </a:endParaRPr>
        </a:p>
      </dgm:t>
    </dgm:pt>
    <dgm:pt modelId="{E1EA4110-3548-4D95-BCC4-DB8B9C7B33AE}" type="sibTrans" cxnId="{530A938B-4BD2-425E-920B-243C7F51F42C}">
      <dgm:prSet/>
      <dgm:spPr/>
      <dgm:t>
        <a:bodyPr/>
        <a:lstStyle/>
        <a:p>
          <a:endParaRPr lang="ru-RU"/>
        </a:p>
      </dgm:t>
    </dgm:pt>
    <dgm:pt modelId="{F3EC0A6D-FA1F-42AB-81FE-6678E78EBE88}" type="parTrans" cxnId="{530A938B-4BD2-425E-920B-243C7F51F42C}">
      <dgm:prSet/>
      <dgm:spPr/>
      <dgm:t>
        <a:bodyPr/>
        <a:lstStyle/>
        <a:p>
          <a:endParaRPr lang="ru-RU"/>
        </a:p>
      </dgm:t>
    </dgm:pt>
    <dgm:pt modelId="{BF935C9C-C639-49BF-9325-509264C3D57C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600" dirty="0" smtClean="0">
              <a:latin typeface="+mn-lt"/>
              <a:cs typeface="Times New Roman" panose="02020603050405020304" pitchFamily="18" charset="0"/>
            </a:rPr>
            <a:t>Сведения о результатах рассмотрения результатов независимой оценки качества оказания услуг и предложений об </a:t>
          </a:r>
          <a:br>
            <a:rPr lang="ru-RU" sz="1600" dirty="0" smtClean="0">
              <a:latin typeface="+mn-lt"/>
              <a:cs typeface="Times New Roman" panose="02020603050405020304" pitchFamily="18" charset="0"/>
            </a:rPr>
          </a:br>
          <a:r>
            <a:rPr lang="ru-RU" sz="1600" dirty="0" smtClean="0">
              <a:latin typeface="+mn-lt"/>
              <a:cs typeface="Times New Roman" panose="02020603050405020304" pitchFamily="18" charset="0"/>
            </a:rPr>
            <a:t>улучшении качества их деятельности</a:t>
          </a:r>
          <a:endParaRPr lang="ru-RU" sz="1600" dirty="0">
            <a:latin typeface="+mn-lt"/>
            <a:cs typeface="Times New Roman" panose="02020603050405020304" pitchFamily="18" charset="0"/>
          </a:endParaRPr>
        </a:p>
      </dgm:t>
    </dgm:pt>
    <dgm:pt modelId="{DB4CE3E6-0B34-4787-9B33-64A7244F84B6}" type="sibTrans" cxnId="{F164B868-B4B8-43ED-8057-D1B3805A3214}">
      <dgm:prSet/>
      <dgm:spPr/>
      <dgm:t>
        <a:bodyPr/>
        <a:lstStyle/>
        <a:p>
          <a:endParaRPr lang="ru-RU"/>
        </a:p>
      </dgm:t>
    </dgm:pt>
    <dgm:pt modelId="{7EA641E1-18E9-4746-ABAA-9EA18041039F}" type="parTrans" cxnId="{F164B868-B4B8-43ED-8057-D1B3805A3214}">
      <dgm:prSet/>
      <dgm:spPr/>
      <dgm:t>
        <a:bodyPr/>
        <a:lstStyle/>
        <a:p>
          <a:endParaRPr lang="ru-RU"/>
        </a:p>
      </dgm:t>
    </dgm:pt>
    <dgm:pt modelId="{4E1BEE3E-AD47-4909-9588-8CF8E41D0006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600" dirty="0" smtClean="0">
              <a:latin typeface="+mn-lt"/>
              <a:cs typeface="Times New Roman" panose="02020603050405020304" pitchFamily="18" charset="0"/>
            </a:rPr>
            <a:t>Сведения о результатах независимой оценки качества оказания </a:t>
          </a:r>
          <a:br>
            <a:rPr lang="ru-RU" sz="1600" dirty="0" smtClean="0">
              <a:latin typeface="+mn-lt"/>
              <a:cs typeface="Times New Roman" panose="02020603050405020304" pitchFamily="18" charset="0"/>
            </a:rPr>
          </a:br>
          <a:r>
            <a:rPr lang="ru-RU" sz="1600" dirty="0" smtClean="0">
              <a:latin typeface="+mn-lt"/>
              <a:cs typeface="Times New Roman" panose="02020603050405020304" pitchFamily="18" charset="0"/>
            </a:rPr>
            <a:t>услуг организациями и предложениях об улучшении </a:t>
          </a:r>
          <a:br>
            <a:rPr lang="ru-RU" sz="1600" dirty="0" smtClean="0">
              <a:latin typeface="+mn-lt"/>
              <a:cs typeface="Times New Roman" panose="02020603050405020304" pitchFamily="18" charset="0"/>
            </a:rPr>
          </a:br>
          <a:r>
            <a:rPr lang="ru-RU" sz="1600" dirty="0" smtClean="0">
              <a:latin typeface="+mn-lt"/>
              <a:cs typeface="Times New Roman" panose="02020603050405020304" pitchFamily="18" charset="0"/>
            </a:rPr>
            <a:t>качества их деятельности</a:t>
          </a:r>
          <a:endParaRPr lang="ru-RU" sz="1600" dirty="0">
            <a:latin typeface="+mn-lt"/>
            <a:cs typeface="Times New Roman" panose="02020603050405020304" pitchFamily="18" charset="0"/>
          </a:endParaRPr>
        </a:p>
      </dgm:t>
    </dgm:pt>
    <dgm:pt modelId="{A18C0DBB-A3C5-4D67-BF8B-083EC0120932}" type="sibTrans" cxnId="{EEB2F558-CCA3-4A94-9E4E-107329A0B06F}">
      <dgm:prSet/>
      <dgm:spPr/>
      <dgm:t>
        <a:bodyPr/>
        <a:lstStyle/>
        <a:p>
          <a:endParaRPr lang="ru-RU"/>
        </a:p>
      </dgm:t>
    </dgm:pt>
    <dgm:pt modelId="{42C4DBF7-386C-4CE8-A6B6-025D78A5F82E}" type="parTrans" cxnId="{EEB2F558-CCA3-4A94-9E4E-107329A0B06F}">
      <dgm:prSet/>
      <dgm:spPr/>
      <dgm:t>
        <a:bodyPr/>
        <a:lstStyle/>
        <a:p>
          <a:endParaRPr lang="ru-RU"/>
        </a:p>
      </dgm:t>
    </dgm:pt>
    <dgm:pt modelId="{9654AB68-A99B-487B-B881-FC9CFC7C4F51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600" dirty="0" smtClean="0">
              <a:latin typeface="+mn-lt"/>
              <a:cs typeface="Times New Roman" panose="02020603050405020304" pitchFamily="18" charset="0"/>
            </a:rPr>
            <a:t>Перечни и сведения об организациях, в отношении которых проводится / не проводится независимая оценка </a:t>
          </a:r>
          <a:br>
            <a:rPr lang="ru-RU" sz="1600" dirty="0" smtClean="0">
              <a:latin typeface="+mn-lt"/>
              <a:cs typeface="Times New Roman" panose="02020603050405020304" pitchFamily="18" charset="0"/>
            </a:rPr>
          </a:br>
          <a:r>
            <a:rPr lang="ru-RU" sz="1600" dirty="0" smtClean="0">
              <a:latin typeface="+mn-lt"/>
              <a:cs typeface="Times New Roman" panose="02020603050405020304" pitchFamily="18" charset="0"/>
            </a:rPr>
            <a:t>качества оказания услуг</a:t>
          </a:r>
          <a:endParaRPr lang="ru-RU" sz="1600" dirty="0">
            <a:latin typeface="+mn-lt"/>
            <a:cs typeface="Times New Roman" panose="02020603050405020304" pitchFamily="18" charset="0"/>
          </a:endParaRPr>
        </a:p>
      </dgm:t>
    </dgm:pt>
    <dgm:pt modelId="{19B14CF0-211B-48B8-A429-F50186DDD286}" type="sibTrans" cxnId="{AB7616F2-321B-4824-B873-193C6A1B1DA3}">
      <dgm:prSet/>
      <dgm:spPr/>
      <dgm:t>
        <a:bodyPr/>
        <a:lstStyle/>
        <a:p>
          <a:endParaRPr lang="ru-RU"/>
        </a:p>
      </dgm:t>
    </dgm:pt>
    <dgm:pt modelId="{984F71C7-17CE-4E44-9119-1CF00EA0661B}" type="parTrans" cxnId="{AB7616F2-321B-4824-B873-193C6A1B1DA3}">
      <dgm:prSet/>
      <dgm:spPr/>
      <dgm:t>
        <a:bodyPr/>
        <a:lstStyle/>
        <a:p>
          <a:endParaRPr lang="ru-RU"/>
        </a:p>
      </dgm:t>
    </dgm:pt>
    <dgm:pt modelId="{298DB7EA-44CA-48CE-8179-0AA1C5CE3FB9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600" dirty="0" smtClean="0">
              <a:latin typeface="+mn-lt"/>
            </a:rPr>
            <a:t>Сведения о показателях, характеризующих общие критерии оценки качества оказания услуг, установленных уполномоченными ФОИВ, а также критерии оценки качества оказания услуг, устанавливаемых общественными советами</a:t>
          </a:r>
        </a:p>
      </dgm:t>
    </dgm:pt>
    <dgm:pt modelId="{03075A78-F03F-4266-BF5D-BF21F3C63DDC}" type="sibTrans" cxnId="{096EBDB6-3A92-4F15-8A4C-7B17AA7292E5}">
      <dgm:prSet/>
      <dgm:spPr/>
      <dgm:t>
        <a:bodyPr/>
        <a:lstStyle/>
        <a:p>
          <a:endParaRPr lang="ru-RU"/>
        </a:p>
      </dgm:t>
    </dgm:pt>
    <dgm:pt modelId="{01D07342-9B01-49D8-8B89-85E07DCD3102}" type="parTrans" cxnId="{096EBDB6-3A92-4F15-8A4C-7B17AA7292E5}">
      <dgm:prSet/>
      <dgm:spPr/>
      <dgm:t>
        <a:bodyPr/>
        <a:lstStyle/>
        <a:p>
          <a:endParaRPr lang="ru-RU"/>
        </a:p>
      </dgm:t>
    </dgm:pt>
    <dgm:pt modelId="{0B8BB0D2-49F1-48BD-82A5-B3F525AFB1DC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ru-RU" sz="1600" dirty="0" smtClean="0">
              <a:latin typeface="+mn-lt"/>
              <a:cs typeface="Times New Roman" panose="02020603050405020304" pitchFamily="18" charset="0"/>
            </a:rPr>
            <a:t>Сведения об уполномоченных органах, общественных советах и операторах, осуществляющих проведение независимой оценки качества оказания услуг</a:t>
          </a:r>
          <a:endParaRPr lang="ru-RU" sz="1600" dirty="0">
            <a:latin typeface="+mn-lt"/>
            <a:cs typeface="Times New Roman" panose="02020603050405020304" pitchFamily="18" charset="0"/>
          </a:endParaRPr>
        </a:p>
      </dgm:t>
    </dgm:pt>
    <dgm:pt modelId="{403099D3-ACE5-42A0-A152-9E8E77EFECAD}" type="sibTrans" cxnId="{2D896EE2-19EE-4494-A210-F007D8BDF411}">
      <dgm:prSet/>
      <dgm:spPr/>
      <dgm:t>
        <a:bodyPr/>
        <a:lstStyle/>
        <a:p>
          <a:endParaRPr lang="ru-RU"/>
        </a:p>
      </dgm:t>
    </dgm:pt>
    <dgm:pt modelId="{FA4E19CA-421F-4E92-A367-04A232879288}" type="parTrans" cxnId="{2D896EE2-19EE-4494-A210-F007D8BDF411}">
      <dgm:prSet/>
      <dgm:spPr/>
      <dgm:t>
        <a:bodyPr/>
        <a:lstStyle/>
        <a:p>
          <a:endParaRPr lang="ru-RU"/>
        </a:p>
      </dgm:t>
    </dgm:pt>
    <dgm:pt modelId="{CF08BFA9-A22B-49BF-910B-A2EC79AFE204}" type="pres">
      <dgm:prSet presAssocID="{46BEC471-2299-4235-A4C6-53E04C867A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23621A-8745-480D-9A6F-794BDED2AA13}" type="pres">
      <dgm:prSet presAssocID="{0B8BB0D2-49F1-48BD-82A5-B3F525AFB1DC}" presName="parentLin" presStyleCnt="0"/>
      <dgm:spPr/>
      <dgm:t>
        <a:bodyPr/>
        <a:lstStyle/>
        <a:p>
          <a:endParaRPr lang="ru-RU"/>
        </a:p>
      </dgm:t>
    </dgm:pt>
    <dgm:pt modelId="{5D361819-7D18-434E-91B4-4B4292576F20}" type="pres">
      <dgm:prSet presAssocID="{0B8BB0D2-49F1-48BD-82A5-B3F525AFB1DC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FEA233D2-9D60-4E01-9D71-E2F56351C084}" type="pres">
      <dgm:prSet presAssocID="{0B8BB0D2-49F1-48BD-82A5-B3F525AFB1DC}" presName="parentText" presStyleLbl="node1" presStyleIdx="0" presStyleCnt="6" custScaleX="136300" custScaleY="182533" custLinFactNeighborX="-2985" custLinFactNeighborY="-541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C1A2817-5D95-44F4-97BF-E92214E3276F}" type="pres">
      <dgm:prSet presAssocID="{0B8BB0D2-49F1-48BD-82A5-B3F525AFB1DC}" presName="negativeSpace" presStyleCnt="0"/>
      <dgm:spPr/>
      <dgm:t>
        <a:bodyPr/>
        <a:lstStyle/>
        <a:p>
          <a:endParaRPr lang="ru-RU"/>
        </a:p>
      </dgm:t>
    </dgm:pt>
    <dgm:pt modelId="{344FFBB0-1BE5-4994-88A1-B5A3AFCC4AD1}" type="pres">
      <dgm:prSet presAssocID="{0B8BB0D2-49F1-48BD-82A5-B3F525AFB1DC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194367-815C-43D4-8193-5F7B2E92ADE3}" type="pres">
      <dgm:prSet presAssocID="{403099D3-ACE5-42A0-A152-9E8E77EFECAD}" presName="spaceBetweenRectangles" presStyleCnt="0"/>
      <dgm:spPr/>
      <dgm:t>
        <a:bodyPr/>
        <a:lstStyle/>
        <a:p>
          <a:endParaRPr lang="ru-RU"/>
        </a:p>
      </dgm:t>
    </dgm:pt>
    <dgm:pt modelId="{17AD409C-8BFF-4A82-ACEF-F2C7BF5C3E6C}" type="pres">
      <dgm:prSet presAssocID="{298DB7EA-44CA-48CE-8179-0AA1C5CE3FB9}" presName="parentLin" presStyleCnt="0"/>
      <dgm:spPr/>
      <dgm:t>
        <a:bodyPr/>
        <a:lstStyle/>
        <a:p>
          <a:endParaRPr lang="ru-RU"/>
        </a:p>
      </dgm:t>
    </dgm:pt>
    <dgm:pt modelId="{F2156915-58D5-479B-8C7C-047301C6960D}" type="pres">
      <dgm:prSet presAssocID="{298DB7EA-44CA-48CE-8179-0AA1C5CE3FB9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03C3E0B-7DFD-423F-927D-D427F30D99D6}" type="pres">
      <dgm:prSet presAssocID="{298DB7EA-44CA-48CE-8179-0AA1C5CE3FB9}" presName="parentText" presStyleLbl="node1" presStyleIdx="1" presStyleCnt="6" custScaleX="136300" custScaleY="232033" custLinFactNeighborX="-2985" custLinFactNeighborY="-1060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6A1CC4C-1B83-47E1-ACF3-FC6132D0ACB1}" type="pres">
      <dgm:prSet presAssocID="{298DB7EA-44CA-48CE-8179-0AA1C5CE3FB9}" presName="negativeSpace" presStyleCnt="0"/>
      <dgm:spPr/>
      <dgm:t>
        <a:bodyPr/>
        <a:lstStyle/>
        <a:p>
          <a:endParaRPr lang="ru-RU"/>
        </a:p>
      </dgm:t>
    </dgm:pt>
    <dgm:pt modelId="{B2A4475E-6606-4219-96DE-EE3D4B2712F5}" type="pres">
      <dgm:prSet presAssocID="{298DB7EA-44CA-48CE-8179-0AA1C5CE3FB9}" presName="childText" presStyleLbl="conFgAcc1" presStyleIdx="1" presStyleCnt="6" custFlipHor="1" custScaleX="21447" custLinFactY="-168744" custLinFactNeighborX="6674" custLinFactNeighborY="-200000">
        <dgm:presLayoutVars>
          <dgm:bulletEnabled val="1"/>
        </dgm:presLayoutVars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endParaRPr lang="ru-RU"/>
        </a:p>
      </dgm:t>
    </dgm:pt>
    <dgm:pt modelId="{E0FF60F0-4297-4BD4-894B-880B34697C57}" type="pres">
      <dgm:prSet presAssocID="{03075A78-F03F-4266-BF5D-BF21F3C63DDC}" presName="spaceBetweenRectangles" presStyleCnt="0"/>
      <dgm:spPr/>
      <dgm:t>
        <a:bodyPr/>
        <a:lstStyle/>
        <a:p>
          <a:endParaRPr lang="ru-RU"/>
        </a:p>
      </dgm:t>
    </dgm:pt>
    <dgm:pt modelId="{B10037A7-0D16-4092-8034-3DD7C9804A97}" type="pres">
      <dgm:prSet presAssocID="{9654AB68-A99B-487B-B881-FC9CFC7C4F51}" presName="parentLin" presStyleCnt="0"/>
      <dgm:spPr/>
      <dgm:t>
        <a:bodyPr/>
        <a:lstStyle/>
        <a:p>
          <a:endParaRPr lang="ru-RU"/>
        </a:p>
      </dgm:t>
    </dgm:pt>
    <dgm:pt modelId="{FD728BE7-4B58-4C7C-B94B-B5F3BDD5EF4A}" type="pres">
      <dgm:prSet presAssocID="{9654AB68-A99B-487B-B881-FC9CFC7C4F51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D63056ED-8265-471E-9078-667B1BD5894B}" type="pres">
      <dgm:prSet presAssocID="{9654AB68-A99B-487B-B881-FC9CFC7C4F51}" presName="parentText" presStyleLbl="node1" presStyleIdx="2" presStyleCnt="6" custScaleX="136300" custScaleY="178357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C7D79F9-28DD-47C0-BE69-7498052F5609}" type="pres">
      <dgm:prSet presAssocID="{9654AB68-A99B-487B-B881-FC9CFC7C4F51}" presName="negativeSpace" presStyleCnt="0"/>
      <dgm:spPr/>
      <dgm:t>
        <a:bodyPr/>
        <a:lstStyle/>
        <a:p>
          <a:endParaRPr lang="ru-RU"/>
        </a:p>
      </dgm:t>
    </dgm:pt>
    <dgm:pt modelId="{6651F147-FC32-41CC-9718-4FB2E989959A}" type="pres">
      <dgm:prSet presAssocID="{9654AB68-A99B-487B-B881-FC9CFC7C4F51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59FE10-D67C-401E-9B46-54B35E13C669}" type="pres">
      <dgm:prSet presAssocID="{19B14CF0-211B-48B8-A429-F50186DDD286}" presName="spaceBetweenRectangles" presStyleCnt="0"/>
      <dgm:spPr/>
      <dgm:t>
        <a:bodyPr/>
        <a:lstStyle/>
        <a:p>
          <a:endParaRPr lang="ru-RU"/>
        </a:p>
      </dgm:t>
    </dgm:pt>
    <dgm:pt modelId="{92365825-A17E-46FF-B53A-E2B0C79CDA41}" type="pres">
      <dgm:prSet presAssocID="{4E1BEE3E-AD47-4909-9588-8CF8E41D0006}" presName="parentLin" presStyleCnt="0"/>
      <dgm:spPr/>
      <dgm:t>
        <a:bodyPr/>
        <a:lstStyle/>
        <a:p>
          <a:endParaRPr lang="ru-RU"/>
        </a:p>
      </dgm:t>
    </dgm:pt>
    <dgm:pt modelId="{25ADFD78-E1D6-458E-8811-39AC682E8E2C}" type="pres">
      <dgm:prSet presAssocID="{4E1BEE3E-AD47-4909-9588-8CF8E41D0006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EF7537A0-FC9B-4D27-A795-2EDE200EF9F8}" type="pres">
      <dgm:prSet presAssocID="{4E1BEE3E-AD47-4909-9588-8CF8E41D0006}" presName="parentText" presStyleLbl="node1" presStyleIdx="3" presStyleCnt="6" custScaleX="136300" custScaleY="177930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3CA1C53A-9E6C-4274-B088-742BA3DF9BC5}" type="pres">
      <dgm:prSet presAssocID="{4E1BEE3E-AD47-4909-9588-8CF8E41D0006}" presName="negativeSpace" presStyleCnt="0"/>
      <dgm:spPr/>
      <dgm:t>
        <a:bodyPr/>
        <a:lstStyle/>
        <a:p>
          <a:endParaRPr lang="ru-RU"/>
        </a:p>
      </dgm:t>
    </dgm:pt>
    <dgm:pt modelId="{09A8556B-F553-4FEA-8C96-9C0377F45E51}" type="pres">
      <dgm:prSet presAssocID="{4E1BEE3E-AD47-4909-9588-8CF8E41D0006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5F72A9-1663-4B3A-87CD-F8A335121F40}" type="pres">
      <dgm:prSet presAssocID="{A18C0DBB-A3C5-4D67-BF8B-083EC0120932}" presName="spaceBetweenRectangles" presStyleCnt="0"/>
      <dgm:spPr/>
      <dgm:t>
        <a:bodyPr/>
        <a:lstStyle/>
        <a:p>
          <a:endParaRPr lang="ru-RU"/>
        </a:p>
      </dgm:t>
    </dgm:pt>
    <dgm:pt modelId="{2FB2BB3F-1995-490F-B6F2-DCC2D91F6715}" type="pres">
      <dgm:prSet presAssocID="{BF935C9C-C639-49BF-9325-509264C3D57C}" presName="parentLin" presStyleCnt="0"/>
      <dgm:spPr/>
      <dgm:t>
        <a:bodyPr/>
        <a:lstStyle/>
        <a:p>
          <a:endParaRPr lang="ru-RU"/>
        </a:p>
      </dgm:t>
    </dgm:pt>
    <dgm:pt modelId="{8FF90246-007E-4BA0-9DE5-3EDCE9B88B35}" type="pres">
      <dgm:prSet presAssocID="{BF935C9C-C639-49BF-9325-509264C3D57C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A8DFE692-795D-4EF6-9D59-CC584B84E372}" type="pres">
      <dgm:prSet presAssocID="{BF935C9C-C639-49BF-9325-509264C3D57C}" presName="parentText" presStyleLbl="node1" presStyleIdx="4" presStyleCnt="6" custScaleX="137241" custScaleY="170121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2F8B3E9E-848E-461E-A600-44CBEFA5DFBD}" type="pres">
      <dgm:prSet presAssocID="{BF935C9C-C639-49BF-9325-509264C3D57C}" presName="negativeSpace" presStyleCnt="0"/>
      <dgm:spPr/>
      <dgm:t>
        <a:bodyPr/>
        <a:lstStyle/>
        <a:p>
          <a:endParaRPr lang="ru-RU"/>
        </a:p>
      </dgm:t>
    </dgm:pt>
    <dgm:pt modelId="{87FA3ADC-E9F2-47DE-815B-BB81F896183D}" type="pres">
      <dgm:prSet presAssocID="{BF935C9C-C639-49BF-9325-509264C3D57C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A753B-9294-4D2D-8513-8014798C9F9D}" type="pres">
      <dgm:prSet presAssocID="{DB4CE3E6-0B34-4787-9B33-64A7244F84B6}" presName="spaceBetweenRectangles" presStyleCnt="0"/>
      <dgm:spPr/>
      <dgm:t>
        <a:bodyPr/>
        <a:lstStyle/>
        <a:p>
          <a:endParaRPr lang="ru-RU"/>
        </a:p>
      </dgm:t>
    </dgm:pt>
    <dgm:pt modelId="{46DC42F8-9924-43A0-A4FE-8BF244E70C07}" type="pres">
      <dgm:prSet presAssocID="{A0EDB26E-EC32-4AD5-8F46-064EB6CF142F}" presName="parentLin" presStyleCnt="0"/>
      <dgm:spPr/>
      <dgm:t>
        <a:bodyPr/>
        <a:lstStyle/>
        <a:p>
          <a:endParaRPr lang="ru-RU"/>
        </a:p>
      </dgm:t>
    </dgm:pt>
    <dgm:pt modelId="{88F3A46B-02B5-407F-A429-B02C5372C8C5}" type="pres">
      <dgm:prSet presAssocID="{A0EDB26E-EC32-4AD5-8F46-064EB6CF142F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734897D8-3914-43A4-B7ED-89FF5C990EAC}" type="pres">
      <dgm:prSet presAssocID="{A0EDB26E-EC32-4AD5-8F46-064EB6CF142F}" presName="parentText" presStyleLbl="node1" presStyleIdx="5" presStyleCnt="6" custScaleX="137272" custLinFactNeighborX="-1639" custLinFactNeighborY="6786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089C4E3B-8714-4138-A8C7-9CA7B36B9481}" type="pres">
      <dgm:prSet presAssocID="{A0EDB26E-EC32-4AD5-8F46-064EB6CF142F}" presName="negativeSpace" presStyleCnt="0"/>
      <dgm:spPr/>
      <dgm:t>
        <a:bodyPr/>
        <a:lstStyle/>
        <a:p>
          <a:endParaRPr lang="ru-RU"/>
        </a:p>
      </dgm:t>
    </dgm:pt>
    <dgm:pt modelId="{92E2EE13-75A7-458C-85F1-1A801D4B4672}" type="pres">
      <dgm:prSet presAssocID="{A0EDB26E-EC32-4AD5-8F46-064EB6CF142F}" presName="childText" presStyleLbl="conFgAcc1" presStyleIdx="5" presStyleCnt="6" custLinFactNeighborX="4098" custLinFactNeighborY="11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64B868-B4B8-43ED-8057-D1B3805A3214}" srcId="{46BEC471-2299-4235-A4C6-53E04C867A80}" destId="{BF935C9C-C639-49BF-9325-509264C3D57C}" srcOrd="4" destOrd="0" parTransId="{7EA641E1-18E9-4746-ABAA-9EA18041039F}" sibTransId="{DB4CE3E6-0B34-4787-9B33-64A7244F84B6}"/>
    <dgm:cxn modelId="{D50E402E-A547-497E-B664-82BCCE547713}" type="presOf" srcId="{9654AB68-A99B-487B-B881-FC9CFC7C4F51}" destId="{D63056ED-8265-471E-9078-667B1BD5894B}" srcOrd="1" destOrd="0" presId="urn:microsoft.com/office/officeart/2005/8/layout/list1"/>
    <dgm:cxn modelId="{803F220D-9588-4382-ACF0-490DF5AAC106}" type="presOf" srcId="{0B8BB0D2-49F1-48BD-82A5-B3F525AFB1DC}" destId="{5D361819-7D18-434E-91B4-4B4292576F20}" srcOrd="0" destOrd="0" presId="urn:microsoft.com/office/officeart/2005/8/layout/list1"/>
    <dgm:cxn modelId="{096EBDB6-3A92-4F15-8A4C-7B17AA7292E5}" srcId="{46BEC471-2299-4235-A4C6-53E04C867A80}" destId="{298DB7EA-44CA-48CE-8179-0AA1C5CE3FB9}" srcOrd="1" destOrd="0" parTransId="{01D07342-9B01-49D8-8B89-85E07DCD3102}" sibTransId="{03075A78-F03F-4266-BF5D-BF21F3C63DDC}"/>
    <dgm:cxn modelId="{6C4EB4FA-029B-4E4A-BA1B-3FBAA4AF1586}" type="presOf" srcId="{A0EDB26E-EC32-4AD5-8F46-064EB6CF142F}" destId="{88F3A46B-02B5-407F-A429-B02C5372C8C5}" srcOrd="0" destOrd="0" presId="urn:microsoft.com/office/officeart/2005/8/layout/list1"/>
    <dgm:cxn modelId="{E1386AC1-96E2-4302-9D9C-C9CF49B1EB69}" type="presOf" srcId="{46BEC471-2299-4235-A4C6-53E04C867A80}" destId="{CF08BFA9-A22B-49BF-910B-A2EC79AFE204}" srcOrd="0" destOrd="0" presId="urn:microsoft.com/office/officeart/2005/8/layout/list1"/>
    <dgm:cxn modelId="{B7F2718F-D3BE-487D-9773-39F89DD81403}" type="presOf" srcId="{298DB7EA-44CA-48CE-8179-0AA1C5CE3FB9}" destId="{F2156915-58D5-479B-8C7C-047301C6960D}" srcOrd="0" destOrd="0" presId="urn:microsoft.com/office/officeart/2005/8/layout/list1"/>
    <dgm:cxn modelId="{530A938B-4BD2-425E-920B-243C7F51F42C}" srcId="{46BEC471-2299-4235-A4C6-53E04C867A80}" destId="{A0EDB26E-EC32-4AD5-8F46-064EB6CF142F}" srcOrd="5" destOrd="0" parTransId="{F3EC0A6D-FA1F-42AB-81FE-6678E78EBE88}" sibTransId="{E1EA4110-3548-4D95-BCC4-DB8B9C7B33AE}"/>
    <dgm:cxn modelId="{2418E360-8202-4D09-9FBC-06E5B610836D}" type="presOf" srcId="{298DB7EA-44CA-48CE-8179-0AA1C5CE3FB9}" destId="{403C3E0B-7DFD-423F-927D-D427F30D99D6}" srcOrd="1" destOrd="0" presId="urn:microsoft.com/office/officeart/2005/8/layout/list1"/>
    <dgm:cxn modelId="{C1969549-EEFC-4E36-944D-513D7508AD06}" type="presOf" srcId="{4E1BEE3E-AD47-4909-9588-8CF8E41D0006}" destId="{EF7537A0-FC9B-4D27-A795-2EDE200EF9F8}" srcOrd="1" destOrd="0" presId="urn:microsoft.com/office/officeart/2005/8/layout/list1"/>
    <dgm:cxn modelId="{98F4F212-2B20-4450-B928-9C48CC6F673A}" type="presOf" srcId="{0B8BB0D2-49F1-48BD-82A5-B3F525AFB1DC}" destId="{FEA233D2-9D60-4E01-9D71-E2F56351C084}" srcOrd="1" destOrd="0" presId="urn:microsoft.com/office/officeart/2005/8/layout/list1"/>
    <dgm:cxn modelId="{2D896EE2-19EE-4494-A210-F007D8BDF411}" srcId="{46BEC471-2299-4235-A4C6-53E04C867A80}" destId="{0B8BB0D2-49F1-48BD-82A5-B3F525AFB1DC}" srcOrd="0" destOrd="0" parTransId="{FA4E19CA-421F-4E92-A367-04A232879288}" sibTransId="{403099D3-ACE5-42A0-A152-9E8E77EFECAD}"/>
    <dgm:cxn modelId="{AB7616F2-321B-4824-B873-193C6A1B1DA3}" srcId="{46BEC471-2299-4235-A4C6-53E04C867A80}" destId="{9654AB68-A99B-487B-B881-FC9CFC7C4F51}" srcOrd="2" destOrd="0" parTransId="{984F71C7-17CE-4E44-9119-1CF00EA0661B}" sibTransId="{19B14CF0-211B-48B8-A429-F50186DDD286}"/>
    <dgm:cxn modelId="{080CDAA9-AB58-429A-BA0A-FC929F3DB557}" type="presOf" srcId="{BF935C9C-C639-49BF-9325-509264C3D57C}" destId="{A8DFE692-795D-4EF6-9D59-CC584B84E372}" srcOrd="1" destOrd="0" presId="urn:microsoft.com/office/officeart/2005/8/layout/list1"/>
    <dgm:cxn modelId="{EEB2F558-CCA3-4A94-9E4E-107329A0B06F}" srcId="{46BEC471-2299-4235-A4C6-53E04C867A80}" destId="{4E1BEE3E-AD47-4909-9588-8CF8E41D0006}" srcOrd="3" destOrd="0" parTransId="{42C4DBF7-386C-4CE8-A6B6-025D78A5F82E}" sibTransId="{A18C0DBB-A3C5-4D67-BF8B-083EC0120932}"/>
    <dgm:cxn modelId="{F525CA70-FAEF-4A13-A750-26443E2D73B3}" type="presOf" srcId="{9654AB68-A99B-487B-B881-FC9CFC7C4F51}" destId="{FD728BE7-4B58-4C7C-B94B-B5F3BDD5EF4A}" srcOrd="0" destOrd="0" presId="urn:microsoft.com/office/officeart/2005/8/layout/list1"/>
    <dgm:cxn modelId="{2C1C7FC5-0143-4AE3-B473-3A2A5B37ECF3}" type="presOf" srcId="{BF935C9C-C639-49BF-9325-509264C3D57C}" destId="{8FF90246-007E-4BA0-9DE5-3EDCE9B88B35}" srcOrd="0" destOrd="0" presId="urn:microsoft.com/office/officeart/2005/8/layout/list1"/>
    <dgm:cxn modelId="{32B9EB85-5AA1-420D-8581-DE127B57DF1F}" type="presOf" srcId="{A0EDB26E-EC32-4AD5-8F46-064EB6CF142F}" destId="{734897D8-3914-43A4-B7ED-89FF5C990EAC}" srcOrd="1" destOrd="0" presId="urn:microsoft.com/office/officeart/2005/8/layout/list1"/>
    <dgm:cxn modelId="{4184C58C-E468-4787-AD2F-F69633A9A31C}" type="presOf" srcId="{4E1BEE3E-AD47-4909-9588-8CF8E41D0006}" destId="{25ADFD78-E1D6-458E-8811-39AC682E8E2C}" srcOrd="0" destOrd="0" presId="urn:microsoft.com/office/officeart/2005/8/layout/list1"/>
    <dgm:cxn modelId="{A3DE9E8A-B1BE-4743-9909-5A8D237C8F2B}" type="presParOf" srcId="{CF08BFA9-A22B-49BF-910B-A2EC79AFE204}" destId="{7123621A-8745-480D-9A6F-794BDED2AA13}" srcOrd="0" destOrd="0" presId="urn:microsoft.com/office/officeart/2005/8/layout/list1"/>
    <dgm:cxn modelId="{7DDEBD7E-6E36-4581-9B5C-CF3736327338}" type="presParOf" srcId="{7123621A-8745-480D-9A6F-794BDED2AA13}" destId="{5D361819-7D18-434E-91B4-4B4292576F20}" srcOrd="0" destOrd="0" presId="urn:microsoft.com/office/officeart/2005/8/layout/list1"/>
    <dgm:cxn modelId="{54174892-BE6D-4A9A-A771-C2F12C6309DE}" type="presParOf" srcId="{7123621A-8745-480D-9A6F-794BDED2AA13}" destId="{FEA233D2-9D60-4E01-9D71-E2F56351C084}" srcOrd="1" destOrd="0" presId="urn:microsoft.com/office/officeart/2005/8/layout/list1"/>
    <dgm:cxn modelId="{4B7393D7-552B-4262-B0AA-AAB8AFF6E5F0}" type="presParOf" srcId="{CF08BFA9-A22B-49BF-910B-A2EC79AFE204}" destId="{DC1A2817-5D95-44F4-97BF-E92214E3276F}" srcOrd="1" destOrd="0" presId="urn:microsoft.com/office/officeart/2005/8/layout/list1"/>
    <dgm:cxn modelId="{EF47C2F6-F551-4BCD-A2FC-FD2D071A6D85}" type="presParOf" srcId="{CF08BFA9-A22B-49BF-910B-A2EC79AFE204}" destId="{344FFBB0-1BE5-4994-88A1-B5A3AFCC4AD1}" srcOrd="2" destOrd="0" presId="urn:microsoft.com/office/officeart/2005/8/layout/list1"/>
    <dgm:cxn modelId="{11EA3DB5-FDE4-4126-8953-C77B7BB3CCA8}" type="presParOf" srcId="{CF08BFA9-A22B-49BF-910B-A2EC79AFE204}" destId="{1A194367-815C-43D4-8193-5F7B2E92ADE3}" srcOrd="3" destOrd="0" presId="urn:microsoft.com/office/officeart/2005/8/layout/list1"/>
    <dgm:cxn modelId="{8E14BBD2-43EC-4455-87F1-76977350CEA0}" type="presParOf" srcId="{CF08BFA9-A22B-49BF-910B-A2EC79AFE204}" destId="{17AD409C-8BFF-4A82-ACEF-F2C7BF5C3E6C}" srcOrd="4" destOrd="0" presId="urn:microsoft.com/office/officeart/2005/8/layout/list1"/>
    <dgm:cxn modelId="{0A147674-EA1F-4B2B-822C-B8882D710702}" type="presParOf" srcId="{17AD409C-8BFF-4A82-ACEF-F2C7BF5C3E6C}" destId="{F2156915-58D5-479B-8C7C-047301C6960D}" srcOrd="0" destOrd="0" presId="urn:microsoft.com/office/officeart/2005/8/layout/list1"/>
    <dgm:cxn modelId="{B136C0F7-5BB7-40E0-B4B7-760DCB1220B2}" type="presParOf" srcId="{17AD409C-8BFF-4A82-ACEF-F2C7BF5C3E6C}" destId="{403C3E0B-7DFD-423F-927D-D427F30D99D6}" srcOrd="1" destOrd="0" presId="urn:microsoft.com/office/officeart/2005/8/layout/list1"/>
    <dgm:cxn modelId="{AF04ED8E-1CC8-431D-BD9C-55FAECD092B5}" type="presParOf" srcId="{CF08BFA9-A22B-49BF-910B-A2EC79AFE204}" destId="{A6A1CC4C-1B83-47E1-ACF3-FC6132D0ACB1}" srcOrd="5" destOrd="0" presId="urn:microsoft.com/office/officeart/2005/8/layout/list1"/>
    <dgm:cxn modelId="{658D29C2-B68F-4E58-8329-5C099E28BFBC}" type="presParOf" srcId="{CF08BFA9-A22B-49BF-910B-A2EC79AFE204}" destId="{B2A4475E-6606-4219-96DE-EE3D4B2712F5}" srcOrd="6" destOrd="0" presId="urn:microsoft.com/office/officeart/2005/8/layout/list1"/>
    <dgm:cxn modelId="{80811EC2-5145-469B-A084-6377F912074D}" type="presParOf" srcId="{CF08BFA9-A22B-49BF-910B-A2EC79AFE204}" destId="{E0FF60F0-4297-4BD4-894B-880B34697C57}" srcOrd="7" destOrd="0" presId="urn:microsoft.com/office/officeart/2005/8/layout/list1"/>
    <dgm:cxn modelId="{E41E596C-B91E-424A-929C-89EF20943B46}" type="presParOf" srcId="{CF08BFA9-A22B-49BF-910B-A2EC79AFE204}" destId="{B10037A7-0D16-4092-8034-3DD7C9804A97}" srcOrd="8" destOrd="0" presId="urn:microsoft.com/office/officeart/2005/8/layout/list1"/>
    <dgm:cxn modelId="{62D5F19F-4E92-43B1-AC5D-3C55D1F6801F}" type="presParOf" srcId="{B10037A7-0D16-4092-8034-3DD7C9804A97}" destId="{FD728BE7-4B58-4C7C-B94B-B5F3BDD5EF4A}" srcOrd="0" destOrd="0" presId="urn:microsoft.com/office/officeart/2005/8/layout/list1"/>
    <dgm:cxn modelId="{CDF63E8E-243F-480B-B23B-F6BDA54883E9}" type="presParOf" srcId="{B10037A7-0D16-4092-8034-3DD7C9804A97}" destId="{D63056ED-8265-471E-9078-667B1BD5894B}" srcOrd="1" destOrd="0" presId="urn:microsoft.com/office/officeart/2005/8/layout/list1"/>
    <dgm:cxn modelId="{174B4F63-8EC5-4FEE-B199-E8CF286D788B}" type="presParOf" srcId="{CF08BFA9-A22B-49BF-910B-A2EC79AFE204}" destId="{7C7D79F9-28DD-47C0-BE69-7498052F5609}" srcOrd="9" destOrd="0" presId="urn:microsoft.com/office/officeart/2005/8/layout/list1"/>
    <dgm:cxn modelId="{66C8DE1A-027C-49E5-8B09-79E701CA3316}" type="presParOf" srcId="{CF08BFA9-A22B-49BF-910B-A2EC79AFE204}" destId="{6651F147-FC32-41CC-9718-4FB2E989959A}" srcOrd="10" destOrd="0" presId="urn:microsoft.com/office/officeart/2005/8/layout/list1"/>
    <dgm:cxn modelId="{121150F5-EBE8-4D15-BF38-3F6CA11075E9}" type="presParOf" srcId="{CF08BFA9-A22B-49BF-910B-A2EC79AFE204}" destId="{EB59FE10-D67C-401E-9B46-54B35E13C669}" srcOrd="11" destOrd="0" presId="urn:microsoft.com/office/officeart/2005/8/layout/list1"/>
    <dgm:cxn modelId="{9566D70A-A419-4B63-B5BE-CCBF33E226C3}" type="presParOf" srcId="{CF08BFA9-A22B-49BF-910B-A2EC79AFE204}" destId="{92365825-A17E-46FF-B53A-E2B0C79CDA41}" srcOrd="12" destOrd="0" presId="urn:microsoft.com/office/officeart/2005/8/layout/list1"/>
    <dgm:cxn modelId="{AAD99F78-4F0A-4895-A78C-19038E321742}" type="presParOf" srcId="{92365825-A17E-46FF-B53A-E2B0C79CDA41}" destId="{25ADFD78-E1D6-458E-8811-39AC682E8E2C}" srcOrd="0" destOrd="0" presId="urn:microsoft.com/office/officeart/2005/8/layout/list1"/>
    <dgm:cxn modelId="{B8057AB5-448F-4076-B975-C13ABFFF1657}" type="presParOf" srcId="{92365825-A17E-46FF-B53A-E2B0C79CDA41}" destId="{EF7537A0-FC9B-4D27-A795-2EDE200EF9F8}" srcOrd="1" destOrd="0" presId="urn:microsoft.com/office/officeart/2005/8/layout/list1"/>
    <dgm:cxn modelId="{F14D508E-3C4B-4BDD-BEF9-BB523845B5E8}" type="presParOf" srcId="{CF08BFA9-A22B-49BF-910B-A2EC79AFE204}" destId="{3CA1C53A-9E6C-4274-B088-742BA3DF9BC5}" srcOrd="13" destOrd="0" presId="urn:microsoft.com/office/officeart/2005/8/layout/list1"/>
    <dgm:cxn modelId="{47FF84D0-C797-4F59-9557-9ABA1C731EAF}" type="presParOf" srcId="{CF08BFA9-A22B-49BF-910B-A2EC79AFE204}" destId="{09A8556B-F553-4FEA-8C96-9C0377F45E51}" srcOrd="14" destOrd="0" presId="urn:microsoft.com/office/officeart/2005/8/layout/list1"/>
    <dgm:cxn modelId="{8E72A3E3-C610-4AEA-8FB5-BFCB58044DC3}" type="presParOf" srcId="{CF08BFA9-A22B-49BF-910B-A2EC79AFE204}" destId="{9A5F72A9-1663-4B3A-87CD-F8A335121F40}" srcOrd="15" destOrd="0" presId="urn:microsoft.com/office/officeart/2005/8/layout/list1"/>
    <dgm:cxn modelId="{2A53B01C-608C-44C9-A834-E80C4D7058A5}" type="presParOf" srcId="{CF08BFA9-A22B-49BF-910B-A2EC79AFE204}" destId="{2FB2BB3F-1995-490F-B6F2-DCC2D91F6715}" srcOrd="16" destOrd="0" presId="urn:microsoft.com/office/officeart/2005/8/layout/list1"/>
    <dgm:cxn modelId="{F2EEE7F7-BA29-4D51-99F3-90257434FB88}" type="presParOf" srcId="{2FB2BB3F-1995-490F-B6F2-DCC2D91F6715}" destId="{8FF90246-007E-4BA0-9DE5-3EDCE9B88B35}" srcOrd="0" destOrd="0" presId="urn:microsoft.com/office/officeart/2005/8/layout/list1"/>
    <dgm:cxn modelId="{EA4A7C42-C72D-4A5A-815F-919DE9D384D2}" type="presParOf" srcId="{2FB2BB3F-1995-490F-B6F2-DCC2D91F6715}" destId="{A8DFE692-795D-4EF6-9D59-CC584B84E372}" srcOrd="1" destOrd="0" presId="urn:microsoft.com/office/officeart/2005/8/layout/list1"/>
    <dgm:cxn modelId="{83D3E1CB-704A-4958-ABB6-7410BFBCF09B}" type="presParOf" srcId="{CF08BFA9-A22B-49BF-910B-A2EC79AFE204}" destId="{2F8B3E9E-848E-461E-A600-44CBEFA5DFBD}" srcOrd="17" destOrd="0" presId="urn:microsoft.com/office/officeart/2005/8/layout/list1"/>
    <dgm:cxn modelId="{985DE936-5786-4EBF-887E-C6613E964DB5}" type="presParOf" srcId="{CF08BFA9-A22B-49BF-910B-A2EC79AFE204}" destId="{87FA3ADC-E9F2-47DE-815B-BB81F896183D}" srcOrd="18" destOrd="0" presId="urn:microsoft.com/office/officeart/2005/8/layout/list1"/>
    <dgm:cxn modelId="{1A4AC7F6-8D2C-49C4-8A03-66A17B249C54}" type="presParOf" srcId="{CF08BFA9-A22B-49BF-910B-A2EC79AFE204}" destId="{DD3A753B-9294-4D2D-8513-8014798C9F9D}" srcOrd="19" destOrd="0" presId="urn:microsoft.com/office/officeart/2005/8/layout/list1"/>
    <dgm:cxn modelId="{85C0889C-5E6A-4448-BFE2-251D11E7B14C}" type="presParOf" srcId="{CF08BFA9-A22B-49BF-910B-A2EC79AFE204}" destId="{46DC42F8-9924-43A0-A4FE-8BF244E70C07}" srcOrd="20" destOrd="0" presId="urn:microsoft.com/office/officeart/2005/8/layout/list1"/>
    <dgm:cxn modelId="{310196AD-E199-4EE4-8E9E-D5D52CA6BFFE}" type="presParOf" srcId="{46DC42F8-9924-43A0-A4FE-8BF244E70C07}" destId="{88F3A46B-02B5-407F-A429-B02C5372C8C5}" srcOrd="0" destOrd="0" presId="urn:microsoft.com/office/officeart/2005/8/layout/list1"/>
    <dgm:cxn modelId="{6920101C-89B7-4930-BC68-DBE46076FD15}" type="presParOf" srcId="{46DC42F8-9924-43A0-A4FE-8BF244E70C07}" destId="{734897D8-3914-43A4-B7ED-89FF5C990EAC}" srcOrd="1" destOrd="0" presId="urn:microsoft.com/office/officeart/2005/8/layout/list1"/>
    <dgm:cxn modelId="{67CC3727-3A7F-4849-99CC-EF2CD535B45C}" type="presParOf" srcId="{CF08BFA9-A22B-49BF-910B-A2EC79AFE204}" destId="{089C4E3B-8714-4138-A8C7-9CA7B36B9481}" srcOrd="21" destOrd="0" presId="urn:microsoft.com/office/officeart/2005/8/layout/list1"/>
    <dgm:cxn modelId="{7425DA41-7C24-46B8-98C3-54904F876526}" type="presParOf" srcId="{CF08BFA9-A22B-49BF-910B-A2EC79AFE204}" destId="{92E2EE13-75A7-458C-85F1-1A801D4B4672}" srcOrd="2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746B3-0120-4DC9-964E-DBFA3D5E245B}">
      <dsp:nvSpPr>
        <dsp:cNvPr id="0" name=""/>
        <dsp:cNvSpPr/>
      </dsp:nvSpPr>
      <dsp:spPr>
        <a:xfrm>
          <a:off x="0" y="403101"/>
          <a:ext cx="1123857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17028-FB07-4A78-8815-6514725A81B6}">
      <dsp:nvSpPr>
        <dsp:cNvPr id="0" name=""/>
        <dsp:cNvSpPr/>
      </dsp:nvSpPr>
      <dsp:spPr>
        <a:xfrm>
          <a:off x="561928" y="43347"/>
          <a:ext cx="9845315" cy="654954"/>
        </a:xfrm>
        <a:prstGeom prst="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97354" tIns="0" rIns="29735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закон от 21.07.2014 № 256-ФЗ «О внесении изменений в отдельные законодательные акты РФ по вопросам проведения независимой оценки качества оказания услуг организациями в сфере культуры, социального обслуживания, охраны здоровья и образования»</a:t>
          </a:r>
          <a:endParaRPr lang="ru-RU" sz="1400" b="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928" y="43347"/>
        <a:ext cx="9845315" cy="654954"/>
      </dsp:txXfrm>
    </dsp:sp>
    <dsp:sp modelId="{50A62FE2-30F6-4D9E-AC08-FF4B80950139}">
      <dsp:nvSpPr>
        <dsp:cNvPr id="0" name=""/>
        <dsp:cNvSpPr/>
      </dsp:nvSpPr>
      <dsp:spPr>
        <a:xfrm>
          <a:off x="0" y="1373822"/>
          <a:ext cx="1123857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4D954-E03A-4C15-A101-CDB54F903DBF}">
      <dsp:nvSpPr>
        <dsp:cNvPr id="0" name=""/>
        <dsp:cNvSpPr/>
      </dsp:nvSpPr>
      <dsp:spPr>
        <a:xfrm>
          <a:off x="561928" y="1015101"/>
          <a:ext cx="9845315" cy="653921"/>
        </a:xfrm>
        <a:prstGeom prst="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97354" tIns="0" rIns="29735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Распоряжение Правительства Российской Федерации от 30.03.2013 № 487-р «Об утверждении плана мероприятий по формированию независимой оценки качества организаций, оказывающих социальные услуги на 2013-2015 годы»</a:t>
          </a:r>
          <a:endParaRPr lang="ru-RU" sz="1400" b="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928" y="1015101"/>
        <a:ext cx="9845315" cy="653921"/>
      </dsp:txXfrm>
    </dsp:sp>
    <dsp:sp modelId="{AE413250-E5D8-4928-87A0-717B2429C17F}">
      <dsp:nvSpPr>
        <dsp:cNvPr id="0" name=""/>
        <dsp:cNvSpPr/>
      </dsp:nvSpPr>
      <dsp:spPr>
        <a:xfrm>
          <a:off x="0" y="2856119"/>
          <a:ext cx="1123857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FEBB3-F5FC-48A2-A314-0273C85D283A}">
      <dsp:nvSpPr>
        <dsp:cNvPr id="0" name=""/>
        <dsp:cNvSpPr/>
      </dsp:nvSpPr>
      <dsp:spPr>
        <a:xfrm>
          <a:off x="561928" y="1985822"/>
          <a:ext cx="9845315" cy="1165496"/>
        </a:xfrm>
        <a:prstGeom prst="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97354" tIns="0" rIns="29735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Российской Федерации от 14.11.2014 № 1203 «Об уполномоченном ФОИВ, определяющем состав информации о результатах независимой оценки качества 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 и порядок ее размещения на официальном сайте для размещения информации о государственных и муниципальных учреждениях в информационно-телекоммуникационной сети «Интернет»</a:t>
          </a:r>
          <a:endParaRPr lang="ru-RU" sz="1400" b="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928" y="1985822"/>
        <a:ext cx="9845315" cy="1165496"/>
      </dsp:txXfrm>
    </dsp:sp>
    <dsp:sp modelId="{B577CCC3-068B-497F-9FAA-5921C287F06A}">
      <dsp:nvSpPr>
        <dsp:cNvPr id="0" name=""/>
        <dsp:cNvSpPr/>
      </dsp:nvSpPr>
      <dsp:spPr>
        <a:xfrm>
          <a:off x="0" y="4349196"/>
          <a:ext cx="1123857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E867CB-A4D2-4F96-88D0-949C827F7146}">
      <dsp:nvSpPr>
        <dsp:cNvPr id="0" name=""/>
        <dsp:cNvSpPr/>
      </dsp:nvSpPr>
      <dsp:spPr>
        <a:xfrm>
          <a:off x="561928" y="3468119"/>
          <a:ext cx="9845315" cy="1176277"/>
        </a:xfrm>
        <a:prstGeom prst="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97354" tIns="0" rIns="29735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Минфина России </a:t>
          </a:r>
          <a:r>
            <a:rPr lang="ru-RU" sz="14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 22.07.2015 № 116н </a:t>
          </a:r>
          <a:r>
            <a:rPr lang="ru-RU" sz="1400" b="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 составе информации о результатах независимой оценки качества 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организациями, размещаемой на официальном сайте для размещения информации о государственных и муниципальных учреждениях в информационно-телекоммуникационной сети «Интернет», и порядке ее размещения»</a:t>
          </a:r>
          <a:endParaRPr lang="ru-RU" sz="1400" b="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928" y="3468119"/>
        <a:ext cx="9845315" cy="11762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B88D7-5008-4656-B373-667F950B3897}">
      <dsp:nvSpPr>
        <dsp:cNvPr id="0" name=""/>
        <dsp:cNvSpPr/>
      </dsp:nvSpPr>
      <dsp:spPr>
        <a:xfrm>
          <a:off x="0" y="336577"/>
          <a:ext cx="1035421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8200AE-9307-430D-A8A2-35E4EC15F469}">
      <dsp:nvSpPr>
        <dsp:cNvPr id="0" name=""/>
        <dsp:cNvSpPr/>
      </dsp:nvSpPr>
      <dsp:spPr>
        <a:xfrm>
          <a:off x="517710" y="70897"/>
          <a:ext cx="957526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55" tIns="0" rIns="2739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+mn-lt"/>
              <a:cs typeface="Times New Roman" panose="02020603050405020304" pitchFamily="18" charset="0"/>
            </a:rPr>
            <a:t>ФОИВ</a:t>
          </a: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, осуществляющий функции по выработке и реализации государственной политики и нормативному правовому регулированию </a:t>
          </a:r>
          <a:r>
            <a:rPr lang="ru-RU" sz="1600" b="1" kern="1200" dirty="0" smtClean="0">
              <a:latin typeface="+mn-lt"/>
              <a:cs typeface="Times New Roman" panose="02020603050405020304" pitchFamily="18" charset="0"/>
            </a:rPr>
            <a:t>в сфере культуры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543649" y="96836"/>
        <a:ext cx="9523384" cy="479482"/>
      </dsp:txXfrm>
    </dsp:sp>
    <dsp:sp modelId="{B781B92A-E0FF-4088-BE6E-C118F9F4E190}">
      <dsp:nvSpPr>
        <dsp:cNvPr id="0" name=""/>
        <dsp:cNvSpPr/>
      </dsp:nvSpPr>
      <dsp:spPr>
        <a:xfrm>
          <a:off x="0" y="1153057"/>
          <a:ext cx="1035421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CF32F6-0A7F-4D8D-8328-FCF5BE5DBBBA}">
      <dsp:nvSpPr>
        <dsp:cNvPr id="0" name=""/>
        <dsp:cNvSpPr/>
      </dsp:nvSpPr>
      <dsp:spPr>
        <a:xfrm>
          <a:off x="517710" y="887377"/>
          <a:ext cx="957526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55" tIns="0" rIns="2739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+mn-lt"/>
              <a:cs typeface="Times New Roman" panose="02020603050405020304" pitchFamily="18" charset="0"/>
            </a:rPr>
            <a:t>ФОИВ</a:t>
          </a:r>
          <a:r>
            <a:rPr lang="ru-RU" sz="1600" kern="1200" smtClean="0">
              <a:latin typeface="+mn-lt"/>
              <a:cs typeface="Times New Roman" panose="02020603050405020304" pitchFamily="18" charset="0"/>
            </a:rPr>
            <a:t>, осуществляющий функции по выработке и реализации государственной политики и нормативно-правовому регулированию </a:t>
          </a:r>
          <a:r>
            <a:rPr lang="ru-RU" sz="1600" b="1" kern="1200" smtClean="0">
              <a:latin typeface="+mn-lt"/>
              <a:cs typeface="Times New Roman" panose="02020603050405020304" pitchFamily="18" charset="0"/>
            </a:rPr>
            <a:t>в сфере здравоохранения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543649" y="913316"/>
        <a:ext cx="9523384" cy="479482"/>
      </dsp:txXfrm>
    </dsp:sp>
    <dsp:sp modelId="{0ECC6745-7043-4E9E-B443-F09A68D124DE}">
      <dsp:nvSpPr>
        <dsp:cNvPr id="0" name=""/>
        <dsp:cNvSpPr/>
      </dsp:nvSpPr>
      <dsp:spPr>
        <a:xfrm>
          <a:off x="0" y="1969537"/>
          <a:ext cx="1035421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01DE4-656E-4A42-B342-AE9186653E5D}">
      <dsp:nvSpPr>
        <dsp:cNvPr id="0" name=""/>
        <dsp:cNvSpPr/>
      </dsp:nvSpPr>
      <dsp:spPr>
        <a:xfrm>
          <a:off x="517710" y="1703857"/>
          <a:ext cx="957526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55" tIns="0" rIns="2739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+mn-lt"/>
              <a:cs typeface="Times New Roman" panose="02020603050405020304" pitchFamily="18" charset="0"/>
            </a:rPr>
            <a:t>ФОИВ</a:t>
          </a:r>
          <a:r>
            <a:rPr lang="ru-RU" sz="1600" kern="1200" smtClean="0">
              <a:latin typeface="+mn-lt"/>
              <a:cs typeface="Times New Roman" panose="02020603050405020304" pitchFamily="18" charset="0"/>
            </a:rPr>
            <a:t>, осуществляющий функции по выработке государственной политики и нормативно-правовому регулированию </a:t>
          </a:r>
          <a:r>
            <a:rPr lang="ru-RU" sz="1600" b="1" kern="1200" smtClean="0">
              <a:latin typeface="+mn-lt"/>
              <a:cs typeface="Times New Roman" panose="02020603050405020304" pitchFamily="18" charset="0"/>
            </a:rPr>
            <a:t>в сфере образования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543649" y="1729796"/>
        <a:ext cx="9523384" cy="479482"/>
      </dsp:txXfrm>
    </dsp:sp>
    <dsp:sp modelId="{7A60719C-9073-4831-B2D3-2BDCDC7A8134}">
      <dsp:nvSpPr>
        <dsp:cNvPr id="0" name=""/>
        <dsp:cNvSpPr/>
      </dsp:nvSpPr>
      <dsp:spPr>
        <a:xfrm>
          <a:off x="0" y="2786017"/>
          <a:ext cx="1035421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95986-FC74-4619-87DB-84F3987B3E60}">
      <dsp:nvSpPr>
        <dsp:cNvPr id="0" name=""/>
        <dsp:cNvSpPr/>
      </dsp:nvSpPr>
      <dsp:spPr>
        <a:xfrm>
          <a:off x="517710" y="2520337"/>
          <a:ext cx="957526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55" tIns="0" rIns="2739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+mn-lt"/>
              <a:cs typeface="Times New Roman" panose="02020603050405020304" pitchFamily="18" charset="0"/>
            </a:rPr>
            <a:t>ФОИВ</a:t>
          </a:r>
          <a:r>
            <a:rPr lang="ru-RU" sz="1600" kern="1200" smtClean="0">
              <a:latin typeface="+mn-lt"/>
              <a:cs typeface="Times New Roman" panose="02020603050405020304" pitchFamily="18" charset="0"/>
            </a:rPr>
            <a:t>, осуществляющий функции по выработке и реализации государственной политики и нормативному правовому регулированию </a:t>
          </a:r>
          <a:r>
            <a:rPr lang="ru-RU" sz="1600" b="1" kern="1200" smtClean="0">
              <a:latin typeface="+mn-lt"/>
              <a:cs typeface="Times New Roman" panose="02020603050405020304" pitchFamily="18" charset="0"/>
            </a:rPr>
            <a:t>в сфере социального обслуживания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543649" y="2546276"/>
        <a:ext cx="9523384" cy="479482"/>
      </dsp:txXfrm>
    </dsp:sp>
    <dsp:sp modelId="{7710EF1D-59CA-4D84-AB6A-AE4FC5B29182}">
      <dsp:nvSpPr>
        <dsp:cNvPr id="0" name=""/>
        <dsp:cNvSpPr/>
      </dsp:nvSpPr>
      <dsp:spPr>
        <a:xfrm>
          <a:off x="0" y="3602497"/>
          <a:ext cx="1035421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54D7EA-6FC3-4FE3-B447-66854D1EC2B5}">
      <dsp:nvSpPr>
        <dsp:cNvPr id="0" name=""/>
        <dsp:cNvSpPr/>
      </dsp:nvSpPr>
      <dsp:spPr>
        <a:xfrm>
          <a:off x="517710" y="3336817"/>
          <a:ext cx="957526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55" tIns="0" rIns="2739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+mn-lt"/>
              <a:cs typeface="Times New Roman" panose="02020603050405020304" pitchFamily="18" charset="0"/>
            </a:rPr>
            <a:t>Органы государственной власти субъектов Российской Федерации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543649" y="3362756"/>
        <a:ext cx="9523384" cy="479482"/>
      </dsp:txXfrm>
    </dsp:sp>
    <dsp:sp modelId="{FBF458FB-004B-4708-8837-01AE6BFBCFE4}">
      <dsp:nvSpPr>
        <dsp:cNvPr id="0" name=""/>
        <dsp:cNvSpPr/>
      </dsp:nvSpPr>
      <dsp:spPr>
        <a:xfrm>
          <a:off x="0" y="4418977"/>
          <a:ext cx="1035421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294E13-62F2-4594-8528-76210B17FBEE}">
      <dsp:nvSpPr>
        <dsp:cNvPr id="0" name=""/>
        <dsp:cNvSpPr/>
      </dsp:nvSpPr>
      <dsp:spPr>
        <a:xfrm>
          <a:off x="517710" y="4153297"/>
          <a:ext cx="957526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55" tIns="0" rIns="27395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+mn-lt"/>
              <a:cs typeface="Times New Roman" panose="02020603050405020304" pitchFamily="18" charset="0"/>
            </a:rPr>
            <a:t>Органы местного самоуправления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543649" y="4179236"/>
        <a:ext cx="9523384" cy="479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FFBB0-1BE5-4994-88A1-B5A3AFCC4AD1}">
      <dsp:nvSpPr>
        <dsp:cNvPr id="0" name=""/>
        <dsp:cNvSpPr/>
      </dsp:nvSpPr>
      <dsp:spPr>
        <a:xfrm>
          <a:off x="0" y="700835"/>
          <a:ext cx="1102148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A233D2-9D60-4E01-9D71-E2F56351C084}">
      <dsp:nvSpPr>
        <dsp:cNvPr id="0" name=""/>
        <dsp:cNvSpPr/>
      </dsp:nvSpPr>
      <dsp:spPr>
        <a:xfrm>
          <a:off x="532014" y="171438"/>
          <a:ext cx="10464255" cy="700488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91610" tIns="0" rIns="29161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Сведения об уполномоченных органах, общественных советах и операторах, осуществляющих проведение независимой оценки качества оказания услуг</a:t>
          </a:r>
          <a:endParaRPr lang="ru-RU" sz="1600" kern="1200" dirty="0">
            <a:latin typeface="+mn-lt"/>
            <a:cs typeface="Times New Roman" panose="02020603050405020304" pitchFamily="18" charset="0"/>
          </a:endParaRPr>
        </a:p>
      </dsp:txBody>
      <dsp:txXfrm>
        <a:off x="532014" y="171438"/>
        <a:ext cx="10464255" cy="700488"/>
      </dsp:txXfrm>
    </dsp:sp>
    <dsp:sp modelId="{B2A4475E-6606-4219-96DE-EE3D4B2712F5}">
      <dsp:nvSpPr>
        <dsp:cNvPr id="0" name=""/>
        <dsp:cNvSpPr/>
      </dsp:nvSpPr>
      <dsp:spPr>
        <a:xfrm flipH="1">
          <a:off x="735574" y="1104000"/>
          <a:ext cx="2363778" cy="327600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</dsp:sp>
    <dsp:sp modelId="{403C3E0B-7DFD-423F-927D-D427F30D99D6}">
      <dsp:nvSpPr>
        <dsp:cNvPr id="0" name=""/>
        <dsp:cNvSpPr/>
      </dsp:nvSpPr>
      <dsp:spPr>
        <a:xfrm>
          <a:off x="532014" y="1057934"/>
          <a:ext cx="10464255" cy="890449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91610" tIns="0" rIns="29161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</a:rPr>
            <a:t>Сведения о показателях, характеризующих общие критерии оценки качества оказания услуг, установленных уполномоченными ФОИВ, а также критерии оценки качества оказания услуг, устанавливаемых общественными советами</a:t>
          </a:r>
        </a:p>
      </dsp:txBody>
      <dsp:txXfrm>
        <a:off x="532014" y="1057934"/>
        <a:ext cx="10464255" cy="890449"/>
      </dsp:txXfrm>
    </dsp:sp>
    <dsp:sp modelId="{6651F147-FC32-41CC-9718-4FB2E989959A}">
      <dsp:nvSpPr>
        <dsp:cNvPr id="0" name=""/>
        <dsp:cNvSpPr/>
      </dsp:nvSpPr>
      <dsp:spPr>
        <a:xfrm>
          <a:off x="0" y="2687588"/>
          <a:ext cx="1102148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056ED-8265-471E-9078-667B1BD5894B}">
      <dsp:nvSpPr>
        <dsp:cNvPr id="0" name=""/>
        <dsp:cNvSpPr/>
      </dsp:nvSpPr>
      <dsp:spPr>
        <a:xfrm>
          <a:off x="548383" y="2195005"/>
          <a:ext cx="10464255" cy="684462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91610" tIns="0" rIns="29161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Перечни и сведения об организациях, в отношении которых проводится / не проводится независимая оценка </a:t>
          </a:r>
          <a:br>
            <a:rPr lang="ru-RU" sz="1600" kern="1200" dirty="0" smtClean="0">
              <a:latin typeface="+mn-lt"/>
              <a:cs typeface="Times New Roman" panose="02020603050405020304" pitchFamily="18" charset="0"/>
            </a:rPr>
          </a:b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качества оказания услуг</a:t>
          </a:r>
          <a:endParaRPr lang="ru-RU" sz="1600" kern="1200" dirty="0">
            <a:latin typeface="+mn-lt"/>
            <a:cs typeface="Times New Roman" panose="02020603050405020304" pitchFamily="18" charset="0"/>
          </a:endParaRPr>
        </a:p>
      </dsp:txBody>
      <dsp:txXfrm>
        <a:off x="548383" y="2195005"/>
        <a:ext cx="10464255" cy="684462"/>
      </dsp:txXfrm>
    </dsp:sp>
    <dsp:sp modelId="{09A8556B-F553-4FEA-8C96-9C0377F45E51}">
      <dsp:nvSpPr>
        <dsp:cNvPr id="0" name=""/>
        <dsp:cNvSpPr/>
      </dsp:nvSpPr>
      <dsp:spPr>
        <a:xfrm>
          <a:off x="0" y="3576332"/>
          <a:ext cx="1102148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7537A0-FC9B-4D27-A795-2EDE200EF9F8}">
      <dsp:nvSpPr>
        <dsp:cNvPr id="0" name=""/>
        <dsp:cNvSpPr/>
      </dsp:nvSpPr>
      <dsp:spPr>
        <a:xfrm>
          <a:off x="548383" y="3085388"/>
          <a:ext cx="10464255" cy="682824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91610" tIns="0" rIns="29161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Сведения о результатах независимой оценки качества оказания </a:t>
          </a:r>
          <a:br>
            <a:rPr lang="ru-RU" sz="1600" kern="1200" dirty="0" smtClean="0">
              <a:latin typeface="+mn-lt"/>
              <a:cs typeface="Times New Roman" panose="02020603050405020304" pitchFamily="18" charset="0"/>
            </a:rPr>
          </a:b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услуг организациями и предложениях об улучшении </a:t>
          </a:r>
          <a:br>
            <a:rPr lang="ru-RU" sz="1600" kern="1200" dirty="0" smtClean="0">
              <a:latin typeface="+mn-lt"/>
              <a:cs typeface="Times New Roman" panose="02020603050405020304" pitchFamily="18" charset="0"/>
            </a:rPr>
          </a:b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качества их деятельности</a:t>
          </a:r>
          <a:endParaRPr lang="ru-RU" sz="1600" kern="1200" dirty="0">
            <a:latin typeface="+mn-lt"/>
            <a:cs typeface="Times New Roman" panose="02020603050405020304" pitchFamily="18" charset="0"/>
          </a:endParaRPr>
        </a:p>
      </dsp:txBody>
      <dsp:txXfrm>
        <a:off x="548383" y="3085388"/>
        <a:ext cx="10464255" cy="682824"/>
      </dsp:txXfrm>
    </dsp:sp>
    <dsp:sp modelId="{87FA3ADC-E9F2-47DE-815B-BB81F896183D}">
      <dsp:nvSpPr>
        <dsp:cNvPr id="0" name=""/>
        <dsp:cNvSpPr/>
      </dsp:nvSpPr>
      <dsp:spPr>
        <a:xfrm>
          <a:off x="0" y="4435108"/>
          <a:ext cx="1102148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DFE692-795D-4EF6-9D59-CC584B84E372}">
      <dsp:nvSpPr>
        <dsp:cNvPr id="0" name=""/>
        <dsp:cNvSpPr/>
      </dsp:nvSpPr>
      <dsp:spPr>
        <a:xfrm>
          <a:off x="545154" y="3974132"/>
          <a:ext cx="10474459" cy="652856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91610" tIns="0" rIns="29161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Сведения о результатах рассмотрения результатов независимой оценки качества оказания услуг и предложений об </a:t>
          </a:r>
          <a:br>
            <a:rPr lang="ru-RU" sz="1600" kern="1200" dirty="0" smtClean="0">
              <a:latin typeface="+mn-lt"/>
              <a:cs typeface="Times New Roman" panose="02020603050405020304" pitchFamily="18" charset="0"/>
            </a:rPr>
          </a:b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улучшении качества их деятельности</a:t>
          </a:r>
          <a:endParaRPr lang="ru-RU" sz="1600" kern="1200" dirty="0">
            <a:latin typeface="+mn-lt"/>
            <a:cs typeface="Times New Roman" panose="02020603050405020304" pitchFamily="18" charset="0"/>
          </a:endParaRPr>
        </a:p>
      </dsp:txBody>
      <dsp:txXfrm>
        <a:off x="545154" y="3974132"/>
        <a:ext cx="10474459" cy="652856"/>
      </dsp:txXfrm>
    </dsp:sp>
    <dsp:sp modelId="{92E2EE13-75A7-458C-85F1-1A801D4B4672}">
      <dsp:nvSpPr>
        <dsp:cNvPr id="0" name=""/>
        <dsp:cNvSpPr/>
      </dsp:nvSpPr>
      <dsp:spPr>
        <a:xfrm>
          <a:off x="0" y="5046172"/>
          <a:ext cx="11021488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4897D8-3914-43A4-B7ED-89FF5C990EAC}">
      <dsp:nvSpPr>
        <dsp:cNvPr id="0" name=""/>
        <dsp:cNvSpPr/>
      </dsp:nvSpPr>
      <dsp:spPr>
        <a:xfrm>
          <a:off x="535690" y="4858950"/>
          <a:ext cx="10466483" cy="383760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tint val="66000"/>
                <a:satMod val="160000"/>
              </a:schemeClr>
            </a:gs>
            <a:gs pos="50000">
              <a:schemeClr val="accent1">
                <a:lumMod val="75000"/>
                <a:tint val="44500"/>
                <a:satMod val="160000"/>
              </a:schemeClr>
            </a:gs>
            <a:gs pos="100000">
              <a:schemeClr val="accent1">
                <a:lumMod val="75000"/>
                <a:tint val="23500"/>
                <a:satMod val="160000"/>
              </a:schemeClr>
            </a:gs>
          </a:gsLst>
          <a:lin ang="2700000" scaled="1"/>
          <a:tileRect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291610" tIns="0" rIns="29161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+mn-lt"/>
              <a:cs typeface="Times New Roman" panose="02020603050405020304" pitchFamily="18" charset="0"/>
            </a:rPr>
            <a:t>Иные сведения</a:t>
          </a:r>
          <a:endParaRPr lang="ru-RU" sz="1600" kern="1200" dirty="0">
            <a:latin typeface="+mn-lt"/>
            <a:cs typeface="Times New Roman" panose="02020603050405020304" pitchFamily="18" charset="0"/>
          </a:endParaRPr>
        </a:p>
      </dsp:txBody>
      <dsp:txXfrm>
        <a:off x="535690" y="4858950"/>
        <a:ext cx="10466483" cy="383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 уже было отмечено, законодательной основой создания системы </a:t>
            </a:r>
            <a:r>
              <a:rPr lang="ru-RU" baseline="0" dirty="0" smtClean="0"/>
              <a:t>независимой оценки качества услуг, оказываемых организациями социальной сферы, является Федеральный закон № 256-ФЗ.</a:t>
            </a:r>
          </a:p>
          <a:p>
            <a:r>
              <a:rPr lang="ru-RU" baseline="0" dirty="0" smtClean="0"/>
              <a:t>Во исполнение закона принято постановление Правительства России, закрепившее за Минфином России полномочие по определению состава информации и порядка ее размещения на сайте </a:t>
            </a:r>
            <a:r>
              <a:rPr lang="en-US" baseline="0" dirty="0" smtClean="0"/>
              <a:t>bus.gov.ru</a:t>
            </a:r>
            <a:endParaRPr lang="ru-RU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Соответствующий приказ Минфина России на данный момент готовится для утверждения Министром.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Работы органов государственной власти и органов местного самоуправления по созданию системы оценки качества оказания услуг осуществляются в соответствии с планом, утвержденным распоряжением Правительства № 487-р. Реализация плана находится на особом контроле у </a:t>
            </a:r>
            <a:r>
              <a:rPr lang="ru-RU" dirty="0" smtClean="0"/>
              <a:t>Заместителя Председателя Правительства Российской Федерации Ольги Юрьевны Голодец.</a:t>
            </a: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</a:t>
            </a:r>
            <a:r>
              <a:rPr lang="ru-RU" baseline="0" dirty="0" smtClean="0"/>
              <a:t> данном слайде приведены органы власти, которые будут принимать участие в создании системы независимой оценки качества: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Минфин России - </a:t>
            </a:r>
            <a:r>
              <a:rPr lang="ru-RU" sz="1200" dirty="0" smtClean="0">
                <a:solidFill>
                  <a:schemeClr val="tx1"/>
                </a:solidFill>
              </a:rPr>
              <a:t>Определяет состав информации о результатах  независимой оценки качества оказания услуг и порядок ее размещения на сайте </a:t>
            </a:r>
            <a:r>
              <a:rPr lang="en-US" sz="1200" dirty="0" smtClean="0">
                <a:solidFill>
                  <a:schemeClr val="tx1"/>
                </a:solidFill>
              </a:rPr>
              <a:t>bus.gov.ru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DINPro-Medium" pitchFamily="50" charset="0"/>
              </a:rPr>
              <a:t>Казначейство России - </a:t>
            </a:r>
            <a:r>
              <a:rPr lang="ru-RU" sz="1200" dirty="0" smtClean="0">
                <a:solidFill>
                  <a:schemeClr val="tx1"/>
                </a:solidFill>
              </a:rPr>
              <a:t>обеспечивают ведение сайта и поддержку пользователей, через свои территориальные органы </a:t>
            </a:r>
            <a:r>
              <a:rPr lang="ru-RU" dirty="0" smtClean="0">
                <a:latin typeface="DINPro-Medium" pitchFamily="50" charset="0"/>
              </a:rPr>
              <a:t>о</a:t>
            </a:r>
            <a:r>
              <a:rPr lang="ru-RU" sz="1200" dirty="0" smtClean="0">
                <a:solidFill>
                  <a:schemeClr val="tx1"/>
                </a:solidFill>
              </a:rPr>
              <a:t>существляет регистрацию уполномоченных органов на сайте </a:t>
            </a:r>
            <a:r>
              <a:rPr lang="en-US" sz="1200" dirty="0" smtClean="0">
                <a:solidFill>
                  <a:schemeClr val="tx1"/>
                </a:solidFill>
              </a:rPr>
              <a:t>bus.gov.ru</a:t>
            </a:r>
            <a:endParaRPr lang="ru-RU" sz="1200" dirty="0" smtClean="0">
              <a:solidFill>
                <a:schemeClr val="tx1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solidFill>
                  <a:schemeClr val="tx1"/>
                </a:solidFill>
                <a:latin typeface="DINPro-Medium" pitchFamily="50" charset="0"/>
              </a:rPr>
              <a:t>Уполномоченные</a:t>
            </a:r>
            <a:r>
              <a:rPr lang="ru-RU" sz="1200" baseline="0" dirty="0" smtClean="0">
                <a:solidFill>
                  <a:schemeClr val="tx1"/>
                </a:solidFill>
                <a:latin typeface="DINPro-Medium" pitchFamily="50" charset="0"/>
              </a:rPr>
              <a:t> органы - регистрируются на сайте bus.gov.ru и размещают на нем информацию о результатах проведения независимой оценки качества оказания услуг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DINPro-Medium" pitchFamily="50" charset="0"/>
              </a:rPr>
              <a:t>Общественные советы – созданные уполномоченным органами советы, п</a:t>
            </a:r>
            <a:r>
              <a:rPr lang="ru-RU" sz="1200" dirty="0" smtClean="0">
                <a:solidFill>
                  <a:schemeClr val="tx1"/>
                </a:solidFill>
              </a:rPr>
              <a:t>роводящие независимую оценку качества оказания услуг</a:t>
            </a:r>
          </a:p>
          <a:p>
            <a:r>
              <a:rPr lang="ru-RU" dirty="0" smtClean="0"/>
              <a:t>Операторы -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организации, которые осуществляют сбор, обобщение и анализ информации о качестве оказания услуг соответствующими организациями.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Операторы отбираются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уполномоченными органами в соответствии с законодательством Российской Федерации о контрактной системе в сфере закупок товаров, работ, услуг для обеспечения государственных и муниципальных нужд.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Уполномоченными органами являются: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/>
              <a:t>федеральные органы исполнительной власти, </a:t>
            </a:r>
            <a:r>
              <a:rPr lang="ru-RU" sz="1200" dirty="0" smtClean="0">
                <a:solidFill>
                  <a:schemeClr val="bg1"/>
                </a:solidFill>
                <a:latin typeface="DINPro-Medium" pitchFamily="50" charset="0"/>
                <a:cs typeface="Times New Roman" panose="02020603050405020304" pitchFamily="18" charset="0"/>
              </a:rPr>
              <a:t>осуществляющие функции по выработке и реализации государственной политики и нормативному правовому регулированию в сферах</a:t>
            </a:r>
            <a:r>
              <a:rPr lang="ru-RU" sz="1200" baseline="0" dirty="0" smtClean="0">
                <a:solidFill>
                  <a:schemeClr val="bg1"/>
                </a:solidFill>
                <a:latin typeface="DINPro-Medium" pitchFamily="50" charset="0"/>
                <a:cs typeface="Times New Roman" panose="02020603050405020304" pitchFamily="18" charset="0"/>
              </a:rPr>
              <a:t> культуры, образования, медицины и социального обслуживания;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dirty="0" smtClean="0">
                <a:solidFill>
                  <a:schemeClr val="bg1"/>
                </a:solidFill>
                <a:latin typeface="DINPro-Medium" pitchFamily="50" charset="0"/>
                <a:cs typeface="Times New Roman" panose="02020603050405020304" pitchFamily="18" charset="0"/>
              </a:rPr>
              <a:t>органы государственной власти субъектов Российской Федерации и органы местного самоуправления. Региональные и местные органы власти</a:t>
            </a:r>
            <a:r>
              <a:rPr lang="ru-RU" sz="1200" baseline="0" dirty="0" smtClean="0">
                <a:solidFill>
                  <a:schemeClr val="bg1"/>
                </a:solidFill>
                <a:latin typeface="DINPro-Medium" pitchFamily="50" charset="0"/>
                <a:cs typeface="Times New Roman" panose="02020603050405020304" pitchFamily="18" charset="0"/>
              </a:rPr>
              <a:t> помимо сайта </a:t>
            </a:r>
            <a:r>
              <a:rPr lang="en-US" sz="1200" baseline="0" dirty="0" smtClean="0">
                <a:solidFill>
                  <a:schemeClr val="bg1"/>
                </a:solidFill>
                <a:latin typeface="DINPro-Medium" pitchFamily="50" charset="0"/>
                <a:cs typeface="Times New Roman" panose="02020603050405020304" pitchFamily="18" charset="0"/>
              </a:rPr>
              <a:t>bus.gov.ru </a:t>
            </a:r>
            <a:r>
              <a:rPr lang="ru-RU" sz="1200" baseline="0" dirty="0" smtClean="0">
                <a:solidFill>
                  <a:schemeClr val="bg1"/>
                </a:solidFill>
                <a:latin typeface="DINPro-Medium" pitchFamily="50" charset="0"/>
                <a:cs typeface="Times New Roman" panose="02020603050405020304" pitchFamily="18" charset="0"/>
              </a:rPr>
              <a:t>в соответствии с законом должны будут также размещать информацию на своих официальных сайтах.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</a:t>
            </a:r>
            <a:r>
              <a:rPr lang="ru-RU" baseline="0" dirty="0" smtClean="0"/>
              <a:t> слайде представлен состав информации, которая будет подлежать размещению на официальном сайте. Это: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сведения об уполномоченных органах, общественных советах и операторах, осуществляющих проведение независимой оценки качества оказания услуг;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сведения о показателях и критериях оценки качества оказания услуг;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перечни и сведения об организациях, в отношении которых проводится / не проводится независимая оценка качества оказания услуг;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сведения о результатах независимой оценки качества оказания услуг организациями и предложениях об улучшении качества их деятельности;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сведения о результатах рассмотрения результатов независимой оценки качества оказания услуг и предложений об улучшении качества их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деятельности;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 также иные сведения.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Данный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состав информации заложен в проекте приказа Минфина России, который сейчас находится на стадии утверждения. Этим же приказом будет утвержден исчерпывающий перечень сведений и документов, которые нужно будет размещать на сайте.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5E0BE7-E6C2-46DB-8479-B91B70767B7C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8161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A83AD0-5FB0-4EAF-8C9C-0B2769B5AC30}" type="slidenum">
              <a:rPr lang="ru-RU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DE00BA5-BB66-415C-B21A-35E0A2F32099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1CCD4F8-93D1-40ED-AF9D-862E06349A2A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0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8510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8510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8510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11355346" y="97634"/>
            <a:ext cx="1131732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8510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04.09.2015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1936750" y="1662906"/>
            <a:ext cx="864235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kumimoji="0" lang="ru-RU" altLang="ru-RU" sz="3200" b="1" dirty="0" smtClean="0">
                <a:solidFill>
                  <a:srgbClr val="376092"/>
                </a:solidFill>
                <a:latin typeface="Arial" pitchFamily="34" charset="0"/>
              </a:rPr>
              <a:t>О </a:t>
            </a:r>
            <a:r>
              <a:rPr kumimoji="0" lang="ru-RU" altLang="ru-RU" sz="3200" b="1" dirty="0">
                <a:solidFill>
                  <a:srgbClr val="376092"/>
                </a:solidFill>
                <a:latin typeface="Arial" pitchFamily="34" charset="0"/>
              </a:rPr>
              <a:t>составе информации о результатах независимой оценки качества </a:t>
            </a:r>
            <a:r>
              <a:rPr kumimoji="0" lang="ru-RU" altLang="ru-RU" sz="2400" b="1" dirty="0">
                <a:solidFill>
                  <a:srgbClr val="376092"/>
                </a:solidFill>
                <a:latin typeface="Arial" pitchFamily="34" charset="0"/>
              </a:rPr>
              <a:t>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организациями, размещаемой на официальном сайте </a:t>
            </a:r>
            <a:r>
              <a:rPr kumimoji="0" lang="ru-RU" altLang="ru-RU" sz="2400" b="1" dirty="0" smtClean="0">
                <a:solidFill>
                  <a:srgbClr val="376092"/>
                </a:solidFill>
                <a:latin typeface="Arial" pitchFamily="34" charset="0"/>
              </a:rPr>
              <a:t>ГМУ</a:t>
            </a:r>
            <a:endParaRPr kumimoji="0" lang="ru-RU" altLang="ru-RU" sz="2000" b="1" dirty="0">
              <a:solidFill>
                <a:srgbClr val="376092"/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8351" y="4616529"/>
            <a:ext cx="5248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интегрированных информационных систем государственных финансов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</a:p>
          <a:p>
            <a:pPr algn="r"/>
            <a:endParaRPr lang="ru-RU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 Гвоздева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3075" y="5724525"/>
            <a:ext cx="1945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сентября 2015 г.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27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53993" y="176213"/>
            <a:ext cx="7724503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Размещение информации на официальном сайте </a:t>
            </a:r>
            <a:r>
              <a:rPr lang="ru-RU" altLang="ru-RU" sz="2400" b="1" dirty="0" err="1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www</a:t>
            </a:r>
            <a:r>
              <a:rPr lang="ru-RU" altLang="ru-RU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.</a:t>
            </a:r>
            <a:r>
              <a:rPr lang="en-US" altLang="ru-RU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b</a:t>
            </a:r>
            <a:r>
              <a:rPr lang="ru-RU" altLang="ru-RU" sz="2400" b="1" dirty="0" err="1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us</a:t>
            </a:r>
            <a:r>
              <a:rPr lang="ru-RU" altLang="ru-RU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.</a:t>
            </a:r>
            <a:r>
              <a:rPr lang="en-US" altLang="ru-RU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g</a:t>
            </a:r>
            <a:r>
              <a:rPr lang="ru-RU" altLang="ru-RU" sz="2400" b="1" dirty="0" err="1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ov</a:t>
            </a:r>
            <a:r>
              <a:rPr lang="ru-RU" altLang="ru-RU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.</a:t>
            </a:r>
            <a:r>
              <a:rPr lang="en-US" altLang="ru-RU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r</a:t>
            </a:r>
            <a:r>
              <a:rPr lang="ru-RU" altLang="ru-RU" sz="2400" b="1" dirty="0" smtClean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  <a:sym typeface="Arial" pitchFamily="34" charset="0"/>
              </a:rPr>
              <a:t>u</a:t>
            </a:r>
            <a:endParaRPr lang="ru-RU" altLang="ru-RU" sz="2400" b="1" dirty="0">
              <a:solidFill>
                <a:srgbClr val="0070C0"/>
              </a:solidFill>
              <a:latin typeface="+mn-lt"/>
              <a:cs typeface="Times New Roman" panose="02020603050405020304" pitchFamily="18" charset="0"/>
              <a:sym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5093" y="1590402"/>
            <a:ext cx="10523967" cy="1015663"/>
          </a:xfrm>
          <a:prstGeom prst="rect">
            <a:avLst/>
          </a:prstGeom>
          <a:solidFill>
            <a:schemeClr val="bg1">
              <a:lumMod val="50000"/>
              <a:alpha val="1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909606" y="1590402"/>
            <a:ext cx="828187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ru-RU" altLang="ru-RU" sz="1500" dirty="0">
                <a:solidFill>
                  <a:srgbClr val="4F4F4F"/>
                </a:solidFill>
              </a:rPr>
              <a:t>Принят Федеральный закон от 21.07.2014 № 256-ФЗ «О внесении изменений в отдельные законодательные акты Российской Федерации по вопросам проведения независимой оценки качества оказания услуг организациями в сфере культуры, социального обслуживания, охраны здоровья и образования»</a:t>
            </a:r>
            <a:endParaRPr lang="ru-RU" altLang="ru-RU" sz="1500" i="1" dirty="0">
              <a:solidFill>
                <a:srgbClr val="4F4F4F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26253" y="2682277"/>
            <a:ext cx="10953750" cy="0"/>
          </a:xfrm>
          <a:prstGeom prst="line">
            <a:avLst/>
          </a:prstGeom>
          <a:ln w="12700">
            <a:solidFill>
              <a:srgbClr val="4F4F4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992" y="1590434"/>
            <a:ext cx="880987" cy="10910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Полилиния 9"/>
          <p:cNvSpPr>
            <a:spLocks/>
          </p:cNvSpPr>
          <p:nvPr/>
        </p:nvSpPr>
        <p:spPr bwMode="auto">
          <a:xfrm>
            <a:off x="765093" y="4124325"/>
            <a:ext cx="7645482" cy="919410"/>
          </a:xfrm>
          <a:custGeom>
            <a:avLst/>
            <a:gdLst>
              <a:gd name="T0" fmla="*/ 0 w 5689348"/>
              <a:gd name="T1" fmla="*/ 93687 h 1008846"/>
              <a:gd name="T2" fmla="*/ 103431 w 5689348"/>
              <a:gd name="T3" fmla="*/ 0 h 1008846"/>
              <a:gd name="T4" fmla="*/ 5729490 w 5689348"/>
              <a:gd name="T5" fmla="*/ 0 h 1008846"/>
              <a:gd name="T6" fmla="*/ 5832921 w 5689348"/>
              <a:gd name="T7" fmla="*/ 93687 h 1008846"/>
              <a:gd name="T8" fmla="*/ 5832921 w 5689348"/>
              <a:gd name="T9" fmla="*/ 843184 h 1008846"/>
              <a:gd name="T10" fmla="*/ 5729490 w 5689348"/>
              <a:gd name="T11" fmla="*/ 936871 h 1008846"/>
              <a:gd name="T12" fmla="*/ 103431 w 5689348"/>
              <a:gd name="T13" fmla="*/ 936871 h 1008846"/>
              <a:gd name="T14" fmla="*/ 0 w 5689348"/>
              <a:gd name="T15" fmla="*/ 843184 h 1008846"/>
              <a:gd name="T16" fmla="*/ 0 w 5689348"/>
              <a:gd name="T17" fmla="*/ 93687 h 10088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89348"/>
              <a:gd name="T28" fmla="*/ 0 h 1008846"/>
              <a:gd name="T29" fmla="*/ 5689348 w 5689348"/>
              <a:gd name="T30" fmla="*/ 1008846 h 100884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89348" h="1008846">
                <a:moveTo>
                  <a:pt x="0" y="100885"/>
                </a:moveTo>
                <a:cubicBezTo>
                  <a:pt x="0" y="45168"/>
                  <a:pt x="45168" y="0"/>
                  <a:pt x="100885" y="0"/>
                </a:cubicBezTo>
                <a:lnTo>
                  <a:pt x="5588463" y="0"/>
                </a:lnTo>
                <a:cubicBezTo>
                  <a:pt x="5644180" y="0"/>
                  <a:pt x="5689348" y="45168"/>
                  <a:pt x="5689348" y="100885"/>
                </a:cubicBezTo>
                <a:lnTo>
                  <a:pt x="5689348" y="907961"/>
                </a:lnTo>
                <a:cubicBezTo>
                  <a:pt x="5689348" y="963678"/>
                  <a:pt x="5644180" y="1008846"/>
                  <a:pt x="5588463" y="1008846"/>
                </a:cubicBezTo>
                <a:lnTo>
                  <a:pt x="100885" y="1008846"/>
                </a:lnTo>
                <a:cubicBezTo>
                  <a:pt x="45168" y="1008846"/>
                  <a:pt x="0" y="963678"/>
                  <a:pt x="0" y="907961"/>
                </a:cubicBezTo>
                <a:lnTo>
                  <a:pt x="0" y="100885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63838" tIns="63838" rIns="1102148" bIns="63838" anchor="ctr"/>
          <a:lstStyle>
            <a:lvl1pPr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ct val="35000"/>
              </a:spcAft>
            </a:pP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И</a:t>
            </a:r>
            <a:r>
              <a:rPr lang="ru-RU" altLang="ru-RU" sz="1200" dirty="0" smtClean="0">
                <a:solidFill>
                  <a:srgbClr val="000000"/>
                </a:solidFill>
                <a:latin typeface="Georgia" pitchFamily="18" charset="0"/>
              </a:rPr>
              <a:t>юль </a:t>
            </a: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2015 года</a:t>
            </a:r>
          </a:p>
          <a:p>
            <a:pPr algn="just">
              <a:lnSpc>
                <a:spcPct val="90000"/>
              </a:lnSpc>
              <a:spcAft>
                <a:spcPct val="35000"/>
              </a:spcAft>
            </a:pP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Обеспечена доработка функционала официального сайта www.bus.gov.ru, обеспечивающая возможность публикации информации о результатах независимой оценки качества услуг, оказываемых организациями социальной сферы</a:t>
            </a: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>
            <a:off x="755568" y="2792235"/>
            <a:ext cx="7655007" cy="1236840"/>
          </a:xfrm>
          <a:custGeom>
            <a:avLst/>
            <a:gdLst>
              <a:gd name="T0" fmla="*/ 0 w 5689348"/>
              <a:gd name="T1" fmla="*/ 100833 h 1008846"/>
              <a:gd name="T2" fmla="*/ 103431 w 5689348"/>
              <a:gd name="T3" fmla="*/ 0 h 1008846"/>
              <a:gd name="T4" fmla="*/ 5729490 w 5689348"/>
              <a:gd name="T5" fmla="*/ 0 h 1008846"/>
              <a:gd name="T6" fmla="*/ 5832921 w 5689348"/>
              <a:gd name="T7" fmla="*/ 100833 h 1008846"/>
              <a:gd name="T8" fmla="*/ 5832921 w 5689348"/>
              <a:gd name="T9" fmla="*/ 907494 h 1008846"/>
              <a:gd name="T10" fmla="*/ 5729490 w 5689348"/>
              <a:gd name="T11" fmla="*/ 1008327 h 1008846"/>
              <a:gd name="T12" fmla="*/ 103431 w 5689348"/>
              <a:gd name="T13" fmla="*/ 1008327 h 1008846"/>
              <a:gd name="T14" fmla="*/ 0 w 5689348"/>
              <a:gd name="T15" fmla="*/ 907494 h 1008846"/>
              <a:gd name="T16" fmla="*/ 0 w 5689348"/>
              <a:gd name="T17" fmla="*/ 100833 h 10088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89348"/>
              <a:gd name="T28" fmla="*/ 0 h 1008846"/>
              <a:gd name="T29" fmla="*/ 5689348 w 5689348"/>
              <a:gd name="T30" fmla="*/ 1008846 h 100884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89348" h="1008846">
                <a:moveTo>
                  <a:pt x="0" y="100885"/>
                </a:moveTo>
                <a:cubicBezTo>
                  <a:pt x="0" y="45168"/>
                  <a:pt x="45168" y="0"/>
                  <a:pt x="100885" y="0"/>
                </a:cubicBezTo>
                <a:lnTo>
                  <a:pt x="5588463" y="0"/>
                </a:lnTo>
                <a:cubicBezTo>
                  <a:pt x="5644180" y="0"/>
                  <a:pt x="5689348" y="45168"/>
                  <a:pt x="5689348" y="100885"/>
                </a:cubicBezTo>
                <a:lnTo>
                  <a:pt x="5689348" y="907961"/>
                </a:lnTo>
                <a:cubicBezTo>
                  <a:pt x="5689348" y="963678"/>
                  <a:pt x="5644180" y="1008846"/>
                  <a:pt x="5588463" y="1008846"/>
                </a:cubicBezTo>
                <a:lnTo>
                  <a:pt x="100885" y="1008846"/>
                </a:lnTo>
                <a:cubicBezTo>
                  <a:pt x="45168" y="1008846"/>
                  <a:pt x="0" y="963678"/>
                  <a:pt x="0" y="907961"/>
                </a:cubicBezTo>
                <a:lnTo>
                  <a:pt x="0" y="100885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63838" tIns="63838" rIns="1102148" bIns="63838" anchor="ctr"/>
          <a:lstStyle>
            <a:lvl1pPr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ct val="35000"/>
              </a:spcAft>
            </a:pPr>
            <a:r>
              <a:rPr lang="ru-RU" altLang="ru-RU" sz="1200" dirty="0" smtClean="0">
                <a:solidFill>
                  <a:srgbClr val="000000"/>
                </a:solidFill>
                <a:latin typeface="Georgia" pitchFamily="18" charset="0"/>
              </a:rPr>
              <a:t>Утвержден приказ </a:t>
            </a: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Минфина России </a:t>
            </a:r>
            <a:r>
              <a:rPr lang="ru-RU" sz="1200" dirty="0">
                <a:solidFill>
                  <a:srgbClr val="000000"/>
                </a:solidFill>
                <a:latin typeface="Georgia" pitchFamily="18" charset="0"/>
              </a:rPr>
              <a:t>от 22 июля 2015 г. № 116н «</a:t>
            </a:r>
            <a:r>
              <a:rPr lang="ru-RU" sz="1200" b="1" dirty="0">
                <a:solidFill>
                  <a:srgbClr val="000000"/>
                </a:solidFill>
                <a:latin typeface="Georgia" pitchFamily="18" charset="0"/>
              </a:rPr>
              <a:t>О составе информации о результатах независимой оценки </a:t>
            </a:r>
            <a:r>
              <a:rPr lang="ru-RU" sz="1200" dirty="0">
                <a:solidFill>
                  <a:srgbClr val="000000"/>
                </a:solidFill>
                <a:latin typeface="Georgia" pitchFamily="18" charset="0"/>
              </a:rPr>
              <a:t>качества 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организациями, размещаемой </a:t>
            </a:r>
            <a:r>
              <a:rPr lang="ru-RU" sz="1200" b="1" dirty="0">
                <a:solidFill>
                  <a:srgbClr val="000000"/>
                </a:solidFill>
                <a:latin typeface="Georgia" pitchFamily="18" charset="0"/>
              </a:rPr>
              <a:t>на официальном сайте</a:t>
            </a:r>
            <a:r>
              <a:rPr lang="ru-RU" sz="1200" dirty="0">
                <a:solidFill>
                  <a:srgbClr val="000000"/>
                </a:solidFill>
                <a:latin typeface="Georgia" pitchFamily="18" charset="0"/>
              </a:rPr>
              <a:t> для размещения информации о государственных и муниципальных учреждениях в информационно-телекоммуникационной сети «Интернет», </a:t>
            </a:r>
            <a:r>
              <a:rPr lang="ru-RU" sz="1200" b="1" dirty="0">
                <a:solidFill>
                  <a:srgbClr val="000000"/>
                </a:solidFill>
                <a:latin typeface="Georgia" pitchFamily="18" charset="0"/>
              </a:rPr>
              <a:t>и порядке ее размещения</a:t>
            </a:r>
            <a:r>
              <a:rPr lang="ru-RU" sz="1200" dirty="0">
                <a:solidFill>
                  <a:srgbClr val="000000"/>
                </a:solidFill>
                <a:latin typeface="Georgia" pitchFamily="18" charset="0"/>
              </a:rPr>
              <a:t>».</a:t>
            </a:r>
            <a:endParaRPr lang="ru-RU" altLang="ru-RU" sz="12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 bwMode="auto">
          <a:xfrm>
            <a:off x="7379857" y="3597335"/>
            <a:ext cx="1030718" cy="683347"/>
          </a:xfrm>
          <a:custGeom>
            <a:avLst/>
            <a:gdLst>
              <a:gd name="connsiteX0" fmla="*/ 0 w 882238"/>
              <a:gd name="connsiteY0" fmla="*/ 485231 h 882238"/>
              <a:gd name="connsiteX1" fmla="*/ 198504 w 882238"/>
              <a:gd name="connsiteY1" fmla="*/ 485231 h 882238"/>
              <a:gd name="connsiteX2" fmla="*/ 198504 w 882238"/>
              <a:gd name="connsiteY2" fmla="*/ 0 h 882238"/>
              <a:gd name="connsiteX3" fmla="*/ 683734 w 882238"/>
              <a:gd name="connsiteY3" fmla="*/ 0 h 882238"/>
              <a:gd name="connsiteX4" fmla="*/ 683734 w 882238"/>
              <a:gd name="connsiteY4" fmla="*/ 485231 h 882238"/>
              <a:gd name="connsiteX5" fmla="*/ 882238 w 882238"/>
              <a:gd name="connsiteY5" fmla="*/ 485231 h 882238"/>
              <a:gd name="connsiteX6" fmla="*/ 441119 w 882238"/>
              <a:gd name="connsiteY6" fmla="*/ 882238 h 882238"/>
              <a:gd name="connsiteX7" fmla="*/ 0 w 882238"/>
              <a:gd name="connsiteY7" fmla="*/ 485231 h 88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4224" rIns="244224" bIns="264074" spcCol="1270" anchor="ctr"/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endParaRPr lang="ru-RU" sz="360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755568" y="5248116"/>
            <a:ext cx="10436490" cy="971709"/>
          </a:xfrm>
          <a:custGeom>
            <a:avLst/>
            <a:gdLst>
              <a:gd name="T0" fmla="*/ 0 w 5689348"/>
              <a:gd name="T1" fmla="*/ 93687 h 1008846"/>
              <a:gd name="T2" fmla="*/ 103431 w 5689348"/>
              <a:gd name="T3" fmla="*/ 0 h 1008846"/>
              <a:gd name="T4" fmla="*/ 5729490 w 5689348"/>
              <a:gd name="T5" fmla="*/ 0 h 1008846"/>
              <a:gd name="T6" fmla="*/ 5832921 w 5689348"/>
              <a:gd name="T7" fmla="*/ 93687 h 1008846"/>
              <a:gd name="T8" fmla="*/ 5832921 w 5689348"/>
              <a:gd name="T9" fmla="*/ 843184 h 1008846"/>
              <a:gd name="T10" fmla="*/ 5729490 w 5689348"/>
              <a:gd name="T11" fmla="*/ 936871 h 1008846"/>
              <a:gd name="T12" fmla="*/ 103431 w 5689348"/>
              <a:gd name="T13" fmla="*/ 936871 h 1008846"/>
              <a:gd name="T14" fmla="*/ 0 w 5689348"/>
              <a:gd name="T15" fmla="*/ 843184 h 1008846"/>
              <a:gd name="T16" fmla="*/ 0 w 5689348"/>
              <a:gd name="T17" fmla="*/ 93687 h 10088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89348"/>
              <a:gd name="T28" fmla="*/ 0 h 1008846"/>
              <a:gd name="T29" fmla="*/ 5689348 w 5689348"/>
              <a:gd name="T30" fmla="*/ 1008846 h 100884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89348" h="1008846">
                <a:moveTo>
                  <a:pt x="0" y="100885"/>
                </a:moveTo>
                <a:cubicBezTo>
                  <a:pt x="0" y="45168"/>
                  <a:pt x="45168" y="0"/>
                  <a:pt x="100885" y="0"/>
                </a:cubicBezTo>
                <a:lnTo>
                  <a:pt x="5588463" y="0"/>
                </a:lnTo>
                <a:cubicBezTo>
                  <a:pt x="5644180" y="0"/>
                  <a:pt x="5689348" y="45168"/>
                  <a:pt x="5689348" y="100885"/>
                </a:cubicBezTo>
                <a:lnTo>
                  <a:pt x="5689348" y="907961"/>
                </a:lnTo>
                <a:cubicBezTo>
                  <a:pt x="5689348" y="963678"/>
                  <a:pt x="5644180" y="1008846"/>
                  <a:pt x="5588463" y="1008846"/>
                </a:cubicBezTo>
                <a:lnTo>
                  <a:pt x="100885" y="1008846"/>
                </a:lnTo>
                <a:cubicBezTo>
                  <a:pt x="45168" y="1008846"/>
                  <a:pt x="0" y="963678"/>
                  <a:pt x="0" y="907961"/>
                </a:cubicBezTo>
                <a:lnTo>
                  <a:pt x="0" y="100885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63838" tIns="63838" rIns="1102148" bIns="63838" anchor="ctr"/>
          <a:lstStyle>
            <a:lvl1pPr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ct val="35000"/>
              </a:spcAft>
            </a:pP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С 1 сентября 2015 года</a:t>
            </a:r>
          </a:p>
          <a:p>
            <a:pPr algn="just">
              <a:lnSpc>
                <a:spcPct val="90000"/>
              </a:lnSpc>
              <a:spcAft>
                <a:spcPct val="35000"/>
              </a:spcAft>
            </a:pP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О</a:t>
            </a:r>
            <a:r>
              <a:rPr lang="ru-RU" altLang="ru-RU" sz="1200" dirty="0" smtClean="0">
                <a:solidFill>
                  <a:srgbClr val="000000"/>
                </a:solidFill>
                <a:latin typeface="Georgia" pitchFamily="18" charset="0"/>
              </a:rPr>
              <a:t>рганизован </a:t>
            </a: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процесс размещения информации </a:t>
            </a:r>
            <a:r>
              <a:rPr lang="ru-RU" altLang="ru-RU" sz="1200" b="1" dirty="0">
                <a:solidFill>
                  <a:srgbClr val="000000"/>
                </a:solidFill>
                <a:latin typeface="Georgia" pitchFamily="18" charset="0"/>
              </a:rPr>
              <a:t>о результатах независимой оценки качества услуг, оказываемых организациями социальной сферы,</a:t>
            </a: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 на официальном сайте </a:t>
            </a:r>
            <a:r>
              <a:rPr lang="en-US" altLang="ru-RU" sz="1200" dirty="0">
                <a:solidFill>
                  <a:srgbClr val="000000"/>
                </a:solidFill>
                <a:latin typeface="Georgia" pitchFamily="18" charset="0"/>
              </a:rPr>
              <a:t>www.bus.gov.ru </a:t>
            </a: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соответствующими органами государственной власти и местного самоуправления</a:t>
            </a:r>
          </a:p>
        </p:txBody>
      </p:sp>
      <p:sp>
        <p:nvSpPr>
          <p:cNvPr id="14" name="Полилиния 13"/>
          <p:cNvSpPr/>
          <p:nvPr/>
        </p:nvSpPr>
        <p:spPr bwMode="auto">
          <a:xfrm>
            <a:off x="7379857" y="4797486"/>
            <a:ext cx="1030718" cy="683347"/>
          </a:xfrm>
          <a:custGeom>
            <a:avLst/>
            <a:gdLst>
              <a:gd name="connsiteX0" fmla="*/ 0 w 882238"/>
              <a:gd name="connsiteY0" fmla="*/ 485231 h 882238"/>
              <a:gd name="connsiteX1" fmla="*/ 198504 w 882238"/>
              <a:gd name="connsiteY1" fmla="*/ 485231 h 882238"/>
              <a:gd name="connsiteX2" fmla="*/ 198504 w 882238"/>
              <a:gd name="connsiteY2" fmla="*/ 0 h 882238"/>
              <a:gd name="connsiteX3" fmla="*/ 683734 w 882238"/>
              <a:gd name="connsiteY3" fmla="*/ 0 h 882238"/>
              <a:gd name="connsiteX4" fmla="*/ 683734 w 882238"/>
              <a:gd name="connsiteY4" fmla="*/ 485231 h 882238"/>
              <a:gd name="connsiteX5" fmla="*/ 882238 w 882238"/>
              <a:gd name="connsiteY5" fmla="*/ 485231 h 882238"/>
              <a:gd name="connsiteX6" fmla="*/ 441119 w 882238"/>
              <a:gd name="connsiteY6" fmla="*/ 882238 h 882238"/>
              <a:gd name="connsiteX7" fmla="*/ 0 w 882238"/>
              <a:gd name="connsiteY7" fmla="*/ 485231 h 88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4224" rIns="244224" bIns="264074" spcCol="1270" anchor="ctr"/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endParaRPr lang="ru-RU" sz="3600"/>
          </a:p>
        </p:txBody>
      </p:sp>
      <p:sp>
        <p:nvSpPr>
          <p:cNvPr id="16" name="Прямоугольник 15"/>
          <p:cNvSpPr/>
          <p:nvPr/>
        </p:nvSpPr>
        <p:spPr>
          <a:xfrm>
            <a:off x="8375521" y="2791512"/>
            <a:ext cx="331165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размещаемой на сайте 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bus.gov.ru 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будет расширен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будет размещаться непосредственно уполномоченными ФОИВ, органами государственной власти </a:t>
            </a:r>
            <a:r>
              <a:rPr lang="ru-RU" sz="105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РФ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органами местного самоуправления по каждому учреждению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8505865" y="3841456"/>
            <a:ext cx="3372631" cy="1459752"/>
            <a:chOff x="6379398" y="3755448"/>
            <a:chExt cx="2649899" cy="1545760"/>
          </a:xfrm>
        </p:grpSpPr>
        <p:grpSp>
          <p:nvGrpSpPr>
            <p:cNvPr id="18" name="Группа 29"/>
            <p:cNvGrpSpPr/>
            <p:nvPr/>
          </p:nvGrpSpPr>
          <p:grpSpPr>
            <a:xfrm>
              <a:off x="6379398" y="3755448"/>
              <a:ext cx="2649899" cy="1545760"/>
              <a:chOff x="4176488" y="3877331"/>
              <a:chExt cx="4620734" cy="2689326"/>
            </a:xfrm>
            <a:solidFill>
              <a:srgbClr val="68613C"/>
            </a:solidFill>
          </p:grpSpPr>
          <p:sp>
            <p:nvSpPr>
              <p:cNvPr id="20" name="Freeform 19"/>
              <p:cNvSpPr>
                <a:spLocks noEditPoints="1"/>
              </p:cNvSpPr>
              <p:nvPr/>
            </p:nvSpPr>
            <p:spPr bwMode="auto">
              <a:xfrm>
                <a:off x="4620244" y="3877331"/>
                <a:ext cx="3738383" cy="2556755"/>
              </a:xfrm>
              <a:custGeom>
                <a:avLst/>
                <a:gdLst/>
                <a:ahLst/>
                <a:cxnLst>
                  <a:cxn ang="0">
                    <a:pos x="53" y="5"/>
                  </a:cxn>
                  <a:cxn ang="0">
                    <a:pos x="33" y="8"/>
                  </a:cxn>
                  <a:cxn ang="0">
                    <a:pos x="18" y="18"/>
                  </a:cxn>
                  <a:cxn ang="0">
                    <a:pos x="7" y="35"/>
                  </a:cxn>
                  <a:cxn ang="0">
                    <a:pos x="3" y="53"/>
                  </a:cxn>
                  <a:cxn ang="0">
                    <a:pos x="3" y="986"/>
                  </a:cxn>
                  <a:cxn ang="0">
                    <a:pos x="1444" y="986"/>
                  </a:cxn>
                  <a:cxn ang="0">
                    <a:pos x="1444" y="53"/>
                  </a:cxn>
                  <a:cxn ang="0">
                    <a:pos x="1441" y="35"/>
                  </a:cxn>
                  <a:cxn ang="0">
                    <a:pos x="1430" y="18"/>
                  </a:cxn>
                  <a:cxn ang="0">
                    <a:pos x="1415" y="8"/>
                  </a:cxn>
                  <a:cxn ang="0">
                    <a:pos x="1397" y="5"/>
                  </a:cxn>
                  <a:cxn ang="0">
                    <a:pos x="53" y="5"/>
                  </a:cxn>
                  <a:cxn ang="0">
                    <a:pos x="53" y="0"/>
                  </a:cxn>
                  <a:cxn ang="0">
                    <a:pos x="1397" y="0"/>
                  </a:cxn>
                  <a:cxn ang="0">
                    <a:pos x="1416" y="5"/>
                  </a:cxn>
                  <a:cxn ang="0">
                    <a:pos x="1433" y="16"/>
                  </a:cxn>
                  <a:cxn ang="0">
                    <a:pos x="1444" y="33"/>
                  </a:cxn>
                  <a:cxn ang="0">
                    <a:pos x="1449" y="53"/>
                  </a:cxn>
                  <a:cxn ang="0">
                    <a:pos x="1449" y="991"/>
                  </a:cxn>
                  <a:cxn ang="0">
                    <a:pos x="0" y="991"/>
                  </a:cxn>
                  <a:cxn ang="0">
                    <a:pos x="0" y="53"/>
                  </a:cxn>
                  <a:cxn ang="0">
                    <a:pos x="3" y="33"/>
                  </a:cxn>
                  <a:cxn ang="0">
                    <a:pos x="15" y="16"/>
                  </a:cxn>
                  <a:cxn ang="0">
                    <a:pos x="31" y="5"/>
                  </a:cxn>
                  <a:cxn ang="0">
                    <a:pos x="53" y="0"/>
                  </a:cxn>
                </a:cxnLst>
                <a:rect l="0" t="0" r="r" b="b"/>
                <a:pathLst>
                  <a:path w="1449" h="991">
                    <a:moveTo>
                      <a:pt x="53" y="5"/>
                    </a:moveTo>
                    <a:lnTo>
                      <a:pt x="33" y="8"/>
                    </a:lnTo>
                    <a:lnTo>
                      <a:pt x="18" y="18"/>
                    </a:lnTo>
                    <a:lnTo>
                      <a:pt x="7" y="35"/>
                    </a:lnTo>
                    <a:lnTo>
                      <a:pt x="3" y="53"/>
                    </a:lnTo>
                    <a:lnTo>
                      <a:pt x="3" y="986"/>
                    </a:lnTo>
                    <a:lnTo>
                      <a:pt x="1444" y="986"/>
                    </a:lnTo>
                    <a:lnTo>
                      <a:pt x="1444" y="53"/>
                    </a:lnTo>
                    <a:lnTo>
                      <a:pt x="1441" y="35"/>
                    </a:lnTo>
                    <a:lnTo>
                      <a:pt x="1430" y="18"/>
                    </a:lnTo>
                    <a:lnTo>
                      <a:pt x="1415" y="8"/>
                    </a:lnTo>
                    <a:lnTo>
                      <a:pt x="1397" y="5"/>
                    </a:lnTo>
                    <a:lnTo>
                      <a:pt x="53" y="5"/>
                    </a:lnTo>
                    <a:close/>
                    <a:moveTo>
                      <a:pt x="53" y="0"/>
                    </a:moveTo>
                    <a:lnTo>
                      <a:pt x="1397" y="0"/>
                    </a:lnTo>
                    <a:lnTo>
                      <a:pt x="1416" y="5"/>
                    </a:lnTo>
                    <a:lnTo>
                      <a:pt x="1433" y="16"/>
                    </a:lnTo>
                    <a:lnTo>
                      <a:pt x="1444" y="33"/>
                    </a:lnTo>
                    <a:lnTo>
                      <a:pt x="1449" y="53"/>
                    </a:lnTo>
                    <a:lnTo>
                      <a:pt x="1449" y="991"/>
                    </a:lnTo>
                    <a:lnTo>
                      <a:pt x="0" y="991"/>
                    </a:lnTo>
                    <a:lnTo>
                      <a:pt x="0" y="53"/>
                    </a:lnTo>
                    <a:lnTo>
                      <a:pt x="3" y="33"/>
                    </a:lnTo>
                    <a:lnTo>
                      <a:pt x="15" y="16"/>
                    </a:lnTo>
                    <a:lnTo>
                      <a:pt x="31" y="5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1" name="Freeform 21"/>
              <p:cNvSpPr>
                <a:spLocks noEditPoints="1"/>
              </p:cNvSpPr>
              <p:nvPr/>
            </p:nvSpPr>
            <p:spPr bwMode="auto">
              <a:xfrm>
                <a:off x="4738922" y="4026969"/>
                <a:ext cx="3501025" cy="2192978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3" y="845"/>
                  </a:cxn>
                  <a:cxn ang="0">
                    <a:pos x="1352" y="845"/>
                  </a:cxn>
                  <a:cxn ang="0">
                    <a:pos x="1352" y="3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1357" y="0"/>
                  </a:cxn>
                  <a:cxn ang="0">
                    <a:pos x="1357" y="850"/>
                  </a:cxn>
                  <a:cxn ang="0">
                    <a:pos x="0" y="850"/>
                  </a:cxn>
                  <a:cxn ang="0">
                    <a:pos x="0" y="0"/>
                  </a:cxn>
                </a:cxnLst>
                <a:rect l="0" t="0" r="r" b="b"/>
                <a:pathLst>
                  <a:path w="1357" h="850">
                    <a:moveTo>
                      <a:pt x="3" y="3"/>
                    </a:moveTo>
                    <a:lnTo>
                      <a:pt x="3" y="845"/>
                    </a:lnTo>
                    <a:lnTo>
                      <a:pt x="1352" y="845"/>
                    </a:lnTo>
                    <a:lnTo>
                      <a:pt x="1352" y="3"/>
                    </a:lnTo>
                    <a:lnTo>
                      <a:pt x="3" y="3"/>
                    </a:lnTo>
                    <a:close/>
                    <a:moveTo>
                      <a:pt x="0" y="0"/>
                    </a:moveTo>
                    <a:lnTo>
                      <a:pt x="1357" y="0"/>
                    </a:lnTo>
                    <a:lnTo>
                      <a:pt x="1357" y="850"/>
                    </a:lnTo>
                    <a:lnTo>
                      <a:pt x="0" y="85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2" name="Freeform 23"/>
              <p:cNvSpPr>
                <a:spLocks noEditPoints="1"/>
              </p:cNvSpPr>
              <p:nvPr/>
            </p:nvSpPr>
            <p:spPr bwMode="auto">
              <a:xfrm>
                <a:off x="4176488" y="6419598"/>
                <a:ext cx="4620734" cy="147059"/>
              </a:xfrm>
              <a:custGeom>
                <a:avLst/>
                <a:gdLst/>
                <a:ahLst/>
                <a:cxnLst>
                  <a:cxn ang="0">
                    <a:pos x="4" y="5"/>
                  </a:cxn>
                  <a:cxn ang="0">
                    <a:pos x="4" y="33"/>
                  </a:cxn>
                  <a:cxn ang="0">
                    <a:pos x="15" y="41"/>
                  </a:cxn>
                  <a:cxn ang="0">
                    <a:pos x="32" y="49"/>
                  </a:cxn>
                  <a:cxn ang="0">
                    <a:pos x="48" y="52"/>
                  </a:cxn>
                  <a:cxn ang="0">
                    <a:pos x="65" y="54"/>
                  </a:cxn>
                  <a:cxn ang="0">
                    <a:pos x="1724" y="54"/>
                  </a:cxn>
                  <a:cxn ang="0">
                    <a:pos x="1742" y="52"/>
                  </a:cxn>
                  <a:cxn ang="0">
                    <a:pos x="1760" y="47"/>
                  </a:cxn>
                  <a:cxn ang="0">
                    <a:pos x="1776" y="41"/>
                  </a:cxn>
                  <a:cxn ang="0">
                    <a:pos x="1788" y="33"/>
                  </a:cxn>
                  <a:cxn ang="0">
                    <a:pos x="1788" y="5"/>
                  </a:cxn>
                  <a:cxn ang="0">
                    <a:pos x="4" y="5"/>
                  </a:cxn>
                  <a:cxn ang="0">
                    <a:pos x="0" y="0"/>
                  </a:cxn>
                  <a:cxn ang="0">
                    <a:pos x="1791" y="0"/>
                  </a:cxn>
                  <a:cxn ang="0">
                    <a:pos x="1791" y="34"/>
                  </a:cxn>
                  <a:cxn ang="0">
                    <a:pos x="1778" y="44"/>
                  </a:cxn>
                  <a:cxn ang="0">
                    <a:pos x="1762" y="52"/>
                  </a:cxn>
                  <a:cxn ang="0">
                    <a:pos x="1742" y="56"/>
                  </a:cxn>
                  <a:cxn ang="0">
                    <a:pos x="1724" y="57"/>
                  </a:cxn>
                  <a:cxn ang="0">
                    <a:pos x="65" y="57"/>
                  </a:cxn>
                  <a:cxn ang="0">
                    <a:pos x="42" y="54"/>
                  </a:cxn>
                  <a:cxn ang="0">
                    <a:pos x="19" y="47"/>
                  </a:cxn>
                  <a:cxn ang="0">
                    <a:pos x="0" y="36"/>
                  </a:cxn>
                  <a:cxn ang="0">
                    <a:pos x="0" y="0"/>
                  </a:cxn>
                </a:cxnLst>
                <a:rect l="0" t="0" r="r" b="b"/>
                <a:pathLst>
                  <a:path w="1791" h="57">
                    <a:moveTo>
                      <a:pt x="4" y="5"/>
                    </a:moveTo>
                    <a:lnTo>
                      <a:pt x="4" y="33"/>
                    </a:lnTo>
                    <a:lnTo>
                      <a:pt x="15" y="41"/>
                    </a:lnTo>
                    <a:lnTo>
                      <a:pt x="32" y="49"/>
                    </a:lnTo>
                    <a:lnTo>
                      <a:pt x="48" y="52"/>
                    </a:lnTo>
                    <a:lnTo>
                      <a:pt x="65" y="54"/>
                    </a:lnTo>
                    <a:lnTo>
                      <a:pt x="1724" y="54"/>
                    </a:lnTo>
                    <a:lnTo>
                      <a:pt x="1742" y="52"/>
                    </a:lnTo>
                    <a:lnTo>
                      <a:pt x="1760" y="47"/>
                    </a:lnTo>
                    <a:lnTo>
                      <a:pt x="1776" y="41"/>
                    </a:lnTo>
                    <a:lnTo>
                      <a:pt x="1788" y="33"/>
                    </a:lnTo>
                    <a:lnTo>
                      <a:pt x="1788" y="5"/>
                    </a:lnTo>
                    <a:lnTo>
                      <a:pt x="4" y="5"/>
                    </a:lnTo>
                    <a:close/>
                    <a:moveTo>
                      <a:pt x="0" y="0"/>
                    </a:moveTo>
                    <a:lnTo>
                      <a:pt x="1791" y="0"/>
                    </a:lnTo>
                    <a:lnTo>
                      <a:pt x="1791" y="34"/>
                    </a:lnTo>
                    <a:lnTo>
                      <a:pt x="1778" y="44"/>
                    </a:lnTo>
                    <a:lnTo>
                      <a:pt x="1762" y="52"/>
                    </a:lnTo>
                    <a:lnTo>
                      <a:pt x="1742" y="56"/>
                    </a:lnTo>
                    <a:lnTo>
                      <a:pt x="1724" y="57"/>
                    </a:lnTo>
                    <a:lnTo>
                      <a:pt x="65" y="57"/>
                    </a:lnTo>
                    <a:lnTo>
                      <a:pt x="42" y="54"/>
                    </a:lnTo>
                    <a:lnTo>
                      <a:pt x="19" y="47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3" name="Freeform 25"/>
              <p:cNvSpPr>
                <a:spLocks noEditPoints="1"/>
              </p:cNvSpPr>
              <p:nvPr/>
            </p:nvSpPr>
            <p:spPr bwMode="auto">
              <a:xfrm>
                <a:off x="4176488" y="6419598"/>
                <a:ext cx="4620734" cy="92879"/>
              </a:xfrm>
              <a:custGeom>
                <a:avLst/>
                <a:gdLst/>
                <a:ahLst/>
                <a:cxnLst>
                  <a:cxn ang="0">
                    <a:pos x="4" y="5"/>
                  </a:cxn>
                  <a:cxn ang="0">
                    <a:pos x="4" y="31"/>
                  </a:cxn>
                  <a:cxn ang="0">
                    <a:pos x="1788" y="31"/>
                  </a:cxn>
                  <a:cxn ang="0">
                    <a:pos x="1788" y="5"/>
                  </a:cxn>
                  <a:cxn ang="0">
                    <a:pos x="4" y="5"/>
                  </a:cxn>
                  <a:cxn ang="0">
                    <a:pos x="0" y="0"/>
                  </a:cxn>
                  <a:cxn ang="0">
                    <a:pos x="1791" y="0"/>
                  </a:cxn>
                  <a:cxn ang="0">
                    <a:pos x="1791" y="36"/>
                  </a:cxn>
                  <a:cxn ang="0">
                    <a:pos x="0" y="36"/>
                  </a:cxn>
                  <a:cxn ang="0">
                    <a:pos x="0" y="0"/>
                  </a:cxn>
                </a:cxnLst>
                <a:rect l="0" t="0" r="r" b="b"/>
                <a:pathLst>
                  <a:path w="1791" h="36">
                    <a:moveTo>
                      <a:pt x="4" y="5"/>
                    </a:moveTo>
                    <a:lnTo>
                      <a:pt x="4" y="31"/>
                    </a:lnTo>
                    <a:lnTo>
                      <a:pt x="1788" y="31"/>
                    </a:lnTo>
                    <a:lnTo>
                      <a:pt x="1788" y="5"/>
                    </a:lnTo>
                    <a:lnTo>
                      <a:pt x="4" y="5"/>
                    </a:lnTo>
                    <a:close/>
                    <a:moveTo>
                      <a:pt x="0" y="0"/>
                    </a:moveTo>
                    <a:lnTo>
                      <a:pt x="1791" y="0"/>
                    </a:lnTo>
                    <a:lnTo>
                      <a:pt x="1791" y="36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4" name="Freeform 27"/>
              <p:cNvSpPr>
                <a:spLocks noEditPoints="1"/>
              </p:cNvSpPr>
              <p:nvPr/>
            </p:nvSpPr>
            <p:spPr bwMode="auto">
              <a:xfrm>
                <a:off x="6160487" y="6419598"/>
                <a:ext cx="657894" cy="54180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13" y="13"/>
                  </a:cxn>
                  <a:cxn ang="0">
                    <a:pos x="21" y="16"/>
                  </a:cxn>
                  <a:cxn ang="0">
                    <a:pos x="28" y="18"/>
                  </a:cxn>
                  <a:cxn ang="0">
                    <a:pos x="232" y="18"/>
                  </a:cxn>
                  <a:cxn ang="0">
                    <a:pos x="239" y="14"/>
                  </a:cxn>
                  <a:cxn ang="0">
                    <a:pos x="244" y="11"/>
                  </a:cxn>
                  <a:cxn ang="0">
                    <a:pos x="249" y="5"/>
                  </a:cxn>
                  <a:cxn ang="0">
                    <a:pos x="5" y="5"/>
                  </a:cxn>
                  <a:cxn ang="0">
                    <a:pos x="0" y="0"/>
                  </a:cxn>
                  <a:cxn ang="0">
                    <a:pos x="255" y="0"/>
                  </a:cxn>
                  <a:cxn ang="0">
                    <a:pos x="254" y="3"/>
                  </a:cxn>
                  <a:cxn ang="0">
                    <a:pos x="247" y="13"/>
                  </a:cxn>
                  <a:cxn ang="0">
                    <a:pos x="237" y="19"/>
                  </a:cxn>
                  <a:cxn ang="0">
                    <a:pos x="226" y="21"/>
                  </a:cxn>
                  <a:cxn ang="0">
                    <a:pos x="28" y="21"/>
                  </a:cxn>
                  <a:cxn ang="0">
                    <a:pos x="16" y="19"/>
                  </a:cxn>
                  <a:cxn ang="0">
                    <a:pos x="6" y="13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255" h="21">
                    <a:moveTo>
                      <a:pt x="5" y="5"/>
                    </a:moveTo>
                    <a:lnTo>
                      <a:pt x="13" y="13"/>
                    </a:lnTo>
                    <a:lnTo>
                      <a:pt x="21" y="16"/>
                    </a:lnTo>
                    <a:lnTo>
                      <a:pt x="28" y="18"/>
                    </a:lnTo>
                    <a:lnTo>
                      <a:pt x="232" y="18"/>
                    </a:lnTo>
                    <a:lnTo>
                      <a:pt x="239" y="14"/>
                    </a:lnTo>
                    <a:lnTo>
                      <a:pt x="244" y="11"/>
                    </a:lnTo>
                    <a:lnTo>
                      <a:pt x="249" y="5"/>
                    </a:lnTo>
                    <a:lnTo>
                      <a:pt x="5" y="5"/>
                    </a:lnTo>
                    <a:close/>
                    <a:moveTo>
                      <a:pt x="0" y="0"/>
                    </a:moveTo>
                    <a:lnTo>
                      <a:pt x="255" y="0"/>
                    </a:lnTo>
                    <a:lnTo>
                      <a:pt x="254" y="3"/>
                    </a:lnTo>
                    <a:lnTo>
                      <a:pt x="247" y="13"/>
                    </a:lnTo>
                    <a:lnTo>
                      <a:pt x="237" y="19"/>
                    </a:lnTo>
                    <a:lnTo>
                      <a:pt x="226" y="21"/>
                    </a:lnTo>
                    <a:lnTo>
                      <a:pt x="28" y="21"/>
                    </a:lnTo>
                    <a:lnTo>
                      <a:pt x="16" y="19"/>
                    </a:lnTo>
                    <a:lnTo>
                      <a:pt x="6" y="1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pic>
          <p:nvPicPr>
            <p:cNvPr id="19" name="Picture 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0399" y="3844801"/>
              <a:ext cx="1990800" cy="124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41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37173" y="307132"/>
            <a:ext cx="8426152" cy="79208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Нормативное правовое регулирование </a:t>
            </a:r>
            <a:br>
              <a:rPr lang="ru-RU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в области размещения информации о результатах независимой оценки качества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88373026"/>
              </p:ext>
            </p:extLst>
          </p:nvPr>
        </p:nvGraphicFramePr>
        <p:xfrm>
          <a:off x="1583499" y="1844824"/>
          <a:ext cx="9409045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78227907"/>
              </p:ext>
            </p:extLst>
          </p:nvPr>
        </p:nvGraphicFramePr>
        <p:xfrm>
          <a:off x="639102" y="1376586"/>
          <a:ext cx="11238573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 bwMode="auto">
          <a:xfrm>
            <a:off x="9194103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 smtClean="0">
                <a:solidFill>
                  <a:srgbClr val="898989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7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2255573" y="2450976"/>
            <a:ext cx="3264363" cy="9060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Определяет состав информации о результатах  независимой оценки качества оказания услуг и порядок ее размещения на сайте </a:t>
            </a:r>
            <a:r>
              <a:rPr lang="en-US" sz="1200" dirty="0">
                <a:solidFill>
                  <a:schemeClr val="tx1"/>
                </a:solidFill>
              </a:rPr>
              <a:t>bus.gov.ru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391875" y="312465"/>
            <a:ext cx="8494912" cy="79208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Органы, ответственные за размещение информации о результатах независимой оценки качества оказания услуг</a:t>
            </a:r>
            <a:r>
              <a:rPr lang="en-US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на </a:t>
            </a:r>
            <a:r>
              <a:rPr lang="ru-RU" altLang="ru-RU" sz="2400" b="1" dirty="0" err="1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www</a:t>
            </a:r>
            <a:r>
              <a:rPr lang="ru-RU" altLang="ru-RU" sz="2400" b="1" dirty="0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.</a:t>
            </a:r>
            <a:r>
              <a:rPr lang="en-US" altLang="ru-RU" sz="2400" b="1" dirty="0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b</a:t>
            </a:r>
            <a:r>
              <a:rPr lang="ru-RU" altLang="ru-RU" sz="2400" b="1" dirty="0" err="1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us</a:t>
            </a:r>
            <a:r>
              <a:rPr lang="ru-RU" altLang="ru-RU" sz="2400" b="1" dirty="0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.</a:t>
            </a:r>
            <a:r>
              <a:rPr lang="en-US" altLang="ru-RU" sz="2400" b="1" dirty="0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g</a:t>
            </a:r>
            <a:r>
              <a:rPr lang="ru-RU" altLang="ru-RU" sz="2400" b="1" dirty="0" err="1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ov</a:t>
            </a:r>
            <a:r>
              <a:rPr lang="ru-RU" altLang="ru-RU" sz="2400" b="1" dirty="0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.</a:t>
            </a:r>
            <a:r>
              <a:rPr lang="en-US" altLang="ru-RU" sz="2400" b="1" dirty="0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r</a:t>
            </a:r>
            <a:r>
              <a:rPr lang="ru-RU" altLang="ru-RU" sz="2400" b="1" dirty="0" smtClean="0">
                <a:solidFill>
                  <a:srgbClr val="0070C0"/>
                </a:solidFill>
                <a:cs typeface="Times New Roman" panose="02020603050405020304" pitchFamily="18" charset="0"/>
                <a:sym typeface="Arial" pitchFamily="34" charset="0"/>
              </a:rPr>
              <a:t>u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5573" y="1412776"/>
            <a:ext cx="3264363" cy="648072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МИНФИН РОССИИ</a:t>
            </a:r>
            <a:endParaRPr lang="ru-RU" dirty="0"/>
          </a:p>
        </p:txBody>
      </p:sp>
      <p:grpSp>
        <p:nvGrpSpPr>
          <p:cNvPr id="25" name="Группа 24"/>
          <p:cNvGrpSpPr/>
          <p:nvPr/>
        </p:nvGrpSpPr>
        <p:grpSpPr>
          <a:xfrm rot="10800000">
            <a:off x="3621027" y="2060849"/>
            <a:ext cx="533456" cy="395383"/>
            <a:chOff x="4886981" y="4656667"/>
            <a:chExt cx="1297054" cy="1186575"/>
          </a:xfrm>
          <a:solidFill>
            <a:schemeClr val="accent1"/>
          </a:solidFill>
        </p:grpSpPr>
        <p:sp>
          <p:nvSpPr>
            <p:cNvPr id="26" name="Стрелка вверх 25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Стрелка вверх 26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6672064" y="2450976"/>
            <a:ext cx="3264363" cy="9060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Осуществляет </a:t>
            </a:r>
            <a:r>
              <a:rPr lang="ru-RU" sz="1200" dirty="0">
                <a:solidFill>
                  <a:schemeClr val="tx1"/>
                </a:solidFill>
              </a:rPr>
              <a:t>регистрацию уполномоченных органов на сайте </a:t>
            </a:r>
            <a:r>
              <a:rPr lang="en-US" sz="1200" dirty="0">
                <a:solidFill>
                  <a:schemeClr val="tx1"/>
                </a:solidFill>
              </a:rPr>
              <a:t>bus.gov.ru</a:t>
            </a:r>
            <a:r>
              <a:rPr lang="ru-RU" sz="1200" dirty="0">
                <a:solidFill>
                  <a:schemeClr val="tx1"/>
                </a:solidFill>
              </a:rPr>
              <a:t>, </a:t>
            </a:r>
            <a:r>
              <a:rPr lang="ru-RU" sz="1200" dirty="0" smtClean="0">
                <a:solidFill>
                  <a:schemeClr val="tx1"/>
                </a:solidFill>
              </a:rPr>
              <a:t>обеспечива</a:t>
            </a:r>
            <a:r>
              <a:rPr lang="ru-RU" sz="1200" dirty="0">
                <a:solidFill>
                  <a:schemeClr val="tx1"/>
                </a:solidFill>
              </a:rPr>
              <a:t>е</a:t>
            </a:r>
            <a:r>
              <a:rPr lang="ru-RU" sz="1200" dirty="0" smtClean="0">
                <a:solidFill>
                  <a:schemeClr val="tx1"/>
                </a:solidFill>
              </a:rPr>
              <a:t>т </a:t>
            </a:r>
            <a:r>
              <a:rPr lang="ru-RU" sz="1200" dirty="0">
                <a:solidFill>
                  <a:schemeClr val="tx1"/>
                </a:solidFill>
              </a:rPr>
              <a:t>ведение сайта и поддержку </a:t>
            </a:r>
            <a:r>
              <a:rPr lang="ru-RU" sz="1200" dirty="0" smtClean="0">
                <a:solidFill>
                  <a:schemeClr val="tx1"/>
                </a:solidFill>
              </a:rPr>
              <a:t>пользователей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672064" y="1412776"/>
            <a:ext cx="3264363" cy="648072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КАЗНАЧЕЙСТВО РОССИИ</a:t>
            </a:r>
            <a:endParaRPr lang="ru-RU" dirty="0"/>
          </a:p>
        </p:txBody>
      </p:sp>
      <p:grpSp>
        <p:nvGrpSpPr>
          <p:cNvPr id="30" name="Группа 29"/>
          <p:cNvGrpSpPr/>
          <p:nvPr/>
        </p:nvGrpSpPr>
        <p:grpSpPr>
          <a:xfrm rot="10800000">
            <a:off x="8037517" y="2060849"/>
            <a:ext cx="533456" cy="395383"/>
            <a:chOff x="4886981" y="4656667"/>
            <a:chExt cx="1297054" cy="1186575"/>
          </a:xfrm>
          <a:solidFill>
            <a:schemeClr val="accent1"/>
          </a:solidFill>
        </p:grpSpPr>
        <p:sp>
          <p:nvSpPr>
            <p:cNvPr id="31" name="Стрелка вверх 30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Стрелка вверх 31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623392" y="4827240"/>
            <a:ext cx="3503712" cy="9060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Регистрируются на сайте </a:t>
            </a:r>
            <a:r>
              <a:rPr lang="en-US" sz="1200" dirty="0">
                <a:solidFill>
                  <a:schemeClr val="tx1"/>
                </a:solidFill>
              </a:rPr>
              <a:t>bus.gov.ru</a:t>
            </a:r>
            <a:r>
              <a:rPr lang="ru-RU" sz="1200" dirty="0">
                <a:solidFill>
                  <a:schemeClr val="tx1"/>
                </a:solidFill>
              </a:rPr>
              <a:t> и </a:t>
            </a:r>
            <a:endParaRPr lang="ru-RU" sz="1200" dirty="0"/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размещают </a:t>
            </a:r>
            <a:r>
              <a:rPr lang="ru-RU" sz="1200" dirty="0">
                <a:solidFill>
                  <a:schemeClr val="tx1"/>
                </a:solidFill>
              </a:rPr>
              <a:t>на нем информацию о результатах проведения независимой оценки качества оказания услуг</a:t>
            </a:r>
            <a:endParaRPr lang="ru-RU" sz="1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23392" y="3789040"/>
            <a:ext cx="3503712" cy="648072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УПОЛНОМОЧЕННЫЕ ОРГАНЫ (</a:t>
            </a:r>
            <a:r>
              <a:rPr lang="ru-RU" dirty="0"/>
              <a:t>слайд 6)</a:t>
            </a:r>
          </a:p>
        </p:txBody>
      </p:sp>
      <p:grpSp>
        <p:nvGrpSpPr>
          <p:cNvPr id="35" name="Группа 34"/>
          <p:cNvGrpSpPr/>
          <p:nvPr/>
        </p:nvGrpSpPr>
        <p:grpSpPr>
          <a:xfrm rot="10800000">
            <a:off x="2108520" y="4420662"/>
            <a:ext cx="533456" cy="395383"/>
            <a:chOff x="4886981" y="4656667"/>
            <a:chExt cx="1297054" cy="1186575"/>
          </a:xfrm>
          <a:solidFill>
            <a:schemeClr val="accent1"/>
          </a:solidFill>
        </p:grpSpPr>
        <p:sp>
          <p:nvSpPr>
            <p:cNvPr id="36" name="Стрелка вверх 35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Стрелка вверх 36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4583493" y="4827240"/>
            <a:ext cx="3264363" cy="9060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Проводят независимую оценку качества оказания услуг</a:t>
            </a:r>
            <a:endParaRPr lang="ru-RU" sz="12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4583493" y="3789040"/>
            <a:ext cx="3264363" cy="648072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ОБЩЕСТВЕННЫЕ СОВЕТЫ</a:t>
            </a:r>
            <a:endParaRPr lang="ru-RU" dirty="0"/>
          </a:p>
        </p:txBody>
      </p:sp>
      <p:grpSp>
        <p:nvGrpSpPr>
          <p:cNvPr id="40" name="Группа 39"/>
          <p:cNvGrpSpPr/>
          <p:nvPr/>
        </p:nvGrpSpPr>
        <p:grpSpPr>
          <a:xfrm rot="10800000">
            <a:off x="5948947" y="4437113"/>
            <a:ext cx="533456" cy="395383"/>
            <a:chOff x="4886981" y="4656667"/>
            <a:chExt cx="1297054" cy="1186575"/>
          </a:xfrm>
          <a:solidFill>
            <a:schemeClr val="accent1"/>
          </a:solidFill>
        </p:grpSpPr>
        <p:sp>
          <p:nvSpPr>
            <p:cNvPr id="41" name="Стрелка вверх 40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Стрелка вверх 41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8231899" y="4827240"/>
            <a:ext cx="3264363" cy="9060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Осуществляют сбор, обобщение и анализ информации о качестве оказания услуг  </a:t>
            </a:r>
            <a:endParaRPr lang="ru-RU" sz="12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8231899" y="3789040"/>
            <a:ext cx="3264363" cy="648072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ОПЕРАТОРЫ</a:t>
            </a:r>
            <a:endParaRPr lang="ru-RU" dirty="0"/>
          </a:p>
        </p:txBody>
      </p:sp>
      <p:grpSp>
        <p:nvGrpSpPr>
          <p:cNvPr id="45" name="Группа 44"/>
          <p:cNvGrpSpPr/>
          <p:nvPr/>
        </p:nvGrpSpPr>
        <p:grpSpPr>
          <a:xfrm rot="10800000">
            <a:off x="9597352" y="4437113"/>
            <a:ext cx="533456" cy="395383"/>
            <a:chOff x="4886981" y="4656667"/>
            <a:chExt cx="1297054" cy="1186575"/>
          </a:xfrm>
          <a:solidFill>
            <a:schemeClr val="accent1"/>
          </a:solidFill>
        </p:grpSpPr>
        <p:sp>
          <p:nvSpPr>
            <p:cNvPr id="46" name="Стрелка вверх 45"/>
            <p:cNvSpPr/>
            <p:nvPr/>
          </p:nvSpPr>
          <p:spPr>
            <a:xfrm>
              <a:off x="4886981" y="4995331"/>
              <a:ext cx="1297051" cy="847910"/>
            </a:xfrm>
            <a:prstGeom prst="upArrow">
              <a:avLst>
                <a:gd name="adj1" fmla="val 70888"/>
                <a:gd name="adj2" fmla="val 5089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Стрелка вверх 46"/>
            <p:cNvSpPr/>
            <p:nvPr/>
          </p:nvSpPr>
          <p:spPr>
            <a:xfrm>
              <a:off x="4886984" y="4656667"/>
              <a:ext cx="1297051" cy="1186575"/>
            </a:xfrm>
            <a:prstGeom prst="upArrow">
              <a:avLst>
                <a:gd name="adj1" fmla="val 70888"/>
                <a:gd name="adj2" fmla="val 37052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Номер слайда 1"/>
          <p:cNvSpPr txBox="1">
            <a:spLocks/>
          </p:cNvSpPr>
          <p:nvPr/>
        </p:nvSpPr>
        <p:spPr bwMode="auto">
          <a:xfrm>
            <a:off x="9194103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 smtClean="0">
                <a:solidFill>
                  <a:srgbClr val="898989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019550" y="188640"/>
            <a:ext cx="7403010" cy="79208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Органы, осуществляющие размещение информации на сайте </a:t>
            </a:r>
            <a:r>
              <a:rPr lang="en-US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www.bus.gov.ru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75788" y="3406348"/>
            <a:ext cx="746236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Официальный сайт </a:t>
            </a:r>
            <a:r>
              <a:rPr lang="ru-RU" sz="1200" dirty="0" smtClean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функционирует </a:t>
            </a:r>
            <a:r>
              <a:rPr lang="ru-RU" sz="1200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с </a:t>
            </a:r>
            <a:r>
              <a:rPr lang="ru-RU" sz="1400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2011</a:t>
            </a:r>
            <a:r>
              <a:rPr lang="ru-RU" sz="1200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года.</a:t>
            </a:r>
          </a:p>
          <a:p>
            <a:r>
              <a:rPr lang="ru-RU" sz="1200" dirty="0" smtClean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Все государственные </a:t>
            </a:r>
            <a:r>
              <a:rPr lang="ru-RU" sz="1200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и муниципальные учреждения в соответствии с федеральными законами </a:t>
            </a:r>
            <a:r>
              <a:rPr lang="ru-RU" sz="1200" dirty="0" smtClean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«</a:t>
            </a:r>
            <a:r>
              <a:rPr lang="ru-RU" sz="1200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О некоммерческих организациях» и </a:t>
            </a:r>
            <a:r>
              <a:rPr lang="ru-RU" sz="1200" dirty="0" smtClean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«</a:t>
            </a:r>
            <a:r>
              <a:rPr lang="ru-RU" sz="1200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Об автономных учреждениях» публикуют </a:t>
            </a:r>
            <a:r>
              <a:rPr lang="ru-RU" sz="1200" dirty="0" smtClean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сведения </a:t>
            </a:r>
            <a:r>
              <a:rPr lang="ru-RU" sz="1200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о своей деятельности, в том </a:t>
            </a:r>
            <a:r>
              <a:rPr lang="ru-RU" sz="1200" dirty="0" smtClean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числе:</a:t>
            </a:r>
          </a:p>
          <a:p>
            <a:endParaRPr lang="ru-RU" sz="1200" dirty="0">
              <a:solidFill>
                <a:schemeClr val="bg1"/>
              </a:solidFill>
              <a:latin typeface="+mn-lt"/>
              <a:ea typeface="DFKai-SB" panose="03000509000000000000" pitchFamily="65" charset="-120"/>
            </a:endParaRPr>
          </a:p>
          <a:p>
            <a:endParaRPr lang="ru-RU" sz="1200" dirty="0" smtClean="0">
              <a:solidFill>
                <a:schemeClr val="bg1"/>
              </a:solidFill>
              <a:latin typeface="+mn-lt"/>
              <a:ea typeface="DFKai-SB" panose="03000509000000000000" pitchFamily="65" charset="-120"/>
            </a:endParaRPr>
          </a:p>
          <a:p>
            <a:endParaRPr lang="ru-RU" sz="1200" dirty="0" smtClean="0">
              <a:solidFill>
                <a:schemeClr val="bg1"/>
              </a:solidFill>
              <a:latin typeface="+mn-lt"/>
              <a:ea typeface="DFKai-SB" panose="03000509000000000000" pitchFamily="65" charset="-120"/>
            </a:endParaRPr>
          </a:p>
          <a:p>
            <a:endParaRPr lang="ru-RU" sz="1200" dirty="0">
              <a:solidFill>
                <a:schemeClr val="bg1"/>
              </a:solidFill>
              <a:latin typeface="+mn-lt"/>
              <a:ea typeface="DFKai-SB" panose="03000509000000000000" pitchFamily="65" charset="-120"/>
            </a:endParaRPr>
          </a:p>
          <a:p>
            <a:endParaRPr lang="ru-RU" sz="1200" dirty="0" smtClean="0">
              <a:solidFill>
                <a:schemeClr val="bg1"/>
              </a:solidFill>
              <a:latin typeface="+mn-lt"/>
              <a:ea typeface="DFKai-SB" panose="03000509000000000000" pitchFamily="65" charset="-12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Информация </a:t>
            </a:r>
            <a:r>
              <a:rPr lang="ru-RU" sz="1400" dirty="0">
                <a:solidFill>
                  <a:schemeClr val="bg1"/>
                </a:solidFill>
                <a:latin typeface="+mn-lt"/>
                <a:ea typeface="DFKai-SB" panose="03000509000000000000" pitchFamily="65" charset="-120"/>
              </a:rPr>
              <a:t>о независимой оценке качества дополнит уже опубликованную информацию об учреждениях, позволит наглядно показать результаты их деятельности в сравнении с плановыми финансовыми, качественными и количественными показателями.</a:t>
            </a:r>
          </a:p>
        </p:txBody>
      </p: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1524419201"/>
              </p:ext>
            </p:extLst>
          </p:nvPr>
        </p:nvGraphicFramePr>
        <p:xfrm>
          <a:off x="1200681" y="1419225"/>
          <a:ext cx="10354210" cy="4943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 bwMode="auto">
          <a:xfrm>
            <a:off x="9194103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 smtClean="0">
                <a:solidFill>
                  <a:srgbClr val="898989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44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71924" y="188640"/>
            <a:ext cx="7450635" cy="79208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Состав информации о результатах независимой оценки качества, размещаемой на сайте </a:t>
            </a:r>
            <a:r>
              <a:rPr lang="ru-RU" sz="2400" dirty="0" err="1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bus</a:t>
            </a:r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g</a:t>
            </a:r>
            <a:r>
              <a:rPr lang="ru-RU" sz="2400" dirty="0" err="1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ov</a:t>
            </a:r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r</a:t>
            </a:r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u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75941923"/>
              </p:ext>
            </p:extLst>
          </p:nvPr>
        </p:nvGraphicFramePr>
        <p:xfrm>
          <a:off x="576963" y="1173145"/>
          <a:ext cx="1102148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54814" y="1386777"/>
            <a:ext cx="782345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6" name="Группа 5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5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7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10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11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  <p:grpSp>
        <p:nvGrpSpPr>
          <p:cNvPr id="16" name="Группа 15"/>
          <p:cNvGrpSpPr/>
          <p:nvPr/>
        </p:nvGrpSpPr>
        <p:grpSpPr>
          <a:xfrm>
            <a:off x="47329" y="2372194"/>
            <a:ext cx="782345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17" name="Группа 16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23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4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5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6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18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21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22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  <p:grpSp>
        <p:nvGrpSpPr>
          <p:cNvPr id="27" name="Группа 26"/>
          <p:cNvGrpSpPr/>
          <p:nvPr/>
        </p:nvGrpSpPr>
        <p:grpSpPr>
          <a:xfrm>
            <a:off x="47329" y="3373832"/>
            <a:ext cx="782345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28" name="Группа 27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34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5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6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7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29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31" name="Группа 30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32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33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  <p:grpSp>
        <p:nvGrpSpPr>
          <p:cNvPr id="38" name="Группа 37"/>
          <p:cNvGrpSpPr/>
          <p:nvPr/>
        </p:nvGrpSpPr>
        <p:grpSpPr>
          <a:xfrm>
            <a:off x="15321" y="4234530"/>
            <a:ext cx="782345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39" name="Группа 38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45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6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7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8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40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42" name="Группа 41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43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44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  <p:grpSp>
        <p:nvGrpSpPr>
          <p:cNvPr id="49" name="Группа 48"/>
          <p:cNvGrpSpPr/>
          <p:nvPr/>
        </p:nvGrpSpPr>
        <p:grpSpPr>
          <a:xfrm>
            <a:off x="47329" y="5166759"/>
            <a:ext cx="782345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50" name="Группа 49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56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7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8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9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51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7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53" name="Группа 52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54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55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  <p:grpSp>
        <p:nvGrpSpPr>
          <p:cNvPr id="60" name="Группа 59"/>
          <p:cNvGrpSpPr/>
          <p:nvPr/>
        </p:nvGrpSpPr>
        <p:grpSpPr>
          <a:xfrm>
            <a:off x="47329" y="5949280"/>
            <a:ext cx="782345" cy="648000"/>
            <a:chOff x="7960552" y="5491908"/>
            <a:chExt cx="586759" cy="581833"/>
          </a:xfrm>
          <a:solidFill>
            <a:srgbClr val="948A54"/>
          </a:solidFill>
        </p:grpSpPr>
        <p:grpSp>
          <p:nvGrpSpPr>
            <p:cNvPr id="61" name="Группа 60"/>
            <p:cNvGrpSpPr/>
            <p:nvPr/>
          </p:nvGrpSpPr>
          <p:grpSpPr>
            <a:xfrm>
              <a:off x="8087494" y="5491908"/>
              <a:ext cx="344105" cy="438640"/>
              <a:chOff x="9017953" y="3602689"/>
              <a:chExt cx="434354" cy="553682"/>
            </a:xfrm>
            <a:grpFill/>
          </p:grpSpPr>
          <p:sp>
            <p:nvSpPr>
              <p:cNvPr id="67" name="Freeform 26"/>
              <p:cNvSpPr>
                <a:spLocks/>
              </p:cNvSpPr>
              <p:nvPr/>
            </p:nvSpPr>
            <p:spPr bwMode="auto">
              <a:xfrm>
                <a:off x="9017953" y="3602689"/>
                <a:ext cx="434354" cy="55368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243" y="0"/>
                  </a:cxn>
                  <a:cxn ang="0">
                    <a:pos x="255" y="2"/>
                  </a:cxn>
                  <a:cxn ang="0">
                    <a:pos x="265" y="8"/>
                  </a:cxn>
                  <a:cxn ang="0">
                    <a:pos x="271" y="18"/>
                  </a:cxn>
                  <a:cxn ang="0">
                    <a:pos x="273" y="30"/>
                  </a:cxn>
                  <a:cxn ang="0">
                    <a:pos x="273" y="65"/>
                  </a:cxn>
                  <a:cxn ang="0">
                    <a:pos x="252" y="65"/>
                  </a:cxn>
                  <a:cxn ang="0">
                    <a:pos x="252" y="27"/>
                  </a:cxn>
                  <a:cxn ang="0">
                    <a:pos x="250" y="24"/>
                  </a:cxn>
                  <a:cxn ang="0">
                    <a:pos x="249" y="22"/>
                  </a:cxn>
                  <a:cxn ang="0">
                    <a:pos x="245" y="21"/>
                  </a:cxn>
                  <a:cxn ang="0">
                    <a:pos x="108" y="21"/>
                  </a:cxn>
                  <a:cxn ang="0">
                    <a:pos x="108" y="110"/>
                  </a:cxn>
                  <a:cxn ang="0">
                    <a:pos x="54" y="110"/>
                  </a:cxn>
                  <a:cxn ang="0">
                    <a:pos x="54" y="89"/>
                  </a:cxn>
                  <a:cxn ang="0">
                    <a:pos x="86" y="89"/>
                  </a:cxn>
                  <a:cxn ang="0">
                    <a:pos x="86" y="27"/>
                  </a:cxn>
                  <a:cxn ang="0">
                    <a:pos x="21" y="83"/>
                  </a:cxn>
                  <a:cxn ang="0">
                    <a:pos x="21" y="318"/>
                  </a:cxn>
                  <a:cxn ang="0">
                    <a:pos x="23" y="325"/>
                  </a:cxn>
                  <a:cxn ang="0">
                    <a:pos x="29" y="327"/>
                  </a:cxn>
                  <a:cxn ang="0">
                    <a:pos x="243" y="327"/>
                  </a:cxn>
                  <a:cxn ang="0">
                    <a:pos x="247" y="326"/>
                  </a:cxn>
                  <a:cxn ang="0">
                    <a:pos x="249" y="325"/>
                  </a:cxn>
                  <a:cxn ang="0">
                    <a:pos x="251" y="322"/>
                  </a:cxn>
                  <a:cxn ang="0">
                    <a:pos x="252" y="318"/>
                  </a:cxn>
                  <a:cxn ang="0">
                    <a:pos x="252" y="305"/>
                  </a:cxn>
                  <a:cxn ang="0">
                    <a:pos x="273" y="305"/>
                  </a:cxn>
                  <a:cxn ang="0">
                    <a:pos x="273" y="318"/>
                  </a:cxn>
                  <a:cxn ang="0">
                    <a:pos x="271" y="330"/>
                  </a:cxn>
                  <a:cxn ang="0">
                    <a:pos x="265" y="340"/>
                  </a:cxn>
                  <a:cxn ang="0">
                    <a:pos x="255" y="346"/>
                  </a:cxn>
                  <a:cxn ang="0">
                    <a:pos x="243" y="348"/>
                  </a:cxn>
                  <a:cxn ang="0">
                    <a:pos x="29" y="348"/>
                  </a:cxn>
                  <a:cxn ang="0">
                    <a:pos x="18" y="346"/>
                  </a:cxn>
                  <a:cxn ang="0">
                    <a:pos x="8" y="340"/>
                  </a:cxn>
                  <a:cxn ang="0">
                    <a:pos x="2" y="330"/>
                  </a:cxn>
                  <a:cxn ang="0">
                    <a:pos x="0" y="318"/>
                  </a:cxn>
                  <a:cxn ang="0">
                    <a:pos x="0" y="77"/>
                  </a:cxn>
                  <a:cxn ang="0">
                    <a:pos x="1" y="75"/>
                  </a:cxn>
                  <a:cxn ang="0">
                    <a:pos x="2" y="74"/>
                  </a:cxn>
                  <a:cxn ang="0">
                    <a:pos x="3" y="71"/>
                  </a:cxn>
                  <a:cxn ang="0">
                    <a:pos x="4" y="70"/>
                  </a:cxn>
                  <a:cxn ang="0">
                    <a:pos x="83" y="2"/>
                  </a:cxn>
                  <a:cxn ang="0">
                    <a:pos x="89" y="0"/>
                  </a:cxn>
                </a:cxnLst>
                <a:rect l="0" t="0" r="r" b="b"/>
                <a:pathLst>
                  <a:path w="273" h="348">
                    <a:moveTo>
                      <a:pt x="89" y="0"/>
                    </a:moveTo>
                    <a:lnTo>
                      <a:pt x="243" y="0"/>
                    </a:lnTo>
                    <a:lnTo>
                      <a:pt x="255" y="2"/>
                    </a:lnTo>
                    <a:lnTo>
                      <a:pt x="265" y="8"/>
                    </a:lnTo>
                    <a:lnTo>
                      <a:pt x="271" y="18"/>
                    </a:lnTo>
                    <a:lnTo>
                      <a:pt x="273" y="30"/>
                    </a:lnTo>
                    <a:lnTo>
                      <a:pt x="273" y="65"/>
                    </a:lnTo>
                    <a:lnTo>
                      <a:pt x="252" y="65"/>
                    </a:lnTo>
                    <a:lnTo>
                      <a:pt x="252" y="27"/>
                    </a:lnTo>
                    <a:lnTo>
                      <a:pt x="250" y="24"/>
                    </a:lnTo>
                    <a:lnTo>
                      <a:pt x="249" y="22"/>
                    </a:lnTo>
                    <a:lnTo>
                      <a:pt x="245" y="21"/>
                    </a:lnTo>
                    <a:lnTo>
                      <a:pt x="108" y="21"/>
                    </a:lnTo>
                    <a:lnTo>
                      <a:pt x="108" y="110"/>
                    </a:lnTo>
                    <a:lnTo>
                      <a:pt x="54" y="110"/>
                    </a:lnTo>
                    <a:lnTo>
                      <a:pt x="54" y="89"/>
                    </a:lnTo>
                    <a:lnTo>
                      <a:pt x="86" y="89"/>
                    </a:lnTo>
                    <a:lnTo>
                      <a:pt x="86" y="27"/>
                    </a:lnTo>
                    <a:lnTo>
                      <a:pt x="21" y="83"/>
                    </a:lnTo>
                    <a:lnTo>
                      <a:pt x="21" y="318"/>
                    </a:lnTo>
                    <a:lnTo>
                      <a:pt x="23" y="325"/>
                    </a:lnTo>
                    <a:lnTo>
                      <a:pt x="29" y="327"/>
                    </a:lnTo>
                    <a:lnTo>
                      <a:pt x="243" y="327"/>
                    </a:lnTo>
                    <a:lnTo>
                      <a:pt x="247" y="326"/>
                    </a:lnTo>
                    <a:lnTo>
                      <a:pt x="249" y="325"/>
                    </a:lnTo>
                    <a:lnTo>
                      <a:pt x="251" y="322"/>
                    </a:lnTo>
                    <a:lnTo>
                      <a:pt x="252" y="318"/>
                    </a:lnTo>
                    <a:lnTo>
                      <a:pt x="252" y="305"/>
                    </a:lnTo>
                    <a:lnTo>
                      <a:pt x="273" y="305"/>
                    </a:lnTo>
                    <a:lnTo>
                      <a:pt x="273" y="318"/>
                    </a:lnTo>
                    <a:lnTo>
                      <a:pt x="271" y="330"/>
                    </a:lnTo>
                    <a:lnTo>
                      <a:pt x="265" y="340"/>
                    </a:lnTo>
                    <a:lnTo>
                      <a:pt x="255" y="346"/>
                    </a:lnTo>
                    <a:lnTo>
                      <a:pt x="243" y="348"/>
                    </a:lnTo>
                    <a:lnTo>
                      <a:pt x="29" y="348"/>
                    </a:lnTo>
                    <a:lnTo>
                      <a:pt x="18" y="346"/>
                    </a:lnTo>
                    <a:lnTo>
                      <a:pt x="8" y="340"/>
                    </a:lnTo>
                    <a:lnTo>
                      <a:pt x="2" y="330"/>
                    </a:lnTo>
                    <a:lnTo>
                      <a:pt x="0" y="318"/>
                    </a:lnTo>
                    <a:lnTo>
                      <a:pt x="0" y="77"/>
                    </a:lnTo>
                    <a:lnTo>
                      <a:pt x="1" y="75"/>
                    </a:lnTo>
                    <a:lnTo>
                      <a:pt x="2" y="74"/>
                    </a:lnTo>
                    <a:lnTo>
                      <a:pt x="3" y="71"/>
                    </a:lnTo>
                    <a:lnTo>
                      <a:pt x="4" y="70"/>
                    </a:lnTo>
                    <a:lnTo>
                      <a:pt x="83" y="2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0">
                <a:solidFill>
                  <a:srgbClr val="214AB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8" name="Freeform 27"/>
              <p:cNvSpPr>
                <a:spLocks/>
              </p:cNvSpPr>
              <p:nvPr/>
            </p:nvSpPr>
            <p:spPr bwMode="auto">
              <a:xfrm>
                <a:off x="9103869" y="3852483"/>
                <a:ext cx="187743" cy="3341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8" y="0"/>
                  </a:cxn>
                  <a:cxn ang="0">
                    <a:pos x="113" y="11"/>
                  </a:cxn>
                  <a:cxn ang="0">
                    <a:pos x="110" y="21"/>
                  </a:cxn>
                  <a:cxn ang="0">
                    <a:pos x="8" y="21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18" h="21">
                    <a:moveTo>
                      <a:pt x="11" y="0"/>
                    </a:moveTo>
                    <a:lnTo>
                      <a:pt x="118" y="0"/>
                    </a:lnTo>
                    <a:lnTo>
                      <a:pt x="113" y="11"/>
                    </a:lnTo>
                    <a:lnTo>
                      <a:pt x="110" y="21"/>
                    </a:lnTo>
                    <a:lnTo>
                      <a:pt x="8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214AB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9" name="Freeform 28"/>
              <p:cNvSpPr>
                <a:spLocks/>
              </p:cNvSpPr>
              <p:nvPr/>
            </p:nvSpPr>
            <p:spPr bwMode="auto">
              <a:xfrm>
                <a:off x="9103869" y="3928853"/>
                <a:ext cx="173424" cy="334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07" y="0"/>
                  </a:cxn>
                  <a:cxn ang="0">
                    <a:pos x="109" y="21"/>
                  </a:cxn>
                  <a:cxn ang="0">
                    <a:pos x="11" y="21"/>
                  </a:cxn>
                  <a:cxn ang="0">
                    <a:pos x="6" y="20"/>
                  </a:cxn>
                  <a:cxn ang="0">
                    <a:pos x="3" y="18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8" y="0"/>
                  </a:cxn>
                </a:cxnLst>
                <a:rect l="0" t="0" r="r" b="b"/>
                <a:pathLst>
                  <a:path w="109" h="21">
                    <a:moveTo>
                      <a:pt x="8" y="0"/>
                    </a:moveTo>
                    <a:lnTo>
                      <a:pt x="107" y="0"/>
                    </a:lnTo>
                    <a:lnTo>
                      <a:pt x="109" y="21"/>
                    </a:lnTo>
                    <a:lnTo>
                      <a:pt x="11" y="21"/>
                    </a:lnTo>
                    <a:lnTo>
                      <a:pt x="6" y="20"/>
                    </a:lnTo>
                    <a:lnTo>
                      <a:pt x="3" y="18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0">
                <a:solidFill>
                  <a:srgbClr val="214AB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70" name="Freeform 29"/>
              <p:cNvSpPr>
                <a:spLocks/>
              </p:cNvSpPr>
              <p:nvPr/>
            </p:nvSpPr>
            <p:spPr bwMode="auto">
              <a:xfrm>
                <a:off x="9103869" y="4003631"/>
                <a:ext cx="214791" cy="3500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0" y="0"/>
                  </a:cxn>
                  <a:cxn ang="0">
                    <a:pos x="126" y="12"/>
                  </a:cxn>
                  <a:cxn ang="0">
                    <a:pos x="135" y="22"/>
                  </a:cxn>
                  <a:cxn ang="0">
                    <a:pos x="8" y="22"/>
                  </a:cxn>
                  <a:cxn ang="0">
                    <a:pos x="4" y="19"/>
                  </a:cxn>
                  <a:cxn ang="0">
                    <a:pos x="2" y="17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6" y="1"/>
                  </a:cxn>
                  <a:cxn ang="0">
                    <a:pos x="11" y="0"/>
                  </a:cxn>
                </a:cxnLst>
                <a:rect l="0" t="0" r="r" b="b"/>
                <a:pathLst>
                  <a:path w="135" h="22">
                    <a:moveTo>
                      <a:pt x="11" y="0"/>
                    </a:moveTo>
                    <a:lnTo>
                      <a:pt x="120" y="0"/>
                    </a:lnTo>
                    <a:lnTo>
                      <a:pt x="126" y="12"/>
                    </a:lnTo>
                    <a:lnTo>
                      <a:pt x="135" y="22"/>
                    </a:lnTo>
                    <a:lnTo>
                      <a:pt x="8" y="22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0">
                <a:solidFill>
                  <a:srgbClr val="214AB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  <p:sp>
          <p:nvSpPr>
            <p:cNvPr id="62" name="Freeform 22"/>
            <p:cNvSpPr>
              <a:spLocks/>
            </p:cNvSpPr>
            <p:nvPr/>
          </p:nvSpPr>
          <p:spPr bwMode="auto">
            <a:xfrm rot="10800000">
              <a:off x="8027630" y="562621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214AB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Freeform 22"/>
            <p:cNvSpPr>
              <a:spLocks/>
            </p:cNvSpPr>
            <p:nvPr/>
          </p:nvSpPr>
          <p:spPr bwMode="auto">
            <a:xfrm rot="10800000">
              <a:off x="7960552" y="5694795"/>
              <a:ext cx="289857" cy="378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9" y="0"/>
                </a:cxn>
                <a:cxn ang="0">
                  <a:pos x="203" y="2"/>
                </a:cxn>
                <a:cxn ang="0">
                  <a:pos x="214" y="8"/>
                </a:cxn>
                <a:cxn ang="0">
                  <a:pos x="223" y="17"/>
                </a:cxn>
                <a:cxn ang="0">
                  <a:pos x="229" y="29"/>
                </a:cxn>
                <a:cxn ang="0">
                  <a:pos x="231" y="43"/>
                </a:cxn>
                <a:cxn ang="0">
                  <a:pos x="231" y="302"/>
                </a:cxn>
                <a:cxn ang="0">
                  <a:pos x="211" y="302"/>
                </a:cxn>
                <a:cxn ang="0">
                  <a:pos x="211" y="43"/>
                </a:cxn>
                <a:cxn ang="0">
                  <a:pos x="207" y="32"/>
                </a:cxn>
                <a:cxn ang="0">
                  <a:pos x="200" y="24"/>
                </a:cxn>
                <a:cxn ang="0">
                  <a:pos x="189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31" h="302">
                  <a:moveTo>
                    <a:pt x="0" y="0"/>
                  </a:moveTo>
                  <a:lnTo>
                    <a:pt x="189" y="0"/>
                  </a:lnTo>
                  <a:lnTo>
                    <a:pt x="203" y="2"/>
                  </a:lnTo>
                  <a:lnTo>
                    <a:pt x="214" y="8"/>
                  </a:lnTo>
                  <a:lnTo>
                    <a:pt x="223" y="17"/>
                  </a:lnTo>
                  <a:lnTo>
                    <a:pt x="229" y="29"/>
                  </a:lnTo>
                  <a:lnTo>
                    <a:pt x="231" y="43"/>
                  </a:lnTo>
                  <a:lnTo>
                    <a:pt x="231" y="302"/>
                  </a:lnTo>
                  <a:lnTo>
                    <a:pt x="211" y="302"/>
                  </a:lnTo>
                  <a:lnTo>
                    <a:pt x="211" y="43"/>
                  </a:lnTo>
                  <a:lnTo>
                    <a:pt x="207" y="32"/>
                  </a:lnTo>
                  <a:lnTo>
                    <a:pt x="200" y="24"/>
                  </a:lnTo>
                  <a:lnTo>
                    <a:pt x="189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214AB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grpSp>
          <p:nvGrpSpPr>
            <p:cNvPr id="64" name="Группа 63"/>
            <p:cNvGrpSpPr/>
            <p:nvPr/>
          </p:nvGrpSpPr>
          <p:grpSpPr>
            <a:xfrm>
              <a:off x="8323011" y="5600813"/>
              <a:ext cx="224300" cy="224301"/>
              <a:chOff x="-489249" y="3514168"/>
              <a:chExt cx="315976" cy="315977"/>
            </a:xfrm>
            <a:grpFill/>
          </p:grpSpPr>
          <p:sp>
            <p:nvSpPr>
              <p:cNvPr id="65" name="Freeform 335"/>
              <p:cNvSpPr>
                <a:spLocks/>
              </p:cNvSpPr>
              <p:nvPr/>
            </p:nvSpPr>
            <p:spPr bwMode="auto">
              <a:xfrm>
                <a:off x="-406454" y="3607102"/>
                <a:ext cx="155453" cy="13010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92" y="13"/>
                  </a:cxn>
                  <a:cxn ang="0">
                    <a:pos x="43" y="77"/>
                  </a:cxn>
                  <a:cxn ang="0">
                    <a:pos x="0" y="43"/>
                  </a:cxn>
                  <a:cxn ang="0">
                    <a:pos x="14" y="27"/>
                  </a:cxn>
                  <a:cxn ang="0">
                    <a:pos x="39" y="47"/>
                  </a:cxn>
                  <a:cxn ang="0">
                    <a:pos x="76" y="0"/>
                  </a:cxn>
                </a:cxnLst>
                <a:rect l="0" t="0" r="r" b="b"/>
                <a:pathLst>
                  <a:path w="92" h="77">
                    <a:moveTo>
                      <a:pt x="76" y="0"/>
                    </a:moveTo>
                    <a:lnTo>
                      <a:pt x="92" y="13"/>
                    </a:lnTo>
                    <a:lnTo>
                      <a:pt x="43" y="77"/>
                    </a:lnTo>
                    <a:lnTo>
                      <a:pt x="0" y="43"/>
                    </a:lnTo>
                    <a:lnTo>
                      <a:pt x="14" y="27"/>
                    </a:lnTo>
                    <a:lnTo>
                      <a:pt x="39" y="47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0">
                <a:solidFill>
                  <a:srgbClr val="214AB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  <p:sp>
            <p:nvSpPr>
              <p:cNvPr id="66" name="Freeform 336"/>
              <p:cNvSpPr>
                <a:spLocks noEditPoints="1"/>
              </p:cNvSpPr>
              <p:nvPr/>
            </p:nvSpPr>
            <p:spPr bwMode="auto">
              <a:xfrm>
                <a:off x="-489249" y="3514168"/>
                <a:ext cx="315976" cy="315977"/>
              </a:xfrm>
              <a:custGeom>
                <a:avLst/>
                <a:gdLst/>
                <a:ahLst/>
                <a:cxnLst>
                  <a:cxn ang="0">
                    <a:pos x="94" y="21"/>
                  </a:cxn>
                  <a:cxn ang="0">
                    <a:pos x="75" y="23"/>
                  </a:cxn>
                  <a:cxn ang="0">
                    <a:pos x="57" y="31"/>
                  </a:cxn>
                  <a:cxn ang="0">
                    <a:pos x="43" y="43"/>
                  </a:cxn>
                  <a:cxn ang="0">
                    <a:pos x="31" y="56"/>
                  </a:cxn>
                  <a:cxn ang="0">
                    <a:pos x="24" y="75"/>
                  </a:cxn>
                  <a:cxn ang="0">
                    <a:pos x="21" y="94"/>
                  </a:cxn>
                  <a:cxn ang="0">
                    <a:pos x="24" y="113"/>
                  </a:cxn>
                  <a:cxn ang="0">
                    <a:pos x="31" y="130"/>
                  </a:cxn>
                  <a:cxn ang="0">
                    <a:pos x="43" y="144"/>
                  </a:cxn>
                  <a:cxn ang="0">
                    <a:pos x="57" y="156"/>
                  </a:cxn>
                  <a:cxn ang="0">
                    <a:pos x="75" y="163"/>
                  </a:cxn>
                  <a:cxn ang="0">
                    <a:pos x="94" y="165"/>
                  </a:cxn>
                  <a:cxn ang="0">
                    <a:pos x="113" y="163"/>
                  </a:cxn>
                  <a:cxn ang="0">
                    <a:pos x="131" y="156"/>
                  </a:cxn>
                  <a:cxn ang="0">
                    <a:pos x="146" y="144"/>
                  </a:cxn>
                  <a:cxn ang="0">
                    <a:pos x="157" y="130"/>
                  </a:cxn>
                  <a:cxn ang="0">
                    <a:pos x="165" y="113"/>
                  </a:cxn>
                  <a:cxn ang="0">
                    <a:pos x="167" y="94"/>
                  </a:cxn>
                  <a:cxn ang="0">
                    <a:pos x="165" y="75"/>
                  </a:cxn>
                  <a:cxn ang="0">
                    <a:pos x="157" y="56"/>
                  </a:cxn>
                  <a:cxn ang="0">
                    <a:pos x="146" y="43"/>
                  </a:cxn>
                  <a:cxn ang="0">
                    <a:pos x="131" y="31"/>
                  </a:cxn>
                  <a:cxn ang="0">
                    <a:pos x="113" y="23"/>
                  </a:cxn>
                  <a:cxn ang="0">
                    <a:pos x="94" y="21"/>
                  </a:cxn>
                  <a:cxn ang="0">
                    <a:pos x="94" y="0"/>
                  </a:cxn>
                  <a:cxn ang="0">
                    <a:pos x="116" y="2"/>
                  </a:cxn>
                  <a:cxn ang="0">
                    <a:pos x="135" y="9"/>
                  </a:cxn>
                  <a:cxn ang="0">
                    <a:pos x="152" y="20"/>
                  </a:cxn>
                  <a:cxn ang="0">
                    <a:pos x="167" y="35"/>
                  </a:cxn>
                  <a:cxn ang="0">
                    <a:pos x="178" y="52"/>
                  </a:cxn>
                  <a:cxn ang="0">
                    <a:pos x="185" y="72"/>
                  </a:cxn>
                  <a:cxn ang="0">
                    <a:pos x="187" y="94"/>
                  </a:cxn>
                  <a:cxn ang="0">
                    <a:pos x="185" y="115"/>
                  </a:cxn>
                  <a:cxn ang="0">
                    <a:pos x="178" y="134"/>
                  </a:cxn>
                  <a:cxn ang="0">
                    <a:pos x="167" y="152"/>
                  </a:cxn>
                  <a:cxn ang="0">
                    <a:pos x="152" y="167"/>
                  </a:cxn>
                  <a:cxn ang="0">
                    <a:pos x="135" y="177"/>
                  </a:cxn>
                  <a:cxn ang="0">
                    <a:pos x="116" y="185"/>
                  </a:cxn>
                  <a:cxn ang="0">
                    <a:pos x="94" y="187"/>
                  </a:cxn>
                  <a:cxn ang="0">
                    <a:pos x="73" y="185"/>
                  </a:cxn>
                  <a:cxn ang="0">
                    <a:pos x="54" y="177"/>
                  </a:cxn>
                  <a:cxn ang="0">
                    <a:pos x="35" y="167"/>
                  </a:cxn>
                  <a:cxn ang="0">
                    <a:pos x="21" y="152"/>
                  </a:cxn>
                  <a:cxn ang="0">
                    <a:pos x="10" y="134"/>
                  </a:cxn>
                  <a:cxn ang="0">
                    <a:pos x="2" y="115"/>
                  </a:cxn>
                  <a:cxn ang="0">
                    <a:pos x="0" y="94"/>
                  </a:cxn>
                  <a:cxn ang="0">
                    <a:pos x="2" y="72"/>
                  </a:cxn>
                  <a:cxn ang="0">
                    <a:pos x="10" y="52"/>
                  </a:cxn>
                  <a:cxn ang="0">
                    <a:pos x="21" y="35"/>
                  </a:cxn>
                  <a:cxn ang="0">
                    <a:pos x="35" y="20"/>
                  </a:cxn>
                  <a:cxn ang="0">
                    <a:pos x="54" y="9"/>
                  </a:cxn>
                  <a:cxn ang="0">
                    <a:pos x="73" y="2"/>
                  </a:cxn>
                  <a:cxn ang="0">
                    <a:pos x="94" y="0"/>
                  </a:cxn>
                </a:cxnLst>
                <a:rect l="0" t="0" r="r" b="b"/>
                <a:pathLst>
                  <a:path w="187" h="187">
                    <a:moveTo>
                      <a:pt x="94" y="21"/>
                    </a:moveTo>
                    <a:lnTo>
                      <a:pt x="75" y="23"/>
                    </a:lnTo>
                    <a:lnTo>
                      <a:pt x="57" y="31"/>
                    </a:lnTo>
                    <a:lnTo>
                      <a:pt x="43" y="43"/>
                    </a:lnTo>
                    <a:lnTo>
                      <a:pt x="31" y="56"/>
                    </a:lnTo>
                    <a:lnTo>
                      <a:pt x="24" y="75"/>
                    </a:lnTo>
                    <a:lnTo>
                      <a:pt x="21" y="94"/>
                    </a:lnTo>
                    <a:lnTo>
                      <a:pt x="24" y="113"/>
                    </a:lnTo>
                    <a:lnTo>
                      <a:pt x="31" y="130"/>
                    </a:lnTo>
                    <a:lnTo>
                      <a:pt x="43" y="144"/>
                    </a:lnTo>
                    <a:lnTo>
                      <a:pt x="57" y="156"/>
                    </a:lnTo>
                    <a:lnTo>
                      <a:pt x="75" y="163"/>
                    </a:lnTo>
                    <a:lnTo>
                      <a:pt x="94" y="165"/>
                    </a:lnTo>
                    <a:lnTo>
                      <a:pt x="113" y="163"/>
                    </a:lnTo>
                    <a:lnTo>
                      <a:pt x="131" y="156"/>
                    </a:lnTo>
                    <a:lnTo>
                      <a:pt x="146" y="144"/>
                    </a:lnTo>
                    <a:lnTo>
                      <a:pt x="157" y="130"/>
                    </a:lnTo>
                    <a:lnTo>
                      <a:pt x="165" y="113"/>
                    </a:lnTo>
                    <a:lnTo>
                      <a:pt x="167" y="94"/>
                    </a:lnTo>
                    <a:lnTo>
                      <a:pt x="165" y="75"/>
                    </a:lnTo>
                    <a:lnTo>
                      <a:pt x="157" y="56"/>
                    </a:lnTo>
                    <a:lnTo>
                      <a:pt x="146" y="43"/>
                    </a:lnTo>
                    <a:lnTo>
                      <a:pt x="131" y="31"/>
                    </a:lnTo>
                    <a:lnTo>
                      <a:pt x="113" y="23"/>
                    </a:lnTo>
                    <a:lnTo>
                      <a:pt x="94" y="21"/>
                    </a:lnTo>
                    <a:close/>
                    <a:moveTo>
                      <a:pt x="94" y="0"/>
                    </a:moveTo>
                    <a:lnTo>
                      <a:pt x="116" y="2"/>
                    </a:lnTo>
                    <a:lnTo>
                      <a:pt x="135" y="9"/>
                    </a:lnTo>
                    <a:lnTo>
                      <a:pt x="152" y="20"/>
                    </a:lnTo>
                    <a:lnTo>
                      <a:pt x="167" y="35"/>
                    </a:lnTo>
                    <a:lnTo>
                      <a:pt x="178" y="52"/>
                    </a:lnTo>
                    <a:lnTo>
                      <a:pt x="185" y="72"/>
                    </a:lnTo>
                    <a:lnTo>
                      <a:pt x="187" y="94"/>
                    </a:lnTo>
                    <a:lnTo>
                      <a:pt x="185" y="115"/>
                    </a:lnTo>
                    <a:lnTo>
                      <a:pt x="178" y="134"/>
                    </a:lnTo>
                    <a:lnTo>
                      <a:pt x="167" y="152"/>
                    </a:lnTo>
                    <a:lnTo>
                      <a:pt x="152" y="167"/>
                    </a:lnTo>
                    <a:lnTo>
                      <a:pt x="135" y="177"/>
                    </a:lnTo>
                    <a:lnTo>
                      <a:pt x="116" y="185"/>
                    </a:lnTo>
                    <a:lnTo>
                      <a:pt x="94" y="187"/>
                    </a:lnTo>
                    <a:lnTo>
                      <a:pt x="73" y="185"/>
                    </a:lnTo>
                    <a:lnTo>
                      <a:pt x="54" y="177"/>
                    </a:lnTo>
                    <a:lnTo>
                      <a:pt x="35" y="167"/>
                    </a:lnTo>
                    <a:lnTo>
                      <a:pt x="21" y="152"/>
                    </a:lnTo>
                    <a:lnTo>
                      <a:pt x="10" y="134"/>
                    </a:lnTo>
                    <a:lnTo>
                      <a:pt x="2" y="115"/>
                    </a:lnTo>
                    <a:lnTo>
                      <a:pt x="0" y="94"/>
                    </a:lnTo>
                    <a:lnTo>
                      <a:pt x="2" y="72"/>
                    </a:lnTo>
                    <a:lnTo>
                      <a:pt x="10" y="52"/>
                    </a:lnTo>
                    <a:lnTo>
                      <a:pt x="21" y="35"/>
                    </a:lnTo>
                    <a:lnTo>
                      <a:pt x="35" y="20"/>
                    </a:lnTo>
                    <a:lnTo>
                      <a:pt x="54" y="9"/>
                    </a:lnTo>
                    <a:lnTo>
                      <a:pt x="73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0">
                <a:solidFill>
                  <a:srgbClr val="214AB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/>
              </a:p>
            </p:txBody>
          </p:sp>
        </p:grpSp>
      </p:grpSp>
      <p:sp>
        <p:nvSpPr>
          <p:cNvPr id="71" name="Прямоугольник 70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Номер слайда 1"/>
          <p:cNvSpPr txBox="1">
            <a:spLocks/>
          </p:cNvSpPr>
          <p:nvPr/>
        </p:nvSpPr>
        <p:spPr bwMode="auto">
          <a:xfrm>
            <a:off x="9194103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 smtClean="0">
                <a:solidFill>
                  <a:srgbClr val="898989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54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71924" y="188640"/>
            <a:ext cx="7450635" cy="79208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  <a:latin typeface="+mn-lt"/>
                <a:ea typeface="+mn-ea"/>
                <a:cs typeface="Times New Roman" panose="02020603050405020304" pitchFamily="18" charset="0"/>
              </a:rPr>
              <a:t>Визуальное представление результатов независимой оценки качества работы учреждений</a:t>
            </a:r>
            <a:endParaRPr lang="ru-RU" sz="2400" dirty="0">
              <a:solidFill>
                <a:srgbClr val="0070C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Номер слайда 1"/>
          <p:cNvSpPr txBox="1">
            <a:spLocks/>
          </p:cNvSpPr>
          <p:nvPr/>
        </p:nvSpPr>
        <p:spPr bwMode="auto">
          <a:xfrm>
            <a:off x="9194103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 smtClean="0">
                <a:solidFill>
                  <a:srgbClr val="898989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pic>
        <p:nvPicPr>
          <p:cNvPr id="73" name="Рисунок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450" y="959506"/>
            <a:ext cx="4008237" cy="3928073"/>
          </a:xfrm>
          <a:prstGeom prst="rect">
            <a:avLst/>
          </a:prstGeom>
          <a:ln w="9525">
            <a:solidFill>
              <a:srgbClr val="214ABD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959" y="3734602"/>
            <a:ext cx="5038724" cy="2986873"/>
          </a:xfrm>
          <a:prstGeom prst="rect">
            <a:avLst/>
          </a:prstGeom>
          <a:ln w="9525">
            <a:solidFill>
              <a:srgbClr val="214ABD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787" y="1050323"/>
            <a:ext cx="4710631" cy="3746438"/>
          </a:xfrm>
          <a:prstGeom prst="rect">
            <a:avLst/>
          </a:prstGeom>
          <a:ln w="9525">
            <a:solidFill>
              <a:srgbClr val="214ABD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763" y="4256017"/>
            <a:ext cx="4265026" cy="2392291"/>
          </a:xfrm>
          <a:prstGeom prst="rect">
            <a:avLst/>
          </a:prstGeom>
          <a:ln w="9525">
            <a:solidFill>
              <a:srgbClr val="214ABD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915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4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7" y="2276873"/>
            <a:ext cx="8160907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9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11388</TotalTime>
  <Words>1191</Words>
  <Application>Microsoft Office PowerPoint</Application>
  <PresentationFormat>Произвольный</PresentationFormat>
  <Paragraphs>91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Нормативное правовое регулирование  в области размещения информации о результатах независимой оценки качества</vt:lpstr>
      <vt:lpstr>Органы, ответственные за размещение информации о результатах независимой оценки качества оказания услуг на www.bus.gov.ru</vt:lpstr>
      <vt:lpstr>Органы, осуществляющие размещение информации на сайте www.bus.gov.ru</vt:lpstr>
      <vt:lpstr>Состав информации о результатах независимой оценки качества, размещаемой на сайте bus.gov.ru</vt:lpstr>
      <vt:lpstr>Визуальное представление результатов независимой оценки качества работы учреждений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Степанов Максим Валерьевич</cp:lastModifiedBy>
  <cp:revision>285</cp:revision>
  <cp:lastPrinted>2015-09-03T12:29:35Z</cp:lastPrinted>
  <dcterms:created xsi:type="dcterms:W3CDTF">2015-03-03T16:27:21Z</dcterms:created>
  <dcterms:modified xsi:type="dcterms:W3CDTF">2015-09-04T06:24:41Z</dcterms:modified>
</cp:coreProperties>
</file>