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93" r:id="rId2"/>
    <p:sldId id="314" r:id="rId3"/>
    <p:sldId id="294" r:id="rId4"/>
    <p:sldId id="327" r:id="rId5"/>
    <p:sldId id="329" r:id="rId6"/>
    <p:sldId id="330" r:id="rId7"/>
    <p:sldId id="331" r:id="rId8"/>
    <p:sldId id="336" r:id="rId9"/>
    <p:sldId id="288" r:id="rId10"/>
    <p:sldId id="326" r:id="rId11"/>
    <p:sldId id="325" r:id="rId12"/>
    <p:sldId id="335" r:id="rId13"/>
    <p:sldId id="332" r:id="rId14"/>
    <p:sldId id="318" r:id="rId15"/>
    <p:sldId id="334" r:id="rId16"/>
    <p:sldId id="338" r:id="rId17"/>
    <p:sldId id="339" r:id="rId18"/>
    <p:sldId id="337" r:id="rId19"/>
    <p:sldId id="322" r:id="rId20"/>
  </p:sldIdLst>
  <p:sldSz cx="12192000" cy="6858000"/>
  <p:notesSz cx="6819900" cy="9918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897A78-646D-4735-AD0A-F0877CD0326B}">
          <p14:sldIdLst/>
        </p14:section>
        <p14:section name="Раздел без заголовка" id="{35158A4D-836B-4C46-8657-B230111A9C27}">
          <p14:sldIdLst>
            <p14:sldId id="293"/>
            <p14:sldId id="314"/>
            <p14:sldId id="294"/>
            <p14:sldId id="327"/>
            <p14:sldId id="329"/>
            <p14:sldId id="330"/>
            <p14:sldId id="331"/>
            <p14:sldId id="336"/>
            <p14:sldId id="288"/>
            <p14:sldId id="326"/>
            <p14:sldId id="325"/>
            <p14:sldId id="335"/>
            <p14:sldId id="332"/>
            <p14:sldId id="318"/>
            <p14:sldId id="334"/>
            <p14:sldId id="338"/>
            <p14:sldId id="339"/>
            <p14:sldId id="337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275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32298-93A9-4AC5-BE8D-93CDE88144AA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275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9A47B-DA34-426D-AACC-CD8AB503E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2274" y="1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188" y="744538"/>
            <a:ext cx="6613525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672" y="4711106"/>
            <a:ext cx="5456557" cy="446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0623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2274" y="9420623"/>
            <a:ext cx="2956033" cy="496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363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>
              <a:sym typeface="Wingdings" pitchFamily="2" charset="2"/>
            </a:endParaRPr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B4380EA-2F50-4263-88B5-14539989100C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87140A4A-C1F9-4C06-B93D-9F015CA84D04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859667C-E49F-4933-8580-A40D4328E0DF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5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4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EA16A2B-EE6B-4899-9640-7D6753A26704}" type="slidenum">
              <a:rPr lang="ru-RU" altLang="ru-RU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865462" y="9420624"/>
            <a:ext cx="2952848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76A86A-476F-4860-8CB6-229A399AE054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48484" name="Rectangle 7"/>
          <p:cNvSpPr txBox="1">
            <a:spLocks noGrp="1" noChangeArrowheads="1"/>
          </p:cNvSpPr>
          <p:nvPr/>
        </p:nvSpPr>
        <p:spPr bwMode="auto">
          <a:xfrm>
            <a:off x="3865462" y="9420624"/>
            <a:ext cx="2952848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52C86F-C740-4084-B0FD-919BB205D4CB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148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06" tIns="46255" rIns="92506" bIns="462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du@roskazna.r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oskazna.ru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://peo.roskazn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389063" y="5729288"/>
            <a:ext cx="2011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dirty="0" smtClean="0">
                <a:cs typeface="Times New Roman" pitchFamily="18" charset="0"/>
              </a:rPr>
              <a:t>13 декабря 2019 </a:t>
            </a:r>
            <a:r>
              <a:rPr lang="ru-RU" altLang="ru-RU" dirty="0">
                <a:cs typeface="Times New Roman" pitchFamily="18" charset="0"/>
              </a:rPr>
              <a:t>г.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57192" y="5181478"/>
            <a:ext cx="577753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dirty="0" smtClean="0">
                <a:cs typeface="Times New Roman" pitchFamily="18" charset="0"/>
              </a:rPr>
              <a:t>Заместитель руководителя Межрегионального бухгалтерского </a:t>
            </a:r>
            <a:r>
              <a:rPr lang="ru-RU" altLang="ru-RU" dirty="0">
                <a:cs typeface="Times New Roman" pitchFamily="18" charset="0"/>
              </a:rPr>
              <a:t>Управления </a:t>
            </a:r>
            <a:r>
              <a:rPr lang="ru-RU" altLang="ru-RU" dirty="0" smtClean="0">
                <a:cs typeface="Times New Roman" pitchFamily="18" charset="0"/>
              </a:rPr>
              <a:t>Федерального </a:t>
            </a:r>
            <a:r>
              <a:rPr lang="ru-RU" altLang="ru-RU" dirty="0">
                <a:cs typeface="Times New Roman" pitchFamily="18" charset="0"/>
              </a:rPr>
              <a:t>казначейства </a:t>
            </a:r>
          </a:p>
          <a:p>
            <a:pPr algn="r">
              <a:spcBef>
                <a:spcPct val="50000"/>
              </a:spcBef>
            </a:pPr>
            <a:r>
              <a:rPr lang="ru-RU" altLang="ru-RU" b="1" dirty="0" smtClean="0">
                <a:cs typeface="Times New Roman" pitchFamily="18" charset="0"/>
              </a:rPr>
              <a:t>Д.В</a:t>
            </a:r>
            <a:r>
              <a:rPr lang="ru-RU" altLang="ru-RU" b="1" dirty="0">
                <a:cs typeface="Times New Roman" pitchFamily="18" charset="0"/>
              </a:rPr>
              <a:t>. </a:t>
            </a:r>
            <a:r>
              <a:rPr lang="ru-RU" altLang="ru-RU" b="1" dirty="0" smtClean="0">
                <a:cs typeface="Times New Roman" pitchFamily="18" charset="0"/>
              </a:rPr>
              <a:t>Соломатин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17BDAA6-D823-4CD9-92DF-9D348E37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657" y="1597783"/>
            <a:ext cx="1023207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 typeface="Arial" pitchFamily="34" charset="0"/>
              <a:buNone/>
              <a:tabLst>
                <a:tab pos="7086600" algn="l"/>
              </a:tabLst>
              <a:defRPr/>
            </a:pP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Вопросы технологического обеспечения передачи полномочий по ведению бюджетного учета и формированию бюджетной отчетности, а также по начислению и перечислению оплаты труда, иных выплат и связанных с ними обязательных платежей в бюджеты бюджетной системы Российской Федерации федеральных </a:t>
            </a:r>
            <a:r>
              <a:rPr lang="ru-RU" altLang="ru-RU" sz="2600" b="1" dirty="0">
                <a:solidFill>
                  <a:schemeClr val="accent5">
                    <a:lumMod val="50000"/>
                  </a:schemeClr>
                </a:solidFill>
              </a:rPr>
              <a:t>органов исполнительной власти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второй очереди и </a:t>
            </a:r>
            <a:r>
              <a:rPr lang="ru-RU" altLang="ru-RU" sz="2600" b="1" dirty="0">
                <a:solidFill>
                  <a:schemeClr val="accent5">
                    <a:lumMod val="50000"/>
                  </a:schemeClr>
                </a:solidFill>
              </a:rPr>
              <a:t>их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территориальных органов в Федеральное казначейство и его территориальные органы с 1 января 2020 года</a:t>
            </a:r>
            <a:endParaRPr lang="ru-RU" alt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95750" y="198782"/>
            <a:ext cx="7991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Обучение новых пользователей ГИИС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4607" y="1644817"/>
            <a:ext cx="65114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</a:rPr>
              <a:t>Пользователи центральных аппаратов ФОИВ</a:t>
            </a: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Пользователи </a:t>
            </a:r>
            <a:r>
              <a:rPr lang="ru-RU" sz="2400" b="1" dirty="0">
                <a:solidFill>
                  <a:srgbClr val="0070C0"/>
                </a:solidFill>
              </a:rPr>
              <a:t>территориальных органов ФОИВ и подведомственных ФКУ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Новые </a:t>
            </a:r>
            <a:r>
              <a:rPr lang="ru-RU" sz="2400" b="1" dirty="0">
                <a:solidFill>
                  <a:srgbClr val="0070C0"/>
                </a:solidFill>
              </a:rPr>
              <a:t>пользователи </a:t>
            </a:r>
            <a:r>
              <a:rPr lang="ru-RU" sz="2400" b="1" dirty="0" smtClean="0">
                <a:solidFill>
                  <a:srgbClr val="0070C0"/>
                </a:solidFill>
              </a:rPr>
              <a:t>ТОФК </a:t>
            </a:r>
            <a:r>
              <a:rPr lang="ru-RU" sz="1000" b="1" dirty="0" smtClean="0">
                <a:solidFill>
                  <a:srgbClr val="0070C0"/>
                </a:solidFill>
              </a:rPr>
              <a:t>(ТОФК, которые не работали в ГИИС «Электронный бюджет» в 2019 году)</a:t>
            </a:r>
            <a:endParaRPr lang="ru-RU" sz="10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2794" y="4075719"/>
            <a:ext cx="3725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18-20 декабря 2019 г.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(очный курс «бухгалтерия»)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23-24 декабря 2019 г.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(очный курс «расчет заработной платы»)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696075" y="1635292"/>
            <a:ext cx="1213939" cy="733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696075" y="2851557"/>
            <a:ext cx="1213939" cy="733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696075" y="4104536"/>
            <a:ext cx="1213939" cy="7338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91488" y="1090297"/>
            <a:ext cx="37253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9-19 декабря 2019 г.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(очный курс  для материально-ответственных лиц) на базе УФК по г. Москве</a:t>
            </a:r>
          </a:p>
          <a:p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</a:rPr>
              <a:t>(для передающих полномочия ведения бюджетного учета с 01.04.2020 – запланировано в марте 2020 года, с 01.07.2020 – в июне 2020 года)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42794" y="2822740"/>
            <a:ext cx="372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16 декабря 2019 г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(заочный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курс  для материально-ответственных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лиц в форме ВКС на территории ТОФК)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90625" y="5507915"/>
            <a:ext cx="9757237" cy="1107996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 вопросам проведения обучения необходимо обращаться в учебный центр Федерального казначейства по адресу электронной почты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edu@roskazna.ru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или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 телефону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‪(495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 214-96-37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‬</a:t>
            </a:r>
          </a:p>
        </p:txBody>
      </p:sp>
    </p:spTree>
    <p:extLst>
      <p:ext uri="{BB962C8B-B14F-4D97-AF65-F5344CB8AC3E}">
        <p14:creationId xmlns:p14="http://schemas.microsoft.com/office/powerpoint/2010/main" val="145742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11</a:t>
            </a:fld>
            <a:endParaRPr lang="ru-RU" alt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199447" y="2023568"/>
            <a:ext cx="2980529" cy="1155526"/>
            <a:chOff x="1532966" y="1385025"/>
            <a:chExt cx="2706514" cy="1155526"/>
          </a:xfrm>
        </p:grpSpPr>
        <p:sp>
          <p:nvSpPr>
            <p:cNvPr id="3" name="Шестиугольник 2"/>
            <p:cNvSpPr/>
            <p:nvPr/>
          </p:nvSpPr>
          <p:spPr>
            <a:xfrm>
              <a:off x="1532966" y="1385025"/>
              <a:ext cx="2706514" cy="11555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1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90844" y="1574174"/>
              <a:ext cx="25223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2B722"/>
                  </a:solidFill>
                  <a:latin typeface="Arial Black" panose="020B0A04020102020204" pitchFamily="34" charset="0"/>
                </a:rPr>
                <a:t>ПРЯМОЙ ТЕЛЕФОН</a:t>
              </a:r>
              <a:endParaRPr lang="ru-RU" sz="2000" b="1" dirty="0">
                <a:solidFill>
                  <a:srgbClr val="F2B722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Техническая поддержка передачи данных в ГИИС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97759" y="3873572"/>
            <a:ext cx="3037174" cy="1155526"/>
            <a:chOff x="1532966" y="1385025"/>
            <a:chExt cx="3037174" cy="1155526"/>
          </a:xfrm>
        </p:grpSpPr>
        <p:sp>
          <p:nvSpPr>
            <p:cNvPr id="17" name="Шестиугольник 16"/>
            <p:cNvSpPr/>
            <p:nvPr/>
          </p:nvSpPr>
          <p:spPr>
            <a:xfrm>
              <a:off x="1532966" y="1385025"/>
              <a:ext cx="3037174" cy="1155526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1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90844" y="1574174"/>
              <a:ext cx="28417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2B722"/>
                  </a:solidFill>
                  <a:latin typeface="Arial Black" panose="020B0A04020102020204" pitchFamily="34" charset="0"/>
                </a:rPr>
                <a:t>ЭЛЕКТРОННАЯ ПОЧТА</a:t>
              </a:r>
              <a:endParaRPr lang="ru-RU" sz="2000" b="1" dirty="0">
                <a:solidFill>
                  <a:srgbClr val="F2B722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712363" y="3989670"/>
            <a:ext cx="4822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658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@roskazna.ru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2362" y="2079547"/>
            <a:ext cx="731688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8-495-181-77-26</a:t>
            </a:r>
          </a:p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Ежедневно, начиная с 13.12.2019 (кроме 01.01.2020 и 02.01.2020)</a:t>
            </a:r>
          </a:p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 09:00 до 18:00 по московскому времени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4178" y="4918760"/>
            <a:ext cx="4822254" cy="1107996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Действуют на период переноса данных в ГИИС «Электронный бюджет»!!!!*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04850" y="6452539"/>
            <a:ext cx="10134599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 smtClean="0">
                <a:solidFill>
                  <a:srgbClr val="0070C0"/>
                </a:solidFill>
                <a:latin typeface="Arial" pitchFamily="34" charset="0"/>
              </a:rPr>
              <a:t>* информация о службе технической поддержки пользователей ГИИС «Электронный бюджет» по </a:t>
            </a:r>
            <a:r>
              <a:rPr lang="ru-RU" altLang="ru-RU" sz="1000" u="sng" dirty="0" smtClean="0">
                <a:solidFill>
                  <a:srgbClr val="0070C0"/>
                </a:solidFill>
                <a:latin typeface="Arial" pitchFamily="34" charset="0"/>
              </a:rPr>
              <a:t>всем </a:t>
            </a:r>
            <a:r>
              <a:rPr lang="ru-RU" altLang="ru-RU" sz="1000" dirty="0" smtClean="0">
                <a:solidFill>
                  <a:srgbClr val="0070C0"/>
                </a:solidFill>
                <a:latin typeface="Arial" pitchFamily="34" charset="0"/>
              </a:rPr>
              <a:t>вопросам функционирования ГИИС «Электронный бюджет» размещена на странице входа в личный кабинет ГИИС </a:t>
            </a:r>
            <a:r>
              <a:rPr lang="ru-RU" altLang="ru-RU" sz="1000" dirty="0">
                <a:solidFill>
                  <a:srgbClr val="0070C0"/>
                </a:solidFill>
                <a:latin typeface="Arial" pitchFamily="34" charset="0"/>
              </a:rPr>
              <a:t>«Электронный бюджет</a:t>
            </a:r>
            <a:r>
              <a:rPr lang="ru-RU" altLang="ru-RU" sz="1000" dirty="0" smtClean="0">
                <a:solidFill>
                  <a:srgbClr val="0070C0"/>
                </a:solidFill>
                <a:latin typeface="Arial" pitchFamily="34" charset="0"/>
              </a:rPr>
              <a:t>» </a:t>
            </a:r>
            <a:r>
              <a:rPr lang="en-US" altLang="ru-RU" sz="1000" b="1" dirty="0">
                <a:solidFill>
                  <a:srgbClr val="0070C0"/>
                </a:solidFill>
                <a:latin typeface="Arial" pitchFamily="34" charset="0"/>
              </a:rPr>
              <a:t>http://budget.gov.ru/</a:t>
            </a:r>
            <a:endParaRPr lang="ru-RU" altLang="ru-RU" sz="1000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Запрос о предоставлении информации об ответственных сотрудниках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714091"/>
            <a:ext cx="8053937" cy="4642259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753474" y="2074006"/>
            <a:ext cx="3276601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B050"/>
                </a:solidFill>
              </a:rPr>
              <a:t>Информация необходима как по центральному аппарату, так и по всем подведомственным организациям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B050"/>
                </a:solidFill>
              </a:rPr>
              <a:t>Заполненную форму необходимо направить на адрес электронной почты </a:t>
            </a:r>
            <a:r>
              <a:rPr lang="en-US" sz="1800" dirty="0" smtClean="0">
                <a:solidFill>
                  <a:srgbClr val="00B050"/>
                </a:solidFill>
              </a:rPr>
              <a:t>VLarina@roskazna.ru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9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Завершающие мероприятия организации перед миграцией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808" y="2073461"/>
            <a:ext cx="11075567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Проведение всех необходимых начислений и выплат в ведомственной информационной системе до начала проведения миграции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Выполнение операций завершения периода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4472C4"/>
                </a:solidFill>
              </a:rPr>
              <a:t>Подтверждение готовности </a:t>
            </a:r>
            <a:r>
              <a:rPr lang="ru-RU" sz="2000" dirty="0" smtClean="0">
                <a:solidFill>
                  <a:srgbClr val="4472C4"/>
                </a:solidFill>
              </a:rPr>
              <a:t>данных для их передаче в ГИИС «Электронный бюджет»</a:t>
            </a:r>
            <a:endParaRPr lang="ru-RU" sz="2000" dirty="0">
              <a:solidFill>
                <a:srgbClr val="4472C4"/>
              </a:solidFill>
            </a:endParaRP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Прекращение работы на момент выполнения миграции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1077" y="4753808"/>
            <a:ext cx="8763497" cy="1785104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 случае внесения данных в ведомственную информационную систему после передачи данных в ТОФК для миграции, пользователь организации должен самостоятельно внести их в ГИИС «Электронный бюджет» после окончания процедуры миграции!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62401" y="253132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Протокол миграции данных в систему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" y="1816099"/>
            <a:ext cx="3727466" cy="4832351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80" y="977899"/>
            <a:ext cx="3672790" cy="5041901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46809" y="1114424"/>
            <a:ext cx="5619741" cy="499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Формируется в 2 экземплярах (форма будет направлена Федеральным казначейством)</a:t>
            </a:r>
            <a:endParaRPr lang="ru-RU" sz="1800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Подписывается представителем организации (руководитель, заместитель руководителя или главный бухгалтер)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1 экземпляр отдается в организацию, которой были переданы полномочия по ведению бюджетного учета (ТОФК, ФКУ «ЦОКР» или филиал ФКУ «ЦОКР»)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Содержит решение «принять» </a:t>
            </a: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или </a:t>
            </a:r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«не принять» результаты переноса (при решении «не принять» указываются причины с номерами обращений в службу технической поддержки Федерального казначейства)</a:t>
            </a:r>
            <a:endParaRPr lang="ru-RU" sz="1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93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15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Параллельный расчет заработной платы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5" y="1604889"/>
            <a:ext cx="9882456" cy="1795535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928526" y="2721542"/>
            <a:ext cx="1224874" cy="764608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00150" y="4146629"/>
            <a:ext cx="9858375" cy="2062103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6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Первые 3 месяца расчет заработной платы ведется параллельно</a:t>
            </a:r>
          </a:p>
          <a:p>
            <a:pPr lvl="0">
              <a:spcBef>
                <a:spcPts val="600"/>
              </a:spcBef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О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рганизацией – в ведомственной информационной системе для расчета заработной платы </a:t>
            </a:r>
          </a:p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ТОФК – в ГИИС «Электронный бюджет»</a:t>
            </a: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7309230" y="3504952"/>
            <a:ext cx="463468" cy="6228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9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2"/>
          <p:cNvSpPr>
            <a:spLocks noGrp="1"/>
          </p:cNvSpPr>
          <p:nvPr>
            <p:ph type="title"/>
          </p:nvPr>
        </p:nvSpPr>
        <p:spPr>
          <a:xfrm>
            <a:off x="5404041" y="84262"/>
            <a:ext cx="6398360" cy="7444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/>
              </a:rPr>
              <a:t>Поступление (ОС, МЗ, работы и услуги)</a:t>
            </a:r>
          </a:p>
        </p:txBody>
      </p:sp>
      <p:sp>
        <p:nvSpPr>
          <p:cNvPr id="93" name="Прямоугольник 34"/>
          <p:cNvSpPr>
            <a:spLocks noChangeArrowheads="1"/>
          </p:cNvSpPr>
          <p:nvPr/>
        </p:nvSpPr>
        <p:spPr bwMode="auto">
          <a:xfrm>
            <a:off x="6965829" y="1113490"/>
            <a:ext cx="270481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ПУиО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(модуль ведения бюджетного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(бухгалтерского) учета учреждений)</a:t>
            </a:r>
            <a:endParaRPr lang="ru-RU" altLang="ru-RU" sz="1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99" name="Группа 105"/>
          <p:cNvGrpSpPr>
            <a:grpSpLocks/>
          </p:cNvGrpSpPr>
          <p:nvPr/>
        </p:nvGrpSpPr>
        <p:grpSpPr bwMode="auto">
          <a:xfrm>
            <a:off x="1607539" y="1867645"/>
            <a:ext cx="239628" cy="238125"/>
            <a:chOff x="504255" y="1929322"/>
            <a:chExt cx="287954" cy="289527"/>
          </a:xfrm>
        </p:grpSpPr>
        <p:sp>
          <p:nvSpPr>
            <p:cNvPr id="100" name="Овал 99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4" y="6440239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Прямоугольник 31"/>
          <p:cNvSpPr>
            <a:spLocks noChangeArrowheads="1"/>
          </p:cNvSpPr>
          <p:nvPr/>
        </p:nvSpPr>
        <p:spPr bwMode="auto">
          <a:xfrm>
            <a:off x="272776" y="6391027"/>
            <a:ext cx="213949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000" dirty="0" smtClean="0">
                <a:solidFill>
                  <a:srgbClr val="002060"/>
                </a:solidFill>
                <a:latin typeface="+mn-lt"/>
              </a:rPr>
              <a:t>- автоматический процесс</a:t>
            </a:r>
          </a:p>
        </p:txBody>
      </p:sp>
      <p:pic>
        <p:nvPicPr>
          <p:cNvPr id="113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657040" y="3040746"/>
            <a:ext cx="623600" cy="55953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Овал 115"/>
          <p:cNvSpPr/>
          <p:nvPr/>
        </p:nvSpPr>
        <p:spPr bwMode="auto">
          <a:xfrm>
            <a:off x="1572002" y="4286183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ru-RU" altLang="ru-RU" sz="1100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9" name="Прямоугольник 34"/>
          <p:cNvSpPr>
            <a:spLocks noChangeArrowheads="1"/>
          </p:cNvSpPr>
          <p:nvPr/>
        </p:nvSpPr>
        <p:spPr bwMode="auto">
          <a:xfrm>
            <a:off x="1975577" y="4414802"/>
            <a:ext cx="1718315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Подписание УПД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>
            <a:off x="357395" y="1722215"/>
            <a:ext cx="11607151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83844" y="828731"/>
            <a:ext cx="16019" cy="56033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83518" y="1184893"/>
            <a:ext cx="40863" cy="518008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34"/>
          <p:cNvSpPr>
            <a:spLocks noChangeArrowheads="1"/>
          </p:cNvSpPr>
          <p:nvPr/>
        </p:nvSpPr>
        <p:spPr bwMode="auto">
          <a:xfrm>
            <a:off x="4991868" y="1258338"/>
            <a:ext cx="19050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ПУР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4" name="Прямоугольник 34"/>
          <p:cNvSpPr>
            <a:spLocks noChangeArrowheads="1"/>
          </p:cNvSpPr>
          <p:nvPr/>
        </p:nvSpPr>
        <p:spPr bwMode="auto">
          <a:xfrm>
            <a:off x="2194761" y="3116893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Загрузка и подписание УПД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19" name="Прямая со стрелкой 18"/>
          <p:cNvCxnSpPr>
            <a:endCxn id="81" idx="1"/>
          </p:cNvCxnSpPr>
          <p:nvPr/>
        </p:nvCxnSpPr>
        <p:spPr>
          <a:xfrm flipV="1">
            <a:off x="1104064" y="2241842"/>
            <a:ext cx="609879" cy="129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34"/>
          <p:cNvSpPr>
            <a:spLocks noChangeArrowheads="1"/>
          </p:cNvSpPr>
          <p:nvPr/>
        </p:nvSpPr>
        <p:spPr bwMode="auto">
          <a:xfrm>
            <a:off x="5404057" y="3360371"/>
            <a:ext cx="1339100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</a:rPr>
              <a:t>ДО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</a:rPr>
              <a:t>УПД</a:t>
            </a:r>
            <a:endParaRPr lang="ru-RU" altLang="ru-RU" sz="1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830616" y="3729701"/>
            <a:ext cx="517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34"/>
          <p:cNvSpPr>
            <a:spLocks noChangeArrowheads="1"/>
          </p:cNvSpPr>
          <p:nvPr/>
        </p:nvSpPr>
        <p:spPr bwMode="auto">
          <a:xfrm>
            <a:off x="10385539" y="2964303"/>
            <a:ext cx="1642491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Формирование документов и отражение в учете  фактов поступления ОС, МЗ, </a:t>
            </a:r>
            <a:r>
              <a:rPr lang="ru-RU" altLang="ru-RU" sz="1000" b="1" dirty="0">
                <a:solidFill>
                  <a:srgbClr val="002060"/>
                </a:solidFill>
                <a:latin typeface="Arial" pitchFamily="34" charset="0"/>
              </a:rPr>
              <a:t>выполнения </a:t>
            </a: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работ, </a:t>
            </a:r>
            <a:r>
              <a:rPr lang="ru-RU" altLang="ru-RU" sz="1000" b="1" dirty="0">
                <a:solidFill>
                  <a:srgbClr val="002060"/>
                </a:solidFill>
                <a:latin typeface="Arial" pitchFamily="34" charset="0"/>
              </a:rPr>
              <a:t>оказания </a:t>
            </a: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услуг; отражение в учете сведений о ДО 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5" name="Прямоугольник 31"/>
          <p:cNvSpPr>
            <a:spLocks noChangeArrowheads="1"/>
          </p:cNvSpPr>
          <p:nvPr/>
        </p:nvSpPr>
        <p:spPr bwMode="auto">
          <a:xfrm>
            <a:off x="2040499" y="2751713"/>
            <a:ext cx="1152563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008000"/>
                </a:solidFill>
                <a:latin typeface="Arial" charset="0"/>
              </a:rPr>
              <a:t>Поставщик</a:t>
            </a:r>
            <a:endParaRPr lang="ru-RU" altLang="ru-RU" sz="1200" b="1" dirty="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129" name="Группа 1"/>
          <p:cNvGrpSpPr>
            <a:grpSpLocks/>
          </p:cNvGrpSpPr>
          <p:nvPr/>
        </p:nvGrpSpPr>
        <p:grpSpPr bwMode="auto">
          <a:xfrm>
            <a:off x="2301942" y="6400065"/>
            <a:ext cx="220662" cy="211138"/>
            <a:chOff x="7646988" y="6511925"/>
            <a:chExt cx="220662" cy="211138"/>
          </a:xfrm>
        </p:grpSpPr>
        <p:pic>
          <p:nvPicPr>
            <p:cNvPr id="130" name="Рисунок 129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5" name="Прямоугольник 31"/>
          <p:cNvSpPr>
            <a:spLocks noChangeArrowheads="1"/>
          </p:cNvSpPr>
          <p:nvPr/>
        </p:nvSpPr>
        <p:spPr bwMode="auto">
          <a:xfrm>
            <a:off x="2525548" y="6395223"/>
            <a:ext cx="2488070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автоматизированный процесс</a:t>
            </a:r>
          </a:p>
        </p:txBody>
      </p:sp>
      <p:grpSp>
        <p:nvGrpSpPr>
          <p:cNvPr id="154" name="Группа 1"/>
          <p:cNvGrpSpPr>
            <a:grpSpLocks/>
          </p:cNvGrpSpPr>
          <p:nvPr/>
        </p:nvGrpSpPr>
        <p:grpSpPr bwMode="auto">
          <a:xfrm>
            <a:off x="2084430" y="3620033"/>
            <a:ext cx="220662" cy="211138"/>
            <a:chOff x="7646988" y="6511925"/>
            <a:chExt cx="220662" cy="211138"/>
          </a:xfrm>
        </p:grpSpPr>
        <p:pic>
          <p:nvPicPr>
            <p:cNvPr id="155" name="Рисунок 154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8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622334" y="4438536"/>
            <a:ext cx="599973" cy="5278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" name="Группа 1"/>
          <p:cNvGrpSpPr>
            <a:grpSpLocks/>
          </p:cNvGrpSpPr>
          <p:nvPr/>
        </p:nvGrpSpPr>
        <p:grpSpPr bwMode="auto">
          <a:xfrm>
            <a:off x="2243791" y="4731449"/>
            <a:ext cx="225056" cy="211138"/>
            <a:chOff x="7646988" y="6511925"/>
            <a:chExt cx="220662" cy="211138"/>
          </a:xfrm>
        </p:grpSpPr>
        <p:pic>
          <p:nvPicPr>
            <p:cNvPr id="160" name="Рисунок 159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9" name="Прямая соединительная линия 48"/>
          <p:cNvCxnSpPr/>
          <p:nvPr/>
        </p:nvCxnSpPr>
        <p:spPr>
          <a:xfrm>
            <a:off x="1216390" y="1148113"/>
            <a:ext cx="10748156" cy="22051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34"/>
          <p:cNvSpPr>
            <a:spLocks noChangeArrowheads="1"/>
          </p:cNvSpPr>
          <p:nvPr/>
        </p:nvSpPr>
        <p:spPr bwMode="auto">
          <a:xfrm>
            <a:off x="4991868" y="796761"/>
            <a:ext cx="4260835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ГИИС «Электронный бюджет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»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7" name="Прямоугольник 34"/>
          <p:cNvSpPr>
            <a:spLocks noChangeArrowheads="1"/>
          </p:cNvSpPr>
          <p:nvPr/>
        </p:nvSpPr>
        <p:spPr bwMode="auto">
          <a:xfrm>
            <a:off x="157632" y="1964845"/>
            <a:ext cx="105691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Размещение План-графика закупок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Прямоугольник 34"/>
          <p:cNvSpPr>
            <a:spLocks noChangeArrowheads="1"/>
          </p:cNvSpPr>
          <p:nvPr/>
        </p:nvSpPr>
        <p:spPr bwMode="auto">
          <a:xfrm>
            <a:off x="3263871" y="1955863"/>
            <a:ext cx="1544026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Формирование сведений о контракте,  СБО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2" name="Прямоугольник 34"/>
          <p:cNvSpPr>
            <a:spLocks noChangeArrowheads="1"/>
          </p:cNvSpPr>
          <p:nvPr/>
        </p:nvSpPr>
        <p:spPr bwMode="auto">
          <a:xfrm>
            <a:off x="5766730" y="2017134"/>
            <a:ext cx="1284376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Включение в Перечень БО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9" name="Прямоугольник 34"/>
          <p:cNvSpPr>
            <a:spLocks noChangeArrowheads="1"/>
          </p:cNvSpPr>
          <p:nvPr/>
        </p:nvSpPr>
        <p:spPr bwMode="auto">
          <a:xfrm>
            <a:off x="1775547" y="1242493"/>
            <a:ext cx="1926077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ЕИС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81" name="Прямоугольник 34"/>
          <p:cNvSpPr>
            <a:spLocks noChangeArrowheads="1"/>
          </p:cNvSpPr>
          <p:nvPr/>
        </p:nvSpPr>
        <p:spPr bwMode="auto">
          <a:xfrm>
            <a:off x="1713943" y="1964845"/>
            <a:ext cx="1209449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Формирование Извещения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 о закупке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4" name="Прямоугольник 34"/>
          <p:cNvSpPr>
            <a:spLocks noChangeArrowheads="1"/>
          </p:cNvSpPr>
          <p:nvPr/>
        </p:nvSpPr>
        <p:spPr bwMode="auto">
          <a:xfrm>
            <a:off x="7770542" y="2549540"/>
            <a:ext cx="1521191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Отражение БО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в учете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86" name="Группа 105"/>
          <p:cNvGrpSpPr>
            <a:grpSpLocks/>
          </p:cNvGrpSpPr>
          <p:nvPr/>
        </p:nvGrpSpPr>
        <p:grpSpPr bwMode="auto">
          <a:xfrm>
            <a:off x="-25065" y="1879835"/>
            <a:ext cx="239628" cy="238125"/>
            <a:chOff x="504255" y="1929322"/>
            <a:chExt cx="287954" cy="289527"/>
          </a:xfrm>
        </p:grpSpPr>
        <p:sp>
          <p:nvSpPr>
            <p:cNvPr id="87" name="Овал 86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cxnSp>
        <p:nvCxnSpPr>
          <p:cNvPr id="92" name="Прямая со стрелкой 91"/>
          <p:cNvCxnSpPr/>
          <p:nvPr/>
        </p:nvCxnSpPr>
        <p:spPr>
          <a:xfrm flipV="1">
            <a:off x="2858785" y="2239261"/>
            <a:ext cx="609879" cy="129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105"/>
          <p:cNvGrpSpPr>
            <a:grpSpLocks/>
          </p:cNvGrpSpPr>
          <p:nvPr/>
        </p:nvGrpSpPr>
        <p:grpSpPr bwMode="auto">
          <a:xfrm>
            <a:off x="1574857" y="2865598"/>
            <a:ext cx="239628" cy="238125"/>
            <a:chOff x="491686" y="1952859"/>
            <a:chExt cx="287954" cy="289527"/>
          </a:xfrm>
        </p:grpSpPr>
        <p:sp>
          <p:nvSpPr>
            <p:cNvPr id="95" name="Овал 94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91686" y="1952859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97" name="Группа 105"/>
          <p:cNvGrpSpPr>
            <a:grpSpLocks/>
          </p:cNvGrpSpPr>
          <p:nvPr/>
        </p:nvGrpSpPr>
        <p:grpSpPr bwMode="auto">
          <a:xfrm>
            <a:off x="3333281" y="1867645"/>
            <a:ext cx="239628" cy="238125"/>
            <a:chOff x="504255" y="1929322"/>
            <a:chExt cx="287954" cy="289527"/>
          </a:xfrm>
        </p:grpSpPr>
        <p:sp>
          <p:nvSpPr>
            <p:cNvPr id="98" name="Овал 97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05" name="Группа 105"/>
          <p:cNvGrpSpPr>
            <a:grpSpLocks/>
          </p:cNvGrpSpPr>
          <p:nvPr/>
        </p:nvGrpSpPr>
        <p:grpSpPr bwMode="auto">
          <a:xfrm>
            <a:off x="5142547" y="1869926"/>
            <a:ext cx="239628" cy="238125"/>
            <a:chOff x="504255" y="1929322"/>
            <a:chExt cx="287954" cy="289527"/>
          </a:xfrm>
        </p:grpSpPr>
        <p:sp>
          <p:nvSpPr>
            <p:cNvPr id="106" name="Овал 105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8" name="Группа 105"/>
          <p:cNvGrpSpPr>
            <a:grpSpLocks/>
          </p:cNvGrpSpPr>
          <p:nvPr/>
        </p:nvGrpSpPr>
        <p:grpSpPr bwMode="auto">
          <a:xfrm>
            <a:off x="8102874" y="1899056"/>
            <a:ext cx="239628" cy="238125"/>
            <a:chOff x="504255" y="1929322"/>
            <a:chExt cx="287954" cy="289527"/>
          </a:xfrm>
        </p:grpSpPr>
        <p:sp>
          <p:nvSpPr>
            <p:cNvPr id="120" name="Овал 119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46" name="TextBox 145"/>
          <p:cNvSpPr txBox="1"/>
          <p:nvPr/>
        </p:nvSpPr>
        <p:spPr bwMode="auto">
          <a:xfrm>
            <a:off x="1559853" y="4261520"/>
            <a:ext cx="239628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171" name="Прямая со стрелкой 170"/>
          <p:cNvCxnSpPr>
            <a:stCxn id="64" idx="2"/>
          </p:cNvCxnSpPr>
          <p:nvPr/>
        </p:nvCxnSpPr>
        <p:spPr>
          <a:xfrm flipH="1">
            <a:off x="2863823" y="3516998"/>
            <a:ext cx="488" cy="6070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Группа 105"/>
          <p:cNvGrpSpPr>
            <a:grpSpLocks/>
          </p:cNvGrpSpPr>
          <p:nvPr/>
        </p:nvGrpSpPr>
        <p:grpSpPr bwMode="auto">
          <a:xfrm>
            <a:off x="5512805" y="3125587"/>
            <a:ext cx="239628" cy="238125"/>
            <a:chOff x="504255" y="1929322"/>
            <a:chExt cx="287954" cy="289527"/>
          </a:xfrm>
        </p:grpSpPr>
        <p:sp>
          <p:nvSpPr>
            <p:cNvPr id="173" name="Овал 172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75" name="Группа 105"/>
          <p:cNvGrpSpPr>
            <a:grpSpLocks/>
          </p:cNvGrpSpPr>
          <p:nvPr/>
        </p:nvGrpSpPr>
        <p:grpSpPr bwMode="auto">
          <a:xfrm>
            <a:off x="9688477" y="3201041"/>
            <a:ext cx="239628" cy="238125"/>
            <a:chOff x="504255" y="1929322"/>
            <a:chExt cx="287954" cy="289527"/>
          </a:xfrm>
        </p:grpSpPr>
        <p:sp>
          <p:nvSpPr>
            <p:cNvPr id="176" name="Овал 175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04255" y="1929322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9</a:t>
              </a:r>
            </a:p>
          </p:txBody>
        </p:sp>
      </p:grpSp>
      <p:pic>
        <p:nvPicPr>
          <p:cNvPr id="183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30" y="3915771"/>
            <a:ext cx="182035" cy="18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18" y="1964845"/>
            <a:ext cx="584695" cy="584695"/>
          </a:xfrm>
          <a:prstGeom prst="rect">
            <a:avLst/>
          </a:prstGeom>
        </p:spPr>
      </p:pic>
      <p:cxnSp>
        <p:nvCxnSpPr>
          <p:cNvPr id="109" name="Прямая со стрелкой 108"/>
          <p:cNvCxnSpPr>
            <a:endCxn id="108" idx="1"/>
          </p:cNvCxnSpPr>
          <p:nvPr/>
        </p:nvCxnSpPr>
        <p:spPr>
          <a:xfrm>
            <a:off x="4646769" y="2255757"/>
            <a:ext cx="760649" cy="14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Группа 1"/>
          <p:cNvGrpSpPr>
            <a:grpSpLocks/>
          </p:cNvGrpSpPr>
          <p:nvPr/>
        </p:nvGrpSpPr>
        <p:grpSpPr bwMode="auto">
          <a:xfrm>
            <a:off x="5983975" y="2454647"/>
            <a:ext cx="225056" cy="211138"/>
            <a:chOff x="7646988" y="6511925"/>
            <a:chExt cx="220662" cy="211138"/>
          </a:xfrm>
        </p:grpSpPr>
        <p:pic>
          <p:nvPicPr>
            <p:cNvPr id="111" name="Рисунок 110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5" name="Прямая со стрелкой 114"/>
          <p:cNvCxnSpPr/>
          <p:nvPr/>
        </p:nvCxnSpPr>
        <p:spPr>
          <a:xfrm>
            <a:off x="6965829" y="2228891"/>
            <a:ext cx="1264626" cy="64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78" y="1932194"/>
            <a:ext cx="570323" cy="570323"/>
          </a:xfrm>
          <a:prstGeom prst="rect">
            <a:avLst/>
          </a:prstGeom>
        </p:spPr>
      </p:pic>
      <p:pic>
        <p:nvPicPr>
          <p:cNvPr id="125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98" y="2893434"/>
            <a:ext cx="174853" cy="1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95" y="3396350"/>
            <a:ext cx="566795" cy="566795"/>
          </a:xfrm>
          <a:prstGeom prst="rect">
            <a:avLst/>
          </a:prstGeom>
        </p:spPr>
      </p:pic>
      <p:sp>
        <p:nvSpPr>
          <p:cNvPr id="137" name="Прямоугольник 34"/>
          <p:cNvSpPr>
            <a:spLocks noChangeArrowheads="1"/>
          </p:cNvSpPr>
          <p:nvPr/>
        </p:nvSpPr>
        <p:spPr bwMode="auto">
          <a:xfrm>
            <a:off x="8154173" y="4441176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Формирование ЗКР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25" y="4862898"/>
            <a:ext cx="582750" cy="582750"/>
          </a:xfrm>
          <a:prstGeom prst="rect">
            <a:avLst/>
          </a:prstGeom>
        </p:spPr>
      </p:pic>
      <p:grpSp>
        <p:nvGrpSpPr>
          <p:cNvPr id="141" name="Группа 1"/>
          <p:cNvGrpSpPr>
            <a:grpSpLocks/>
          </p:cNvGrpSpPr>
          <p:nvPr/>
        </p:nvGrpSpPr>
        <p:grpSpPr bwMode="auto">
          <a:xfrm>
            <a:off x="8657242" y="5342703"/>
            <a:ext cx="225056" cy="211138"/>
            <a:chOff x="7646988" y="6511925"/>
            <a:chExt cx="220662" cy="211138"/>
          </a:xfrm>
        </p:grpSpPr>
        <p:pic>
          <p:nvPicPr>
            <p:cNvPr id="142" name="Рисунок 141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6" name="Соединительная линия уступом 25"/>
          <p:cNvCxnSpPr/>
          <p:nvPr/>
        </p:nvCxnSpPr>
        <p:spPr>
          <a:xfrm flipV="1">
            <a:off x="3468664" y="3722197"/>
            <a:ext cx="2170344" cy="777448"/>
          </a:xfrm>
          <a:prstGeom prst="bent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6507110" y="3722195"/>
            <a:ext cx="3393002" cy="75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Группа 105"/>
          <p:cNvGrpSpPr>
            <a:grpSpLocks/>
          </p:cNvGrpSpPr>
          <p:nvPr/>
        </p:nvGrpSpPr>
        <p:grpSpPr bwMode="auto">
          <a:xfrm>
            <a:off x="7857247" y="4726705"/>
            <a:ext cx="378430" cy="369332"/>
            <a:chOff x="504255" y="1929322"/>
            <a:chExt cx="345793" cy="449057"/>
          </a:xfrm>
        </p:grpSpPr>
        <p:sp>
          <p:nvSpPr>
            <p:cNvPr id="149" name="Овал 148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04255" y="1929322"/>
              <a:ext cx="345793" cy="449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10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51" name="Прямоугольник 34"/>
          <p:cNvSpPr>
            <a:spLocks noChangeArrowheads="1"/>
          </p:cNvSpPr>
          <p:nvPr/>
        </p:nvSpPr>
        <p:spPr bwMode="auto">
          <a:xfrm>
            <a:off x="5786252" y="4883054"/>
            <a:ext cx="939132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Списание с лицевого счета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5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29" y="5394215"/>
            <a:ext cx="159627" cy="1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6851940" y="5170206"/>
            <a:ext cx="1146831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Группа 105"/>
          <p:cNvGrpSpPr>
            <a:grpSpLocks/>
          </p:cNvGrpSpPr>
          <p:nvPr/>
        </p:nvGrpSpPr>
        <p:grpSpPr bwMode="auto">
          <a:xfrm>
            <a:off x="5552297" y="4717721"/>
            <a:ext cx="378430" cy="230832"/>
            <a:chOff x="504255" y="1929322"/>
            <a:chExt cx="345793" cy="280660"/>
          </a:xfrm>
        </p:grpSpPr>
        <p:sp>
          <p:nvSpPr>
            <p:cNvPr id="164" name="Овал 163"/>
            <p:cNvSpPr/>
            <p:nvPr/>
          </p:nvSpPr>
          <p:spPr>
            <a:xfrm>
              <a:off x="530931" y="196546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04255" y="1929322"/>
              <a:ext cx="345793" cy="280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11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166" name="Прямоугольник 34"/>
          <p:cNvSpPr>
            <a:spLocks noChangeArrowheads="1"/>
          </p:cNvSpPr>
          <p:nvPr/>
        </p:nvSpPr>
        <p:spPr bwMode="auto">
          <a:xfrm>
            <a:off x="8061572" y="5849477"/>
            <a:ext cx="939132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Выписка из лицевого счета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67" name="Группа 105"/>
          <p:cNvGrpSpPr>
            <a:grpSpLocks/>
          </p:cNvGrpSpPr>
          <p:nvPr/>
        </p:nvGrpSpPr>
        <p:grpSpPr bwMode="auto">
          <a:xfrm>
            <a:off x="7923949" y="5661909"/>
            <a:ext cx="348881" cy="369332"/>
            <a:chOff x="8183315" y="3757644"/>
            <a:chExt cx="287954" cy="449057"/>
          </a:xfrm>
        </p:grpSpPr>
        <p:sp>
          <p:nvSpPr>
            <p:cNvPr id="169" name="Овал 168"/>
            <p:cNvSpPr/>
            <p:nvPr/>
          </p:nvSpPr>
          <p:spPr>
            <a:xfrm>
              <a:off x="8207092" y="3788551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183315" y="3757644"/>
              <a:ext cx="287954" cy="4490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12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17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969" y="6285053"/>
            <a:ext cx="179509" cy="17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Соединительная линия уступом 35"/>
          <p:cNvCxnSpPr>
            <a:stCxn id="151" idx="2"/>
          </p:cNvCxnSpPr>
          <p:nvPr/>
        </p:nvCxnSpPr>
        <p:spPr>
          <a:xfrm rot="16200000" flipH="1">
            <a:off x="6750817" y="4942049"/>
            <a:ext cx="697534" cy="168753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Прямоугольник 31"/>
          <p:cNvSpPr>
            <a:spLocks noChangeArrowheads="1"/>
          </p:cNvSpPr>
          <p:nvPr/>
        </p:nvSpPr>
        <p:spPr bwMode="auto">
          <a:xfrm>
            <a:off x="2033176" y="4157770"/>
            <a:ext cx="1152563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008000"/>
                </a:solidFill>
                <a:latin typeface="Arial" charset="0"/>
              </a:rPr>
              <a:t>Заказчик</a:t>
            </a:r>
            <a:endParaRPr lang="ru-RU" altLang="ru-RU" sz="1200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81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133" y="4079024"/>
            <a:ext cx="194867" cy="19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747863" y="6399213"/>
            <a:ext cx="371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96DFC0-0CD0-4220-ABBA-DD3A618ADA7A}" type="slidenum">
              <a:rPr lang="ru-RU" altLang="ru-RU" sz="1200" smtClean="0"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dirty="0" smtClean="0">
              <a:cs typeface="Arial" charset="0"/>
            </a:endParaRPr>
          </a:p>
        </p:txBody>
      </p:sp>
      <p:sp>
        <p:nvSpPr>
          <p:cNvPr id="122" name="Прямоугольник 34"/>
          <p:cNvSpPr>
            <a:spLocks noChangeArrowheads="1"/>
          </p:cNvSpPr>
          <p:nvPr/>
        </p:nvSpPr>
        <p:spPr bwMode="auto">
          <a:xfrm>
            <a:off x="10059536" y="1262855"/>
            <a:ext cx="19050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ПУНФА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9508327" y="1205240"/>
            <a:ext cx="40863" cy="518008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ная линия уступом 123"/>
          <p:cNvCxnSpPr/>
          <p:nvPr/>
        </p:nvCxnSpPr>
        <p:spPr>
          <a:xfrm rot="10800000" flipV="1">
            <a:off x="8747912" y="4400451"/>
            <a:ext cx="1537960" cy="753822"/>
          </a:xfrm>
          <a:prstGeom prst="bentConnector3">
            <a:avLst>
              <a:gd name="adj1" fmla="val -37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06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2"/>
          <p:cNvSpPr>
            <a:spLocks noGrp="1"/>
          </p:cNvSpPr>
          <p:nvPr>
            <p:ph type="title"/>
          </p:nvPr>
        </p:nvSpPr>
        <p:spPr>
          <a:xfrm>
            <a:off x="5267459" y="209862"/>
            <a:ext cx="4386680" cy="7444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charset="0"/>
              </a:rPr>
              <a:t>Начисление заработной платы</a:t>
            </a:r>
          </a:p>
        </p:txBody>
      </p:sp>
      <p:sp>
        <p:nvSpPr>
          <p:cNvPr id="93" name="Прямоугольник 34"/>
          <p:cNvSpPr>
            <a:spLocks noChangeArrowheads="1"/>
          </p:cNvSpPr>
          <p:nvPr/>
        </p:nvSpPr>
        <p:spPr bwMode="auto">
          <a:xfrm>
            <a:off x="5937890" y="1495739"/>
            <a:ext cx="242646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ПУиО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(учет)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99" name="Группа 105"/>
          <p:cNvGrpSpPr>
            <a:grpSpLocks/>
          </p:cNvGrpSpPr>
          <p:nvPr/>
        </p:nvGrpSpPr>
        <p:grpSpPr bwMode="auto">
          <a:xfrm>
            <a:off x="809409" y="2172583"/>
            <a:ext cx="234950" cy="238125"/>
            <a:chOff x="-84622" y="2258436"/>
            <a:chExt cx="287954" cy="289527"/>
          </a:xfrm>
        </p:grpSpPr>
        <p:sp>
          <p:nvSpPr>
            <p:cNvPr id="100" name="Овал 99"/>
            <p:cNvSpPr/>
            <p:nvPr/>
          </p:nvSpPr>
          <p:spPr>
            <a:xfrm>
              <a:off x="-48224" y="2307073"/>
              <a:ext cx="227640" cy="22197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-84622" y="2258436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1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10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4" y="6440239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Прямоугольник 31"/>
          <p:cNvSpPr>
            <a:spLocks noChangeArrowheads="1"/>
          </p:cNvSpPr>
          <p:nvPr/>
        </p:nvSpPr>
        <p:spPr bwMode="auto">
          <a:xfrm>
            <a:off x="272776" y="6391027"/>
            <a:ext cx="213949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000" dirty="0" smtClean="0">
                <a:solidFill>
                  <a:srgbClr val="002060"/>
                </a:solidFill>
                <a:latin typeface="+mn-lt"/>
              </a:rPr>
              <a:t>- автоматический процесс</a:t>
            </a:r>
          </a:p>
        </p:txBody>
      </p:sp>
      <p:sp>
        <p:nvSpPr>
          <p:cNvPr id="116" name="Овал 115"/>
          <p:cNvSpPr/>
          <p:nvPr/>
        </p:nvSpPr>
        <p:spPr bwMode="auto">
          <a:xfrm>
            <a:off x="5810051" y="2238035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ru-RU" altLang="ru-RU" sz="1100" b="1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9" name="Прямоугольник 34"/>
          <p:cNvSpPr>
            <a:spLocks noChangeArrowheads="1"/>
          </p:cNvSpPr>
          <p:nvPr/>
        </p:nvSpPr>
        <p:spPr bwMode="auto">
          <a:xfrm>
            <a:off x="452582" y="2917882"/>
            <a:ext cx="1529631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Оформление приказов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flipV="1">
            <a:off x="719026" y="1865038"/>
            <a:ext cx="11052671" cy="29738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 bwMode="auto">
          <a:xfrm>
            <a:off x="5779592" y="2221077"/>
            <a:ext cx="2349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92280" y="1180730"/>
            <a:ext cx="6542" cy="5094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11047" y="1515602"/>
            <a:ext cx="21529" cy="476007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34"/>
          <p:cNvSpPr>
            <a:spLocks noChangeArrowheads="1"/>
          </p:cNvSpPr>
          <p:nvPr/>
        </p:nvSpPr>
        <p:spPr bwMode="auto">
          <a:xfrm>
            <a:off x="985494" y="1515602"/>
            <a:ext cx="1926077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ЕИСУ КС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1" name="Прямоугольник 34"/>
          <p:cNvSpPr>
            <a:spLocks noChangeArrowheads="1"/>
          </p:cNvSpPr>
          <p:nvPr/>
        </p:nvSpPr>
        <p:spPr bwMode="auto">
          <a:xfrm>
            <a:off x="2818130" y="1515602"/>
            <a:ext cx="19050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ПУОТ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4" name="Прямоугольник 34"/>
          <p:cNvSpPr>
            <a:spLocks noChangeArrowheads="1"/>
          </p:cNvSpPr>
          <p:nvPr/>
        </p:nvSpPr>
        <p:spPr bwMode="auto">
          <a:xfrm>
            <a:off x="2751753" y="2956222"/>
            <a:ext cx="1339100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Расчет ЗП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7" name="Прямоугольник 34"/>
          <p:cNvSpPr>
            <a:spLocks noChangeArrowheads="1"/>
          </p:cNvSpPr>
          <p:nvPr/>
        </p:nvSpPr>
        <p:spPr bwMode="auto">
          <a:xfrm>
            <a:off x="8315180" y="4370948"/>
            <a:ext cx="1489796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Подписание ЗКР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9" name="Овал 78"/>
          <p:cNvSpPr/>
          <p:nvPr/>
        </p:nvSpPr>
        <p:spPr bwMode="auto">
          <a:xfrm>
            <a:off x="2979337" y="2233886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endParaRPr lang="ru-RU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 bwMode="auto">
          <a:xfrm>
            <a:off x="5801856" y="3504557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  <a:endParaRPr lang="ru-RU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5" name="Прямоугольник 31"/>
          <p:cNvSpPr>
            <a:spLocks noChangeArrowheads="1"/>
          </p:cNvSpPr>
          <p:nvPr/>
        </p:nvSpPr>
        <p:spPr bwMode="auto">
          <a:xfrm>
            <a:off x="1160145" y="2070982"/>
            <a:ext cx="115256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 b="1" dirty="0" smtClean="0">
                <a:solidFill>
                  <a:srgbClr val="008000"/>
                </a:solidFill>
                <a:latin typeface="Arial" charset="0"/>
              </a:rPr>
              <a:t>Кадровый работник</a:t>
            </a:r>
            <a:endParaRPr lang="ru-RU" altLang="ru-RU" sz="900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44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045817" y="2291646"/>
            <a:ext cx="778522" cy="6985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рямоугольник 34"/>
          <p:cNvSpPr>
            <a:spLocks noChangeArrowheads="1"/>
          </p:cNvSpPr>
          <p:nvPr/>
        </p:nvSpPr>
        <p:spPr bwMode="auto">
          <a:xfrm>
            <a:off x="6466272" y="2601027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Формирование ЗКР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50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839943" y="3570870"/>
            <a:ext cx="778522" cy="6985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31"/>
          <p:cNvSpPr>
            <a:spLocks noChangeArrowheads="1"/>
          </p:cNvSpPr>
          <p:nvPr/>
        </p:nvSpPr>
        <p:spPr bwMode="auto">
          <a:xfrm>
            <a:off x="6344554" y="3550810"/>
            <a:ext cx="115256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 b="1" dirty="0" smtClean="0">
                <a:solidFill>
                  <a:srgbClr val="008000"/>
                </a:solidFill>
                <a:latin typeface="Arial" charset="0"/>
              </a:rPr>
              <a:t>Главный бухгалтер</a:t>
            </a:r>
            <a:endParaRPr lang="ru-RU" altLang="ru-RU" sz="900" b="1" dirty="0">
              <a:solidFill>
                <a:srgbClr val="008000"/>
              </a:solidFill>
              <a:latin typeface="Arial" charset="0"/>
            </a:endParaRPr>
          </a:p>
        </p:txBody>
      </p:sp>
      <p:cxnSp>
        <p:nvCxnSpPr>
          <p:cNvPr id="53" name="Прямая со стрелкой 120"/>
          <p:cNvCxnSpPr/>
          <p:nvPr/>
        </p:nvCxnSpPr>
        <p:spPr>
          <a:xfrm>
            <a:off x="6221813" y="3079331"/>
            <a:ext cx="2331" cy="448279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Прямоугольник 34"/>
          <p:cNvSpPr>
            <a:spLocks noChangeArrowheads="1"/>
          </p:cNvSpPr>
          <p:nvPr/>
        </p:nvSpPr>
        <p:spPr bwMode="auto">
          <a:xfrm>
            <a:off x="6487400" y="3939755"/>
            <a:ext cx="1339100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Подписание ЗКР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56" name="Рисунок 58" descr="business_user.pn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8615378" y="3764156"/>
            <a:ext cx="778522" cy="6985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Овал 56"/>
          <p:cNvSpPr/>
          <p:nvPr/>
        </p:nvSpPr>
        <p:spPr bwMode="auto">
          <a:xfrm>
            <a:off x="8630361" y="3643033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  <a:endParaRPr lang="ru-RU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0" name="Прямоугольник 31"/>
          <p:cNvSpPr>
            <a:spLocks noChangeArrowheads="1"/>
          </p:cNvSpPr>
          <p:nvPr/>
        </p:nvSpPr>
        <p:spPr bwMode="auto">
          <a:xfrm>
            <a:off x="8989645" y="3597270"/>
            <a:ext cx="1152563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 b="1" dirty="0" smtClean="0">
                <a:solidFill>
                  <a:srgbClr val="008000"/>
                </a:solidFill>
                <a:latin typeface="Arial" charset="0"/>
              </a:rPr>
              <a:t>Руководитель</a:t>
            </a:r>
            <a:endParaRPr lang="ru-RU" altLang="ru-RU" sz="900" b="1" dirty="0">
              <a:solidFill>
                <a:srgbClr val="008000"/>
              </a:solidFill>
              <a:latin typeface="Arial" charset="0"/>
            </a:endParaRPr>
          </a:p>
        </p:txBody>
      </p:sp>
      <p:cxnSp>
        <p:nvCxnSpPr>
          <p:cNvPr id="18" name="Прямая со стрелкой 17"/>
          <p:cNvCxnSpPr>
            <a:stCxn id="55" idx="3"/>
          </p:cNvCxnSpPr>
          <p:nvPr/>
        </p:nvCxnSpPr>
        <p:spPr>
          <a:xfrm flipV="1">
            <a:off x="7826500" y="4062863"/>
            <a:ext cx="853982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31"/>
          <p:cNvSpPr>
            <a:spLocks noChangeArrowheads="1"/>
          </p:cNvSpPr>
          <p:nvPr/>
        </p:nvSpPr>
        <p:spPr bwMode="auto">
          <a:xfrm>
            <a:off x="6349803" y="4512754"/>
            <a:ext cx="1152563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 b="1" dirty="0">
                <a:solidFill>
                  <a:srgbClr val="008000"/>
                </a:solidFill>
                <a:latin typeface="Arial" charset="0"/>
              </a:rPr>
              <a:t>Б</a:t>
            </a:r>
            <a:r>
              <a:rPr lang="ru-RU" altLang="ru-RU" sz="900" b="1" dirty="0" smtClean="0">
                <a:solidFill>
                  <a:srgbClr val="008000"/>
                </a:solidFill>
                <a:latin typeface="Arial" charset="0"/>
              </a:rPr>
              <a:t>ухгалтер</a:t>
            </a:r>
            <a:endParaRPr lang="ru-RU" altLang="ru-RU" sz="9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5801856" y="4517234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6" name="Прямоугольник 34"/>
          <p:cNvSpPr>
            <a:spLocks noChangeArrowheads="1"/>
          </p:cNvSpPr>
          <p:nvPr/>
        </p:nvSpPr>
        <p:spPr bwMode="auto">
          <a:xfrm>
            <a:off x="6415381" y="4800552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Отправка ЗКР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в ПУР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21" name="Соединительная линия уступом 20"/>
          <p:cNvCxnSpPr>
            <a:stCxn id="77" idx="2"/>
            <a:endCxn id="66" idx="3"/>
          </p:cNvCxnSpPr>
          <p:nvPr/>
        </p:nvCxnSpPr>
        <p:spPr>
          <a:xfrm rot="5400000">
            <a:off x="8215560" y="4156087"/>
            <a:ext cx="383440" cy="1305597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31"/>
          <p:cNvSpPr>
            <a:spLocks noChangeArrowheads="1"/>
          </p:cNvSpPr>
          <p:nvPr/>
        </p:nvSpPr>
        <p:spPr bwMode="auto">
          <a:xfrm>
            <a:off x="6392377" y="2381501"/>
            <a:ext cx="1152563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900" b="1" dirty="0" smtClean="0">
                <a:solidFill>
                  <a:srgbClr val="008000"/>
                </a:solidFill>
                <a:latin typeface="Arial" charset="0"/>
              </a:rPr>
              <a:t>Бухгалтер</a:t>
            </a:r>
            <a:endParaRPr lang="ru-RU" altLang="ru-RU" sz="900" b="1" dirty="0">
              <a:solidFill>
                <a:srgbClr val="008000"/>
              </a:solidFill>
              <a:latin typeface="Arial" charset="0"/>
            </a:endParaRPr>
          </a:p>
        </p:txBody>
      </p:sp>
      <p:grpSp>
        <p:nvGrpSpPr>
          <p:cNvPr id="71" name="Группа 1"/>
          <p:cNvGrpSpPr>
            <a:grpSpLocks/>
          </p:cNvGrpSpPr>
          <p:nvPr/>
        </p:nvGrpSpPr>
        <p:grpSpPr bwMode="auto">
          <a:xfrm>
            <a:off x="2301942" y="6400065"/>
            <a:ext cx="220662" cy="211138"/>
            <a:chOff x="7646988" y="6511925"/>
            <a:chExt cx="220662" cy="211138"/>
          </a:xfrm>
        </p:grpSpPr>
        <p:pic>
          <p:nvPicPr>
            <p:cNvPr id="72" name="Рисунок 71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" name="Прямоугольник 31"/>
          <p:cNvSpPr>
            <a:spLocks noChangeArrowheads="1"/>
          </p:cNvSpPr>
          <p:nvPr/>
        </p:nvSpPr>
        <p:spPr bwMode="auto">
          <a:xfrm>
            <a:off x="2525548" y="6395223"/>
            <a:ext cx="2488070" cy="24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автоматизированный процесс</a:t>
            </a:r>
          </a:p>
        </p:txBody>
      </p:sp>
      <p:grpSp>
        <p:nvGrpSpPr>
          <p:cNvPr id="76" name="Группа 1"/>
          <p:cNvGrpSpPr>
            <a:grpSpLocks/>
          </p:cNvGrpSpPr>
          <p:nvPr/>
        </p:nvGrpSpPr>
        <p:grpSpPr bwMode="auto">
          <a:xfrm>
            <a:off x="1553419" y="3225933"/>
            <a:ext cx="220662" cy="211138"/>
            <a:chOff x="7646988" y="6511925"/>
            <a:chExt cx="220662" cy="211138"/>
          </a:xfrm>
        </p:grpSpPr>
        <p:pic>
          <p:nvPicPr>
            <p:cNvPr id="78" name="Рисунок 77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08" y="2349278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16" y="2877753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" name="Группа 1"/>
          <p:cNvGrpSpPr>
            <a:grpSpLocks/>
          </p:cNvGrpSpPr>
          <p:nvPr/>
        </p:nvGrpSpPr>
        <p:grpSpPr bwMode="auto">
          <a:xfrm>
            <a:off x="9085917" y="4620421"/>
            <a:ext cx="220662" cy="211138"/>
            <a:chOff x="7646988" y="6511925"/>
            <a:chExt cx="220662" cy="211138"/>
          </a:xfrm>
        </p:grpSpPr>
        <p:pic>
          <p:nvPicPr>
            <p:cNvPr id="98" name="Рисунок 97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Рисунок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36" y="2338593"/>
            <a:ext cx="679616" cy="679616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97" y="4592137"/>
            <a:ext cx="679616" cy="679616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0" y="2272521"/>
            <a:ext cx="679616" cy="679616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3839522" y="2578079"/>
            <a:ext cx="186341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34"/>
          <p:cNvSpPr>
            <a:spLocks noChangeArrowheads="1"/>
          </p:cNvSpPr>
          <p:nvPr/>
        </p:nvSpPr>
        <p:spPr bwMode="auto">
          <a:xfrm>
            <a:off x="3934712" y="2618104"/>
            <a:ext cx="1529631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Передача сведений о начисленной ЗП</a:t>
            </a:r>
            <a:endParaRPr lang="ru-RU" altLang="ru-RU" sz="8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1779674" y="2599245"/>
            <a:ext cx="1131897" cy="3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1"/>
          <p:cNvGrpSpPr>
            <a:grpSpLocks/>
          </p:cNvGrpSpPr>
          <p:nvPr/>
        </p:nvGrpSpPr>
        <p:grpSpPr bwMode="auto">
          <a:xfrm>
            <a:off x="6555969" y="4230099"/>
            <a:ext cx="220662" cy="211138"/>
            <a:chOff x="7646988" y="6511925"/>
            <a:chExt cx="220662" cy="211138"/>
          </a:xfrm>
        </p:grpSpPr>
        <p:pic>
          <p:nvPicPr>
            <p:cNvPr id="109" name="Рисунок 108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3" name="Группа 1"/>
          <p:cNvGrpSpPr>
            <a:grpSpLocks/>
          </p:cNvGrpSpPr>
          <p:nvPr/>
        </p:nvGrpSpPr>
        <p:grpSpPr bwMode="auto">
          <a:xfrm>
            <a:off x="6627376" y="5191007"/>
            <a:ext cx="220662" cy="211138"/>
            <a:chOff x="7646988" y="6511925"/>
            <a:chExt cx="220662" cy="211138"/>
          </a:xfrm>
        </p:grpSpPr>
        <p:pic>
          <p:nvPicPr>
            <p:cNvPr id="114" name="Рисунок 113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8" name="Прямая соединительная линия 117"/>
          <p:cNvCxnSpPr/>
          <p:nvPr/>
        </p:nvCxnSpPr>
        <p:spPr>
          <a:xfrm>
            <a:off x="10346767" y="1515602"/>
            <a:ext cx="31117" cy="480518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34"/>
          <p:cNvSpPr>
            <a:spLocks noChangeArrowheads="1"/>
          </p:cNvSpPr>
          <p:nvPr/>
        </p:nvSpPr>
        <p:spPr bwMode="auto">
          <a:xfrm>
            <a:off x="10065536" y="1486847"/>
            <a:ext cx="19050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ПУР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1" name="Прямоугольник 34"/>
          <p:cNvSpPr>
            <a:spLocks noChangeArrowheads="1"/>
          </p:cNvSpPr>
          <p:nvPr/>
        </p:nvSpPr>
        <p:spPr bwMode="auto">
          <a:xfrm>
            <a:off x="10631693" y="5583254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Списание с лицевого счета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2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292" y="5983359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Соединительная линия уступом 19"/>
          <p:cNvCxnSpPr>
            <a:stCxn id="107" idx="2"/>
          </p:cNvCxnSpPr>
          <p:nvPr/>
        </p:nvCxnSpPr>
        <p:spPr>
          <a:xfrm rot="16200000" flipH="1">
            <a:off x="8246310" y="3297447"/>
            <a:ext cx="511553" cy="4460163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34"/>
          <p:cNvSpPr>
            <a:spLocks noChangeArrowheads="1"/>
          </p:cNvSpPr>
          <p:nvPr/>
        </p:nvSpPr>
        <p:spPr bwMode="auto">
          <a:xfrm>
            <a:off x="6414002" y="5926340"/>
            <a:ext cx="13391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srgbClr val="002060"/>
                </a:solidFill>
                <a:latin typeface="Arial" pitchFamily="34" charset="0"/>
              </a:rPr>
              <a:t>Выписка из лицевого счета</a:t>
            </a:r>
            <a:endParaRPr lang="ru-RU" altLang="ru-RU" sz="1000" dirty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24" name="Соединительная линия уступом 23"/>
          <p:cNvCxnSpPr>
            <a:stCxn id="121" idx="2"/>
          </p:cNvCxnSpPr>
          <p:nvPr/>
        </p:nvCxnSpPr>
        <p:spPr>
          <a:xfrm rot="5400000">
            <a:off x="9349712" y="4247138"/>
            <a:ext cx="215310" cy="368775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Овал 129"/>
          <p:cNvSpPr/>
          <p:nvPr/>
        </p:nvSpPr>
        <p:spPr bwMode="auto">
          <a:xfrm>
            <a:off x="10697366" y="5455478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31" name="Овал 130"/>
          <p:cNvSpPr/>
          <p:nvPr/>
        </p:nvSpPr>
        <p:spPr bwMode="auto">
          <a:xfrm>
            <a:off x="6487142" y="5856810"/>
            <a:ext cx="185738" cy="18256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 flipV="1">
            <a:off x="1212339" y="1488278"/>
            <a:ext cx="11052671" cy="29738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127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34"/>
          <p:cNvSpPr>
            <a:spLocks noChangeArrowheads="1"/>
          </p:cNvSpPr>
          <p:nvPr/>
        </p:nvSpPr>
        <p:spPr bwMode="auto">
          <a:xfrm>
            <a:off x="4608256" y="1018803"/>
            <a:ext cx="4260835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ГИИС «Электронный бюджет</a:t>
            </a: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»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35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98" y="6317208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Группа 1"/>
          <p:cNvGrpSpPr>
            <a:grpSpLocks/>
          </p:cNvGrpSpPr>
          <p:nvPr/>
        </p:nvGrpSpPr>
        <p:grpSpPr bwMode="auto">
          <a:xfrm>
            <a:off x="3628078" y="3225933"/>
            <a:ext cx="220662" cy="211138"/>
            <a:chOff x="7646988" y="6511925"/>
            <a:chExt cx="220662" cy="211138"/>
          </a:xfrm>
        </p:grpSpPr>
        <p:pic>
          <p:nvPicPr>
            <p:cNvPr id="112" name="Рисунок 111" descr="male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747863" y="6399213"/>
            <a:ext cx="371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96DFC0-0CD0-4220-ABBA-DD3A618ADA7A}" type="slidenum">
              <a:rPr lang="ru-RU" altLang="ru-RU" sz="1200" smtClean="0">
                <a:cs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 descr="file$105515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1011238"/>
            <a:ext cx="3060700" cy="2192337"/>
          </a:xfrm>
          <a:prstGeom prst="rect">
            <a:avLst/>
          </a:prstGeom>
          <a:noFill/>
          <a:ln>
            <a:noFill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1536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465169" y="6384925"/>
            <a:ext cx="461719" cy="33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F1AA23-E4C5-453F-A65C-6450E338070C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4" name="Заголовок 1"/>
          <p:cNvSpPr>
            <a:spLocks/>
          </p:cNvSpPr>
          <p:nvPr/>
        </p:nvSpPr>
        <p:spPr bwMode="auto">
          <a:xfrm>
            <a:off x="4010025" y="-20637"/>
            <a:ext cx="80264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Администрирование доходов в рамках ведения бюджетного учета, начисления и оплаты труда, иных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выплат</a:t>
            </a:r>
            <a:endParaRPr lang="ru-RU" alt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15365" name="Группа 1"/>
          <p:cNvGrpSpPr>
            <a:grpSpLocks/>
          </p:cNvGrpSpPr>
          <p:nvPr/>
        </p:nvGrpSpPr>
        <p:grpSpPr bwMode="auto">
          <a:xfrm>
            <a:off x="8110538" y="2314575"/>
            <a:ext cx="3832225" cy="3246438"/>
            <a:chOff x="5036820" y="534766"/>
            <a:chExt cx="2529839" cy="2005065"/>
          </a:xfrm>
        </p:grpSpPr>
        <p:sp>
          <p:nvSpPr>
            <p:cNvPr id="56" name="Облако 55"/>
            <p:cNvSpPr/>
            <p:nvPr/>
          </p:nvSpPr>
          <p:spPr bwMode="auto">
            <a:xfrm>
              <a:off x="5036820" y="534766"/>
              <a:ext cx="2529839" cy="2005065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57" name="Picture 3" descr="C:\Users\3256\Desktop\Презентации\Картинки\PNG\eb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07200" y="779884"/>
              <a:ext cx="382515" cy="381404"/>
            </a:xfrm>
            <a:prstGeom prst="rect">
              <a:avLst/>
            </a:prstGeom>
            <a:noFill/>
            <a:effectLst>
              <a:outerShdw blurRad="57150" dist="19050" dir="2700000" algn="tl" rotWithShape="0">
                <a:prstClr val="black">
                  <a:alpha val="63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68" name="TextBox 45"/>
            <p:cNvSpPr txBox="1">
              <a:spLocks noChangeArrowheads="1"/>
            </p:cNvSpPr>
            <p:nvPr/>
          </p:nvSpPr>
          <p:spPr bwMode="auto">
            <a:xfrm>
              <a:off x="5583524" y="792105"/>
              <a:ext cx="1875155" cy="34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charset="0"/>
                </a:rPr>
                <a:t>ГИИС «Электронный бюджет» </a:t>
              </a:r>
              <a:r>
                <a:rPr lang="ru-RU" altLang="ru-RU" sz="900">
                  <a:solidFill>
                    <a:srgbClr val="0070C0"/>
                  </a:solidFill>
                  <a:latin typeface="Arial" charset="0"/>
                </a:rPr>
                <a:t>(модуль ведения бюджетного (бухгалтерского) учета учреждений ПУиО)</a:t>
              </a:r>
            </a:p>
          </p:txBody>
        </p:sp>
      </p:grpSp>
      <p:sp>
        <p:nvSpPr>
          <p:cNvPr id="15366" name="Прямоугольник 31"/>
          <p:cNvSpPr>
            <a:spLocks noChangeArrowheads="1"/>
          </p:cNvSpPr>
          <p:nvPr/>
        </p:nvSpPr>
        <p:spPr bwMode="auto">
          <a:xfrm>
            <a:off x="5667375" y="3519488"/>
            <a:ext cx="18843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Автоматизированное направление информации 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о начислении доходов для формирования бухгалтерских проводок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i="1">
                <a:solidFill>
                  <a:srgbClr val="0070C0"/>
                </a:solidFill>
                <a:latin typeface="Arial" charset="0"/>
              </a:rPr>
              <a:t>(по согласованным форматам)</a:t>
            </a:r>
          </a:p>
        </p:txBody>
      </p:sp>
      <p:sp>
        <p:nvSpPr>
          <p:cNvPr id="60" name="Облако 59"/>
          <p:cNvSpPr/>
          <p:nvPr/>
        </p:nvSpPr>
        <p:spPr bwMode="auto">
          <a:xfrm>
            <a:off x="3355975" y="2039938"/>
            <a:ext cx="2663825" cy="1916112"/>
          </a:xfrm>
          <a:prstGeom prst="cloud">
            <a:avLst/>
          </a:prstGeom>
          <a:solidFill>
            <a:srgbClr val="DDF7F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61" name="Picture 3" descr="C:\Users\3256\Desktop\Презентации\Картинки\PNG\e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1575" y="2260600"/>
            <a:ext cx="381000" cy="381000"/>
          </a:xfrm>
          <a:prstGeom prst="rect">
            <a:avLst/>
          </a:prstGeom>
          <a:noFill/>
          <a:effectLst>
            <a:outerShdw blurRad="57150" dist="19050" dir="2700000" algn="tl" rotWithShape="0">
              <a:prstClr val="black">
                <a:alpha val="6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TextBox 45"/>
          <p:cNvSpPr txBox="1">
            <a:spLocks noChangeArrowheads="1"/>
          </p:cNvSpPr>
          <p:nvPr/>
        </p:nvSpPr>
        <p:spPr bwMode="auto">
          <a:xfrm>
            <a:off x="4000500" y="2222500"/>
            <a:ext cx="20351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Arial" charset="0"/>
              </a:rPr>
              <a:t>ГИИС «Электронный бюджет» </a:t>
            </a:r>
            <a:r>
              <a:rPr lang="ru-RU" altLang="ru-RU" sz="900" dirty="0">
                <a:solidFill>
                  <a:srgbClr val="0070C0"/>
                </a:solidFill>
                <a:latin typeface="Arial" charset="0"/>
              </a:rPr>
              <a:t>(модуль формирования начислений и квитирования  оплат ПУД </a:t>
            </a:r>
            <a:r>
              <a:rPr lang="ru-RU" altLang="ru-RU" sz="900" b="1" dirty="0">
                <a:solidFill>
                  <a:srgbClr val="0070C0"/>
                </a:solidFill>
                <a:latin typeface="Arial" charset="0"/>
              </a:rPr>
              <a:t>Минфина России</a:t>
            </a:r>
            <a:r>
              <a:rPr lang="ru-RU" altLang="ru-RU" sz="900" dirty="0">
                <a:solidFill>
                  <a:srgbClr val="0070C0"/>
                </a:solidFill>
                <a:latin typeface="Arial" charset="0"/>
              </a:rPr>
              <a:t>) </a:t>
            </a:r>
          </a:p>
        </p:txBody>
      </p:sp>
      <p:pic>
        <p:nvPicPr>
          <p:cNvPr id="1537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4244975"/>
            <a:ext cx="1828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Прямоугольник 31"/>
          <p:cNvSpPr>
            <a:spLocks noChangeArrowheads="1"/>
          </p:cNvSpPr>
          <p:nvPr/>
        </p:nvSpPr>
        <p:spPr bwMode="auto">
          <a:xfrm>
            <a:off x="3821113" y="3921125"/>
            <a:ext cx="1566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0070C0"/>
                </a:solidFill>
                <a:latin typeface="Arial" charset="0"/>
              </a:rPr>
              <a:t>ИЛИ</a:t>
            </a:r>
            <a:endParaRPr lang="ru-RU" altLang="ru-RU" sz="20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9" name="Стрелка вниз 88"/>
          <p:cNvSpPr/>
          <p:nvPr/>
        </p:nvSpPr>
        <p:spPr>
          <a:xfrm rot="16200000">
            <a:off x="6867525" y="2306638"/>
            <a:ext cx="338138" cy="2132012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0" name="Стрелка вниз 89"/>
          <p:cNvSpPr/>
          <p:nvPr/>
        </p:nvSpPr>
        <p:spPr>
          <a:xfrm rot="16200000">
            <a:off x="6620179" y="3371056"/>
            <a:ext cx="338138" cy="2714625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4" name="Прямоугольник 31"/>
          <p:cNvSpPr>
            <a:spLocks noChangeArrowheads="1"/>
          </p:cNvSpPr>
          <p:nvPr/>
        </p:nvSpPr>
        <p:spPr bwMode="auto">
          <a:xfrm>
            <a:off x="8502650" y="4254500"/>
            <a:ext cx="15001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Формирование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бухгалтерских проводок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 на основании полученной информации</a:t>
            </a:r>
            <a:endParaRPr lang="ru-RU" altLang="ru-RU" sz="900" i="1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15375" name="Группа 105"/>
          <p:cNvGrpSpPr>
            <a:grpSpLocks/>
          </p:cNvGrpSpPr>
          <p:nvPr/>
        </p:nvGrpSpPr>
        <p:grpSpPr bwMode="auto">
          <a:xfrm>
            <a:off x="8510588" y="4176713"/>
            <a:ext cx="234950" cy="238125"/>
            <a:chOff x="6698416" y="1332461"/>
            <a:chExt cx="287954" cy="289527"/>
          </a:xfrm>
        </p:grpSpPr>
        <p:sp>
          <p:nvSpPr>
            <p:cNvPr id="96" name="Овал 95"/>
            <p:cNvSpPr/>
            <p:nvPr/>
          </p:nvSpPr>
          <p:spPr>
            <a:xfrm>
              <a:off x="6735382" y="1365273"/>
              <a:ext cx="227640" cy="2219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98416" y="1332461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377" name="Прямоугольник 31"/>
          <p:cNvSpPr>
            <a:spLocks noChangeArrowheads="1"/>
          </p:cNvSpPr>
          <p:nvPr/>
        </p:nvSpPr>
        <p:spPr bwMode="auto">
          <a:xfrm>
            <a:off x="6110288" y="5194300"/>
            <a:ext cx="1855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 dirty="0">
                <a:solidFill>
                  <a:srgbClr val="0070C0"/>
                </a:solidFill>
                <a:latin typeface="Arial" charset="0"/>
              </a:rPr>
              <a:t>Выгрузка информации о поступлении на лицевой счет </a:t>
            </a:r>
            <a:r>
              <a:rPr lang="ru-RU" altLang="ru-RU" sz="900" dirty="0">
                <a:solidFill>
                  <a:srgbClr val="0070C0"/>
                </a:solidFill>
                <a:latin typeface="Arial" charset="0"/>
              </a:rPr>
              <a:t>(при необходимости)</a:t>
            </a:r>
            <a:endParaRPr lang="ru-RU" altLang="ru-RU" sz="900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378" name="Прямоугольник 31"/>
          <p:cNvSpPr>
            <a:spLocks noChangeArrowheads="1"/>
          </p:cNvSpPr>
          <p:nvPr/>
        </p:nvSpPr>
        <p:spPr bwMode="auto">
          <a:xfrm>
            <a:off x="1862138" y="3879850"/>
            <a:ext cx="188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Автоматическое направление информации в ГИС ГМП 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о начислении доходов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altLang="ru-RU" sz="900">
              <a:solidFill>
                <a:srgbClr val="0070C0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      Автоматическое получение информации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 о платежах</a:t>
            </a:r>
          </a:p>
        </p:txBody>
      </p:sp>
      <p:grpSp>
        <p:nvGrpSpPr>
          <p:cNvPr id="15379" name="Группа 2"/>
          <p:cNvGrpSpPr>
            <a:grpSpLocks/>
          </p:cNvGrpSpPr>
          <p:nvPr/>
        </p:nvGrpSpPr>
        <p:grpSpPr bwMode="auto">
          <a:xfrm>
            <a:off x="2154238" y="3454400"/>
            <a:ext cx="1233487" cy="338138"/>
            <a:chOff x="1709644" y="2813615"/>
            <a:chExt cx="1233581" cy="338138"/>
          </a:xfrm>
        </p:grpSpPr>
        <p:sp>
          <p:nvSpPr>
            <p:cNvPr id="115" name="Стрелка вниз 114"/>
            <p:cNvSpPr/>
            <p:nvPr/>
          </p:nvSpPr>
          <p:spPr>
            <a:xfrm rot="5400000">
              <a:off x="2081160" y="2442099"/>
              <a:ext cx="338138" cy="1081169"/>
            </a:xfrm>
            <a:prstGeom prst="downArrow">
              <a:avLst/>
            </a:prstGeom>
            <a:solidFill>
              <a:srgbClr val="4F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7" name="Стрелка вниз 116"/>
            <p:cNvSpPr/>
            <p:nvPr/>
          </p:nvSpPr>
          <p:spPr>
            <a:xfrm rot="16200000">
              <a:off x="2233572" y="2442099"/>
              <a:ext cx="338138" cy="1081169"/>
            </a:xfrm>
            <a:prstGeom prst="downArrow">
              <a:avLst/>
            </a:prstGeom>
            <a:solidFill>
              <a:srgbClr val="4F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5380" name="Группа 117"/>
          <p:cNvGrpSpPr>
            <a:grpSpLocks/>
          </p:cNvGrpSpPr>
          <p:nvPr/>
        </p:nvGrpSpPr>
        <p:grpSpPr bwMode="auto">
          <a:xfrm>
            <a:off x="2192338" y="5133975"/>
            <a:ext cx="1233487" cy="338138"/>
            <a:chOff x="1709644" y="2813615"/>
            <a:chExt cx="1233581" cy="338138"/>
          </a:xfrm>
        </p:grpSpPr>
        <p:sp>
          <p:nvSpPr>
            <p:cNvPr id="119" name="Стрелка вниз 118"/>
            <p:cNvSpPr/>
            <p:nvPr/>
          </p:nvSpPr>
          <p:spPr>
            <a:xfrm rot="5400000">
              <a:off x="2081160" y="2442099"/>
              <a:ext cx="338138" cy="1081169"/>
            </a:xfrm>
            <a:prstGeom prst="downArrow">
              <a:avLst/>
            </a:prstGeom>
            <a:solidFill>
              <a:srgbClr val="4F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0" name="Стрелка вниз 119"/>
            <p:cNvSpPr/>
            <p:nvPr/>
          </p:nvSpPr>
          <p:spPr>
            <a:xfrm rot="16200000">
              <a:off x="2233572" y="2442099"/>
              <a:ext cx="338138" cy="1081169"/>
            </a:xfrm>
            <a:prstGeom prst="downArrow">
              <a:avLst/>
            </a:prstGeom>
            <a:solidFill>
              <a:srgbClr val="4FB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5385" name="Группа 2"/>
          <p:cNvGrpSpPr>
            <a:grpSpLocks/>
          </p:cNvGrpSpPr>
          <p:nvPr/>
        </p:nvGrpSpPr>
        <p:grpSpPr bwMode="auto">
          <a:xfrm>
            <a:off x="71438" y="3411538"/>
            <a:ext cx="1958975" cy="1989137"/>
            <a:chOff x="103188" y="2770188"/>
            <a:chExt cx="1958975" cy="1989137"/>
          </a:xfrm>
        </p:grpSpPr>
        <p:sp>
          <p:nvSpPr>
            <p:cNvPr id="15458" name="TextBox 45"/>
            <p:cNvSpPr txBox="1">
              <a:spLocks noChangeArrowheads="1"/>
            </p:cNvSpPr>
            <p:nvPr/>
          </p:nvSpPr>
          <p:spPr bwMode="auto">
            <a:xfrm>
              <a:off x="658813" y="2770188"/>
              <a:ext cx="10160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Arial" charset="0"/>
                </a:rPr>
                <a:t>ГИС ГМП</a:t>
              </a:r>
              <a:endParaRPr lang="ru-RU" altLang="ru-RU" sz="900">
                <a:solidFill>
                  <a:srgbClr val="0070C0"/>
                </a:solidFill>
                <a:latin typeface="Arial" charset="0"/>
              </a:endParaRPr>
            </a:p>
          </p:txBody>
        </p:sp>
        <p:pic>
          <p:nvPicPr>
            <p:cNvPr id="15459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8" y="2960688"/>
              <a:ext cx="1958975" cy="179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86" name="Группа 2"/>
          <p:cNvGrpSpPr>
            <a:grpSpLocks/>
          </p:cNvGrpSpPr>
          <p:nvPr/>
        </p:nvGrpSpPr>
        <p:grpSpPr bwMode="auto">
          <a:xfrm>
            <a:off x="384176" y="6457895"/>
            <a:ext cx="1447005" cy="400105"/>
            <a:chOff x="7627938" y="6496050"/>
            <a:chExt cx="1447317" cy="398578"/>
          </a:xfrm>
        </p:grpSpPr>
        <p:pic>
          <p:nvPicPr>
            <p:cNvPr id="15456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38" y="6546850"/>
              <a:ext cx="14763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Прямоугольник 31"/>
            <p:cNvSpPr>
              <a:spLocks noChangeArrowheads="1"/>
            </p:cNvSpPr>
            <p:nvPr/>
          </p:nvSpPr>
          <p:spPr bwMode="auto">
            <a:xfrm>
              <a:off x="7743849" y="6496050"/>
              <a:ext cx="1331406" cy="39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4" tIns="45718" rIns="91434" bIns="45718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  <a:defRPr/>
              </a:pPr>
              <a:r>
                <a:rPr lang="ru-RU" altLang="ru-RU" sz="1000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ru-RU" altLang="ru-RU" sz="1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а</a:t>
              </a:r>
              <a:r>
                <a:rPr lang="ru-RU" altLang="ru-RU" sz="1000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втоматический процесс</a:t>
              </a:r>
            </a:p>
          </p:txBody>
        </p:sp>
      </p:grpSp>
      <p:pic>
        <p:nvPicPr>
          <p:cNvPr id="15387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757613"/>
            <a:ext cx="14763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5024438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89" name="Группа 105"/>
          <p:cNvGrpSpPr>
            <a:grpSpLocks/>
          </p:cNvGrpSpPr>
          <p:nvPr/>
        </p:nvGrpSpPr>
        <p:grpSpPr bwMode="auto">
          <a:xfrm>
            <a:off x="2068513" y="3851275"/>
            <a:ext cx="234950" cy="238125"/>
            <a:chOff x="6698416" y="1332461"/>
            <a:chExt cx="287954" cy="289527"/>
          </a:xfrm>
        </p:grpSpPr>
        <p:sp>
          <p:nvSpPr>
            <p:cNvPr id="72" name="Овал 71"/>
            <p:cNvSpPr/>
            <p:nvPr/>
          </p:nvSpPr>
          <p:spPr>
            <a:xfrm>
              <a:off x="6735382" y="1365275"/>
              <a:ext cx="227640" cy="2219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698416" y="1332461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390" name="Группа 105"/>
          <p:cNvGrpSpPr>
            <a:grpSpLocks/>
          </p:cNvGrpSpPr>
          <p:nvPr/>
        </p:nvGrpSpPr>
        <p:grpSpPr bwMode="auto">
          <a:xfrm>
            <a:off x="2049463" y="4578350"/>
            <a:ext cx="234950" cy="238125"/>
            <a:chOff x="6698416" y="1332461"/>
            <a:chExt cx="287954" cy="289527"/>
          </a:xfrm>
        </p:grpSpPr>
        <p:sp>
          <p:nvSpPr>
            <p:cNvPr id="77" name="Овал 76"/>
            <p:cNvSpPr/>
            <p:nvPr/>
          </p:nvSpPr>
          <p:spPr>
            <a:xfrm>
              <a:off x="6735382" y="1365275"/>
              <a:ext cx="227640" cy="2219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98416" y="1332461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0" name="Прямоугольник 31"/>
          <p:cNvSpPr>
            <a:spLocks noChangeArrowheads="1"/>
          </p:cNvSpPr>
          <p:nvPr/>
        </p:nvSpPr>
        <p:spPr bwMode="auto">
          <a:xfrm>
            <a:off x="1931988" y="6446785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- автоматизированный процесс</a:t>
            </a:r>
          </a:p>
        </p:txBody>
      </p:sp>
      <p:grpSp>
        <p:nvGrpSpPr>
          <p:cNvPr id="15393" name="Группа 4"/>
          <p:cNvGrpSpPr>
            <a:grpSpLocks/>
          </p:cNvGrpSpPr>
          <p:nvPr/>
        </p:nvGrpSpPr>
        <p:grpSpPr bwMode="auto">
          <a:xfrm>
            <a:off x="3652838" y="2952750"/>
            <a:ext cx="2146300" cy="733425"/>
            <a:chOff x="3684588" y="2251075"/>
            <a:chExt cx="2146300" cy="733640"/>
          </a:xfrm>
        </p:grpSpPr>
        <p:grpSp>
          <p:nvGrpSpPr>
            <p:cNvPr id="15445" name="Группа 105"/>
            <p:cNvGrpSpPr>
              <a:grpSpLocks/>
            </p:cNvGrpSpPr>
            <p:nvPr/>
          </p:nvGrpSpPr>
          <p:grpSpPr bwMode="auto">
            <a:xfrm>
              <a:off x="3684588" y="2251075"/>
              <a:ext cx="234950" cy="239713"/>
              <a:chOff x="6698416" y="1332461"/>
              <a:chExt cx="287954" cy="289527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6735382" y="1365067"/>
                <a:ext cx="227640" cy="22248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1100" b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698416" y="1332461"/>
                <a:ext cx="287954" cy="2896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5446" name="Прямоугольник 31"/>
            <p:cNvSpPr>
              <a:spLocks noChangeArrowheads="1"/>
            </p:cNvSpPr>
            <p:nvPr/>
          </p:nvSpPr>
          <p:spPr bwMode="auto">
            <a:xfrm>
              <a:off x="3838576" y="2338388"/>
              <a:ext cx="1992312" cy="64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>
                  <a:solidFill>
                    <a:srgbClr val="0070C0"/>
                  </a:solidFill>
                  <a:latin typeface="Arial" charset="0"/>
                </a:rPr>
                <a:t>Формирование информации о начисленных доходах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ru-RU" altLang="ru-RU" sz="900">
                <a:solidFill>
                  <a:srgbClr val="0070C0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>
                  <a:solidFill>
                    <a:srgbClr val="0070C0"/>
                  </a:solidFill>
                  <a:latin typeface="Arial" charset="0"/>
                </a:rPr>
                <a:t>Квитирование оплат</a:t>
              </a:r>
            </a:p>
          </p:txBody>
        </p:sp>
        <p:grpSp>
          <p:nvGrpSpPr>
            <p:cNvPr id="15447" name="Группа 105"/>
            <p:cNvGrpSpPr>
              <a:grpSpLocks/>
            </p:cNvGrpSpPr>
            <p:nvPr/>
          </p:nvGrpSpPr>
          <p:grpSpPr bwMode="auto">
            <a:xfrm>
              <a:off x="3694113" y="2727325"/>
              <a:ext cx="234950" cy="239713"/>
              <a:chOff x="6698416" y="1332461"/>
              <a:chExt cx="287954" cy="289527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6735382" y="1365236"/>
                <a:ext cx="227640" cy="22248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1100" b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698416" y="1332630"/>
                <a:ext cx="287954" cy="2896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6</a:t>
                </a:r>
              </a:p>
            </p:txBody>
          </p:sp>
        </p:grpSp>
      </p:grpSp>
      <p:grpSp>
        <p:nvGrpSpPr>
          <p:cNvPr id="15394" name="Группа 94"/>
          <p:cNvGrpSpPr>
            <a:grpSpLocks/>
          </p:cNvGrpSpPr>
          <p:nvPr/>
        </p:nvGrpSpPr>
        <p:grpSpPr bwMode="auto">
          <a:xfrm>
            <a:off x="3860800" y="5699125"/>
            <a:ext cx="2146300" cy="731838"/>
            <a:chOff x="3684588" y="2251075"/>
            <a:chExt cx="2146300" cy="733640"/>
          </a:xfrm>
        </p:grpSpPr>
        <p:grpSp>
          <p:nvGrpSpPr>
            <p:cNvPr id="15438" name="Группа 105"/>
            <p:cNvGrpSpPr>
              <a:grpSpLocks/>
            </p:cNvGrpSpPr>
            <p:nvPr/>
          </p:nvGrpSpPr>
          <p:grpSpPr bwMode="auto">
            <a:xfrm>
              <a:off x="3684588" y="2251075"/>
              <a:ext cx="234950" cy="239713"/>
              <a:chOff x="6698416" y="1332461"/>
              <a:chExt cx="287954" cy="289527"/>
            </a:xfrm>
          </p:grpSpPr>
          <p:sp>
            <p:nvSpPr>
              <p:cNvPr id="110" name="Овал 109"/>
              <p:cNvSpPr/>
              <p:nvPr/>
            </p:nvSpPr>
            <p:spPr>
              <a:xfrm>
                <a:off x="6735384" y="1365138"/>
                <a:ext cx="227639" cy="22296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1100" b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698416" y="1332461"/>
                <a:ext cx="287954" cy="2902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5439" name="Прямоугольник 31"/>
            <p:cNvSpPr>
              <a:spLocks noChangeArrowheads="1"/>
            </p:cNvSpPr>
            <p:nvPr/>
          </p:nvSpPr>
          <p:spPr bwMode="auto">
            <a:xfrm>
              <a:off x="3838576" y="2338388"/>
              <a:ext cx="1992312" cy="64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4" tIns="45718" rIns="91434" bIns="45718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>
                  <a:solidFill>
                    <a:srgbClr val="0070C0"/>
                  </a:solidFill>
                  <a:latin typeface="Arial" charset="0"/>
                </a:rPr>
                <a:t>Формирование информации о начисленных доходах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endParaRPr lang="ru-RU" altLang="ru-RU" sz="900">
                <a:solidFill>
                  <a:srgbClr val="0070C0"/>
                </a:solidFill>
                <a:latin typeface="Arial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ru-RU" altLang="ru-RU" sz="900">
                  <a:solidFill>
                    <a:srgbClr val="0070C0"/>
                  </a:solidFill>
                  <a:latin typeface="Arial" charset="0"/>
                </a:rPr>
                <a:t>Квитирование оплат</a:t>
              </a:r>
            </a:p>
          </p:txBody>
        </p:sp>
        <p:grpSp>
          <p:nvGrpSpPr>
            <p:cNvPr id="15440" name="Группа 105"/>
            <p:cNvGrpSpPr>
              <a:grpSpLocks/>
            </p:cNvGrpSpPr>
            <p:nvPr/>
          </p:nvGrpSpPr>
          <p:grpSpPr bwMode="auto">
            <a:xfrm>
              <a:off x="3694113" y="2727325"/>
              <a:ext cx="234950" cy="239713"/>
              <a:chOff x="6698416" y="1332461"/>
              <a:chExt cx="287954" cy="289527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6735384" y="1364631"/>
                <a:ext cx="227639" cy="22296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altLang="ru-RU" sz="1100" b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698416" y="1331956"/>
                <a:ext cx="287954" cy="2902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15395" name="Группа 5"/>
          <p:cNvGrpSpPr>
            <a:grpSpLocks/>
          </p:cNvGrpSpPr>
          <p:nvPr/>
        </p:nvGrpSpPr>
        <p:grpSpPr bwMode="auto">
          <a:xfrm>
            <a:off x="519113" y="1592263"/>
            <a:ext cx="1141412" cy="1139825"/>
            <a:chOff x="671855" y="4802085"/>
            <a:chExt cx="1141071" cy="1141071"/>
          </a:xfrm>
        </p:grpSpPr>
        <p:pic>
          <p:nvPicPr>
            <p:cNvPr id="15435" name="Рисунок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55" y="4802085"/>
              <a:ext cx="836271" cy="83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6" name="Рисунок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55" y="4954485"/>
              <a:ext cx="836271" cy="83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7" name="Рисунок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55" y="5106885"/>
              <a:ext cx="836271" cy="83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96" name="TextBox 45"/>
          <p:cNvSpPr txBox="1">
            <a:spLocks noChangeArrowheads="1"/>
          </p:cNvSpPr>
          <p:nvPr/>
        </p:nvSpPr>
        <p:spPr bwMode="auto">
          <a:xfrm>
            <a:off x="1192213" y="1360488"/>
            <a:ext cx="134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70C0"/>
                </a:solidFill>
                <a:latin typeface="Arial" charset="0"/>
              </a:rPr>
              <a:t>Кредитные организации</a:t>
            </a:r>
            <a:endParaRPr lang="ru-RU" altLang="ru-RU" sz="9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18" name="Стрелка вниз 117"/>
          <p:cNvSpPr/>
          <p:nvPr/>
        </p:nvSpPr>
        <p:spPr>
          <a:xfrm>
            <a:off x="936625" y="2957513"/>
            <a:ext cx="338138" cy="409575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98" name="Прямоугольник 31"/>
          <p:cNvSpPr>
            <a:spLocks noChangeArrowheads="1"/>
          </p:cNvSpPr>
          <p:nvPr/>
        </p:nvSpPr>
        <p:spPr bwMode="auto">
          <a:xfrm>
            <a:off x="1144588" y="2762250"/>
            <a:ext cx="1044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Направление информации о поступивших платежах</a:t>
            </a:r>
            <a:endParaRPr lang="ru-RU" altLang="ru-RU" sz="900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399" name="Прямоугольник 31"/>
          <p:cNvSpPr>
            <a:spLocks noChangeArrowheads="1"/>
          </p:cNvSpPr>
          <p:nvPr/>
        </p:nvSpPr>
        <p:spPr bwMode="auto">
          <a:xfrm>
            <a:off x="8335963" y="3308350"/>
            <a:ext cx="1660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Автоматическое формирование документа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 «Начисление администрируемых доходов»</a:t>
            </a:r>
            <a:endParaRPr lang="ru-RU" altLang="ru-RU" sz="900" i="1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15400" name="Группа 105"/>
          <p:cNvGrpSpPr>
            <a:grpSpLocks/>
          </p:cNvGrpSpPr>
          <p:nvPr/>
        </p:nvGrpSpPr>
        <p:grpSpPr bwMode="auto">
          <a:xfrm>
            <a:off x="8453438" y="3295650"/>
            <a:ext cx="234950" cy="238125"/>
            <a:chOff x="6698416" y="1332461"/>
            <a:chExt cx="287954" cy="289527"/>
          </a:xfrm>
        </p:grpSpPr>
        <p:sp>
          <p:nvSpPr>
            <p:cNvPr id="95" name="Овал 94"/>
            <p:cNvSpPr/>
            <p:nvPr/>
          </p:nvSpPr>
          <p:spPr>
            <a:xfrm>
              <a:off x="6735382" y="1365275"/>
              <a:ext cx="227640" cy="2219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698416" y="1332461"/>
              <a:ext cx="287954" cy="289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5" name="Стрелка вниз 104"/>
          <p:cNvSpPr/>
          <p:nvPr/>
        </p:nvSpPr>
        <p:spPr>
          <a:xfrm>
            <a:off x="9009063" y="4089400"/>
            <a:ext cx="338137" cy="209550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402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3514725"/>
            <a:ext cx="147638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03" name="Группа 1"/>
          <p:cNvGrpSpPr>
            <a:grpSpLocks/>
          </p:cNvGrpSpPr>
          <p:nvPr/>
        </p:nvGrpSpPr>
        <p:grpSpPr bwMode="auto">
          <a:xfrm>
            <a:off x="1743076" y="6470597"/>
            <a:ext cx="220662" cy="211138"/>
            <a:chOff x="7646988" y="6511925"/>
            <a:chExt cx="220662" cy="211138"/>
          </a:xfrm>
        </p:grpSpPr>
        <p:pic>
          <p:nvPicPr>
            <p:cNvPr id="106" name="Рисунок 105" descr="male_user.png"/>
            <p:cNvPicPr>
              <a:picLocks noChangeAspect="1"/>
            </p:cNvPicPr>
            <p:nvPr/>
          </p:nvPicPr>
          <p:blipFill>
            <a:blip r:embed="rId9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2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0" name="Рисунок 129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3873500" y="5913438"/>
            <a:ext cx="176213" cy="1571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92813"/>
            <a:ext cx="13176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Рисунок 131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4000500" y="6351588"/>
            <a:ext cx="176213" cy="1571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7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430963"/>
            <a:ext cx="131763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33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5640388" y="3797300"/>
            <a:ext cx="176212" cy="157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3876675"/>
            <a:ext cx="1301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Рисунок 135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3833813" y="2613025"/>
            <a:ext cx="176212" cy="157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2692400"/>
            <a:ext cx="1317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Рисунок 137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3644900" y="3181350"/>
            <a:ext cx="176213" cy="157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3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3270250"/>
            <a:ext cx="1317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4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4430713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 descr="male_user.png"/>
          <p:cNvPicPr>
            <a:picLocks noChangeAspect="1"/>
          </p:cNvPicPr>
          <p:nvPr/>
        </p:nvPicPr>
        <p:blipFill>
          <a:blip r:embed="rId9">
            <a:lum bright="10000"/>
          </a:blip>
          <a:srcRect/>
          <a:stretch>
            <a:fillRect/>
          </a:stretch>
        </p:blipFill>
        <p:spPr bwMode="auto">
          <a:xfrm>
            <a:off x="3914775" y="3616325"/>
            <a:ext cx="176213" cy="157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6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3695700"/>
            <a:ext cx="131763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7" name="TextBox 45"/>
          <p:cNvSpPr txBox="1">
            <a:spLocks noChangeArrowheads="1"/>
          </p:cNvSpPr>
          <p:nvPr/>
        </p:nvSpPr>
        <p:spPr bwMode="auto">
          <a:xfrm>
            <a:off x="4067175" y="5137150"/>
            <a:ext cx="203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70C0"/>
                </a:solidFill>
                <a:latin typeface="Arial" charset="0"/>
              </a:rPr>
              <a:t>ВИС АДБ</a:t>
            </a:r>
            <a:endParaRPr lang="ru-RU" altLang="ru-RU" sz="9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5418" name="TextBox 162"/>
          <p:cNvSpPr txBox="1">
            <a:spLocks noChangeArrowheads="1"/>
          </p:cNvSpPr>
          <p:nvPr/>
        </p:nvSpPr>
        <p:spPr bwMode="auto">
          <a:xfrm>
            <a:off x="10093325" y="3324225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Формирование уведомлений об уточнении</a:t>
            </a:r>
            <a:r>
              <a:rPr lang="ru-RU" altLang="ru-RU" sz="900">
                <a:solidFill>
                  <a:srgbClr val="0070C0"/>
                </a:solidFill>
                <a:latin typeface="Arial" charset="0"/>
              </a:rPr>
              <a:t> вида и принадлежности платежа</a:t>
            </a:r>
          </a:p>
        </p:txBody>
      </p:sp>
      <p:grpSp>
        <p:nvGrpSpPr>
          <p:cNvPr id="15419" name="Группа 103"/>
          <p:cNvGrpSpPr>
            <a:grpSpLocks/>
          </p:cNvGrpSpPr>
          <p:nvPr/>
        </p:nvGrpSpPr>
        <p:grpSpPr bwMode="auto">
          <a:xfrm>
            <a:off x="9847263" y="4025900"/>
            <a:ext cx="220662" cy="211138"/>
            <a:chOff x="7646988" y="6511925"/>
            <a:chExt cx="220662" cy="211138"/>
          </a:xfrm>
        </p:grpSpPr>
        <p:pic>
          <p:nvPicPr>
            <p:cNvPr id="107" name="Рисунок 106" descr="male_user.png"/>
            <p:cNvPicPr>
              <a:picLocks noChangeAspect="1"/>
            </p:cNvPicPr>
            <p:nvPr/>
          </p:nvPicPr>
          <p:blipFill>
            <a:blip r:embed="rId9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0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21" name="Прямоугольник 31"/>
          <p:cNvSpPr>
            <a:spLocks noChangeArrowheads="1"/>
          </p:cNvSpPr>
          <p:nvPr/>
        </p:nvSpPr>
        <p:spPr bwMode="auto">
          <a:xfrm>
            <a:off x="10079038" y="5645150"/>
            <a:ext cx="1614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Выгрузка выписки с 04 лицевого счета</a:t>
            </a:r>
            <a:endParaRPr lang="ru-RU" altLang="ru-RU" sz="900" i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25" name="Стрелка вниз 124"/>
          <p:cNvSpPr/>
          <p:nvPr/>
        </p:nvSpPr>
        <p:spPr>
          <a:xfrm rot="10800000">
            <a:off x="9848850" y="5624513"/>
            <a:ext cx="338138" cy="319087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423" name="TextBox 162"/>
          <p:cNvSpPr txBox="1">
            <a:spLocks noChangeArrowheads="1"/>
          </p:cNvSpPr>
          <p:nvPr/>
        </p:nvSpPr>
        <p:spPr bwMode="auto">
          <a:xfrm>
            <a:off x="9996488" y="4060825"/>
            <a:ext cx="15938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900" b="1">
                <a:solidFill>
                  <a:srgbClr val="0070C0"/>
                </a:solidFill>
                <a:latin typeface="Arial" charset="0"/>
              </a:rPr>
              <a:t>Формирование отчетов и выписок</a:t>
            </a:r>
            <a:r>
              <a:rPr lang="ru-RU" altLang="ru-RU" sz="800">
                <a:solidFill>
                  <a:srgbClr val="0070C0"/>
                </a:solidFill>
                <a:latin typeface="Arial" charset="0"/>
              </a:rPr>
              <a:t> о состоянии лицевого счета администратора доходов бюджетов и лицевого счета финансового органа </a:t>
            </a:r>
          </a:p>
        </p:txBody>
      </p:sp>
      <p:grpSp>
        <p:nvGrpSpPr>
          <p:cNvPr id="15424" name="Группа 113"/>
          <p:cNvGrpSpPr>
            <a:grpSpLocks/>
          </p:cNvGrpSpPr>
          <p:nvPr/>
        </p:nvGrpSpPr>
        <p:grpSpPr bwMode="auto">
          <a:xfrm>
            <a:off x="9929813" y="3351213"/>
            <a:ext cx="220662" cy="211137"/>
            <a:chOff x="7646988" y="6511925"/>
            <a:chExt cx="220662" cy="211138"/>
          </a:xfrm>
        </p:grpSpPr>
        <p:pic>
          <p:nvPicPr>
            <p:cNvPr id="127" name="Рисунок 126" descr="male_user.png"/>
            <p:cNvPicPr>
              <a:picLocks noChangeAspect="1"/>
            </p:cNvPicPr>
            <p:nvPr/>
          </p:nvPicPr>
          <p:blipFill>
            <a:blip r:embed="rId9">
              <a:lum bright="10000"/>
            </a:blip>
            <a:srcRect/>
            <a:stretch>
              <a:fillRect/>
            </a:stretch>
          </p:blipFill>
          <p:spPr bwMode="auto">
            <a:xfrm>
              <a:off x="7646988" y="6511925"/>
              <a:ext cx="176212" cy="1571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6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888" y="6591300"/>
              <a:ext cx="131762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3" name="Стрелка вниз 112"/>
          <p:cNvSpPr/>
          <p:nvPr/>
        </p:nvSpPr>
        <p:spPr>
          <a:xfrm rot="5400000">
            <a:off x="6597953" y="3652945"/>
            <a:ext cx="338138" cy="2714625"/>
          </a:xfrm>
          <a:prstGeom prst="downArrow">
            <a:avLst/>
          </a:prstGeom>
          <a:solidFill>
            <a:srgbClr val="4F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9100167" y="5993653"/>
            <a:ext cx="2460624" cy="841323"/>
            <a:chOff x="6892926" y="774752"/>
            <a:chExt cx="2460624" cy="841323"/>
          </a:xfrm>
        </p:grpSpPr>
        <p:sp>
          <p:nvSpPr>
            <p:cNvPr id="104" name="Облако 103"/>
            <p:cNvSpPr/>
            <p:nvPr/>
          </p:nvSpPr>
          <p:spPr bwMode="auto">
            <a:xfrm>
              <a:off x="6892926" y="774752"/>
              <a:ext cx="2045766" cy="841323"/>
            </a:xfrm>
            <a:prstGeom prst="cloud">
              <a:avLst/>
            </a:prstGeom>
            <a:solidFill>
              <a:srgbClr val="DDF7F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2" name="TextBox 45"/>
            <p:cNvSpPr txBox="1">
              <a:spLocks noChangeArrowheads="1"/>
            </p:cNvSpPr>
            <p:nvPr/>
          </p:nvSpPr>
          <p:spPr bwMode="auto">
            <a:xfrm>
              <a:off x="7318375" y="904081"/>
              <a:ext cx="20351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00" b="1" dirty="0">
                  <a:solidFill>
                    <a:srgbClr val="0070C0"/>
                  </a:solidFill>
                  <a:latin typeface="Arial" charset="0"/>
                </a:rPr>
                <a:t>ГИИС «Электронный бюджет»</a:t>
              </a:r>
              <a:r>
                <a:rPr lang="ru-RU" altLang="ru-RU" sz="1200" b="1" dirty="0">
                  <a:solidFill>
                    <a:srgbClr val="0070C0"/>
                  </a:solidFill>
                  <a:latin typeface="Arial" charset="0"/>
                </a:rPr>
                <a:t> </a:t>
              </a:r>
              <a:r>
                <a:rPr lang="ru-RU" altLang="ru-RU" sz="900" dirty="0" smtClean="0">
                  <a:solidFill>
                    <a:srgbClr val="0070C0"/>
                  </a:solidFill>
                  <a:latin typeface="Arial" charset="0"/>
                </a:rPr>
                <a:t>(ПУР) </a:t>
              </a:r>
              <a:endParaRPr lang="ru-RU" altLang="ru-RU" sz="900" dirty="0">
                <a:solidFill>
                  <a:srgbClr val="0070C0"/>
                </a:solidFill>
                <a:latin typeface="Arial" charset="0"/>
              </a:endParaRPr>
            </a:p>
          </p:txBody>
        </p:sp>
        <p:pic>
          <p:nvPicPr>
            <p:cNvPr id="114" name="Picture 3" descr="C:\Users\3256\Desktop\Презентации\Картинки\PNG\eb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70725" y="953034"/>
              <a:ext cx="281195" cy="281195"/>
            </a:xfrm>
            <a:prstGeom prst="rect">
              <a:avLst/>
            </a:prstGeom>
            <a:noFill/>
            <a:effectLst>
              <a:outerShdw blurRad="57150" dist="19050" dir="2700000" algn="tl" rotWithShape="0">
                <a:prstClr val="black">
                  <a:alpha val="63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99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Номер слайда 4"/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50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6349" y="2276883"/>
            <a:ext cx="8160907" cy="1015663"/>
          </a:xfrm>
          <a:prstGeom prst="rect">
            <a:avLst/>
          </a:prstGeom>
          <a:noFill/>
        </p:spPr>
        <p:txBody>
          <a:bodyPr lIns="91424" tIns="45718" rIns="91424" bIns="45718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www.roskazna.ru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80953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07603" y="25313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Основные направления мероприятий по технологическому обеспечению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7499" y="2807431"/>
            <a:ext cx="535499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Определены совместные задачи</a:t>
            </a: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Установлены сроки выполнения </a:t>
            </a:r>
          </a:p>
          <a:p>
            <a:pPr marL="285750" indent="-285750">
              <a:lnSpc>
                <a:spcPts val="3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B050"/>
                </a:solidFill>
              </a:rPr>
              <a:t>Описаны ожидаемые результаты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254" y="1538820"/>
            <a:ext cx="639824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2400" b="1" u="sng" dirty="0" smtClean="0">
                <a:solidFill>
                  <a:srgbClr val="0070C0"/>
                </a:solidFill>
              </a:rPr>
              <a:t>Подписаны планы </a:t>
            </a:r>
            <a:r>
              <a:rPr lang="ru-RU" sz="2400" b="1" u="sng" dirty="0">
                <a:solidFill>
                  <a:srgbClr val="0070C0"/>
                </a:solidFill>
              </a:rPr>
              <a:t>технологического </a:t>
            </a:r>
            <a:r>
              <a:rPr lang="ru-RU" sz="2400" b="1" u="sng" dirty="0" smtClean="0">
                <a:solidFill>
                  <a:srgbClr val="0070C0"/>
                </a:solidFill>
              </a:rPr>
              <a:t>обеспечения* </a:t>
            </a:r>
            <a:r>
              <a:rPr lang="ru-RU" sz="2400" dirty="0" smtClean="0">
                <a:solidFill>
                  <a:srgbClr val="0070C0"/>
                </a:solidFill>
              </a:rPr>
              <a:t>передачи </a:t>
            </a:r>
            <a:r>
              <a:rPr lang="ru-RU" sz="2400" dirty="0">
                <a:solidFill>
                  <a:srgbClr val="0070C0"/>
                </a:solidFill>
              </a:rPr>
              <a:t>полномочий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(центральным </a:t>
            </a:r>
            <a:r>
              <a:rPr lang="ru-RU" sz="1600" dirty="0">
                <a:solidFill>
                  <a:srgbClr val="0070C0"/>
                </a:solidFill>
              </a:rPr>
              <a:t>аппаратом ФОИВ и Федеральным казначейством)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10" y="2670842"/>
            <a:ext cx="4289814" cy="2626272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51871" y="4396987"/>
            <a:ext cx="1190936" cy="900127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9254" y="5547734"/>
            <a:ext cx="10467325" cy="1138773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Сроки представлены отдельно: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 в части расчета заработной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платы (</a:t>
            </a:r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все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организации «2 очереди» – с 01.01.2020)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 в части бухгалтерского учета (по согласованным с Федеральным казначейством срокам)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3976159" y="5206004"/>
            <a:ext cx="342361" cy="6228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957045" y="6627172"/>
            <a:ext cx="5277152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dirty="0" smtClean="0">
                <a:latin typeface="Arial" pitchFamily="34" charset="0"/>
              </a:rPr>
              <a:t>* - отдельно для центрального аппарата ФОИВ, отдельно для подведомственных организаций</a:t>
            </a:r>
            <a:endParaRPr lang="ru-RU" altLang="ru-RU" sz="9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8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4" name="Группа 105"/>
          <p:cNvGrpSpPr>
            <a:grpSpLocks/>
          </p:cNvGrpSpPr>
          <p:nvPr/>
        </p:nvGrpSpPr>
        <p:grpSpPr bwMode="auto">
          <a:xfrm>
            <a:off x="4500255" y="1634958"/>
            <a:ext cx="280988" cy="271462"/>
            <a:chOff x="6700417" y="1325880"/>
            <a:chExt cx="291245" cy="288000"/>
          </a:xfrm>
        </p:grpSpPr>
        <p:sp>
          <p:nvSpPr>
            <p:cNvPr id="76" name="Овал 75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8205" name="Группа 105"/>
          <p:cNvGrpSpPr>
            <a:grpSpLocks/>
          </p:cNvGrpSpPr>
          <p:nvPr/>
        </p:nvGrpSpPr>
        <p:grpSpPr bwMode="auto">
          <a:xfrm>
            <a:off x="6337300" y="1592323"/>
            <a:ext cx="280988" cy="271462"/>
            <a:chOff x="6700417" y="1325880"/>
            <a:chExt cx="291245" cy="288000"/>
          </a:xfrm>
        </p:grpSpPr>
        <p:sp>
          <p:nvSpPr>
            <p:cNvPr id="79" name="Овал 78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4</a:t>
              </a:r>
            </a:p>
          </p:txBody>
        </p:sp>
      </p:grpSp>
      <p:sp>
        <p:nvSpPr>
          <p:cNvPr id="34" name="Заголовок 1"/>
          <p:cNvSpPr>
            <a:spLocks/>
          </p:cNvSpPr>
          <p:nvPr/>
        </p:nvSpPr>
        <p:spPr bwMode="auto">
          <a:xfrm>
            <a:off x="4010025" y="93664"/>
            <a:ext cx="7913688" cy="7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Основные мероприятия Плана технологического обеспечения передачи полномочий</a:t>
            </a:r>
            <a:endParaRPr lang="ru-RU" alt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37" name="Прямая со стрелкой 120"/>
          <p:cNvCxnSpPr/>
          <p:nvPr/>
        </p:nvCxnSpPr>
        <p:spPr>
          <a:xfrm>
            <a:off x="5837238" y="2280244"/>
            <a:ext cx="574675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12" name="Прямоугольник 34"/>
          <p:cNvSpPr>
            <a:spLocks noChangeArrowheads="1"/>
          </p:cNvSpPr>
          <p:nvPr/>
        </p:nvSpPr>
        <p:spPr bwMode="auto">
          <a:xfrm>
            <a:off x="7878763" y="2737030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Загрузка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данных</a:t>
            </a:r>
          </a:p>
        </p:txBody>
      </p:sp>
      <p:grpSp>
        <p:nvGrpSpPr>
          <p:cNvPr id="8213" name="Группа 105"/>
          <p:cNvGrpSpPr>
            <a:grpSpLocks/>
          </p:cNvGrpSpPr>
          <p:nvPr/>
        </p:nvGrpSpPr>
        <p:grpSpPr bwMode="auto">
          <a:xfrm>
            <a:off x="8148638" y="1556224"/>
            <a:ext cx="280987" cy="271462"/>
            <a:chOff x="6700417" y="1325880"/>
            <a:chExt cx="291245" cy="288000"/>
          </a:xfrm>
        </p:grpSpPr>
        <p:sp>
          <p:nvSpPr>
            <p:cNvPr id="41" name="Овал 40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5</a:t>
              </a:r>
            </a:p>
          </p:txBody>
        </p:sp>
      </p:grpSp>
      <p:cxnSp>
        <p:nvCxnSpPr>
          <p:cNvPr id="45" name="Прямая со стрелкой 120"/>
          <p:cNvCxnSpPr/>
          <p:nvPr/>
        </p:nvCxnSpPr>
        <p:spPr>
          <a:xfrm>
            <a:off x="7572375" y="2267544"/>
            <a:ext cx="573088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216" name="Группа 105"/>
          <p:cNvGrpSpPr>
            <a:grpSpLocks/>
          </p:cNvGrpSpPr>
          <p:nvPr/>
        </p:nvGrpSpPr>
        <p:grpSpPr bwMode="auto">
          <a:xfrm>
            <a:off x="10188575" y="1540349"/>
            <a:ext cx="280988" cy="271462"/>
            <a:chOff x="6700417" y="1325880"/>
            <a:chExt cx="291245" cy="288000"/>
          </a:xfrm>
        </p:grpSpPr>
        <p:sp>
          <p:nvSpPr>
            <p:cNvPr id="48" name="Овал 47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6</a:t>
              </a:r>
            </a:p>
          </p:txBody>
        </p:sp>
      </p:grpSp>
      <p:cxnSp>
        <p:nvCxnSpPr>
          <p:cNvPr id="50" name="Прямая со стрелкой 120"/>
          <p:cNvCxnSpPr/>
          <p:nvPr/>
        </p:nvCxnSpPr>
        <p:spPr>
          <a:xfrm>
            <a:off x="9507538" y="2242144"/>
            <a:ext cx="573087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18" name="Прямоугольник 34"/>
          <p:cNvSpPr>
            <a:spLocks noChangeArrowheads="1"/>
          </p:cNvSpPr>
          <p:nvPr/>
        </p:nvSpPr>
        <p:spPr bwMode="auto">
          <a:xfrm>
            <a:off x="9879013" y="2747496"/>
            <a:ext cx="215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Проверка данных</a:t>
            </a:r>
          </a:p>
        </p:txBody>
      </p:sp>
      <p:sp>
        <p:nvSpPr>
          <p:cNvPr id="8230" name="TextBox 3"/>
          <p:cNvSpPr txBox="1">
            <a:spLocks noChangeArrowheads="1"/>
          </p:cNvSpPr>
          <p:nvPr/>
        </p:nvSpPr>
        <p:spPr bwMode="auto">
          <a:xfrm>
            <a:off x="9974263" y="3326406"/>
            <a:ext cx="194945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Полная проверка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Начало работы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7" y="1740786"/>
            <a:ext cx="902948" cy="1005125"/>
          </a:xfrm>
          <a:prstGeom prst="rect">
            <a:avLst/>
          </a:prstGeom>
        </p:spPr>
      </p:pic>
      <p:grpSp>
        <p:nvGrpSpPr>
          <p:cNvPr id="61" name="Группа 105"/>
          <p:cNvGrpSpPr>
            <a:grpSpLocks/>
          </p:cNvGrpSpPr>
          <p:nvPr/>
        </p:nvGrpSpPr>
        <p:grpSpPr bwMode="auto">
          <a:xfrm>
            <a:off x="380560" y="1664340"/>
            <a:ext cx="280988" cy="271462"/>
            <a:chOff x="6700417" y="1325880"/>
            <a:chExt cx="291245" cy="288000"/>
          </a:xfrm>
        </p:grpSpPr>
        <p:sp>
          <p:nvSpPr>
            <p:cNvPr id="69" name="Овал 68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72" name="TextBox 3"/>
          <p:cNvSpPr txBox="1">
            <a:spLocks noChangeArrowheads="1"/>
          </p:cNvSpPr>
          <p:nvPr/>
        </p:nvSpPr>
        <p:spPr bwMode="auto">
          <a:xfrm>
            <a:off x="71435" y="3284763"/>
            <a:ext cx="259150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 Методика переноса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4472C4"/>
                </a:solidFill>
              </a:rPr>
              <a:t>Обучающие материалы</a:t>
            </a:r>
            <a:endParaRPr lang="ru-RU" altLang="ru-RU" sz="1600" dirty="0">
              <a:solidFill>
                <a:srgbClr val="4472C4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 Порядок </a:t>
            </a:r>
            <a:r>
              <a:rPr lang="ru-RU" altLang="ru-RU" sz="1600" dirty="0" smtClean="0">
                <a:solidFill>
                  <a:srgbClr val="4472C4"/>
                </a:solidFill>
              </a:rPr>
              <a:t>предоставления </a:t>
            </a:r>
            <a:r>
              <a:rPr lang="ru-RU" altLang="ru-RU" sz="1600" dirty="0">
                <a:solidFill>
                  <a:srgbClr val="4472C4"/>
                </a:solidFill>
              </a:rPr>
              <a:t>доступа к ГИИС «Электронный бюджет»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 smtClean="0">
                <a:solidFill>
                  <a:srgbClr val="4472C4"/>
                </a:solidFill>
              </a:rPr>
              <a:t>Информация об организации </a:t>
            </a:r>
            <a:r>
              <a:rPr lang="ru-RU" altLang="ru-RU" sz="1600" dirty="0">
                <a:solidFill>
                  <a:srgbClr val="4472C4"/>
                </a:solidFill>
              </a:rPr>
              <a:t>технической поддержки</a:t>
            </a:r>
          </a:p>
        </p:txBody>
      </p:sp>
      <p:sp>
        <p:nvSpPr>
          <p:cNvPr id="73" name="Прямоугольник 34"/>
          <p:cNvSpPr>
            <a:spLocks noChangeArrowheads="1"/>
          </p:cNvSpPr>
          <p:nvPr/>
        </p:nvSpPr>
        <p:spPr bwMode="auto">
          <a:xfrm>
            <a:off x="311142" y="2682674"/>
            <a:ext cx="163353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Направление информации для организации работ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90397" y="1790601"/>
            <a:ext cx="930922" cy="850946"/>
            <a:chOff x="3217863" y="2078038"/>
            <a:chExt cx="930922" cy="850946"/>
          </a:xfrm>
        </p:grpSpPr>
        <p:pic>
          <p:nvPicPr>
            <p:cNvPr id="83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8" name="Прямая со стрелкой 120"/>
          <p:cNvCxnSpPr/>
          <p:nvPr/>
        </p:nvCxnSpPr>
        <p:spPr>
          <a:xfrm>
            <a:off x="1717676" y="2283396"/>
            <a:ext cx="903161" cy="88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1" name="Группа 105"/>
          <p:cNvGrpSpPr>
            <a:grpSpLocks/>
          </p:cNvGrpSpPr>
          <p:nvPr/>
        </p:nvGrpSpPr>
        <p:grpSpPr bwMode="auto">
          <a:xfrm>
            <a:off x="2620837" y="1685556"/>
            <a:ext cx="280988" cy="271462"/>
            <a:chOff x="6700417" y="1325880"/>
            <a:chExt cx="291245" cy="288000"/>
          </a:xfrm>
        </p:grpSpPr>
        <p:sp>
          <p:nvSpPr>
            <p:cNvPr id="84" name="Овал 83"/>
            <p:cNvSpPr/>
            <p:nvPr/>
          </p:nvSpPr>
          <p:spPr>
            <a:xfrm>
              <a:off x="6700417" y="1325880"/>
              <a:ext cx="287954" cy="288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ru-RU" altLang="ru-RU" sz="1100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03708" y="1339354"/>
              <a:ext cx="287954" cy="269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charset="0"/>
                </a:rPr>
                <a:t>2</a:t>
              </a:r>
            </a:p>
          </p:txBody>
        </p:sp>
      </p:grpSp>
      <p:cxnSp>
        <p:nvCxnSpPr>
          <p:cNvPr id="87" name="Прямая со стрелкой 120"/>
          <p:cNvCxnSpPr/>
          <p:nvPr/>
        </p:nvCxnSpPr>
        <p:spPr>
          <a:xfrm>
            <a:off x="3792806" y="2292274"/>
            <a:ext cx="574675" cy="15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8" name="TextBox 3"/>
          <p:cNvSpPr txBox="1">
            <a:spLocks noChangeArrowheads="1"/>
          </p:cNvSpPr>
          <p:nvPr/>
        </p:nvSpPr>
        <p:spPr bwMode="auto">
          <a:xfrm>
            <a:off x="2624633" y="3298705"/>
            <a:ext cx="19494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Получение ЭП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Направление заявок на </a:t>
            </a:r>
            <a:r>
              <a:rPr lang="ru-RU" altLang="ru-RU" sz="1600" dirty="0" smtClean="0">
                <a:solidFill>
                  <a:srgbClr val="4472C4"/>
                </a:solidFill>
              </a:rPr>
              <a:t>подключение*</a:t>
            </a:r>
            <a:endParaRPr lang="ru-RU" altLang="ru-RU" sz="1600" dirty="0">
              <a:solidFill>
                <a:srgbClr val="4472C4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Настройка АРМ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Настройка СКЗИ</a:t>
            </a:r>
          </a:p>
        </p:txBody>
      </p:sp>
      <p:sp>
        <p:nvSpPr>
          <p:cNvPr id="89" name="Прямоугольник 34"/>
          <p:cNvSpPr>
            <a:spLocks noChangeArrowheads="1"/>
          </p:cNvSpPr>
          <p:nvPr/>
        </p:nvSpPr>
        <p:spPr bwMode="auto">
          <a:xfrm>
            <a:off x="2289574" y="2721746"/>
            <a:ext cx="215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Подключение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пользователей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4671741" y="1774758"/>
            <a:ext cx="930922" cy="850946"/>
            <a:chOff x="3217863" y="2078038"/>
            <a:chExt cx="930922" cy="850946"/>
          </a:xfrm>
        </p:grpSpPr>
        <p:pic>
          <p:nvPicPr>
            <p:cNvPr id="91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" name="Группа 95"/>
          <p:cNvGrpSpPr/>
          <p:nvPr/>
        </p:nvGrpSpPr>
        <p:grpSpPr>
          <a:xfrm>
            <a:off x="6427124" y="1758082"/>
            <a:ext cx="930922" cy="850946"/>
            <a:chOff x="3217863" y="2078038"/>
            <a:chExt cx="930922" cy="850946"/>
          </a:xfrm>
        </p:grpSpPr>
        <p:pic>
          <p:nvPicPr>
            <p:cNvPr id="97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88" y="1663054"/>
            <a:ext cx="902948" cy="1005125"/>
          </a:xfrm>
          <a:prstGeom prst="rect">
            <a:avLst/>
          </a:prstGeom>
        </p:spPr>
      </p:pic>
      <p:sp>
        <p:nvSpPr>
          <p:cNvPr id="102" name="TextBox 3"/>
          <p:cNvSpPr txBox="1">
            <a:spLocks noChangeArrowheads="1"/>
          </p:cNvSpPr>
          <p:nvPr/>
        </p:nvSpPr>
        <p:spPr bwMode="auto">
          <a:xfrm>
            <a:off x="8118829" y="3262046"/>
            <a:ext cx="19494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Загрузка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Первичная проверка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Уведомление ответственных лиц организации о результатах переноса данных</a:t>
            </a:r>
          </a:p>
        </p:txBody>
      </p:sp>
      <p:grpSp>
        <p:nvGrpSpPr>
          <p:cNvPr id="103" name="Группа 102"/>
          <p:cNvGrpSpPr/>
          <p:nvPr/>
        </p:nvGrpSpPr>
        <p:grpSpPr>
          <a:xfrm>
            <a:off x="10352088" y="1741853"/>
            <a:ext cx="930922" cy="850946"/>
            <a:chOff x="3217863" y="2078038"/>
            <a:chExt cx="930922" cy="850946"/>
          </a:xfrm>
        </p:grpSpPr>
        <p:pic>
          <p:nvPicPr>
            <p:cNvPr id="104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217863" y="20780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Рисунок 58" descr="business_user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370263" y="2230438"/>
              <a:ext cx="778522" cy="6985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60" name="Прямоугольник 34"/>
          <p:cNvSpPr>
            <a:spLocks noChangeArrowheads="1"/>
          </p:cNvSpPr>
          <p:nvPr/>
        </p:nvSpPr>
        <p:spPr bwMode="auto">
          <a:xfrm>
            <a:off x="4199337" y="2761256"/>
            <a:ext cx="2157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Подготовка</a:t>
            </a:r>
            <a:r>
              <a:rPr lang="ru-RU" altLang="ru-RU" sz="1200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данных</a:t>
            </a: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4446987" y="3269971"/>
            <a:ext cx="194945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Использование механизмов поиска ошибок**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Устранение ошибок**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Внесение отсутствующих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Тестовая выгрузка </a:t>
            </a:r>
            <a:r>
              <a:rPr lang="ru-RU" altLang="ru-RU" sz="1600" dirty="0" smtClean="0">
                <a:solidFill>
                  <a:srgbClr val="4472C4"/>
                </a:solidFill>
              </a:rPr>
              <a:t>данных </a:t>
            </a:r>
            <a:r>
              <a:rPr lang="ru-RU" altLang="ru-RU" sz="1000" dirty="0" smtClean="0">
                <a:solidFill>
                  <a:srgbClr val="4472C4"/>
                </a:solidFill>
              </a:rPr>
              <a:t>(выборочно, на пилотных организациях)</a:t>
            </a:r>
            <a:endParaRPr lang="ru-RU" altLang="ru-RU" sz="1000" dirty="0">
              <a:solidFill>
                <a:srgbClr val="4472C4"/>
              </a:solidFill>
            </a:endParaRPr>
          </a:p>
        </p:txBody>
      </p:sp>
      <p:sp>
        <p:nvSpPr>
          <p:cNvPr id="63" name="Прямоугольник 34"/>
          <p:cNvSpPr>
            <a:spLocks noChangeArrowheads="1"/>
          </p:cNvSpPr>
          <p:nvPr/>
        </p:nvSpPr>
        <p:spPr bwMode="auto">
          <a:xfrm>
            <a:off x="5854313" y="2757696"/>
            <a:ext cx="2157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</a:rPr>
              <a:t>Передача данных</a:t>
            </a: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6196013" y="3277460"/>
            <a:ext cx="19494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Выгрузка данных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1600" dirty="0">
                <a:solidFill>
                  <a:srgbClr val="4472C4"/>
                </a:solidFill>
              </a:rPr>
              <a:t>Передача данных в </a:t>
            </a:r>
            <a:r>
              <a:rPr lang="ru-RU" altLang="ru-RU" sz="1600" dirty="0" smtClean="0">
                <a:solidFill>
                  <a:srgbClr val="4472C4"/>
                </a:solidFill>
              </a:rPr>
              <a:t>Федеральное казначейство</a:t>
            </a:r>
            <a:r>
              <a:rPr lang="ru-RU" altLang="ru-RU" sz="1000" dirty="0" smtClean="0">
                <a:solidFill>
                  <a:srgbClr val="4472C4"/>
                </a:solidFill>
              </a:rPr>
              <a:t> в порядке, установленном Федеральным казначейством</a:t>
            </a:r>
            <a:endParaRPr lang="ru-RU" altLang="ru-RU" sz="1000" dirty="0">
              <a:solidFill>
                <a:srgbClr val="4472C4"/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5278044" y="6544934"/>
            <a:ext cx="5633376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** - под ошибками понимаются «технические» ошибки, препятствующие передаче данных в ГИИС «Электронный бюджет»</a:t>
            </a:r>
            <a:endParaRPr lang="ru-RU" altLang="ru-RU" sz="900" b="1" dirty="0">
              <a:latin typeface="Arial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89659" y="6554427"/>
            <a:ext cx="4268387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 - подключение к  ГИИС «Электронный бюджет»</a:t>
            </a:r>
            <a:endParaRPr lang="ru-RU" alt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3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Направление информации в ФОИВ в целях организации работ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2134" y="1673411"/>
            <a:ext cx="1046596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4472C4"/>
                </a:solidFill>
                <a:latin typeface="+mj-lt"/>
              </a:rPr>
              <a:t>Письмами Федерального казначейства в адрес ФОИВ</a:t>
            </a:r>
            <a:r>
              <a:rPr lang="en-US" sz="2000" b="1" dirty="0" smtClean="0">
                <a:solidFill>
                  <a:srgbClr val="4472C4"/>
                </a:solidFill>
                <a:latin typeface="+mj-lt"/>
              </a:rPr>
              <a:t>*</a:t>
            </a:r>
            <a:r>
              <a:rPr lang="ru-RU" sz="2000" b="1" dirty="0" smtClean="0">
                <a:solidFill>
                  <a:srgbClr val="4472C4"/>
                </a:solidFill>
                <a:latin typeface="+mj-lt"/>
              </a:rPr>
              <a:t> направлены: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- Перечень проверок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, которые необходимо выполнить в ведомственной информационной системе в рамках подготовки данных к передаче в ГИИС «Электронный бюджет»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- Методики миграции данных в </a:t>
            </a:r>
            <a:r>
              <a:rPr lang="ru-RU" sz="1800" dirty="0">
                <a:solidFill>
                  <a:srgbClr val="4472C4"/>
                </a:solidFill>
              </a:rPr>
              <a:t>ГИИС «Электронный бюджет</a:t>
            </a:r>
            <a:r>
              <a:rPr lang="ru-RU" sz="1800" dirty="0" smtClean="0">
                <a:solidFill>
                  <a:srgbClr val="4472C4"/>
                </a:solidFill>
              </a:rPr>
              <a:t>»</a:t>
            </a:r>
            <a:r>
              <a:rPr lang="ru-RU" sz="1200" dirty="0" smtClean="0">
                <a:solidFill>
                  <a:srgbClr val="4472C4"/>
                </a:solidFill>
              </a:rPr>
              <a:t>, содержащие в </a:t>
            </a:r>
            <a:r>
              <a:rPr lang="ru-RU" sz="1200" dirty="0" err="1" smtClean="0">
                <a:solidFill>
                  <a:srgbClr val="4472C4"/>
                </a:solidFill>
              </a:rPr>
              <a:t>т.ч</a:t>
            </a:r>
            <a:r>
              <a:rPr lang="ru-RU" sz="1200" dirty="0" smtClean="0">
                <a:solidFill>
                  <a:srgbClr val="4472C4"/>
                </a:solidFill>
              </a:rPr>
              <a:t>. порядок передачи баз данных в Федеральное казначейство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- Информация о порядке подключения к </a:t>
            </a:r>
            <a:r>
              <a:rPr lang="ru-RU" sz="1800" dirty="0">
                <a:solidFill>
                  <a:srgbClr val="4472C4"/>
                </a:solidFill>
              </a:rPr>
              <a:t>ГИИС «Электронный бюджет</a:t>
            </a:r>
            <a:r>
              <a:rPr lang="ru-RU" sz="1800" dirty="0" smtClean="0">
                <a:solidFill>
                  <a:srgbClr val="4472C4"/>
                </a:solidFill>
              </a:rPr>
              <a:t>»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- Информация о службе технической поддержке</a:t>
            </a:r>
          </a:p>
          <a:p>
            <a:pPr>
              <a:lnSpc>
                <a:spcPts val="2600"/>
              </a:lnSpc>
              <a:spcAft>
                <a:spcPts val="12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- Запрос информации об ответственных за передачу информации в </a:t>
            </a:r>
            <a:r>
              <a:rPr lang="ru-RU" sz="1800" dirty="0">
                <a:solidFill>
                  <a:srgbClr val="4472C4"/>
                </a:solidFill>
              </a:rPr>
              <a:t>ГИИС «Электронный бюджет</a:t>
            </a:r>
            <a:r>
              <a:rPr lang="ru-RU" sz="1800" dirty="0" smtClean="0">
                <a:solidFill>
                  <a:srgbClr val="4472C4"/>
                </a:solidFill>
              </a:rPr>
              <a:t>», а также за последующую проверку</a:t>
            </a:r>
            <a:endParaRPr lang="ru-RU" sz="1800" dirty="0">
              <a:solidFill>
                <a:srgbClr val="4472C4"/>
              </a:solidFill>
              <a:latin typeface="+mj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39101" y="6259814"/>
            <a:ext cx="9581174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400" dirty="0" smtClean="0">
                <a:latin typeface="Arial" pitchFamily="34" charset="0"/>
              </a:rPr>
              <a:t>* - каждому ФОИВ направлено отдельное письмо</a:t>
            </a:r>
            <a:r>
              <a:rPr lang="ru-RU" altLang="ru-RU" sz="1400" b="1" dirty="0" smtClean="0">
                <a:latin typeface="Arial" pitchFamily="34" charset="0"/>
              </a:rPr>
              <a:t>. В случае, если вы не получали разъяснительного письма Федерального казначейства, необходимо обратиться по адресу электронной почты </a:t>
            </a:r>
            <a:r>
              <a:rPr lang="en-US" altLang="ru-RU" sz="1400" b="1" dirty="0" smtClean="0">
                <a:latin typeface="Arial" pitchFamily="34" charset="0"/>
              </a:rPr>
              <a:t>VLarina@roskazna.ru</a:t>
            </a:r>
            <a:endParaRPr lang="ru-RU" altLang="ru-RU" sz="14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9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Перечень проверок в ведомственных информационных системах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2159" y="1140460"/>
            <a:ext cx="9552857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4472C4"/>
                </a:solidFill>
                <a:latin typeface="+mj-lt"/>
              </a:rPr>
              <a:t>В части бухгалтерского учета: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800" dirty="0" smtClean="0">
                <a:solidFill>
                  <a:srgbClr val="4472C4"/>
                </a:solidFill>
                <a:latin typeface="+mj-lt"/>
              </a:rPr>
              <a:t>­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Отсутствие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и не уникальность у основного средства инвентарного номера;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Основные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средства с количеством больше 1 не имеют признак группового учета;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Основные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средства с признаком группового учета имеют один инвентарный номер, а также количество инвентарных номеров не совпадает с количеством инвентарных объектов;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Наличие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незаполненных значений аналитических признаков счетов при формировании </a:t>
            </a:r>
            <a:r>
              <a:rPr lang="ru-RU" sz="1200" dirty="0" err="1">
                <a:solidFill>
                  <a:srgbClr val="4472C4"/>
                </a:solidFill>
                <a:latin typeface="+mj-lt"/>
              </a:rPr>
              <a:t>оборотно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-сальдовых ведомостей по счету;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Наличие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у основных средств нескольких счетов начисления амортизации;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Наличие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на начало года материалов с количеством равным или меньшим нуля;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Во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всех документах по движению бланков строгой отчетности не введены начальные и конечные номера 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бланков;</a:t>
            </a:r>
            <a:endParaRPr lang="ru-RU" sz="1200" dirty="0">
              <a:solidFill>
                <a:srgbClr val="4472C4"/>
              </a:solidFill>
              <a:latin typeface="+mj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Отсутствие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в информационной системе Учреждения обязательных 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реквизитов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200" dirty="0" smtClean="0">
              <a:solidFill>
                <a:srgbClr val="4472C4"/>
              </a:solidFill>
              <a:latin typeface="+mj-lt"/>
            </a:endParaRPr>
          </a:p>
          <a:p>
            <a:pPr marL="342900" indent="-342900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4472C4"/>
                </a:solidFill>
                <a:latin typeface="+mj-lt"/>
              </a:rPr>
              <a:t>В части заработной платы: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Отсутствие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и </a:t>
            </a:r>
            <a:r>
              <a:rPr lang="ru-RU" sz="1200" dirty="0" err="1">
                <a:solidFill>
                  <a:srgbClr val="4472C4"/>
                </a:solidFill>
                <a:latin typeface="+mj-lt"/>
              </a:rPr>
              <a:t>неуникальность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 табельных номеров сотрудников;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>
                <a:solidFill>
                  <a:srgbClr val="4472C4"/>
                </a:solidFill>
                <a:latin typeface="+mj-lt"/>
              </a:rPr>
              <a:t>Н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аличие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в базе помеченных на удаление (и не удаленных) документов, элементов справочников сотрудники, физические лица, подлежащих переносу;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>
                <a:solidFill>
                  <a:srgbClr val="4472C4"/>
                </a:solidFill>
                <a:latin typeface="+mj-lt"/>
              </a:rPr>
              <a:t>Н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аличие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в базе 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не проведенных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документов, подлежащих переносу;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>
                <a:solidFill>
                  <a:srgbClr val="4472C4"/>
                </a:solidFill>
                <a:latin typeface="+mj-lt"/>
              </a:rPr>
              <a:t>Н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екорректная 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настройка расчета среднего заработка (не определены виды начислений, входящих в состав расчетной базы); 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1200" dirty="0">
                <a:solidFill>
                  <a:srgbClr val="4472C4"/>
                </a:solidFill>
                <a:latin typeface="+mj-lt"/>
              </a:rPr>
              <a:t>Н</a:t>
            </a:r>
            <a:r>
              <a:rPr lang="ru-RU" sz="1200" dirty="0" smtClean="0">
                <a:solidFill>
                  <a:srgbClr val="4472C4"/>
                </a:solidFill>
                <a:latin typeface="+mj-lt"/>
              </a:rPr>
              <a:t>аличие </a:t>
            </a:r>
            <a:r>
              <a:rPr lang="ru-RU" sz="1200" dirty="0" err="1">
                <a:solidFill>
                  <a:srgbClr val="4472C4"/>
                </a:solidFill>
                <a:latin typeface="+mj-lt"/>
              </a:rPr>
              <a:t>задвоений</a:t>
            </a:r>
            <a:r>
              <a:rPr lang="ru-RU" sz="1200" dirty="0">
                <a:solidFill>
                  <a:srgbClr val="4472C4"/>
                </a:solidFill>
                <a:latin typeface="+mj-lt"/>
              </a:rPr>
              <a:t> в справочнике Физические лица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200" dirty="0">
              <a:solidFill>
                <a:srgbClr val="4472C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07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3671" y="145182"/>
            <a:ext cx="7484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Методика миграции данных в ГИИС «Электронный бюджет»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084" y="1955145"/>
            <a:ext cx="65130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Содержит подробное описание мероприятий по проверке данных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Включает в себя механизмы подготовки данных для часто используемых информационных систем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Описывает порядок выгрузки и передачи данных из ведомственных информационных систем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72C4"/>
                </a:solidFill>
                <a:latin typeface="+mj-lt"/>
              </a:rPr>
              <a:t>Содержит инструкции по проверке данных после переноса в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ГИИС «Электронный бюджет»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rgbClr val="4472C4"/>
              </a:solidFill>
              <a:latin typeface="+mj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200" dirty="0" smtClean="0">
              <a:solidFill>
                <a:srgbClr val="4472C4"/>
              </a:solidFill>
              <a:latin typeface="+mj-lt"/>
            </a:endParaRP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ru-RU" sz="1200" dirty="0">
              <a:solidFill>
                <a:srgbClr val="4472C4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9849" y="854844"/>
            <a:ext cx="5191125" cy="1862048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2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Внимание!</a:t>
            </a:r>
          </a:p>
          <a:p>
            <a:pPr lvl="0">
              <a:spcBef>
                <a:spcPts val="600"/>
              </a:spcBef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Выгрузка данных,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 также проверочные отчеты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 ней, передаются в ТОФК вместе с Актом приема-передачи*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287" y="2799519"/>
            <a:ext cx="3529453" cy="3724275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9659" y="6583002"/>
            <a:ext cx="8030491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900" b="1" dirty="0" smtClean="0">
                <a:latin typeface="Arial" pitchFamily="34" charset="0"/>
              </a:rPr>
              <a:t>* - проект Акта приема-передачи содержится в приложении «Порядок передачи баз данных…» к Методике миграции </a:t>
            </a:r>
            <a:endParaRPr lang="ru-RU" alt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8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6" y="1566863"/>
            <a:ext cx="5981089" cy="4157999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6388894" y="1592607"/>
            <a:ext cx="5549106" cy="1423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в ТОФК заявки на подключение пользователей со стороны федерального органа исполнительной власти или их территориальных органов с указанием роли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«Утверждение руководитель»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проверить наличие данного пользователя в карточке образцов первой подписи, находящейся в ТОФК.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1720850" y="1092200"/>
            <a:ext cx="8947150" cy="4746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400" b="1" dirty="0"/>
              <a:t>В заявке указываются полномочия сотрудников по работе в </a:t>
            </a:r>
            <a:r>
              <a:rPr kumimoji="0" lang="ru-RU" altLang="ru-RU" sz="1400" b="1" dirty="0" smtClean="0"/>
              <a:t>бухгалтерских подсистемах системы </a:t>
            </a:r>
            <a:r>
              <a:rPr kumimoji="0" lang="ru-RU" altLang="ru-RU" sz="1400" b="1" dirty="0"/>
              <a:t>«Электронный  бюджет</a:t>
            </a:r>
            <a:r>
              <a:rPr kumimoji="0" lang="ru-RU" altLang="ru-RU" sz="1400" b="1" dirty="0" smtClean="0"/>
              <a:t>»</a:t>
            </a:r>
            <a:endParaRPr kumimoji="0" lang="ru-RU" altLang="ru-RU" sz="1400" b="1" dirty="0"/>
          </a:p>
        </p:txBody>
      </p:sp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3752850" y="179388"/>
            <a:ext cx="8185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Временный порядок подключения пользователей учреждений, передавших полномочия, и пользователей </a:t>
            </a:r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централизованных бухгалтерий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388894" y="3160789"/>
            <a:ext cx="5549106" cy="26509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подключения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ГИИС «Электронный бюджет»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письмом Минфина России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08.04.2015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21-03-04/19786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необходимости подключения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ТОФК, а также организаций, передающих полномочия,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доведена до ТОФК письмом от 27.12.2018 № 07-04-05/13-28475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форма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подключение 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ГИИС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«Электронный бюджет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примером её заполнения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доведена до ТОФК письмом от 11.07.2019 № 07-04-05/13-14758;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на сайте Федерального казначейства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«ГИС/Электронный бюджет/Подключение к системе» (публикация от 16.09.2019)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39A571-921F-4097-904D-B37B079942A8}" type="slidenum">
              <a:rPr lang="ru-RU" altLang="ru-RU" smtClean="0"/>
              <a:pPr/>
              <a:t>7</a:t>
            </a:fld>
            <a:endParaRPr lang="ru-RU" alt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916723" y="5939392"/>
            <a:ext cx="8549483" cy="830997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При наличии вопросов по формированию пакета документов необходимо обращаться в соответствующий ТОФК.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Контактная информация содержится в разделе «ГИС/Подключение к системе/Контактная информация»</a:t>
            </a:r>
          </a:p>
        </p:txBody>
      </p:sp>
    </p:spTree>
    <p:extLst>
      <p:ext uri="{BB962C8B-B14F-4D97-AF65-F5344CB8AC3E}">
        <p14:creationId xmlns:p14="http://schemas.microsoft.com/office/powerpoint/2010/main" val="225425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4271596" y="117842"/>
            <a:ext cx="72551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 необходимости наличия ключа электронной подписи для работы с системой «Электронный бюджет»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39A571-921F-4097-904D-B37B079942A8}" type="slidenum">
              <a:rPr lang="ru-RU" altLang="ru-RU" smtClean="0"/>
              <a:pPr/>
              <a:t>8</a:t>
            </a:fld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2987674"/>
            <a:ext cx="4531152" cy="3551238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7" y="1257301"/>
            <a:ext cx="5157547" cy="5281612"/>
          </a:xfrm>
          <a:prstGeom prst="rect">
            <a:avLst/>
          </a:prstGeom>
          <a:effectLst>
            <a:outerShdw blurRad="50800" dist="12700" algn="ctr" rotWithShape="0">
              <a:srgbClr val="000000">
                <a:alpha val="99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5055343" y="3494384"/>
            <a:ext cx="659341" cy="10169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8138" y="1565201"/>
            <a:ext cx="4983162" cy="1077218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Для доступа в систему «Электронный бюджет» необходима усиленная квалифицированная электронная подпись, выданная аккредитованным удостоверяющим центром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5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7862" y="6356350"/>
            <a:ext cx="405938" cy="365125"/>
          </a:xfrm>
        </p:spPr>
        <p:txBody>
          <a:bodyPr/>
          <a:lstStyle/>
          <a:p>
            <a:fld id="{6CFFCC01-7066-4CD9-9DA1-83E6E175B465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839717" y="198782"/>
            <a:ext cx="6716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Материалы для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самостоятельного обучения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0807" y="3277901"/>
            <a:ext cx="4617518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Руководства пользователей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Технологические регламенты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Обучающие видеоролики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+mj-lt"/>
              </a:rPr>
              <a:t>Презентации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91890" y="1954462"/>
            <a:ext cx="2624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Размещены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на сайте Федерального казначейства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hlinkClick r:id="rId2"/>
              </a:rPr>
              <a:t>www.roskazna.ru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 в разделе «ГИС/Ведение бюджетного учета»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414" y="1739103"/>
            <a:ext cx="4667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Состав материалов для самостоятельного обучения пользователей: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04" y="761839"/>
            <a:ext cx="3762375" cy="2662770"/>
          </a:xfrm>
          <a:prstGeom prst="rect">
            <a:avLst/>
          </a:prstGeom>
          <a:noFill/>
          <a:ln>
            <a:noFill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120"/>
          <p:cNvCxnSpPr/>
          <p:nvPr/>
        </p:nvCxnSpPr>
        <p:spPr>
          <a:xfrm flipH="1">
            <a:off x="4327310" y="3424609"/>
            <a:ext cx="1064580" cy="592706"/>
          </a:xfrm>
          <a:prstGeom prst="straightConnector1">
            <a:avLst/>
          </a:prstGeom>
          <a:ln w="508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90226" y="4407892"/>
            <a:ext cx="26240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2.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Доступны 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на портале обучения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Федерального </a:t>
            </a: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азначейства </a:t>
            </a:r>
            <a:r>
              <a:rPr lang="ru-RU" sz="1600" u="sng" dirty="0">
                <a:hlinkClick r:id="rId4"/>
              </a:rPr>
              <a:t>http://</a:t>
            </a:r>
            <a:r>
              <a:rPr lang="ru-RU" sz="1600" u="sng" dirty="0" smtClean="0">
                <a:hlinkClick r:id="rId4"/>
              </a:rPr>
              <a:t>peo.roskazna.ru</a:t>
            </a:r>
            <a:endParaRPr lang="ru-RU" sz="1600" u="sng" dirty="0" smtClean="0"/>
          </a:p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(подробная информация о курсе размещена на сайте Федерального казначейства в разделе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«ГИС/Исполнение ПП РФ от 08.06.2018 №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658», запись от 26.12.2018)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Прямая со стрелкой 120"/>
          <p:cNvCxnSpPr/>
          <p:nvPr/>
        </p:nvCxnSpPr>
        <p:spPr>
          <a:xfrm flipH="1" flipV="1">
            <a:off x="4327310" y="4388461"/>
            <a:ext cx="1024816" cy="507060"/>
          </a:xfrm>
          <a:prstGeom prst="straightConnector1">
            <a:avLst/>
          </a:prstGeom>
          <a:ln w="50800">
            <a:solidFill>
              <a:srgbClr val="47B0FF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07" y="3829050"/>
            <a:ext cx="3667210" cy="2475367"/>
          </a:xfrm>
          <a:prstGeom prst="rect">
            <a:avLst/>
          </a:prstGeom>
          <a:noFill/>
          <a:ln>
            <a:noFill/>
          </a:ln>
          <a:effectLst>
            <a:outerShdw blurRad="50800" dist="127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54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</TotalTime>
  <Words>1799</Words>
  <Application>Microsoft Office PowerPoint</Application>
  <PresentationFormat>Широкоэкранный</PresentationFormat>
  <Paragraphs>271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(ОС, МЗ, работы и услуги)</vt:lpstr>
      <vt:lpstr>Начисление заработной платы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СОВЕЩАНИЯ</dc:title>
  <dc:creator>Дубовик Антон Викторович</dc:creator>
  <cp:lastModifiedBy>Степанов Максим Валериевич</cp:lastModifiedBy>
  <cp:revision>311</cp:revision>
  <cp:lastPrinted>2019-04-23T08:53:02Z</cp:lastPrinted>
  <dcterms:modified xsi:type="dcterms:W3CDTF">2019-12-12T16:44:56Z</dcterms:modified>
</cp:coreProperties>
</file>