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93" r:id="rId2"/>
    <p:sldId id="294" r:id="rId3"/>
    <p:sldId id="334" r:id="rId4"/>
    <p:sldId id="353" r:id="rId5"/>
    <p:sldId id="350" r:id="rId6"/>
    <p:sldId id="352" r:id="rId7"/>
    <p:sldId id="347" r:id="rId8"/>
    <p:sldId id="349" r:id="rId9"/>
    <p:sldId id="351" r:id="rId10"/>
    <p:sldId id="322" r:id="rId11"/>
  </p:sldIdLst>
  <p:sldSz cx="12192000" cy="6858000"/>
  <p:notesSz cx="6819900" cy="9918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897A78-646D-4735-AD0A-F0877CD0326B}">
          <p14:sldIdLst/>
        </p14:section>
        <p14:section name="Раздел без заголовка" id="{35158A4D-836B-4C46-8657-B230111A9C27}">
          <p14:sldIdLst>
            <p14:sldId id="293"/>
            <p14:sldId id="294"/>
            <p14:sldId id="334"/>
            <p14:sldId id="353"/>
            <p14:sldId id="350"/>
            <p14:sldId id="352"/>
            <p14:sldId id="347"/>
            <p14:sldId id="349"/>
            <p14:sldId id="35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275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32298-93A9-4AC5-BE8D-93CDE88144A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275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9A47B-DA34-426D-AACC-CD8AB503E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2274" y="1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44538"/>
            <a:ext cx="6613525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672" y="4711106"/>
            <a:ext cx="5456557" cy="446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0623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2274" y="9420623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363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sym typeface="Wingdings" pitchFamily="2" charset="2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B4380EA-2F50-4263-88B5-14539989100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7140A4A-C1F9-4C06-B93D-9F015CA84D04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EA16A2B-EE6B-4899-9640-7D6753A26704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65462" y="9420624"/>
            <a:ext cx="2952848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76A86A-476F-4860-8CB6-229A399AE054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4" name="Rectangle 7"/>
          <p:cNvSpPr txBox="1">
            <a:spLocks noGrp="1" noChangeArrowheads="1"/>
          </p:cNvSpPr>
          <p:nvPr/>
        </p:nvSpPr>
        <p:spPr bwMode="auto">
          <a:xfrm>
            <a:off x="3865462" y="9420624"/>
            <a:ext cx="2952848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52C86F-C740-4084-B0FD-919BB205D4C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89063" y="5729288"/>
            <a:ext cx="2011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dirty="0" smtClean="0">
                <a:cs typeface="Times New Roman" pitchFamily="18" charset="0"/>
              </a:rPr>
              <a:t>10 января 2020 </a:t>
            </a:r>
            <a:r>
              <a:rPr lang="ru-RU" altLang="ru-RU" dirty="0">
                <a:cs typeface="Times New Roman" pitchFamily="18" charset="0"/>
              </a:rPr>
              <a:t>г.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57192" y="5181478"/>
            <a:ext cx="577753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dirty="0" smtClean="0">
                <a:cs typeface="Times New Roman" pitchFamily="18" charset="0"/>
              </a:rPr>
              <a:t>Заместитель руководителя Межрегионального бухгалтерского </a:t>
            </a:r>
            <a:r>
              <a:rPr lang="ru-RU" altLang="ru-RU" dirty="0">
                <a:cs typeface="Times New Roman" pitchFamily="18" charset="0"/>
              </a:rPr>
              <a:t>Управления </a:t>
            </a:r>
            <a:r>
              <a:rPr lang="ru-RU" altLang="ru-RU" dirty="0" smtClean="0">
                <a:cs typeface="Times New Roman" pitchFamily="18" charset="0"/>
              </a:rPr>
              <a:t>Федерального </a:t>
            </a:r>
            <a:r>
              <a:rPr lang="ru-RU" altLang="ru-RU" dirty="0">
                <a:cs typeface="Times New Roman" pitchFamily="18" charset="0"/>
              </a:rPr>
              <a:t>казначейства </a:t>
            </a:r>
          </a:p>
          <a:p>
            <a:pPr algn="r">
              <a:spcBef>
                <a:spcPct val="50000"/>
              </a:spcBef>
            </a:pPr>
            <a:r>
              <a:rPr lang="ru-RU" altLang="ru-RU" b="1" dirty="0" smtClean="0">
                <a:cs typeface="Times New Roman" pitchFamily="18" charset="0"/>
              </a:rPr>
              <a:t>Д.В</a:t>
            </a:r>
            <a:r>
              <a:rPr lang="ru-RU" altLang="ru-RU" b="1" dirty="0">
                <a:cs typeface="Times New Roman" pitchFamily="18" charset="0"/>
              </a:rPr>
              <a:t>. </a:t>
            </a:r>
            <a:r>
              <a:rPr lang="ru-RU" altLang="ru-RU" b="1" dirty="0" smtClean="0">
                <a:cs typeface="Times New Roman" pitchFamily="18" charset="0"/>
              </a:rPr>
              <a:t>Соломатин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17BDAA6-D823-4CD9-92DF-9D348E37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657" y="1597783"/>
            <a:ext cx="1023207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Вопросы технологического обеспечения передачи полномочий по ведению бюджетного учета и формированию бюджетной отчетности, а также по начислению и перечислению оплаты труда, иных выплат и связанных с ними обязательных платежей в бюджеты бюджетной системы Российской Федерации федеральных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органов исполнительной власти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второй очереди и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их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территориальных органов в Федеральное казначейство и его территориальные органы с 1 января 2020 года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4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50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6349" y="2276883"/>
            <a:ext cx="8160907" cy="1015663"/>
          </a:xfrm>
          <a:prstGeom prst="rect">
            <a:avLst/>
          </a:prstGeom>
          <a:noFill/>
        </p:spPr>
        <p:txBody>
          <a:bodyPr lIns="91424" tIns="45718" rIns="91424" bIns="45718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www.roskazna.ru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80953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4" name="Группа 105"/>
          <p:cNvGrpSpPr>
            <a:grpSpLocks/>
          </p:cNvGrpSpPr>
          <p:nvPr/>
        </p:nvGrpSpPr>
        <p:grpSpPr bwMode="auto">
          <a:xfrm>
            <a:off x="4500255" y="1634958"/>
            <a:ext cx="280988" cy="271462"/>
            <a:chOff x="6700417" y="1325880"/>
            <a:chExt cx="291245" cy="288000"/>
          </a:xfrm>
        </p:grpSpPr>
        <p:sp>
          <p:nvSpPr>
            <p:cNvPr id="76" name="Овал 75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8205" name="Группа 105"/>
          <p:cNvGrpSpPr>
            <a:grpSpLocks/>
          </p:cNvGrpSpPr>
          <p:nvPr/>
        </p:nvGrpSpPr>
        <p:grpSpPr bwMode="auto">
          <a:xfrm>
            <a:off x="6337300" y="1592323"/>
            <a:ext cx="280988" cy="271462"/>
            <a:chOff x="6700417" y="1325880"/>
            <a:chExt cx="291245" cy="288000"/>
          </a:xfrm>
        </p:grpSpPr>
        <p:sp>
          <p:nvSpPr>
            <p:cNvPr id="79" name="Овал 7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4</a:t>
              </a:r>
            </a:p>
          </p:txBody>
        </p:sp>
      </p:grpSp>
      <p:sp>
        <p:nvSpPr>
          <p:cNvPr id="34" name="Заголовок 1"/>
          <p:cNvSpPr>
            <a:spLocks/>
          </p:cNvSpPr>
          <p:nvPr/>
        </p:nvSpPr>
        <p:spPr bwMode="auto">
          <a:xfrm>
            <a:off x="4010025" y="93664"/>
            <a:ext cx="7913688" cy="7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мероприятия Плана технологического обеспечения передачи полномочий</a:t>
            </a:r>
            <a:endParaRPr lang="ru-RU" alt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Прямая со стрелкой 120"/>
          <p:cNvCxnSpPr/>
          <p:nvPr/>
        </p:nvCxnSpPr>
        <p:spPr>
          <a:xfrm>
            <a:off x="5837238" y="228024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2" name="Прямоугольник 34"/>
          <p:cNvSpPr>
            <a:spLocks noChangeArrowheads="1"/>
          </p:cNvSpPr>
          <p:nvPr/>
        </p:nvSpPr>
        <p:spPr bwMode="auto">
          <a:xfrm>
            <a:off x="7878763" y="2737030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Загрузка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grpSp>
        <p:nvGrpSpPr>
          <p:cNvPr id="8213" name="Группа 105"/>
          <p:cNvGrpSpPr>
            <a:grpSpLocks/>
          </p:cNvGrpSpPr>
          <p:nvPr/>
        </p:nvGrpSpPr>
        <p:grpSpPr bwMode="auto">
          <a:xfrm>
            <a:off x="8148638" y="1556224"/>
            <a:ext cx="280987" cy="271462"/>
            <a:chOff x="6700417" y="1325880"/>
            <a:chExt cx="291245" cy="288000"/>
          </a:xfrm>
        </p:grpSpPr>
        <p:sp>
          <p:nvSpPr>
            <p:cNvPr id="41" name="Овал 40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5</a:t>
              </a:r>
            </a:p>
          </p:txBody>
        </p:sp>
      </p:grpSp>
      <p:cxnSp>
        <p:nvCxnSpPr>
          <p:cNvPr id="45" name="Прямая со стрелкой 120"/>
          <p:cNvCxnSpPr/>
          <p:nvPr/>
        </p:nvCxnSpPr>
        <p:spPr>
          <a:xfrm>
            <a:off x="7572375" y="2267544"/>
            <a:ext cx="573088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216" name="Группа 105"/>
          <p:cNvGrpSpPr>
            <a:grpSpLocks/>
          </p:cNvGrpSpPr>
          <p:nvPr/>
        </p:nvGrpSpPr>
        <p:grpSpPr bwMode="auto">
          <a:xfrm>
            <a:off x="10188575" y="1540349"/>
            <a:ext cx="280988" cy="271462"/>
            <a:chOff x="6700417" y="1325880"/>
            <a:chExt cx="291245" cy="288000"/>
          </a:xfrm>
        </p:grpSpPr>
        <p:sp>
          <p:nvSpPr>
            <p:cNvPr id="48" name="Овал 47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6</a:t>
              </a:r>
            </a:p>
          </p:txBody>
        </p:sp>
      </p:grpSp>
      <p:cxnSp>
        <p:nvCxnSpPr>
          <p:cNvPr id="50" name="Прямая со стрелкой 120"/>
          <p:cNvCxnSpPr/>
          <p:nvPr/>
        </p:nvCxnSpPr>
        <p:spPr>
          <a:xfrm>
            <a:off x="9507538" y="2242144"/>
            <a:ext cx="573087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8" name="Прямоугольник 34"/>
          <p:cNvSpPr>
            <a:spLocks noChangeArrowheads="1"/>
          </p:cNvSpPr>
          <p:nvPr/>
        </p:nvSpPr>
        <p:spPr bwMode="auto">
          <a:xfrm>
            <a:off x="9879013" y="27474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Проверка данных</a:t>
            </a:r>
          </a:p>
        </p:txBody>
      </p:sp>
      <p:sp>
        <p:nvSpPr>
          <p:cNvPr id="8230" name="TextBox 3"/>
          <p:cNvSpPr txBox="1">
            <a:spLocks noChangeArrowheads="1"/>
          </p:cNvSpPr>
          <p:nvPr/>
        </p:nvSpPr>
        <p:spPr bwMode="auto">
          <a:xfrm>
            <a:off x="9974263" y="3326406"/>
            <a:ext cx="19494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Начало работы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7" y="1740786"/>
            <a:ext cx="902948" cy="1005125"/>
          </a:xfrm>
          <a:prstGeom prst="rect">
            <a:avLst/>
          </a:prstGeom>
        </p:spPr>
      </p:pic>
      <p:grpSp>
        <p:nvGrpSpPr>
          <p:cNvPr id="61" name="Группа 105"/>
          <p:cNvGrpSpPr>
            <a:grpSpLocks/>
          </p:cNvGrpSpPr>
          <p:nvPr/>
        </p:nvGrpSpPr>
        <p:grpSpPr bwMode="auto">
          <a:xfrm>
            <a:off x="380560" y="1664340"/>
            <a:ext cx="280988" cy="271462"/>
            <a:chOff x="6700417" y="1325880"/>
            <a:chExt cx="291245" cy="288000"/>
          </a:xfrm>
        </p:grpSpPr>
        <p:sp>
          <p:nvSpPr>
            <p:cNvPr id="69" name="Овал 6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71435" y="3284763"/>
            <a:ext cx="259150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 Методика переноса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B050"/>
                </a:solidFill>
              </a:rPr>
              <a:t>Обучающие материалы</a:t>
            </a:r>
            <a:endParaRPr lang="ru-RU" altLang="ru-RU" sz="16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 Порядок </a:t>
            </a:r>
            <a:r>
              <a:rPr lang="ru-RU" altLang="ru-RU" sz="1600" dirty="0" smtClean="0">
                <a:solidFill>
                  <a:srgbClr val="00B050"/>
                </a:solidFill>
              </a:rPr>
              <a:t>предоставления </a:t>
            </a:r>
            <a:r>
              <a:rPr lang="ru-RU" altLang="ru-RU" sz="1600" dirty="0">
                <a:solidFill>
                  <a:srgbClr val="00B050"/>
                </a:solidFill>
              </a:rPr>
              <a:t>доступа к ГИИС «Электронный бюджет»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B050"/>
                </a:solidFill>
              </a:rPr>
              <a:t>Информация об организации </a:t>
            </a:r>
            <a:r>
              <a:rPr lang="ru-RU" altLang="ru-RU" sz="1600" dirty="0">
                <a:solidFill>
                  <a:srgbClr val="00B050"/>
                </a:solidFill>
              </a:rPr>
              <a:t>технической поддержки</a:t>
            </a:r>
          </a:p>
        </p:txBody>
      </p:sp>
      <p:sp>
        <p:nvSpPr>
          <p:cNvPr id="73" name="Прямоугольник 34"/>
          <p:cNvSpPr>
            <a:spLocks noChangeArrowheads="1"/>
          </p:cNvSpPr>
          <p:nvPr/>
        </p:nvSpPr>
        <p:spPr bwMode="auto">
          <a:xfrm>
            <a:off x="311142" y="2682674"/>
            <a:ext cx="163353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Направление информации для организации работ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90397" y="1790601"/>
            <a:ext cx="930922" cy="850946"/>
            <a:chOff x="3217863" y="2078038"/>
            <a:chExt cx="930922" cy="850946"/>
          </a:xfrm>
        </p:grpSpPr>
        <p:pic>
          <p:nvPicPr>
            <p:cNvPr id="83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8" name="Прямая со стрелкой 120"/>
          <p:cNvCxnSpPr/>
          <p:nvPr/>
        </p:nvCxnSpPr>
        <p:spPr>
          <a:xfrm>
            <a:off x="1717676" y="2283396"/>
            <a:ext cx="903161" cy="8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1" name="Группа 105"/>
          <p:cNvGrpSpPr>
            <a:grpSpLocks/>
          </p:cNvGrpSpPr>
          <p:nvPr/>
        </p:nvGrpSpPr>
        <p:grpSpPr bwMode="auto">
          <a:xfrm>
            <a:off x="2620837" y="1685556"/>
            <a:ext cx="280988" cy="271462"/>
            <a:chOff x="6700417" y="1325880"/>
            <a:chExt cx="291245" cy="288000"/>
          </a:xfrm>
        </p:grpSpPr>
        <p:sp>
          <p:nvSpPr>
            <p:cNvPr id="84" name="Овал 83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cxnSp>
        <p:nvCxnSpPr>
          <p:cNvPr id="87" name="Прямая со стрелкой 120"/>
          <p:cNvCxnSpPr/>
          <p:nvPr/>
        </p:nvCxnSpPr>
        <p:spPr>
          <a:xfrm>
            <a:off x="3792806" y="229227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2624633" y="3298705"/>
            <a:ext cx="19494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Получение ЭП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Направление заявок на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подключение*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Не подключено </a:t>
            </a:r>
            <a:r>
              <a:rPr lang="ru-RU" altLang="ru-RU" sz="1200" b="1" smtClean="0">
                <a:solidFill>
                  <a:srgbClr val="FF0000"/>
                </a:solidFill>
              </a:rPr>
              <a:t>– 56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организаций</a:t>
            </a:r>
            <a:endParaRPr lang="ru-RU" altLang="ru-RU" sz="12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Настройка АРМ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Настройка СКЗИ</a:t>
            </a:r>
          </a:p>
        </p:txBody>
      </p:sp>
      <p:sp>
        <p:nvSpPr>
          <p:cNvPr id="89" name="Прямоугольник 34"/>
          <p:cNvSpPr>
            <a:spLocks noChangeArrowheads="1"/>
          </p:cNvSpPr>
          <p:nvPr/>
        </p:nvSpPr>
        <p:spPr bwMode="auto">
          <a:xfrm>
            <a:off x="2289574" y="2721746"/>
            <a:ext cx="215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Подключение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пользователей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4671741" y="1774758"/>
            <a:ext cx="930922" cy="850946"/>
            <a:chOff x="3217863" y="2078038"/>
            <a:chExt cx="930922" cy="850946"/>
          </a:xfrm>
        </p:grpSpPr>
        <p:pic>
          <p:nvPicPr>
            <p:cNvPr id="91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" name="Группа 95"/>
          <p:cNvGrpSpPr/>
          <p:nvPr/>
        </p:nvGrpSpPr>
        <p:grpSpPr>
          <a:xfrm>
            <a:off x="6427124" y="1758082"/>
            <a:ext cx="930922" cy="850946"/>
            <a:chOff x="3217863" y="2078038"/>
            <a:chExt cx="930922" cy="850946"/>
          </a:xfrm>
        </p:grpSpPr>
        <p:pic>
          <p:nvPicPr>
            <p:cNvPr id="97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8" y="1663054"/>
            <a:ext cx="902948" cy="1005125"/>
          </a:xfrm>
          <a:prstGeom prst="rect">
            <a:avLst/>
          </a:prstGeom>
        </p:spPr>
      </p:pic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8118829" y="3262046"/>
            <a:ext cx="19494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Загрузка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Первичная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Уведомление ответственных лиц организации о результатах переноса данных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10352088" y="1741853"/>
            <a:ext cx="930922" cy="850946"/>
            <a:chOff x="3217863" y="2078038"/>
            <a:chExt cx="930922" cy="850946"/>
          </a:xfrm>
        </p:grpSpPr>
        <p:pic>
          <p:nvPicPr>
            <p:cNvPr id="10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60" name="Прямоугольник 34"/>
          <p:cNvSpPr>
            <a:spLocks noChangeArrowheads="1"/>
          </p:cNvSpPr>
          <p:nvPr/>
        </p:nvSpPr>
        <p:spPr bwMode="auto">
          <a:xfrm>
            <a:off x="4199337" y="2761256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Подготовка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4446987" y="3269971"/>
            <a:ext cx="194945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Использование механизмов поиска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Устранение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Внесение отсутствующих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Тестовая выгрузка </a:t>
            </a:r>
            <a:r>
              <a:rPr lang="ru-RU" altLang="ru-RU" sz="1600" dirty="0" smtClean="0">
                <a:solidFill>
                  <a:srgbClr val="00B050"/>
                </a:solidFill>
              </a:rPr>
              <a:t>данных </a:t>
            </a:r>
            <a:r>
              <a:rPr lang="ru-RU" altLang="ru-RU" sz="1000" dirty="0" smtClean="0">
                <a:solidFill>
                  <a:srgbClr val="00B050"/>
                </a:solidFill>
              </a:rPr>
              <a:t>(выборочно, на пилотных организациях)</a:t>
            </a:r>
            <a:endParaRPr lang="ru-RU" altLang="ru-RU" sz="1000" dirty="0">
              <a:solidFill>
                <a:srgbClr val="00B050"/>
              </a:solidFill>
            </a:endParaRPr>
          </a:p>
        </p:txBody>
      </p:sp>
      <p:sp>
        <p:nvSpPr>
          <p:cNvPr id="63" name="Прямоугольник 34"/>
          <p:cNvSpPr>
            <a:spLocks noChangeArrowheads="1"/>
          </p:cNvSpPr>
          <p:nvPr/>
        </p:nvSpPr>
        <p:spPr bwMode="auto">
          <a:xfrm>
            <a:off x="5854313" y="27576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Передача данных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6196013" y="3277460"/>
            <a:ext cx="19494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Выгрузка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данных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Не направили выгрузку - 34 организации</a:t>
            </a:r>
            <a:endParaRPr lang="ru-RU" altLang="ru-RU" sz="12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Передача данных в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Федеральное казначейство</a:t>
            </a:r>
            <a:r>
              <a:rPr lang="ru-RU" altLang="ru-RU" sz="1000" dirty="0" smtClean="0">
                <a:solidFill>
                  <a:schemeClr val="accent2">
                    <a:lumMod val="75000"/>
                  </a:schemeClr>
                </a:solidFill>
              </a:rPr>
              <a:t> в порядке, установленном Федеральным казначейством</a:t>
            </a:r>
            <a:endParaRPr lang="ru-RU" alt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5278044" y="6544934"/>
            <a:ext cx="5633376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** - под ошибками понимаются «технические» ошибки, препятствующие передаче данных в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89659" y="6554427"/>
            <a:ext cx="4268387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подключение к 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Организации, не направившие выгрузку данных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52218"/>
              </p:ext>
            </p:extLst>
          </p:nvPr>
        </p:nvGraphicFramePr>
        <p:xfrm>
          <a:off x="1412469" y="941699"/>
          <a:ext cx="10125600" cy="5857197"/>
        </p:xfrm>
        <a:graphic>
          <a:graphicData uri="http://schemas.openxmlformats.org/drawingml/2006/table">
            <a:tbl>
              <a:tblPr/>
              <a:tblGrid>
                <a:gridCol w="368650">
                  <a:extLst>
                    <a:ext uri="{9D8B030D-6E8A-4147-A177-3AD203B41FA5}">
                      <a16:colId xmlns:a16="http://schemas.microsoft.com/office/drawing/2014/main" val="2743158754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val="2522944606"/>
                    </a:ext>
                  </a:extLst>
                </a:gridCol>
                <a:gridCol w="7541256">
                  <a:extLst>
                    <a:ext uri="{9D8B030D-6E8A-4147-A177-3AD203B41FA5}">
                      <a16:colId xmlns:a16="http://schemas.microsoft.com/office/drawing/2014/main" val="2934990140"/>
                    </a:ext>
                  </a:extLst>
                </a:gridCol>
              </a:tblGrid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УФК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57953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МФ ФКУ "ЦОКР" в г. Санкт - Петербурге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Федеральное казенное учреждение "Главное бюро медико-социальной экспертизы по Архангельской области и Ненецкому автономному округу" Министерства труда и социальной защиты Российской Федерации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60183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МФ ФКУ "ЦОКР" в г. Ставрополе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Федеральное казенное учреждение "Главное бюро медико-социальной экспертизы по Кабардино-Балкарской Республике" Министерства труда и социальной защиты Российской Федерации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34680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Московской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Межрегиональное территориальное управление воздушного транспорта центральных районов Федерального агентства воздушного транспорта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5575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Красноярскому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Красноярское межрегиональное территориальное управление воздушного транспорта Федерального агентства воздушного транспорта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19611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Саха (Якутия)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Республике Саха (Якутия)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62608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Курганской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Курганской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78693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Саха (Якутия)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государственной статистики по республике Саха (Якутия)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5346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Забайкальскому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государственной статистики по Забайкальскому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03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Нижегородской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государственной статистики по Нижегородской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49044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г. Санкт-Петербургу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Северо-Западное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6044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Саха (Якутия)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71361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Волгоградской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Нижне-Волжское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539747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г. Москве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Центральное межрегиональное территориальное управление по надзору за ядерной и радиационной безопасностью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00089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Свердловской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Уральское межрегиональное территориальное управление по надзору за ядерной и радиационной безопасностью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77672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Краснодарскому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Северо-Кавказское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75650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Забайкальскому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Забайкальское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8251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Свердловской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Уральское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98467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Хабаровскому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Дальневосточное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48861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г. Москве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Межрегиональное технологическое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2311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Ставропольскому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Кавказское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31224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Саха (Якутия)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Северо-Восточное управление государственного морского и речного надзора Федеральной службы по надзору в сфере транспорта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76865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Московской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государственного авиационного надзора и надзора за обеспечением транспортной безопасности по Центральному федеральному округу Федеральной службы по надзору в сфере транспорта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98362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ФКУ "ЦОКР"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Федеральное казенное учреждение "Информационный вычислительный центр Федеральной службы по надзору в сфере транспорта"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67688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Кабардино-Балкарской Республике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Межрегиональное территориальное управление Федеральной службы по надзору в сфере транспорта по Северо-кавказскому федеральному округу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79227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г. Москве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Центральное межрегиональное управление государственного автодорожного надзора Федеральной службы по надзору в сфере транспорта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31362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Воронежской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Донское межрегиональное территориальное управление по надзору за ядерной и радиационной безопасностью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482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Воронежской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Верхне-Донское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01742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Красноярскому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Енисейское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65625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Красноярскому краю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Енисейское управление государственного морского и речного надзора Федеральной службы по надзору в сфере транспорта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82947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Кемеровской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41184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Тульской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Тульской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0171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Тульской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Приокское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4214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Тюменской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Северо-Уральское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80497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Самарской области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Средне-Поволжское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25805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>
          <a:xfrm>
            <a:off x="11645385" y="6433771"/>
            <a:ext cx="405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altLang="ru-RU" dirty="0" smtClean="0"/>
              <a:t>3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66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053671" y="145182"/>
            <a:ext cx="7484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Организации, данные которых не загружены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0592"/>
              </p:ext>
            </p:extLst>
          </p:nvPr>
        </p:nvGraphicFramePr>
        <p:xfrm>
          <a:off x="1421255" y="897739"/>
          <a:ext cx="10399972" cy="5917912"/>
        </p:xfrm>
        <a:graphic>
          <a:graphicData uri="http://schemas.openxmlformats.org/drawingml/2006/table">
            <a:tbl>
              <a:tblPr/>
              <a:tblGrid>
                <a:gridCol w="378639">
                  <a:extLst>
                    <a:ext uri="{9D8B030D-6E8A-4147-A177-3AD203B41FA5}">
                      <a16:colId xmlns:a16="http://schemas.microsoft.com/office/drawing/2014/main" val="2743158754"/>
                    </a:ext>
                  </a:extLst>
                </a:gridCol>
                <a:gridCol w="2275733">
                  <a:extLst>
                    <a:ext uri="{9D8B030D-6E8A-4147-A177-3AD203B41FA5}">
                      <a16:colId xmlns:a16="http://schemas.microsoft.com/office/drawing/2014/main" val="2522944606"/>
                    </a:ext>
                  </a:extLst>
                </a:gridCol>
                <a:gridCol w="7745600">
                  <a:extLst>
                    <a:ext uri="{9D8B030D-6E8A-4147-A177-3AD203B41FA5}">
                      <a16:colId xmlns:a16="http://schemas.microsoft.com/office/drawing/2014/main" val="2934990140"/>
                    </a:ext>
                  </a:extLst>
                </a:gridCol>
              </a:tblGrid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УФК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57953"/>
                  </a:ext>
                </a:extLst>
              </a:tr>
              <a:tr h="14661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вели учет в централизованном программном обеспечении, требуется предоставление выгрузки из «локальной» информационной системы: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60183"/>
                  </a:ext>
                </a:extLst>
              </a:tr>
              <a:tr h="158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Свердловской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Министерства культуры Российской Федерации по Уральскому федеральному округу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34680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Камчатскому краю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Камчатскому краю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5575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Ленинградской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Ленинградской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19611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Башкортостан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Республике Башкортостан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62608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МФ ФКУ "ЦОКР" в г. Хабаровске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Федеральное казенное учреждение "Главное бюро медико-социальной экспертизы по Сахалинской области" Министерства труда и социальной защиты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78693"/>
                  </a:ext>
                </a:extLst>
              </a:tr>
              <a:tr h="1090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подготовили базу в соответствии с направленной Федеральным казначейством методикой (в выгрузке присутствуют «критические» ошибки, препятствующие загрузке данных):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5346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Брянской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Брянской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03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Самарской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Самарской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49044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Дагестан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Республике Дагестан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6044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Башкортостан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Республике Башкортостан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71361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г. Москве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Москве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539747"/>
                  </a:ext>
                </a:extLst>
              </a:tr>
              <a:tr h="152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Ростовской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Ростовской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00089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Хабаровскому краю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Хабаровскому краю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77672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Волгоградской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Волгоградской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75650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г. Москве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Центральное Управление Федеральной службы по экологическому, технологическому и атомному надзору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8251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Тюменской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Северо-Уральское межрегиональное управление государственного автодорожного надзора Федеральной службы по надзору в сфере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98467"/>
                  </a:ext>
                </a:extLst>
              </a:tr>
              <a:tr h="1090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направили пароль от архива (от базы):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48861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Магаданской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Северо-Восточное межрегиональное территориальное управление воздушного транспорта Федерального агентства воздушного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2311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Хабаровскому краю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Хабаровскому краю и Еврейской автономной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31224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Тамбовской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Тамбовской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76865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г. Санкт-Петербургу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Федеральной службы государственной регистрации, кадастра и картографии по Санкт-Петербургу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98362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Приморскому краю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государственной статистики по Приморскому краю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67688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Краснодарскому краю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Межрегиональное управление государственного автодорожного надзора по Краснодарскому краю и Республике Адыгея Федеральной службы по надзору в сфере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79227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Магаданской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Магаданской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31362"/>
                  </a:ext>
                </a:extLst>
              </a:tr>
              <a:tr h="163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Пензенской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Нижне-Волжское межрегиональное управление государственного автодорожного надзора Федеральной службы по надзору в сфере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4826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Смоленской области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Западное межрегиональное управление государственного автодорожного надзора Центрального федерального округа Федеральной службы по надзору в сфере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01742"/>
                  </a:ext>
                </a:extLst>
              </a:tr>
              <a:tr h="1090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Направили «битый» архив, неполную выгрузку, требуется повторное направление данных: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65625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Хабаровскому краю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Амурское управление государственного морского и речного надзора Федеральной службы по надзору в сфере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82947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МФ ФКУ "ЦОКР" в г. Ставрополе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Федеральное казенное учреждение "Главное бюро медико-социальной экспертизы по Республике Дагестан" Министерства труда и социальной защиты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41184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МФ ФКУ "ЦОКР" в г. Новосибирске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Федеральное казенное учреждение "Главное бюро медико-социальной экспертизы по Кемеровской области" Министерства труда и социальной защиты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0171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МФ ФКУ "ЦОКР" в г. Казани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Федеральное казенное учреждение "Главное бюро медико-социальной экспертизы по Пензенской области" Министерства труда и социальной защиты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42149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Саха (Якутия)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 (Якутское) межрегиональное территориальное управление воздушного транспорта Федерального агентства воздушного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80497"/>
                  </a:ext>
                </a:extLst>
              </a:tr>
              <a:tr h="1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УФК по Республике Мордовия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Территориальный орган Федеральной службы по надзору в сфере здравоохранения по Республике Мордовия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25805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>
          <a:xfrm>
            <a:off x="11645385" y="6433771"/>
            <a:ext cx="405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altLang="ru-RU" dirty="0" smtClean="0"/>
              <a:t>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13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Параллельный расчет заработной платы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5" y="1604889"/>
            <a:ext cx="9882456" cy="1795535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28526" y="2721542"/>
            <a:ext cx="1224874" cy="764608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0150" y="4146629"/>
            <a:ext cx="9858375" cy="2062103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Первые 3 месяца расчет заработной платы ведется параллельно</a:t>
            </a:r>
          </a:p>
          <a:p>
            <a:pPr lvl="0">
              <a:spcBef>
                <a:spcPts val="600"/>
              </a:spcBef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О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рганизацией – в ведомственной информационной системе для расчета заработной платы </a:t>
            </a:r>
          </a:p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ТОФК – в ГИИС «Электронный бюджет»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7309230" y="3504952"/>
            <a:ext cx="463468" cy="62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4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Мероприятия по переходу на информационное взаимодействие ЕИСУКС и системы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105"/>
          <p:cNvGrpSpPr>
            <a:grpSpLocks/>
          </p:cNvGrpSpPr>
          <p:nvPr/>
        </p:nvGrpSpPr>
        <p:grpSpPr bwMode="auto">
          <a:xfrm>
            <a:off x="470751" y="2703259"/>
            <a:ext cx="280988" cy="271462"/>
            <a:chOff x="6700417" y="1325880"/>
            <a:chExt cx="291245" cy="288000"/>
          </a:xfrm>
        </p:grpSpPr>
        <p:sp>
          <p:nvSpPr>
            <p:cNvPr id="6" name="Овал 5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3151" y="2819210"/>
            <a:ext cx="930922" cy="850946"/>
            <a:chOff x="3217863" y="2078038"/>
            <a:chExt cx="930922" cy="850946"/>
          </a:xfrm>
        </p:grpSpPr>
        <p:pic>
          <p:nvPicPr>
            <p:cNvPr id="10" name="Рисунок 58" descr="business_user.png"/>
            <p:cNvPicPr>
              <a:picLocks noChangeAspect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58" descr="business_user.png"/>
            <p:cNvPicPr>
              <a:picLocks noChangeAspect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Прямая со стрелкой 120"/>
          <p:cNvCxnSpPr/>
          <p:nvPr/>
        </p:nvCxnSpPr>
        <p:spPr>
          <a:xfrm>
            <a:off x="1867181" y="3270975"/>
            <a:ext cx="1733984" cy="66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34"/>
          <p:cNvSpPr>
            <a:spLocks noChangeArrowheads="1"/>
          </p:cNvSpPr>
          <p:nvPr/>
        </p:nvSpPr>
        <p:spPr bwMode="auto">
          <a:xfrm>
            <a:off x="163661" y="3679580"/>
            <a:ext cx="2370974" cy="193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Направление письма в Федеральное казначейство о готовности к интеграции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</a:rPr>
              <a:t>(для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</a:rPr>
              <a:t>организаций «1 очереди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</a:rPr>
              <a:t>»*)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Подписание положительного протокола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проверки переноса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 данных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</a:rPr>
              <a:t>(для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</a:rPr>
              <a:t>организаций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</a:rPr>
              <a:t>«2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</a:rPr>
              <a:t>очереди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</a:rPr>
              <a:t>»**)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74" y="2819210"/>
            <a:ext cx="902948" cy="1005125"/>
          </a:xfrm>
          <a:prstGeom prst="rect">
            <a:avLst/>
          </a:prstGeom>
        </p:spPr>
      </p:pic>
      <p:sp>
        <p:nvSpPr>
          <p:cNvPr id="18" name="Прямоугольник 34"/>
          <p:cNvSpPr>
            <a:spLocks noChangeArrowheads="1"/>
          </p:cNvSpPr>
          <p:nvPr/>
        </p:nvSpPr>
        <p:spPr bwMode="auto">
          <a:xfrm>
            <a:off x="3853779" y="3761098"/>
            <a:ext cx="163353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Запуск механизма централизации справочников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9" name="Группа 105"/>
          <p:cNvGrpSpPr>
            <a:grpSpLocks/>
          </p:cNvGrpSpPr>
          <p:nvPr/>
        </p:nvGrpSpPr>
        <p:grpSpPr bwMode="auto">
          <a:xfrm>
            <a:off x="3895933" y="2683479"/>
            <a:ext cx="280988" cy="271462"/>
            <a:chOff x="6700417" y="1325880"/>
            <a:chExt cx="291245" cy="288000"/>
          </a:xfrm>
        </p:grpSpPr>
        <p:sp>
          <p:nvSpPr>
            <p:cNvPr id="20" name="Овал 19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275938" y="4371061"/>
            <a:ext cx="2971800" cy="769441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Централизация справочников возможна только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на 1 число месяца,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которому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расчет заработной платы еще не проводился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" name="Группа 105"/>
          <p:cNvGrpSpPr>
            <a:grpSpLocks/>
          </p:cNvGrpSpPr>
          <p:nvPr/>
        </p:nvGrpSpPr>
        <p:grpSpPr bwMode="auto">
          <a:xfrm>
            <a:off x="6897922" y="2678717"/>
            <a:ext cx="280988" cy="271462"/>
            <a:chOff x="6700417" y="1325880"/>
            <a:chExt cx="291245" cy="288000"/>
          </a:xfrm>
        </p:grpSpPr>
        <p:sp>
          <p:nvSpPr>
            <p:cNvPr id="24" name="Овал 23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</a:p>
          </p:txBody>
        </p:sp>
      </p:grpSp>
      <p:sp>
        <p:nvSpPr>
          <p:cNvPr id="30" name="Прямоугольник 34"/>
          <p:cNvSpPr>
            <a:spLocks noChangeArrowheads="1"/>
          </p:cNvSpPr>
          <p:nvPr/>
        </p:nvSpPr>
        <p:spPr bwMode="auto">
          <a:xfrm>
            <a:off x="6343749" y="3791576"/>
            <a:ext cx="226075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Сопоставление данных ЕИСУКС и ГИИС ЭБ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47" y="2805991"/>
            <a:ext cx="902948" cy="100512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244488" y="4275097"/>
            <a:ext cx="1542814" cy="600164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Выполняется строго после пункта 2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30" y="2765590"/>
            <a:ext cx="902948" cy="1005125"/>
          </a:xfrm>
          <a:prstGeom prst="rect">
            <a:avLst/>
          </a:prstGeom>
        </p:spPr>
      </p:pic>
      <p:sp>
        <p:nvSpPr>
          <p:cNvPr id="36" name="Прямоугольник 34"/>
          <p:cNvSpPr>
            <a:spLocks noChangeArrowheads="1"/>
          </p:cNvSpPr>
          <p:nvPr/>
        </p:nvSpPr>
        <p:spPr bwMode="auto">
          <a:xfrm>
            <a:off x="9513139" y="3733854"/>
            <a:ext cx="227678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Начало расчета заработной платы по данным ЕИСУКС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7" name="Группа 105"/>
          <p:cNvGrpSpPr>
            <a:grpSpLocks/>
          </p:cNvGrpSpPr>
          <p:nvPr/>
        </p:nvGrpSpPr>
        <p:grpSpPr bwMode="auto">
          <a:xfrm>
            <a:off x="9906989" y="2629859"/>
            <a:ext cx="280988" cy="271462"/>
            <a:chOff x="6700417" y="1325880"/>
            <a:chExt cx="291245" cy="288000"/>
          </a:xfrm>
        </p:grpSpPr>
        <p:sp>
          <p:nvSpPr>
            <p:cNvPr id="38" name="Овал 37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03708" y="1339354"/>
              <a:ext cx="287954" cy="269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4</a:t>
              </a:r>
              <a:endPara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endParaRPr>
            </a:p>
          </p:txBody>
        </p:sp>
      </p:grpSp>
      <p:cxnSp>
        <p:nvCxnSpPr>
          <p:cNvPr id="43" name="Прямая со стрелкой 120"/>
          <p:cNvCxnSpPr/>
          <p:nvPr/>
        </p:nvCxnSpPr>
        <p:spPr>
          <a:xfrm>
            <a:off x="5264663" y="3286852"/>
            <a:ext cx="1733984" cy="66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120"/>
          <p:cNvCxnSpPr/>
          <p:nvPr/>
        </p:nvCxnSpPr>
        <p:spPr>
          <a:xfrm>
            <a:off x="8358184" y="3320991"/>
            <a:ext cx="1733984" cy="66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789659" y="6567947"/>
            <a:ext cx="2405825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передали полномочия с 01.01.2019</a:t>
            </a:r>
            <a:endParaRPr lang="ru-RU" altLang="ru-RU" sz="900" b="1" dirty="0">
              <a:latin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3275938" y="6574452"/>
            <a:ext cx="2405825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** - передали полномочия с 01.01.2020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199447" y="2023568"/>
            <a:ext cx="2980529" cy="1155526"/>
            <a:chOff x="1532966" y="1385025"/>
            <a:chExt cx="2706514" cy="1155526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1532966" y="1385025"/>
              <a:ext cx="2706514" cy="11555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1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90844" y="1574174"/>
              <a:ext cx="2522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2B722"/>
                  </a:solidFill>
                  <a:latin typeface="Arial Black" panose="020B0A04020102020204" pitchFamily="34" charset="0"/>
                </a:rPr>
                <a:t>ПРЯМОЙ ТЕЛЕФОН</a:t>
              </a:r>
              <a:endParaRPr lang="ru-RU" sz="2000" b="1" dirty="0">
                <a:solidFill>
                  <a:srgbClr val="F2B72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Техническая поддержка передачи данных в ГИИС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97759" y="3873572"/>
            <a:ext cx="3037174" cy="1155526"/>
            <a:chOff x="1532966" y="1385025"/>
            <a:chExt cx="3037174" cy="1155526"/>
          </a:xfrm>
        </p:grpSpPr>
        <p:sp>
          <p:nvSpPr>
            <p:cNvPr id="17" name="Шестиугольник 16"/>
            <p:cNvSpPr/>
            <p:nvPr/>
          </p:nvSpPr>
          <p:spPr>
            <a:xfrm>
              <a:off x="1532966" y="1385025"/>
              <a:ext cx="3037174" cy="11555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1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0844" y="1574174"/>
              <a:ext cx="2841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2B722"/>
                  </a:solidFill>
                  <a:latin typeface="Arial Black" panose="020B0A04020102020204" pitchFamily="34" charset="0"/>
                </a:rPr>
                <a:t>ЭЛЕКТРОННАЯ ПОЧТА</a:t>
              </a:r>
              <a:endParaRPr lang="ru-RU" sz="2000" b="1" dirty="0">
                <a:solidFill>
                  <a:srgbClr val="F2B72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712363" y="3989670"/>
            <a:ext cx="4822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658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@roskazna.ru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2362" y="2079547"/>
            <a:ext cx="73168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8-495-181-77-26</a:t>
            </a: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Ежедневно, начиная с 13.12.2019 (кроме 01.01.2020 и 02.01.2020)</a:t>
            </a: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 09:00 до 18:00 по московскому времени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4178" y="4918760"/>
            <a:ext cx="4822254" cy="1107996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Действуют на период переноса данных в ГИИС «Электронный бюджет»!!!!*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4850" y="6452539"/>
            <a:ext cx="10134599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* информация о службе технической поддержки пользователей ГИИС «Электронный бюджет» по </a:t>
            </a:r>
            <a:r>
              <a:rPr lang="ru-RU" altLang="ru-RU" sz="1000" u="sng" dirty="0" smtClean="0">
                <a:solidFill>
                  <a:srgbClr val="0070C0"/>
                </a:solidFill>
                <a:latin typeface="Arial" pitchFamily="34" charset="0"/>
              </a:rPr>
              <a:t>всем </a:t>
            </a: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вопросам функционирования ГИИС «Электронный бюджет» размещена на странице входа в личный кабинет ГИИС </a:t>
            </a:r>
            <a:r>
              <a:rPr lang="ru-RU" altLang="ru-RU" sz="1000" dirty="0">
                <a:solidFill>
                  <a:srgbClr val="0070C0"/>
                </a:solidFill>
                <a:latin typeface="Arial" pitchFamily="34" charset="0"/>
              </a:rPr>
              <a:t>«Электронный бюджет</a:t>
            </a: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» </a:t>
            </a:r>
            <a:r>
              <a:rPr lang="en-US" altLang="ru-RU" sz="1000" b="1" dirty="0">
                <a:solidFill>
                  <a:srgbClr val="0070C0"/>
                </a:solidFill>
                <a:latin typeface="Arial" pitchFamily="34" charset="0"/>
              </a:rPr>
              <a:t>http://budget.gov.ru/</a:t>
            </a:r>
            <a:endParaRPr lang="ru-RU" altLang="ru-RU" sz="10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 закрытии года в системе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418" y="1795828"/>
            <a:ext cx="494430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B050"/>
                </a:solidFill>
              </a:rPr>
              <a:t>Инструкции</a:t>
            </a:r>
            <a:r>
              <a:rPr lang="en-US" sz="2000" dirty="0" smtClean="0">
                <a:solidFill>
                  <a:srgbClr val="00B050"/>
                </a:solidFill>
              </a:rPr>
              <a:t>*</a:t>
            </a:r>
            <a:r>
              <a:rPr lang="ru-RU" sz="2000" dirty="0" smtClean="0">
                <a:solidFill>
                  <a:srgbClr val="00B050"/>
                </a:solidFill>
              </a:rPr>
              <a:t> по завершению 2019 года, а также по подготовке баз для работы в 2020 году: 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0B050"/>
                </a:solidFill>
              </a:rPr>
              <a:t>- </a:t>
            </a:r>
            <a:r>
              <a:rPr lang="ru-RU" sz="2000" dirty="0" smtClean="0">
                <a:solidFill>
                  <a:srgbClr val="00B050"/>
                </a:solidFill>
              </a:rPr>
              <a:t>была направлена на группу рассылки «Все </a:t>
            </a:r>
            <a:r>
              <a:rPr lang="en-US" sz="2000" dirty="0" smtClean="0">
                <a:solidFill>
                  <a:srgbClr val="00B050"/>
                </a:solidFill>
              </a:rPr>
              <a:t>FK_IT</a:t>
            </a:r>
            <a:r>
              <a:rPr lang="ru-RU" sz="2000" dirty="0" smtClean="0">
                <a:solidFill>
                  <a:srgbClr val="00B050"/>
                </a:solidFill>
              </a:rPr>
              <a:t>» 09.01.2020 года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ru-RU" sz="2000" dirty="0" smtClean="0">
                <a:solidFill>
                  <a:srgbClr val="00B050"/>
                </a:solidFill>
              </a:rPr>
              <a:t>- будет доведена до ТОФК официальным письмом Федерального казначейства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4" y="718981"/>
            <a:ext cx="3577654" cy="3038438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0497" y="4698953"/>
            <a:ext cx="5056640" cy="1446550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случае, если Вы не получили инструкции, необходимо написать на адрес электронной почты Вашего куратора в МБУ ФК**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182872" y="6607022"/>
            <a:ext cx="5124149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отдельно для ГИИС «Электронный бюджет», отдельно для ППО «Парус»</a:t>
            </a:r>
            <a:endParaRPr lang="ru-RU" altLang="ru-RU" sz="900" b="1" dirty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1208" y="1097651"/>
            <a:ext cx="3341823" cy="226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«Электронный бюджет» необходимо выполнить: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счетов санкционирования завершаемого финансового года и перерегистрация бюджетных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балансовых счетов в конце года (завершающие операции финансового года по балансовым счетам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забалансовых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счетов поступлений и выбытий денежных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оборотных КЭК по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счетам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7726" y="3916143"/>
            <a:ext cx="2886028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ППО «Парус» необходимо: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проверочные отчеты в соответствии с полученной инструкцией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Запустить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функцию автоматического формирования проводок по закрытию отчетного периода (Функции =&gt; Распределение =&gt; Средств по счетам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343" y="4267593"/>
            <a:ext cx="4075381" cy="1695122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07523" y="6606061"/>
            <a:ext cx="3547394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** - межрегиональное бухгалтерское УФК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Порядок передачи протоколов проверки переноса данных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Группа 105"/>
          <p:cNvGrpSpPr>
            <a:grpSpLocks/>
          </p:cNvGrpSpPr>
          <p:nvPr/>
        </p:nvGrpSpPr>
        <p:grpSpPr bwMode="auto">
          <a:xfrm>
            <a:off x="1734028" y="2657420"/>
            <a:ext cx="280988" cy="271462"/>
            <a:chOff x="6700417" y="1325880"/>
            <a:chExt cx="291245" cy="288000"/>
          </a:xfrm>
        </p:grpSpPr>
        <p:sp>
          <p:nvSpPr>
            <p:cNvPr id="13" name="Овал 12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86428" y="2773371"/>
            <a:ext cx="930922" cy="850946"/>
            <a:chOff x="3217863" y="2078038"/>
            <a:chExt cx="930922" cy="850946"/>
          </a:xfrm>
        </p:grpSpPr>
        <p:pic>
          <p:nvPicPr>
            <p:cNvPr id="17" name="Рисунок 58" descr="business_user.png"/>
            <p:cNvPicPr>
              <a:picLocks noChangeAspect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58" descr="business_user.png"/>
            <p:cNvPicPr>
              <a:picLocks noChangeAspect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Прямая со стрелкой 120"/>
          <p:cNvCxnSpPr/>
          <p:nvPr/>
        </p:nvCxnSpPr>
        <p:spPr>
          <a:xfrm>
            <a:off x="3130458" y="3225136"/>
            <a:ext cx="1733984" cy="66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34"/>
          <p:cNvSpPr>
            <a:spLocks noChangeArrowheads="1"/>
          </p:cNvSpPr>
          <p:nvPr/>
        </p:nvSpPr>
        <p:spPr bwMode="auto">
          <a:xfrm>
            <a:off x="1426938" y="3633741"/>
            <a:ext cx="237097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Подписание протокола проверки переноса данных, предоставление оригинала протокола в УФК/ФКУ ЦОКР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62" y="2662182"/>
            <a:ext cx="902948" cy="1005125"/>
          </a:xfrm>
          <a:prstGeom prst="rect">
            <a:avLst/>
          </a:prstGeom>
        </p:spPr>
      </p:pic>
      <p:sp>
        <p:nvSpPr>
          <p:cNvPr id="22" name="Прямоугольник 34"/>
          <p:cNvSpPr>
            <a:spLocks noChangeArrowheads="1"/>
          </p:cNvSpPr>
          <p:nvPr/>
        </p:nvSpPr>
        <p:spPr bwMode="auto">
          <a:xfrm>
            <a:off x="5091590" y="3667307"/>
            <a:ext cx="2109310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Направление скан-копии протокола в МБУ ФК* на адрес электронной почты Вашего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куратора в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МБУ ФК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3" name="Группа 105"/>
          <p:cNvGrpSpPr>
            <a:grpSpLocks/>
          </p:cNvGrpSpPr>
          <p:nvPr/>
        </p:nvGrpSpPr>
        <p:grpSpPr bwMode="auto">
          <a:xfrm>
            <a:off x="5266021" y="2526451"/>
            <a:ext cx="280988" cy="271462"/>
            <a:chOff x="6700417" y="1325880"/>
            <a:chExt cx="291245" cy="288000"/>
          </a:xfrm>
        </p:grpSpPr>
        <p:sp>
          <p:nvSpPr>
            <p:cNvPr id="24" name="Овал 23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cxnSp>
        <p:nvCxnSpPr>
          <p:cNvPr id="28" name="Прямая со стрелкой 120"/>
          <p:cNvCxnSpPr/>
          <p:nvPr/>
        </p:nvCxnSpPr>
        <p:spPr>
          <a:xfrm>
            <a:off x="6769262" y="3180580"/>
            <a:ext cx="1733984" cy="66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55" y="2728815"/>
            <a:ext cx="902948" cy="1005125"/>
          </a:xfrm>
          <a:prstGeom prst="rect">
            <a:avLst/>
          </a:prstGeom>
        </p:spPr>
      </p:pic>
      <p:sp>
        <p:nvSpPr>
          <p:cNvPr id="30" name="Прямоугольник 34"/>
          <p:cNvSpPr>
            <a:spLocks noChangeArrowheads="1"/>
          </p:cNvSpPr>
          <p:nvPr/>
        </p:nvSpPr>
        <p:spPr bwMode="auto">
          <a:xfrm>
            <a:off x="8623583" y="3733940"/>
            <a:ext cx="230346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</a:rPr>
              <a:t>Направление оригинала протокола в МБУ ФК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</a:rPr>
              <a:t>(любым удобным способом)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1" name="Группа 105"/>
          <p:cNvGrpSpPr>
            <a:grpSpLocks/>
          </p:cNvGrpSpPr>
          <p:nvPr/>
        </p:nvGrpSpPr>
        <p:grpSpPr bwMode="auto">
          <a:xfrm>
            <a:off x="8798014" y="2593084"/>
            <a:ext cx="280988" cy="271462"/>
            <a:chOff x="6700417" y="1325880"/>
            <a:chExt cx="291245" cy="288000"/>
          </a:xfrm>
        </p:grpSpPr>
        <p:sp>
          <p:nvSpPr>
            <p:cNvPr id="32" name="Овал 31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3708" y="1339354"/>
              <a:ext cx="287954" cy="269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  <a:endPara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endParaRP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-182872" y="6589438"/>
            <a:ext cx="5124149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межрегиональное бухгалтерское УФК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1979</Words>
  <Application>Microsoft Office PowerPoint</Application>
  <PresentationFormat>Широкоэкранный</PresentationFormat>
  <Paragraphs>309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СОВЕЩАНИЯ</dc:title>
  <dc:creator>Дубовик Антон Викторович</dc:creator>
  <cp:lastModifiedBy>Степанов Максим Валериевич</cp:lastModifiedBy>
  <cp:revision>427</cp:revision>
  <cp:lastPrinted>2019-12-23T15:22:01Z</cp:lastPrinted>
  <dcterms:modified xsi:type="dcterms:W3CDTF">2020-01-09T16:14:53Z</dcterms:modified>
</cp:coreProperties>
</file>