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drawing7.xml" ContentType="application/vnd.ms-office.drawingml.diagramDrawing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Default Extension="bin" ContentType="application/vnd.openxmlformats-officedocument.oleObject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Default Extension="wdp" ContentType="image/vnd.ms-photo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vml" ContentType="application/vnd.openxmlformats-officedocument.vmlDrawing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Default Extension="gif" ContentType="image/gif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7" r:id="rId2"/>
    <p:sldId id="299" r:id="rId3"/>
    <p:sldId id="289" r:id="rId4"/>
    <p:sldId id="290" r:id="rId5"/>
    <p:sldId id="284" r:id="rId6"/>
    <p:sldId id="286" r:id="rId7"/>
    <p:sldId id="285" r:id="rId8"/>
    <p:sldId id="287" r:id="rId9"/>
    <p:sldId id="291" r:id="rId10"/>
    <p:sldId id="292" r:id="rId11"/>
    <p:sldId id="293" r:id="rId12"/>
    <p:sldId id="294" r:id="rId13"/>
    <p:sldId id="281" r:id="rId14"/>
    <p:sldId id="270" r:id="rId15"/>
    <p:sldId id="280" r:id="rId16"/>
    <p:sldId id="282" r:id="rId17"/>
    <p:sldId id="277" r:id="rId18"/>
    <p:sldId id="283" r:id="rId19"/>
    <p:sldId id="295" r:id="rId20"/>
    <p:sldId id="296" r:id="rId21"/>
    <p:sldId id="298" r:id="rId22"/>
  </p:sldIdLst>
  <p:sldSz cx="9144000" cy="6858000" type="screen4x3"/>
  <p:notesSz cx="7010400" cy="92964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0000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68" d="100"/>
          <a:sy n="68" d="100"/>
        </p:scale>
        <p:origin x="-498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1056D03-C77B-48C4-A876-A4AD4E41B763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0CDA216-E251-4925-9A88-ACDFDEE911F7}">
      <dgm:prSet phldrT="[Текст]"/>
      <dgm:spPr/>
      <dgm:t>
        <a:bodyPr/>
        <a:lstStyle/>
        <a:p>
          <a:r>
            <a:rPr lang="ru-RU" dirty="0" smtClean="0"/>
            <a:t>Рассмотрение и утверждение бюджета</a:t>
          </a:r>
          <a:endParaRPr lang="ru-RU" dirty="0"/>
        </a:p>
      </dgm:t>
    </dgm:pt>
    <dgm:pt modelId="{7038E8C2-E7E2-4BE6-B801-5045326F35D2}" type="parTrans" cxnId="{E320DB69-F738-4D7E-8CF7-503F05CE54C9}">
      <dgm:prSet/>
      <dgm:spPr/>
      <dgm:t>
        <a:bodyPr/>
        <a:lstStyle/>
        <a:p>
          <a:endParaRPr lang="ru-RU"/>
        </a:p>
      </dgm:t>
    </dgm:pt>
    <dgm:pt modelId="{3C9FB00A-5B2B-4415-A332-583B6741BB89}" type="sibTrans" cxnId="{E320DB69-F738-4D7E-8CF7-503F05CE54C9}">
      <dgm:prSet/>
      <dgm:spPr/>
      <dgm:t>
        <a:bodyPr/>
        <a:lstStyle/>
        <a:p>
          <a:endParaRPr lang="ru-RU"/>
        </a:p>
      </dgm:t>
    </dgm:pt>
    <dgm:pt modelId="{8DA8ADD5-9B49-4525-833C-67D30D4C5AB8}">
      <dgm:prSet phldrT="[Текст]"/>
      <dgm:spPr/>
      <dgm:t>
        <a:bodyPr/>
        <a:lstStyle/>
        <a:p>
          <a:r>
            <a:rPr lang="ru-RU" dirty="0" smtClean="0"/>
            <a:t>Исполнение бюджета</a:t>
          </a:r>
          <a:endParaRPr lang="ru-RU" dirty="0"/>
        </a:p>
      </dgm:t>
    </dgm:pt>
    <dgm:pt modelId="{F1790B0C-7B1E-4625-AC8A-5C9995DEF248}" type="parTrans" cxnId="{1C0E135C-3EDF-40EB-ABDB-9D59C9934576}">
      <dgm:prSet/>
      <dgm:spPr/>
      <dgm:t>
        <a:bodyPr/>
        <a:lstStyle/>
        <a:p>
          <a:endParaRPr lang="ru-RU"/>
        </a:p>
      </dgm:t>
    </dgm:pt>
    <dgm:pt modelId="{8E8B5A3D-F73D-4F76-BAE8-44B716B05CCC}" type="sibTrans" cxnId="{1C0E135C-3EDF-40EB-ABDB-9D59C9934576}">
      <dgm:prSet/>
      <dgm:spPr/>
      <dgm:t>
        <a:bodyPr/>
        <a:lstStyle/>
        <a:p>
          <a:endParaRPr lang="ru-RU"/>
        </a:p>
      </dgm:t>
    </dgm:pt>
    <dgm:pt modelId="{630784D6-A0F2-4C1E-97E5-E5075AC153E2}">
      <dgm:prSet phldrT="[Текст]"/>
      <dgm:spPr/>
      <dgm:t>
        <a:bodyPr/>
        <a:lstStyle/>
        <a:p>
          <a:r>
            <a:rPr lang="ru-RU" dirty="0" smtClean="0"/>
            <a:t>Составление отчетности</a:t>
          </a:r>
          <a:endParaRPr lang="ru-RU" dirty="0"/>
        </a:p>
      </dgm:t>
    </dgm:pt>
    <dgm:pt modelId="{8E8CE4CA-CC91-4218-A28B-FA33F5CFE87F}" type="parTrans" cxnId="{C0B39183-F2C8-445F-A5CB-7F58C13DEE2E}">
      <dgm:prSet/>
      <dgm:spPr/>
      <dgm:t>
        <a:bodyPr/>
        <a:lstStyle/>
        <a:p>
          <a:endParaRPr lang="ru-RU"/>
        </a:p>
      </dgm:t>
    </dgm:pt>
    <dgm:pt modelId="{72756696-8149-4CE0-8F5D-91C96EC922E9}" type="sibTrans" cxnId="{C0B39183-F2C8-445F-A5CB-7F58C13DEE2E}">
      <dgm:prSet/>
      <dgm:spPr/>
      <dgm:t>
        <a:bodyPr/>
        <a:lstStyle/>
        <a:p>
          <a:endParaRPr lang="ru-RU"/>
        </a:p>
      </dgm:t>
    </dgm:pt>
    <dgm:pt modelId="{DB734BFF-8070-4A54-B951-6DE4531F13CD}">
      <dgm:prSet phldrT="[Текст]"/>
      <dgm:spPr/>
      <dgm:t>
        <a:bodyPr/>
        <a:lstStyle/>
        <a:p>
          <a:r>
            <a:rPr lang="ru-RU" dirty="0" smtClean="0"/>
            <a:t>контроль</a:t>
          </a:r>
          <a:endParaRPr lang="ru-RU" dirty="0"/>
        </a:p>
      </dgm:t>
    </dgm:pt>
    <dgm:pt modelId="{8550E8A0-8ED0-4911-9B35-C44D63EF6D68}" type="parTrans" cxnId="{4F9E9F85-C921-495C-9A9B-79469EEBFAA2}">
      <dgm:prSet/>
      <dgm:spPr/>
      <dgm:t>
        <a:bodyPr/>
        <a:lstStyle/>
        <a:p>
          <a:endParaRPr lang="ru-RU"/>
        </a:p>
      </dgm:t>
    </dgm:pt>
    <dgm:pt modelId="{96DA26DC-05D0-4987-B6D3-8ABE27434240}" type="sibTrans" cxnId="{4F9E9F85-C921-495C-9A9B-79469EEBFAA2}">
      <dgm:prSet/>
      <dgm:spPr/>
      <dgm:t>
        <a:bodyPr/>
        <a:lstStyle/>
        <a:p>
          <a:endParaRPr lang="ru-RU"/>
        </a:p>
      </dgm:t>
    </dgm:pt>
    <dgm:pt modelId="{8D5FD04E-9265-4FCE-BD3C-E8429C05317D}">
      <dgm:prSet phldrT="[Текст]"/>
      <dgm:spPr/>
      <dgm:t>
        <a:bodyPr/>
        <a:lstStyle/>
        <a:p>
          <a:r>
            <a:rPr lang="ru-RU" dirty="0" smtClean="0"/>
            <a:t>Утверждение отчетности</a:t>
          </a:r>
          <a:endParaRPr lang="ru-RU" dirty="0"/>
        </a:p>
      </dgm:t>
    </dgm:pt>
    <dgm:pt modelId="{B7D47F56-7B49-466C-8F96-5734344EF431}" type="parTrans" cxnId="{AA0DCA1E-9265-40AE-9DB4-5DB2AFBBF19C}">
      <dgm:prSet/>
      <dgm:spPr/>
      <dgm:t>
        <a:bodyPr/>
        <a:lstStyle/>
        <a:p>
          <a:endParaRPr lang="ru-RU"/>
        </a:p>
      </dgm:t>
    </dgm:pt>
    <dgm:pt modelId="{627B3A91-97A4-4DB6-B68F-10661627E862}" type="sibTrans" cxnId="{AA0DCA1E-9265-40AE-9DB4-5DB2AFBBF19C}">
      <dgm:prSet/>
      <dgm:spPr/>
      <dgm:t>
        <a:bodyPr/>
        <a:lstStyle/>
        <a:p>
          <a:endParaRPr lang="ru-RU"/>
        </a:p>
      </dgm:t>
    </dgm:pt>
    <dgm:pt modelId="{B787A01B-E0CC-4DFF-8DF0-D188F220332D}">
      <dgm:prSet phldrT="[Текст]"/>
      <dgm:spPr/>
      <dgm:t>
        <a:bodyPr/>
        <a:lstStyle/>
        <a:p>
          <a:r>
            <a:rPr lang="ru-RU" dirty="0" smtClean="0"/>
            <a:t>Составление проекта бюджета</a:t>
          </a:r>
          <a:endParaRPr lang="ru-RU" dirty="0"/>
        </a:p>
      </dgm:t>
    </dgm:pt>
    <dgm:pt modelId="{AC561C1E-7F67-40FD-95B1-CAC308E3F526}" type="parTrans" cxnId="{70E3D476-9557-41EC-BDB4-11667753B9F9}">
      <dgm:prSet/>
      <dgm:spPr/>
      <dgm:t>
        <a:bodyPr/>
        <a:lstStyle/>
        <a:p>
          <a:endParaRPr lang="ru-RU"/>
        </a:p>
      </dgm:t>
    </dgm:pt>
    <dgm:pt modelId="{54B372A2-BB47-4962-922B-A00F5C2889BA}" type="sibTrans" cxnId="{70E3D476-9557-41EC-BDB4-11667753B9F9}">
      <dgm:prSet/>
      <dgm:spPr/>
      <dgm:t>
        <a:bodyPr/>
        <a:lstStyle/>
        <a:p>
          <a:endParaRPr lang="ru-RU"/>
        </a:p>
      </dgm:t>
    </dgm:pt>
    <dgm:pt modelId="{99068136-B74B-45B5-8DCB-BB2989E89600}" type="pres">
      <dgm:prSet presAssocID="{F1056D03-C77B-48C4-A876-A4AD4E41B763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4C92F9D-17DA-4BC9-83B2-60218897F912}" type="pres">
      <dgm:prSet presAssocID="{30CDA216-E251-4925-9A88-ACDFDEE911F7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D10465-C619-4892-AF42-CDF0C7A471F1}" type="pres">
      <dgm:prSet presAssocID="{3C9FB00A-5B2B-4415-A332-583B6741BB89}" presName="sibTrans" presStyleLbl="sibTrans2D1" presStyleIdx="0" presStyleCnt="6"/>
      <dgm:spPr/>
      <dgm:t>
        <a:bodyPr/>
        <a:lstStyle/>
        <a:p>
          <a:endParaRPr lang="ru-RU"/>
        </a:p>
      </dgm:t>
    </dgm:pt>
    <dgm:pt modelId="{14949874-0A5D-426F-A021-1AFD836051A7}" type="pres">
      <dgm:prSet presAssocID="{3C9FB00A-5B2B-4415-A332-583B6741BB89}" presName="connectorText" presStyleLbl="sibTrans2D1" presStyleIdx="0" presStyleCnt="6"/>
      <dgm:spPr/>
      <dgm:t>
        <a:bodyPr/>
        <a:lstStyle/>
        <a:p>
          <a:endParaRPr lang="ru-RU"/>
        </a:p>
      </dgm:t>
    </dgm:pt>
    <dgm:pt modelId="{E8472F15-9914-4BE3-A96D-66340D340793}" type="pres">
      <dgm:prSet presAssocID="{8DA8ADD5-9B49-4525-833C-67D30D4C5AB8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BB448D-9FA6-4F4D-9869-6D073ECF5C03}" type="pres">
      <dgm:prSet presAssocID="{8E8B5A3D-F73D-4F76-BAE8-44B716B05CCC}" presName="sibTrans" presStyleLbl="sibTrans2D1" presStyleIdx="1" presStyleCnt="6"/>
      <dgm:spPr/>
      <dgm:t>
        <a:bodyPr/>
        <a:lstStyle/>
        <a:p>
          <a:endParaRPr lang="ru-RU"/>
        </a:p>
      </dgm:t>
    </dgm:pt>
    <dgm:pt modelId="{5545D626-FC14-4DF3-86A0-7159A70D9FC1}" type="pres">
      <dgm:prSet presAssocID="{8E8B5A3D-F73D-4F76-BAE8-44B716B05CCC}" presName="connectorText" presStyleLbl="sibTrans2D1" presStyleIdx="1" presStyleCnt="6"/>
      <dgm:spPr/>
      <dgm:t>
        <a:bodyPr/>
        <a:lstStyle/>
        <a:p>
          <a:endParaRPr lang="ru-RU"/>
        </a:p>
      </dgm:t>
    </dgm:pt>
    <dgm:pt modelId="{31993143-A1DB-4BF6-9BBE-0E0B7727DD2E}" type="pres">
      <dgm:prSet presAssocID="{630784D6-A0F2-4C1E-97E5-E5075AC153E2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51D6FA-F7AD-40B1-B840-97968DA2FD2D}" type="pres">
      <dgm:prSet presAssocID="{72756696-8149-4CE0-8F5D-91C96EC922E9}" presName="sibTrans" presStyleLbl="sibTrans2D1" presStyleIdx="2" presStyleCnt="6"/>
      <dgm:spPr/>
      <dgm:t>
        <a:bodyPr/>
        <a:lstStyle/>
        <a:p>
          <a:endParaRPr lang="ru-RU"/>
        </a:p>
      </dgm:t>
    </dgm:pt>
    <dgm:pt modelId="{D521908E-199A-4AE2-A56A-191A04DB9A10}" type="pres">
      <dgm:prSet presAssocID="{72756696-8149-4CE0-8F5D-91C96EC922E9}" presName="connectorText" presStyleLbl="sibTrans2D1" presStyleIdx="2" presStyleCnt="6"/>
      <dgm:spPr/>
      <dgm:t>
        <a:bodyPr/>
        <a:lstStyle/>
        <a:p>
          <a:endParaRPr lang="ru-RU"/>
        </a:p>
      </dgm:t>
    </dgm:pt>
    <dgm:pt modelId="{C385C41A-B57B-4DBE-9147-5767967F2E24}" type="pres">
      <dgm:prSet presAssocID="{DB734BFF-8070-4A54-B951-6DE4531F13CD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C1675D-9A4B-4828-95B1-F98DAF52C724}" type="pres">
      <dgm:prSet presAssocID="{96DA26DC-05D0-4987-B6D3-8ABE27434240}" presName="sibTrans" presStyleLbl="sibTrans2D1" presStyleIdx="3" presStyleCnt="6"/>
      <dgm:spPr/>
      <dgm:t>
        <a:bodyPr/>
        <a:lstStyle/>
        <a:p>
          <a:endParaRPr lang="ru-RU"/>
        </a:p>
      </dgm:t>
    </dgm:pt>
    <dgm:pt modelId="{CD03E2F2-4A61-4B3E-B17A-06784C2E826D}" type="pres">
      <dgm:prSet presAssocID="{96DA26DC-05D0-4987-B6D3-8ABE27434240}" presName="connectorText" presStyleLbl="sibTrans2D1" presStyleIdx="3" presStyleCnt="6"/>
      <dgm:spPr/>
      <dgm:t>
        <a:bodyPr/>
        <a:lstStyle/>
        <a:p>
          <a:endParaRPr lang="ru-RU"/>
        </a:p>
      </dgm:t>
    </dgm:pt>
    <dgm:pt modelId="{60586F9A-2B53-4EF8-8B9A-042913543EEC}" type="pres">
      <dgm:prSet presAssocID="{8D5FD04E-9265-4FCE-BD3C-E8429C05317D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970644-33C6-4639-AFE8-3599E14C4035}" type="pres">
      <dgm:prSet presAssocID="{627B3A91-97A4-4DB6-B68F-10661627E862}" presName="sibTrans" presStyleLbl="sibTrans2D1" presStyleIdx="4" presStyleCnt="6"/>
      <dgm:spPr/>
      <dgm:t>
        <a:bodyPr/>
        <a:lstStyle/>
        <a:p>
          <a:endParaRPr lang="ru-RU"/>
        </a:p>
      </dgm:t>
    </dgm:pt>
    <dgm:pt modelId="{61B0FA6E-74E3-4F8E-A1A8-61D6C34764D0}" type="pres">
      <dgm:prSet presAssocID="{627B3A91-97A4-4DB6-B68F-10661627E862}" presName="connectorText" presStyleLbl="sibTrans2D1" presStyleIdx="4" presStyleCnt="6"/>
      <dgm:spPr/>
      <dgm:t>
        <a:bodyPr/>
        <a:lstStyle/>
        <a:p>
          <a:endParaRPr lang="ru-RU"/>
        </a:p>
      </dgm:t>
    </dgm:pt>
    <dgm:pt modelId="{5EED6915-FFEA-4712-A7D4-C8C5041220FC}" type="pres">
      <dgm:prSet presAssocID="{B787A01B-E0CC-4DFF-8DF0-D188F220332D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852B68-54AD-492A-8A8E-07677A93B48E}" type="pres">
      <dgm:prSet presAssocID="{54B372A2-BB47-4962-922B-A00F5C2889BA}" presName="sibTrans" presStyleLbl="sibTrans2D1" presStyleIdx="5" presStyleCnt="6"/>
      <dgm:spPr/>
      <dgm:t>
        <a:bodyPr/>
        <a:lstStyle/>
        <a:p>
          <a:endParaRPr lang="ru-RU"/>
        </a:p>
      </dgm:t>
    </dgm:pt>
    <dgm:pt modelId="{FE6699E7-512F-420B-BB18-FE8F8A49526E}" type="pres">
      <dgm:prSet presAssocID="{54B372A2-BB47-4962-922B-A00F5C2889BA}" presName="connectorText" presStyleLbl="sibTrans2D1" presStyleIdx="5" presStyleCnt="6"/>
      <dgm:spPr/>
      <dgm:t>
        <a:bodyPr/>
        <a:lstStyle/>
        <a:p>
          <a:endParaRPr lang="ru-RU"/>
        </a:p>
      </dgm:t>
    </dgm:pt>
  </dgm:ptLst>
  <dgm:cxnLst>
    <dgm:cxn modelId="{AA0DCA1E-9265-40AE-9DB4-5DB2AFBBF19C}" srcId="{F1056D03-C77B-48C4-A876-A4AD4E41B763}" destId="{8D5FD04E-9265-4FCE-BD3C-E8429C05317D}" srcOrd="4" destOrd="0" parTransId="{B7D47F56-7B49-466C-8F96-5734344EF431}" sibTransId="{627B3A91-97A4-4DB6-B68F-10661627E862}"/>
    <dgm:cxn modelId="{C0B39183-F2C8-445F-A5CB-7F58C13DEE2E}" srcId="{F1056D03-C77B-48C4-A876-A4AD4E41B763}" destId="{630784D6-A0F2-4C1E-97E5-E5075AC153E2}" srcOrd="2" destOrd="0" parTransId="{8E8CE4CA-CC91-4218-A28B-FA33F5CFE87F}" sibTransId="{72756696-8149-4CE0-8F5D-91C96EC922E9}"/>
    <dgm:cxn modelId="{D7626099-4430-4FC7-B13B-3295B8286BE7}" type="presOf" srcId="{8DA8ADD5-9B49-4525-833C-67D30D4C5AB8}" destId="{E8472F15-9914-4BE3-A96D-66340D340793}" srcOrd="0" destOrd="0" presId="urn:microsoft.com/office/officeart/2005/8/layout/cycle2"/>
    <dgm:cxn modelId="{1AFFB458-4BC9-48DA-BA53-3F30922238AF}" type="presOf" srcId="{8E8B5A3D-F73D-4F76-BAE8-44B716B05CCC}" destId="{5545D626-FC14-4DF3-86A0-7159A70D9FC1}" srcOrd="1" destOrd="0" presId="urn:microsoft.com/office/officeart/2005/8/layout/cycle2"/>
    <dgm:cxn modelId="{FDA942D2-6B59-4448-9EDC-F8213B93D696}" type="presOf" srcId="{72756696-8149-4CE0-8F5D-91C96EC922E9}" destId="{D521908E-199A-4AE2-A56A-191A04DB9A10}" srcOrd="1" destOrd="0" presId="urn:microsoft.com/office/officeart/2005/8/layout/cycle2"/>
    <dgm:cxn modelId="{0C269327-6A39-4424-B3EC-9FAEA1FFC4FB}" type="presOf" srcId="{96DA26DC-05D0-4987-B6D3-8ABE27434240}" destId="{2CC1675D-9A4B-4828-95B1-F98DAF52C724}" srcOrd="0" destOrd="0" presId="urn:microsoft.com/office/officeart/2005/8/layout/cycle2"/>
    <dgm:cxn modelId="{A00E7555-A260-4396-90A8-AB8733F21FF4}" type="presOf" srcId="{72756696-8149-4CE0-8F5D-91C96EC922E9}" destId="{D251D6FA-F7AD-40B1-B840-97968DA2FD2D}" srcOrd="0" destOrd="0" presId="urn:microsoft.com/office/officeart/2005/8/layout/cycle2"/>
    <dgm:cxn modelId="{4F9E9F85-C921-495C-9A9B-79469EEBFAA2}" srcId="{F1056D03-C77B-48C4-A876-A4AD4E41B763}" destId="{DB734BFF-8070-4A54-B951-6DE4531F13CD}" srcOrd="3" destOrd="0" parTransId="{8550E8A0-8ED0-4911-9B35-C44D63EF6D68}" sibTransId="{96DA26DC-05D0-4987-B6D3-8ABE27434240}"/>
    <dgm:cxn modelId="{AF52A359-2AFE-4D21-BBEB-FAE03D42B395}" type="presOf" srcId="{8D5FD04E-9265-4FCE-BD3C-E8429C05317D}" destId="{60586F9A-2B53-4EF8-8B9A-042913543EEC}" srcOrd="0" destOrd="0" presId="urn:microsoft.com/office/officeart/2005/8/layout/cycle2"/>
    <dgm:cxn modelId="{33E79DC2-2000-4FCB-B531-EA8AE837AB39}" type="presOf" srcId="{3C9FB00A-5B2B-4415-A332-583B6741BB89}" destId="{14949874-0A5D-426F-A021-1AFD836051A7}" srcOrd="1" destOrd="0" presId="urn:microsoft.com/office/officeart/2005/8/layout/cycle2"/>
    <dgm:cxn modelId="{EC105B53-478A-4711-A462-CC5435F5D11C}" type="presOf" srcId="{3C9FB00A-5B2B-4415-A332-583B6741BB89}" destId="{43D10465-C619-4892-AF42-CDF0C7A471F1}" srcOrd="0" destOrd="0" presId="urn:microsoft.com/office/officeart/2005/8/layout/cycle2"/>
    <dgm:cxn modelId="{5FA351CB-132A-4591-B0AF-776FACB22B5D}" type="presOf" srcId="{8E8B5A3D-F73D-4F76-BAE8-44B716B05CCC}" destId="{BCBB448D-9FA6-4F4D-9869-6D073ECF5C03}" srcOrd="0" destOrd="0" presId="urn:microsoft.com/office/officeart/2005/8/layout/cycle2"/>
    <dgm:cxn modelId="{3D9FF084-C49F-4739-B351-538B206279DC}" type="presOf" srcId="{627B3A91-97A4-4DB6-B68F-10661627E862}" destId="{68970644-33C6-4639-AFE8-3599E14C4035}" srcOrd="0" destOrd="0" presId="urn:microsoft.com/office/officeart/2005/8/layout/cycle2"/>
    <dgm:cxn modelId="{695E1B16-041E-4CA7-8E8A-65E2EF517476}" type="presOf" srcId="{630784D6-A0F2-4C1E-97E5-E5075AC153E2}" destId="{31993143-A1DB-4BF6-9BBE-0E0B7727DD2E}" srcOrd="0" destOrd="0" presId="urn:microsoft.com/office/officeart/2005/8/layout/cycle2"/>
    <dgm:cxn modelId="{1C0197AD-1FD7-4CF6-847A-BAC948BE30BF}" type="presOf" srcId="{627B3A91-97A4-4DB6-B68F-10661627E862}" destId="{61B0FA6E-74E3-4F8E-A1A8-61D6C34764D0}" srcOrd="1" destOrd="0" presId="urn:microsoft.com/office/officeart/2005/8/layout/cycle2"/>
    <dgm:cxn modelId="{02FEA243-160F-410D-9EE8-5429BA3900C1}" type="presOf" srcId="{30CDA216-E251-4925-9A88-ACDFDEE911F7}" destId="{C4C92F9D-17DA-4BC9-83B2-60218897F912}" srcOrd="0" destOrd="0" presId="urn:microsoft.com/office/officeart/2005/8/layout/cycle2"/>
    <dgm:cxn modelId="{AF5FB938-EF60-4A73-BE27-74814048BBB0}" type="presOf" srcId="{54B372A2-BB47-4962-922B-A00F5C2889BA}" destId="{FE6699E7-512F-420B-BB18-FE8F8A49526E}" srcOrd="1" destOrd="0" presId="urn:microsoft.com/office/officeart/2005/8/layout/cycle2"/>
    <dgm:cxn modelId="{070D35D4-972D-4C27-977A-8643628A0BAC}" type="presOf" srcId="{B787A01B-E0CC-4DFF-8DF0-D188F220332D}" destId="{5EED6915-FFEA-4712-A7D4-C8C5041220FC}" srcOrd="0" destOrd="0" presId="urn:microsoft.com/office/officeart/2005/8/layout/cycle2"/>
    <dgm:cxn modelId="{E320DB69-F738-4D7E-8CF7-503F05CE54C9}" srcId="{F1056D03-C77B-48C4-A876-A4AD4E41B763}" destId="{30CDA216-E251-4925-9A88-ACDFDEE911F7}" srcOrd="0" destOrd="0" parTransId="{7038E8C2-E7E2-4BE6-B801-5045326F35D2}" sibTransId="{3C9FB00A-5B2B-4415-A332-583B6741BB89}"/>
    <dgm:cxn modelId="{2D223E0A-9322-41ED-BA1D-69501E7E9B73}" type="presOf" srcId="{F1056D03-C77B-48C4-A876-A4AD4E41B763}" destId="{99068136-B74B-45B5-8DCB-BB2989E89600}" srcOrd="0" destOrd="0" presId="urn:microsoft.com/office/officeart/2005/8/layout/cycle2"/>
    <dgm:cxn modelId="{4A8111D8-953E-4887-AA9E-990A078482D7}" type="presOf" srcId="{54B372A2-BB47-4962-922B-A00F5C2889BA}" destId="{76852B68-54AD-492A-8A8E-07677A93B48E}" srcOrd="0" destOrd="0" presId="urn:microsoft.com/office/officeart/2005/8/layout/cycle2"/>
    <dgm:cxn modelId="{70E3D476-9557-41EC-BDB4-11667753B9F9}" srcId="{F1056D03-C77B-48C4-A876-A4AD4E41B763}" destId="{B787A01B-E0CC-4DFF-8DF0-D188F220332D}" srcOrd="5" destOrd="0" parTransId="{AC561C1E-7F67-40FD-95B1-CAC308E3F526}" sibTransId="{54B372A2-BB47-4962-922B-A00F5C2889BA}"/>
    <dgm:cxn modelId="{5DE0E41D-FCBB-4C63-AC98-2841DCC90EC0}" type="presOf" srcId="{96DA26DC-05D0-4987-B6D3-8ABE27434240}" destId="{CD03E2F2-4A61-4B3E-B17A-06784C2E826D}" srcOrd="1" destOrd="0" presId="urn:microsoft.com/office/officeart/2005/8/layout/cycle2"/>
    <dgm:cxn modelId="{DC2D74A6-247A-43F7-9A69-6D0F7922C6D8}" type="presOf" srcId="{DB734BFF-8070-4A54-B951-6DE4531F13CD}" destId="{C385C41A-B57B-4DBE-9147-5767967F2E24}" srcOrd="0" destOrd="0" presId="urn:microsoft.com/office/officeart/2005/8/layout/cycle2"/>
    <dgm:cxn modelId="{1C0E135C-3EDF-40EB-ABDB-9D59C9934576}" srcId="{F1056D03-C77B-48C4-A876-A4AD4E41B763}" destId="{8DA8ADD5-9B49-4525-833C-67D30D4C5AB8}" srcOrd="1" destOrd="0" parTransId="{F1790B0C-7B1E-4625-AC8A-5C9995DEF248}" sibTransId="{8E8B5A3D-F73D-4F76-BAE8-44B716B05CCC}"/>
    <dgm:cxn modelId="{7516821A-0CE6-4D4E-854D-ED9AE6BDF89A}" type="presParOf" srcId="{99068136-B74B-45B5-8DCB-BB2989E89600}" destId="{C4C92F9D-17DA-4BC9-83B2-60218897F912}" srcOrd="0" destOrd="0" presId="urn:microsoft.com/office/officeart/2005/8/layout/cycle2"/>
    <dgm:cxn modelId="{2BBB9A77-7BAE-457E-B927-E87B86DB74F5}" type="presParOf" srcId="{99068136-B74B-45B5-8DCB-BB2989E89600}" destId="{43D10465-C619-4892-AF42-CDF0C7A471F1}" srcOrd="1" destOrd="0" presId="urn:microsoft.com/office/officeart/2005/8/layout/cycle2"/>
    <dgm:cxn modelId="{71196798-55FA-4181-B854-90B67BFC3784}" type="presParOf" srcId="{43D10465-C619-4892-AF42-CDF0C7A471F1}" destId="{14949874-0A5D-426F-A021-1AFD836051A7}" srcOrd="0" destOrd="0" presId="urn:microsoft.com/office/officeart/2005/8/layout/cycle2"/>
    <dgm:cxn modelId="{4D3B1F11-DC98-4C52-BFB9-D8D0B8CB8748}" type="presParOf" srcId="{99068136-B74B-45B5-8DCB-BB2989E89600}" destId="{E8472F15-9914-4BE3-A96D-66340D340793}" srcOrd="2" destOrd="0" presId="urn:microsoft.com/office/officeart/2005/8/layout/cycle2"/>
    <dgm:cxn modelId="{F04F5AD4-84B5-4ABE-BD80-2EEAF290D981}" type="presParOf" srcId="{99068136-B74B-45B5-8DCB-BB2989E89600}" destId="{BCBB448D-9FA6-4F4D-9869-6D073ECF5C03}" srcOrd="3" destOrd="0" presId="urn:microsoft.com/office/officeart/2005/8/layout/cycle2"/>
    <dgm:cxn modelId="{5172BEED-FFED-4DBC-8A04-5362C77F4B5B}" type="presParOf" srcId="{BCBB448D-9FA6-4F4D-9869-6D073ECF5C03}" destId="{5545D626-FC14-4DF3-86A0-7159A70D9FC1}" srcOrd="0" destOrd="0" presId="urn:microsoft.com/office/officeart/2005/8/layout/cycle2"/>
    <dgm:cxn modelId="{98C7AC83-A8D1-40AF-8206-765742B0EE36}" type="presParOf" srcId="{99068136-B74B-45B5-8DCB-BB2989E89600}" destId="{31993143-A1DB-4BF6-9BBE-0E0B7727DD2E}" srcOrd="4" destOrd="0" presId="urn:microsoft.com/office/officeart/2005/8/layout/cycle2"/>
    <dgm:cxn modelId="{B45DE27F-4BAF-4AC9-B207-1B2D0DFDC30F}" type="presParOf" srcId="{99068136-B74B-45B5-8DCB-BB2989E89600}" destId="{D251D6FA-F7AD-40B1-B840-97968DA2FD2D}" srcOrd="5" destOrd="0" presId="urn:microsoft.com/office/officeart/2005/8/layout/cycle2"/>
    <dgm:cxn modelId="{060ED8A3-926B-4228-8C90-CE2D0E541CA7}" type="presParOf" srcId="{D251D6FA-F7AD-40B1-B840-97968DA2FD2D}" destId="{D521908E-199A-4AE2-A56A-191A04DB9A10}" srcOrd="0" destOrd="0" presId="urn:microsoft.com/office/officeart/2005/8/layout/cycle2"/>
    <dgm:cxn modelId="{B0F05875-4BF3-4102-BEDD-0CF90F26E14C}" type="presParOf" srcId="{99068136-B74B-45B5-8DCB-BB2989E89600}" destId="{C385C41A-B57B-4DBE-9147-5767967F2E24}" srcOrd="6" destOrd="0" presId="urn:microsoft.com/office/officeart/2005/8/layout/cycle2"/>
    <dgm:cxn modelId="{F3EB53AB-C580-4A2D-BBE4-4FD8AFD44F8D}" type="presParOf" srcId="{99068136-B74B-45B5-8DCB-BB2989E89600}" destId="{2CC1675D-9A4B-4828-95B1-F98DAF52C724}" srcOrd="7" destOrd="0" presId="urn:microsoft.com/office/officeart/2005/8/layout/cycle2"/>
    <dgm:cxn modelId="{6BBB18DD-8E6C-43DF-9C93-8C1FA570558D}" type="presParOf" srcId="{2CC1675D-9A4B-4828-95B1-F98DAF52C724}" destId="{CD03E2F2-4A61-4B3E-B17A-06784C2E826D}" srcOrd="0" destOrd="0" presId="urn:microsoft.com/office/officeart/2005/8/layout/cycle2"/>
    <dgm:cxn modelId="{7E2CCFC0-BB17-45F0-8EA7-37CDF9184276}" type="presParOf" srcId="{99068136-B74B-45B5-8DCB-BB2989E89600}" destId="{60586F9A-2B53-4EF8-8B9A-042913543EEC}" srcOrd="8" destOrd="0" presId="urn:microsoft.com/office/officeart/2005/8/layout/cycle2"/>
    <dgm:cxn modelId="{6210605F-AA86-4EEF-AE7B-2CC0100B8FB4}" type="presParOf" srcId="{99068136-B74B-45B5-8DCB-BB2989E89600}" destId="{68970644-33C6-4639-AFE8-3599E14C4035}" srcOrd="9" destOrd="0" presId="urn:microsoft.com/office/officeart/2005/8/layout/cycle2"/>
    <dgm:cxn modelId="{A6051739-B09B-4FD5-B88C-16E10D3351CE}" type="presParOf" srcId="{68970644-33C6-4639-AFE8-3599E14C4035}" destId="{61B0FA6E-74E3-4F8E-A1A8-61D6C34764D0}" srcOrd="0" destOrd="0" presId="urn:microsoft.com/office/officeart/2005/8/layout/cycle2"/>
    <dgm:cxn modelId="{18536DCF-4392-4575-AC89-01716658A7B5}" type="presParOf" srcId="{99068136-B74B-45B5-8DCB-BB2989E89600}" destId="{5EED6915-FFEA-4712-A7D4-C8C5041220FC}" srcOrd="10" destOrd="0" presId="urn:microsoft.com/office/officeart/2005/8/layout/cycle2"/>
    <dgm:cxn modelId="{7614C6A4-383C-434C-A9E6-4D0419232F33}" type="presParOf" srcId="{99068136-B74B-45B5-8DCB-BB2989E89600}" destId="{76852B68-54AD-492A-8A8E-07677A93B48E}" srcOrd="11" destOrd="0" presId="urn:microsoft.com/office/officeart/2005/8/layout/cycle2"/>
    <dgm:cxn modelId="{3E3EE1AF-F64B-420B-9560-1541D2085DAD}" type="presParOf" srcId="{76852B68-54AD-492A-8A8E-07677A93B48E}" destId="{FE6699E7-512F-420B-BB18-FE8F8A49526E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1056D03-C77B-48C4-A876-A4AD4E41B763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0CDA216-E251-4925-9A88-ACDFDEE911F7}">
      <dgm:prSet phldrT="[Текст]"/>
      <dgm:spPr/>
      <dgm:t>
        <a:bodyPr/>
        <a:lstStyle/>
        <a:p>
          <a:r>
            <a:rPr lang="ru-RU" dirty="0" smtClean="0"/>
            <a:t>планирование закупок</a:t>
          </a:r>
          <a:endParaRPr lang="ru-RU" dirty="0"/>
        </a:p>
      </dgm:t>
    </dgm:pt>
    <dgm:pt modelId="{7038E8C2-E7E2-4BE6-B801-5045326F35D2}" type="parTrans" cxnId="{E320DB69-F738-4D7E-8CF7-503F05CE54C9}">
      <dgm:prSet/>
      <dgm:spPr/>
      <dgm:t>
        <a:bodyPr/>
        <a:lstStyle/>
        <a:p>
          <a:endParaRPr lang="ru-RU"/>
        </a:p>
      </dgm:t>
    </dgm:pt>
    <dgm:pt modelId="{3C9FB00A-5B2B-4415-A332-583B6741BB89}" type="sibTrans" cxnId="{E320DB69-F738-4D7E-8CF7-503F05CE54C9}">
      <dgm:prSet/>
      <dgm:spPr/>
      <dgm:t>
        <a:bodyPr/>
        <a:lstStyle/>
        <a:p>
          <a:endParaRPr lang="ru-RU"/>
        </a:p>
      </dgm:t>
    </dgm:pt>
    <dgm:pt modelId="{8DA8ADD5-9B49-4525-833C-67D30D4C5AB8}">
      <dgm:prSet phldrT="[Текст]"/>
      <dgm:spPr/>
      <dgm:t>
        <a:bodyPr/>
        <a:lstStyle/>
        <a:p>
          <a:r>
            <a:rPr lang="ru-RU" dirty="0" smtClean="0"/>
            <a:t>Размещение заказов</a:t>
          </a:r>
          <a:endParaRPr lang="ru-RU" dirty="0"/>
        </a:p>
      </dgm:t>
    </dgm:pt>
    <dgm:pt modelId="{F1790B0C-7B1E-4625-AC8A-5C9995DEF248}" type="parTrans" cxnId="{1C0E135C-3EDF-40EB-ABDB-9D59C9934576}">
      <dgm:prSet/>
      <dgm:spPr/>
      <dgm:t>
        <a:bodyPr/>
        <a:lstStyle/>
        <a:p>
          <a:endParaRPr lang="ru-RU"/>
        </a:p>
      </dgm:t>
    </dgm:pt>
    <dgm:pt modelId="{8E8B5A3D-F73D-4F76-BAE8-44B716B05CCC}" type="sibTrans" cxnId="{1C0E135C-3EDF-40EB-ABDB-9D59C9934576}">
      <dgm:prSet/>
      <dgm:spPr/>
      <dgm:t>
        <a:bodyPr/>
        <a:lstStyle/>
        <a:p>
          <a:endParaRPr lang="ru-RU"/>
        </a:p>
      </dgm:t>
    </dgm:pt>
    <dgm:pt modelId="{630784D6-A0F2-4C1E-97E5-E5075AC153E2}">
      <dgm:prSet phldrT="[Текст]"/>
      <dgm:spPr/>
      <dgm:t>
        <a:bodyPr/>
        <a:lstStyle/>
        <a:p>
          <a:r>
            <a:rPr lang="ru-RU" dirty="0" smtClean="0"/>
            <a:t>Исполнение контрактов</a:t>
          </a:r>
          <a:endParaRPr lang="ru-RU" dirty="0"/>
        </a:p>
      </dgm:t>
    </dgm:pt>
    <dgm:pt modelId="{8E8CE4CA-CC91-4218-A28B-FA33F5CFE87F}" type="parTrans" cxnId="{C0B39183-F2C8-445F-A5CB-7F58C13DEE2E}">
      <dgm:prSet/>
      <dgm:spPr/>
      <dgm:t>
        <a:bodyPr/>
        <a:lstStyle/>
        <a:p>
          <a:endParaRPr lang="ru-RU"/>
        </a:p>
      </dgm:t>
    </dgm:pt>
    <dgm:pt modelId="{72756696-8149-4CE0-8F5D-91C96EC922E9}" type="sibTrans" cxnId="{C0B39183-F2C8-445F-A5CB-7F58C13DEE2E}">
      <dgm:prSet/>
      <dgm:spPr/>
      <dgm:t>
        <a:bodyPr/>
        <a:lstStyle/>
        <a:p>
          <a:endParaRPr lang="ru-RU"/>
        </a:p>
      </dgm:t>
    </dgm:pt>
    <dgm:pt modelId="{DB734BFF-8070-4A54-B951-6DE4531F13CD}">
      <dgm:prSet phldrT="[Текст]"/>
      <dgm:spPr/>
      <dgm:t>
        <a:bodyPr/>
        <a:lstStyle/>
        <a:p>
          <a:r>
            <a:rPr lang="ru-RU" dirty="0" smtClean="0"/>
            <a:t>Составление отчетности</a:t>
          </a:r>
          <a:endParaRPr lang="ru-RU" dirty="0"/>
        </a:p>
      </dgm:t>
    </dgm:pt>
    <dgm:pt modelId="{8550E8A0-8ED0-4911-9B35-C44D63EF6D68}" type="parTrans" cxnId="{4F9E9F85-C921-495C-9A9B-79469EEBFAA2}">
      <dgm:prSet/>
      <dgm:spPr/>
      <dgm:t>
        <a:bodyPr/>
        <a:lstStyle/>
        <a:p>
          <a:endParaRPr lang="ru-RU"/>
        </a:p>
      </dgm:t>
    </dgm:pt>
    <dgm:pt modelId="{96DA26DC-05D0-4987-B6D3-8ABE27434240}" type="sibTrans" cxnId="{4F9E9F85-C921-495C-9A9B-79469EEBFAA2}">
      <dgm:prSet/>
      <dgm:spPr/>
      <dgm:t>
        <a:bodyPr/>
        <a:lstStyle/>
        <a:p>
          <a:endParaRPr lang="ru-RU"/>
        </a:p>
      </dgm:t>
    </dgm:pt>
    <dgm:pt modelId="{B787A01B-E0CC-4DFF-8DF0-D188F220332D}">
      <dgm:prSet phldrT="[Текст]"/>
      <dgm:spPr/>
      <dgm:t>
        <a:bodyPr/>
        <a:lstStyle/>
        <a:p>
          <a:r>
            <a:rPr lang="ru-RU" dirty="0" smtClean="0"/>
            <a:t>Контроль</a:t>
          </a:r>
          <a:endParaRPr lang="ru-RU" dirty="0"/>
        </a:p>
      </dgm:t>
    </dgm:pt>
    <dgm:pt modelId="{AC561C1E-7F67-40FD-95B1-CAC308E3F526}" type="parTrans" cxnId="{70E3D476-9557-41EC-BDB4-11667753B9F9}">
      <dgm:prSet/>
      <dgm:spPr/>
      <dgm:t>
        <a:bodyPr/>
        <a:lstStyle/>
        <a:p>
          <a:endParaRPr lang="ru-RU"/>
        </a:p>
      </dgm:t>
    </dgm:pt>
    <dgm:pt modelId="{54B372A2-BB47-4962-922B-A00F5C2889BA}" type="sibTrans" cxnId="{70E3D476-9557-41EC-BDB4-11667753B9F9}">
      <dgm:prSet/>
      <dgm:spPr/>
      <dgm:t>
        <a:bodyPr/>
        <a:lstStyle/>
        <a:p>
          <a:endParaRPr lang="ru-RU"/>
        </a:p>
      </dgm:t>
    </dgm:pt>
    <dgm:pt modelId="{12DBC647-4A29-4EF2-A2F0-6C5A92F81381}">
      <dgm:prSet phldrT="[Текст]"/>
      <dgm:spPr/>
      <dgm:t>
        <a:bodyPr/>
        <a:lstStyle/>
        <a:p>
          <a:r>
            <a:rPr lang="ru-RU" dirty="0" smtClean="0"/>
            <a:t>Определение </a:t>
          </a:r>
          <a:r>
            <a:rPr lang="ru-RU" dirty="0" err="1" smtClean="0"/>
            <a:t>госнужд</a:t>
          </a:r>
          <a:endParaRPr lang="ru-RU" dirty="0"/>
        </a:p>
      </dgm:t>
    </dgm:pt>
    <dgm:pt modelId="{DFD34DE1-0D9E-4EA1-9090-CAF27FFCB748}" type="parTrans" cxnId="{B955F9F0-5122-4240-80DE-8BB14D58C61F}">
      <dgm:prSet/>
      <dgm:spPr/>
      <dgm:t>
        <a:bodyPr/>
        <a:lstStyle/>
        <a:p>
          <a:endParaRPr lang="ru-RU"/>
        </a:p>
      </dgm:t>
    </dgm:pt>
    <dgm:pt modelId="{EA5E2901-F3DC-40BF-8A53-3FE2662E6251}" type="sibTrans" cxnId="{B955F9F0-5122-4240-80DE-8BB14D58C61F}">
      <dgm:prSet/>
      <dgm:spPr/>
      <dgm:t>
        <a:bodyPr/>
        <a:lstStyle/>
        <a:p>
          <a:endParaRPr lang="ru-RU"/>
        </a:p>
      </dgm:t>
    </dgm:pt>
    <dgm:pt modelId="{99068136-B74B-45B5-8DCB-BB2989E89600}" type="pres">
      <dgm:prSet presAssocID="{F1056D03-C77B-48C4-A876-A4AD4E41B763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4C92F9D-17DA-4BC9-83B2-60218897F912}" type="pres">
      <dgm:prSet presAssocID="{30CDA216-E251-4925-9A88-ACDFDEE911F7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D10465-C619-4892-AF42-CDF0C7A471F1}" type="pres">
      <dgm:prSet presAssocID="{3C9FB00A-5B2B-4415-A332-583B6741BB89}" presName="sibTrans" presStyleLbl="sibTrans2D1" presStyleIdx="0" presStyleCnt="6"/>
      <dgm:spPr/>
      <dgm:t>
        <a:bodyPr/>
        <a:lstStyle/>
        <a:p>
          <a:endParaRPr lang="ru-RU"/>
        </a:p>
      </dgm:t>
    </dgm:pt>
    <dgm:pt modelId="{14949874-0A5D-426F-A021-1AFD836051A7}" type="pres">
      <dgm:prSet presAssocID="{3C9FB00A-5B2B-4415-A332-583B6741BB89}" presName="connectorText" presStyleLbl="sibTrans2D1" presStyleIdx="0" presStyleCnt="6"/>
      <dgm:spPr/>
      <dgm:t>
        <a:bodyPr/>
        <a:lstStyle/>
        <a:p>
          <a:endParaRPr lang="ru-RU"/>
        </a:p>
      </dgm:t>
    </dgm:pt>
    <dgm:pt modelId="{E8472F15-9914-4BE3-A96D-66340D340793}" type="pres">
      <dgm:prSet presAssocID="{8DA8ADD5-9B49-4525-833C-67D30D4C5AB8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BB448D-9FA6-4F4D-9869-6D073ECF5C03}" type="pres">
      <dgm:prSet presAssocID="{8E8B5A3D-F73D-4F76-BAE8-44B716B05CCC}" presName="sibTrans" presStyleLbl="sibTrans2D1" presStyleIdx="1" presStyleCnt="6"/>
      <dgm:spPr/>
      <dgm:t>
        <a:bodyPr/>
        <a:lstStyle/>
        <a:p>
          <a:endParaRPr lang="ru-RU"/>
        </a:p>
      </dgm:t>
    </dgm:pt>
    <dgm:pt modelId="{5545D626-FC14-4DF3-86A0-7159A70D9FC1}" type="pres">
      <dgm:prSet presAssocID="{8E8B5A3D-F73D-4F76-BAE8-44B716B05CCC}" presName="connectorText" presStyleLbl="sibTrans2D1" presStyleIdx="1" presStyleCnt="6"/>
      <dgm:spPr/>
      <dgm:t>
        <a:bodyPr/>
        <a:lstStyle/>
        <a:p>
          <a:endParaRPr lang="ru-RU"/>
        </a:p>
      </dgm:t>
    </dgm:pt>
    <dgm:pt modelId="{31993143-A1DB-4BF6-9BBE-0E0B7727DD2E}" type="pres">
      <dgm:prSet presAssocID="{630784D6-A0F2-4C1E-97E5-E5075AC153E2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51D6FA-F7AD-40B1-B840-97968DA2FD2D}" type="pres">
      <dgm:prSet presAssocID="{72756696-8149-4CE0-8F5D-91C96EC922E9}" presName="sibTrans" presStyleLbl="sibTrans2D1" presStyleIdx="2" presStyleCnt="6"/>
      <dgm:spPr/>
      <dgm:t>
        <a:bodyPr/>
        <a:lstStyle/>
        <a:p>
          <a:endParaRPr lang="ru-RU"/>
        </a:p>
      </dgm:t>
    </dgm:pt>
    <dgm:pt modelId="{D521908E-199A-4AE2-A56A-191A04DB9A10}" type="pres">
      <dgm:prSet presAssocID="{72756696-8149-4CE0-8F5D-91C96EC922E9}" presName="connectorText" presStyleLbl="sibTrans2D1" presStyleIdx="2" presStyleCnt="6"/>
      <dgm:spPr/>
      <dgm:t>
        <a:bodyPr/>
        <a:lstStyle/>
        <a:p>
          <a:endParaRPr lang="ru-RU"/>
        </a:p>
      </dgm:t>
    </dgm:pt>
    <dgm:pt modelId="{C385C41A-B57B-4DBE-9147-5767967F2E24}" type="pres">
      <dgm:prSet presAssocID="{DB734BFF-8070-4A54-B951-6DE4531F13CD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C1675D-9A4B-4828-95B1-F98DAF52C724}" type="pres">
      <dgm:prSet presAssocID="{96DA26DC-05D0-4987-B6D3-8ABE27434240}" presName="sibTrans" presStyleLbl="sibTrans2D1" presStyleIdx="3" presStyleCnt="6"/>
      <dgm:spPr/>
      <dgm:t>
        <a:bodyPr/>
        <a:lstStyle/>
        <a:p>
          <a:endParaRPr lang="ru-RU"/>
        </a:p>
      </dgm:t>
    </dgm:pt>
    <dgm:pt modelId="{CD03E2F2-4A61-4B3E-B17A-06784C2E826D}" type="pres">
      <dgm:prSet presAssocID="{96DA26DC-05D0-4987-B6D3-8ABE27434240}" presName="connectorText" presStyleLbl="sibTrans2D1" presStyleIdx="3" presStyleCnt="6"/>
      <dgm:spPr/>
      <dgm:t>
        <a:bodyPr/>
        <a:lstStyle/>
        <a:p>
          <a:endParaRPr lang="ru-RU"/>
        </a:p>
      </dgm:t>
    </dgm:pt>
    <dgm:pt modelId="{5EED6915-FFEA-4712-A7D4-C8C5041220FC}" type="pres">
      <dgm:prSet presAssocID="{B787A01B-E0CC-4DFF-8DF0-D188F220332D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852B68-54AD-492A-8A8E-07677A93B48E}" type="pres">
      <dgm:prSet presAssocID="{54B372A2-BB47-4962-922B-A00F5C2889BA}" presName="sibTrans" presStyleLbl="sibTrans2D1" presStyleIdx="4" presStyleCnt="6"/>
      <dgm:spPr/>
      <dgm:t>
        <a:bodyPr/>
        <a:lstStyle/>
        <a:p>
          <a:endParaRPr lang="ru-RU"/>
        </a:p>
      </dgm:t>
    </dgm:pt>
    <dgm:pt modelId="{FE6699E7-512F-420B-BB18-FE8F8A49526E}" type="pres">
      <dgm:prSet presAssocID="{54B372A2-BB47-4962-922B-A00F5C2889BA}" presName="connectorText" presStyleLbl="sibTrans2D1" presStyleIdx="4" presStyleCnt="6"/>
      <dgm:spPr/>
      <dgm:t>
        <a:bodyPr/>
        <a:lstStyle/>
        <a:p>
          <a:endParaRPr lang="ru-RU"/>
        </a:p>
      </dgm:t>
    </dgm:pt>
    <dgm:pt modelId="{EF3D65D3-B7BD-4E10-B6DD-9951CCBA5441}" type="pres">
      <dgm:prSet presAssocID="{12DBC647-4A29-4EF2-A2F0-6C5A92F81381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CF9B57-4370-49CB-8E86-452B0197F766}" type="pres">
      <dgm:prSet presAssocID="{EA5E2901-F3DC-40BF-8A53-3FE2662E6251}" presName="sibTrans" presStyleLbl="sibTrans2D1" presStyleIdx="5" presStyleCnt="6"/>
      <dgm:spPr/>
      <dgm:t>
        <a:bodyPr/>
        <a:lstStyle/>
        <a:p>
          <a:endParaRPr lang="ru-RU"/>
        </a:p>
      </dgm:t>
    </dgm:pt>
    <dgm:pt modelId="{F87CA548-935A-4705-913A-DE8A7A8B513C}" type="pres">
      <dgm:prSet presAssocID="{EA5E2901-F3DC-40BF-8A53-3FE2662E6251}" presName="connectorText" presStyleLbl="sibTrans2D1" presStyleIdx="5" presStyleCnt="6"/>
      <dgm:spPr/>
      <dgm:t>
        <a:bodyPr/>
        <a:lstStyle/>
        <a:p>
          <a:endParaRPr lang="ru-RU"/>
        </a:p>
      </dgm:t>
    </dgm:pt>
  </dgm:ptLst>
  <dgm:cxnLst>
    <dgm:cxn modelId="{BD4D59C3-5538-43BE-90ED-46977A3A2B0D}" type="presOf" srcId="{3C9FB00A-5B2B-4415-A332-583B6741BB89}" destId="{14949874-0A5D-426F-A021-1AFD836051A7}" srcOrd="1" destOrd="0" presId="urn:microsoft.com/office/officeart/2005/8/layout/cycle2"/>
    <dgm:cxn modelId="{84CBDDE1-4FBC-4C66-B51B-DB05E700AF2A}" type="presOf" srcId="{B787A01B-E0CC-4DFF-8DF0-D188F220332D}" destId="{5EED6915-FFEA-4712-A7D4-C8C5041220FC}" srcOrd="0" destOrd="0" presId="urn:microsoft.com/office/officeart/2005/8/layout/cycle2"/>
    <dgm:cxn modelId="{895D79AE-C012-4F93-AD75-DF2CB6A7A690}" type="presOf" srcId="{F1056D03-C77B-48C4-A876-A4AD4E41B763}" destId="{99068136-B74B-45B5-8DCB-BB2989E89600}" srcOrd="0" destOrd="0" presId="urn:microsoft.com/office/officeart/2005/8/layout/cycle2"/>
    <dgm:cxn modelId="{C0B39183-F2C8-445F-A5CB-7F58C13DEE2E}" srcId="{F1056D03-C77B-48C4-A876-A4AD4E41B763}" destId="{630784D6-A0F2-4C1E-97E5-E5075AC153E2}" srcOrd="2" destOrd="0" parTransId="{8E8CE4CA-CC91-4218-A28B-FA33F5CFE87F}" sibTransId="{72756696-8149-4CE0-8F5D-91C96EC922E9}"/>
    <dgm:cxn modelId="{B955F9F0-5122-4240-80DE-8BB14D58C61F}" srcId="{F1056D03-C77B-48C4-A876-A4AD4E41B763}" destId="{12DBC647-4A29-4EF2-A2F0-6C5A92F81381}" srcOrd="5" destOrd="0" parTransId="{DFD34DE1-0D9E-4EA1-9090-CAF27FFCB748}" sibTransId="{EA5E2901-F3DC-40BF-8A53-3FE2662E6251}"/>
    <dgm:cxn modelId="{DD87A725-EB41-45FB-B6BB-D73B3FECB685}" type="presOf" srcId="{8DA8ADD5-9B49-4525-833C-67D30D4C5AB8}" destId="{E8472F15-9914-4BE3-A96D-66340D340793}" srcOrd="0" destOrd="0" presId="urn:microsoft.com/office/officeart/2005/8/layout/cycle2"/>
    <dgm:cxn modelId="{B3D55889-ABD1-4841-9FC5-71032C544304}" type="presOf" srcId="{30CDA216-E251-4925-9A88-ACDFDEE911F7}" destId="{C4C92F9D-17DA-4BC9-83B2-60218897F912}" srcOrd="0" destOrd="0" presId="urn:microsoft.com/office/officeart/2005/8/layout/cycle2"/>
    <dgm:cxn modelId="{3F4ECA03-AC12-4643-B219-705DCBF3ECD4}" type="presOf" srcId="{DB734BFF-8070-4A54-B951-6DE4531F13CD}" destId="{C385C41A-B57B-4DBE-9147-5767967F2E24}" srcOrd="0" destOrd="0" presId="urn:microsoft.com/office/officeart/2005/8/layout/cycle2"/>
    <dgm:cxn modelId="{4F9E9F85-C921-495C-9A9B-79469EEBFAA2}" srcId="{F1056D03-C77B-48C4-A876-A4AD4E41B763}" destId="{DB734BFF-8070-4A54-B951-6DE4531F13CD}" srcOrd="3" destOrd="0" parTransId="{8550E8A0-8ED0-4911-9B35-C44D63EF6D68}" sibTransId="{96DA26DC-05D0-4987-B6D3-8ABE27434240}"/>
    <dgm:cxn modelId="{AFB29E85-C6F0-4E32-81AB-97D786CC9BB6}" type="presOf" srcId="{EA5E2901-F3DC-40BF-8A53-3FE2662E6251}" destId="{F87CA548-935A-4705-913A-DE8A7A8B513C}" srcOrd="1" destOrd="0" presId="urn:microsoft.com/office/officeart/2005/8/layout/cycle2"/>
    <dgm:cxn modelId="{F4AEE6E2-C49F-4068-8F23-0D2147B1F199}" type="presOf" srcId="{54B372A2-BB47-4962-922B-A00F5C2889BA}" destId="{76852B68-54AD-492A-8A8E-07677A93B48E}" srcOrd="0" destOrd="0" presId="urn:microsoft.com/office/officeart/2005/8/layout/cycle2"/>
    <dgm:cxn modelId="{32F4ED75-A9B3-4CF7-A308-1BA6F89D58D5}" type="presOf" srcId="{630784D6-A0F2-4C1E-97E5-E5075AC153E2}" destId="{31993143-A1DB-4BF6-9BBE-0E0B7727DD2E}" srcOrd="0" destOrd="0" presId="urn:microsoft.com/office/officeart/2005/8/layout/cycle2"/>
    <dgm:cxn modelId="{09F388A5-97DF-476C-B6E4-599BA5EE5CEB}" type="presOf" srcId="{8E8B5A3D-F73D-4F76-BAE8-44B716B05CCC}" destId="{5545D626-FC14-4DF3-86A0-7159A70D9FC1}" srcOrd="1" destOrd="0" presId="urn:microsoft.com/office/officeart/2005/8/layout/cycle2"/>
    <dgm:cxn modelId="{6CC096B3-F206-439E-B722-D2751C3DB6DD}" type="presOf" srcId="{EA5E2901-F3DC-40BF-8A53-3FE2662E6251}" destId="{04CF9B57-4370-49CB-8E86-452B0197F766}" srcOrd="0" destOrd="0" presId="urn:microsoft.com/office/officeart/2005/8/layout/cycle2"/>
    <dgm:cxn modelId="{DB1FEF54-84AE-4F32-953F-7819325EBE3B}" type="presOf" srcId="{72756696-8149-4CE0-8F5D-91C96EC922E9}" destId="{D521908E-199A-4AE2-A56A-191A04DB9A10}" srcOrd="1" destOrd="0" presId="urn:microsoft.com/office/officeart/2005/8/layout/cycle2"/>
    <dgm:cxn modelId="{257FE9B4-59AF-4742-B7F8-104225A19636}" type="presOf" srcId="{72756696-8149-4CE0-8F5D-91C96EC922E9}" destId="{D251D6FA-F7AD-40B1-B840-97968DA2FD2D}" srcOrd="0" destOrd="0" presId="urn:microsoft.com/office/officeart/2005/8/layout/cycle2"/>
    <dgm:cxn modelId="{B87F7ED3-24F4-4CE0-9083-42758F29831D}" type="presOf" srcId="{54B372A2-BB47-4962-922B-A00F5C2889BA}" destId="{FE6699E7-512F-420B-BB18-FE8F8A49526E}" srcOrd="1" destOrd="0" presId="urn:microsoft.com/office/officeart/2005/8/layout/cycle2"/>
    <dgm:cxn modelId="{E320DB69-F738-4D7E-8CF7-503F05CE54C9}" srcId="{F1056D03-C77B-48C4-A876-A4AD4E41B763}" destId="{30CDA216-E251-4925-9A88-ACDFDEE911F7}" srcOrd="0" destOrd="0" parTransId="{7038E8C2-E7E2-4BE6-B801-5045326F35D2}" sibTransId="{3C9FB00A-5B2B-4415-A332-583B6741BB89}"/>
    <dgm:cxn modelId="{1DDAEFDE-7F6A-4E1E-95EB-4B04180EDCF8}" type="presOf" srcId="{96DA26DC-05D0-4987-B6D3-8ABE27434240}" destId="{2CC1675D-9A4B-4828-95B1-F98DAF52C724}" srcOrd="0" destOrd="0" presId="urn:microsoft.com/office/officeart/2005/8/layout/cycle2"/>
    <dgm:cxn modelId="{26B4774D-17F5-4E21-A62B-60F5A6A3BC86}" type="presOf" srcId="{8E8B5A3D-F73D-4F76-BAE8-44B716B05CCC}" destId="{BCBB448D-9FA6-4F4D-9869-6D073ECF5C03}" srcOrd="0" destOrd="0" presId="urn:microsoft.com/office/officeart/2005/8/layout/cycle2"/>
    <dgm:cxn modelId="{0F3C1CED-F45D-4638-9ADA-23371A642CD4}" type="presOf" srcId="{12DBC647-4A29-4EF2-A2F0-6C5A92F81381}" destId="{EF3D65D3-B7BD-4E10-B6DD-9951CCBA5441}" srcOrd="0" destOrd="0" presId="urn:microsoft.com/office/officeart/2005/8/layout/cycle2"/>
    <dgm:cxn modelId="{70E3D476-9557-41EC-BDB4-11667753B9F9}" srcId="{F1056D03-C77B-48C4-A876-A4AD4E41B763}" destId="{B787A01B-E0CC-4DFF-8DF0-D188F220332D}" srcOrd="4" destOrd="0" parTransId="{AC561C1E-7F67-40FD-95B1-CAC308E3F526}" sibTransId="{54B372A2-BB47-4962-922B-A00F5C2889BA}"/>
    <dgm:cxn modelId="{A14B4E59-6801-4707-BB5A-19A3B91609A4}" type="presOf" srcId="{96DA26DC-05D0-4987-B6D3-8ABE27434240}" destId="{CD03E2F2-4A61-4B3E-B17A-06784C2E826D}" srcOrd="1" destOrd="0" presId="urn:microsoft.com/office/officeart/2005/8/layout/cycle2"/>
    <dgm:cxn modelId="{1C0E135C-3EDF-40EB-ABDB-9D59C9934576}" srcId="{F1056D03-C77B-48C4-A876-A4AD4E41B763}" destId="{8DA8ADD5-9B49-4525-833C-67D30D4C5AB8}" srcOrd="1" destOrd="0" parTransId="{F1790B0C-7B1E-4625-AC8A-5C9995DEF248}" sibTransId="{8E8B5A3D-F73D-4F76-BAE8-44B716B05CCC}"/>
    <dgm:cxn modelId="{701A5C8B-ADDC-40E7-BBCF-03E32563A8BB}" type="presOf" srcId="{3C9FB00A-5B2B-4415-A332-583B6741BB89}" destId="{43D10465-C619-4892-AF42-CDF0C7A471F1}" srcOrd="0" destOrd="0" presId="urn:microsoft.com/office/officeart/2005/8/layout/cycle2"/>
    <dgm:cxn modelId="{F6E822AD-E8C0-48C6-8976-C2243F6BDC02}" type="presParOf" srcId="{99068136-B74B-45B5-8DCB-BB2989E89600}" destId="{C4C92F9D-17DA-4BC9-83B2-60218897F912}" srcOrd="0" destOrd="0" presId="urn:microsoft.com/office/officeart/2005/8/layout/cycle2"/>
    <dgm:cxn modelId="{379B2F21-4A07-41C7-AD53-8D842B530F7E}" type="presParOf" srcId="{99068136-B74B-45B5-8DCB-BB2989E89600}" destId="{43D10465-C619-4892-AF42-CDF0C7A471F1}" srcOrd="1" destOrd="0" presId="urn:microsoft.com/office/officeart/2005/8/layout/cycle2"/>
    <dgm:cxn modelId="{4EE7A7B2-9A08-4CE2-B9BF-44CD5BFA2D04}" type="presParOf" srcId="{43D10465-C619-4892-AF42-CDF0C7A471F1}" destId="{14949874-0A5D-426F-A021-1AFD836051A7}" srcOrd="0" destOrd="0" presId="urn:microsoft.com/office/officeart/2005/8/layout/cycle2"/>
    <dgm:cxn modelId="{3E502D54-A0B3-448C-A5D0-7595CA1F2B99}" type="presParOf" srcId="{99068136-B74B-45B5-8DCB-BB2989E89600}" destId="{E8472F15-9914-4BE3-A96D-66340D340793}" srcOrd="2" destOrd="0" presId="urn:microsoft.com/office/officeart/2005/8/layout/cycle2"/>
    <dgm:cxn modelId="{526CC53B-FADF-4668-8F63-C8D2FA131A17}" type="presParOf" srcId="{99068136-B74B-45B5-8DCB-BB2989E89600}" destId="{BCBB448D-9FA6-4F4D-9869-6D073ECF5C03}" srcOrd="3" destOrd="0" presId="urn:microsoft.com/office/officeart/2005/8/layout/cycle2"/>
    <dgm:cxn modelId="{85681063-C563-4400-909F-63BFF45CBFBD}" type="presParOf" srcId="{BCBB448D-9FA6-4F4D-9869-6D073ECF5C03}" destId="{5545D626-FC14-4DF3-86A0-7159A70D9FC1}" srcOrd="0" destOrd="0" presId="urn:microsoft.com/office/officeart/2005/8/layout/cycle2"/>
    <dgm:cxn modelId="{81F56A6E-1355-4DF6-BFCC-E194365FF918}" type="presParOf" srcId="{99068136-B74B-45B5-8DCB-BB2989E89600}" destId="{31993143-A1DB-4BF6-9BBE-0E0B7727DD2E}" srcOrd="4" destOrd="0" presId="urn:microsoft.com/office/officeart/2005/8/layout/cycle2"/>
    <dgm:cxn modelId="{D9EC6D90-DCEA-48AA-8559-9FB579116C5C}" type="presParOf" srcId="{99068136-B74B-45B5-8DCB-BB2989E89600}" destId="{D251D6FA-F7AD-40B1-B840-97968DA2FD2D}" srcOrd="5" destOrd="0" presId="urn:microsoft.com/office/officeart/2005/8/layout/cycle2"/>
    <dgm:cxn modelId="{213DB958-FE40-4C9E-93F8-195E212AD1CA}" type="presParOf" srcId="{D251D6FA-F7AD-40B1-B840-97968DA2FD2D}" destId="{D521908E-199A-4AE2-A56A-191A04DB9A10}" srcOrd="0" destOrd="0" presId="urn:microsoft.com/office/officeart/2005/8/layout/cycle2"/>
    <dgm:cxn modelId="{A59B3D83-5910-4414-A8CC-0B98D53BE8C8}" type="presParOf" srcId="{99068136-B74B-45B5-8DCB-BB2989E89600}" destId="{C385C41A-B57B-4DBE-9147-5767967F2E24}" srcOrd="6" destOrd="0" presId="urn:microsoft.com/office/officeart/2005/8/layout/cycle2"/>
    <dgm:cxn modelId="{CFF616AB-C3B4-4640-9763-55005BF794DA}" type="presParOf" srcId="{99068136-B74B-45B5-8DCB-BB2989E89600}" destId="{2CC1675D-9A4B-4828-95B1-F98DAF52C724}" srcOrd="7" destOrd="0" presId="urn:microsoft.com/office/officeart/2005/8/layout/cycle2"/>
    <dgm:cxn modelId="{4C0CB36E-3CC7-4CE5-A575-2BB71A708DEA}" type="presParOf" srcId="{2CC1675D-9A4B-4828-95B1-F98DAF52C724}" destId="{CD03E2F2-4A61-4B3E-B17A-06784C2E826D}" srcOrd="0" destOrd="0" presId="urn:microsoft.com/office/officeart/2005/8/layout/cycle2"/>
    <dgm:cxn modelId="{EEDB89C3-60DE-40A9-A462-2A392FA09E8A}" type="presParOf" srcId="{99068136-B74B-45B5-8DCB-BB2989E89600}" destId="{5EED6915-FFEA-4712-A7D4-C8C5041220FC}" srcOrd="8" destOrd="0" presId="urn:microsoft.com/office/officeart/2005/8/layout/cycle2"/>
    <dgm:cxn modelId="{687D8A6D-DA29-4C67-8449-2A8FA973B670}" type="presParOf" srcId="{99068136-B74B-45B5-8DCB-BB2989E89600}" destId="{76852B68-54AD-492A-8A8E-07677A93B48E}" srcOrd="9" destOrd="0" presId="urn:microsoft.com/office/officeart/2005/8/layout/cycle2"/>
    <dgm:cxn modelId="{FC335439-6A16-4EEE-8B8D-7656D9EF0373}" type="presParOf" srcId="{76852B68-54AD-492A-8A8E-07677A93B48E}" destId="{FE6699E7-512F-420B-BB18-FE8F8A49526E}" srcOrd="0" destOrd="0" presId="urn:microsoft.com/office/officeart/2005/8/layout/cycle2"/>
    <dgm:cxn modelId="{493A61CB-ECBB-48D8-A20B-159CFAD3D496}" type="presParOf" srcId="{99068136-B74B-45B5-8DCB-BB2989E89600}" destId="{EF3D65D3-B7BD-4E10-B6DD-9951CCBA5441}" srcOrd="10" destOrd="0" presId="urn:microsoft.com/office/officeart/2005/8/layout/cycle2"/>
    <dgm:cxn modelId="{FCB19DE0-1A02-44AF-9BCC-3602D50B71ED}" type="presParOf" srcId="{99068136-B74B-45B5-8DCB-BB2989E89600}" destId="{04CF9B57-4370-49CB-8E86-452B0197F766}" srcOrd="11" destOrd="0" presId="urn:microsoft.com/office/officeart/2005/8/layout/cycle2"/>
    <dgm:cxn modelId="{17CAAADF-5FB3-4A51-95DA-0479B7D272CD}" type="presParOf" srcId="{04CF9B57-4370-49CB-8E86-452B0197F766}" destId="{F87CA548-935A-4705-913A-DE8A7A8B513C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3A8A683-218D-4863-B4CD-BC2F8851C168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</dgm:pt>
    <dgm:pt modelId="{0A3FC22C-FBCD-45A0-BCDB-4DCBDF4D3CBF}">
      <dgm:prSet phldrT="[Текст]" custT="1"/>
      <dgm:spPr/>
      <dgm:t>
        <a:bodyPr/>
        <a:lstStyle/>
        <a:p>
          <a:r>
            <a:rPr lang="ru-RU" sz="1300" dirty="0" smtClean="0"/>
            <a:t>Составление, рассмотрение и утверждение бюджета, </a:t>
          </a:r>
        </a:p>
        <a:p>
          <a:r>
            <a:rPr lang="ru-RU" sz="1300" dirty="0" smtClean="0"/>
            <a:t>контроль</a:t>
          </a:r>
          <a:endParaRPr lang="ru-RU" sz="1300" dirty="0"/>
        </a:p>
      </dgm:t>
    </dgm:pt>
    <dgm:pt modelId="{32A45A72-3B92-4E77-815C-74ED46A1306E}" type="parTrans" cxnId="{1F46A153-7C9D-4E4B-8792-F6A89180CA30}">
      <dgm:prSet/>
      <dgm:spPr/>
      <dgm:t>
        <a:bodyPr/>
        <a:lstStyle/>
        <a:p>
          <a:endParaRPr lang="ru-RU"/>
        </a:p>
      </dgm:t>
    </dgm:pt>
    <dgm:pt modelId="{6D1DC691-B0C8-4DC5-9987-38CD117C6857}" type="sibTrans" cxnId="{1F46A153-7C9D-4E4B-8792-F6A89180CA30}">
      <dgm:prSet/>
      <dgm:spPr/>
      <dgm:t>
        <a:bodyPr/>
        <a:lstStyle/>
        <a:p>
          <a:endParaRPr lang="ru-RU"/>
        </a:p>
      </dgm:t>
    </dgm:pt>
    <dgm:pt modelId="{14B4860F-0877-42E1-A0AD-C595B204506F}">
      <dgm:prSet phldrT="[Текст]" custT="1"/>
      <dgm:spPr/>
      <dgm:t>
        <a:bodyPr/>
        <a:lstStyle/>
        <a:p>
          <a:r>
            <a:rPr lang="ru-RU" sz="1300" dirty="0" smtClean="0"/>
            <a:t>Определение государственных нужд и планирование закупок, </a:t>
          </a:r>
        </a:p>
        <a:p>
          <a:r>
            <a:rPr lang="ru-RU" sz="1300" dirty="0" smtClean="0"/>
            <a:t>контроль</a:t>
          </a:r>
          <a:endParaRPr lang="ru-RU" sz="1300" dirty="0"/>
        </a:p>
      </dgm:t>
    </dgm:pt>
    <dgm:pt modelId="{1147F2DE-C8AA-47DF-AAE0-07D29963E2DB}" type="parTrans" cxnId="{8A84EED1-D8FF-4A59-9764-E44CE2B3641B}">
      <dgm:prSet/>
      <dgm:spPr/>
      <dgm:t>
        <a:bodyPr/>
        <a:lstStyle/>
        <a:p>
          <a:endParaRPr lang="ru-RU"/>
        </a:p>
      </dgm:t>
    </dgm:pt>
    <dgm:pt modelId="{D730355A-9E2A-4D3D-BADF-E6B24085EF84}" type="sibTrans" cxnId="{8A84EED1-D8FF-4A59-9764-E44CE2B3641B}">
      <dgm:prSet/>
      <dgm:spPr/>
      <dgm:t>
        <a:bodyPr/>
        <a:lstStyle/>
        <a:p>
          <a:endParaRPr lang="ru-RU"/>
        </a:p>
      </dgm:t>
    </dgm:pt>
    <dgm:pt modelId="{9A2D6ECB-85E4-463E-9E7B-4296CD2C6189}" type="pres">
      <dgm:prSet presAssocID="{23A8A683-218D-4863-B4CD-BC2F8851C168}" presName="compositeShape" presStyleCnt="0">
        <dgm:presLayoutVars>
          <dgm:chMax val="7"/>
          <dgm:dir/>
          <dgm:resizeHandles val="exact"/>
        </dgm:presLayoutVars>
      </dgm:prSet>
      <dgm:spPr/>
    </dgm:pt>
    <dgm:pt modelId="{8D990D54-F039-46B9-B50B-F3C9DCB1DBE2}" type="pres">
      <dgm:prSet presAssocID="{0A3FC22C-FBCD-45A0-BCDB-4DCBDF4D3CBF}" presName="circ1" presStyleLbl="vennNode1" presStyleIdx="0" presStyleCnt="2"/>
      <dgm:spPr/>
      <dgm:t>
        <a:bodyPr/>
        <a:lstStyle/>
        <a:p>
          <a:endParaRPr lang="ru-RU"/>
        </a:p>
      </dgm:t>
    </dgm:pt>
    <dgm:pt modelId="{2A37FAD6-EC40-46F3-8BD8-EA07E3A00FAD}" type="pres">
      <dgm:prSet presAssocID="{0A3FC22C-FBCD-45A0-BCDB-4DCBDF4D3CBF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6C0493-6B2A-4D47-9D1B-DC58A7FDA9CF}" type="pres">
      <dgm:prSet presAssocID="{14B4860F-0877-42E1-A0AD-C595B204506F}" presName="circ2" presStyleLbl="vennNode1" presStyleIdx="1" presStyleCnt="2"/>
      <dgm:spPr/>
      <dgm:t>
        <a:bodyPr/>
        <a:lstStyle/>
        <a:p>
          <a:endParaRPr lang="ru-RU"/>
        </a:p>
      </dgm:t>
    </dgm:pt>
    <dgm:pt modelId="{E9E3843C-4EC4-4843-AB6A-8637A8C03826}" type="pres">
      <dgm:prSet presAssocID="{14B4860F-0877-42E1-A0AD-C595B204506F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5B6EB1D-FE77-47D4-ACFB-B4E254569CA3}" type="presOf" srcId="{23A8A683-218D-4863-B4CD-BC2F8851C168}" destId="{9A2D6ECB-85E4-463E-9E7B-4296CD2C6189}" srcOrd="0" destOrd="0" presId="urn:microsoft.com/office/officeart/2005/8/layout/venn1"/>
    <dgm:cxn modelId="{8DDA2B53-2033-4BF9-A0F9-BD02A94E72F3}" type="presOf" srcId="{14B4860F-0877-42E1-A0AD-C595B204506F}" destId="{1D6C0493-6B2A-4D47-9D1B-DC58A7FDA9CF}" srcOrd="0" destOrd="0" presId="urn:microsoft.com/office/officeart/2005/8/layout/venn1"/>
    <dgm:cxn modelId="{1F46A153-7C9D-4E4B-8792-F6A89180CA30}" srcId="{23A8A683-218D-4863-B4CD-BC2F8851C168}" destId="{0A3FC22C-FBCD-45A0-BCDB-4DCBDF4D3CBF}" srcOrd="0" destOrd="0" parTransId="{32A45A72-3B92-4E77-815C-74ED46A1306E}" sibTransId="{6D1DC691-B0C8-4DC5-9987-38CD117C6857}"/>
    <dgm:cxn modelId="{2ECBDE47-F8C2-49F4-8AD6-878AF8D4ABD2}" type="presOf" srcId="{0A3FC22C-FBCD-45A0-BCDB-4DCBDF4D3CBF}" destId="{2A37FAD6-EC40-46F3-8BD8-EA07E3A00FAD}" srcOrd="1" destOrd="0" presId="urn:microsoft.com/office/officeart/2005/8/layout/venn1"/>
    <dgm:cxn modelId="{8A84EED1-D8FF-4A59-9764-E44CE2B3641B}" srcId="{23A8A683-218D-4863-B4CD-BC2F8851C168}" destId="{14B4860F-0877-42E1-A0AD-C595B204506F}" srcOrd="1" destOrd="0" parTransId="{1147F2DE-C8AA-47DF-AAE0-07D29963E2DB}" sibTransId="{D730355A-9E2A-4D3D-BADF-E6B24085EF84}"/>
    <dgm:cxn modelId="{D4D6FA25-3265-4B5B-9806-0A0A9AE9AB0A}" type="presOf" srcId="{14B4860F-0877-42E1-A0AD-C595B204506F}" destId="{E9E3843C-4EC4-4843-AB6A-8637A8C03826}" srcOrd="1" destOrd="0" presId="urn:microsoft.com/office/officeart/2005/8/layout/venn1"/>
    <dgm:cxn modelId="{75FC77EF-2D45-462C-95E3-B54EA6C2399F}" type="presOf" srcId="{0A3FC22C-FBCD-45A0-BCDB-4DCBDF4D3CBF}" destId="{8D990D54-F039-46B9-B50B-F3C9DCB1DBE2}" srcOrd="0" destOrd="0" presId="urn:microsoft.com/office/officeart/2005/8/layout/venn1"/>
    <dgm:cxn modelId="{27C04562-50F3-46E9-A33F-62FA62992B62}" type="presParOf" srcId="{9A2D6ECB-85E4-463E-9E7B-4296CD2C6189}" destId="{8D990D54-F039-46B9-B50B-F3C9DCB1DBE2}" srcOrd="0" destOrd="0" presId="urn:microsoft.com/office/officeart/2005/8/layout/venn1"/>
    <dgm:cxn modelId="{3CBD0B74-778D-4550-A583-65535300928C}" type="presParOf" srcId="{9A2D6ECB-85E4-463E-9E7B-4296CD2C6189}" destId="{2A37FAD6-EC40-46F3-8BD8-EA07E3A00FAD}" srcOrd="1" destOrd="0" presId="urn:microsoft.com/office/officeart/2005/8/layout/venn1"/>
    <dgm:cxn modelId="{F3BB97D0-6C13-471B-99CF-2501775FA51C}" type="presParOf" srcId="{9A2D6ECB-85E4-463E-9E7B-4296CD2C6189}" destId="{1D6C0493-6B2A-4D47-9D1B-DC58A7FDA9CF}" srcOrd="2" destOrd="0" presId="urn:microsoft.com/office/officeart/2005/8/layout/venn1"/>
    <dgm:cxn modelId="{88484837-047F-4B6A-A4C0-240FFDF7E120}" type="presParOf" srcId="{9A2D6ECB-85E4-463E-9E7B-4296CD2C6189}" destId="{E9E3843C-4EC4-4843-AB6A-8637A8C03826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3A8A683-218D-4863-B4CD-BC2F8851C168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</dgm:pt>
    <dgm:pt modelId="{0A3FC22C-FBCD-45A0-BCDB-4DCBDF4D3CBF}">
      <dgm:prSet phldrT="[Текст]"/>
      <dgm:spPr/>
      <dgm:t>
        <a:bodyPr/>
        <a:lstStyle/>
        <a:p>
          <a:r>
            <a:rPr lang="ru-RU" dirty="0" smtClean="0"/>
            <a:t>Исполнение бюджета, контроль</a:t>
          </a:r>
          <a:endParaRPr lang="ru-RU" dirty="0"/>
        </a:p>
      </dgm:t>
    </dgm:pt>
    <dgm:pt modelId="{32A45A72-3B92-4E77-815C-74ED46A1306E}" type="parTrans" cxnId="{1F46A153-7C9D-4E4B-8792-F6A89180CA30}">
      <dgm:prSet/>
      <dgm:spPr/>
      <dgm:t>
        <a:bodyPr/>
        <a:lstStyle/>
        <a:p>
          <a:endParaRPr lang="ru-RU"/>
        </a:p>
      </dgm:t>
    </dgm:pt>
    <dgm:pt modelId="{6D1DC691-B0C8-4DC5-9987-38CD117C6857}" type="sibTrans" cxnId="{1F46A153-7C9D-4E4B-8792-F6A89180CA30}">
      <dgm:prSet/>
      <dgm:spPr/>
      <dgm:t>
        <a:bodyPr/>
        <a:lstStyle/>
        <a:p>
          <a:endParaRPr lang="ru-RU"/>
        </a:p>
      </dgm:t>
    </dgm:pt>
    <dgm:pt modelId="{14B4860F-0877-42E1-A0AD-C595B204506F}">
      <dgm:prSet phldrT="[Текст]"/>
      <dgm:spPr/>
      <dgm:t>
        <a:bodyPr/>
        <a:lstStyle/>
        <a:p>
          <a:r>
            <a:rPr lang="ru-RU" dirty="0" smtClean="0"/>
            <a:t>Размещение заказа, исполнение контракта, контроль</a:t>
          </a:r>
          <a:endParaRPr lang="ru-RU" dirty="0"/>
        </a:p>
      </dgm:t>
    </dgm:pt>
    <dgm:pt modelId="{1147F2DE-C8AA-47DF-AAE0-07D29963E2DB}" type="parTrans" cxnId="{8A84EED1-D8FF-4A59-9764-E44CE2B3641B}">
      <dgm:prSet/>
      <dgm:spPr/>
      <dgm:t>
        <a:bodyPr/>
        <a:lstStyle/>
        <a:p>
          <a:endParaRPr lang="ru-RU"/>
        </a:p>
      </dgm:t>
    </dgm:pt>
    <dgm:pt modelId="{D730355A-9E2A-4D3D-BADF-E6B24085EF84}" type="sibTrans" cxnId="{8A84EED1-D8FF-4A59-9764-E44CE2B3641B}">
      <dgm:prSet/>
      <dgm:spPr/>
      <dgm:t>
        <a:bodyPr/>
        <a:lstStyle/>
        <a:p>
          <a:endParaRPr lang="ru-RU"/>
        </a:p>
      </dgm:t>
    </dgm:pt>
    <dgm:pt modelId="{9A2D6ECB-85E4-463E-9E7B-4296CD2C6189}" type="pres">
      <dgm:prSet presAssocID="{23A8A683-218D-4863-B4CD-BC2F8851C168}" presName="compositeShape" presStyleCnt="0">
        <dgm:presLayoutVars>
          <dgm:chMax val="7"/>
          <dgm:dir/>
          <dgm:resizeHandles val="exact"/>
        </dgm:presLayoutVars>
      </dgm:prSet>
      <dgm:spPr/>
    </dgm:pt>
    <dgm:pt modelId="{8D990D54-F039-46B9-B50B-F3C9DCB1DBE2}" type="pres">
      <dgm:prSet presAssocID="{0A3FC22C-FBCD-45A0-BCDB-4DCBDF4D3CBF}" presName="circ1" presStyleLbl="vennNode1" presStyleIdx="0" presStyleCnt="2"/>
      <dgm:spPr/>
      <dgm:t>
        <a:bodyPr/>
        <a:lstStyle/>
        <a:p>
          <a:endParaRPr lang="ru-RU"/>
        </a:p>
      </dgm:t>
    </dgm:pt>
    <dgm:pt modelId="{2A37FAD6-EC40-46F3-8BD8-EA07E3A00FAD}" type="pres">
      <dgm:prSet presAssocID="{0A3FC22C-FBCD-45A0-BCDB-4DCBDF4D3CBF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6C0493-6B2A-4D47-9D1B-DC58A7FDA9CF}" type="pres">
      <dgm:prSet presAssocID="{14B4860F-0877-42E1-A0AD-C595B204506F}" presName="circ2" presStyleLbl="vennNode1" presStyleIdx="1" presStyleCnt="2"/>
      <dgm:spPr/>
      <dgm:t>
        <a:bodyPr/>
        <a:lstStyle/>
        <a:p>
          <a:endParaRPr lang="ru-RU"/>
        </a:p>
      </dgm:t>
    </dgm:pt>
    <dgm:pt modelId="{E9E3843C-4EC4-4843-AB6A-8637A8C03826}" type="pres">
      <dgm:prSet presAssocID="{14B4860F-0877-42E1-A0AD-C595B204506F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808AD09-5FA5-4436-9028-D650F6E2AE5E}" type="presOf" srcId="{23A8A683-218D-4863-B4CD-BC2F8851C168}" destId="{9A2D6ECB-85E4-463E-9E7B-4296CD2C6189}" srcOrd="0" destOrd="0" presId="urn:microsoft.com/office/officeart/2005/8/layout/venn1"/>
    <dgm:cxn modelId="{D7E3ADC2-832F-4D57-99A1-5AAB47567DF0}" type="presOf" srcId="{14B4860F-0877-42E1-A0AD-C595B204506F}" destId="{E9E3843C-4EC4-4843-AB6A-8637A8C03826}" srcOrd="1" destOrd="0" presId="urn:microsoft.com/office/officeart/2005/8/layout/venn1"/>
    <dgm:cxn modelId="{1F46A153-7C9D-4E4B-8792-F6A89180CA30}" srcId="{23A8A683-218D-4863-B4CD-BC2F8851C168}" destId="{0A3FC22C-FBCD-45A0-BCDB-4DCBDF4D3CBF}" srcOrd="0" destOrd="0" parTransId="{32A45A72-3B92-4E77-815C-74ED46A1306E}" sibTransId="{6D1DC691-B0C8-4DC5-9987-38CD117C6857}"/>
    <dgm:cxn modelId="{8BE0B2C0-7D73-4369-9641-72214112EEFC}" type="presOf" srcId="{14B4860F-0877-42E1-A0AD-C595B204506F}" destId="{1D6C0493-6B2A-4D47-9D1B-DC58A7FDA9CF}" srcOrd="0" destOrd="0" presId="urn:microsoft.com/office/officeart/2005/8/layout/venn1"/>
    <dgm:cxn modelId="{24FE0407-2754-460E-B1EF-202B3AB7723B}" type="presOf" srcId="{0A3FC22C-FBCD-45A0-BCDB-4DCBDF4D3CBF}" destId="{2A37FAD6-EC40-46F3-8BD8-EA07E3A00FAD}" srcOrd="1" destOrd="0" presId="urn:microsoft.com/office/officeart/2005/8/layout/venn1"/>
    <dgm:cxn modelId="{C45DC832-827E-4E79-B365-D475DF293593}" type="presOf" srcId="{0A3FC22C-FBCD-45A0-BCDB-4DCBDF4D3CBF}" destId="{8D990D54-F039-46B9-B50B-F3C9DCB1DBE2}" srcOrd="0" destOrd="0" presId="urn:microsoft.com/office/officeart/2005/8/layout/venn1"/>
    <dgm:cxn modelId="{8A84EED1-D8FF-4A59-9764-E44CE2B3641B}" srcId="{23A8A683-218D-4863-B4CD-BC2F8851C168}" destId="{14B4860F-0877-42E1-A0AD-C595B204506F}" srcOrd="1" destOrd="0" parTransId="{1147F2DE-C8AA-47DF-AAE0-07D29963E2DB}" sibTransId="{D730355A-9E2A-4D3D-BADF-E6B24085EF84}"/>
    <dgm:cxn modelId="{9D707B72-1B2A-4040-9F76-33D4E46B51B8}" type="presParOf" srcId="{9A2D6ECB-85E4-463E-9E7B-4296CD2C6189}" destId="{8D990D54-F039-46B9-B50B-F3C9DCB1DBE2}" srcOrd="0" destOrd="0" presId="urn:microsoft.com/office/officeart/2005/8/layout/venn1"/>
    <dgm:cxn modelId="{6FC04F05-9A75-46AF-9C0F-341ED4E36E3C}" type="presParOf" srcId="{9A2D6ECB-85E4-463E-9E7B-4296CD2C6189}" destId="{2A37FAD6-EC40-46F3-8BD8-EA07E3A00FAD}" srcOrd="1" destOrd="0" presId="urn:microsoft.com/office/officeart/2005/8/layout/venn1"/>
    <dgm:cxn modelId="{A7238589-A863-46B5-AEA0-3C476406243D}" type="presParOf" srcId="{9A2D6ECB-85E4-463E-9E7B-4296CD2C6189}" destId="{1D6C0493-6B2A-4D47-9D1B-DC58A7FDA9CF}" srcOrd="2" destOrd="0" presId="urn:microsoft.com/office/officeart/2005/8/layout/venn1"/>
    <dgm:cxn modelId="{DEA66F6F-330C-43D3-9327-C79A0A12F3DC}" type="presParOf" srcId="{9A2D6ECB-85E4-463E-9E7B-4296CD2C6189}" destId="{E9E3843C-4EC4-4843-AB6A-8637A8C03826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3A8A683-218D-4863-B4CD-BC2F8851C168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</dgm:pt>
    <dgm:pt modelId="{0A3FC22C-FBCD-45A0-BCDB-4DCBDF4D3CBF}">
      <dgm:prSet phldrT="[Текст]"/>
      <dgm:spPr/>
      <dgm:t>
        <a:bodyPr/>
        <a:lstStyle/>
        <a:p>
          <a:r>
            <a:rPr lang="ru-RU" dirty="0" smtClean="0"/>
            <a:t>Составление, рассмотрение и утверждение бюджета, контроль</a:t>
          </a:r>
          <a:endParaRPr lang="ru-RU" dirty="0"/>
        </a:p>
      </dgm:t>
    </dgm:pt>
    <dgm:pt modelId="{32A45A72-3B92-4E77-815C-74ED46A1306E}" type="parTrans" cxnId="{1F46A153-7C9D-4E4B-8792-F6A89180CA30}">
      <dgm:prSet/>
      <dgm:spPr/>
      <dgm:t>
        <a:bodyPr/>
        <a:lstStyle/>
        <a:p>
          <a:endParaRPr lang="ru-RU"/>
        </a:p>
      </dgm:t>
    </dgm:pt>
    <dgm:pt modelId="{6D1DC691-B0C8-4DC5-9987-38CD117C6857}" type="sibTrans" cxnId="{1F46A153-7C9D-4E4B-8792-F6A89180CA30}">
      <dgm:prSet/>
      <dgm:spPr/>
      <dgm:t>
        <a:bodyPr/>
        <a:lstStyle/>
        <a:p>
          <a:endParaRPr lang="ru-RU"/>
        </a:p>
      </dgm:t>
    </dgm:pt>
    <dgm:pt modelId="{14B4860F-0877-42E1-A0AD-C595B204506F}">
      <dgm:prSet phldrT="[Текст]"/>
      <dgm:spPr/>
      <dgm:t>
        <a:bodyPr/>
        <a:lstStyle/>
        <a:p>
          <a:r>
            <a:rPr lang="ru-RU" dirty="0" smtClean="0"/>
            <a:t>Определение государственных нужд и планирование закупок, контроль</a:t>
          </a:r>
          <a:endParaRPr lang="ru-RU" dirty="0"/>
        </a:p>
      </dgm:t>
    </dgm:pt>
    <dgm:pt modelId="{1147F2DE-C8AA-47DF-AAE0-07D29963E2DB}" type="parTrans" cxnId="{8A84EED1-D8FF-4A59-9764-E44CE2B3641B}">
      <dgm:prSet/>
      <dgm:spPr/>
      <dgm:t>
        <a:bodyPr/>
        <a:lstStyle/>
        <a:p>
          <a:endParaRPr lang="ru-RU"/>
        </a:p>
      </dgm:t>
    </dgm:pt>
    <dgm:pt modelId="{D730355A-9E2A-4D3D-BADF-E6B24085EF84}" type="sibTrans" cxnId="{8A84EED1-D8FF-4A59-9764-E44CE2B3641B}">
      <dgm:prSet/>
      <dgm:spPr/>
      <dgm:t>
        <a:bodyPr/>
        <a:lstStyle/>
        <a:p>
          <a:endParaRPr lang="ru-RU"/>
        </a:p>
      </dgm:t>
    </dgm:pt>
    <dgm:pt modelId="{9A2D6ECB-85E4-463E-9E7B-4296CD2C6189}" type="pres">
      <dgm:prSet presAssocID="{23A8A683-218D-4863-B4CD-BC2F8851C168}" presName="compositeShape" presStyleCnt="0">
        <dgm:presLayoutVars>
          <dgm:chMax val="7"/>
          <dgm:dir/>
          <dgm:resizeHandles val="exact"/>
        </dgm:presLayoutVars>
      </dgm:prSet>
      <dgm:spPr/>
    </dgm:pt>
    <dgm:pt modelId="{8D990D54-F039-46B9-B50B-F3C9DCB1DBE2}" type="pres">
      <dgm:prSet presAssocID="{0A3FC22C-FBCD-45A0-BCDB-4DCBDF4D3CBF}" presName="circ1" presStyleLbl="vennNode1" presStyleIdx="0" presStyleCnt="2"/>
      <dgm:spPr/>
      <dgm:t>
        <a:bodyPr/>
        <a:lstStyle/>
        <a:p>
          <a:endParaRPr lang="ru-RU"/>
        </a:p>
      </dgm:t>
    </dgm:pt>
    <dgm:pt modelId="{2A37FAD6-EC40-46F3-8BD8-EA07E3A00FAD}" type="pres">
      <dgm:prSet presAssocID="{0A3FC22C-FBCD-45A0-BCDB-4DCBDF4D3CBF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6C0493-6B2A-4D47-9D1B-DC58A7FDA9CF}" type="pres">
      <dgm:prSet presAssocID="{14B4860F-0877-42E1-A0AD-C595B204506F}" presName="circ2" presStyleLbl="vennNode1" presStyleIdx="1" presStyleCnt="2"/>
      <dgm:spPr/>
      <dgm:t>
        <a:bodyPr/>
        <a:lstStyle/>
        <a:p>
          <a:endParaRPr lang="ru-RU"/>
        </a:p>
      </dgm:t>
    </dgm:pt>
    <dgm:pt modelId="{E9E3843C-4EC4-4843-AB6A-8637A8C03826}" type="pres">
      <dgm:prSet presAssocID="{14B4860F-0877-42E1-A0AD-C595B204506F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D8275CD-20A7-4995-8B32-F41E18BC59BB}" type="presOf" srcId="{14B4860F-0877-42E1-A0AD-C595B204506F}" destId="{1D6C0493-6B2A-4D47-9D1B-DC58A7FDA9CF}" srcOrd="0" destOrd="0" presId="urn:microsoft.com/office/officeart/2005/8/layout/venn1"/>
    <dgm:cxn modelId="{1F46A153-7C9D-4E4B-8792-F6A89180CA30}" srcId="{23A8A683-218D-4863-B4CD-BC2F8851C168}" destId="{0A3FC22C-FBCD-45A0-BCDB-4DCBDF4D3CBF}" srcOrd="0" destOrd="0" parTransId="{32A45A72-3B92-4E77-815C-74ED46A1306E}" sibTransId="{6D1DC691-B0C8-4DC5-9987-38CD117C6857}"/>
    <dgm:cxn modelId="{E328AA32-AFF0-4C5A-A035-5010781E46B2}" type="presOf" srcId="{14B4860F-0877-42E1-A0AD-C595B204506F}" destId="{E9E3843C-4EC4-4843-AB6A-8637A8C03826}" srcOrd="1" destOrd="0" presId="urn:microsoft.com/office/officeart/2005/8/layout/venn1"/>
    <dgm:cxn modelId="{FFD8941F-4EBA-4506-83AA-DB7EF5DDBA07}" type="presOf" srcId="{0A3FC22C-FBCD-45A0-BCDB-4DCBDF4D3CBF}" destId="{2A37FAD6-EC40-46F3-8BD8-EA07E3A00FAD}" srcOrd="1" destOrd="0" presId="urn:microsoft.com/office/officeart/2005/8/layout/venn1"/>
    <dgm:cxn modelId="{8A84AD95-7996-485C-A81D-267FE7C84514}" type="presOf" srcId="{0A3FC22C-FBCD-45A0-BCDB-4DCBDF4D3CBF}" destId="{8D990D54-F039-46B9-B50B-F3C9DCB1DBE2}" srcOrd="0" destOrd="0" presId="urn:microsoft.com/office/officeart/2005/8/layout/venn1"/>
    <dgm:cxn modelId="{D700D25A-A4D1-4B5E-85D6-450CEB43F6CC}" type="presOf" srcId="{23A8A683-218D-4863-B4CD-BC2F8851C168}" destId="{9A2D6ECB-85E4-463E-9E7B-4296CD2C6189}" srcOrd="0" destOrd="0" presId="urn:microsoft.com/office/officeart/2005/8/layout/venn1"/>
    <dgm:cxn modelId="{8A84EED1-D8FF-4A59-9764-E44CE2B3641B}" srcId="{23A8A683-218D-4863-B4CD-BC2F8851C168}" destId="{14B4860F-0877-42E1-A0AD-C595B204506F}" srcOrd="1" destOrd="0" parTransId="{1147F2DE-C8AA-47DF-AAE0-07D29963E2DB}" sibTransId="{D730355A-9E2A-4D3D-BADF-E6B24085EF84}"/>
    <dgm:cxn modelId="{CB476A68-2B8A-44F2-9245-9C2FBB0268B1}" type="presParOf" srcId="{9A2D6ECB-85E4-463E-9E7B-4296CD2C6189}" destId="{8D990D54-F039-46B9-B50B-F3C9DCB1DBE2}" srcOrd="0" destOrd="0" presId="urn:microsoft.com/office/officeart/2005/8/layout/venn1"/>
    <dgm:cxn modelId="{087D115A-CD42-4581-983F-C22A2D14D607}" type="presParOf" srcId="{9A2D6ECB-85E4-463E-9E7B-4296CD2C6189}" destId="{2A37FAD6-EC40-46F3-8BD8-EA07E3A00FAD}" srcOrd="1" destOrd="0" presId="urn:microsoft.com/office/officeart/2005/8/layout/venn1"/>
    <dgm:cxn modelId="{1A626BDF-7391-418B-8A95-2F23CD4358E6}" type="presParOf" srcId="{9A2D6ECB-85E4-463E-9E7B-4296CD2C6189}" destId="{1D6C0493-6B2A-4D47-9D1B-DC58A7FDA9CF}" srcOrd="2" destOrd="0" presId="urn:microsoft.com/office/officeart/2005/8/layout/venn1"/>
    <dgm:cxn modelId="{8CB31AF5-4662-4488-8199-B7BB5852C06E}" type="presParOf" srcId="{9A2D6ECB-85E4-463E-9E7B-4296CD2C6189}" destId="{E9E3843C-4EC4-4843-AB6A-8637A8C03826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3A8A683-218D-4863-B4CD-BC2F8851C168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</dgm:pt>
    <dgm:pt modelId="{0A3FC22C-FBCD-45A0-BCDB-4DCBDF4D3CBF}">
      <dgm:prSet phldrT="[Текст]"/>
      <dgm:spPr/>
      <dgm:t>
        <a:bodyPr/>
        <a:lstStyle/>
        <a:p>
          <a:r>
            <a:rPr lang="ru-RU" dirty="0" smtClean="0"/>
            <a:t>Исполнение бюджета, контроль</a:t>
          </a:r>
          <a:endParaRPr lang="ru-RU" dirty="0"/>
        </a:p>
      </dgm:t>
    </dgm:pt>
    <dgm:pt modelId="{32A45A72-3B92-4E77-815C-74ED46A1306E}" type="parTrans" cxnId="{1F46A153-7C9D-4E4B-8792-F6A89180CA30}">
      <dgm:prSet/>
      <dgm:spPr/>
      <dgm:t>
        <a:bodyPr/>
        <a:lstStyle/>
        <a:p>
          <a:endParaRPr lang="ru-RU"/>
        </a:p>
      </dgm:t>
    </dgm:pt>
    <dgm:pt modelId="{6D1DC691-B0C8-4DC5-9987-38CD117C6857}" type="sibTrans" cxnId="{1F46A153-7C9D-4E4B-8792-F6A89180CA30}">
      <dgm:prSet/>
      <dgm:spPr/>
      <dgm:t>
        <a:bodyPr/>
        <a:lstStyle/>
        <a:p>
          <a:endParaRPr lang="ru-RU"/>
        </a:p>
      </dgm:t>
    </dgm:pt>
    <dgm:pt modelId="{14B4860F-0877-42E1-A0AD-C595B204506F}">
      <dgm:prSet phldrT="[Текст]"/>
      <dgm:spPr/>
      <dgm:t>
        <a:bodyPr/>
        <a:lstStyle/>
        <a:p>
          <a:r>
            <a:rPr lang="ru-RU" dirty="0" smtClean="0"/>
            <a:t>Размещение заказа, исполнение контракта, контроль</a:t>
          </a:r>
          <a:endParaRPr lang="ru-RU" dirty="0"/>
        </a:p>
      </dgm:t>
    </dgm:pt>
    <dgm:pt modelId="{1147F2DE-C8AA-47DF-AAE0-07D29963E2DB}" type="parTrans" cxnId="{8A84EED1-D8FF-4A59-9764-E44CE2B3641B}">
      <dgm:prSet/>
      <dgm:spPr/>
      <dgm:t>
        <a:bodyPr/>
        <a:lstStyle/>
        <a:p>
          <a:endParaRPr lang="ru-RU"/>
        </a:p>
      </dgm:t>
    </dgm:pt>
    <dgm:pt modelId="{D730355A-9E2A-4D3D-BADF-E6B24085EF84}" type="sibTrans" cxnId="{8A84EED1-D8FF-4A59-9764-E44CE2B3641B}">
      <dgm:prSet/>
      <dgm:spPr/>
      <dgm:t>
        <a:bodyPr/>
        <a:lstStyle/>
        <a:p>
          <a:endParaRPr lang="ru-RU"/>
        </a:p>
      </dgm:t>
    </dgm:pt>
    <dgm:pt modelId="{9A2D6ECB-85E4-463E-9E7B-4296CD2C6189}" type="pres">
      <dgm:prSet presAssocID="{23A8A683-218D-4863-B4CD-BC2F8851C168}" presName="compositeShape" presStyleCnt="0">
        <dgm:presLayoutVars>
          <dgm:chMax val="7"/>
          <dgm:dir/>
          <dgm:resizeHandles val="exact"/>
        </dgm:presLayoutVars>
      </dgm:prSet>
      <dgm:spPr/>
    </dgm:pt>
    <dgm:pt modelId="{8D990D54-F039-46B9-B50B-F3C9DCB1DBE2}" type="pres">
      <dgm:prSet presAssocID="{0A3FC22C-FBCD-45A0-BCDB-4DCBDF4D3CBF}" presName="circ1" presStyleLbl="vennNode1" presStyleIdx="0" presStyleCnt="2"/>
      <dgm:spPr/>
      <dgm:t>
        <a:bodyPr/>
        <a:lstStyle/>
        <a:p>
          <a:endParaRPr lang="ru-RU"/>
        </a:p>
      </dgm:t>
    </dgm:pt>
    <dgm:pt modelId="{2A37FAD6-EC40-46F3-8BD8-EA07E3A00FAD}" type="pres">
      <dgm:prSet presAssocID="{0A3FC22C-FBCD-45A0-BCDB-4DCBDF4D3CBF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6C0493-6B2A-4D47-9D1B-DC58A7FDA9CF}" type="pres">
      <dgm:prSet presAssocID="{14B4860F-0877-42E1-A0AD-C595B204506F}" presName="circ2" presStyleLbl="vennNode1" presStyleIdx="1" presStyleCnt="2"/>
      <dgm:spPr/>
      <dgm:t>
        <a:bodyPr/>
        <a:lstStyle/>
        <a:p>
          <a:endParaRPr lang="ru-RU"/>
        </a:p>
      </dgm:t>
    </dgm:pt>
    <dgm:pt modelId="{E9E3843C-4EC4-4843-AB6A-8637A8C03826}" type="pres">
      <dgm:prSet presAssocID="{14B4860F-0877-42E1-A0AD-C595B204506F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F81531F-9F47-4038-86B3-232CFF793CF0}" type="presOf" srcId="{0A3FC22C-FBCD-45A0-BCDB-4DCBDF4D3CBF}" destId="{2A37FAD6-EC40-46F3-8BD8-EA07E3A00FAD}" srcOrd="1" destOrd="0" presId="urn:microsoft.com/office/officeart/2005/8/layout/venn1"/>
    <dgm:cxn modelId="{72350ECB-56E7-4F65-A0EC-7D429D1E30A6}" type="presOf" srcId="{23A8A683-218D-4863-B4CD-BC2F8851C168}" destId="{9A2D6ECB-85E4-463E-9E7B-4296CD2C6189}" srcOrd="0" destOrd="0" presId="urn:microsoft.com/office/officeart/2005/8/layout/venn1"/>
    <dgm:cxn modelId="{14DCF3B9-9925-48B8-839F-36672CEBC75F}" type="presOf" srcId="{0A3FC22C-FBCD-45A0-BCDB-4DCBDF4D3CBF}" destId="{8D990D54-F039-46B9-B50B-F3C9DCB1DBE2}" srcOrd="0" destOrd="0" presId="urn:microsoft.com/office/officeart/2005/8/layout/venn1"/>
    <dgm:cxn modelId="{1F46A153-7C9D-4E4B-8792-F6A89180CA30}" srcId="{23A8A683-218D-4863-B4CD-BC2F8851C168}" destId="{0A3FC22C-FBCD-45A0-BCDB-4DCBDF4D3CBF}" srcOrd="0" destOrd="0" parTransId="{32A45A72-3B92-4E77-815C-74ED46A1306E}" sibTransId="{6D1DC691-B0C8-4DC5-9987-38CD117C6857}"/>
    <dgm:cxn modelId="{E8F31BC5-05E6-4CE4-B600-16ADED107F42}" type="presOf" srcId="{14B4860F-0877-42E1-A0AD-C595B204506F}" destId="{E9E3843C-4EC4-4843-AB6A-8637A8C03826}" srcOrd="1" destOrd="0" presId="urn:microsoft.com/office/officeart/2005/8/layout/venn1"/>
    <dgm:cxn modelId="{6F61CDC8-3D59-4637-BDD2-DC32D1B23620}" type="presOf" srcId="{14B4860F-0877-42E1-A0AD-C595B204506F}" destId="{1D6C0493-6B2A-4D47-9D1B-DC58A7FDA9CF}" srcOrd="0" destOrd="0" presId="urn:microsoft.com/office/officeart/2005/8/layout/venn1"/>
    <dgm:cxn modelId="{8A84EED1-D8FF-4A59-9764-E44CE2B3641B}" srcId="{23A8A683-218D-4863-B4CD-BC2F8851C168}" destId="{14B4860F-0877-42E1-A0AD-C595B204506F}" srcOrd="1" destOrd="0" parTransId="{1147F2DE-C8AA-47DF-AAE0-07D29963E2DB}" sibTransId="{D730355A-9E2A-4D3D-BADF-E6B24085EF84}"/>
    <dgm:cxn modelId="{8B1AD531-0253-431C-8192-319A459D337C}" type="presParOf" srcId="{9A2D6ECB-85E4-463E-9E7B-4296CD2C6189}" destId="{8D990D54-F039-46B9-B50B-F3C9DCB1DBE2}" srcOrd="0" destOrd="0" presId="urn:microsoft.com/office/officeart/2005/8/layout/venn1"/>
    <dgm:cxn modelId="{47674104-DD92-45B7-94C7-2C127480E0D5}" type="presParOf" srcId="{9A2D6ECB-85E4-463E-9E7B-4296CD2C6189}" destId="{2A37FAD6-EC40-46F3-8BD8-EA07E3A00FAD}" srcOrd="1" destOrd="0" presId="urn:microsoft.com/office/officeart/2005/8/layout/venn1"/>
    <dgm:cxn modelId="{6EA64E22-87A9-4A39-88E4-70ECF65438F0}" type="presParOf" srcId="{9A2D6ECB-85E4-463E-9E7B-4296CD2C6189}" destId="{1D6C0493-6B2A-4D47-9D1B-DC58A7FDA9CF}" srcOrd="2" destOrd="0" presId="urn:microsoft.com/office/officeart/2005/8/layout/venn1"/>
    <dgm:cxn modelId="{FC00D0D1-398B-44C2-A083-F5E7661A196F}" type="presParOf" srcId="{9A2D6ECB-85E4-463E-9E7B-4296CD2C6189}" destId="{E9E3843C-4EC4-4843-AB6A-8637A8C03826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2D8A03F-8BC7-45D6-8070-14790BE46C25}" type="doc">
      <dgm:prSet loTypeId="urn:microsoft.com/office/officeart/2005/8/layout/cycle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B6D8FFC-41E6-41D1-9776-3EA6D0556318}">
      <dgm:prSet phldrT="[Текст]"/>
      <dgm:spPr/>
      <dgm:t>
        <a:bodyPr/>
        <a:lstStyle/>
        <a:p>
          <a:r>
            <a:rPr lang="ru-RU" dirty="0" smtClean="0"/>
            <a:t>Идентификация рисков</a:t>
          </a:r>
          <a:endParaRPr lang="ru-RU" dirty="0"/>
        </a:p>
      </dgm:t>
    </dgm:pt>
    <dgm:pt modelId="{1164203D-A21C-4FCD-ADDE-5D0651BE424E}" type="parTrans" cxnId="{4D81244F-7307-4AF8-843C-79C44CB0D3F5}">
      <dgm:prSet/>
      <dgm:spPr/>
      <dgm:t>
        <a:bodyPr/>
        <a:lstStyle/>
        <a:p>
          <a:endParaRPr lang="ru-RU"/>
        </a:p>
      </dgm:t>
    </dgm:pt>
    <dgm:pt modelId="{96ECB9A9-883F-4A52-87C5-5EAE976BD36A}" type="sibTrans" cxnId="{4D81244F-7307-4AF8-843C-79C44CB0D3F5}">
      <dgm:prSet/>
      <dgm:spPr/>
      <dgm:t>
        <a:bodyPr/>
        <a:lstStyle/>
        <a:p>
          <a:endParaRPr lang="ru-RU"/>
        </a:p>
      </dgm:t>
    </dgm:pt>
    <dgm:pt modelId="{A1262CDC-87E4-4721-A1CD-2E2ED21558B3}">
      <dgm:prSet phldrT="[Текст]"/>
      <dgm:spPr/>
      <dgm:t>
        <a:bodyPr/>
        <a:lstStyle/>
        <a:p>
          <a:r>
            <a:rPr lang="ru-RU" dirty="0" smtClean="0"/>
            <a:t>Оценка рисков</a:t>
          </a:r>
          <a:endParaRPr lang="ru-RU" dirty="0"/>
        </a:p>
      </dgm:t>
    </dgm:pt>
    <dgm:pt modelId="{508420D6-4E7B-43C1-8E19-4CA4D4D593F9}" type="parTrans" cxnId="{B92DA1BF-539A-471C-97AF-9E4C2A85F8E7}">
      <dgm:prSet/>
      <dgm:spPr/>
      <dgm:t>
        <a:bodyPr/>
        <a:lstStyle/>
        <a:p>
          <a:endParaRPr lang="ru-RU"/>
        </a:p>
      </dgm:t>
    </dgm:pt>
    <dgm:pt modelId="{D658B5D5-2A23-4A6F-91BC-D56DB338E224}" type="sibTrans" cxnId="{B92DA1BF-539A-471C-97AF-9E4C2A85F8E7}">
      <dgm:prSet/>
      <dgm:spPr/>
      <dgm:t>
        <a:bodyPr/>
        <a:lstStyle/>
        <a:p>
          <a:endParaRPr lang="ru-RU"/>
        </a:p>
      </dgm:t>
    </dgm:pt>
    <dgm:pt modelId="{7FC88750-5215-4A18-B213-1A63ABC628A2}">
      <dgm:prSet phldrT="[Текст]"/>
      <dgm:spPr/>
      <dgm:t>
        <a:bodyPr/>
        <a:lstStyle/>
        <a:p>
          <a:r>
            <a:rPr lang="ru-RU" dirty="0" smtClean="0"/>
            <a:t>Воздействие на риск</a:t>
          </a:r>
          <a:endParaRPr lang="ru-RU" dirty="0"/>
        </a:p>
      </dgm:t>
    </dgm:pt>
    <dgm:pt modelId="{3E3071B7-BCB0-49CC-B817-A67E532F74F5}" type="parTrans" cxnId="{60D11208-5923-4DE1-8068-FF12118A6DE6}">
      <dgm:prSet/>
      <dgm:spPr/>
      <dgm:t>
        <a:bodyPr/>
        <a:lstStyle/>
        <a:p>
          <a:endParaRPr lang="ru-RU"/>
        </a:p>
      </dgm:t>
    </dgm:pt>
    <dgm:pt modelId="{EFAC040F-A8EA-43F1-8D6D-C2BF6A0A9AF7}" type="sibTrans" cxnId="{60D11208-5923-4DE1-8068-FF12118A6DE6}">
      <dgm:prSet/>
      <dgm:spPr/>
      <dgm:t>
        <a:bodyPr/>
        <a:lstStyle/>
        <a:p>
          <a:endParaRPr lang="ru-RU"/>
        </a:p>
      </dgm:t>
    </dgm:pt>
    <dgm:pt modelId="{1CDD1CA3-ABEC-47E1-9459-67F540E5A061}">
      <dgm:prSet phldrT="[Текст]"/>
      <dgm:spPr/>
      <dgm:t>
        <a:bodyPr/>
        <a:lstStyle/>
        <a:p>
          <a:r>
            <a:rPr lang="ru-RU" dirty="0" smtClean="0"/>
            <a:t>Мониторинг остаточного риска</a:t>
          </a:r>
          <a:endParaRPr lang="ru-RU" dirty="0"/>
        </a:p>
      </dgm:t>
    </dgm:pt>
    <dgm:pt modelId="{607368C0-3C51-4927-B1AA-288E1CACD099}" type="parTrans" cxnId="{E39F9B02-5BC1-4D70-8E5D-649895E03E00}">
      <dgm:prSet/>
      <dgm:spPr/>
      <dgm:t>
        <a:bodyPr/>
        <a:lstStyle/>
        <a:p>
          <a:endParaRPr lang="ru-RU"/>
        </a:p>
      </dgm:t>
    </dgm:pt>
    <dgm:pt modelId="{9F112001-FE32-422E-A66E-5FCC2D9ECFA0}" type="sibTrans" cxnId="{E39F9B02-5BC1-4D70-8E5D-649895E03E00}">
      <dgm:prSet/>
      <dgm:spPr/>
      <dgm:t>
        <a:bodyPr/>
        <a:lstStyle/>
        <a:p>
          <a:endParaRPr lang="ru-RU"/>
        </a:p>
      </dgm:t>
    </dgm:pt>
    <dgm:pt modelId="{544517A4-B128-4BAB-AAAF-E12A87BFD03C}">
      <dgm:prSet phldrT="[Текст]"/>
      <dgm:spPr/>
      <dgm:t>
        <a:bodyPr/>
        <a:lstStyle/>
        <a:p>
          <a:r>
            <a:rPr lang="ru-RU" dirty="0" smtClean="0"/>
            <a:t>Описание и анализ бизнес-процессов</a:t>
          </a:r>
          <a:endParaRPr lang="ru-RU" dirty="0"/>
        </a:p>
      </dgm:t>
    </dgm:pt>
    <dgm:pt modelId="{A110D162-4A03-4619-8047-F9BAB91627BF}" type="parTrans" cxnId="{DFD8A530-CEC2-4471-99F2-B709E72F315A}">
      <dgm:prSet/>
      <dgm:spPr/>
      <dgm:t>
        <a:bodyPr/>
        <a:lstStyle/>
        <a:p>
          <a:endParaRPr lang="ru-RU"/>
        </a:p>
      </dgm:t>
    </dgm:pt>
    <dgm:pt modelId="{D669DCFE-C25F-4E69-9261-3669D87FB29D}" type="sibTrans" cxnId="{DFD8A530-CEC2-4471-99F2-B709E72F315A}">
      <dgm:prSet/>
      <dgm:spPr/>
      <dgm:t>
        <a:bodyPr/>
        <a:lstStyle/>
        <a:p>
          <a:endParaRPr lang="ru-RU"/>
        </a:p>
      </dgm:t>
    </dgm:pt>
    <dgm:pt modelId="{B27BA3B6-2724-4BE8-86AF-B3ECA5DA0195}" type="pres">
      <dgm:prSet presAssocID="{12D8A03F-8BC7-45D6-8070-14790BE46C25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5F55ADA-C44F-42DC-A7E7-93579B371671}" type="pres">
      <dgm:prSet presAssocID="{4B6D8FFC-41E6-41D1-9776-3EA6D0556318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A95307-5CEB-4762-BC20-EB0B3989E9AF}" type="pres">
      <dgm:prSet presAssocID="{4B6D8FFC-41E6-41D1-9776-3EA6D0556318}" presName="spNode" presStyleCnt="0"/>
      <dgm:spPr/>
    </dgm:pt>
    <dgm:pt modelId="{C5A7C513-CC73-4362-9B36-01A962DC6643}" type="pres">
      <dgm:prSet presAssocID="{96ECB9A9-883F-4A52-87C5-5EAE976BD36A}" presName="sibTrans" presStyleLbl="sibTrans1D1" presStyleIdx="0" presStyleCnt="5"/>
      <dgm:spPr/>
      <dgm:t>
        <a:bodyPr/>
        <a:lstStyle/>
        <a:p>
          <a:endParaRPr lang="ru-RU"/>
        </a:p>
      </dgm:t>
    </dgm:pt>
    <dgm:pt modelId="{06A08B7B-85B6-4CDC-95BA-16CC7BC472C2}" type="pres">
      <dgm:prSet presAssocID="{A1262CDC-87E4-4721-A1CD-2E2ED21558B3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56FA4C-7E57-41C6-8FF6-3F912CD511FA}" type="pres">
      <dgm:prSet presAssocID="{A1262CDC-87E4-4721-A1CD-2E2ED21558B3}" presName="spNode" presStyleCnt="0"/>
      <dgm:spPr/>
    </dgm:pt>
    <dgm:pt modelId="{E58EF348-89C7-4E2C-9E0A-893C8FB423C3}" type="pres">
      <dgm:prSet presAssocID="{D658B5D5-2A23-4A6F-91BC-D56DB338E224}" presName="sibTrans" presStyleLbl="sibTrans1D1" presStyleIdx="1" presStyleCnt="5"/>
      <dgm:spPr/>
      <dgm:t>
        <a:bodyPr/>
        <a:lstStyle/>
        <a:p>
          <a:endParaRPr lang="ru-RU"/>
        </a:p>
      </dgm:t>
    </dgm:pt>
    <dgm:pt modelId="{52BD7345-206E-4BEF-8EBD-7432EF258BF2}" type="pres">
      <dgm:prSet presAssocID="{7FC88750-5215-4A18-B213-1A63ABC628A2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A2FEBA-EAED-4221-B195-3AA91EE690E8}" type="pres">
      <dgm:prSet presAssocID="{7FC88750-5215-4A18-B213-1A63ABC628A2}" presName="spNode" presStyleCnt="0"/>
      <dgm:spPr/>
    </dgm:pt>
    <dgm:pt modelId="{43ABC59F-2D6D-4376-99AF-924136F32FD9}" type="pres">
      <dgm:prSet presAssocID="{EFAC040F-A8EA-43F1-8D6D-C2BF6A0A9AF7}" presName="sibTrans" presStyleLbl="sibTrans1D1" presStyleIdx="2" presStyleCnt="5"/>
      <dgm:spPr/>
      <dgm:t>
        <a:bodyPr/>
        <a:lstStyle/>
        <a:p>
          <a:endParaRPr lang="ru-RU"/>
        </a:p>
      </dgm:t>
    </dgm:pt>
    <dgm:pt modelId="{6DB7A7BA-CE02-46F7-9FB8-8EDE32A12DCB}" type="pres">
      <dgm:prSet presAssocID="{1CDD1CA3-ABEC-47E1-9459-67F540E5A061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0AFE25-80D5-4403-86C2-E198B135D5C2}" type="pres">
      <dgm:prSet presAssocID="{1CDD1CA3-ABEC-47E1-9459-67F540E5A061}" presName="spNode" presStyleCnt="0"/>
      <dgm:spPr/>
    </dgm:pt>
    <dgm:pt modelId="{3CBEA5CD-131A-4D63-B07A-07F2C3C6B24F}" type="pres">
      <dgm:prSet presAssocID="{9F112001-FE32-422E-A66E-5FCC2D9ECFA0}" presName="sibTrans" presStyleLbl="sibTrans1D1" presStyleIdx="3" presStyleCnt="5"/>
      <dgm:spPr/>
      <dgm:t>
        <a:bodyPr/>
        <a:lstStyle/>
        <a:p>
          <a:endParaRPr lang="ru-RU"/>
        </a:p>
      </dgm:t>
    </dgm:pt>
    <dgm:pt modelId="{31D8DF1E-23A3-4E5F-A119-20F2C82E553D}" type="pres">
      <dgm:prSet presAssocID="{544517A4-B128-4BAB-AAAF-E12A87BFD03C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BA829C-878D-43B5-8105-91853A5C0F68}" type="pres">
      <dgm:prSet presAssocID="{544517A4-B128-4BAB-AAAF-E12A87BFD03C}" presName="spNode" presStyleCnt="0"/>
      <dgm:spPr/>
    </dgm:pt>
    <dgm:pt modelId="{9EB08367-4815-40E4-9C00-54919C180F74}" type="pres">
      <dgm:prSet presAssocID="{D669DCFE-C25F-4E69-9261-3669D87FB29D}" presName="sibTrans" presStyleLbl="sibTrans1D1" presStyleIdx="4" presStyleCnt="5"/>
      <dgm:spPr/>
      <dgm:t>
        <a:bodyPr/>
        <a:lstStyle/>
        <a:p>
          <a:endParaRPr lang="ru-RU"/>
        </a:p>
      </dgm:t>
    </dgm:pt>
  </dgm:ptLst>
  <dgm:cxnLst>
    <dgm:cxn modelId="{5522B217-02B8-4FDF-BF5F-57E3A696F117}" type="presOf" srcId="{1CDD1CA3-ABEC-47E1-9459-67F540E5A061}" destId="{6DB7A7BA-CE02-46F7-9FB8-8EDE32A12DCB}" srcOrd="0" destOrd="0" presId="urn:microsoft.com/office/officeart/2005/8/layout/cycle6"/>
    <dgm:cxn modelId="{C6DCDCEA-394A-4439-823D-165A93078CB7}" type="presOf" srcId="{96ECB9A9-883F-4A52-87C5-5EAE976BD36A}" destId="{C5A7C513-CC73-4362-9B36-01A962DC6643}" srcOrd="0" destOrd="0" presId="urn:microsoft.com/office/officeart/2005/8/layout/cycle6"/>
    <dgm:cxn modelId="{E39F9B02-5BC1-4D70-8E5D-649895E03E00}" srcId="{12D8A03F-8BC7-45D6-8070-14790BE46C25}" destId="{1CDD1CA3-ABEC-47E1-9459-67F540E5A061}" srcOrd="3" destOrd="0" parTransId="{607368C0-3C51-4927-B1AA-288E1CACD099}" sibTransId="{9F112001-FE32-422E-A66E-5FCC2D9ECFA0}"/>
    <dgm:cxn modelId="{DFD8A530-CEC2-4471-99F2-B709E72F315A}" srcId="{12D8A03F-8BC7-45D6-8070-14790BE46C25}" destId="{544517A4-B128-4BAB-AAAF-E12A87BFD03C}" srcOrd="4" destOrd="0" parTransId="{A110D162-4A03-4619-8047-F9BAB91627BF}" sibTransId="{D669DCFE-C25F-4E69-9261-3669D87FB29D}"/>
    <dgm:cxn modelId="{CBF72D99-97CB-4643-86D0-5B1FF9EA38C0}" type="presOf" srcId="{9F112001-FE32-422E-A66E-5FCC2D9ECFA0}" destId="{3CBEA5CD-131A-4D63-B07A-07F2C3C6B24F}" srcOrd="0" destOrd="0" presId="urn:microsoft.com/office/officeart/2005/8/layout/cycle6"/>
    <dgm:cxn modelId="{4D81244F-7307-4AF8-843C-79C44CB0D3F5}" srcId="{12D8A03F-8BC7-45D6-8070-14790BE46C25}" destId="{4B6D8FFC-41E6-41D1-9776-3EA6D0556318}" srcOrd="0" destOrd="0" parTransId="{1164203D-A21C-4FCD-ADDE-5D0651BE424E}" sibTransId="{96ECB9A9-883F-4A52-87C5-5EAE976BD36A}"/>
    <dgm:cxn modelId="{651991C2-D5BB-496B-8A32-AECFBB10DABB}" type="presOf" srcId="{D669DCFE-C25F-4E69-9261-3669D87FB29D}" destId="{9EB08367-4815-40E4-9C00-54919C180F74}" srcOrd="0" destOrd="0" presId="urn:microsoft.com/office/officeart/2005/8/layout/cycle6"/>
    <dgm:cxn modelId="{82962C5E-6D2A-440F-9AD3-2BFAD158D85B}" type="presOf" srcId="{7FC88750-5215-4A18-B213-1A63ABC628A2}" destId="{52BD7345-206E-4BEF-8EBD-7432EF258BF2}" srcOrd="0" destOrd="0" presId="urn:microsoft.com/office/officeart/2005/8/layout/cycle6"/>
    <dgm:cxn modelId="{0F24FD89-E165-4CEA-8D0D-4FBD82913EFB}" type="presOf" srcId="{EFAC040F-A8EA-43F1-8D6D-C2BF6A0A9AF7}" destId="{43ABC59F-2D6D-4376-99AF-924136F32FD9}" srcOrd="0" destOrd="0" presId="urn:microsoft.com/office/officeart/2005/8/layout/cycle6"/>
    <dgm:cxn modelId="{B5AF267A-25C6-4A89-8333-0775A8EF7197}" type="presOf" srcId="{544517A4-B128-4BAB-AAAF-E12A87BFD03C}" destId="{31D8DF1E-23A3-4E5F-A119-20F2C82E553D}" srcOrd="0" destOrd="0" presId="urn:microsoft.com/office/officeart/2005/8/layout/cycle6"/>
    <dgm:cxn modelId="{4C20F937-D06D-4F57-ADF3-E457CB9DB51B}" type="presOf" srcId="{12D8A03F-8BC7-45D6-8070-14790BE46C25}" destId="{B27BA3B6-2724-4BE8-86AF-B3ECA5DA0195}" srcOrd="0" destOrd="0" presId="urn:microsoft.com/office/officeart/2005/8/layout/cycle6"/>
    <dgm:cxn modelId="{60D11208-5923-4DE1-8068-FF12118A6DE6}" srcId="{12D8A03F-8BC7-45D6-8070-14790BE46C25}" destId="{7FC88750-5215-4A18-B213-1A63ABC628A2}" srcOrd="2" destOrd="0" parTransId="{3E3071B7-BCB0-49CC-B817-A67E532F74F5}" sibTransId="{EFAC040F-A8EA-43F1-8D6D-C2BF6A0A9AF7}"/>
    <dgm:cxn modelId="{06DEBF8C-296A-4D40-8EDB-79820D179628}" type="presOf" srcId="{D658B5D5-2A23-4A6F-91BC-D56DB338E224}" destId="{E58EF348-89C7-4E2C-9E0A-893C8FB423C3}" srcOrd="0" destOrd="0" presId="urn:microsoft.com/office/officeart/2005/8/layout/cycle6"/>
    <dgm:cxn modelId="{FB6B43E5-7661-4035-8B8A-0C0E9A4B17A7}" type="presOf" srcId="{4B6D8FFC-41E6-41D1-9776-3EA6D0556318}" destId="{45F55ADA-C44F-42DC-A7E7-93579B371671}" srcOrd="0" destOrd="0" presId="urn:microsoft.com/office/officeart/2005/8/layout/cycle6"/>
    <dgm:cxn modelId="{B92DA1BF-539A-471C-97AF-9E4C2A85F8E7}" srcId="{12D8A03F-8BC7-45D6-8070-14790BE46C25}" destId="{A1262CDC-87E4-4721-A1CD-2E2ED21558B3}" srcOrd="1" destOrd="0" parTransId="{508420D6-4E7B-43C1-8E19-4CA4D4D593F9}" sibTransId="{D658B5D5-2A23-4A6F-91BC-D56DB338E224}"/>
    <dgm:cxn modelId="{7A98805F-AA40-4A3B-A814-D48E277891F1}" type="presOf" srcId="{A1262CDC-87E4-4721-A1CD-2E2ED21558B3}" destId="{06A08B7B-85B6-4CDC-95BA-16CC7BC472C2}" srcOrd="0" destOrd="0" presId="urn:microsoft.com/office/officeart/2005/8/layout/cycle6"/>
    <dgm:cxn modelId="{DB876A8F-3981-469A-8643-FA0EE9989354}" type="presParOf" srcId="{B27BA3B6-2724-4BE8-86AF-B3ECA5DA0195}" destId="{45F55ADA-C44F-42DC-A7E7-93579B371671}" srcOrd="0" destOrd="0" presId="urn:microsoft.com/office/officeart/2005/8/layout/cycle6"/>
    <dgm:cxn modelId="{11A473EA-4E74-44C2-8DB0-B71F77F319F6}" type="presParOf" srcId="{B27BA3B6-2724-4BE8-86AF-B3ECA5DA0195}" destId="{19A95307-5CEB-4762-BC20-EB0B3989E9AF}" srcOrd="1" destOrd="0" presId="urn:microsoft.com/office/officeart/2005/8/layout/cycle6"/>
    <dgm:cxn modelId="{2DD5B8FF-099F-4A43-A016-57250964AFF5}" type="presParOf" srcId="{B27BA3B6-2724-4BE8-86AF-B3ECA5DA0195}" destId="{C5A7C513-CC73-4362-9B36-01A962DC6643}" srcOrd="2" destOrd="0" presId="urn:microsoft.com/office/officeart/2005/8/layout/cycle6"/>
    <dgm:cxn modelId="{5188A22A-6000-46D9-8A50-966F1EB44D5B}" type="presParOf" srcId="{B27BA3B6-2724-4BE8-86AF-B3ECA5DA0195}" destId="{06A08B7B-85B6-4CDC-95BA-16CC7BC472C2}" srcOrd="3" destOrd="0" presId="urn:microsoft.com/office/officeart/2005/8/layout/cycle6"/>
    <dgm:cxn modelId="{FD55E08C-8589-44B2-BBAF-2662740FA298}" type="presParOf" srcId="{B27BA3B6-2724-4BE8-86AF-B3ECA5DA0195}" destId="{6F56FA4C-7E57-41C6-8FF6-3F912CD511FA}" srcOrd="4" destOrd="0" presId="urn:microsoft.com/office/officeart/2005/8/layout/cycle6"/>
    <dgm:cxn modelId="{E52845D4-FF61-4039-BE45-DA341A3A4E3C}" type="presParOf" srcId="{B27BA3B6-2724-4BE8-86AF-B3ECA5DA0195}" destId="{E58EF348-89C7-4E2C-9E0A-893C8FB423C3}" srcOrd="5" destOrd="0" presId="urn:microsoft.com/office/officeart/2005/8/layout/cycle6"/>
    <dgm:cxn modelId="{3B3794DA-3DEF-4F6A-A0FE-C69ACE464CB4}" type="presParOf" srcId="{B27BA3B6-2724-4BE8-86AF-B3ECA5DA0195}" destId="{52BD7345-206E-4BEF-8EBD-7432EF258BF2}" srcOrd="6" destOrd="0" presId="urn:microsoft.com/office/officeart/2005/8/layout/cycle6"/>
    <dgm:cxn modelId="{53E9AA46-78BD-47F9-9128-D8100EBE1FE7}" type="presParOf" srcId="{B27BA3B6-2724-4BE8-86AF-B3ECA5DA0195}" destId="{B9A2FEBA-EAED-4221-B195-3AA91EE690E8}" srcOrd="7" destOrd="0" presId="urn:microsoft.com/office/officeart/2005/8/layout/cycle6"/>
    <dgm:cxn modelId="{6620C2E2-7C6A-41EC-870B-004984FD522F}" type="presParOf" srcId="{B27BA3B6-2724-4BE8-86AF-B3ECA5DA0195}" destId="{43ABC59F-2D6D-4376-99AF-924136F32FD9}" srcOrd="8" destOrd="0" presId="urn:microsoft.com/office/officeart/2005/8/layout/cycle6"/>
    <dgm:cxn modelId="{46153EE2-4391-4C74-B195-ECFAB46D6417}" type="presParOf" srcId="{B27BA3B6-2724-4BE8-86AF-B3ECA5DA0195}" destId="{6DB7A7BA-CE02-46F7-9FB8-8EDE32A12DCB}" srcOrd="9" destOrd="0" presId="urn:microsoft.com/office/officeart/2005/8/layout/cycle6"/>
    <dgm:cxn modelId="{F971CC00-C8E1-43E2-9738-B5296A7626C0}" type="presParOf" srcId="{B27BA3B6-2724-4BE8-86AF-B3ECA5DA0195}" destId="{140AFE25-80D5-4403-86C2-E198B135D5C2}" srcOrd="10" destOrd="0" presId="urn:microsoft.com/office/officeart/2005/8/layout/cycle6"/>
    <dgm:cxn modelId="{29A967AE-6322-410F-8870-E93B7DED8578}" type="presParOf" srcId="{B27BA3B6-2724-4BE8-86AF-B3ECA5DA0195}" destId="{3CBEA5CD-131A-4D63-B07A-07F2C3C6B24F}" srcOrd="11" destOrd="0" presId="urn:microsoft.com/office/officeart/2005/8/layout/cycle6"/>
    <dgm:cxn modelId="{4B39E9B4-3D82-4D87-A33F-C6A1074BCD65}" type="presParOf" srcId="{B27BA3B6-2724-4BE8-86AF-B3ECA5DA0195}" destId="{31D8DF1E-23A3-4E5F-A119-20F2C82E553D}" srcOrd="12" destOrd="0" presId="urn:microsoft.com/office/officeart/2005/8/layout/cycle6"/>
    <dgm:cxn modelId="{9319500B-CE29-4669-ADB0-EA8FAE7D01BD}" type="presParOf" srcId="{B27BA3B6-2724-4BE8-86AF-B3ECA5DA0195}" destId="{3DBA829C-878D-43B5-8105-91853A5C0F68}" srcOrd="13" destOrd="0" presId="urn:microsoft.com/office/officeart/2005/8/layout/cycle6"/>
    <dgm:cxn modelId="{6C3FC1AA-A689-420B-949B-F3610F94B9B3}" type="presParOf" srcId="{B27BA3B6-2724-4BE8-86AF-B3ECA5DA0195}" destId="{9EB08367-4815-40E4-9C00-54919C180F74}" srcOrd="14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4C92F9D-17DA-4BC9-83B2-60218897F912}">
      <dsp:nvSpPr>
        <dsp:cNvPr id="0" name=""/>
        <dsp:cNvSpPr/>
      </dsp:nvSpPr>
      <dsp:spPr>
        <a:xfrm>
          <a:off x="1768666" y="2296"/>
          <a:ext cx="1177575" cy="117757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Рассмотрение и утверждение бюджета</a:t>
          </a:r>
          <a:endParaRPr lang="ru-RU" sz="1000" kern="1200" dirty="0"/>
        </a:p>
      </dsp:txBody>
      <dsp:txXfrm>
        <a:off x="1768666" y="2296"/>
        <a:ext cx="1177575" cy="1177575"/>
      </dsp:txXfrm>
    </dsp:sp>
    <dsp:sp modelId="{43D10465-C619-4892-AF42-CDF0C7A471F1}">
      <dsp:nvSpPr>
        <dsp:cNvPr id="0" name=""/>
        <dsp:cNvSpPr/>
      </dsp:nvSpPr>
      <dsp:spPr>
        <a:xfrm rot="1800000">
          <a:off x="2958635" y="829545"/>
          <a:ext cx="312060" cy="39743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 rot="1800000">
        <a:off x="2958635" y="829545"/>
        <a:ext cx="312060" cy="397431"/>
      </dsp:txXfrm>
    </dsp:sp>
    <dsp:sp modelId="{E8472F15-9914-4BE3-A96D-66340D340793}">
      <dsp:nvSpPr>
        <dsp:cNvPr id="0" name=""/>
        <dsp:cNvSpPr/>
      </dsp:nvSpPr>
      <dsp:spPr>
        <a:xfrm>
          <a:off x="3298386" y="885481"/>
          <a:ext cx="1177575" cy="117757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Исполнение бюджета</a:t>
          </a:r>
          <a:endParaRPr lang="ru-RU" sz="1000" kern="1200" dirty="0"/>
        </a:p>
      </dsp:txBody>
      <dsp:txXfrm>
        <a:off x="3298386" y="885481"/>
        <a:ext cx="1177575" cy="1177575"/>
      </dsp:txXfrm>
    </dsp:sp>
    <dsp:sp modelId="{BCBB448D-9FA6-4F4D-9869-6D073ECF5C03}">
      <dsp:nvSpPr>
        <dsp:cNvPr id="0" name=""/>
        <dsp:cNvSpPr/>
      </dsp:nvSpPr>
      <dsp:spPr>
        <a:xfrm rot="5400000">
          <a:off x="3731144" y="2149906"/>
          <a:ext cx="312060" cy="39743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 rot="5400000">
        <a:off x="3731144" y="2149906"/>
        <a:ext cx="312060" cy="397431"/>
      </dsp:txXfrm>
    </dsp:sp>
    <dsp:sp modelId="{31993143-A1DB-4BF6-9BBE-0E0B7727DD2E}">
      <dsp:nvSpPr>
        <dsp:cNvPr id="0" name=""/>
        <dsp:cNvSpPr/>
      </dsp:nvSpPr>
      <dsp:spPr>
        <a:xfrm>
          <a:off x="3298386" y="2651850"/>
          <a:ext cx="1177575" cy="117757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Составление отчетности</a:t>
          </a:r>
          <a:endParaRPr lang="ru-RU" sz="1000" kern="1200" dirty="0"/>
        </a:p>
      </dsp:txBody>
      <dsp:txXfrm>
        <a:off x="3298386" y="2651850"/>
        <a:ext cx="1177575" cy="1177575"/>
      </dsp:txXfrm>
    </dsp:sp>
    <dsp:sp modelId="{D251D6FA-F7AD-40B1-B840-97968DA2FD2D}">
      <dsp:nvSpPr>
        <dsp:cNvPr id="0" name=""/>
        <dsp:cNvSpPr/>
      </dsp:nvSpPr>
      <dsp:spPr>
        <a:xfrm rot="9000000">
          <a:off x="2973932" y="3479099"/>
          <a:ext cx="312060" cy="39743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 rot="9000000">
        <a:off x="2973932" y="3479099"/>
        <a:ext cx="312060" cy="397431"/>
      </dsp:txXfrm>
    </dsp:sp>
    <dsp:sp modelId="{C385C41A-B57B-4DBE-9147-5767967F2E24}">
      <dsp:nvSpPr>
        <dsp:cNvPr id="0" name=""/>
        <dsp:cNvSpPr/>
      </dsp:nvSpPr>
      <dsp:spPr>
        <a:xfrm>
          <a:off x="1768666" y="3535035"/>
          <a:ext cx="1177575" cy="117757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контроль</a:t>
          </a:r>
          <a:endParaRPr lang="ru-RU" sz="1000" kern="1200" dirty="0"/>
        </a:p>
      </dsp:txBody>
      <dsp:txXfrm>
        <a:off x="1768666" y="3535035"/>
        <a:ext cx="1177575" cy="1177575"/>
      </dsp:txXfrm>
    </dsp:sp>
    <dsp:sp modelId="{2CC1675D-9A4B-4828-95B1-F98DAF52C724}">
      <dsp:nvSpPr>
        <dsp:cNvPr id="0" name=""/>
        <dsp:cNvSpPr/>
      </dsp:nvSpPr>
      <dsp:spPr>
        <a:xfrm rot="12600000">
          <a:off x="1444212" y="3487930"/>
          <a:ext cx="312060" cy="39743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 rot="12600000">
        <a:off x="1444212" y="3487930"/>
        <a:ext cx="312060" cy="397431"/>
      </dsp:txXfrm>
    </dsp:sp>
    <dsp:sp modelId="{60586F9A-2B53-4EF8-8B9A-042913543EEC}">
      <dsp:nvSpPr>
        <dsp:cNvPr id="0" name=""/>
        <dsp:cNvSpPr/>
      </dsp:nvSpPr>
      <dsp:spPr>
        <a:xfrm>
          <a:off x="238945" y="2651850"/>
          <a:ext cx="1177575" cy="117757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Утверждение отчетности</a:t>
          </a:r>
          <a:endParaRPr lang="ru-RU" sz="1000" kern="1200" dirty="0"/>
        </a:p>
      </dsp:txBody>
      <dsp:txXfrm>
        <a:off x="238945" y="2651850"/>
        <a:ext cx="1177575" cy="1177575"/>
      </dsp:txXfrm>
    </dsp:sp>
    <dsp:sp modelId="{68970644-33C6-4639-AFE8-3599E14C4035}">
      <dsp:nvSpPr>
        <dsp:cNvPr id="0" name=""/>
        <dsp:cNvSpPr/>
      </dsp:nvSpPr>
      <dsp:spPr>
        <a:xfrm rot="16200000">
          <a:off x="671703" y="2167569"/>
          <a:ext cx="312060" cy="39743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 rot="16200000">
        <a:off x="671703" y="2167569"/>
        <a:ext cx="312060" cy="397431"/>
      </dsp:txXfrm>
    </dsp:sp>
    <dsp:sp modelId="{5EED6915-FFEA-4712-A7D4-C8C5041220FC}">
      <dsp:nvSpPr>
        <dsp:cNvPr id="0" name=""/>
        <dsp:cNvSpPr/>
      </dsp:nvSpPr>
      <dsp:spPr>
        <a:xfrm>
          <a:off x="238945" y="885481"/>
          <a:ext cx="1177575" cy="117757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Составление проекта бюджета</a:t>
          </a:r>
          <a:endParaRPr lang="ru-RU" sz="1000" kern="1200" dirty="0"/>
        </a:p>
      </dsp:txBody>
      <dsp:txXfrm>
        <a:off x="238945" y="885481"/>
        <a:ext cx="1177575" cy="1177575"/>
      </dsp:txXfrm>
    </dsp:sp>
    <dsp:sp modelId="{76852B68-54AD-492A-8A8E-07677A93B48E}">
      <dsp:nvSpPr>
        <dsp:cNvPr id="0" name=""/>
        <dsp:cNvSpPr/>
      </dsp:nvSpPr>
      <dsp:spPr>
        <a:xfrm rot="19800000">
          <a:off x="1428914" y="838377"/>
          <a:ext cx="312060" cy="39743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 rot="19800000">
        <a:off x="1428914" y="838377"/>
        <a:ext cx="312060" cy="397431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4C92F9D-17DA-4BC9-83B2-60218897F912}">
      <dsp:nvSpPr>
        <dsp:cNvPr id="0" name=""/>
        <dsp:cNvSpPr/>
      </dsp:nvSpPr>
      <dsp:spPr>
        <a:xfrm>
          <a:off x="1831156" y="1283"/>
          <a:ext cx="1195470" cy="119547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планирование закупок</a:t>
          </a:r>
          <a:endParaRPr lang="ru-RU" sz="1000" kern="1200" dirty="0"/>
        </a:p>
      </dsp:txBody>
      <dsp:txXfrm>
        <a:off x="1831156" y="1283"/>
        <a:ext cx="1195470" cy="1195470"/>
      </dsp:txXfrm>
    </dsp:sp>
    <dsp:sp modelId="{43D10465-C619-4892-AF42-CDF0C7A471F1}">
      <dsp:nvSpPr>
        <dsp:cNvPr id="0" name=""/>
        <dsp:cNvSpPr/>
      </dsp:nvSpPr>
      <dsp:spPr>
        <a:xfrm rot="1800000">
          <a:off x="3039355" y="841331"/>
          <a:ext cx="317302" cy="40347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 rot="1800000">
        <a:off x="3039355" y="841331"/>
        <a:ext cx="317302" cy="403471"/>
      </dsp:txXfrm>
    </dsp:sp>
    <dsp:sp modelId="{E8472F15-9914-4BE3-A96D-66340D340793}">
      <dsp:nvSpPr>
        <dsp:cNvPr id="0" name=""/>
        <dsp:cNvSpPr/>
      </dsp:nvSpPr>
      <dsp:spPr>
        <a:xfrm>
          <a:off x="3384940" y="898360"/>
          <a:ext cx="1195470" cy="119547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Размещение заказов</a:t>
          </a:r>
          <a:endParaRPr lang="ru-RU" sz="1000" kern="1200" dirty="0"/>
        </a:p>
      </dsp:txBody>
      <dsp:txXfrm>
        <a:off x="3384940" y="898360"/>
        <a:ext cx="1195470" cy="1195470"/>
      </dsp:txXfrm>
    </dsp:sp>
    <dsp:sp modelId="{BCBB448D-9FA6-4F4D-9869-6D073ECF5C03}">
      <dsp:nvSpPr>
        <dsp:cNvPr id="0" name=""/>
        <dsp:cNvSpPr/>
      </dsp:nvSpPr>
      <dsp:spPr>
        <a:xfrm rot="5400000">
          <a:off x="3824024" y="2182457"/>
          <a:ext cx="317302" cy="40347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 rot="5400000">
        <a:off x="3824024" y="2182457"/>
        <a:ext cx="317302" cy="403471"/>
      </dsp:txXfrm>
    </dsp:sp>
    <dsp:sp modelId="{31993143-A1DB-4BF6-9BBE-0E0B7727DD2E}">
      <dsp:nvSpPr>
        <dsp:cNvPr id="0" name=""/>
        <dsp:cNvSpPr/>
      </dsp:nvSpPr>
      <dsp:spPr>
        <a:xfrm>
          <a:off x="3384940" y="2692515"/>
          <a:ext cx="1195470" cy="119547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Исполнение контрактов</a:t>
          </a:r>
          <a:endParaRPr lang="ru-RU" sz="1000" kern="1200" dirty="0"/>
        </a:p>
      </dsp:txBody>
      <dsp:txXfrm>
        <a:off x="3384940" y="2692515"/>
        <a:ext cx="1195470" cy="1195470"/>
      </dsp:txXfrm>
    </dsp:sp>
    <dsp:sp modelId="{D251D6FA-F7AD-40B1-B840-97968DA2FD2D}">
      <dsp:nvSpPr>
        <dsp:cNvPr id="0" name=""/>
        <dsp:cNvSpPr/>
      </dsp:nvSpPr>
      <dsp:spPr>
        <a:xfrm rot="9000000">
          <a:off x="3054909" y="3532563"/>
          <a:ext cx="317302" cy="40347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 rot="9000000">
        <a:off x="3054909" y="3532563"/>
        <a:ext cx="317302" cy="403471"/>
      </dsp:txXfrm>
    </dsp:sp>
    <dsp:sp modelId="{C385C41A-B57B-4DBE-9147-5767967F2E24}">
      <dsp:nvSpPr>
        <dsp:cNvPr id="0" name=""/>
        <dsp:cNvSpPr/>
      </dsp:nvSpPr>
      <dsp:spPr>
        <a:xfrm>
          <a:off x="1831156" y="3589592"/>
          <a:ext cx="1195470" cy="119547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Составление отчетности</a:t>
          </a:r>
          <a:endParaRPr lang="ru-RU" sz="1000" kern="1200" dirty="0"/>
        </a:p>
      </dsp:txBody>
      <dsp:txXfrm>
        <a:off x="1831156" y="3589592"/>
        <a:ext cx="1195470" cy="1195470"/>
      </dsp:txXfrm>
    </dsp:sp>
    <dsp:sp modelId="{2CC1675D-9A4B-4828-95B1-F98DAF52C724}">
      <dsp:nvSpPr>
        <dsp:cNvPr id="0" name=""/>
        <dsp:cNvSpPr/>
      </dsp:nvSpPr>
      <dsp:spPr>
        <a:xfrm rot="12600000">
          <a:off x="1501126" y="3541543"/>
          <a:ext cx="317302" cy="40347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 rot="12600000">
        <a:off x="1501126" y="3541543"/>
        <a:ext cx="317302" cy="403471"/>
      </dsp:txXfrm>
    </dsp:sp>
    <dsp:sp modelId="{5EED6915-FFEA-4712-A7D4-C8C5041220FC}">
      <dsp:nvSpPr>
        <dsp:cNvPr id="0" name=""/>
        <dsp:cNvSpPr/>
      </dsp:nvSpPr>
      <dsp:spPr>
        <a:xfrm>
          <a:off x="277373" y="2692515"/>
          <a:ext cx="1195470" cy="119547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Контроль</a:t>
          </a:r>
          <a:endParaRPr lang="ru-RU" sz="1000" kern="1200" dirty="0"/>
        </a:p>
      </dsp:txBody>
      <dsp:txXfrm>
        <a:off x="277373" y="2692515"/>
        <a:ext cx="1195470" cy="1195470"/>
      </dsp:txXfrm>
    </dsp:sp>
    <dsp:sp modelId="{76852B68-54AD-492A-8A8E-07677A93B48E}">
      <dsp:nvSpPr>
        <dsp:cNvPr id="0" name=""/>
        <dsp:cNvSpPr/>
      </dsp:nvSpPr>
      <dsp:spPr>
        <a:xfrm rot="16200000">
          <a:off x="716457" y="2200417"/>
          <a:ext cx="317302" cy="40347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 rot="16200000">
        <a:off x="716457" y="2200417"/>
        <a:ext cx="317302" cy="403471"/>
      </dsp:txXfrm>
    </dsp:sp>
    <dsp:sp modelId="{EF3D65D3-B7BD-4E10-B6DD-9951CCBA5441}">
      <dsp:nvSpPr>
        <dsp:cNvPr id="0" name=""/>
        <dsp:cNvSpPr/>
      </dsp:nvSpPr>
      <dsp:spPr>
        <a:xfrm>
          <a:off x="277373" y="898360"/>
          <a:ext cx="1195470" cy="119547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Определение </a:t>
          </a:r>
          <a:r>
            <a:rPr lang="ru-RU" sz="1000" kern="1200" dirty="0" err="1" smtClean="0"/>
            <a:t>госнужд</a:t>
          </a:r>
          <a:endParaRPr lang="ru-RU" sz="1000" kern="1200" dirty="0"/>
        </a:p>
      </dsp:txBody>
      <dsp:txXfrm>
        <a:off x="277373" y="898360"/>
        <a:ext cx="1195470" cy="1195470"/>
      </dsp:txXfrm>
    </dsp:sp>
    <dsp:sp modelId="{04CF9B57-4370-49CB-8E86-452B0197F766}">
      <dsp:nvSpPr>
        <dsp:cNvPr id="0" name=""/>
        <dsp:cNvSpPr/>
      </dsp:nvSpPr>
      <dsp:spPr>
        <a:xfrm rot="19800000">
          <a:off x="1485571" y="850311"/>
          <a:ext cx="317302" cy="40347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 rot="19800000">
        <a:off x="1485571" y="850311"/>
        <a:ext cx="317302" cy="403471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D990D54-F039-46B9-B50B-F3C9DCB1DBE2}">
      <dsp:nvSpPr>
        <dsp:cNvPr id="0" name=""/>
        <dsp:cNvSpPr/>
      </dsp:nvSpPr>
      <dsp:spPr>
        <a:xfrm>
          <a:off x="86797" y="36790"/>
          <a:ext cx="2140996" cy="214099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Составление, рассмотрение и утверждение бюджета, 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контроль</a:t>
          </a:r>
          <a:endParaRPr lang="ru-RU" sz="1300" kern="1200" dirty="0"/>
        </a:p>
      </dsp:txBody>
      <dsp:txXfrm>
        <a:off x="385765" y="289260"/>
        <a:ext cx="1234448" cy="1636057"/>
      </dsp:txXfrm>
    </dsp:sp>
    <dsp:sp modelId="{1D6C0493-6B2A-4D47-9D1B-DC58A7FDA9CF}">
      <dsp:nvSpPr>
        <dsp:cNvPr id="0" name=""/>
        <dsp:cNvSpPr/>
      </dsp:nvSpPr>
      <dsp:spPr>
        <a:xfrm>
          <a:off x="1629857" y="36790"/>
          <a:ext cx="2140996" cy="214099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Определение государственных нужд и планирование закупок, 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контроль</a:t>
          </a:r>
          <a:endParaRPr lang="ru-RU" sz="1300" kern="1200" dirty="0"/>
        </a:p>
      </dsp:txBody>
      <dsp:txXfrm>
        <a:off x="2237438" y="289260"/>
        <a:ext cx="1234448" cy="1636057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D990D54-F039-46B9-B50B-F3C9DCB1DBE2}">
      <dsp:nvSpPr>
        <dsp:cNvPr id="0" name=""/>
        <dsp:cNvSpPr/>
      </dsp:nvSpPr>
      <dsp:spPr>
        <a:xfrm>
          <a:off x="86797" y="36790"/>
          <a:ext cx="2140996" cy="214099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Исполнение бюджета, контроль</a:t>
          </a:r>
          <a:endParaRPr lang="ru-RU" sz="1700" kern="1200" dirty="0"/>
        </a:p>
      </dsp:txBody>
      <dsp:txXfrm>
        <a:off x="385765" y="289260"/>
        <a:ext cx="1234448" cy="1636057"/>
      </dsp:txXfrm>
    </dsp:sp>
    <dsp:sp modelId="{1D6C0493-6B2A-4D47-9D1B-DC58A7FDA9CF}">
      <dsp:nvSpPr>
        <dsp:cNvPr id="0" name=""/>
        <dsp:cNvSpPr/>
      </dsp:nvSpPr>
      <dsp:spPr>
        <a:xfrm>
          <a:off x="1629857" y="36790"/>
          <a:ext cx="2140996" cy="214099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Размещение заказа, исполнение контракта, контроль</a:t>
          </a:r>
          <a:endParaRPr lang="ru-RU" sz="1700" kern="1200" dirty="0"/>
        </a:p>
      </dsp:txBody>
      <dsp:txXfrm>
        <a:off x="2237438" y="289260"/>
        <a:ext cx="1234448" cy="1636057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D990D54-F039-46B9-B50B-F3C9DCB1DBE2}">
      <dsp:nvSpPr>
        <dsp:cNvPr id="0" name=""/>
        <dsp:cNvSpPr/>
      </dsp:nvSpPr>
      <dsp:spPr>
        <a:xfrm>
          <a:off x="86797" y="36790"/>
          <a:ext cx="2140996" cy="214099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Составление, рассмотрение и утверждение бюджета, контроль</a:t>
          </a:r>
          <a:endParaRPr lang="ru-RU" sz="1300" kern="1200" dirty="0"/>
        </a:p>
      </dsp:txBody>
      <dsp:txXfrm>
        <a:off x="385765" y="289260"/>
        <a:ext cx="1234448" cy="1636057"/>
      </dsp:txXfrm>
    </dsp:sp>
    <dsp:sp modelId="{1D6C0493-6B2A-4D47-9D1B-DC58A7FDA9CF}">
      <dsp:nvSpPr>
        <dsp:cNvPr id="0" name=""/>
        <dsp:cNvSpPr/>
      </dsp:nvSpPr>
      <dsp:spPr>
        <a:xfrm>
          <a:off x="1629857" y="36790"/>
          <a:ext cx="2140996" cy="214099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Определение государственных нужд и планирование закупок, контроль</a:t>
          </a:r>
          <a:endParaRPr lang="ru-RU" sz="1300" kern="1200" dirty="0"/>
        </a:p>
      </dsp:txBody>
      <dsp:txXfrm>
        <a:off x="2237438" y="289260"/>
        <a:ext cx="1234448" cy="1636057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D990D54-F039-46B9-B50B-F3C9DCB1DBE2}">
      <dsp:nvSpPr>
        <dsp:cNvPr id="0" name=""/>
        <dsp:cNvSpPr/>
      </dsp:nvSpPr>
      <dsp:spPr>
        <a:xfrm>
          <a:off x="86797" y="36790"/>
          <a:ext cx="2140996" cy="214099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Исполнение бюджета, контроль</a:t>
          </a:r>
          <a:endParaRPr lang="ru-RU" sz="1700" kern="1200" dirty="0"/>
        </a:p>
      </dsp:txBody>
      <dsp:txXfrm>
        <a:off x="385765" y="289260"/>
        <a:ext cx="1234448" cy="1636057"/>
      </dsp:txXfrm>
    </dsp:sp>
    <dsp:sp modelId="{1D6C0493-6B2A-4D47-9D1B-DC58A7FDA9CF}">
      <dsp:nvSpPr>
        <dsp:cNvPr id="0" name=""/>
        <dsp:cNvSpPr/>
      </dsp:nvSpPr>
      <dsp:spPr>
        <a:xfrm>
          <a:off x="1629857" y="36790"/>
          <a:ext cx="2140996" cy="214099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Размещение заказа, исполнение контракта, контроль</a:t>
          </a:r>
          <a:endParaRPr lang="ru-RU" sz="1700" kern="1200" dirty="0"/>
        </a:p>
      </dsp:txBody>
      <dsp:txXfrm>
        <a:off x="2237438" y="289260"/>
        <a:ext cx="1234448" cy="1636057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5F55ADA-C44F-42DC-A7E7-93579B371671}">
      <dsp:nvSpPr>
        <dsp:cNvPr id="0" name=""/>
        <dsp:cNvSpPr/>
      </dsp:nvSpPr>
      <dsp:spPr>
        <a:xfrm>
          <a:off x="3226953" y="1564"/>
          <a:ext cx="1690024" cy="109851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Идентификация рисков</a:t>
          </a:r>
          <a:endParaRPr lang="ru-RU" sz="1600" kern="1200" dirty="0"/>
        </a:p>
      </dsp:txBody>
      <dsp:txXfrm>
        <a:off x="3226953" y="1564"/>
        <a:ext cx="1690024" cy="1098516"/>
      </dsp:txXfrm>
    </dsp:sp>
    <dsp:sp modelId="{C5A7C513-CC73-4362-9B36-01A962DC6643}">
      <dsp:nvSpPr>
        <dsp:cNvPr id="0" name=""/>
        <dsp:cNvSpPr/>
      </dsp:nvSpPr>
      <dsp:spPr>
        <a:xfrm>
          <a:off x="1877793" y="550822"/>
          <a:ext cx="4388345" cy="4388345"/>
        </a:xfrm>
        <a:custGeom>
          <a:avLst/>
          <a:gdLst/>
          <a:ahLst/>
          <a:cxnLst/>
          <a:rect l="0" t="0" r="0" b="0"/>
          <a:pathLst>
            <a:path>
              <a:moveTo>
                <a:pt x="3050788" y="174122"/>
              </a:moveTo>
              <a:arcTo wR="2194172" hR="2194172" stAng="17578781" swAng="1960875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A08B7B-85B6-4CDC-95BA-16CC7BC472C2}">
      <dsp:nvSpPr>
        <dsp:cNvPr id="0" name=""/>
        <dsp:cNvSpPr/>
      </dsp:nvSpPr>
      <dsp:spPr>
        <a:xfrm>
          <a:off x="5313735" y="1517700"/>
          <a:ext cx="1690024" cy="109851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Оценка рисков</a:t>
          </a:r>
          <a:endParaRPr lang="ru-RU" sz="1600" kern="1200" dirty="0"/>
        </a:p>
      </dsp:txBody>
      <dsp:txXfrm>
        <a:off x="5313735" y="1517700"/>
        <a:ext cx="1690024" cy="1098516"/>
      </dsp:txXfrm>
    </dsp:sp>
    <dsp:sp modelId="{E58EF348-89C7-4E2C-9E0A-893C8FB423C3}">
      <dsp:nvSpPr>
        <dsp:cNvPr id="0" name=""/>
        <dsp:cNvSpPr/>
      </dsp:nvSpPr>
      <dsp:spPr>
        <a:xfrm>
          <a:off x="1877793" y="550822"/>
          <a:ext cx="4388345" cy="4388345"/>
        </a:xfrm>
        <a:custGeom>
          <a:avLst/>
          <a:gdLst/>
          <a:ahLst/>
          <a:cxnLst/>
          <a:rect l="0" t="0" r="0" b="0"/>
          <a:pathLst>
            <a:path>
              <a:moveTo>
                <a:pt x="4385342" y="2079416"/>
              </a:moveTo>
              <a:arcTo wR="2194172" hR="2194172" stAng="21420123" swAng="2195793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BD7345-206E-4BEF-8EBD-7432EF258BF2}">
      <dsp:nvSpPr>
        <dsp:cNvPr id="0" name=""/>
        <dsp:cNvSpPr/>
      </dsp:nvSpPr>
      <dsp:spPr>
        <a:xfrm>
          <a:off x="4516655" y="3970860"/>
          <a:ext cx="1690024" cy="109851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Воздействие на риск</a:t>
          </a:r>
          <a:endParaRPr lang="ru-RU" sz="1600" kern="1200" dirty="0"/>
        </a:p>
      </dsp:txBody>
      <dsp:txXfrm>
        <a:off x="4516655" y="3970860"/>
        <a:ext cx="1690024" cy="1098516"/>
      </dsp:txXfrm>
    </dsp:sp>
    <dsp:sp modelId="{43ABC59F-2D6D-4376-99AF-924136F32FD9}">
      <dsp:nvSpPr>
        <dsp:cNvPr id="0" name=""/>
        <dsp:cNvSpPr/>
      </dsp:nvSpPr>
      <dsp:spPr>
        <a:xfrm>
          <a:off x="1877793" y="550822"/>
          <a:ext cx="4388345" cy="4388345"/>
        </a:xfrm>
        <a:custGeom>
          <a:avLst/>
          <a:gdLst/>
          <a:ahLst/>
          <a:cxnLst/>
          <a:rect l="0" t="0" r="0" b="0"/>
          <a:pathLst>
            <a:path>
              <a:moveTo>
                <a:pt x="2630149" y="4344595"/>
              </a:moveTo>
              <a:arcTo wR="2194172" hR="2194172" stAng="4712351" swAng="1375298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B7A7BA-CE02-46F7-9FB8-8EDE32A12DCB}">
      <dsp:nvSpPr>
        <dsp:cNvPr id="0" name=""/>
        <dsp:cNvSpPr/>
      </dsp:nvSpPr>
      <dsp:spPr>
        <a:xfrm>
          <a:off x="1937251" y="3970860"/>
          <a:ext cx="1690024" cy="109851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Мониторинг остаточного риска</a:t>
          </a:r>
          <a:endParaRPr lang="ru-RU" sz="1600" kern="1200" dirty="0"/>
        </a:p>
      </dsp:txBody>
      <dsp:txXfrm>
        <a:off x="1937251" y="3970860"/>
        <a:ext cx="1690024" cy="1098516"/>
      </dsp:txXfrm>
    </dsp:sp>
    <dsp:sp modelId="{3CBEA5CD-131A-4D63-B07A-07F2C3C6B24F}">
      <dsp:nvSpPr>
        <dsp:cNvPr id="0" name=""/>
        <dsp:cNvSpPr/>
      </dsp:nvSpPr>
      <dsp:spPr>
        <a:xfrm>
          <a:off x="1877793" y="550822"/>
          <a:ext cx="4388345" cy="4388345"/>
        </a:xfrm>
        <a:custGeom>
          <a:avLst/>
          <a:gdLst/>
          <a:ahLst/>
          <a:cxnLst/>
          <a:rect l="0" t="0" r="0" b="0"/>
          <a:pathLst>
            <a:path>
              <a:moveTo>
                <a:pt x="366569" y="3408364"/>
              </a:moveTo>
              <a:arcTo wR="2194172" hR="2194172" stAng="8784084" swAng="2195793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D8DF1E-23A3-4E5F-A119-20F2C82E553D}">
      <dsp:nvSpPr>
        <dsp:cNvPr id="0" name=""/>
        <dsp:cNvSpPr/>
      </dsp:nvSpPr>
      <dsp:spPr>
        <a:xfrm>
          <a:off x="1140171" y="1517700"/>
          <a:ext cx="1690024" cy="109851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Описание и анализ бизнес-процессов</a:t>
          </a:r>
          <a:endParaRPr lang="ru-RU" sz="1600" kern="1200" dirty="0"/>
        </a:p>
      </dsp:txBody>
      <dsp:txXfrm>
        <a:off x="1140171" y="1517700"/>
        <a:ext cx="1690024" cy="1098516"/>
      </dsp:txXfrm>
    </dsp:sp>
    <dsp:sp modelId="{9EB08367-4815-40E4-9C00-54919C180F74}">
      <dsp:nvSpPr>
        <dsp:cNvPr id="0" name=""/>
        <dsp:cNvSpPr/>
      </dsp:nvSpPr>
      <dsp:spPr>
        <a:xfrm>
          <a:off x="1877793" y="550822"/>
          <a:ext cx="4388345" cy="4388345"/>
        </a:xfrm>
        <a:custGeom>
          <a:avLst/>
          <a:gdLst/>
          <a:ahLst/>
          <a:cxnLst/>
          <a:rect l="0" t="0" r="0" b="0"/>
          <a:pathLst>
            <a:path>
              <a:moveTo>
                <a:pt x="382413" y="956463"/>
              </a:moveTo>
              <a:arcTo wR="2194172" hR="2194172" stAng="12860344" swAng="1960875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EE94DF-D93A-417C-ADBB-3D6EBF50EEA5}" type="datetimeFigureOut">
              <a:rPr lang="ru-RU" smtClean="0"/>
              <a:pPr/>
              <a:t>18.07.2012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89005D-F172-46E9-9457-FB7B0C0987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551087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89005D-F172-46E9-9457-FB7B0C0987CD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152860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89005D-F172-46E9-9457-FB7B0C0987CD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152860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4B28E-B28C-4126-A51E-2EF9BBEC813A}" type="datetimeFigureOut">
              <a:rPr lang="ru-RU" smtClean="0"/>
              <a:pPr/>
              <a:t>18.07.2012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0512B-8FB8-4ECC-A1A2-FCB2E9CAAE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4B28E-B28C-4126-A51E-2EF9BBEC813A}" type="datetimeFigureOut">
              <a:rPr lang="ru-RU" smtClean="0"/>
              <a:pPr/>
              <a:t>18.07.2012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0512B-8FB8-4ECC-A1A2-FCB2E9CAAE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4B28E-B28C-4126-A51E-2EF9BBEC813A}" type="datetimeFigureOut">
              <a:rPr lang="ru-RU" smtClean="0"/>
              <a:pPr/>
              <a:t>18.07.2012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0512B-8FB8-4ECC-A1A2-FCB2E9CAAE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BEFCF486-6DDA-4A4C-8DE9-FE445B16D6D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4B28E-B28C-4126-A51E-2EF9BBEC813A}" type="datetimeFigureOut">
              <a:rPr lang="ru-RU" smtClean="0"/>
              <a:pPr/>
              <a:t>18.07.2012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0512B-8FB8-4ECC-A1A2-FCB2E9CAAE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4B28E-B28C-4126-A51E-2EF9BBEC813A}" type="datetimeFigureOut">
              <a:rPr lang="ru-RU" smtClean="0"/>
              <a:pPr/>
              <a:t>18.07.2012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0512B-8FB8-4ECC-A1A2-FCB2E9CAAE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4B28E-B28C-4126-A51E-2EF9BBEC813A}" type="datetimeFigureOut">
              <a:rPr lang="ru-RU" smtClean="0"/>
              <a:pPr/>
              <a:t>18.07.2012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0512B-8FB8-4ECC-A1A2-FCB2E9CAAE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4B28E-B28C-4126-A51E-2EF9BBEC813A}" type="datetimeFigureOut">
              <a:rPr lang="ru-RU" smtClean="0"/>
              <a:pPr/>
              <a:t>18.07.2012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0512B-8FB8-4ECC-A1A2-FCB2E9CAAE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4B28E-B28C-4126-A51E-2EF9BBEC813A}" type="datetimeFigureOut">
              <a:rPr lang="ru-RU" smtClean="0"/>
              <a:pPr/>
              <a:t>18.07.2012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0512B-8FB8-4ECC-A1A2-FCB2E9CAAE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4B28E-B28C-4126-A51E-2EF9BBEC813A}" type="datetimeFigureOut">
              <a:rPr lang="ru-RU" smtClean="0"/>
              <a:pPr/>
              <a:t>18.07.2012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0512B-8FB8-4ECC-A1A2-FCB2E9CAAE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4B28E-B28C-4126-A51E-2EF9BBEC813A}" type="datetimeFigureOut">
              <a:rPr lang="ru-RU" smtClean="0"/>
              <a:pPr/>
              <a:t>18.07.2012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0512B-8FB8-4ECC-A1A2-FCB2E9CAAE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4B28E-B28C-4126-A51E-2EF9BBEC813A}" type="datetimeFigureOut">
              <a:rPr lang="ru-RU" smtClean="0"/>
              <a:pPr/>
              <a:t>18.07.2012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0512B-8FB8-4ECC-A1A2-FCB2E9CAAE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34B28E-B28C-4126-A51E-2EF9BBEC813A}" type="datetimeFigureOut">
              <a:rPr lang="ru-RU" smtClean="0"/>
              <a:pPr/>
              <a:t>18.07.2012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40512B-8FB8-4ECC-A1A2-FCB2E9CAAE8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wmf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7.xml"/><Relationship Id="rId3" Type="http://schemas.openxmlformats.org/officeDocument/2006/relationships/image" Target="../media/image18.jpeg"/><Relationship Id="rId7" Type="http://schemas.openxmlformats.org/officeDocument/2006/relationships/diagramQuickStyle" Target="../diagrams/quickStyle7.xml"/><Relationship Id="rId2" Type="http://schemas.openxmlformats.org/officeDocument/2006/relationships/hyperlink" Target="http://www.focusrm.co.uk/generator/assets/photo_30159_20110212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7.xml"/><Relationship Id="rId5" Type="http://schemas.openxmlformats.org/officeDocument/2006/relationships/diagramData" Target="../diagrams/data7.xml"/><Relationship Id="rId4" Type="http://schemas.openxmlformats.org/officeDocument/2006/relationships/image" Target="../media/image5.png"/><Relationship Id="rId9" Type="http://schemas.microsoft.com/office/2007/relationships/diagramDrawing" Target="../diagrams/drawing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4.wmf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//upload.wikimedia.org/wikipedia/ru/4/4d/Schetnaya_palata.Emblema.gif" TargetMode="External"/><Relationship Id="rId13" Type="http://schemas.openxmlformats.org/officeDocument/2006/relationships/image" Target="../media/image33.png"/><Relationship Id="rId18" Type="http://schemas.openxmlformats.org/officeDocument/2006/relationships/image" Target="../media/image36.png"/><Relationship Id="rId3" Type="http://schemas.openxmlformats.org/officeDocument/2006/relationships/image" Target="../media/image30.png"/><Relationship Id="rId7" Type="http://schemas.openxmlformats.org/officeDocument/2006/relationships/image" Target="../media/image28.png"/><Relationship Id="rId12" Type="http://schemas.openxmlformats.org/officeDocument/2006/relationships/hyperlink" Target="//upload.wikimedia.org/wikipedia/ru/8/8c/FAS.Emblema.gif" TargetMode="External"/><Relationship Id="rId17" Type="http://schemas.openxmlformats.org/officeDocument/2006/relationships/image" Target="../media/image35.png"/><Relationship Id="rId2" Type="http://schemas.openxmlformats.org/officeDocument/2006/relationships/image" Target="../media/image21.png"/><Relationship Id="rId16" Type="http://schemas.openxmlformats.org/officeDocument/2006/relationships/hyperlink" Target="//upload.wikimedia.org/wikipedia/commons/f/f2/Coat_of_Arms_of_the_Russian_Federation.svg" TargetMode="External"/><Relationship Id="rId20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5" Type="http://schemas.openxmlformats.org/officeDocument/2006/relationships/image" Target="../media/image34.png"/><Relationship Id="rId10" Type="http://schemas.openxmlformats.org/officeDocument/2006/relationships/hyperlink" Target="//upload.wikimedia.org/wikipedia/commons/3/30/Roskazna.png" TargetMode="External"/><Relationship Id="rId19" Type="http://schemas.openxmlformats.org/officeDocument/2006/relationships/image" Target="../media/image37.png"/><Relationship Id="rId4" Type="http://schemas.openxmlformats.org/officeDocument/2006/relationships/image" Target="../media/image25.png"/><Relationship Id="rId9" Type="http://schemas.openxmlformats.org/officeDocument/2006/relationships/image" Target="../media/image31.png"/><Relationship Id="rId14" Type="http://schemas.openxmlformats.org/officeDocument/2006/relationships/hyperlink" Target="//upload.wikimedia.org/wikipedia/commons/6/6c/COA_of_Rosfinmonitoring.png" TargetMode="Externa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7.png"/><Relationship Id="rId3" Type="http://schemas.openxmlformats.org/officeDocument/2006/relationships/image" Target="../media/image21.png"/><Relationship Id="rId7" Type="http://schemas.openxmlformats.org/officeDocument/2006/relationships/image" Target="../media/image42.png"/><Relationship Id="rId12" Type="http://schemas.openxmlformats.org/officeDocument/2006/relationships/image" Target="../media/image4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11" Type="http://schemas.openxmlformats.org/officeDocument/2006/relationships/image" Target="../media/image45.png"/><Relationship Id="rId5" Type="http://schemas.openxmlformats.org/officeDocument/2006/relationships/image" Target="../media/image40.png"/><Relationship Id="rId10" Type="http://schemas.openxmlformats.org/officeDocument/2006/relationships/image" Target="../media/image44.png"/><Relationship Id="rId4" Type="http://schemas.openxmlformats.org/officeDocument/2006/relationships/image" Target="../media/image39.png"/><Relationship Id="rId9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image" Target="../media/image50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14.png"/><Relationship Id="rId4" Type="http://schemas.openxmlformats.org/officeDocument/2006/relationships/image" Target="../media/image4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wmf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image" Target="../media/image10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13" Type="http://schemas.openxmlformats.org/officeDocument/2006/relationships/image" Target="../media/image15.jpe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4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Relationship Id="rId1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.xml"/><Relationship Id="rId13" Type="http://schemas.openxmlformats.org/officeDocument/2006/relationships/image" Target="../media/image11.jpe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12" Type="http://schemas.microsoft.com/office/2007/relationships/diagramDrawing" Target="../diagrams/drawing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11" Type="http://schemas.openxmlformats.org/officeDocument/2006/relationships/diagramColors" Target="../diagrams/colors6.xml"/><Relationship Id="rId5" Type="http://schemas.openxmlformats.org/officeDocument/2006/relationships/diagramQuickStyle" Target="../diagrams/quickStyle5.xml"/><Relationship Id="rId10" Type="http://schemas.openxmlformats.org/officeDocument/2006/relationships/diagramQuickStyle" Target="../diagrams/quickStyle6.xml"/><Relationship Id="rId4" Type="http://schemas.openxmlformats.org/officeDocument/2006/relationships/diagramLayout" Target="../diagrams/layout5.xml"/><Relationship Id="rId9" Type="http://schemas.openxmlformats.org/officeDocument/2006/relationships/diagramLayout" Target="../diagrams/layout6.xml"/><Relationship Id="rId1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928794" y="1285860"/>
            <a:ext cx="492922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0066"/>
                </a:solidFill>
              </a:rPr>
              <a:t>Применение системы анализа эффективности бюджетных расходов в области государственных и</a:t>
            </a:r>
          </a:p>
          <a:p>
            <a:pPr algn="ctr"/>
            <a:r>
              <a:rPr lang="ru-RU" sz="2400" dirty="0" smtClean="0">
                <a:solidFill>
                  <a:srgbClr val="000066"/>
                </a:solidFill>
              </a:rPr>
              <a:t> муниципальных закупок</a:t>
            </a:r>
            <a:endParaRPr lang="ru-RU" sz="2400" dirty="0">
              <a:solidFill>
                <a:srgbClr val="000066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357554" y="6072206"/>
            <a:ext cx="2815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solidFill>
                  <a:srgbClr val="000066"/>
                </a:solidFill>
              </a:rPr>
              <a:t>г. Саратов, </a:t>
            </a:r>
            <a:r>
              <a:rPr lang="ru-RU" dirty="0" smtClean="0">
                <a:solidFill>
                  <a:srgbClr val="000066"/>
                </a:solidFill>
              </a:rPr>
              <a:t>19 </a:t>
            </a:r>
            <a:r>
              <a:rPr lang="ru-RU" dirty="0" smtClean="0">
                <a:solidFill>
                  <a:srgbClr val="000066"/>
                </a:solidFill>
              </a:rPr>
              <a:t>июля 2012 г. </a:t>
            </a:r>
            <a:endParaRPr lang="ru-RU" dirty="0">
              <a:solidFill>
                <a:srgbClr val="000066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2775"/>
            <a:ext cx="1854144" cy="151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 descr="http://s59.radikal.ru/i166/0912/ae/f4cdb9bdaa3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9484" y="1984353"/>
            <a:ext cx="1349608" cy="826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3"/>
          <p:cNvSpPr>
            <a:spLocks/>
          </p:cNvSpPr>
          <p:nvPr/>
        </p:nvSpPr>
        <p:spPr bwMode="auto">
          <a:xfrm>
            <a:off x="250825" y="333375"/>
            <a:ext cx="85852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8100" tIns="38100" rIns="38100" bIns="38100" anchor="ctr"/>
          <a:lstStyle/>
          <a:p>
            <a:pPr algn="ctr"/>
            <a:r>
              <a:rPr lang="en-US" sz="1800" b="1" dirty="0">
                <a:solidFill>
                  <a:srgbClr val="000066"/>
                </a:solidFill>
                <a:latin typeface="Times New Roman" pitchFamily="18" charset="0"/>
                <a:sym typeface="Lucida Grande" charset="0"/>
              </a:rPr>
              <a:t>К</a:t>
            </a:r>
            <a:r>
              <a:rPr lang="ru-RU" sz="1800" b="1" dirty="0">
                <a:solidFill>
                  <a:srgbClr val="000066"/>
                </a:solidFill>
                <a:latin typeface="Times New Roman" pitchFamily="18" charset="0"/>
                <a:sym typeface="Lucida Grande" charset="0"/>
              </a:rPr>
              <a:t>АЗНАЧЕЙСТВО РОССИИ</a:t>
            </a:r>
            <a:endParaRPr lang="en-US" sz="1800" b="1" dirty="0">
              <a:solidFill>
                <a:srgbClr val="000066"/>
              </a:solidFill>
              <a:latin typeface="Times New Roman" pitchFamily="18" charset="0"/>
              <a:sym typeface="Lucida Grande" charset="0"/>
            </a:endParaRPr>
          </a:p>
        </p:txBody>
      </p:sp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32240" y="1412776"/>
            <a:ext cx="2269851" cy="1512000"/>
          </a:xfrm>
          <a:prstGeom prst="rect">
            <a:avLst/>
          </a:prstGeom>
          <a:noFill/>
          <a:ln w="3175">
            <a:solidFill>
              <a:srgbClr val="000066"/>
            </a:solidFill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642910" y="3357562"/>
            <a:ext cx="720079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0066"/>
                </a:solidFill>
              </a:rPr>
              <a:t>Семинар</a:t>
            </a:r>
          </a:p>
          <a:p>
            <a:pPr algn="ctr"/>
            <a:r>
              <a:rPr lang="ru-RU" dirty="0" smtClean="0"/>
              <a:t>«</a:t>
            </a:r>
            <a:r>
              <a:rPr lang="ru-RU" dirty="0"/>
              <a:t>Опыт применения информационно-аналитической системы мониторинга ключевых показателей исполнения </a:t>
            </a:r>
            <a:endParaRPr lang="ru-RU" dirty="0" smtClean="0"/>
          </a:p>
          <a:p>
            <a:pPr algn="ctr"/>
            <a:r>
              <a:rPr lang="ru-RU" dirty="0" smtClean="0"/>
              <a:t>бюджетов </a:t>
            </a:r>
            <a:r>
              <a:rPr lang="ru-RU" dirty="0"/>
              <a:t>бюджетной системы (ИАС КПЭ) для финансовых и контрольно-счетных органов в субъектах РФ» </a:t>
            </a:r>
          </a:p>
          <a:p>
            <a:pPr algn="ctr"/>
            <a:endParaRPr lang="ru-RU" dirty="0">
              <a:solidFill>
                <a:srgbClr val="000066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571868" y="5072074"/>
            <a:ext cx="519712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0066"/>
                </a:solidFill>
              </a:rPr>
              <a:t>Семенов Дмитрий Александрович </a:t>
            </a:r>
            <a:r>
              <a:rPr lang="ru-RU" dirty="0" smtClean="0">
                <a:solidFill>
                  <a:srgbClr val="000066"/>
                </a:solidFill>
              </a:rPr>
              <a:t>– </a:t>
            </a:r>
          </a:p>
          <a:p>
            <a:r>
              <a:rPr lang="ru-RU" dirty="0" smtClean="0">
                <a:solidFill>
                  <a:srgbClr val="000066"/>
                </a:solidFill>
              </a:rPr>
              <a:t>заместитель начальника Управления обеспечения </a:t>
            </a:r>
          </a:p>
          <a:p>
            <a:r>
              <a:rPr lang="ru-RU" dirty="0" smtClean="0">
                <a:solidFill>
                  <a:srgbClr val="000066"/>
                </a:solidFill>
              </a:rPr>
              <a:t>исполнения федерального бюджета</a:t>
            </a:r>
            <a:endParaRPr lang="ru-RU" dirty="0">
              <a:solidFill>
                <a:srgbClr val="00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0167\Мои документы\Мои рисунки\Рисунок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950913"/>
          </a:xfrm>
          <a:prstGeom prst="rect">
            <a:avLst/>
          </a:prstGeom>
          <a:noFill/>
        </p:spPr>
      </p:pic>
      <p:sp>
        <p:nvSpPr>
          <p:cNvPr id="6146" name="Rectangle 4"/>
          <p:cNvSpPr>
            <a:spLocks/>
          </p:cNvSpPr>
          <p:nvPr/>
        </p:nvSpPr>
        <p:spPr bwMode="auto">
          <a:xfrm>
            <a:off x="0" y="327025"/>
            <a:ext cx="91440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endParaRPr lang="ru-RU" sz="2800" b="1">
              <a:solidFill>
                <a:schemeClr val="tx2"/>
              </a:solidFill>
              <a:cs typeface="Times New Roman" pitchFamily="18" charset="0"/>
            </a:endParaRPr>
          </a:p>
        </p:txBody>
      </p:sp>
      <p:sp>
        <p:nvSpPr>
          <p:cNvPr id="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57224" y="214290"/>
            <a:ext cx="8699500" cy="76517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20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Перечень классификаторов, используемых в государственном и </a:t>
            </a:r>
            <a:r>
              <a:rPr lang="ru-RU" sz="2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2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муниципальном </a:t>
            </a:r>
            <a:r>
              <a:rPr lang="ru-RU" sz="20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заказе </a:t>
            </a:r>
            <a:endParaRPr lang="ru-RU" sz="2000" dirty="0" smtClean="0">
              <a:solidFill>
                <a:srgbClr val="000066"/>
              </a:solidFill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79388" y="1450975"/>
            <a:ext cx="8812212" cy="5278438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>
            <a:lvl1pPr marL="365125" indent="-255588" algn="l" rtl="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•"/>
              <a:defRPr sz="28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657225" indent="-246063" algn="l" rtl="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Font typeface="Georgia" pitchFamily="18" charset="0"/>
              <a:buChar char="▫"/>
              <a:defRPr sz="26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22338" indent="-219075" algn="l" rtl="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1"/>
              </a:buClr>
              <a:buFont typeface="Wingdings 2" pitchFamily="18" charset="2"/>
              <a:buChar char=""/>
              <a:defRPr sz="2400" kern="1200">
                <a:solidFill>
                  <a:schemeClr val="accent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179513" indent="-200025" algn="l" rtl="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1"/>
              </a:buClr>
              <a:buFont typeface="Wingdings 2" pitchFamily="18" charset="2"/>
              <a:buChar char=""/>
              <a:defRPr sz="2200" kern="1200">
                <a:solidFill>
                  <a:schemeClr val="accent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389063" indent="-182563" algn="l" rtl="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 kern="1200">
                <a:solidFill>
                  <a:srgbClr val="A04DA3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9537" indent="0">
              <a:lnSpc>
                <a:spcPct val="80000"/>
              </a:lnSpc>
              <a:buFont typeface="Georgia" pitchFamily="18" charset="0"/>
              <a:buNone/>
              <a:defRPr/>
            </a:pP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классификаторы</a:t>
            </a:r>
          </a:p>
          <a:p>
            <a:pPr marL="109537" indent="0">
              <a:lnSpc>
                <a:spcPct val="80000"/>
              </a:lnSpc>
              <a:buFont typeface="Georgia" pitchFamily="18" charset="0"/>
              <a:buNone/>
              <a:defRPr/>
            </a:pPr>
            <a:endParaRPr lang="ru-RU" sz="15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lnSpc>
                <a:spcPct val="80000"/>
              </a:lnSpc>
              <a:spcAft>
                <a:spcPts val="300"/>
              </a:spcAft>
              <a:buClr>
                <a:schemeClr val="tx2"/>
              </a:buClr>
              <a:buFont typeface="Wingdings" pitchFamily="2" charset="2"/>
              <a:buChar char="§"/>
              <a:defRPr/>
            </a:pPr>
            <a:r>
              <a:rPr lang="ru-RU" sz="1900" dirty="0">
                <a:cs typeface="Times New Roman" pitchFamily="18" charset="0"/>
              </a:rPr>
              <a:t>Бюджетная классификация Российской Федерации (</a:t>
            </a:r>
            <a:r>
              <a:rPr lang="ru-RU" sz="1900" b="1" dirty="0">
                <a:cs typeface="Times New Roman" pitchFamily="18" charset="0"/>
              </a:rPr>
              <a:t>КБК</a:t>
            </a:r>
            <a:r>
              <a:rPr lang="ru-RU" sz="1900" dirty="0" smtClean="0">
                <a:cs typeface="Times New Roman" pitchFamily="18" charset="0"/>
              </a:rPr>
              <a:t>)</a:t>
            </a:r>
            <a:endParaRPr lang="en-US" sz="1900" dirty="0" smtClean="0">
              <a:cs typeface="Times New Roman" pitchFamily="18" charset="0"/>
            </a:endParaRPr>
          </a:p>
          <a:p>
            <a:pPr>
              <a:lnSpc>
                <a:spcPct val="80000"/>
              </a:lnSpc>
              <a:spcAft>
                <a:spcPts val="300"/>
              </a:spcAft>
              <a:buClr>
                <a:schemeClr val="tx2"/>
              </a:buClr>
              <a:buFont typeface="Wingdings" pitchFamily="2" charset="2"/>
              <a:buChar char="§"/>
              <a:defRPr/>
            </a:pPr>
            <a:r>
              <a:rPr lang="ru-RU" sz="1900" dirty="0">
                <a:cs typeface="Times New Roman" pitchFamily="18" charset="0"/>
              </a:rPr>
              <a:t>Общероссийский классификатор видов экономической деятельности, продукции и услуг (</a:t>
            </a:r>
            <a:r>
              <a:rPr lang="ru-RU" sz="1900" b="1" dirty="0">
                <a:cs typeface="Times New Roman" pitchFamily="18" charset="0"/>
              </a:rPr>
              <a:t>ОКВЭД</a:t>
            </a:r>
            <a:r>
              <a:rPr lang="ru-RU" sz="1900" dirty="0">
                <a:cs typeface="Times New Roman" pitchFamily="18" charset="0"/>
              </a:rPr>
              <a:t>)</a:t>
            </a:r>
          </a:p>
          <a:p>
            <a:pPr>
              <a:lnSpc>
                <a:spcPct val="80000"/>
              </a:lnSpc>
              <a:spcAft>
                <a:spcPts val="300"/>
              </a:spcAft>
              <a:buClr>
                <a:schemeClr val="tx2"/>
              </a:buClr>
              <a:buFont typeface="Wingdings" pitchFamily="2" charset="2"/>
              <a:buChar char="§"/>
              <a:defRPr/>
            </a:pPr>
            <a:r>
              <a:rPr lang="ru-RU" sz="1900" dirty="0">
                <a:cs typeface="Times New Roman" pitchFamily="18" charset="0"/>
              </a:rPr>
              <a:t>Общероссийский классификатор видов экономической деятельности, продукции и </a:t>
            </a:r>
            <a:r>
              <a:rPr lang="ru-RU" sz="1900" dirty="0" smtClean="0">
                <a:cs typeface="Times New Roman" pitchFamily="18" charset="0"/>
              </a:rPr>
              <a:t>услуг (</a:t>
            </a:r>
            <a:r>
              <a:rPr lang="ru-RU" sz="1900" b="1" dirty="0" smtClean="0">
                <a:cs typeface="Times New Roman" pitchFamily="18" charset="0"/>
              </a:rPr>
              <a:t>ОКДП</a:t>
            </a:r>
            <a:r>
              <a:rPr lang="ru-RU" sz="1900" dirty="0" smtClean="0">
                <a:cs typeface="Times New Roman" pitchFamily="18" charset="0"/>
              </a:rPr>
              <a:t>)</a:t>
            </a:r>
            <a:r>
              <a:rPr lang="en-US" sz="1900" dirty="0" smtClean="0">
                <a:cs typeface="Times New Roman" pitchFamily="18" charset="0"/>
              </a:rPr>
              <a:t> </a:t>
            </a:r>
          </a:p>
          <a:p>
            <a:pPr>
              <a:lnSpc>
                <a:spcPct val="80000"/>
              </a:lnSpc>
              <a:spcAft>
                <a:spcPts val="300"/>
              </a:spcAft>
              <a:buClr>
                <a:schemeClr val="tx2"/>
              </a:buClr>
              <a:buFont typeface="Wingdings" pitchFamily="2" charset="2"/>
              <a:buChar char="§"/>
              <a:defRPr/>
            </a:pPr>
            <a:r>
              <a:rPr lang="ru-RU" sz="1900" dirty="0" smtClean="0">
                <a:cs typeface="Times New Roman" pitchFamily="18" charset="0"/>
              </a:rPr>
              <a:t>Общероссийский </a:t>
            </a:r>
            <a:r>
              <a:rPr lang="ru-RU" sz="1900" dirty="0">
                <a:cs typeface="Times New Roman" pitchFamily="18" charset="0"/>
              </a:rPr>
              <a:t>классификатор продукции по видам экономической деятельности (</a:t>
            </a:r>
            <a:r>
              <a:rPr lang="ru-RU" sz="1900" b="1" dirty="0">
                <a:cs typeface="Times New Roman" pitchFamily="18" charset="0"/>
              </a:rPr>
              <a:t>ОКПД</a:t>
            </a:r>
            <a:r>
              <a:rPr lang="ru-RU" sz="1900" dirty="0">
                <a:cs typeface="Times New Roman" pitchFamily="18" charset="0"/>
              </a:rPr>
              <a:t>)</a:t>
            </a:r>
            <a:endParaRPr lang="en-US" sz="1900" dirty="0">
              <a:cs typeface="Times New Roman" pitchFamily="18" charset="0"/>
            </a:endParaRPr>
          </a:p>
          <a:p>
            <a:pPr>
              <a:lnSpc>
                <a:spcPct val="80000"/>
              </a:lnSpc>
              <a:spcAft>
                <a:spcPts val="300"/>
              </a:spcAft>
              <a:buClr>
                <a:schemeClr val="tx2"/>
              </a:buClr>
              <a:buFont typeface="Wingdings" pitchFamily="2" charset="2"/>
              <a:buChar char="§"/>
              <a:defRPr/>
            </a:pPr>
            <a:r>
              <a:rPr lang="ru-RU" sz="1900" dirty="0" smtClean="0">
                <a:cs typeface="Times New Roman" pitchFamily="18" charset="0"/>
              </a:rPr>
              <a:t>Общероссийский </a:t>
            </a:r>
            <a:r>
              <a:rPr lang="ru-RU" sz="1900" dirty="0">
                <a:cs typeface="Times New Roman" pitchFamily="18" charset="0"/>
              </a:rPr>
              <a:t>классификатор единиц измерения (</a:t>
            </a:r>
            <a:r>
              <a:rPr lang="ru-RU" sz="1900" b="1" dirty="0">
                <a:cs typeface="Times New Roman" pitchFamily="18" charset="0"/>
              </a:rPr>
              <a:t>ОКЕИ</a:t>
            </a:r>
            <a:r>
              <a:rPr lang="ru-RU" sz="1900" dirty="0" smtClean="0">
                <a:cs typeface="Times New Roman" pitchFamily="18" charset="0"/>
              </a:rPr>
              <a:t>)</a:t>
            </a:r>
            <a:endParaRPr lang="ru-RU" sz="1900" dirty="0">
              <a:cs typeface="Times New Roman" pitchFamily="18" charset="0"/>
            </a:endParaRPr>
          </a:p>
          <a:p>
            <a:pPr>
              <a:lnSpc>
                <a:spcPct val="80000"/>
              </a:lnSpc>
              <a:defRPr/>
            </a:pPr>
            <a:endParaRPr lang="ru-RU" sz="1400" dirty="0">
              <a:cs typeface="Times New Roman" pitchFamily="18" charset="0"/>
            </a:endParaRPr>
          </a:p>
          <a:p>
            <a:pPr marL="109537" indent="0">
              <a:lnSpc>
                <a:spcPct val="80000"/>
              </a:lnSpc>
              <a:buFont typeface="Georgia" pitchFamily="18" charset="0"/>
              <a:buNone/>
              <a:defRPr/>
            </a:pP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Прочие классификаторы</a:t>
            </a:r>
            <a:endParaRPr lang="en-US" sz="2000" b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9537" indent="0">
              <a:lnSpc>
                <a:spcPct val="80000"/>
              </a:lnSpc>
              <a:buFont typeface="Georgia" pitchFamily="18" charset="0"/>
              <a:buNone/>
              <a:defRPr/>
            </a:pPr>
            <a:endParaRPr lang="en-US" sz="18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80000"/>
              </a:lnSpc>
              <a:spcAft>
                <a:spcPts val="300"/>
              </a:spcAft>
              <a:buClr>
                <a:schemeClr val="tx2"/>
              </a:buClr>
              <a:buFont typeface="Wingdings" pitchFamily="2" charset="2"/>
              <a:buChar char="§"/>
              <a:defRPr/>
            </a:pPr>
            <a:r>
              <a:rPr lang="ru-RU" sz="1900" dirty="0" smtClean="0">
                <a:cs typeface="Times New Roman" pitchFamily="18" charset="0"/>
              </a:rPr>
              <a:t>Общероссийский </a:t>
            </a:r>
            <a:r>
              <a:rPr lang="ru-RU" sz="1900" dirty="0">
                <a:cs typeface="Times New Roman" pitchFamily="18" charset="0"/>
              </a:rPr>
              <a:t>классификатор продукции (</a:t>
            </a:r>
            <a:r>
              <a:rPr lang="ru-RU" sz="1900" b="1" dirty="0">
                <a:cs typeface="Times New Roman" pitchFamily="18" charset="0"/>
              </a:rPr>
              <a:t>ОКП</a:t>
            </a:r>
            <a:r>
              <a:rPr lang="ru-RU" sz="1900" dirty="0" smtClean="0">
                <a:cs typeface="Times New Roman" pitchFamily="18" charset="0"/>
              </a:rPr>
              <a:t>)</a:t>
            </a:r>
          </a:p>
          <a:p>
            <a:pPr>
              <a:lnSpc>
                <a:spcPct val="80000"/>
              </a:lnSpc>
              <a:spcAft>
                <a:spcPts val="300"/>
              </a:spcAft>
              <a:buClr>
                <a:schemeClr val="tx2"/>
              </a:buClr>
              <a:buFont typeface="Wingdings" pitchFamily="2" charset="2"/>
              <a:buChar char="§"/>
              <a:defRPr/>
            </a:pPr>
            <a:r>
              <a:rPr lang="ru-RU" sz="1900" dirty="0" smtClean="0">
                <a:cs typeface="Times New Roman" pitchFamily="18" charset="0"/>
              </a:rPr>
              <a:t>Общероссийский </a:t>
            </a:r>
            <a:r>
              <a:rPr lang="ru-RU" sz="1900" dirty="0">
                <a:cs typeface="Times New Roman" pitchFamily="18" charset="0"/>
              </a:rPr>
              <a:t>классификатор валют (</a:t>
            </a:r>
            <a:r>
              <a:rPr lang="ru-RU" sz="1900" b="1" dirty="0">
                <a:cs typeface="Times New Roman" pitchFamily="18" charset="0"/>
              </a:rPr>
              <a:t>ОКВ</a:t>
            </a:r>
            <a:r>
              <a:rPr lang="ru-RU" sz="1900" dirty="0">
                <a:cs typeface="Times New Roman" pitchFamily="18" charset="0"/>
              </a:rPr>
              <a:t>)</a:t>
            </a:r>
            <a:endParaRPr lang="en-US" sz="1900" dirty="0">
              <a:cs typeface="Times New Roman" pitchFamily="18" charset="0"/>
            </a:endParaRPr>
          </a:p>
          <a:p>
            <a:pPr>
              <a:lnSpc>
                <a:spcPct val="80000"/>
              </a:lnSpc>
              <a:spcAft>
                <a:spcPts val="300"/>
              </a:spcAft>
              <a:buClr>
                <a:schemeClr val="tx2"/>
              </a:buClr>
              <a:buFont typeface="Wingdings" pitchFamily="2" charset="2"/>
              <a:buChar char="§"/>
              <a:defRPr/>
            </a:pPr>
            <a:r>
              <a:rPr lang="ru-RU" sz="1900" dirty="0">
                <a:cs typeface="Times New Roman" pitchFamily="18" charset="0"/>
              </a:rPr>
              <a:t>Общероссийский классификатор стран мира (</a:t>
            </a:r>
            <a:r>
              <a:rPr lang="ru-RU" sz="1900" b="1" dirty="0">
                <a:cs typeface="Times New Roman" pitchFamily="18" charset="0"/>
              </a:rPr>
              <a:t>ОКСМ</a:t>
            </a:r>
            <a:r>
              <a:rPr lang="ru-RU" sz="1900" dirty="0">
                <a:cs typeface="Times New Roman" pitchFamily="18" charset="0"/>
              </a:rPr>
              <a:t>)</a:t>
            </a:r>
            <a:endParaRPr lang="en-US" sz="1900" dirty="0">
              <a:cs typeface="Times New Roman" pitchFamily="18" charset="0"/>
            </a:endParaRPr>
          </a:p>
          <a:p>
            <a:pPr>
              <a:lnSpc>
                <a:spcPct val="80000"/>
              </a:lnSpc>
              <a:spcAft>
                <a:spcPts val="300"/>
              </a:spcAft>
              <a:buClr>
                <a:schemeClr val="tx2"/>
              </a:buClr>
              <a:buFont typeface="Wingdings" pitchFamily="2" charset="2"/>
              <a:buChar char="§"/>
              <a:defRPr/>
            </a:pPr>
            <a:r>
              <a:rPr lang="ru-RU" sz="1900" dirty="0">
                <a:cs typeface="Times New Roman" pitchFamily="18" charset="0"/>
              </a:rPr>
              <a:t>Общероссийский классификатор управленческой документации (</a:t>
            </a:r>
            <a:r>
              <a:rPr lang="ru-RU" sz="1900" b="1" dirty="0">
                <a:cs typeface="Times New Roman" pitchFamily="18" charset="0"/>
              </a:rPr>
              <a:t>ОКУД</a:t>
            </a:r>
            <a:r>
              <a:rPr lang="ru-RU" sz="1900" dirty="0" smtClean="0">
                <a:cs typeface="Times New Roman" pitchFamily="18" charset="0"/>
              </a:rPr>
              <a:t>)</a:t>
            </a:r>
          </a:p>
          <a:p>
            <a:pPr>
              <a:lnSpc>
                <a:spcPct val="80000"/>
              </a:lnSpc>
              <a:spcBef>
                <a:spcPts val="400"/>
              </a:spcBef>
              <a:spcAft>
                <a:spcPts val="400"/>
              </a:spcAft>
              <a:buClr>
                <a:schemeClr val="tx2"/>
              </a:buClr>
              <a:buFont typeface="Wingdings" pitchFamily="2" charset="2"/>
              <a:buChar char="§"/>
              <a:defRPr/>
            </a:pPr>
            <a:endParaRPr lang="en-US" sz="1900" dirty="0">
              <a:cs typeface="Times New Roman" pitchFamily="18" charset="0"/>
            </a:endParaRPr>
          </a:p>
          <a:p>
            <a:pPr marL="109537" indent="0">
              <a:lnSpc>
                <a:spcPct val="80000"/>
              </a:lnSpc>
              <a:buFont typeface="Georgia" pitchFamily="18" charset="0"/>
              <a:buNone/>
              <a:defRPr/>
            </a:pPr>
            <a:endParaRPr lang="ru-RU" sz="18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9537" indent="0">
              <a:lnSpc>
                <a:spcPct val="80000"/>
              </a:lnSpc>
              <a:buFont typeface="Georgia" pitchFamily="18" charset="0"/>
              <a:buNone/>
              <a:defRPr/>
            </a:pPr>
            <a:r>
              <a:rPr lang="en-US" sz="15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endParaRPr lang="ru-RU" sz="15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 descr="C:\Documents and Settings\0167\Мои документы\Мои рисунки\Рисунок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950913"/>
          </a:xfrm>
          <a:prstGeom prst="rect">
            <a:avLst/>
          </a:prstGeom>
          <a:noFill/>
        </p:spPr>
      </p:pic>
      <p:sp>
        <p:nvSpPr>
          <p:cNvPr id="9224" name="Двойная стрелка влево/вправо 9223"/>
          <p:cNvSpPr/>
          <p:nvPr/>
        </p:nvSpPr>
        <p:spPr>
          <a:xfrm>
            <a:off x="4208463" y="4964113"/>
            <a:ext cx="1173162" cy="288925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291" name="Rectangle 4"/>
          <p:cNvSpPr>
            <a:spLocks/>
          </p:cNvSpPr>
          <p:nvPr/>
        </p:nvSpPr>
        <p:spPr bwMode="auto">
          <a:xfrm>
            <a:off x="0" y="327025"/>
            <a:ext cx="91440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endParaRPr lang="ru-RU" sz="2800" b="1">
              <a:solidFill>
                <a:schemeClr val="tx2"/>
              </a:solidFill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014412" y="357166"/>
            <a:ext cx="8129588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+mn-cs"/>
              </a:rPr>
              <a:t>Отсутствие единообразия в использовании классификаторов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71475" y="1446213"/>
            <a:ext cx="3051175" cy="86995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Прогнозирование объемов  продукции, закупаемой для  государственных нужд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5903913" y="1425575"/>
            <a:ext cx="2752725" cy="84613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Формирование планов-графиков размещения заказа</a:t>
            </a:r>
          </a:p>
        </p:txBody>
      </p:sp>
      <p:sp>
        <p:nvSpPr>
          <p:cNvPr id="9220" name="Блок-схема: альтернативный процесс 9219"/>
          <p:cNvSpPr/>
          <p:nvPr/>
        </p:nvSpPr>
        <p:spPr>
          <a:xfrm>
            <a:off x="5416826" y="2189093"/>
            <a:ext cx="974034" cy="879614"/>
          </a:xfrm>
          <a:prstGeom prst="flowChartAlternateProcess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ОК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П, ОКВЭД</a:t>
            </a:r>
          </a:p>
          <a:p>
            <a:pPr algn="ctr">
              <a:defRPr/>
            </a:pPr>
            <a:r>
              <a:rPr lang="ru-RU" sz="1600" strike="sngStrike" dirty="0">
                <a:latin typeface="Times New Roman" pitchFamily="18" charset="0"/>
                <a:cs typeface="Times New Roman" pitchFamily="18" charset="0"/>
              </a:rPr>
              <a:t>ОКЕИ</a:t>
            </a:r>
          </a:p>
        </p:txBody>
      </p:sp>
      <p:sp>
        <p:nvSpPr>
          <p:cNvPr id="39" name="Блок-схема: альтернативный процесс 38"/>
          <p:cNvSpPr/>
          <p:nvPr/>
        </p:nvSpPr>
        <p:spPr>
          <a:xfrm>
            <a:off x="2956653" y="2189092"/>
            <a:ext cx="933316" cy="879614"/>
          </a:xfrm>
          <a:prstGeom prst="flowChartAlternateProcess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ОКПД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strike="sngStrike" dirty="0">
                <a:latin typeface="Times New Roman" pitchFamily="18" charset="0"/>
                <a:cs typeface="Times New Roman" pitchFamily="18" charset="0"/>
              </a:rPr>
              <a:t>ОКЕИ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>
              <a:defRPr/>
            </a:pPr>
            <a:r>
              <a:rPr lang="ru-RU" sz="1600" strike="sngStrike" dirty="0">
                <a:latin typeface="Times New Roman" pitchFamily="18" charset="0"/>
                <a:cs typeface="Times New Roman" pitchFamily="18" charset="0"/>
              </a:rPr>
              <a:t>ОКДП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5903913" y="4621213"/>
            <a:ext cx="2752725" cy="112395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Реестр государственных и муниципальных контрактов (договоров)</a:t>
            </a:r>
          </a:p>
        </p:txBody>
      </p:sp>
      <p:sp>
        <p:nvSpPr>
          <p:cNvPr id="41" name="Блок-схема: альтернативный процесс 40"/>
          <p:cNvSpPr/>
          <p:nvPr/>
        </p:nvSpPr>
        <p:spPr>
          <a:xfrm>
            <a:off x="5416825" y="3836499"/>
            <a:ext cx="974034" cy="854763"/>
          </a:xfrm>
          <a:prstGeom prst="flowChartAlternateProcess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ОК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П, ОКЕИ,</a:t>
            </a:r>
          </a:p>
          <a:p>
            <a:pPr algn="ctr">
              <a:defRPr/>
            </a:pPr>
            <a:r>
              <a:rPr lang="ru-RU" sz="1600" strike="sngStrike" dirty="0">
                <a:latin typeface="Times New Roman" pitchFamily="18" charset="0"/>
                <a:cs typeface="Times New Roman" pitchFamily="18" charset="0"/>
              </a:rPr>
              <a:t>ОКПД</a:t>
            </a: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371475" y="4621213"/>
            <a:ext cx="3051175" cy="112395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Реестр государственных и муниципальных контрактов (договоров), содержащих государственную тайну</a:t>
            </a:r>
          </a:p>
        </p:txBody>
      </p:sp>
      <p:sp>
        <p:nvSpPr>
          <p:cNvPr id="47" name="Блок-схема: альтернативный процесс 46"/>
          <p:cNvSpPr/>
          <p:nvPr/>
        </p:nvSpPr>
        <p:spPr>
          <a:xfrm>
            <a:off x="2996409" y="3836498"/>
            <a:ext cx="974034" cy="854763"/>
          </a:xfrm>
          <a:prstGeom prst="flowChartAlternateProcess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ОКП, ОКЕИ,</a:t>
            </a:r>
          </a:p>
          <a:p>
            <a:pPr algn="ctr">
              <a:defRPr/>
            </a:pPr>
            <a:r>
              <a:rPr lang="ru-RU" sz="1600" strike="sngStrike" dirty="0">
                <a:latin typeface="Times New Roman" pitchFamily="18" charset="0"/>
                <a:cs typeface="Times New Roman" pitchFamily="18" charset="0"/>
              </a:rPr>
              <a:t>ОКПД</a:t>
            </a:r>
          </a:p>
        </p:txBody>
      </p:sp>
      <p:grpSp>
        <p:nvGrpSpPr>
          <p:cNvPr id="2" name="Группа 9222"/>
          <p:cNvGrpSpPr>
            <a:grpSpLocks/>
          </p:cNvGrpSpPr>
          <p:nvPr/>
        </p:nvGrpSpPr>
        <p:grpSpPr bwMode="auto">
          <a:xfrm>
            <a:off x="4208463" y="1441450"/>
            <a:ext cx="3176587" cy="4075113"/>
            <a:chOff x="4258195" y="2221395"/>
            <a:chExt cx="3176755" cy="4075043"/>
          </a:xfrm>
        </p:grpSpPr>
        <p:sp>
          <p:nvSpPr>
            <p:cNvPr id="9222" name="Стрелка вправо 9221"/>
            <p:cNvSpPr/>
            <p:nvPr/>
          </p:nvSpPr>
          <p:spPr>
            <a:xfrm>
              <a:off x="4258195" y="2543652"/>
              <a:ext cx="884284" cy="20954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9216" name="Плюс 9215"/>
            <p:cNvSpPr/>
            <p:nvPr/>
          </p:nvSpPr>
          <p:spPr>
            <a:xfrm rot="2594708">
              <a:off x="4278833" y="2221395"/>
              <a:ext cx="844595" cy="814374"/>
            </a:xfrm>
            <a:prstGeom prst="mathPlus">
              <a:avLst>
                <a:gd name="adj1" fmla="val 11295"/>
              </a:avLst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9" name="Стрелка вправо 58"/>
            <p:cNvSpPr/>
            <p:nvPr/>
          </p:nvSpPr>
          <p:spPr>
            <a:xfrm rot="5400000">
              <a:off x="6888852" y="4050157"/>
              <a:ext cx="884222" cy="20797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1" name="Плюс 60"/>
            <p:cNvSpPr/>
            <p:nvPr/>
          </p:nvSpPr>
          <p:spPr>
            <a:xfrm rot="2594708">
              <a:off x="4426479" y="5482064"/>
              <a:ext cx="844595" cy="814374"/>
            </a:xfrm>
            <a:prstGeom prst="mathPlus">
              <a:avLst>
                <a:gd name="adj1" fmla="val 11295"/>
              </a:avLst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3" name="Группа 55"/>
          <p:cNvGrpSpPr>
            <a:grpSpLocks/>
          </p:cNvGrpSpPr>
          <p:nvPr/>
        </p:nvGrpSpPr>
        <p:grpSpPr bwMode="auto">
          <a:xfrm rot="5400000">
            <a:off x="1455738" y="2932113"/>
            <a:ext cx="884237" cy="814387"/>
            <a:chOff x="4258195" y="2221395"/>
            <a:chExt cx="885062" cy="815009"/>
          </a:xfrm>
        </p:grpSpPr>
        <p:sp>
          <p:nvSpPr>
            <p:cNvPr id="57" name="Стрелка вправо 56"/>
            <p:cNvSpPr/>
            <p:nvPr/>
          </p:nvSpPr>
          <p:spPr>
            <a:xfrm>
              <a:off x="4258196" y="2540726"/>
              <a:ext cx="885062" cy="20971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8" name="Плюс 57"/>
            <p:cNvSpPr/>
            <p:nvPr/>
          </p:nvSpPr>
          <p:spPr>
            <a:xfrm rot="2594708">
              <a:off x="4278851" y="2221395"/>
              <a:ext cx="843749" cy="815009"/>
            </a:xfrm>
            <a:prstGeom prst="mathPlus">
              <a:avLst>
                <a:gd name="adj1" fmla="val 11295"/>
              </a:avLst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22" name="Group 10"/>
          <p:cNvGrpSpPr>
            <a:grpSpLocks/>
          </p:cNvGrpSpPr>
          <p:nvPr/>
        </p:nvGrpSpPr>
        <p:grpSpPr bwMode="auto">
          <a:xfrm>
            <a:off x="0" y="6596063"/>
            <a:ext cx="9144000" cy="261937"/>
            <a:chOff x="0" y="4155"/>
            <a:chExt cx="5760" cy="165"/>
          </a:xfrm>
        </p:grpSpPr>
        <p:sp>
          <p:nvSpPr>
            <p:cNvPr id="23" name="Rectangle 7"/>
            <p:cNvSpPr>
              <a:spLocks noChangeArrowheads="1"/>
            </p:cNvSpPr>
            <p:nvPr/>
          </p:nvSpPr>
          <p:spPr bwMode="auto">
            <a:xfrm>
              <a:off x="0" y="4156"/>
              <a:ext cx="5760" cy="164"/>
            </a:xfrm>
            <a:prstGeom prst="rect">
              <a:avLst/>
            </a:prstGeom>
            <a:solidFill>
              <a:srgbClr val="CCECFF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" name="Text Box 8"/>
            <p:cNvSpPr txBox="1">
              <a:spLocks noChangeArrowheads="1"/>
            </p:cNvSpPr>
            <p:nvPr/>
          </p:nvSpPr>
          <p:spPr bwMode="auto">
            <a:xfrm>
              <a:off x="113" y="4156"/>
              <a:ext cx="140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800" dirty="0"/>
                <a:t>ФЕДЕРАЛЬНОЕ КАЗНАЧЕЙСТВО</a:t>
              </a:r>
            </a:p>
          </p:txBody>
        </p:sp>
        <p:sp>
          <p:nvSpPr>
            <p:cNvPr id="25" name="Text Box 9"/>
            <p:cNvSpPr txBox="1">
              <a:spLocks noChangeArrowheads="1"/>
            </p:cNvSpPr>
            <p:nvPr/>
          </p:nvSpPr>
          <p:spPr bwMode="auto">
            <a:xfrm>
              <a:off x="4967" y="4155"/>
              <a:ext cx="793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www.roskazna.ru</a:t>
              </a:r>
              <a:endParaRPr lang="ru-RU" sz="10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4" descr="Картинка 724 из 2564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2643182"/>
            <a:ext cx="2217802" cy="1660230"/>
          </a:xfrm>
          <a:prstGeom prst="rect">
            <a:avLst/>
          </a:prstGeom>
          <a:noFill/>
        </p:spPr>
      </p:pic>
      <p:pic>
        <p:nvPicPr>
          <p:cNvPr id="4" name="Picture 2" descr="C:\Documents and Settings\0167\Мои документы\Мои рисунки\Рисунок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95091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857356" y="214290"/>
            <a:ext cx="68713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0066"/>
                </a:solidFill>
              </a:rPr>
              <a:t>Использование методологии </a:t>
            </a:r>
            <a:r>
              <a:rPr lang="ru-RU" b="1" dirty="0" err="1" smtClean="0">
                <a:solidFill>
                  <a:srgbClr val="000066"/>
                </a:solidFill>
              </a:rPr>
              <a:t>риск-менеджмента</a:t>
            </a:r>
            <a:r>
              <a:rPr lang="ru-RU" b="1" dirty="0" smtClean="0">
                <a:solidFill>
                  <a:srgbClr val="000066"/>
                </a:solidFill>
              </a:rPr>
              <a:t> в целях </a:t>
            </a:r>
          </a:p>
          <a:p>
            <a:pPr algn="ctr"/>
            <a:r>
              <a:rPr lang="ru-RU" b="1" dirty="0" smtClean="0">
                <a:solidFill>
                  <a:srgbClr val="000066"/>
                </a:solidFill>
              </a:rPr>
              <a:t>определения параметров мониторинга бюджетных обязательств  </a:t>
            </a:r>
            <a:endParaRPr lang="ru-RU" b="1" dirty="0">
              <a:solidFill>
                <a:srgbClr val="000066"/>
              </a:solidFill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428596" y="1000108"/>
          <a:ext cx="8143932" cy="5143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pSp>
        <p:nvGrpSpPr>
          <p:cNvPr id="8" name="Group 10"/>
          <p:cNvGrpSpPr>
            <a:grpSpLocks/>
          </p:cNvGrpSpPr>
          <p:nvPr/>
        </p:nvGrpSpPr>
        <p:grpSpPr bwMode="auto">
          <a:xfrm>
            <a:off x="0" y="6596063"/>
            <a:ext cx="9144000" cy="261937"/>
            <a:chOff x="0" y="4155"/>
            <a:chExt cx="5760" cy="165"/>
          </a:xfrm>
        </p:grpSpPr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0" y="4156"/>
              <a:ext cx="5760" cy="164"/>
            </a:xfrm>
            <a:prstGeom prst="rect">
              <a:avLst/>
            </a:prstGeom>
            <a:solidFill>
              <a:srgbClr val="CCECFF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" name="Text Box 8"/>
            <p:cNvSpPr txBox="1">
              <a:spLocks noChangeArrowheads="1"/>
            </p:cNvSpPr>
            <p:nvPr/>
          </p:nvSpPr>
          <p:spPr bwMode="auto">
            <a:xfrm>
              <a:off x="113" y="4156"/>
              <a:ext cx="140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800" dirty="0"/>
                <a:t>ФЕДЕРАЛЬНОЕ КАЗНАЧЕЙСТВО</a:t>
              </a:r>
            </a:p>
          </p:txBody>
        </p:sp>
        <p:sp>
          <p:nvSpPr>
            <p:cNvPr id="11" name="Text Box 9"/>
            <p:cNvSpPr txBox="1">
              <a:spLocks noChangeArrowheads="1"/>
            </p:cNvSpPr>
            <p:nvPr/>
          </p:nvSpPr>
          <p:spPr bwMode="auto">
            <a:xfrm>
              <a:off x="4967" y="4155"/>
              <a:ext cx="793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www.roskazna.ru</a:t>
              </a:r>
              <a:endParaRPr lang="ru-RU" sz="10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7" y="0"/>
            <a:ext cx="9142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TextBox 22"/>
          <p:cNvSpPr txBox="1"/>
          <p:nvPr/>
        </p:nvSpPr>
        <p:spPr>
          <a:xfrm>
            <a:off x="1835695" y="44624"/>
            <a:ext cx="63367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0066"/>
                </a:solidFill>
              </a:rPr>
              <a:t>Систем</a:t>
            </a:r>
            <a:r>
              <a:rPr lang="ru-RU" b="1" dirty="0">
                <a:solidFill>
                  <a:srgbClr val="000066"/>
                </a:solidFill>
              </a:rPr>
              <a:t>а</a:t>
            </a:r>
            <a:r>
              <a:rPr lang="ru-RU" b="1" dirty="0" smtClean="0">
                <a:solidFill>
                  <a:srgbClr val="000066"/>
                </a:solidFill>
              </a:rPr>
              <a:t> </a:t>
            </a:r>
            <a:r>
              <a:rPr lang="ru-RU" b="1" dirty="0">
                <a:solidFill>
                  <a:srgbClr val="000066"/>
                </a:solidFill>
              </a:rPr>
              <a:t>анализа эффективности бюджетных расходов при размещении и исполнении </a:t>
            </a:r>
            <a:r>
              <a:rPr lang="ru-RU" b="1" dirty="0" smtClean="0">
                <a:solidFill>
                  <a:srgbClr val="000066"/>
                </a:solidFill>
              </a:rPr>
              <a:t>государственного </a:t>
            </a:r>
            <a:r>
              <a:rPr lang="ru-RU" b="1" dirty="0">
                <a:solidFill>
                  <a:srgbClr val="000066"/>
                </a:solidFill>
              </a:rPr>
              <a:t>и </a:t>
            </a:r>
            <a:r>
              <a:rPr lang="ru-RU" b="1" dirty="0" smtClean="0">
                <a:solidFill>
                  <a:srgbClr val="000066"/>
                </a:solidFill>
              </a:rPr>
              <a:t>муниципального заказа</a:t>
            </a:r>
            <a:endParaRPr lang="ru-RU" b="1" dirty="0">
              <a:solidFill>
                <a:srgbClr val="000066"/>
              </a:solidFill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710784" y="1124744"/>
            <a:ext cx="7965672" cy="5278962"/>
            <a:chOff x="179512" y="404664"/>
            <a:chExt cx="9344436" cy="6192688"/>
          </a:xfrm>
        </p:grpSpPr>
        <p:sp>
          <p:nvSpPr>
            <p:cNvPr id="25" name="Прямоугольная выноска 24"/>
            <p:cNvSpPr/>
            <p:nvPr/>
          </p:nvSpPr>
          <p:spPr>
            <a:xfrm>
              <a:off x="179512" y="404664"/>
              <a:ext cx="3744415" cy="6192688"/>
            </a:xfrm>
            <a:prstGeom prst="wedgeRectCallout">
              <a:avLst>
                <a:gd name="adj1" fmla="val 150487"/>
                <a:gd name="adj2" fmla="val 25824"/>
              </a:avLst>
            </a:prstGeom>
            <a:noFill/>
            <a:ln w="3175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6" name="Группа 25"/>
            <p:cNvGrpSpPr/>
            <p:nvPr/>
          </p:nvGrpSpPr>
          <p:grpSpPr>
            <a:xfrm>
              <a:off x="323528" y="573607"/>
              <a:ext cx="3384376" cy="5519689"/>
              <a:chOff x="611560" y="573607"/>
              <a:chExt cx="3384376" cy="5519689"/>
            </a:xfrm>
          </p:grpSpPr>
          <p:grpSp>
            <p:nvGrpSpPr>
              <p:cNvPr id="29" name="Группа 28"/>
              <p:cNvGrpSpPr/>
              <p:nvPr/>
            </p:nvGrpSpPr>
            <p:grpSpPr>
              <a:xfrm>
                <a:off x="1259930" y="573607"/>
                <a:ext cx="2002532" cy="703864"/>
                <a:chOff x="1259930" y="213567"/>
                <a:chExt cx="2002532" cy="703864"/>
              </a:xfrm>
            </p:grpSpPr>
            <p:sp>
              <p:nvSpPr>
                <p:cNvPr id="52" name="Овал 51"/>
                <p:cNvSpPr/>
                <p:nvPr/>
              </p:nvSpPr>
              <p:spPr>
                <a:xfrm>
                  <a:off x="1259930" y="701407"/>
                  <a:ext cx="2002532" cy="216024"/>
                </a:xfrm>
                <a:prstGeom prst="ellips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solidFill>
                    <a:schemeClr val="accent1">
                      <a:lumMod val="60000"/>
                      <a:lumOff val="40000"/>
                    </a:schemeClr>
                  </a:solidFill>
                </a:ln>
                <a:effectLst>
                  <a:outerShdw blurRad="393700" dist="317500" dir="4860000" sx="106000" sy="106000" algn="ctr" rotWithShape="0">
                    <a:srgbClr val="000000">
                      <a:alpha val="26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3" name="TextBox 52"/>
                <p:cNvSpPr txBox="1"/>
                <p:nvPr/>
              </p:nvSpPr>
              <p:spPr>
                <a:xfrm>
                  <a:off x="1592014" y="213567"/>
                  <a:ext cx="1297895" cy="50546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1100" b="1" dirty="0" smtClean="0"/>
                    <a:t>Бюджетное</a:t>
                  </a:r>
                </a:p>
                <a:p>
                  <a:pPr algn="ctr"/>
                  <a:r>
                    <a:rPr lang="ru-RU" sz="1100" b="1" dirty="0" smtClean="0"/>
                    <a:t> планирование</a:t>
                  </a:r>
                  <a:endParaRPr lang="ru-RU" sz="1100" b="1" dirty="0"/>
                </a:p>
              </p:txBody>
            </p:sp>
          </p:grpSp>
          <p:grpSp>
            <p:nvGrpSpPr>
              <p:cNvPr id="31" name="Группа 30"/>
              <p:cNvGrpSpPr/>
              <p:nvPr/>
            </p:nvGrpSpPr>
            <p:grpSpPr>
              <a:xfrm>
                <a:off x="1259930" y="1578050"/>
                <a:ext cx="2002532" cy="662586"/>
                <a:chOff x="1273324" y="1268760"/>
                <a:chExt cx="2002532" cy="662586"/>
              </a:xfrm>
            </p:grpSpPr>
            <p:sp>
              <p:nvSpPr>
                <p:cNvPr id="50" name="Овал 49"/>
                <p:cNvSpPr/>
                <p:nvPr/>
              </p:nvSpPr>
              <p:spPr>
                <a:xfrm>
                  <a:off x="1273324" y="1715322"/>
                  <a:ext cx="2002532" cy="216024"/>
                </a:xfrm>
                <a:prstGeom prst="ellips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solidFill>
                    <a:schemeClr val="accent1">
                      <a:lumMod val="60000"/>
                      <a:lumOff val="40000"/>
                    </a:schemeClr>
                  </a:solidFill>
                </a:ln>
                <a:effectLst>
                  <a:outerShdw blurRad="393700" dist="317500" dir="4860000" sx="106000" sy="106000" algn="ctr" rotWithShape="0">
                    <a:srgbClr val="000000">
                      <a:alpha val="26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1" name="TextBox 50"/>
                <p:cNvSpPr txBox="1"/>
                <p:nvPr/>
              </p:nvSpPr>
              <p:spPr>
                <a:xfrm>
                  <a:off x="1544069" y="1268760"/>
                  <a:ext cx="1420581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1100" b="1" dirty="0" smtClean="0"/>
                    <a:t>Доведение </a:t>
                  </a:r>
                </a:p>
                <a:p>
                  <a:pPr algn="ctr"/>
                  <a:r>
                    <a:rPr lang="ru-RU" sz="1100" b="1" dirty="0" smtClean="0"/>
                    <a:t>бюджетных данных</a:t>
                  </a:r>
                  <a:endParaRPr lang="ru-RU" sz="1100" b="1" dirty="0"/>
                </a:p>
              </p:txBody>
            </p:sp>
          </p:grpSp>
          <p:sp>
            <p:nvSpPr>
              <p:cNvPr id="32" name="Выгнутая вправо стрелка 31"/>
              <p:cNvSpPr/>
              <p:nvPr/>
            </p:nvSpPr>
            <p:spPr>
              <a:xfrm>
                <a:off x="3491880" y="1196752"/>
                <a:ext cx="504056" cy="941907"/>
              </a:xfrm>
              <a:prstGeom prst="curvedLeftArrow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3" name="Группа 32"/>
              <p:cNvGrpSpPr/>
              <p:nvPr/>
            </p:nvGrpSpPr>
            <p:grpSpPr>
              <a:xfrm>
                <a:off x="1259930" y="2643375"/>
                <a:ext cx="2002532" cy="560426"/>
                <a:chOff x="1273324" y="1370920"/>
                <a:chExt cx="2002532" cy="560426"/>
              </a:xfrm>
            </p:grpSpPr>
            <p:sp>
              <p:nvSpPr>
                <p:cNvPr id="48" name="Овал 47"/>
                <p:cNvSpPr/>
                <p:nvPr/>
              </p:nvSpPr>
              <p:spPr>
                <a:xfrm>
                  <a:off x="1273324" y="1715322"/>
                  <a:ext cx="2002532" cy="216024"/>
                </a:xfrm>
                <a:prstGeom prst="ellips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solidFill>
                    <a:schemeClr val="accent1">
                      <a:lumMod val="60000"/>
                      <a:lumOff val="40000"/>
                    </a:schemeClr>
                  </a:solidFill>
                </a:ln>
                <a:effectLst>
                  <a:outerShdw blurRad="393700" dist="317500" dir="4860000" sx="106000" sy="106000" algn="ctr" rotWithShape="0">
                    <a:srgbClr val="000000">
                      <a:alpha val="26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9" name="TextBox 48"/>
                <p:cNvSpPr txBox="1"/>
                <p:nvPr/>
              </p:nvSpPr>
              <p:spPr>
                <a:xfrm>
                  <a:off x="1547143" y="1370920"/>
                  <a:ext cx="1559065" cy="30689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ru-RU" sz="1100" b="1" dirty="0" smtClean="0"/>
                    <a:t>Размещение ГЗ</a:t>
                  </a:r>
                  <a:endParaRPr lang="ru-RU" sz="1100" b="1" dirty="0"/>
                </a:p>
              </p:txBody>
            </p:sp>
          </p:grpSp>
          <p:grpSp>
            <p:nvGrpSpPr>
              <p:cNvPr id="34" name="Группа 33"/>
              <p:cNvGrpSpPr/>
              <p:nvPr/>
            </p:nvGrpSpPr>
            <p:grpSpPr>
              <a:xfrm>
                <a:off x="1259930" y="3504380"/>
                <a:ext cx="2002532" cy="662586"/>
                <a:chOff x="1273324" y="1268760"/>
                <a:chExt cx="2002532" cy="662586"/>
              </a:xfrm>
            </p:grpSpPr>
            <p:sp>
              <p:nvSpPr>
                <p:cNvPr id="46" name="Овал 45"/>
                <p:cNvSpPr/>
                <p:nvPr/>
              </p:nvSpPr>
              <p:spPr>
                <a:xfrm>
                  <a:off x="1273324" y="1715322"/>
                  <a:ext cx="2002532" cy="216024"/>
                </a:xfrm>
                <a:prstGeom prst="ellips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solidFill>
                    <a:schemeClr val="accent1">
                      <a:lumMod val="60000"/>
                      <a:lumOff val="40000"/>
                    </a:schemeClr>
                  </a:solidFill>
                </a:ln>
                <a:effectLst>
                  <a:outerShdw blurRad="393700" dist="317500" dir="4860000" sx="106000" sy="106000" algn="ctr" rotWithShape="0">
                    <a:srgbClr val="000000">
                      <a:alpha val="26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7" name="TextBox 46"/>
                <p:cNvSpPr txBox="1"/>
                <p:nvPr/>
              </p:nvSpPr>
              <p:spPr>
                <a:xfrm>
                  <a:off x="1398199" y="1268760"/>
                  <a:ext cx="1712327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1100" b="1" dirty="0" smtClean="0"/>
                    <a:t>Проведение конкурсных</a:t>
                  </a:r>
                </a:p>
                <a:p>
                  <a:pPr algn="ctr"/>
                  <a:r>
                    <a:rPr lang="ru-RU" sz="1100" b="1" dirty="0" smtClean="0"/>
                    <a:t>процедур</a:t>
                  </a:r>
                  <a:endParaRPr lang="ru-RU" sz="1100" b="1" dirty="0"/>
                </a:p>
              </p:txBody>
            </p:sp>
          </p:grpSp>
          <p:grpSp>
            <p:nvGrpSpPr>
              <p:cNvPr id="35" name="Группа 34"/>
              <p:cNvGrpSpPr/>
              <p:nvPr/>
            </p:nvGrpSpPr>
            <p:grpSpPr>
              <a:xfrm>
                <a:off x="1259930" y="4467545"/>
                <a:ext cx="2007501" cy="662586"/>
                <a:chOff x="1268355" y="1268760"/>
                <a:chExt cx="2007501" cy="662586"/>
              </a:xfrm>
            </p:grpSpPr>
            <p:sp>
              <p:nvSpPr>
                <p:cNvPr id="43" name="Овал 42"/>
                <p:cNvSpPr/>
                <p:nvPr/>
              </p:nvSpPr>
              <p:spPr>
                <a:xfrm>
                  <a:off x="1273324" y="1715322"/>
                  <a:ext cx="2002532" cy="216024"/>
                </a:xfrm>
                <a:prstGeom prst="ellips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solidFill>
                    <a:schemeClr val="accent1">
                      <a:lumMod val="60000"/>
                      <a:lumOff val="40000"/>
                    </a:schemeClr>
                  </a:solidFill>
                </a:ln>
                <a:effectLst>
                  <a:outerShdw blurRad="393700" dist="317500" dir="4860000" sx="106000" sy="106000" algn="ctr" rotWithShape="0">
                    <a:srgbClr val="000000">
                      <a:alpha val="26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4" name="TextBox 43"/>
                <p:cNvSpPr txBox="1"/>
                <p:nvPr/>
              </p:nvSpPr>
              <p:spPr>
                <a:xfrm>
                  <a:off x="1268355" y="1268760"/>
                  <a:ext cx="1972015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1100" b="1" dirty="0" smtClean="0"/>
                    <a:t>Заключение </a:t>
                  </a:r>
                </a:p>
                <a:p>
                  <a:pPr algn="ctr"/>
                  <a:r>
                    <a:rPr lang="ru-RU" sz="1100" b="1" dirty="0" smtClean="0"/>
                    <a:t>Государственных контрактов</a:t>
                  </a:r>
                  <a:endParaRPr lang="ru-RU" sz="1100" b="1" dirty="0"/>
                </a:p>
              </p:txBody>
            </p:sp>
          </p:grpSp>
          <p:grpSp>
            <p:nvGrpSpPr>
              <p:cNvPr id="36" name="Группа 35"/>
              <p:cNvGrpSpPr/>
              <p:nvPr/>
            </p:nvGrpSpPr>
            <p:grpSpPr>
              <a:xfrm>
                <a:off x="1259930" y="5430710"/>
                <a:ext cx="2002532" cy="662586"/>
                <a:chOff x="1273324" y="1268760"/>
                <a:chExt cx="2002532" cy="662586"/>
              </a:xfrm>
            </p:grpSpPr>
            <p:sp>
              <p:nvSpPr>
                <p:cNvPr id="41" name="Овал 40"/>
                <p:cNvSpPr/>
                <p:nvPr/>
              </p:nvSpPr>
              <p:spPr>
                <a:xfrm>
                  <a:off x="1273324" y="1715322"/>
                  <a:ext cx="2002532" cy="216024"/>
                </a:xfrm>
                <a:prstGeom prst="ellips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solidFill>
                    <a:schemeClr val="accent1">
                      <a:lumMod val="60000"/>
                      <a:lumOff val="40000"/>
                    </a:schemeClr>
                  </a:solidFill>
                </a:ln>
                <a:effectLst>
                  <a:outerShdw blurRad="393700" dist="317500" dir="4860000" sx="106000" sy="106000" algn="ctr" rotWithShape="0">
                    <a:srgbClr val="000000">
                      <a:alpha val="26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2" name="TextBox 41"/>
                <p:cNvSpPr txBox="1"/>
                <p:nvPr/>
              </p:nvSpPr>
              <p:spPr>
                <a:xfrm>
                  <a:off x="1421444" y="1268760"/>
                  <a:ext cx="1665841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endParaRPr lang="ru-RU" sz="1100" b="1" dirty="0" smtClean="0"/>
                </a:p>
                <a:p>
                  <a:pPr algn="ctr"/>
                  <a:r>
                    <a:rPr lang="ru-RU" sz="1100" b="1" dirty="0" smtClean="0"/>
                    <a:t>Исполнение и оплата ГК</a:t>
                  </a:r>
                  <a:endParaRPr lang="ru-RU" sz="1100" b="1" dirty="0"/>
                </a:p>
              </p:txBody>
            </p:sp>
          </p:grpSp>
          <p:sp>
            <p:nvSpPr>
              <p:cNvPr id="37" name="Выгнутая вправо стрелка 36"/>
              <p:cNvSpPr/>
              <p:nvPr/>
            </p:nvSpPr>
            <p:spPr>
              <a:xfrm>
                <a:off x="3491880" y="3068960"/>
                <a:ext cx="504056" cy="941907"/>
              </a:xfrm>
              <a:prstGeom prst="curvedLeftArrow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Выгнутая вправо стрелка 37"/>
              <p:cNvSpPr/>
              <p:nvPr/>
            </p:nvSpPr>
            <p:spPr>
              <a:xfrm>
                <a:off x="3491880" y="5013176"/>
                <a:ext cx="504056" cy="941907"/>
              </a:xfrm>
              <a:prstGeom prst="curvedLeftArrow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Выгнутая вправо стрелка 38"/>
              <p:cNvSpPr/>
              <p:nvPr/>
            </p:nvSpPr>
            <p:spPr>
              <a:xfrm flipH="1">
                <a:off x="611560" y="2160470"/>
                <a:ext cx="504000" cy="941907"/>
              </a:xfrm>
              <a:prstGeom prst="curvedLeftArrow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Выгнутая вправо стрелка 39"/>
              <p:cNvSpPr/>
              <p:nvPr/>
            </p:nvSpPr>
            <p:spPr>
              <a:xfrm flipH="1">
                <a:off x="611560" y="4143277"/>
                <a:ext cx="504000" cy="941907"/>
              </a:xfrm>
              <a:prstGeom prst="curvedLeftArrow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7" name="TextBox 26"/>
            <p:cNvSpPr txBox="1"/>
            <p:nvPr/>
          </p:nvSpPr>
          <p:spPr>
            <a:xfrm>
              <a:off x="3995936" y="404664"/>
              <a:ext cx="5528012" cy="4079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u="sng" dirty="0" smtClean="0">
                  <a:solidFill>
                    <a:srgbClr val="000066"/>
                  </a:solidFill>
                </a:rPr>
                <a:t>ЦЕЛЬ СИСТЕМЫ:</a:t>
              </a:r>
            </a:p>
            <a:p>
              <a:pPr algn="ctr"/>
              <a:endParaRPr lang="ru-RU" sz="2000" b="1" u="sng" dirty="0" smtClean="0">
                <a:solidFill>
                  <a:srgbClr val="000066"/>
                </a:solidFill>
              </a:endParaRPr>
            </a:p>
            <a:p>
              <a:pPr algn="ctr"/>
              <a:r>
                <a:rPr lang="ru-RU" sz="2000" b="1" dirty="0" smtClean="0">
                  <a:solidFill>
                    <a:srgbClr val="000066"/>
                  </a:solidFill>
                </a:rPr>
                <a:t>о</a:t>
              </a:r>
              <a:r>
                <a:rPr lang="ru-RU" sz="2000" b="1" dirty="0" smtClean="0"/>
                <a:t>существление комплексного мониторинга использования бюджетных средств на всех стадиях процесса государственных закупок от бюджетного планирования и доведения бюджетных данных, размещения заказа до заключения государственных контрактов и оплаты по контрактам</a:t>
              </a:r>
            </a:p>
            <a:p>
              <a:pPr algn="ctr"/>
              <a:endParaRPr lang="ru-RU" sz="2000" b="1" dirty="0"/>
            </a:p>
          </p:txBody>
        </p:sp>
        <p:pic>
          <p:nvPicPr>
            <p:cNvPr id="28" name="Picture 26" descr="MC900431538[1]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58624" y="4430283"/>
              <a:ext cx="2129304" cy="19718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2649184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Рисунок 3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01787" y="1088743"/>
            <a:ext cx="1440000" cy="108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Скругленная прямоугольная выноска 9"/>
          <p:cNvSpPr/>
          <p:nvPr/>
        </p:nvSpPr>
        <p:spPr>
          <a:xfrm>
            <a:off x="251521" y="4725144"/>
            <a:ext cx="8640960" cy="2016224"/>
          </a:xfrm>
          <a:prstGeom prst="wedgeRoundRectCallout">
            <a:avLst>
              <a:gd name="adj1" fmla="val 21397"/>
              <a:gd name="adj2" fmla="val -87509"/>
              <a:gd name="adj3" fmla="val 16667"/>
            </a:avLst>
          </a:prstGeom>
          <a:solidFill>
            <a:schemeClr val="bg1">
              <a:lumMod val="95000"/>
            </a:schemeClr>
          </a:solidFill>
          <a:ln w="1905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1814" y="0"/>
            <a:ext cx="7712428" cy="896940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rgbClr val="000066"/>
                </a:solidFill>
              </a:rPr>
              <a:t>Задачи </a:t>
            </a:r>
            <a:r>
              <a:rPr lang="ru-RU" sz="1800" b="1" dirty="0" smtClean="0">
                <a:solidFill>
                  <a:srgbClr val="000066"/>
                </a:solidFill>
              </a:rPr>
              <a:t>системы </a:t>
            </a:r>
            <a:r>
              <a:rPr lang="ru-RU" sz="1800" b="1" dirty="0">
                <a:solidFill>
                  <a:srgbClr val="000066"/>
                </a:solidFill>
              </a:rPr>
              <a:t>анализа эффективности бюджетных расходов при размещении и исполнении государственного и муниципального </a:t>
            </a:r>
            <a:r>
              <a:rPr lang="ru-RU" sz="1800" b="1" dirty="0" smtClean="0">
                <a:solidFill>
                  <a:srgbClr val="000066"/>
                </a:solidFill>
              </a:rPr>
              <a:t>заказа</a:t>
            </a:r>
            <a:endParaRPr lang="ru-RU" sz="1600" b="1" dirty="0">
              <a:solidFill>
                <a:srgbClr val="000066"/>
              </a:solidFill>
            </a:endParaRPr>
          </a:p>
        </p:txBody>
      </p:sp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7873" y="3068993"/>
            <a:ext cx="1440000" cy="10801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30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11056" y="1088743"/>
            <a:ext cx="1440000" cy="10801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36968" y="3002996"/>
            <a:ext cx="1440160" cy="10801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49" name="Picture 4" descr="MC900433941[1]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643822" y="3284984"/>
            <a:ext cx="1240546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Блок-схема: магнитный диск 34"/>
          <p:cNvSpPr/>
          <p:nvPr/>
        </p:nvSpPr>
        <p:spPr>
          <a:xfrm>
            <a:off x="2945781" y="1939054"/>
            <a:ext cx="667686" cy="684100"/>
          </a:xfrm>
          <a:prstGeom prst="flowChartMagneticDisk">
            <a:avLst/>
          </a:prstGeom>
          <a:effectLst>
            <a:outerShdw blurRad="76200" dir="7800000" sy="23000" kx="-1200000" algn="bl" rotWithShape="0">
              <a:schemeClr val="tx2">
                <a:alpha val="3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АСФК</a:t>
            </a:r>
            <a:endParaRPr lang="ru-RU" sz="1200" b="1" dirty="0"/>
          </a:p>
        </p:txBody>
      </p:sp>
      <p:sp>
        <p:nvSpPr>
          <p:cNvPr id="48" name="Блок-схема: магнитный диск 47"/>
          <p:cNvSpPr/>
          <p:nvPr/>
        </p:nvSpPr>
        <p:spPr>
          <a:xfrm>
            <a:off x="2945781" y="3825020"/>
            <a:ext cx="667686" cy="684100"/>
          </a:xfrm>
          <a:prstGeom prst="flowChartMagneticDisk">
            <a:avLst/>
          </a:prstGeom>
          <a:effectLst>
            <a:outerShdw blurRad="76200" dir="7800000" sy="23000" kx="-1200000" algn="bl" rotWithShape="0">
              <a:schemeClr val="tx2">
                <a:alpha val="3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ООС</a:t>
            </a:r>
            <a:endParaRPr lang="ru-RU" b="1" dirty="0"/>
          </a:p>
        </p:txBody>
      </p:sp>
      <p:sp>
        <p:nvSpPr>
          <p:cNvPr id="51" name="Блок-схема: магнитный диск 50"/>
          <p:cNvSpPr/>
          <p:nvPr/>
        </p:nvSpPr>
        <p:spPr>
          <a:xfrm>
            <a:off x="5376447" y="1981069"/>
            <a:ext cx="667686" cy="684100"/>
          </a:xfrm>
          <a:prstGeom prst="flowChartMagneticDisk">
            <a:avLst/>
          </a:prstGeom>
          <a:effectLst>
            <a:outerShdw blurRad="76200" dir="7800000" sy="23000" kx="-1200000" algn="bl" rotWithShape="0">
              <a:schemeClr val="tx2">
                <a:alpha val="3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КПЭ</a:t>
            </a:r>
            <a:endParaRPr lang="ru-RU" b="1" dirty="0"/>
          </a:p>
        </p:txBody>
      </p:sp>
      <p:sp>
        <p:nvSpPr>
          <p:cNvPr id="53" name="Блок-схема: магнитный диск 52"/>
          <p:cNvSpPr/>
          <p:nvPr/>
        </p:nvSpPr>
        <p:spPr>
          <a:xfrm>
            <a:off x="5376447" y="3825020"/>
            <a:ext cx="667686" cy="684100"/>
          </a:xfrm>
          <a:prstGeom prst="flowChartMagneticDisk">
            <a:avLst/>
          </a:prstGeom>
          <a:effectLst>
            <a:outerShdw blurRad="76200" dir="7800000" sy="23000" kx="-1200000" algn="bl" rotWithShape="0">
              <a:schemeClr val="tx2">
                <a:alpha val="3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rtlCol="0" anchor="ctr"/>
          <a:lstStyle/>
          <a:p>
            <a:pPr algn="ctr"/>
            <a:r>
              <a:rPr lang="ru-RU" sz="1400" dirty="0" smtClean="0"/>
              <a:t>Анализ ГЗ</a:t>
            </a:r>
            <a:endParaRPr lang="ru-RU" sz="1400" dirty="0"/>
          </a:p>
        </p:txBody>
      </p:sp>
      <p:sp>
        <p:nvSpPr>
          <p:cNvPr id="7" name="Стрелка вправо 6"/>
          <p:cNvSpPr/>
          <p:nvPr/>
        </p:nvSpPr>
        <p:spPr>
          <a:xfrm>
            <a:off x="3707987" y="1844824"/>
            <a:ext cx="1440160" cy="800220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>
                <a:solidFill>
                  <a:schemeClr val="tx2"/>
                </a:solidFill>
              </a:rPr>
              <a:t>Бюджетные данные</a:t>
            </a:r>
          </a:p>
        </p:txBody>
      </p:sp>
      <p:sp>
        <p:nvSpPr>
          <p:cNvPr id="55" name="Стрелка вправо 54"/>
          <p:cNvSpPr/>
          <p:nvPr/>
        </p:nvSpPr>
        <p:spPr>
          <a:xfrm>
            <a:off x="3707987" y="3780908"/>
            <a:ext cx="1440160" cy="800220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ru-RU" sz="800" b="1" dirty="0" smtClean="0">
                <a:solidFill>
                  <a:schemeClr val="tx2"/>
                </a:solidFill>
              </a:rPr>
              <a:t>Данные о закупках, контрактах, поставщиках и заказчиках</a:t>
            </a:r>
            <a:endParaRPr lang="ru-RU" sz="800" b="1" dirty="0">
              <a:solidFill>
                <a:schemeClr val="tx2"/>
              </a:solidFill>
            </a:endParaRPr>
          </a:p>
        </p:txBody>
      </p:sp>
      <p:sp>
        <p:nvSpPr>
          <p:cNvPr id="56" name="Стрелка вправо 55"/>
          <p:cNvSpPr/>
          <p:nvPr/>
        </p:nvSpPr>
        <p:spPr>
          <a:xfrm rot="5400000" flipV="1">
            <a:off x="5191868" y="2921059"/>
            <a:ext cx="1036844" cy="648072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>
                <a:solidFill>
                  <a:schemeClr val="tx2"/>
                </a:solidFill>
              </a:rPr>
              <a:t>Бюджетные данные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73216" y="4806100"/>
            <a:ext cx="453445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100" b="1" dirty="0" err="1">
                <a:solidFill>
                  <a:schemeClr val="tx2"/>
                </a:solidFill>
              </a:rPr>
              <a:t>Сбор</a:t>
            </a:r>
            <a:r>
              <a:rPr lang="en-US" sz="1100" b="1" dirty="0">
                <a:solidFill>
                  <a:schemeClr val="tx2"/>
                </a:solidFill>
              </a:rPr>
              <a:t> и </a:t>
            </a:r>
            <a:r>
              <a:rPr lang="en-US" sz="1100" b="1" dirty="0" err="1">
                <a:solidFill>
                  <a:schemeClr val="tx2"/>
                </a:solidFill>
              </a:rPr>
              <a:t>обработка</a:t>
            </a:r>
            <a:r>
              <a:rPr lang="en-US" sz="1100" b="1" dirty="0">
                <a:solidFill>
                  <a:schemeClr val="tx2"/>
                </a:solidFill>
              </a:rPr>
              <a:t> </a:t>
            </a:r>
            <a:r>
              <a:rPr lang="en-US" sz="1100" b="1" dirty="0" err="1">
                <a:solidFill>
                  <a:schemeClr val="tx2"/>
                </a:solidFill>
              </a:rPr>
              <a:t>данных</a:t>
            </a:r>
            <a:r>
              <a:rPr lang="en-US" sz="1100" b="1" dirty="0">
                <a:solidFill>
                  <a:schemeClr val="tx2"/>
                </a:solidFill>
              </a:rPr>
              <a:t> о </a:t>
            </a:r>
            <a:r>
              <a:rPr lang="en-US" sz="1100" b="1" dirty="0" err="1">
                <a:solidFill>
                  <a:schemeClr val="tx2"/>
                </a:solidFill>
              </a:rPr>
              <a:t>заказах</a:t>
            </a:r>
            <a:r>
              <a:rPr lang="en-US" sz="1100" b="1" dirty="0">
                <a:solidFill>
                  <a:schemeClr val="tx2"/>
                </a:solidFill>
              </a:rPr>
              <a:t>, </a:t>
            </a:r>
            <a:r>
              <a:rPr lang="en-US" sz="1100" b="1" dirty="0" err="1">
                <a:solidFill>
                  <a:schemeClr val="tx2"/>
                </a:solidFill>
              </a:rPr>
              <a:t>контрактах</a:t>
            </a:r>
            <a:r>
              <a:rPr lang="en-US" sz="1100" b="1" dirty="0">
                <a:solidFill>
                  <a:schemeClr val="tx2"/>
                </a:solidFill>
              </a:rPr>
              <a:t>, </a:t>
            </a:r>
            <a:r>
              <a:rPr lang="en-US" sz="1100" b="1" dirty="0" err="1">
                <a:solidFill>
                  <a:schemeClr val="tx2"/>
                </a:solidFill>
              </a:rPr>
              <a:t>заказчиках</a:t>
            </a:r>
            <a:r>
              <a:rPr lang="en-US" sz="1100" b="1" dirty="0">
                <a:solidFill>
                  <a:schemeClr val="tx2"/>
                </a:solidFill>
              </a:rPr>
              <a:t> и  </a:t>
            </a:r>
            <a:r>
              <a:rPr lang="en-US" sz="1100" b="1" dirty="0" err="1">
                <a:solidFill>
                  <a:schemeClr val="tx2"/>
                </a:solidFill>
              </a:rPr>
              <a:t>поставщиках</a:t>
            </a:r>
            <a:r>
              <a:rPr lang="en-US" sz="1100" b="1" dirty="0">
                <a:solidFill>
                  <a:schemeClr val="tx2"/>
                </a:solidFill>
              </a:rPr>
              <a:t> и </a:t>
            </a:r>
            <a:r>
              <a:rPr lang="en-US" sz="1100" b="1" dirty="0" err="1">
                <a:solidFill>
                  <a:schemeClr val="tx2"/>
                </a:solidFill>
              </a:rPr>
              <a:t>интеграция</a:t>
            </a:r>
            <a:r>
              <a:rPr lang="en-US" sz="1100" b="1" dirty="0">
                <a:solidFill>
                  <a:schemeClr val="tx2"/>
                </a:solidFill>
              </a:rPr>
              <a:t> </a:t>
            </a:r>
            <a:r>
              <a:rPr lang="en-US" sz="1100" b="1" dirty="0" err="1">
                <a:solidFill>
                  <a:schemeClr val="tx2"/>
                </a:solidFill>
              </a:rPr>
              <a:t>их</a:t>
            </a:r>
            <a:r>
              <a:rPr lang="en-US" sz="1100" b="1" dirty="0">
                <a:solidFill>
                  <a:schemeClr val="tx2"/>
                </a:solidFill>
              </a:rPr>
              <a:t> с </a:t>
            </a:r>
            <a:r>
              <a:rPr lang="en-US" sz="1100" b="1" dirty="0" err="1">
                <a:solidFill>
                  <a:schemeClr val="tx2"/>
                </a:solidFill>
              </a:rPr>
              <a:t>бюджетными</a:t>
            </a:r>
            <a:r>
              <a:rPr lang="en-US" sz="1100" b="1" dirty="0">
                <a:solidFill>
                  <a:schemeClr val="tx2"/>
                </a:solidFill>
              </a:rPr>
              <a:t> </a:t>
            </a:r>
            <a:r>
              <a:rPr lang="en-US" sz="1100" b="1" dirty="0" err="1">
                <a:solidFill>
                  <a:schemeClr val="tx2"/>
                </a:solidFill>
              </a:rPr>
              <a:t>данными</a:t>
            </a:r>
            <a:r>
              <a:rPr lang="ru-RU" sz="1100" b="1" dirty="0">
                <a:solidFill>
                  <a:schemeClr val="tx2"/>
                </a:solidFill>
              </a:rPr>
              <a:t> в </a:t>
            </a:r>
            <a:r>
              <a:rPr lang="ru-RU" sz="1100" b="1" dirty="0" smtClean="0">
                <a:solidFill>
                  <a:schemeClr val="tx2"/>
                </a:solidFill>
              </a:rPr>
              <a:t>оперативном режиме </a:t>
            </a:r>
            <a:endParaRPr lang="ru-RU" sz="1100" b="1" dirty="0">
              <a:solidFill>
                <a:schemeClr val="tx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29256" y="5143512"/>
            <a:ext cx="35283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lvl="0">
              <a:defRPr sz="1100">
                <a:solidFill>
                  <a:schemeClr val="tx2"/>
                </a:solidFill>
              </a:defRPr>
            </a:lvl1pPr>
          </a:lstStyle>
          <a:p>
            <a:r>
              <a:rPr lang="ru-RU" b="1" dirty="0" smtClean="0"/>
              <a:t>П</a:t>
            </a:r>
            <a:r>
              <a:rPr lang="en-US" b="1" dirty="0" err="1" smtClean="0"/>
              <a:t>редоставлени</a:t>
            </a:r>
            <a:r>
              <a:rPr lang="ru-RU" b="1" dirty="0" smtClean="0"/>
              <a:t>е </a:t>
            </a:r>
            <a:r>
              <a:rPr lang="en-US" b="1" dirty="0" err="1" smtClean="0"/>
              <a:t>информации</a:t>
            </a:r>
            <a:r>
              <a:rPr lang="en-US" b="1" dirty="0" smtClean="0"/>
              <a:t> </a:t>
            </a:r>
            <a:r>
              <a:rPr lang="en-US" b="1" dirty="0"/>
              <a:t>о </a:t>
            </a:r>
            <a:r>
              <a:rPr lang="en-US" b="1" dirty="0" err="1"/>
              <a:t>наиболее</a:t>
            </a:r>
            <a:r>
              <a:rPr lang="en-US" b="1" dirty="0"/>
              <a:t> </a:t>
            </a:r>
            <a:r>
              <a:rPr lang="en-US" b="1" dirty="0" err="1"/>
              <a:t>значимых</a:t>
            </a:r>
            <a:r>
              <a:rPr lang="en-US" b="1" dirty="0"/>
              <a:t> </a:t>
            </a:r>
            <a:r>
              <a:rPr lang="en-US" b="1" dirty="0" err="1"/>
              <a:t>фактах</a:t>
            </a:r>
            <a:r>
              <a:rPr lang="en-US" b="1" dirty="0"/>
              <a:t>, </a:t>
            </a:r>
            <a:r>
              <a:rPr lang="en-US" b="1" dirty="0" err="1"/>
              <a:t>связанных</a:t>
            </a:r>
            <a:r>
              <a:rPr lang="en-US" b="1" dirty="0"/>
              <a:t> </a:t>
            </a:r>
            <a:r>
              <a:rPr lang="ru-RU" b="1" dirty="0" smtClean="0"/>
              <a:t>размещением и исполнением ГЗ</a:t>
            </a:r>
            <a:endParaRPr lang="ru-RU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72336" y="5997188"/>
            <a:ext cx="399966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err="1">
                <a:solidFill>
                  <a:schemeClr val="tx2"/>
                </a:solidFill>
              </a:rPr>
              <a:t>Формирование</a:t>
            </a:r>
            <a:r>
              <a:rPr lang="en-US" sz="1100" b="1" dirty="0">
                <a:solidFill>
                  <a:schemeClr val="tx2"/>
                </a:solidFill>
              </a:rPr>
              <a:t> </a:t>
            </a:r>
            <a:r>
              <a:rPr lang="en-US" sz="1100" b="1" dirty="0" err="1">
                <a:solidFill>
                  <a:schemeClr val="tx2"/>
                </a:solidFill>
              </a:rPr>
              <a:t>сводной</a:t>
            </a:r>
            <a:r>
              <a:rPr lang="en-US" sz="1100" b="1" dirty="0">
                <a:solidFill>
                  <a:schemeClr val="tx2"/>
                </a:solidFill>
              </a:rPr>
              <a:t> </a:t>
            </a:r>
            <a:r>
              <a:rPr lang="en-US" sz="1100" b="1" dirty="0" err="1">
                <a:solidFill>
                  <a:schemeClr val="tx2"/>
                </a:solidFill>
              </a:rPr>
              <a:t>информации</a:t>
            </a:r>
            <a:r>
              <a:rPr lang="en-US" sz="1100" b="1" dirty="0">
                <a:solidFill>
                  <a:schemeClr val="tx2"/>
                </a:solidFill>
              </a:rPr>
              <a:t> </a:t>
            </a:r>
            <a:r>
              <a:rPr lang="en-US" sz="1100" b="1" dirty="0" err="1">
                <a:solidFill>
                  <a:schemeClr val="tx2"/>
                </a:solidFill>
              </a:rPr>
              <a:t>об</a:t>
            </a:r>
            <a:r>
              <a:rPr lang="en-US" sz="1100" b="1" dirty="0">
                <a:solidFill>
                  <a:schemeClr val="tx2"/>
                </a:solidFill>
              </a:rPr>
              <a:t> </a:t>
            </a:r>
            <a:r>
              <a:rPr lang="en-US" sz="1100" b="1" dirty="0" err="1">
                <a:solidFill>
                  <a:schemeClr val="tx2"/>
                </a:solidFill>
              </a:rPr>
              <a:t>объекте</a:t>
            </a:r>
            <a:r>
              <a:rPr lang="en-US" sz="1100" b="1" dirty="0">
                <a:solidFill>
                  <a:schemeClr val="tx2"/>
                </a:solidFill>
              </a:rPr>
              <a:t> </a:t>
            </a:r>
            <a:r>
              <a:rPr lang="en-US" sz="1100" b="1" dirty="0" err="1">
                <a:solidFill>
                  <a:schemeClr val="tx2"/>
                </a:solidFill>
              </a:rPr>
              <a:t>государственных</a:t>
            </a:r>
            <a:r>
              <a:rPr lang="en-US" sz="1100" b="1" dirty="0">
                <a:solidFill>
                  <a:schemeClr val="tx2"/>
                </a:solidFill>
              </a:rPr>
              <a:t> </a:t>
            </a:r>
            <a:r>
              <a:rPr lang="en-US" sz="1100" b="1" dirty="0" err="1" smtClean="0">
                <a:solidFill>
                  <a:schemeClr val="tx2"/>
                </a:solidFill>
              </a:rPr>
              <a:t>закупок</a:t>
            </a:r>
            <a:r>
              <a:rPr lang="ru-RU" sz="1100" b="1" dirty="0" smtClean="0">
                <a:solidFill>
                  <a:schemeClr val="tx2"/>
                </a:solidFill>
              </a:rPr>
              <a:t> (закупки, контракты, заказчики, поставщики)</a:t>
            </a:r>
            <a:endParaRPr lang="ru-RU" sz="1100" b="1" dirty="0">
              <a:solidFill>
                <a:schemeClr val="tx2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71082" y="5491898"/>
            <a:ext cx="45182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err="1">
                <a:solidFill>
                  <a:schemeClr val="tx2"/>
                </a:solidFill>
              </a:rPr>
              <a:t>Сопоставление</a:t>
            </a:r>
            <a:r>
              <a:rPr lang="en-US" sz="1100" b="1" dirty="0">
                <a:solidFill>
                  <a:schemeClr val="tx2"/>
                </a:solidFill>
              </a:rPr>
              <a:t> и </a:t>
            </a:r>
            <a:r>
              <a:rPr lang="en-US" sz="1100" b="1" dirty="0" err="1">
                <a:solidFill>
                  <a:schemeClr val="tx2"/>
                </a:solidFill>
              </a:rPr>
              <a:t>сравнительный</a:t>
            </a:r>
            <a:r>
              <a:rPr lang="en-US" sz="1100" b="1" dirty="0">
                <a:solidFill>
                  <a:schemeClr val="tx2"/>
                </a:solidFill>
              </a:rPr>
              <a:t> </a:t>
            </a:r>
            <a:r>
              <a:rPr lang="en-US" sz="1100" b="1" dirty="0" err="1">
                <a:solidFill>
                  <a:schemeClr val="tx2"/>
                </a:solidFill>
              </a:rPr>
              <a:t>анализ</a:t>
            </a:r>
            <a:r>
              <a:rPr lang="en-US" sz="1100" b="1" dirty="0">
                <a:solidFill>
                  <a:schemeClr val="tx2"/>
                </a:solidFill>
              </a:rPr>
              <a:t> </a:t>
            </a:r>
            <a:r>
              <a:rPr lang="en-US" sz="1100" b="1" dirty="0" err="1">
                <a:solidFill>
                  <a:schemeClr val="tx2"/>
                </a:solidFill>
              </a:rPr>
              <a:t>данных</a:t>
            </a:r>
            <a:r>
              <a:rPr lang="en-US" sz="1100" b="1" dirty="0">
                <a:solidFill>
                  <a:schemeClr val="tx2"/>
                </a:solidFill>
              </a:rPr>
              <a:t> о </a:t>
            </a:r>
            <a:r>
              <a:rPr lang="en-US" sz="1100" b="1" dirty="0" err="1">
                <a:solidFill>
                  <a:schemeClr val="tx2"/>
                </a:solidFill>
              </a:rPr>
              <a:t>государственных</a:t>
            </a:r>
            <a:r>
              <a:rPr lang="en-US" sz="1100" b="1" dirty="0">
                <a:solidFill>
                  <a:schemeClr val="tx2"/>
                </a:solidFill>
              </a:rPr>
              <a:t> </a:t>
            </a:r>
            <a:r>
              <a:rPr lang="en-US" sz="1100" b="1" dirty="0" err="1">
                <a:solidFill>
                  <a:schemeClr val="tx2"/>
                </a:solidFill>
              </a:rPr>
              <a:t>закупках</a:t>
            </a:r>
            <a:r>
              <a:rPr lang="en-US" sz="1100" b="1" dirty="0">
                <a:solidFill>
                  <a:schemeClr val="tx2"/>
                </a:solidFill>
              </a:rPr>
              <a:t> с </a:t>
            </a:r>
            <a:r>
              <a:rPr lang="en-US" sz="1100" b="1" dirty="0" err="1">
                <a:solidFill>
                  <a:schemeClr val="tx2"/>
                </a:solidFill>
              </a:rPr>
              <a:t>данными</a:t>
            </a:r>
            <a:r>
              <a:rPr lang="en-US" sz="1100" b="1" dirty="0">
                <a:solidFill>
                  <a:schemeClr val="tx2"/>
                </a:solidFill>
              </a:rPr>
              <a:t> </a:t>
            </a:r>
            <a:r>
              <a:rPr lang="en-US" sz="1100" b="1" dirty="0" err="1">
                <a:solidFill>
                  <a:schemeClr val="tx2"/>
                </a:solidFill>
              </a:rPr>
              <a:t>об</a:t>
            </a:r>
            <a:r>
              <a:rPr lang="en-US" sz="1100" b="1" dirty="0">
                <a:solidFill>
                  <a:schemeClr val="tx2"/>
                </a:solidFill>
              </a:rPr>
              <a:t> </a:t>
            </a:r>
            <a:r>
              <a:rPr lang="en-US" sz="1100" b="1" dirty="0" err="1">
                <a:solidFill>
                  <a:schemeClr val="tx2"/>
                </a:solidFill>
              </a:rPr>
              <a:t>исполнении</a:t>
            </a:r>
            <a:r>
              <a:rPr lang="en-US" sz="1100" b="1" dirty="0">
                <a:solidFill>
                  <a:schemeClr val="tx2"/>
                </a:solidFill>
              </a:rPr>
              <a:t> </a:t>
            </a:r>
            <a:r>
              <a:rPr lang="en-US" sz="1100" b="1" dirty="0" err="1" smtClean="0">
                <a:solidFill>
                  <a:schemeClr val="tx2"/>
                </a:solidFill>
              </a:rPr>
              <a:t>бюджетов</a:t>
            </a:r>
            <a:endParaRPr lang="ru-RU" sz="1100" b="1" dirty="0">
              <a:solidFill>
                <a:schemeClr val="tx2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532822" y="5925180"/>
            <a:ext cx="32876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solidFill>
                  <a:schemeClr val="tx2"/>
                </a:solidFill>
              </a:rPr>
              <a:t>Поддержка принятия решений при выявлении нарушений в области государственных закупок</a:t>
            </a:r>
            <a:endParaRPr lang="ru-RU" sz="1100" b="1" dirty="0">
              <a:solidFill>
                <a:schemeClr val="tx2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25505" y="4797152"/>
            <a:ext cx="216023" cy="19108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1</a:t>
            </a:r>
            <a:endParaRPr lang="ru-RU" dirty="0"/>
          </a:p>
        </p:txBody>
      </p:sp>
      <p:sp>
        <p:nvSpPr>
          <p:cNvPr id="27" name="Овал 26"/>
          <p:cNvSpPr/>
          <p:nvPr/>
        </p:nvSpPr>
        <p:spPr>
          <a:xfrm>
            <a:off x="427066" y="5470167"/>
            <a:ext cx="216023" cy="19108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2</a:t>
            </a:r>
            <a:endParaRPr lang="ru-RU" dirty="0"/>
          </a:p>
        </p:txBody>
      </p:sp>
      <p:sp>
        <p:nvSpPr>
          <p:cNvPr id="28" name="Овал 27"/>
          <p:cNvSpPr/>
          <p:nvPr/>
        </p:nvSpPr>
        <p:spPr>
          <a:xfrm>
            <a:off x="417737" y="6021288"/>
            <a:ext cx="216023" cy="19108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3</a:t>
            </a:r>
            <a:endParaRPr lang="ru-RU" dirty="0"/>
          </a:p>
        </p:txBody>
      </p:sp>
      <p:sp>
        <p:nvSpPr>
          <p:cNvPr id="29" name="Овал 28"/>
          <p:cNvSpPr/>
          <p:nvPr/>
        </p:nvSpPr>
        <p:spPr>
          <a:xfrm>
            <a:off x="5377912" y="5903209"/>
            <a:ext cx="216023" cy="19108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5</a:t>
            </a:r>
            <a:endParaRPr lang="ru-RU" dirty="0"/>
          </a:p>
        </p:txBody>
      </p:sp>
      <p:sp>
        <p:nvSpPr>
          <p:cNvPr id="33" name="Овал 32"/>
          <p:cNvSpPr/>
          <p:nvPr/>
        </p:nvSpPr>
        <p:spPr>
          <a:xfrm>
            <a:off x="5286380" y="5143512"/>
            <a:ext cx="216023" cy="19108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4</a:t>
            </a:r>
            <a:endParaRPr lang="ru-RU" dirty="0"/>
          </a:p>
        </p:txBody>
      </p:sp>
      <p:grpSp>
        <p:nvGrpSpPr>
          <p:cNvPr id="34" name="Group 10"/>
          <p:cNvGrpSpPr>
            <a:grpSpLocks/>
          </p:cNvGrpSpPr>
          <p:nvPr/>
        </p:nvGrpSpPr>
        <p:grpSpPr bwMode="auto">
          <a:xfrm>
            <a:off x="0" y="6596063"/>
            <a:ext cx="9144000" cy="261937"/>
            <a:chOff x="0" y="4155"/>
            <a:chExt cx="5760" cy="165"/>
          </a:xfrm>
        </p:grpSpPr>
        <p:sp>
          <p:nvSpPr>
            <p:cNvPr id="38" name="Rectangle 7"/>
            <p:cNvSpPr>
              <a:spLocks noChangeArrowheads="1"/>
            </p:cNvSpPr>
            <p:nvPr/>
          </p:nvSpPr>
          <p:spPr bwMode="auto">
            <a:xfrm>
              <a:off x="0" y="4156"/>
              <a:ext cx="5760" cy="164"/>
            </a:xfrm>
            <a:prstGeom prst="rect">
              <a:avLst/>
            </a:prstGeom>
            <a:solidFill>
              <a:srgbClr val="CCECFF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9" name="Text Box 8"/>
            <p:cNvSpPr txBox="1">
              <a:spLocks noChangeArrowheads="1"/>
            </p:cNvSpPr>
            <p:nvPr/>
          </p:nvSpPr>
          <p:spPr bwMode="auto">
            <a:xfrm>
              <a:off x="113" y="4156"/>
              <a:ext cx="140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800" dirty="0"/>
                <a:t>ФЕДЕРАЛЬНОЕ КАЗНАЧЕЙСТВО</a:t>
              </a:r>
            </a:p>
          </p:txBody>
        </p:sp>
        <p:sp>
          <p:nvSpPr>
            <p:cNvPr id="40" name="Text Box 9"/>
            <p:cNvSpPr txBox="1">
              <a:spLocks noChangeArrowheads="1"/>
            </p:cNvSpPr>
            <p:nvPr/>
          </p:nvSpPr>
          <p:spPr bwMode="auto">
            <a:xfrm>
              <a:off x="4967" y="4155"/>
              <a:ext cx="793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www.roskazna.ru</a:t>
              </a:r>
              <a:endParaRPr lang="ru-RU" sz="1000"/>
            </a:p>
          </p:txBody>
        </p:sp>
      </p:grpSp>
    </p:spTree>
    <p:extLst>
      <p:ext uri="{BB962C8B-B14F-4D97-AF65-F5344CB8AC3E}">
        <p14:creationId xmlns:p14="http://schemas.microsoft.com/office/powerpoint/2010/main" xmlns="" val="505831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Прямоугольник 48"/>
          <p:cNvSpPr/>
          <p:nvPr/>
        </p:nvSpPr>
        <p:spPr>
          <a:xfrm>
            <a:off x="5894896" y="1720211"/>
            <a:ext cx="2925575" cy="504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86168" y="1717306"/>
            <a:ext cx="2160000" cy="504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5464" y="0"/>
            <a:ext cx="8229600" cy="896940"/>
          </a:xfrm>
        </p:spPr>
        <p:txBody>
          <a:bodyPr>
            <a:normAutofit/>
          </a:bodyPr>
          <a:lstStyle/>
          <a:p>
            <a:r>
              <a:rPr lang="ru-RU" sz="2200" b="1" dirty="0" smtClean="0">
                <a:solidFill>
                  <a:srgbClr val="000066"/>
                </a:solidFill>
              </a:rPr>
              <a:t>Конструктор сценариев</a:t>
            </a:r>
            <a:endParaRPr lang="ru-RU" sz="2200" b="1" dirty="0">
              <a:solidFill>
                <a:srgbClr val="000066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417890" y="6533709"/>
            <a:ext cx="2133600" cy="365125"/>
          </a:xfrm>
        </p:spPr>
        <p:txBody>
          <a:bodyPr/>
          <a:lstStyle/>
          <a:p>
            <a:fld id="{A4512141-8829-4CDA-BCA6-DA5457625901}" type="slidenum">
              <a:rPr lang="ru-RU" smtClean="0"/>
              <a:pPr/>
              <a:t>15</a:t>
            </a:fld>
            <a:endParaRPr lang="ru-RU" dirty="0"/>
          </a:p>
        </p:txBody>
      </p:sp>
      <p:grpSp>
        <p:nvGrpSpPr>
          <p:cNvPr id="11" name="Группа 10"/>
          <p:cNvGrpSpPr/>
          <p:nvPr/>
        </p:nvGrpSpPr>
        <p:grpSpPr>
          <a:xfrm>
            <a:off x="629673" y="2060848"/>
            <a:ext cx="1295167" cy="4464496"/>
            <a:chOff x="160513" y="1412776"/>
            <a:chExt cx="1449055" cy="4824536"/>
          </a:xfrm>
        </p:grpSpPr>
        <p:pic>
          <p:nvPicPr>
            <p:cNvPr id="18" name="Picture 18" descr="d:\Documents and Settings\AGolubev\Local Settings\Temporary Internet Files\Content.IE5\20VNF72X\MC900439823[1]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6330" y="5229312"/>
              <a:ext cx="1008000" cy="1008000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35" descr="d:\Documents and Settings\AGolubev\Local Settings\Temporary Internet Files\Content.IE5\ONSG98I4\MC900434883[1]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6330" y="2710813"/>
              <a:ext cx="1002425" cy="1002425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8" descr="MC900434825[1]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6330" y="4003275"/>
              <a:ext cx="1013238" cy="936000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28" descr="MC900434888[1]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6330" y="1412776"/>
              <a:ext cx="1008000" cy="1008000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 rot="16200000">
              <a:off x="-178330" y="1832852"/>
              <a:ext cx="98546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b="1" dirty="0" smtClean="0"/>
                <a:t>Заказчики</a:t>
              </a:r>
              <a:endParaRPr lang="ru-RU" sz="1400" b="1" dirty="0"/>
            </a:p>
          </p:txBody>
        </p:sp>
        <p:sp>
          <p:nvSpPr>
            <p:cNvPr id="23" name="TextBox 22"/>
            <p:cNvSpPr txBox="1"/>
            <p:nvPr/>
          </p:nvSpPr>
          <p:spPr>
            <a:xfrm rot="16200000">
              <a:off x="-272021" y="3122140"/>
              <a:ext cx="1144865" cy="2797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b="1" dirty="0" smtClean="0"/>
                <a:t>Поставщики</a:t>
              </a:r>
              <a:endParaRPr lang="ru-RU" sz="1400" b="1" dirty="0"/>
            </a:p>
          </p:txBody>
        </p:sp>
        <p:sp>
          <p:nvSpPr>
            <p:cNvPr id="24" name="TextBox 23"/>
            <p:cNvSpPr txBox="1"/>
            <p:nvPr/>
          </p:nvSpPr>
          <p:spPr>
            <a:xfrm rot="16200000">
              <a:off x="-195033" y="4377716"/>
              <a:ext cx="101886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b="1" dirty="0" smtClean="0"/>
                <a:t>Контракты</a:t>
              </a:r>
              <a:endParaRPr lang="ru-RU" sz="1400" b="1" dirty="0"/>
            </a:p>
          </p:txBody>
        </p:sp>
        <p:sp>
          <p:nvSpPr>
            <p:cNvPr id="25" name="TextBox 24"/>
            <p:cNvSpPr txBox="1"/>
            <p:nvPr/>
          </p:nvSpPr>
          <p:spPr>
            <a:xfrm rot="16200000">
              <a:off x="-81965" y="5602138"/>
              <a:ext cx="81624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b="1" dirty="0" smtClean="0"/>
                <a:t>Закупки</a:t>
              </a:r>
              <a:endParaRPr lang="ru-RU" sz="1400" b="1" dirty="0"/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124704" y="1116016"/>
            <a:ext cx="2421464" cy="720000"/>
            <a:chOff x="179576" y="1116016"/>
            <a:chExt cx="2421464" cy="720000"/>
          </a:xfrm>
        </p:grpSpPr>
        <p:sp>
          <p:nvSpPr>
            <p:cNvPr id="16" name="Скругленный прямоугольник 15"/>
            <p:cNvSpPr/>
            <p:nvPr/>
          </p:nvSpPr>
          <p:spPr>
            <a:xfrm>
              <a:off x="441040" y="1116016"/>
              <a:ext cx="2160000" cy="720000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801082" y="1143484"/>
              <a:ext cx="17107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chemeClr val="bg1"/>
                  </a:solidFill>
                </a:rPr>
                <a:t>Выбор объекта</a:t>
              </a:r>
            </a:p>
            <a:p>
              <a:pPr algn="ctr"/>
              <a:r>
                <a:rPr lang="ru-RU" b="1" dirty="0" smtClean="0">
                  <a:solidFill>
                    <a:schemeClr val="bg1"/>
                  </a:solidFill>
                </a:rPr>
                <a:t> поиска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30" name="Овал 29"/>
            <p:cNvSpPr/>
            <p:nvPr/>
          </p:nvSpPr>
          <p:spPr>
            <a:xfrm>
              <a:off x="179576" y="1188016"/>
              <a:ext cx="576000" cy="576000"/>
            </a:xfrm>
            <a:prstGeom prst="ellipse">
              <a:avLst/>
            </a:prstGeom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/>
                <a:t>1</a:t>
              </a:r>
              <a:endParaRPr lang="ru-RU" sz="1200" b="1" dirty="0"/>
            </a:p>
          </p:txBody>
        </p:sp>
      </p:grpSp>
      <p:sp>
        <p:nvSpPr>
          <p:cNvPr id="41" name="Скругленный прямоугольник 40"/>
          <p:cNvSpPr/>
          <p:nvPr/>
        </p:nvSpPr>
        <p:spPr>
          <a:xfrm>
            <a:off x="5892377" y="1123068"/>
            <a:ext cx="2928094" cy="705896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TextBox 41"/>
          <p:cNvSpPr txBox="1"/>
          <p:nvPr/>
        </p:nvSpPr>
        <p:spPr>
          <a:xfrm>
            <a:off x="6228184" y="1138084"/>
            <a:ext cx="2357268" cy="79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Выбор модели нарушений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3" name="Овал 42"/>
          <p:cNvSpPr/>
          <p:nvPr/>
        </p:nvSpPr>
        <p:spPr>
          <a:xfrm>
            <a:off x="5630913" y="1188016"/>
            <a:ext cx="576000" cy="576000"/>
          </a:xfrm>
          <a:prstGeom prst="ellipse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3</a:t>
            </a:r>
            <a:endParaRPr lang="ru-RU" sz="1600" b="1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2926723" y="1720368"/>
            <a:ext cx="2607659" cy="504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1" name="Группа 30"/>
          <p:cNvGrpSpPr/>
          <p:nvPr/>
        </p:nvGrpSpPr>
        <p:grpSpPr>
          <a:xfrm>
            <a:off x="2644920" y="1116016"/>
            <a:ext cx="2935192" cy="720000"/>
            <a:chOff x="3086640" y="1116016"/>
            <a:chExt cx="2935192" cy="720000"/>
          </a:xfrm>
        </p:grpSpPr>
        <p:sp>
          <p:nvSpPr>
            <p:cNvPr id="37" name="Скругленный прямоугольник 36"/>
            <p:cNvSpPr/>
            <p:nvPr/>
          </p:nvSpPr>
          <p:spPr>
            <a:xfrm>
              <a:off x="3348104" y="1116016"/>
              <a:ext cx="2627999" cy="720000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3622644" y="1132003"/>
              <a:ext cx="2399188" cy="6863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chemeClr val="bg1"/>
                  </a:solidFill>
                </a:rPr>
                <a:t>Выбор параметров</a:t>
              </a:r>
            </a:p>
            <a:p>
              <a:pPr algn="ctr"/>
              <a:r>
                <a:rPr lang="ru-RU" b="1" dirty="0" smtClean="0">
                  <a:solidFill>
                    <a:schemeClr val="bg1"/>
                  </a:solidFill>
                </a:rPr>
                <a:t> объекта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39" name="Овал 38"/>
            <p:cNvSpPr/>
            <p:nvPr/>
          </p:nvSpPr>
          <p:spPr>
            <a:xfrm>
              <a:off x="3086640" y="1188016"/>
              <a:ext cx="576000" cy="576000"/>
            </a:xfrm>
            <a:prstGeom prst="ellipse">
              <a:avLst/>
            </a:prstGeom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/>
                <a:t>2</a:t>
              </a:r>
              <a:endParaRPr lang="ru-RU" sz="1600" b="1" dirty="0"/>
            </a:p>
          </p:txBody>
        </p: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sharpenSoften amount="50000"/>
                    </a14:imgEffect>
                    <a14:imgEffect>
                      <a14:brightnessContrast contrast="-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10351" y="2060848"/>
            <a:ext cx="2049798" cy="44644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92090" y="2060848"/>
            <a:ext cx="2359399" cy="44644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32" name="Group 10"/>
          <p:cNvGrpSpPr>
            <a:grpSpLocks/>
          </p:cNvGrpSpPr>
          <p:nvPr/>
        </p:nvGrpSpPr>
        <p:grpSpPr bwMode="auto">
          <a:xfrm>
            <a:off x="0" y="6596063"/>
            <a:ext cx="9144000" cy="261937"/>
            <a:chOff x="0" y="4155"/>
            <a:chExt cx="5760" cy="165"/>
          </a:xfrm>
        </p:grpSpPr>
        <p:sp>
          <p:nvSpPr>
            <p:cNvPr id="34" name="Rectangle 7"/>
            <p:cNvSpPr>
              <a:spLocks noChangeArrowheads="1"/>
            </p:cNvSpPr>
            <p:nvPr/>
          </p:nvSpPr>
          <p:spPr bwMode="auto">
            <a:xfrm>
              <a:off x="0" y="4156"/>
              <a:ext cx="5760" cy="164"/>
            </a:xfrm>
            <a:prstGeom prst="rect">
              <a:avLst/>
            </a:prstGeom>
            <a:solidFill>
              <a:srgbClr val="CCECFF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" name="Text Box 8"/>
            <p:cNvSpPr txBox="1">
              <a:spLocks noChangeArrowheads="1"/>
            </p:cNvSpPr>
            <p:nvPr/>
          </p:nvSpPr>
          <p:spPr bwMode="auto">
            <a:xfrm>
              <a:off x="113" y="4156"/>
              <a:ext cx="140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800" dirty="0"/>
                <a:t>ФЕДЕРАЛЬНОЕ КАЗНАЧЕЙСТВО</a:t>
              </a:r>
            </a:p>
          </p:txBody>
        </p:sp>
        <p:sp>
          <p:nvSpPr>
            <p:cNvPr id="40" name="Text Box 9"/>
            <p:cNvSpPr txBox="1">
              <a:spLocks noChangeArrowheads="1"/>
            </p:cNvSpPr>
            <p:nvPr/>
          </p:nvSpPr>
          <p:spPr bwMode="auto">
            <a:xfrm>
              <a:off x="4967" y="4155"/>
              <a:ext cx="793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www.roskazna.ru</a:t>
              </a:r>
              <a:endParaRPr lang="ru-RU" sz="1000"/>
            </a:p>
          </p:txBody>
        </p:sp>
      </p:grpSp>
    </p:spTree>
    <p:extLst>
      <p:ext uri="{BB962C8B-B14F-4D97-AF65-F5344CB8AC3E}">
        <p14:creationId xmlns:p14="http://schemas.microsoft.com/office/powerpoint/2010/main" xmlns="" val="3071628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ятиугольник 5"/>
          <p:cNvSpPr/>
          <p:nvPr/>
        </p:nvSpPr>
        <p:spPr>
          <a:xfrm>
            <a:off x="2951312" y="1412776"/>
            <a:ext cx="3852936" cy="5256584"/>
          </a:xfrm>
          <a:prstGeom prst="homePlate">
            <a:avLst>
              <a:gd name="adj" fmla="val 1869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982" y="0"/>
            <a:ext cx="914400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2968" y="0"/>
            <a:ext cx="8229600" cy="896940"/>
          </a:xfrm>
        </p:spPr>
        <p:txBody>
          <a:bodyPr>
            <a:normAutofit/>
          </a:bodyPr>
          <a:lstStyle/>
          <a:p>
            <a:r>
              <a:rPr lang="ru-RU" sz="2200" b="1" dirty="0" smtClean="0">
                <a:solidFill>
                  <a:srgbClr val="000066"/>
                </a:solidFill>
              </a:rPr>
              <a:t>Модели нарушений</a:t>
            </a:r>
            <a:endParaRPr lang="ru-RU" sz="2200" b="1" dirty="0">
              <a:solidFill>
                <a:srgbClr val="000066"/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8576" y="1988840"/>
            <a:ext cx="2561616" cy="42484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32" name="Группа 31"/>
          <p:cNvGrpSpPr/>
          <p:nvPr/>
        </p:nvGrpSpPr>
        <p:grpSpPr>
          <a:xfrm>
            <a:off x="7092280" y="1752859"/>
            <a:ext cx="1295167" cy="4464496"/>
            <a:chOff x="160513" y="1412776"/>
            <a:chExt cx="1449055" cy="4824536"/>
          </a:xfrm>
        </p:grpSpPr>
        <p:pic>
          <p:nvPicPr>
            <p:cNvPr id="34" name="Picture 18" descr="d:\Documents and Settings\AGolubev\Local Settings\Temporary Internet Files\Content.IE5\20VNF72X\MC900439823[1]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6330" y="5229312"/>
              <a:ext cx="1008000" cy="1008000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Picture 35" descr="d:\Documents and Settings\AGolubev\Local Settings\Temporary Internet Files\Content.IE5\ONSG98I4\MC900434883[1]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6330" y="2710813"/>
              <a:ext cx="1002425" cy="1002425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0" name="Picture 8" descr="MC900434825[1]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6330" y="4003275"/>
              <a:ext cx="1013238" cy="936000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4" name="Picture 28" descr="MC900434888[1]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6330" y="1412776"/>
              <a:ext cx="1008000" cy="1008000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5" name="TextBox 44"/>
            <p:cNvSpPr txBox="1"/>
            <p:nvPr/>
          </p:nvSpPr>
          <p:spPr>
            <a:xfrm rot="16200000">
              <a:off x="-178330" y="1832852"/>
              <a:ext cx="98546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b="1" dirty="0" smtClean="0"/>
                <a:t>Заказчики</a:t>
              </a:r>
              <a:endParaRPr lang="ru-RU" sz="1400" b="1" dirty="0"/>
            </a:p>
          </p:txBody>
        </p:sp>
        <p:sp>
          <p:nvSpPr>
            <p:cNvPr id="47" name="TextBox 46"/>
            <p:cNvSpPr txBox="1"/>
            <p:nvPr/>
          </p:nvSpPr>
          <p:spPr>
            <a:xfrm rot="16200000">
              <a:off x="-272021" y="3122140"/>
              <a:ext cx="1144865" cy="2797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b="1" dirty="0" smtClean="0"/>
                <a:t>Поставщики</a:t>
              </a:r>
              <a:endParaRPr lang="ru-RU" sz="1400" b="1" dirty="0"/>
            </a:p>
          </p:txBody>
        </p:sp>
        <p:sp>
          <p:nvSpPr>
            <p:cNvPr id="48" name="TextBox 47"/>
            <p:cNvSpPr txBox="1"/>
            <p:nvPr/>
          </p:nvSpPr>
          <p:spPr>
            <a:xfrm rot="16200000">
              <a:off x="-195033" y="4377716"/>
              <a:ext cx="101886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b="1" dirty="0" smtClean="0"/>
                <a:t>Контракты</a:t>
              </a:r>
              <a:endParaRPr lang="ru-RU" sz="1400" b="1" dirty="0"/>
            </a:p>
          </p:txBody>
        </p:sp>
        <p:sp>
          <p:nvSpPr>
            <p:cNvPr id="50" name="TextBox 49"/>
            <p:cNvSpPr txBox="1"/>
            <p:nvPr/>
          </p:nvSpPr>
          <p:spPr>
            <a:xfrm rot="16200000">
              <a:off x="-81965" y="5602138"/>
              <a:ext cx="81624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b="1" dirty="0" smtClean="0"/>
                <a:t>Закупки</a:t>
              </a:r>
              <a:endParaRPr lang="ru-RU" sz="1400" b="1" dirty="0"/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6948264" y="1412776"/>
            <a:ext cx="1944216" cy="525658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2" name="Группа 5"/>
          <p:cNvGrpSpPr>
            <a:grpSpLocks/>
          </p:cNvGrpSpPr>
          <p:nvPr/>
        </p:nvGrpSpPr>
        <p:grpSpPr bwMode="auto">
          <a:xfrm>
            <a:off x="447910" y="1844824"/>
            <a:ext cx="710451" cy="1123349"/>
            <a:chOff x="688337" y="1270004"/>
            <a:chExt cx="959831" cy="1517202"/>
          </a:xfrm>
        </p:grpSpPr>
        <p:pic>
          <p:nvPicPr>
            <p:cNvPr id="53" name="Picture 2" descr="Файл:Schetnaya palata.Emblema.gif">
              <a:hlinkClick r:id="rId8"/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5859" y="1270004"/>
              <a:ext cx="781999" cy="903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4" name="TextBox 4"/>
            <p:cNvSpPr txBox="1">
              <a:spLocks noChangeArrowheads="1"/>
            </p:cNvSpPr>
            <p:nvPr/>
          </p:nvSpPr>
          <p:spPr bwMode="auto">
            <a:xfrm>
              <a:off x="688337" y="2226032"/>
              <a:ext cx="959831" cy="561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1000" dirty="0"/>
                <a:t>Счетная</a:t>
              </a:r>
            </a:p>
            <a:p>
              <a:pPr algn="ctr" eaLnBrk="1" hangingPunct="1"/>
              <a:r>
                <a:rPr lang="ru-RU" sz="1000" dirty="0"/>
                <a:t>палата</a:t>
              </a:r>
            </a:p>
          </p:txBody>
        </p:sp>
      </p:grpSp>
      <p:grpSp>
        <p:nvGrpSpPr>
          <p:cNvPr id="55" name="Группа 6"/>
          <p:cNvGrpSpPr>
            <a:grpSpLocks/>
          </p:cNvGrpSpPr>
          <p:nvPr/>
        </p:nvGrpSpPr>
        <p:grpSpPr bwMode="auto">
          <a:xfrm>
            <a:off x="1259632" y="2636912"/>
            <a:ext cx="1019830" cy="1075072"/>
            <a:chOff x="2151544" y="1299087"/>
            <a:chExt cx="1143835" cy="1206821"/>
          </a:xfrm>
        </p:grpSpPr>
        <p:pic>
          <p:nvPicPr>
            <p:cNvPr id="56" name="Picture 4" descr="Файл:Roskazna.png">
              <a:hlinkClick r:id="rId10"/>
            </p:cNvPr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93835" y="1299087"/>
              <a:ext cx="645537" cy="7185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7" name="TextBox 8"/>
            <p:cNvSpPr txBox="1">
              <a:spLocks noChangeArrowheads="1"/>
            </p:cNvSpPr>
            <p:nvPr/>
          </p:nvSpPr>
          <p:spPr bwMode="auto">
            <a:xfrm>
              <a:off x="2151544" y="2056765"/>
              <a:ext cx="1143835" cy="449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1000" dirty="0"/>
                <a:t>Федеральное</a:t>
              </a:r>
            </a:p>
            <a:p>
              <a:pPr algn="ctr" eaLnBrk="1" hangingPunct="1"/>
              <a:r>
                <a:rPr lang="ru-RU" sz="1000" dirty="0"/>
                <a:t> казначейство</a:t>
              </a:r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1475656" y="4713871"/>
            <a:ext cx="623546" cy="947377"/>
            <a:chOff x="1355655" y="4312020"/>
            <a:chExt cx="623546" cy="947377"/>
          </a:xfrm>
        </p:grpSpPr>
        <p:pic>
          <p:nvPicPr>
            <p:cNvPr id="59" name="Picture 12" descr="Файл:FAS.Emblema.gif">
              <a:hlinkClick r:id="rId12"/>
            </p:cNvPr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55655" y="4312020"/>
              <a:ext cx="623546" cy="726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0" name="TextBox 17"/>
            <p:cNvSpPr txBox="1">
              <a:spLocks noChangeArrowheads="1"/>
            </p:cNvSpPr>
            <p:nvPr/>
          </p:nvSpPr>
          <p:spPr bwMode="auto">
            <a:xfrm>
              <a:off x="1447322" y="5013176"/>
              <a:ext cx="46038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1000" dirty="0"/>
                <a:t>ФАС</a:t>
              </a:r>
            </a:p>
          </p:txBody>
        </p:sp>
      </p:grpSp>
      <p:sp>
        <p:nvSpPr>
          <p:cNvPr id="62" name="TextBox 25"/>
          <p:cNvSpPr txBox="1">
            <a:spLocks noChangeArrowheads="1"/>
          </p:cNvSpPr>
          <p:nvPr/>
        </p:nvSpPr>
        <p:spPr bwMode="auto">
          <a:xfrm>
            <a:off x="4511353" y="6039421"/>
            <a:ext cx="3873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100"/>
              <a:t>РФ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251520" y="3629055"/>
            <a:ext cx="1343637" cy="910262"/>
            <a:chOff x="35496" y="3413031"/>
            <a:chExt cx="1343637" cy="910262"/>
          </a:xfrm>
        </p:grpSpPr>
        <p:pic>
          <p:nvPicPr>
            <p:cNvPr id="58" name="Picture 10" descr="Файл:COA of Rosfinmonitoring.png">
              <a:hlinkClick r:id="rId14"/>
            </p:cNvPr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6713" y="3413031"/>
              <a:ext cx="653168" cy="719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3" name="TextBox 15"/>
            <p:cNvSpPr txBox="1">
              <a:spLocks noChangeArrowheads="1"/>
            </p:cNvSpPr>
            <p:nvPr/>
          </p:nvSpPr>
          <p:spPr bwMode="auto">
            <a:xfrm>
              <a:off x="35496" y="4077072"/>
              <a:ext cx="1343637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1000" dirty="0" err="1"/>
                <a:t>Росфинмониторинг</a:t>
              </a:r>
              <a:endParaRPr lang="ru-RU" sz="1000" dirty="0"/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341597" y="5591631"/>
            <a:ext cx="998991" cy="1005721"/>
            <a:chOff x="125573" y="5053459"/>
            <a:chExt cx="998991" cy="1005721"/>
          </a:xfrm>
        </p:grpSpPr>
        <p:pic>
          <p:nvPicPr>
            <p:cNvPr id="61" name="Picture 27" descr="Файл:Coat of Arms of the Russian Federation.svg">
              <a:hlinkClick r:id="rId16"/>
            </p:cNvPr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070" y="5053459"/>
              <a:ext cx="660487" cy="7835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4" name="TextBox 15"/>
            <p:cNvSpPr txBox="1">
              <a:spLocks noChangeArrowheads="1"/>
            </p:cNvSpPr>
            <p:nvPr/>
          </p:nvSpPr>
          <p:spPr bwMode="auto">
            <a:xfrm>
              <a:off x="125573" y="5805264"/>
              <a:ext cx="998991" cy="2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1000" dirty="0" smtClean="0"/>
                <a:t>ФОИВ, ГРБС</a:t>
              </a:r>
              <a:endParaRPr lang="ru-RU" sz="1000" dirty="0"/>
            </a:p>
          </p:txBody>
        </p:sp>
      </p:grpSp>
      <p:pic>
        <p:nvPicPr>
          <p:cNvPr id="1026" name="Picture 2" descr="d:\Documents and Settings\AGolubev\Local Settings\Temporary Internet Files\Content.IE5\F87Q9UOG\MC900434750[1]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8224" y="980728"/>
            <a:ext cx="792088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Пятиугольник 36"/>
          <p:cNvSpPr/>
          <p:nvPr/>
        </p:nvSpPr>
        <p:spPr>
          <a:xfrm>
            <a:off x="270978" y="1412776"/>
            <a:ext cx="2572830" cy="5256584"/>
          </a:xfrm>
          <a:prstGeom prst="homePlate">
            <a:avLst>
              <a:gd name="adj" fmla="val 1869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8" name="Picture 7" descr="MC900431589[1]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008" y="980728"/>
            <a:ext cx="864096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72526" y="1011914"/>
            <a:ext cx="19004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 smtClean="0"/>
              <a:t>Формирование требований к моделям нарушений</a:t>
            </a:r>
            <a:endParaRPr lang="ru-RU" sz="900" b="1" dirty="0"/>
          </a:p>
        </p:txBody>
      </p:sp>
      <p:sp>
        <p:nvSpPr>
          <p:cNvPr id="39" name="TextBox 38"/>
          <p:cNvSpPr txBox="1"/>
          <p:nvPr/>
        </p:nvSpPr>
        <p:spPr>
          <a:xfrm>
            <a:off x="7056784" y="1109936"/>
            <a:ext cx="190048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 smtClean="0"/>
              <a:t>Выявление нарушений</a:t>
            </a:r>
            <a:endParaRPr lang="ru-RU" sz="900" b="1" dirty="0"/>
          </a:p>
        </p:txBody>
      </p:sp>
      <p:pic>
        <p:nvPicPr>
          <p:cNvPr id="41" name="Picture 13" descr="MC900432614[1]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14867" y="980728"/>
            <a:ext cx="792360" cy="792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TextBox 42"/>
          <p:cNvSpPr txBox="1"/>
          <p:nvPr/>
        </p:nvSpPr>
        <p:spPr>
          <a:xfrm>
            <a:off x="3679142" y="1032599"/>
            <a:ext cx="19004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 smtClean="0"/>
              <a:t>Разработка модели нарушений  в системе Анализ ГЗ</a:t>
            </a:r>
            <a:endParaRPr lang="ru-RU" sz="900" b="1" dirty="0"/>
          </a:p>
        </p:txBody>
      </p:sp>
      <p:grpSp>
        <p:nvGrpSpPr>
          <p:cNvPr id="42" name="Group 10"/>
          <p:cNvGrpSpPr>
            <a:grpSpLocks/>
          </p:cNvGrpSpPr>
          <p:nvPr/>
        </p:nvGrpSpPr>
        <p:grpSpPr bwMode="auto">
          <a:xfrm>
            <a:off x="0" y="6596063"/>
            <a:ext cx="9144000" cy="261937"/>
            <a:chOff x="0" y="4155"/>
            <a:chExt cx="5760" cy="165"/>
          </a:xfrm>
        </p:grpSpPr>
        <p:sp>
          <p:nvSpPr>
            <p:cNvPr id="46" name="Rectangle 7"/>
            <p:cNvSpPr>
              <a:spLocks noChangeArrowheads="1"/>
            </p:cNvSpPr>
            <p:nvPr/>
          </p:nvSpPr>
          <p:spPr bwMode="auto">
            <a:xfrm>
              <a:off x="0" y="4156"/>
              <a:ext cx="5760" cy="164"/>
            </a:xfrm>
            <a:prstGeom prst="rect">
              <a:avLst/>
            </a:prstGeom>
            <a:solidFill>
              <a:srgbClr val="CCECFF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9" name="Text Box 8"/>
            <p:cNvSpPr txBox="1">
              <a:spLocks noChangeArrowheads="1"/>
            </p:cNvSpPr>
            <p:nvPr/>
          </p:nvSpPr>
          <p:spPr bwMode="auto">
            <a:xfrm>
              <a:off x="113" y="4156"/>
              <a:ext cx="140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800" dirty="0"/>
                <a:t>ФЕДЕРАЛЬНОЕ КАЗНАЧЕЙСТВО</a:t>
              </a:r>
            </a:p>
          </p:txBody>
        </p:sp>
        <p:sp>
          <p:nvSpPr>
            <p:cNvPr id="51" name="Text Box 9"/>
            <p:cNvSpPr txBox="1">
              <a:spLocks noChangeArrowheads="1"/>
            </p:cNvSpPr>
            <p:nvPr/>
          </p:nvSpPr>
          <p:spPr bwMode="auto">
            <a:xfrm>
              <a:off x="4967" y="4155"/>
              <a:ext cx="793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www.roskazna.ru</a:t>
              </a:r>
              <a:endParaRPr lang="ru-RU" sz="1000"/>
            </a:p>
          </p:txBody>
        </p:sp>
      </p:grpSp>
    </p:spTree>
    <p:extLst>
      <p:ext uri="{BB962C8B-B14F-4D97-AF65-F5344CB8AC3E}">
        <p14:creationId xmlns:p14="http://schemas.microsoft.com/office/powerpoint/2010/main" xmlns="" val="42679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" name="Блок-схема: процесс 2057"/>
          <p:cNvSpPr/>
          <p:nvPr/>
        </p:nvSpPr>
        <p:spPr>
          <a:xfrm>
            <a:off x="2627784" y="4509120"/>
            <a:ext cx="3816424" cy="2003328"/>
          </a:xfrm>
          <a:prstGeom prst="flowChartProcess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solidFill>
              <a:schemeClr val="tx2">
                <a:lumMod val="40000"/>
                <a:lumOff val="60000"/>
              </a:schemeClr>
            </a:solidFill>
          </a:ln>
          <a:effectLst>
            <a:outerShdw blurRad="596900" dist="50800" dir="5400000" algn="ctr" rotWithShape="0">
              <a:srgbClr val="000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48" name="Стрелка вправо 2047"/>
          <p:cNvSpPr/>
          <p:nvPr/>
        </p:nvSpPr>
        <p:spPr>
          <a:xfrm>
            <a:off x="251520" y="1124073"/>
            <a:ext cx="3096344" cy="3313039"/>
          </a:xfrm>
          <a:prstGeom prst="rightArrow">
            <a:avLst>
              <a:gd name="adj1" fmla="val 77134"/>
              <a:gd name="adj2" fmla="val 5000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solidFill>
              <a:schemeClr val="tx2">
                <a:lumMod val="40000"/>
                <a:lumOff val="60000"/>
              </a:schemeClr>
            </a:solidFill>
          </a:ln>
          <a:effectLst>
            <a:outerShdw blurRad="596900" dist="50800" dir="5400000" algn="ctr" rotWithShape="0">
              <a:srgbClr val="000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трелка вправо 33"/>
          <p:cNvSpPr/>
          <p:nvPr/>
        </p:nvSpPr>
        <p:spPr>
          <a:xfrm rot="10800000">
            <a:off x="5796136" y="1125112"/>
            <a:ext cx="3096344" cy="3312000"/>
          </a:xfrm>
          <a:prstGeom prst="rightArrow">
            <a:avLst>
              <a:gd name="adj1" fmla="val 77134"/>
              <a:gd name="adj2" fmla="val 5000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solidFill>
              <a:schemeClr val="tx2">
                <a:lumMod val="40000"/>
                <a:lumOff val="60000"/>
              </a:schemeClr>
            </a:solidFill>
          </a:ln>
          <a:effectLst>
            <a:outerShdw blurRad="596900" dist="50800" dir="5400000" algn="ctr" rotWithShape="0">
              <a:srgbClr val="000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357554" y="285728"/>
            <a:ext cx="25278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0066"/>
                </a:solidFill>
              </a:rPr>
              <a:t>Анализ единичных цен</a:t>
            </a:r>
            <a:endParaRPr lang="ru-RU" b="1" dirty="0">
              <a:solidFill>
                <a:srgbClr val="000066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041141" y="1052736"/>
            <a:ext cx="3043027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" name="Группа 21"/>
          <p:cNvGrpSpPr/>
          <p:nvPr/>
        </p:nvGrpSpPr>
        <p:grpSpPr>
          <a:xfrm>
            <a:off x="6669313" y="836712"/>
            <a:ext cx="2295176" cy="3090188"/>
            <a:chOff x="6466547" y="1181430"/>
            <a:chExt cx="2622496" cy="3112495"/>
          </a:xfrm>
        </p:grpSpPr>
        <p:pic>
          <p:nvPicPr>
            <p:cNvPr id="19" name="Picture 9" descr="MC900434813[1]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66547" y="1181430"/>
              <a:ext cx="2128834" cy="2128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6913236" y="3208931"/>
              <a:ext cx="2175807" cy="10849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ru-RU"/>
              </a:defPPr>
              <a:lvl1pPr algn="ctr">
                <a:lnSpc>
                  <a:spcPct val="80000"/>
                </a:lnSpc>
                <a:defRPr sz="2000" b="1">
                  <a:solidFill>
                    <a:schemeClr val="tx2"/>
                  </a:solidFill>
                </a:defRPr>
              </a:lvl1pPr>
            </a:lstStyle>
            <a:p>
              <a:r>
                <a:rPr lang="ru-RU" dirty="0"/>
                <a:t>Данные </a:t>
              </a:r>
            </a:p>
            <a:p>
              <a:r>
                <a:rPr lang="ru-RU" dirty="0"/>
                <a:t>РОССТАТА </a:t>
              </a:r>
              <a:endParaRPr lang="ru-RU" dirty="0" smtClean="0"/>
            </a:p>
            <a:p>
              <a:r>
                <a:rPr lang="ru-RU" dirty="0"/>
                <a:t>п</a:t>
              </a:r>
              <a:r>
                <a:rPr lang="ru-RU" dirty="0" smtClean="0"/>
                <a:t>о единичным </a:t>
              </a:r>
              <a:endParaRPr lang="ru-RU" dirty="0"/>
            </a:p>
            <a:p>
              <a:r>
                <a:rPr lang="ru-RU" dirty="0"/>
                <a:t>ценам</a:t>
              </a: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730307" y="1595967"/>
            <a:ext cx="1754509" cy="1666424"/>
            <a:chOff x="1186930" y="2245847"/>
            <a:chExt cx="2073621" cy="1732629"/>
          </a:xfrm>
        </p:grpSpPr>
        <p:pic>
          <p:nvPicPr>
            <p:cNvPr id="9" name="Picture 17" descr="MC900434828[1]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6930" y="2245847"/>
              <a:ext cx="1728886" cy="1395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18" descr="d:\Documents and Settings\AGolubev\Local Settings\Temporary Internet Files\Content.IE5\ESJ6ABCU\MC900432658[1]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1870" y="2652559"/>
              <a:ext cx="315990" cy="3159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Блок-схема: магнитный диск 7"/>
            <p:cNvSpPr/>
            <p:nvPr/>
          </p:nvSpPr>
          <p:spPr>
            <a:xfrm>
              <a:off x="2571082" y="3303696"/>
              <a:ext cx="689469" cy="674780"/>
            </a:xfrm>
            <a:prstGeom prst="flowChartMagneticDisk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r="7800000" sy="23000" kx="-1200000" algn="bl" rotWithShape="0">
                <a:schemeClr val="tx2">
                  <a:alpha val="3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5" name="Picture 11" descr="MC900441451[1]"/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34165" y="2852936"/>
            <a:ext cx="1374139" cy="1374140"/>
          </a:xfrm>
          <a:prstGeom prst="rect">
            <a:avLst/>
          </a:prstGeom>
          <a:noFill/>
          <a:ln>
            <a:noFill/>
          </a:ln>
          <a:scene3d>
            <a:camera prst="isometricOffAxis2Left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" name="TextBox 2048"/>
          <p:cNvSpPr txBox="1"/>
          <p:nvPr/>
        </p:nvSpPr>
        <p:spPr>
          <a:xfrm>
            <a:off x="300382" y="3414133"/>
            <a:ext cx="2110193" cy="5909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algn="ctr">
              <a:lnSpc>
                <a:spcPct val="80000"/>
              </a:lnSpc>
              <a:defRPr sz="2000" b="1"/>
            </a:lvl1pPr>
          </a:lstStyle>
          <a:p>
            <a:r>
              <a:rPr lang="ru-RU" dirty="0">
                <a:solidFill>
                  <a:schemeClr val="tx2"/>
                </a:solidFill>
              </a:rPr>
              <a:t>Единичные цены</a:t>
            </a:r>
          </a:p>
          <a:p>
            <a:r>
              <a:rPr lang="ru-RU" dirty="0">
                <a:solidFill>
                  <a:schemeClr val="tx2"/>
                </a:solidFill>
              </a:rPr>
              <a:t> по ГК</a:t>
            </a:r>
          </a:p>
        </p:txBody>
      </p:sp>
      <p:pic>
        <p:nvPicPr>
          <p:cNvPr id="40" name="Picture 18" descr="d:\Documents and Settings\AGolubev\Local Settings\Temporary Internet Files\Content.IE5\ESJ6ABCU\MC900432658[1]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6008" y="2260988"/>
            <a:ext cx="267362" cy="30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4" descr="MC900433941[1]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2019" y="2266930"/>
            <a:ext cx="1119701" cy="1045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54" name="Группа 2053"/>
          <p:cNvGrpSpPr/>
          <p:nvPr/>
        </p:nvGrpSpPr>
        <p:grpSpPr>
          <a:xfrm>
            <a:off x="3059832" y="4653136"/>
            <a:ext cx="2924776" cy="1420739"/>
            <a:chOff x="2987824" y="4365104"/>
            <a:chExt cx="3276324" cy="1654170"/>
          </a:xfrm>
        </p:grpSpPr>
        <p:pic>
          <p:nvPicPr>
            <p:cNvPr id="37" name="Picture 31" descr="MC900432543[1]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60869" y="4365104"/>
              <a:ext cx="1385895" cy="1008112"/>
            </a:xfrm>
            <a:prstGeom prst="rect">
              <a:avLst/>
            </a:prstGeom>
            <a:ln w="127000" cap="rnd">
              <a:solidFill>
                <a:srgbClr val="FFFFFF"/>
              </a:solidFill>
            </a:ln>
            <a:effectLst>
              <a:outerShdw blurRad="76200" dist="95250" dir="10500000" sx="97000" sy="23000" kx="900000" algn="br" rotWithShape="0">
                <a:srgbClr val="000000">
                  <a:alpha val="20000"/>
                </a:srgbClr>
              </a:outerShdw>
            </a:effectLst>
            <a:scene3d>
              <a:camera prst="orthographicFront"/>
              <a:lightRig rig="twoPt" dir="t">
                <a:rot lat="0" lon="0" rev="7800000"/>
              </a:lightRig>
            </a:scene3d>
            <a:sp3d contourW="6350">
              <a:bevelT w="50800" h="16510"/>
              <a:contourClr>
                <a:srgbClr val="C0C0C0"/>
              </a:contourClr>
            </a:sp3d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" name="Picture 6" descr="MC900433927[1]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48665" y="4598535"/>
              <a:ext cx="1415483" cy="1342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" name="Picture 17" descr="MC900433935[1]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987824" y="4648211"/>
              <a:ext cx="1322836" cy="1292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" name="Picture 24" descr="MC900431608[1]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8049" y="4941168"/>
              <a:ext cx="1078106" cy="1078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8" name="TextBox 47"/>
          <p:cNvSpPr txBox="1"/>
          <p:nvPr/>
        </p:nvSpPr>
        <p:spPr>
          <a:xfrm>
            <a:off x="3131840" y="6021288"/>
            <a:ext cx="2852768" cy="491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algn="ctr">
              <a:lnSpc>
                <a:spcPct val="80000"/>
              </a:lnSpc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z="1600" dirty="0"/>
              <a:t>Выявление причин </a:t>
            </a:r>
          </a:p>
          <a:p>
            <a:r>
              <a:rPr lang="ru-RU" sz="1600" dirty="0"/>
              <a:t>существенных колебаний цен</a:t>
            </a:r>
          </a:p>
        </p:txBody>
      </p:sp>
      <p:grpSp>
        <p:nvGrpSpPr>
          <p:cNvPr id="2057" name="Группа 2056"/>
          <p:cNvGrpSpPr/>
          <p:nvPr/>
        </p:nvGrpSpPr>
        <p:grpSpPr>
          <a:xfrm>
            <a:off x="2850149" y="3421566"/>
            <a:ext cx="3416406" cy="871530"/>
            <a:chOff x="2850149" y="3717032"/>
            <a:chExt cx="3416406" cy="871530"/>
          </a:xfrm>
        </p:grpSpPr>
        <p:sp>
          <p:nvSpPr>
            <p:cNvPr id="2055" name="Стрелка вниз 2054"/>
            <p:cNvSpPr/>
            <p:nvPr/>
          </p:nvSpPr>
          <p:spPr>
            <a:xfrm>
              <a:off x="2850149" y="3717032"/>
              <a:ext cx="3416406" cy="871530"/>
            </a:xfrm>
            <a:prstGeom prst="downArrow">
              <a:avLst>
                <a:gd name="adj1" fmla="val 85687"/>
                <a:gd name="adj2" fmla="val 50000"/>
              </a:avLst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solidFill>
                <a:schemeClr val="tx2">
                  <a:lumMod val="40000"/>
                  <a:lumOff val="60000"/>
                </a:schemeClr>
              </a:solidFill>
            </a:ln>
            <a:effectLst>
              <a:outerShdw blurRad="596900" dist="50800" dir="5400000" algn="ctr" rotWithShape="0">
                <a:srgbClr val="000000">
                  <a:alpha val="5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53" name="TextBox 2052"/>
            <p:cNvSpPr txBox="1"/>
            <p:nvPr/>
          </p:nvSpPr>
          <p:spPr>
            <a:xfrm>
              <a:off x="3313368" y="3851756"/>
              <a:ext cx="2527872" cy="3194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ru-RU"/>
              </a:defPPr>
              <a:lvl1pPr algn="ctr">
                <a:lnSpc>
                  <a:spcPct val="80000"/>
                </a:lnSpc>
                <a:defRPr sz="2000" b="1">
                  <a:solidFill>
                    <a:schemeClr val="tx2"/>
                  </a:solidFill>
                </a:defRPr>
              </a:lvl1pPr>
            </a:lstStyle>
            <a:p>
              <a:r>
                <a:rPr lang="ru-RU" sz="1800" dirty="0"/>
                <a:t>Анализ единичных цен</a:t>
              </a:r>
            </a:p>
          </p:txBody>
        </p:sp>
      </p:grpSp>
      <p:grpSp>
        <p:nvGrpSpPr>
          <p:cNvPr id="28" name="Group 10"/>
          <p:cNvGrpSpPr>
            <a:grpSpLocks/>
          </p:cNvGrpSpPr>
          <p:nvPr/>
        </p:nvGrpSpPr>
        <p:grpSpPr bwMode="auto">
          <a:xfrm>
            <a:off x="0" y="6596063"/>
            <a:ext cx="9144000" cy="261937"/>
            <a:chOff x="0" y="4155"/>
            <a:chExt cx="5760" cy="165"/>
          </a:xfrm>
        </p:grpSpPr>
        <p:sp>
          <p:nvSpPr>
            <p:cNvPr id="29" name="Rectangle 7"/>
            <p:cNvSpPr>
              <a:spLocks noChangeArrowheads="1"/>
            </p:cNvSpPr>
            <p:nvPr/>
          </p:nvSpPr>
          <p:spPr bwMode="auto">
            <a:xfrm>
              <a:off x="0" y="4156"/>
              <a:ext cx="5760" cy="164"/>
            </a:xfrm>
            <a:prstGeom prst="rect">
              <a:avLst/>
            </a:prstGeom>
            <a:solidFill>
              <a:srgbClr val="CCECFF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" name="Text Box 8"/>
            <p:cNvSpPr txBox="1">
              <a:spLocks noChangeArrowheads="1"/>
            </p:cNvSpPr>
            <p:nvPr/>
          </p:nvSpPr>
          <p:spPr bwMode="auto">
            <a:xfrm>
              <a:off x="113" y="4156"/>
              <a:ext cx="140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800" dirty="0"/>
                <a:t>ФЕДЕРАЛЬНОЕ КАЗНАЧЕЙСТВО</a:t>
              </a:r>
            </a:p>
          </p:txBody>
        </p:sp>
        <p:sp>
          <p:nvSpPr>
            <p:cNvPr id="31" name="Text Box 9"/>
            <p:cNvSpPr txBox="1">
              <a:spLocks noChangeArrowheads="1"/>
            </p:cNvSpPr>
            <p:nvPr/>
          </p:nvSpPr>
          <p:spPr bwMode="auto">
            <a:xfrm>
              <a:off x="4967" y="4155"/>
              <a:ext cx="793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www.roskazna.ru</a:t>
              </a:r>
              <a:endParaRPr lang="ru-RU" sz="1000"/>
            </a:p>
          </p:txBody>
        </p:sp>
      </p:grpSp>
    </p:spTree>
    <p:extLst>
      <p:ext uri="{BB962C8B-B14F-4D97-AF65-F5344CB8AC3E}">
        <p14:creationId xmlns:p14="http://schemas.microsoft.com/office/powerpoint/2010/main" xmlns="" val="1737855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000364" y="285728"/>
            <a:ext cx="3524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0066"/>
                </a:solidFill>
              </a:rPr>
              <a:t>Отчет по анализу единичных цен</a:t>
            </a:r>
            <a:endParaRPr lang="ru-RU" b="1" dirty="0">
              <a:solidFill>
                <a:srgbClr val="000066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63570235"/>
              </p:ext>
            </p:extLst>
          </p:nvPr>
        </p:nvGraphicFramePr>
        <p:xfrm>
          <a:off x="899591" y="3861048"/>
          <a:ext cx="7992889" cy="2433320"/>
        </p:xfrm>
        <a:graphic>
          <a:graphicData uri="http://schemas.openxmlformats.org/drawingml/2006/table">
            <a:tbl>
              <a:tblPr firstRow="1" bandRow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944216"/>
                <a:gridCol w="2304256"/>
                <a:gridCol w="1296144"/>
                <a:gridCol w="1296144"/>
                <a:gridCol w="1152129"/>
              </a:tblGrid>
              <a:tr h="185420">
                <a:tc rowSpan="2">
                  <a:txBody>
                    <a:bodyPr/>
                    <a:lstStyle/>
                    <a:p>
                      <a:pPr algn="ctr"/>
                      <a:endParaRPr lang="ru-RU" sz="1000" dirty="0" smtClean="0"/>
                    </a:p>
                    <a:p>
                      <a:pPr algn="ctr"/>
                      <a:r>
                        <a:rPr lang="ru-RU" sz="1400" dirty="0" smtClean="0"/>
                        <a:t>Наименование</a:t>
                      </a:r>
                      <a:endParaRPr lang="ru-RU" sz="14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ru-RU" sz="500" dirty="0" smtClean="0"/>
                    </a:p>
                    <a:p>
                      <a:pPr marL="0" algn="ctr" defTabSz="914400" rtl="0" eaLnBrk="1" latinLnBrk="0" hangingPunct="1"/>
                      <a:endParaRPr lang="ru-RU" sz="3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ru-RU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Субъект РФ</a:t>
                      </a:r>
                      <a:endParaRPr lang="ru-RU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Единица измерения</a:t>
                      </a:r>
                      <a:endParaRPr lang="ru-RU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54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</a:rPr>
                        <a:t>кг.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</a:rPr>
                        <a:t>штука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</a:rPr>
                        <a:t>банка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</a:rPr>
                        <a:t>Икра красная</a:t>
                      </a:r>
                      <a:endParaRPr lang="ru-RU" sz="1200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</a:rPr>
                        <a:t>Саратовская область</a:t>
                      </a:r>
                      <a:endParaRPr lang="ru-RU" sz="1200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1500</a:t>
                      </a:r>
                      <a:endParaRPr lang="ru-RU" sz="1200" b="1" kern="12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</a:rPr>
                        <a:t>150</a:t>
                      </a:r>
                      <a:endParaRPr lang="ru-RU" sz="1200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</a:rPr>
                        <a:t>140</a:t>
                      </a:r>
                      <a:endParaRPr lang="ru-RU" sz="1200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</a:rPr>
                        <a:t>Икра красная</a:t>
                      </a:r>
                      <a:endParaRPr lang="ru-RU" sz="1200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</a:rPr>
                        <a:t>Краснодарский край</a:t>
                      </a:r>
                      <a:endParaRPr lang="ru-RU" sz="1200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</a:rPr>
                        <a:t>1480</a:t>
                      </a:r>
                      <a:endParaRPr lang="ru-RU" sz="1200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</a:rPr>
                        <a:t>135</a:t>
                      </a:r>
                      <a:endParaRPr lang="ru-RU" sz="1200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</a:rPr>
                        <a:t>143</a:t>
                      </a:r>
                      <a:endParaRPr lang="ru-RU" sz="1200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</a:rPr>
                        <a:t>Икра красная</a:t>
                      </a:r>
                      <a:endParaRPr lang="ru-RU" sz="1200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</a:rPr>
                        <a:t>Ульяновская область</a:t>
                      </a:r>
                      <a:endParaRPr lang="ru-RU" sz="1200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</a:rPr>
                        <a:t>1620</a:t>
                      </a:r>
                      <a:endParaRPr lang="ru-RU" sz="1200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</a:rPr>
                        <a:t>142</a:t>
                      </a:r>
                      <a:endParaRPr lang="ru-RU" sz="1200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</a:rPr>
                        <a:t>147</a:t>
                      </a:r>
                      <a:endParaRPr lang="ru-RU" sz="1200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</a:rPr>
                        <a:t>Икра красная</a:t>
                      </a:r>
                      <a:endParaRPr lang="ru-RU" sz="1200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</a:rPr>
                        <a:t>Ростовская область</a:t>
                      </a:r>
                      <a:endParaRPr lang="ru-RU" sz="1200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</a:rPr>
                        <a:t>2000</a:t>
                      </a:r>
                      <a:endParaRPr lang="ru-RU" sz="1200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</a:rPr>
                        <a:t>180</a:t>
                      </a:r>
                      <a:endParaRPr lang="ru-RU" sz="1200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</a:rPr>
                        <a:t>170</a:t>
                      </a:r>
                      <a:endParaRPr lang="ru-RU" sz="1200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</a:rPr>
                        <a:t>Икра красная</a:t>
                      </a:r>
                      <a:endParaRPr lang="ru-RU" sz="1200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</a:rPr>
                        <a:t>Воронежская область</a:t>
                      </a:r>
                      <a:endParaRPr lang="ru-RU" sz="1200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</a:rPr>
                        <a:t>1800</a:t>
                      </a:r>
                      <a:endParaRPr lang="ru-RU" sz="1200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</a:rPr>
                        <a:t>135</a:t>
                      </a:r>
                      <a:endParaRPr lang="ru-RU" sz="1200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</a:rPr>
                        <a:t>140</a:t>
                      </a:r>
                      <a:endParaRPr lang="ru-RU" sz="1200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 rot="16200000">
            <a:off x="-247889" y="2128210"/>
            <a:ext cx="13681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Параметры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 rot="16200000">
            <a:off x="-175881" y="4936522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Результат</a:t>
            </a:r>
            <a:endParaRPr lang="ru-RU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79512" y="3501008"/>
            <a:ext cx="885698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Группа 16"/>
          <p:cNvGrpSpPr/>
          <p:nvPr/>
        </p:nvGrpSpPr>
        <p:grpSpPr>
          <a:xfrm>
            <a:off x="1152369" y="1196752"/>
            <a:ext cx="2123487" cy="696392"/>
            <a:chOff x="792329" y="1364456"/>
            <a:chExt cx="2123487" cy="696392"/>
          </a:xfrm>
        </p:grpSpPr>
        <p:sp>
          <p:nvSpPr>
            <p:cNvPr id="9" name="Прямоугольник 8"/>
            <p:cNvSpPr/>
            <p:nvPr/>
          </p:nvSpPr>
          <p:spPr>
            <a:xfrm rot="10800000">
              <a:off x="827584" y="1628800"/>
              <a:ext cx="2088232" cy="43204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792329" y="1364456"/>
              <a:ext cx="64152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b="1" dirty="0" smtClean="0"/>
                <a:t>ОКДП</a:t>
              </a:r>
              <a:endParaRPr lang="ru-RU" sz="1400" b="1" dirty="0"/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3744657" y="1196752"/>
            <a:ext cx="2123487" cy="696392"/>
            <a:chOff x="3096585" y="1359818"/>
            <a:chExt cx="2123487" cy="696392"/>
          </a:xfrm>
        </p:grpSpPr>
        <p:sp>
          <p:nvSpPr>
            <p:cNvPr id="11" name="Прямоугольник 10"/>
            <p:cNvSpPr/>
            <p:nvPr/>
          </p:nvSpPr>
          <p:spPr>
            <a:xfrm rot="10800000">
              <a:off x="3131840" y="1624162"/>
              <a:ext cx="2088232" cy="43204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096585" y="1359818"/>
              <a:ext cx="107593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b="1" dirty="0" smtClean="0"/>
                <a:t>Субъект РФ</a:t>
              </a:r>
              <a:endParaRPr lang="ru-RU" sz="1400" b="1" dirty="0"/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6336945" y="1196752"/>
            <a:ext cx="2123487" cy="696392"/>
            <a:chOff x="5312684" y="1364456"/>
            <a:chExt cx="2123487" cy="696392"/>
          </a:xfrm>
        </p:grpSpPr>
        <p:sp>
          <p:nvSpPr>
            <p:cNvPr id="13" name="Прямоугольник 12"/>
            <p:cNvSpPr/>
            <p:nvPr/>
          </p:nvSpPr>
          <p:spPr>
            <a:xfrm rot="10800000">
              <a:off x="5347939" y="1628800"/>
              <a:ext cx="2088232" cy="43204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312684" y="1364456"/>
              <a:ext cx="76912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b="1" dirty="0" smtClean="0"/>
                <a:t>Дата ГК</a:t>
              </a:r>
              <a:endParaRPr lang="ru-RU" sz="1400" b="1" dirty="0"/>
            </a:p>
          </p:txBody>
        </p:sp>
      </p:grpSp>
      <p:sp>
        <p:nvSpPr>
          <p:cNvPr id="18" name="Пятиугольник 17"/>
          <p:cNvSpPr/>
          <p:nvPr/>
        </p:nvSpPr>
        <p:spPr>
          <a:xfrm rot="5400000">
            <a:off x="4192695" y="-370685"/>
            <a:ext cx="1476164" cy="6627262"/>
          </a:xfrm>
          <a:prstGeom prst="homePlate">
            <a:avLst/>
          </a:prstGeom>
          <a:solidFill>
            <a:schemeClr val="bg1">
              <a:lumMod val="95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000" b="1" dirty="0" smtClean="0">
                <a:solidFill>
                  <a:schemeClr val="tx2"/>
                </a:solidFill>
              </a:rPr>
              <a:t>Поиск единичных цен</a:t>
            </a:r>
            <a:endParaRPr lang="ru-RU" b="1" dirty="0" smtClean="0">
              <a:solidFill>
                <a:schemeClr val="tx2"/>
              </a:solidFill>
            </a:endParaRPr>
          </a:p>
          <a:p>
            <a:pPr algn="ctr"/>
            <a:endParaRPr lang="ru-RU" dirty="0">
              <a:solidFill>
                <a:schemeClr val="tx2"/>
              </a:solidFill>
            </a:endParaRPr>
          </a:p>
          <a:p>
            <a:pPr algn="ctr"/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19" name="Picture 4" descr="MC900433941[1]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90831" y="2618638"/>
            <a:ext cx="810555" cy="756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7" descr="MC900434828[1]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44945" y="2667360"/>
            <a:ext cx="707175" cy="709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" name="Group 10"/>
          <p:cNvGrpSpPr>
            <a:grpSpLocks/>
          </p:cNvGrpSpPr>
          <p:nvPr/>
        </p:nvGrpSpPr>
        <p:grpSpPr bwMode="auto">
          <a:xfrm>
            <a:off x="0" y="6596063"/>
            <a:ext cx="9144000" cy="261937"/>
            <a:chOff x="0" y="4155"/>
            <a:chExt cx="5760" cy="165"/>
          </a:xfrm>
        </p:grpSpPr>
        <p:sp>
          <p:nvSpPr>
            <p:cNvPr id="22" name="Rectangle 7"/>
            <p:cNvSpPr>
              <a:spLocks noChangeArrowheads="1"/>
            </p:cNvSpPr>
            <p:nvPr/>
          </p:nvSpPr>
          <p:spPr bwMode="auto">
            <a:xfrm>
              <a:off x="0" y="4156"/>
              <a:ext cx="5760" cy="164"/>
            </a:xfrm>
            <a:prstGeom prst="rect">
              <a:avLst/>
            </a:prstGeom>
            <a:solidFill>
              <a:srgbClr val="CCECFF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" name="Text Box 8"/>
            <p:cNvSpPr txBox="1">
              <a:spLocks noChangeArrowheads="1"/>
            </p:cNvSpPr>
            <p:nvPr/>
          </p:nvSpPr>
          <p:spPr bwMode="auto">
            <a:xfrm>
              <a:off x="113" y="4156"/>
              <a:ext cx="140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800" dirty="0"/>
                <a:t>ФЕДЕРАЛЬНОЕ КАЗНАЧЕЙСТВО</a:t>
              </a:r>
            </a:p>
          </p:txBody>
        </p:sp>
        <p:sp>
          <p:nvSpPr>
            <p:cNvPr id="24" name="Text Box 9"/>
            <p:cNvSpPr txBox="1">
              <a:spLocks noChangeArrowheads="1"/>
            </p:cNvSpPr>
            <p:nvPr/>
          </p:nvSpPr>
          <p:spPr bwMode="auto">
            <a:xfrm>
              <a:off x="4967" y="4155"/>
              <a:ext cx="793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www.roskazna.ru</a:t>
              </a:r>
              <a:endParaRPr lang="ru-RU" sz="1000"/>
            </a:p>
          </p:txBody>
        </p:sp>
      </p:grpSp>
    </p:spTree>
    <p:extLst>
      <p:ext uri="{BB962C8B-B14F-4D97-AF65-F5344CB8AC3E}">
        <p14:creationId xmlns:p14="http://schemas.microsoft.com/office/powerpoint/2010/main" xmlns="" val="55054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Documents and Settings\0167\Мои документы\Мои рисунки\1_9_displa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5" y="1785926"/>
            <a:ext cx="2143140" cy="123972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286116" y="1357298"/>
            <a:ext cx="22860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Закрытый интернет-ресурс</a:t>
            </a:r>
            <a:endParaRPr lang="ru-RU" sz="1400" b="1" dirty="0"/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688" y="3573016"/>
            <a:ext cx="950914" cy="633425"/>
          </a:xfrm>
          <a:prstGeom prst="rect">
            <a:avLst/>
          </a:prstGeom>
          <a:noFill/>
          <a:ln w="3175">
            <a:solidFill>
              <a:srgbClr val="000066"/>
            </a:solidFill>
            <a:miter lim="800000"/>
            <a:headEnd/>
            <a:tailEnd/>
          </a:ln>
          <a:effectLst/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84" y="1571612"/>
            <a:ext cx="950914" cy="633425"/>
          </a:xfrm>
          <a:prstGeom prst="rect">
            <a:avLst/>
          </a:prstGeom>
          <a:noFill/>
          <a:ln w="3175">
            <a:solidFill>
              <a:srgbClr val="000066"/>
            </a:solidFill>
            <a:miter lim="800000"/>
            <a:headEnd/>
            <a:tailEnd/>
          </a:ln>
          <a:effectLst/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3714752"/>
            <a:ext cx="950914" cy="633425"/>
          </a:xfrm>
          <a:prstGeom prst="rect">
            <a:avLst/>
          </a:prstGeom>
          <a:noFill/>
          <a:ln w="3175">
            <a:solidFill>
              <a:srgbClr val="000066"/>
            </a:solidFill>
            <a:miter lim="800000"/>
            <a:headEnd/>
            <a:tailEnd/>
          </a:ln>
          <a:effectLst/>
        </p:spPr>
      </p:pic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1691680" y="3212976"/>
            <a:ext cx="146048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dirty="0">
                <a:solidFill>
                  <a:srgbClr val="000066"/>
                </a:solidFill>
                <a:latin typeface="Times New Roman" pitchFamily="18" charset="0"/>
              </a:rPr>
              <a:t>Система КПЭ</a:t>
            </a: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5715008" y="1214422"/>
            <a:ext cx="146048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dirty="0">
                <a:solidFill>
                  <a:srgbClr val="000066"/>
                </a:solidFill>
                <a:latin typeface="Times New Roman" pitchFamily="18" charset="0"/>
              </a:rPr>
              <a:t>Система КПЭ</a:t>
            </a: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4929190" y="3429000"/>
            <a:ext cx="146048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dirty="0">
                <a:solidFill>
                  <a:srgbClr val="000066"/>
                </a:solidFill>
                <a:latin typeface="Times New Roman" pitchFamily="18" charset="0"/>
              </a:rPr>
              <a:t>Система КПЭ</a:t>
            </a:r>
          </a:p>
        </p:txBody>
      </p:sp>
      <p:sp>
        <p:nvSpPr>
          <p:cNvPr id="15" name="AutoShape 7"/>
          <p:cNvSpPr>
            <a:spLocks noChangeArrowheads="1"/>
          </p:cNvSpPr>
          <p:nvPr/>
        </p:nvSpPr>
        <p:spPr bwMode="auto">
          <a:xfrm>
            <a:off x="323528" y="3861048"/>
            <a:ext cx="2071702" cy="1214445"/>
          </a:xfrm>
          <a:prstGeom prst="roundRect">
            <a:avLst>
              <a:gd name="adj" fmla="val 11685"/>
            </a:avLst>
          </a:prstGeom>
          <a:noFill/>
          <a:ln w="15875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sz="1800" b="1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7" name="AutoShape 7"/>
          <p:cNvSpPr>
            <a:spLocks noChangeArrowheads="1"/>
          </p:cNvSpPr>
          <p:nvPr/>
        </p:nvSpPr>
        <p:spPr bwMode="auto">
          <a:xfrm>
            <a:off x="3714744" y="4071943"/>
            <a:ext cx="1643074" cy="1000132"/>
          </a:xfrm>
          <a:prstGeom prst="roundRect">
            <a:avLst>
              <a:gd name="adj" fmla="val 11685"/>
            </a:avLst>
          </a:prstGeom>
          <a:noFill/>
          <a:ln w="15875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sz="1800" b="1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6" name="AutoShape 7"/>
          <p:cNvSpPr>
            <a:spLocks noChangeArrowheads="1"/>
          </p:cNvSpPr>
          <p:nvPr/>
        </p:nvSpPr>
        <p:spPr bwMode="auto">
          <a:xfrm>
            <a:off x="6572264" y="1857364"/>
            <a:ext cx="2071702" cy="1214446"/>
          </a:xfrm>
          <a:prstGeom prst="roundRect">
            <a:avLst>
              <a:gd name="adj" fmla="val 11685"/>
            </a:avLst>
          </a:prstGeom>
          <a:noFill/>
          <a:ln w="15875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sz="1800" b="1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786182" y="4071942"/>
            <a:ext cx="154683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000066"/>
                </a:solidFill>
              </a:rPr>
              <a:t>Главный </a:t>
            </a:r>
          </a:p>
          <a:p>
            <a:pPr algn="ctr"/>
            <a:r>
              <a:rPr lang="ru-RU" sz="1600" dirty="0" smtClean="0">
                <a:solidFill>
                  <a:srgbClr val="000066"/>
                </a:solidFill>
              </a:rPr>
              <a:t>распорядитель </a:t>
            </a:r>
          </a:p>
          <a:p>
            <a:pPr algn="ctr"/>
            <a:r>
              <a:rPr lang="ru-RU" sz="1600" dirty="0" smtClean="0">
                <a:solidFill>
                  <a:srgbClr val="000066"/>
                </a:solidFill>
              </a:rPr>
              <a:t>бюджетных </a:t>
            </a:r>
          </a:p>
          <a:p>
            <a:pPr algn="ctr"/>
            <a:r>
              <a:rPr lang="ru-RU" sz="1600" dirty="0" smtClean="0">
                <a:solidFill>
                  <a:srgbClr val="000066"/>
                </a:solidFill>
              </a:rPr>
              <a:t>средств</a:t>
            </a:r>
            <a:endParaRPr lang="ru-RU" sz="1600" dirty="0">
              <a:solidFill>
                <a:srgbClr val="000066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3528" y="4725144"/>
            <a:ext cx="20215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rgbClr val="000066"/>
                </a:solidFill>
              </a:rPr>
              <a:t>Казначейство России</a:t>
            </a:r>
            <a:endParaRPr lang="ru-RU" sz="1600" dirty="0">
              <a:solidFill>
                <a:srgbClr val="000066"/>
              </a:solidFill>
            </a:endParaRPr>
          </a:p>
        </p:txBody>
      </p:sp>
      <p:sp>
        <p:nvSpPr>
          <p:cNvPr id="20" name="AutoShape 7"/>
          <p:cNvSpPr>
            <a:spLocks noChangeArrowheads="1"/>
          </p:cNvSpPr>
          <p:nvPr/>
        </p:nvSpPr>
        <p:spPr bwMode="auto">
          <a:xfrm>
            <a:off x="1857356" y="5643578"/>
            <a:ext cx="1071570" cy="714380"/>
          </a:xfrm>
          <a:prstGeom prst="roundRect">
            <a:avLst>
              <a:gd name="adj" fmla="val 11685"/>
            </a:avLst>
          </a:prstGeom>
          <a:noFill/>
          <a:ln w="15875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sz="1800" b="1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1" name="AutoShape 7"/>
          <p:cNvSpPr>
            <a:spLocks noChangeArrowheads="1"/>
          </p:cNvSpPr>
          <p:nvPr/>
        </p:nvSpPr>
        <p:spPr bwMode="auto">
          <a:xfrm>
            <a:off x="3286116" y="5643578"/>
            <a:ext cx="1071570" cy="714380"/>
          </a:xfrm>
          <a:prstGeom prst="roundRect">
            <a:avLst>
              <a:gd name="adj" fmla="val 11685"/>
            </a:avLst>
          </a:prstGeom>
          <a:noFill/>
          <a:ln w="15875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sz="1800" b="1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2" name="AutoShape 7"/>
          <p:cNvSpPr>
            <a:spLocks noChangeArrowheads="1"/>
          </p:cNvSpPr>
          <p:nvPr/>
        </p:nvSpPr>
        <p:spPr bwMode="auto">
          <a:xfrm>
            <a:off x="4643438" y="5643578"/>
            <a:ext cx="1071570" cy="714380"/>
          </a:xfrm>
          <a:prstGeom prst="roundRect">
            <a:avLst>
              <a:gd name="adj" fmla="val 11685"/>
            </a:avLst>
          </a:prstGeom>
          <a:noFill/>
          <a:ln w="15875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sz="1800" b="1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3" name="AutoShape 7"/>
          <p:cNvSpPr>
            <a:spLocks noChangeArrowheads="1"/>
          </p:cNvSpPr>
          <p:nvPr/>
        </p:nvSpPr>
        <p:spPr bwMode="auto">
          <a:xfrm>
            <a:off x="6000760" y="5643578"/>
            <a:ext cx="1071570" cy="714380"/>
          </a:xfrm>
          <a:prstGeom prst="roundRect">
            <a:avLst>
              <a:gd name="adj" fmla="val 11685"/>
            </a:avLst>
          </a:prstGeom>
          <a:noFill/>
          <a:ln w="15875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sz="1800" b="1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857356" y="5786454"/>
            <a:ext cx="10713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000066"/>
                </a:solidFill>
              </a:rPr>
              <a:t>ПБС</a:t>
            </a:r>
          </a:p>
          <a:p>
            <a:r>
              <a:rPr lang="ru-RU" sz="1600" dirty="0" smtClean="0">
                <a:solidFill>
                  <a:srgbClr val="000066"/>
                </a:solidFill>
              </a:rPr>
              <a:t>(заказчик)</a:t>
            </a:r>
            <a:endParaRPr lang="ru-RU" sz="1600" dirty="0">
              <a:solidFill>
                <a:srgbClr val="000066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286116" y="5786454"/>
            <a:ext cx="10713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000066"/>
                </a:solidFill>
              </a:rPr>
              <a:t>ПБС</a:t>
            </a:r>
          </a:p>
          <a:p>
            <a:r>
              <a:rPr lang="ru-RU" sz="1600" dirty="0" smtClean="0">
                <a:solidFill>
                  <a:srgbClr val="000066"/>
                </a:solidFill>
              </a:rPr>
              <a:t>(заказчик)</a:t>
            </a:r>
            <a:endParaRPr lang="ru-RU" sz="1600" dirty="0">
              <a:solidFill>
                <a:srgbClr val="000066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643438" y="5715016"/>
            <a:ext cx="10713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000066"/>
                </a:solidFill>
              </a:rPr>
              <a:t>ПБС</a:t>
            </a:r>
          </a:p>
          <a:p>
            <a:r>
              <a:rPr lang="ru-RU" sz="1600" dirty="0" smtClean="0">
                <a:solidFill>
                  <a:srgbClr val="000066"/>
                </a:solidFill>
              </a:rPr>
              <a:t>(заказчик)</a:t>
            </a:r>
            <a:endParaRPr lang="ru-RU" sz="1600" dirty="0">
              <a:solidFill>
                <a:srgbClr val="000066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000760" y="5715016"/>
            <a:ext cx="10713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000066"/>
                </a:solidFill>
              </a:rPr>
              <a:t>ПБС</a:t>
            </a:r>
          </a:p>
          <a:p>
            <a:r>
              <a:rPr lang="ru-RU" sz="1600" dirty="0" smtClean="0">
                <a:solidFill>
                  <a:srgbClr val="000066"/>
                </a:solidFill>
              </a:rPr>
              <a:t>(заказчик)</a:t>
            </a:r>
            <a:endParaRPr lang="ru-RU" sz="1600" dirty="0">
              <a:solidFill>
                <a:srgbClr val="000066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786578" y="2500306"/>
            <a:ext cx="18318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rgbClr val="000066"/>
                </a:solidFill>
              </a:rPr>
              <a:t>Контрольные и </a:t>
            </a:r>
          </a:p>
          <a:p>
            <a:pPr algn="ctr"/>
            <a:r>
              <a:rPr lang="ru-RU" sz="1600" dirty="0" smtClean="0">
                <a:solidFill>
                  <a:srgbClr val="000066"/>
                </a:solidFill>
              </a:rPr>
              <a:t>надзорные органы</a:t>
            </a:r>
            <a:endParaRPr lang="ru-RU" sz="1600" dirty="0">
              <a:solidFill>
                <a:srgbClr val="000066"/>
              </a:solidFill>
            </a:endParaRPr>
          </a:p>
        </p:txBody>
      </p:sp>
      <p:pic>
        <p:nvPicPr>
          <p:cNvPr id="29" name="Picture 4" descr="http://heraldry.hobby.ru/img/rf_eagle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768" y="1857364"/>
            <a:ext cx="717551" cy="717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2" descr="C:\Documents and Settings\0167\Мои документы\Мои рисунки\i-gerb-sh-white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85918" y="5715016"/>
            <a:ext cx="515432" cy="438144"/>
          </a:xfrm>
          <a:prstGeom prst="rect">
            <a:avLst/>
          </a:prstGeom>
          <a:noFill/>
        </p:spPr>
      </p:pic>
      <p:pic>
        <p:nvPicPr>
          <p:cNvPr id="31" name="Picture 2" descr="C:\Documents and Settings\0167\Мои документы\Мои рисунки\i-gerb-sh-white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4678" y="5715016"/>
            <a:ext cx="515432" cy="438144"/>
          </a:xfrm>
          <a:prstGeom prst="rect">
            <a:avLst/>
          </a:prstGeom>
          <a:noFill/>
        </p:spPr>
      </p:pic>
      <p:pic>
        <p:nvPicPr>
          <p:cNvPr id="32" name="Picture 2" descr="C:\Documents and Settings\0167\Мои документы\Мои рисунки\i-gerb-sh-white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5715016"/>
            <a:ext cx="515432" cy="438144"/>
          </a:xfrm>
          <a:prstGeom prst="rect">
            <a:avLst/>
          </a:prstGeom>
          <a:noFill/>
        </p:spPr>
      </p:pic>
      <p:pic>
        <p:nvPicPr>
          <p:cNvPr id="33" name="Picture 2" descr="C:\Documents and Settings\0167\Мои документы\Мои рисунки\i-gerb-sh-white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29322" y="5715016"/>
            <a:ext cx="515432" cy="438144"/>
          </a:xfrm>
          <a:prstGeom prst="rect">
            <a:avLst/>
          </a:prstGeom>
          <a:noFill/>
        </p:spPr>
      </p:pic>
      <p:pic>
        <p:nvPicPr>
          <p:cNvPr id="34" name="Picture 2" descr="C:\Documents and Settings\0167\Мои документы\Мои рисунки\i-gerb-sh-white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14744" y="4071942"/>
            <a:ext cx="515432" cy="438144"/>
          </a:xfrm>
          <a:prstGeom prst="rect">
            <a:avLst/>
          </a:prstGeom>
          <a:noFill/>
        </p:spPr>
      </p:pic>
      <p:pic>
        <p:nvPicPr>
          <p:cNvPr id="2051" name="Picture 3" descr="C:\Documents and Settings\0167\Мои документы\Мои рисунки\logo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7584" y="3933056"/>
            <a:ext cx="928694" cy="850761"/>
          </a:xfrm>
          <a:prstGeom prst="rect">
            <a:avLst/>
          </a:prstGeom>
          <a:noFill/>
        </p:spPr>
      </p:pic>
      <p:sp>
        <p:nvSpPr>
          <p:cNvPr id="36" name="Двойная стрелка влево/вправо 35"/>
          <p:cNvSpPr/>
          <p:nvPr/>
        </p:nvSpPr>
        <p:spPr>
          <a:xfrm>
            <a:off x="2500298" y="2571744"/>
            <a:ext cx="785818" cy="28575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Двойная стрелка влево/вправо 36"/>
          <p:cNvSpPr/>
          <p:nvPr/>
        </p:nvSpPr>
        <p:spPr>
          <a:xfrm>
            <a:off x="5643570" y="2571744"/>
            <a:ext cx="785818" cy="28575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Двойная стрелка вверх/вниз 37"/>
          <p:cNvSpPr/>
          <p:nvPr/>
        </p:nvSpPr>
        <p:spPr>
          <a:xfrm>
            <a:off x="4429124" y="3357562"/>
            <a:ext cx="214314" cy="642942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4" name="Прямая соединительная линия 43"/>
          <p:cNvCxnSpPr>
            <a:stCxn id="20" idx="0"/>
            <a:endCxn id="19" idx="2"/>
          </p:cNvCxnSpPr>
          <p:nvPr/>
        </p:nvCxnSpPr>
        <p:spPr>
          <a:xfrm rot="5400000" flipH="1" flipV="1">
            <a:off x="3229161" y="4313140"/>
            <a:ext cx="494418" cy="2166458"/>
          </a:xfrm>
          <a:prstGeom prst="line">
            <a:avLst/>
          </a:prstGeom>
          <a:ln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>
            <a:stCxn id="21" idx="0"/>
            <a:endCxn id="19" idx="2"/>
          </p:cNvCxnSpPr>
          <p:nvPr/>
        </p:nvCxnSpPr>
        <p:spPr>
          <a:xfrm rot="5400000" flipH="1" flipV="1">
            <a:off x="3943541" y="5027520"/>
            <a:ext cx="494418" cy="737698"/>
          </a:xfrm>
          <a:prstGeom prst="line">
            <a:avLst/>
          </a:prstGeom>
          <a:ln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>
            <a:stCxn id="22" idx="0"/>
            <a:endCxn id="19" idx="2"/>
          </p:cNvCxnSpPr>
          <p:nvPr/>
        </p:nvCxnSpPr>
        <p:spPr>
          <a:xfrm rot="16200000" flipV="1">
            <a:off x="4622202" y="5086557"/>
            <a:ext cx="494418" cy="619624"/>
          </a:xfrm>
          <a:prstGeom prst="line">
            <a:avLst/>
          </a:prstGeom>
          <a:ln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>
            <a:stCxn id="23" idx="0"/>
            <a:endCxn id="19" idx="2"/>
          </p:cNvCxnSpPr>
          <p:nvPr/>
        </p:nvCxnSpPr>
        <p:spPr>
          <a:xfrm rot="16200000" flipV="1">
            <a:off x="5300863" y="4407896"/>
            <a:ext cx="494418" cy="1976946"/>
          </a:xfrm>
          <a:prstGeom prst="line">
            <a:avLst/>
          </a:prstGeom>
          <a:ln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hape 51"/>
          <p:cNvCxnSpPr>
            <a:endCxn id="27" idx="3"/>
          </p:cNvCxnSpPr>
          <p:nvPr/>
        </p:nvCxnSpPr>
        <p:spPr>
          <a:xfrm rot="5400000">
            <a:off x="5849131" y="4275864"/>
            <a:ext cx="2954488" cy="508592"/>
          </a:xfrm>
          <a:prstGeom prst="bentConnector2">
            <a:avLst/>
          </a:prstGeom>
          <a:ln>
            <a:solidFill>
              <a:srgbClr val="00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7537406" y="4143380"/>
            <a:ext cx="16065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rgbClr val="000066"/>
                </a:solidFill>
              </a:rPr>
              <a:t>Проверка, </a:t>
            </a:r>
          </a:p>
          <a:p>
            <a:r>
              <a:rPr lang="ru-RU" sz="1400" dirty="0" smtClean="0">
                <a:solidFill>
                  <a:srgbClr val="000066"/>
                </a:solidFill>
              </a:rPr>
              <a:t>меры воздействия</a:t>
            </a:r>
            <a:endParaRPr lang="ru-RU" sz="1400" dirty="0">
              <a:solidFill>
                <a:srgbClr val="000066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2267744" y="2276872"/>
            <a:ext cx="10422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Информация</a:t>
            </a:r>
            <a:endParaRPr lang="ru-RU" sz="1200" dirty="0"/>
          </a:p>
        </p:txBody>
      </p:sp>
      <p:sp>
        <p:nvSpPr>
          <p:cNvPr id="56" name="TextBox 55"/>
          <p:cNvSpPr txBox="1"/>
          <p:nvPr/>
        </p:nvSpPr>
        <p:spPr>
          <a:xfrm>
            <a:off x="5580112" y="2276872"/>
            <a:ext cx="10422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Информация</a:t>
            </a:r>
            <a:endParaRPr lang="ru-RU" sz="1200" dirty="0"/>
          </a:p>
        </p:txBody>
      </p:sp>
      <p:sp>
        <p:nvSpPr>
          <p:cNvPr id="58" name="TextBox 57"/>
          <p:cNvSpPr txBox="1"/>
          <p:nvPr/>
        </p:nvSpPr>
        <p:spPr>
          <a:xfrm>
            <a:off x="4071934" y="3143248"/>
            <a:ext cx="369332" cy="949940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ru-RU" sz="1200" dirty="0" smtClean="0"/>
              <a:t>Информация</a:t>
            </a:r>
            <a:endParaRPr lang="ru-RU" sz="1200" dirty="0"/>
          </a:p>
        </p:txBody>
      </p:sp>
      <p:sp>
        <p:nvSpPr>
          <p:cNvPr id="59" name="TextBox 58"/>
          <p:cNvSpPr txBox="1"/>
          <p:nvPr/>
        </p:nvSpPr>
        <p:spPr>
          <a:xfrm>
            <a:off x="1214414" y="214290"/>
            <a:ext cx="67344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0066"/>
                </a:solidFill>
              </a:rPr>
              <a:t>Концептуальная модель взаимодействия в рамках мониторинга и </a:t>
            </a:r>
          </a:p>
          <a:p>
            <a:pPr algn="ctr"/>
            <a:r>
              <a:rPr lang="ru-RU" dirty="0" smtClean="0">
                <a:solidFill>
                  <a:srgbClr val="000066"/>
                </a:solidFill>
              </a:rPr>
              <a:t>анализа государственных и муниципальных закупок</a:t>
            </a:r>
            <a:endParaRPr lang="ru-RU" dirty="0">
              <a:solidFill>
                <a:srgbClr val="000066"/>
              </a:solidFill>
            </a:endParaRPr>
          </a:p>
        </p:txBody>
      </p:sp>
      <p:sp>
        <p:nvSpPr>
          <p:cNvPr id="45" name="Двойная стрелка влево/вправо 44"/>
          <p:cNvSpPr/>
          <p:nvPr/>
        </p:nvSpPr>
        <p:spPr>
          <a:xfrm rot="18800130">
            <a:off x="2273470" y="3759691"/>
            <a:ext cx="1788750" cy="202714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AutoShape 7"/>
          <p:cNvSpPr>
            <a:spLocks noChangeArrowheads="1"/>
          </p:cNvSpPr>
          <p:nvPr/>
        </p:nvSpPr>
        <p:spPr bwMode="auto">
          <a:xfrm>
            <a:off x="179512" y="1844824"/>
            <a:ext cx="2071702" cy="1214446"/>
          </a:xfrm>
          <a:prstGeom prst="roundRect">
            <a:avLst>
              <a:gd name="adj" fmla="val 11685"/>
            </a:avLst>
          </a:prstGeom>
          <a:noFill/>
          <a:ln w="15875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sz="1800" b="1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49" name="Picture 4" descr="http://heraldry.hobby.ru/img/rf_eagle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1844824"/>
            <a:ext cx="717551" cy="717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1556792"/>
            <a:ext cx="950914" cy="633425"/>
          </a:xfrm>
          <a:prstGeom prst="rect">
            <a:avLst/>
          </a:prstGeom>
          <a:noFill/>
          <a:ln w="3175">
            <a:solidFill>
              <a:srgbClr val="000066"/>
            </a:solidFill>
            <a:miter lim="800000"/>
            <a:headEnd/>
            <a:tailEnd/>
          </a:ln>
          <a:effectLst/>
        </p:spPr>
      </p:pic>
      <p:sp>
        <p:nvSpPr>
          <p:cNvPr id="53" name="Text Box 6"/>
          <p:cNvSpPr txBox="1">
            <a:spLocks noChangeArrowheads="1"/>
          </p:cNvSpPr>
          <p:nvPr/>
        </p:nvSpPr>
        <p:spPr bwMode="auto">
          <a:xfrm>
            <a:off x="1763688" y="1196752"/>
            <a:ext cx="146048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dirty="0">
                <a:solidFill>
                  <a:srgbClr val="000066"/>
                </a:solidFill>
                <a:latin typeface="Times New Roman" pitchFamily="18" charset="0"/>
              </a:rPr>
              <a:t>Система КПЭ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251520" y="2492896"/>
            <a:ext cx="2017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rgbClr val="000066"/>
                </a:solidFill>
              </a:rPr>
              <a:t>Минэкономразвития</a:t>
            </a:r>
          </a:p>
          <a:p>
            <a:pPr algn="ctr"/>
            <a:r>
              <a:rPr lang="ru-RU" sz="1600" dirty="0" smtClean="0">
                <a:solidFill>
                  <a:srgbClr val="000066"/>
                </a:solidFill>
              </a:rPr>
              <a:t>России</a:t>
            </a:r>
            <a:endParaRPr lang="ru-RU" sz="1600" dirty="0">
              <a:solidFill>
                <a:srgbClr val="00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0167\Мои документы\Мои рисунки\Рисунок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95091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857488" y="285728"/>
            <a:ext cx="372666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500" dirty="0" smtClean="0">
                <a:solidFill>
                  <a:srgbClr val="000066"/>
                </a:solidFill>
              </a:rPr>
              <a:t>Содержание презентации</a:t>
            </a:r>
            <a:endParaRPr lang="ru-RU" sz="2500" dirty="0">
              <a:solidFill>
                <a:srgbClr val="000066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500034" y="1071546"/>
            <a:ext cx="432048" cy="432048"/>
          </a:xfrm>
          <a:prstGeom prst="ellipse">
            <a:avLst/>
          </a:prstGeom>
          <a:solidFill>
            <a:srgbClr val="3E8A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1</a:t>
            </a:r>
            <a:endParaRPr lang="ru-RU" b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500034" y="1571612"/>
            <a:ext cx="432048" cy="432048"/>
          </a:xfrm>
          <a:prstGeom prst="ellipse">
            <a:avLst/>
          </a:prstGeom>
          <a:solidFill>
            <a:srgbClr val="3E8A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8" name="Овал 7"/>
          <p:cNvSpPr/>
          <p:nvPr/>
        </p:nvSpPr>
        <p:spPr>
          <a:xfrm>
            <a:off x="500034" y="2071678"/>
            <a:ext cx="432048" cy="432048"/>
          </a:xfrm>
          <a:prstGeom prst="ellipse">
            <a:avLst/>
          </a:prstGeom>
          <a:solidFill>
            <a:srgbClr val="3E8A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3</a:t>
            </a:r>
          </a:p>
        </p:txBody>
      </p:sp>
      <p:sp>
        <p:nvSpPr>
          <p:cNvPr id="9" name="Овал 8"/>
          <p:cNvSpPr/>
          <p:nvPr/>
        </p:nvSpPr>
        <p:spPr>
          <a:xfrm>
            <a:off x="500034" y="2571744"/>
            <a:ext cx="432048" cy="432048"/>
          </a:xfrm>
          <a:prstGeom prst="ellipse">
            <a:avLst/>
          </a:prstGeom>
          <a:solidFill>
            <a:srgbClr val="3E8A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4</a:t>
            </a:r>
          </a:p>
        </p:txBody>
      </p:sp>
      <p:sp>
        <p:nvSpPr>
          <p:cNvPr id="10" name="Овал 9"/>
          <p:cNvSpPr/>
          <p:nvPr/>
        </p:nvSpPr>
        <p:spPr>
          <a:xfrm>
            <a:off x="500034" y="3143248"/>
            <a:ext cx="432048" cy="432048"/>
          </a:xfrm>
          <a:prstGeom prst="ellipse">
            <a:avLst/>
          </a:prstGeom>
          <a:solidFill>
            <a:srgbClr val="3E8A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5</a:t>
            </a:r>
          </a:p>
        </p:txBody>
      </p:sp>
      <p:sp>
        <p:nvSpPr>
          <p:cNvPr id="11" name="Овал 10"/>
          <p:cNvSpPr/>
          <p:nvPr/>
        </p:nvSpPr>
        <p:spPr>
          <a:xfrm>
            <a:off x="500034" y="3786190"/>
            <a:ext cx="432048" cy="432048"/>
          </a:xfrm>
          <a:prstGeom prst="ellipse">
            <a:avLst/>
          </a:prstGeom>
          <a:solidFill>
            <a:srgbClr val="3E8A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6</a:t>
            </a:r>
          </a:p>
        </p:txBody>
      </p:sp>
      <p:sp>
        <p:nvSpPr>
          <p:cNvPr id="12" name="Овал 11"/>
          <p:cNvSpPr/>
          <p:nvPr/>
        </p:nvSpPr>
        <p:spPr>
          <a:xfrm>
            <a:off x="500034" y="4429132"/>
            <a:ext cx="432048" cy="432048"/>
          </a:xfrm>
          <a:prstGeom prst="ellipse">
            <a:avLst/>
          </a:prstGeom>
          <a:solidFill>
            <a:srgbClr val="3E8A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7</a:t>
            </a:r>
          </a:p>
        </p:txBody>
      </p:sp>
      <p:sp>
        <p:nvSpPr>
          <p:cNvPr id="13" name="Овал 12"/>
          <p:cNvSpPr/>
          <p:nvPr/>
        </p:nvSpPr>
        <p:spPr>
          <a:xfrm>
            <a:off x="500034" y="5143512"/>
            <a:ext cx="432048" cy="432048"/>
          </a:xfrm>
          <a:prstGeom prst="ellipse">
            <a:avLst/>
          </a:prstGeom>
          <a:solidFill>
            <a:srgbClr val="3E8A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8</a:t>
            </a:r>
          </a:p>
        </p:txBody>
      </p:sp>
      <p:sp>
        <p:nvSpPr>
          <p:cNvPr id="14" name="Овал 13"/>
          <p:cNvSpPr/>
          <p:nvPr/>
        </p:nvSpPr>
        <p:spPr>
          <a:xfrm>
            <a:off x="500034" y="5929330"/>
            <a:ext cx="432048" cy="432048"/>
          </a:xfrm>
          <a:prstGeom prst="ellipse">
            <a:avLst/>
          </a:prstGeom>
          <a:solidFill>
            <a:srgbClr val="3E8A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9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00100" y="1071546"/>
            <a:ext cx="75888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Актуальность организации системы мониторинга бюджетных обязательств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1000100" y="1571612"/>
            <a:ext cx="77523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Взаимодействие процессов управления финансами и управления закупками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1000100" y="2000240"/>
            <a:ext cx="71984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Встраивание элементов контроля, включая мониторинг бюджетных </a:t>
            </a:r>
          </a:p>
          <a:p>
            <a:r>
              <a:rPr lang="ru-RU" dirty="0" smtClean="0"/>
              <a:t>обязательств в процессы управления финансами и закупками </a:t>
            </a:r>
            <a:endParaRPr lang="ru-RU" dirty="0"/>
          </a:p>
        </p:txBody>
      </p:sp>
      <p:sp>
        <p:nvSpPr>
          <p:cNvPr id="19" name="TextBox 16"/>
          <p:cNvSpPr txBox="1"/>
          <p:nvPr/>
        </p:nvSpPr>
        <p:spPr>
          <a:xfrm>
            <a:off x="1000100" y="3071810"/>
            <a:ext cx="71332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Использование методологии </a:t>
            </a:r>
            <a:r>
              <a:rPr lang="ru-RU" dirty="0" err="1" smtClean="0"/>
              <a:t>риск-менеджмента</a:t>
            </a:r>
            <a:r>
              <a:rPr lang="ru-RU" dirty="0" smtClean="0"/>
              <a:t> в целях определения</a:t>
            </a:r>
          </a:p>
          <a:p>
            <a:r>
              <a:rPr lang="ru-RU" dirty="0" smtClean="0"/>
              <a:t>параметров (индикаторов) мониторинга бюджетных обязательств</a:t>
            </a:r>
            <a:endParaRPr lang="ru-RU" dirty="0"/>
          </a:p>
        </p:txBody>
      </p:sp>
      <p:sp>
        <p:nvSpPr>
          <p:cNvPr id="20" name="TextBox 16"/>
          <p:cNvSpPr txBox="1"/>
          <p:nvPr/>
        </p:nvSpPr>
        <p:spPr>
          <a:xfrm>
            <a:off x="1000100" y="3714752"/>
            <a:ext cx="80679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Цель и задачи системы анализа эффективности бюджетных расходов в области </a:t>
            </a:r>
          </a:p>
          <a:p>
            <a:r>
              <a:rPr lang="ru-RU" dirty="0" smtClean="0"/>
              <a:t>государственных и муниципальных закупок</a:t>
            </a:r>
            <a:endParaRPr lang="ru-RU" dirty="0"/>
          </a:p>
        </p:txBody>
      </p:sp>
      <p:sp>
        <p:nvSpPr>
          <p:cNvPr id="21" name="TextBox 16"/>
          <p:cNvSpPr txBox="1"/>
          <p:nvPr/>
        </p:nvSpPr>
        <p:spPr>
          <a:xfrm>
            <a:off x="1000100" y="4357694"/>
            <a:ext cx="76473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Основные функциональные </a:t>
            </a:r>
            <a:r>
              <a:rPr lang="ru-RU" dirty="0" smtClean="0"/>
              <a:t>возможности </a:t>
            </a:r>
            <a:r>
              <a:rPr lang="ru-RU" dirty="0" smtClean="0"/>
              <a:t>системы эффективности </a:t>
            </a:r>
          </a:p>
          <a:p>
            <a:r>
              <a:rPr lang="ru-RU" dirty="0" smtClean="0"/>
              <a:t>бюджетных </a:t>
            </a:r>
            <a:r>
              <a:rPr lang="ru-RU" dirty="0" smtClean="0"/>
              <a:t>расходов в области </a:t>
            </a:r>
            <a:r>
              <a:rPr lang="ru-RU" dirty="0" smtClean="0"/>
              <a:t>государственных </a:t>
            </a:r>
            <a:r>
              <a:rPr lang="ru-RU" dirty="0" smtClean="0"/>
              <a:t>и муниципальных </a:t>
            </a:r>
            <a:r>
              <a:rPr lang="ru-RU" dirty="0" smtClean="0"/>
              <a:t>закупок</a:t>
            </a:r>
            <a:endParaRPr lang="ru-RU" dirty="0"/>
          </a:p>
        </p:txBody>
      </p:sp>
      <p:sp>
        <p:nvSpPr>
          <p:cNvPr id="22" name="TextBox 16"/>
          <p:cNvSpPr txBox="1"/>
          <p:nvPr/>
        </p:nvSpPr>
        <p:spPr>
          <a:xfrm>
            <a:off x="1000100" y="2643182"/>
            <a:ext cx="77348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Проблемы развития </a:t>
            </a:r>
            <a:r>
              <a:rPr lang="ru-RU" dirty="0" smtClean="0"/>
              <a:t>и автоматизации мониторинга </a:t>
            </a:r>
            <a:r>
              <a:rPr lang="ru-RU" dirty="0" smtClean="0"/>
              <a:t>бюджетных обязательств</a:t>
            </a:r>
            <a:endParaRPr lang="ru-RU" dirty="0"/>
          </a:p>
        </p:txBody>
      </p:sp>
      <p:sp>
        <p:nvSpPr>
          <p:cNvPr id="23" name="TextBox 16"/>
          <p:cNvSpPr txBox="1"/>
          <p:nvPr/>
        </p:nvSpPr>
        <p:spPr>
          <a:xfrm>
            <a:off x="1000100" y="5072074"/>
            <a:ext cx="72427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Имеющиеся результаты экспериментального мониторинга бюджетных </a:t>
            </a:r>
          </a:p>
          <a:p>
            <a:r>
              <a:rPr lang="ru-RU" dirty="0" smtClean="0"/>
              <a:t>обязательств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1000100" y="5786454"/>
            <a:ext cx="79522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Предлагаемая концептуальная модель взаимодействия в рамках мониторинга</a:t>
            </a:r>
          </a:p>
          <a:p>
            <a:r>
              <a:rPr lang="ru-RU" dirty="0" smtClean="0"/>
              <a:t> и анализа государственных и муниципальных закупок</a:t>
            </a:r>
            <a:endParaRPr lang="ru-RU" dirty="0"/>
          </a:p>
        </p:txBody>
      </p:sp>
      <p:grpSp>
        <p:nvGrpSpPr>
          <p:cNvPr id="25" name="Group 10"/>
          <p:cNvGrpSpPr>
            <a:grpSpLocks/>
          </p:cNvGrpSpPr>
          <p:nvPr/>
        </p:nvGrpSpPr>
        <p:grpSpPr bwMode="auto">
          <a:xfrm>
            <a:off x="0" y="6596063"/>
            <a:ext cx="9144000" cy="261937"/>
            <a:chOff x="0" y="4155"/>
            <a:chExt cx="5760" cy="165"/>
          </a:xfrm>
        </p:grpSpPr>
        <p:sp>
          <p:nvSpPr>
            <p:cNvPr id="26" name="Rectangle 7"/>
            <p:cNvSpPr>
              <a:spLocks noChangeArrowheads="1"/>
            </p:cNvSpPr>
            <p:nvPr/>
          </p:nvSpPr>
          <p:spPr bwMode="auto">
            <a:xfrm>
              <a:off x="0" y="4156"/>
              <a:ext cx="5760" cy="164"/>
            </a:xfrm>
            <a:prstGeom prst="rect">
              <a:avLst/>
            </a:prstGeom>
            <a:solidFill>
              <a:srgbClr val="CCECFF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" name="Text Box 8"/>
            <p:cNvSpPr txBox="1">
              <a:spLocks noChangeArrowheads="1"/>
            </p:cNvSpPr>
            <p:nvPr/>
          </p:nvSpPr>
          <p:spPr bwMode="auto">
            <a:xfrm>
              <a:off x="113" y="4156"/>
              <a:ext cx="140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800" dirty="0"/>
                <a:t>ФЕДЕРАЛЬНОЕ КАЗНАЧЕЙСТВО</a:t>
              </a:r>
            </a:p>
          </p:txBody>
        </p:sp>
        <p:sp>
          <p:nvSpPr>
            <p:cNvPr id="28" name="Text Box 9"/>
            <p:cNvSpPr txBox="1">
              <a:spLocks noChangeArrowheads="1"/>
            </p:cNvSpPr>
            <p:nvPr/>
          </p:nvSpPr>
          <p:spPr bwMode="auto">
            <a:xfrm>
              <a:off x="4967" y="4155"/>
              <a:ext cx="793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www.roskazna.ru</a:t>
              </a:r>
              <a:endParaRPr lang="ru-RU" sz="10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7" y="0"/>
            <a:ext cx="9142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Овал 4"/>
          <p:cNvSpPr/>
          <p:nvPr/>
        </p:nvSpPr>
        <p:spPr>
          <a:xfrm>
            <a:off x="500034" y="1571612"/>
            <a:ext cx="432048" cy="432048"/>
          </a:xfrm>
          <a:prstGeom prst="ellipse">
            <a:avLst/>
          </a:prstGeom>
          <a:solidFill>
            <a:srgbClr val="3E8A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1</a:t>
            </a:r>
            <a:endParaRPr lang="ru-RU" b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00166" y="285728"/>
            <a:ext cx="6941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 smtClean="0">
                <a:solidFill>
                  <a:srgbClr val="000066"/>
                </a:solidFill>
              </a:rPr>
              <a:t>Пилотные</a:t>
            </a:r>
            <a:r>
              <a:rPr lang="ru-RU" b="1" dirty="0" smtClean="0">
                <a:solidFill>
                  <a:srgbClr val="000066"/>
                </a:solidFill>
              </a:rPr>
              <a:t> главные распорядители средств федерального бюджета</a:t>
            </a:r>
            <a:endParaRPr lang="ru-RU" b="1" dirty="0">
              <a:solidFill>
                <a:srgbClr val="000066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2976" y="1643050"/>
            <a:ext cx="7779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Федеральная служба государственной регистрации, кадастра и картографии</a:t>
            </a:r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>
            <a:off x="500034" y="2714620"/>
            <a:ext cx="432048" cy="432048"/>
          </a:xfrm>
          <a:prstGeom prst="ellipse">
            <a:avLst/>
          </a:prstGeom>
          <a:solidFill>
            <a:srgbClr val="3E8A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2</a:t>
            </a:r>
            <a:endParaRPr lang="ru-RU" b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14414" y="2714620"/>
            <a:ext cx="48994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Министерство культуры Российской Федерации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500034" y="4000504"/>
            <a:ext cx="432048" cy="432048"/>
          </a:xfrm>
          <a:prstGeom prst="ellipse">
            <a:avLst/>
          </a:prstGeom>
          <a:solidFill>
            <a:srgbClr val="3E8A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3</a:t>
            </a:r>
            <a:endParaRPr lang="ru-RU" b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14414" y="4071942"/>
            <a:ext cx="5578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Министерство внутренних дел Российской Федерации</a:t>
            </a:r>
            <a:endParaRPr lang="ru-RU" dirty="0"/>
          </a:p>
        </p:txBody>
      </p:sp>
      <p:sp>
        <p:nvSpPr>
          <p:cNvPr id="14" name="Овал 13"/>
          <p:cNvSpPr/>
          <p:nvPr/>
        </p:nvSpPr>
        <p:spPr>
          <a:xfrm>
            <a:off x="500034" y="5214950"/>
            <a:ext cx="432048" cy="432048"/>
          </a:xfrm>
          <a:prstGeom prst="ellipse">
            <a:avLst/>
          </a:prstGeom>
          <a:solidFill>
            <a:srgbClr val="3E8A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4</a:t>
            </a:r>
            <a:endParaRPr lang="ru-RU" b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42976" y="5286388"/>
            <a:ext cx="59783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Министерство сельского хозяйства Российской Федерации</a:t>
            </a: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928794" y="1928802"/>
            <a:ext cx="492922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000066"/>
                </a:solidFill>
              </a:rPr>
              <a:t>Благодарю за внимание!</a:t>
            </a:r>
            <a:endParaRPr lang="ru-RU" sz="3000" b="1" dirty="0">
              <a:solidFill>
                <a:srgbClr val="000066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357554" y="6072206"/>
            <a:ext cx="2815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solidFill>
                  <a:srgbClr val="000066"/>
                </a:solidFill>
              </a:rPr>
              <a:t>г. Саратов, </a:t>
            </a:r>
            <a:r>
              <a:rPr lang="ru-RU" dirty="0" smtClean="0">
                <a:solidFill>
                  <a:srgbClr val="000066"/>
                </a:solidFill>
              </a:rPr>
              <a:t>19 </a:t>
            </a:r>
            <a:r>
              <a:rPr lang="ru-RU" dirty="0" smtClean="0">
                <a:solidFill>
                  <a:srgbClr val="000066"/>
                </a:solidFill>
              </a:rPr>
              <a:t>июля 2012 г. </a:t>
            </a:r>
            <a:endParaRPr lang="ru-RU" dirty="0">
              <a:solidFill>
                <a:srgbClr val="000066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2775"/>
            <a:ext cx="1854144" cy="151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 descr="http://s59.radikal.ru/i166/0912/ae/f4cdb9bdaa3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9484" y="1984353"/>
            <a:ext cx="1349608" cy="826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3"/>
          <p:cNvSpPr>
            <a:spLocks/>
          </p:cNvSpPr>
          <p:nvPr/>
        </p:nvSpPr>
        <p:spPr bwMode="auto">
          <a:xfrm>
            <a:off x="250825" y="333375"/>
            <a:ext cx="85852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8100" tIns="38100" rIns="38100" bIns="38100" anchor="ctr"/>
          <a:lstStyle/>
          <a:p>
            <a:pPr algn="ctr"/>
            <a:r>
              <a:rPr lang="en-US" sz="1800" b="1" dirty="0">
                <a:solidFill>
                  <a:srgbClr val="000066"/>
                </a:solidFill>
                <a:latin typeface="Times New Roman" pitchFamily="18" charset="0"/>
                <a:sym typeface="Lucida Grande" charset="0"/>
              </a:rPr>
              <a:t>К</a:t>
            </a:r>
            <a:r>
              <a:rPr lang="ru-RU" sz="1800" b="1" dirty="0">
                <a:solidFill>
                  <a:srgbClr val="000066"/>
                </a:solidFill>
                <a:latin typeface="Times New Roman" pitchFamily="18" charset="0"/>
                <a:sym typeface="Lucida Grande" charset="0"/>
              </a:rPr>
              <a:t>АЗНАЧЕЙСТВО РОССИИ</a:t>
            </a:r>
            <a:endParaRPr lang="en-US" sz="1800" b="1" dirty="0">
              <a:solidFill>
                <a:srgbClr val="000066"/>
              </a:solidFill>
              <a:latin typeface="Times New Roman" pitchFamily="18" charset="0"/>
              <a:sym typeface="Lucida Grande" charset="0"/>
            </a:endParaRPr>
          </a:p>
        </p:txBody>
      </p:sp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32240" y="1412776"/>
            <a:ext cx="2269851" cy="1512000"/>
          </a:xfrm>
          <a:prstGeom prst="rect">
            <a:avLst/>
          </a:prstGeom>
          <a:noFill/>
          <a:ln w="3175">
            <a:solidFill>
              <a:srgbClr val="000066"/>
            </a:solidFill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642910" y="3000372"/>
            <a:ext cx="720079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0066"/>
                </a:solidFill>
              </a:rPr>
              <a:t>т</a:t>
            </a:r>
            <a:r>
              <a:rPr lang="ru-RU" sz="2400" dirty="0" smtClean="0">
                <a:solidFill>
                  <a:srgbClr val="000066"/>
                </a:solidFill>
              </a:rPr>
              <a:t>ел. (495) 214-72-29</a:t>
            </a:r>
          </a:p>
          <a:p>
            <a:pPr algn="ctr"/>
            <a:endParaRPr lang="ru-RU" sz="2400" dirty="0" smtClean="0">
              <a:solidFill>
                <a:srgbClr val="000066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0066"/>
                </a:solidFill>
              </a:rPr>
              <a:t>Е-</a:t>
            </a:r>
            <a:r>
              <a:rPr lang="en-US" sz="2400" b="1" dirty="0" smtClean="0">
                <a:solidFill>
                  <a:srgbClr val="000066"/>
                </a:solidFill>
              </a:rPr>
              <a:t>mail</a:t>
            </a:r>
            <a:r>
              <a:rPr lang="ru-RU" sz="2400" b="1" dirty="0" smtClean="0">
                <a:solidFill>
                  <a:srgbClr val="000066"/>
                </a:solidFill>
              </a:rPr>
              <a:t>: </a:t>
            </a:r>
            <a:r>
              <a:rPr lang="en-US" sz="2400" b="1" dirty="0" smtClean="0">
                <a:solidFill>
                  <a:srgbClr val="000066"/>
                </a:solidFill>
              </a:rPr>
              <a:t>dsemenov@roskazna.ru</a:t>
            </a:r>
            <a:endParaRPr lang="ru-RU" sz="2400" b="1" dirty="0"/>
          </a:p>
          <a:p>
            <a:pPr algn="ctr"/>
            <a:endParaRPr lang="ru-RU" dirty="0">
              <a:solidFill>
                <a:srgbClr val="000066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03620" y="4500570"/>
            <a:ext cx="648568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66"/>
                </a:solidFill>
              </a:rPr>
              <a:t>Семенов Дмитрий Александрович </a:t>
            </a:r>
            <a:r>
              <a:rPr lang="ru-RU" sz="2000" dirty="0" smtClean="0">
                <a:solidFill>
                  <a:srgbClr val="000066"/>
                </a:solidFill>
              </a:rPr>
              <a:t>– </a:t>
            </a:r>
          </a:p>
          <a:p>
            <a:pPr algn="ctr"/>
            <a:r>
              <a:rPr lang="ru-RU" sz="2000" dirty="0" smtClean="0">
                <a:solidFill>
                  <a:srgbClr val="000066"/>
                </a:solidFill>
              </a:rPr>
              <a:t>заместитель начальника Управления обеспечения </a:t>
            </a:r>
          </a:p>
          <a:p>
            <a:pPr algn="ctr"/>
            <a:r>
              <a:rPr lang="ru-RU" sz="2000" dirty="0" smtClean="0">
                <a:solidFill>
                  <a:srgbClr val="000066"/>
                </a:solidFill>
              </a:rPr>
              <a:t>исполнения федерального бюджета Казначейства России</a:t>
            </a:r>
            <a:endParaRPr lang="ru-RU" sz="2000" dirty="0">
              <a:solidFill>
                <a:srgbClr val="00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Номер слайда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76A310F-7FA7-4A02-84E9-E237142D643B}" type="slidenum">
              <a:rPr lang="ru-RU"/>
              <a:pPr/>
              <a:t>3</a:t>
            </a:fld>
            <a:endParaRPr lang="ru-RU"/>
          </a:p>
        </p:txBody>
      </p:sp>
      <p:sp>
        <p:nvSpPr>
          <p:cNvPr id="1033" name="Text Box 9"/>
          <p:cNvSpPr txBox="1">
            <a:spLocks noChangeArrowheads="1"/>
          </p:cNvSpPr>
          <p:nvPr/>
        </p:nvSpPr>
        <p:spPr bwMode="auto">
          <a:xfrm>
            <a:off x="714348" y="1357298"/>
            <a:ext cx="77755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/>
              <a:t>Объем заключенных государственных и муниципальных контрактов за 2011 год составил (</a:t>
            </a:r>
            <a:r>
              <a:rPr lang="ru-RU" i="1" dirty="0"/>
              <a:t>по данным сайта </a:t>
            </a:r>
            <a:r>
              <a:rPr lang="en-US" i="1" dirty="0"/>
              <a:t>www.zakupki.gov.ru</a:t>
            </a:r>
            <a:r>
              <a:rPr lang="ru-RU" dirty="0"/>
              <a:t>)  </a:t>
            </a:r>
            <a:endParaRPr lang="en-US" dirty="0"/>
          </a:p>
          <a:p>
            <a:pPr algn="ctr">
              <a:spcBef>
                <a:spcPct val="50000"/>
              </a:spcBef>
            </a:pPr>
            <a:r>
              <a:rPr lang="ru-RU" sz="2400" b="1" u="sng" dirty="0" smtClean="0">
                <a:solidFill>
                  <a:srgbClr val="000066"/>
                </a:solidFill>
              </a:rPr>
              <a:t>6,</a:t>
            </a:r>
            <a:r>
              <a:rPr lang="en-US" sz="2400" b="1" u="sng" dirty="0" smtClean="0">
                <a:solidFill>
                  <a:srgbClr val="000066"/>
                </a:solidFill>
              </a:rPr>
              <a:t>4</a:t>
            </a:r>
            <a:r>
              <a:rPr lang="ru-RU" sz="2400" b="1" u="sng" dirty="0" smtClean="0">
                <a:solidFill>
                  <a:srgbClr val="000066"/>
                </a:solidFill>
              </a:rPr>
              <a:t> трлн. </a:t>
            </a:r>
            <a:r>
              <a:rPr lang="ru-RU" sz="2400" b="1" u="sng" dirty="0">
                <a:solidFill>
                  <a:srgbClr val="000066"/>
                </a:solidFill>
              </a:rPr>
              <a:t>руб</a:t>
            </a:r>
            <a:r>
              <a:rPr lang="ru-RU" sz="2400" b="1" u="sng" dirty="0" smtClean="0">
                <a:solidFill>
                  <a:srgbClr val="000066"/>
                </a:solidFill>
              </a:rPr>
              <a:t>.</a:t>
            </a:r>
            <a:endParaRPr lang="ru-RU" sz="2400" dirty="0">
              <a:solidFill>
                <a:srgbClr val="000066"/>
              </a:solidFill>
            </a:endParaRPr>
          </a:p>
        </p:txBody>
      </p:sp>
      <p:sp>
        <p:nvSpPr>
          <p:cNvPr id="1034" name="Text Box 10"/>
          <p:cNvSpPr txBox="1">
            <a:spLocks noChangeArrowheads="1"/>
          </p:cNvSpPr>
          <p:nvPr/>
        </p:nvSpPr>
        <p:spPr bwMode="auto">
          <a:xfrm>
            <a:off x="1071539" y="2928934"/>
            <a:ext cx="7858180" cy="1892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</a:pPr>
            <a:r>
              <a:rPr lang="ru-RU" dirty="0" smtClean="0"/>
              <a:t>             Индекс </a:t>
            </a:r>
            <a:r>
              <a:rPr lang="ru-RU" dirty="0"/>
              <a:t>восприятия коррупции (</a:t>
            </a:r>
            <a:r>
              <a:rPr lang="en-US" dirty="0"/>
              <a:t>Corruption Perception Index, CPI</a:t>
            </a:r>
            <a:r>
              <a:rPr lang="ru-RU" dirty="0"/>
              <a:t>)</a:t>
            </a:r>
            <a:r>
              <a:rPr lang="en-US" dirty="0"/>
              <a:t> </a:t>
            </a:r>
            <a:r>
              <a:rPr lang="en-US" dirty="0" smtClean="0"/>
              <a:t>    </a:t>
            </a:r>
          </a:p>
          <a:p>
            <a:pPr algn="l">
              <a:spcBef>
                <a:spcPts val="0"/>
              </a:spcBef>
            </a:pPr>
            <a:r>
              <a:rPr lang="ru-RU" dirty="0" smtClean="0"/>
              <a:t>            для </a:t>
            </a:r>
            <a:r>
              <a:rPr lang="en-US" dirty="0" smtClean="0"/>
              <a:t> </a:t>
            </a:r>
            <a:r>
              <a:rPr lang="ru-RU" dirty="0" smtClean="0"/>
              <a:t>Российской </a:t>
            </a:r>
            <a:r>
              <a:rPr lang="ru-RU" dirty="0"/>
              <a:t>Федерации за 2011 год составил </a:t>
            </a:r>
            <a:r>
              <a:rPr lang="ru-RU" b="1" u="sng" dirty="0">
                <a:solidFill>
                  <a:srgbClr val="000066"/>
                </a:solidFill>
              </a:rPr>
              <a:t>2,4</a:t>
            </a:r>
          </a:p>
          <a:p>
            <a:pPr>
              <a:spcBef>
                <a:spcPts val="0"/>
              </a:spcBef>
            </a:pPr>
            <a:r>
              <a:rPr lang="ru-RU" dirty="0"/>
              <a:t>Россия занимает </a:t>
            </a:r>
            <a:r>
              <a:rPr lang="ru-RU" b="1" u="sng" dirty="0">
                <a:solidFill>
                  <a:srgbClr val="000066"/>
                </a:solidFill>
              </a:rPr>
              <a:t>143 место</a:t>
            </a:r>
            <a:r>
              <a:rPr lang="ru-RU" dirty="0">
                <a:solidFill>
                  <a:srgbClr val="000066"/>
                </a:solidFill>
              </a:rPr>
              <a:t> </a:t>
            </a:r>
            <a:r>
              <a:rPr lang="ru-RU" dirty="0"/>
              <a:t>по </a:t>
            </a:r>
            <a:r>
              <a:rPr lang="en-US" dirty="0"/>
              <a:t>CPI</a:t>
            </a:r>
            <a:r>
              <a:rPr lang="ru-RU" dirty="0"/>
              <a:t> и находится в одной группе с такими странами как Нигерия, Уганда, Того, Мавритания.</a:t>
            </a:r>
          </a:p>
          <a:p>
            <a:pPr algn="l">
              <a:spcBef>
                <a:spcPts val="0"/>
              </a:spcBef>
            </a:pPr>
            <a:r>
              <a:rPr lang="ru-RU" dirty="0"/>
              <a:t>_______________________________________________________________</a:t>
            </a:r>
          </a:p>
          <a:p>
            <a:pPr algn="l">
              <a:spcBef>
                <a:spcPct val="50000"/>
              </a:spcBef>
            </a:pPr>
            <a:r>
              <a:rPr lang="ru-RU" dirty="0" err="1"/>
              <a:t>Справочно</a:t>
            </a:r>
            <a:r>
              <a:rPr lang="ru-RU" dirty="0"/>
              <a:t>:</a:t>
            </a:r>
          </a:p>
        </p:txBody>
      </p:sp>
      <p:sp>
        <p:nvSpPr>
          <p:cNvPr id="1036" name="Text Box 12"/>
          <p:cNvSpPr txBox="1">
            <a:spLocks noChangeArrowheads="1"/>
          </p:cNvSpPr>
          <p:nvPr/>
        </p:nvSpPr>
        <p:spPr bwMode="auto">
          <a:xfrm>
            <a:off x="1979613" y="4868863"/>
            <a:ext cx="316865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1400"/>
              <a:t>1 место - Новая Зеландия (</a:t>
            </a:r>
            <a:r>
              <a:rPr lang="en-US" sz="1400"/>
              <a:t>CPI 9,5)</a:t>
            </a:r>
            <a:r>
              <a:rPr lang="ru-RU" sz="1400"/>
              <a:t> </a:t>
            </a:r>
            <a:endParaRPr lang="en-US" sz="1400"/>
          </a:p>
          <a:p>
            <a:pPr algn="l">
              <a:spcBef>
                <a:spcPct val="50000"/>
              </a:spcBef>
            </a:pPr>
            <a:r>
              <a:rPr lang="en-US" sz="1400"/>
              <a:t>2 </a:t>
            </a:r>
            <a:r>
              <a:rPr lang="ru-RU" sz="1400"/>
              <a:t>место – Дания, Финляндия </a:t>
            </a:r>
            <a:endParaRPr lang="en-US" sz="1400"/>
          </a:p>
          <a:p>
            <a:pPr algn="l">
              <a:spcBef>
                <a:spcPct val="50000"/>
              </a:spcBef>
            </a:pPr>
            <a:r>
              <a:rPr lang="ru-RU" sz="1400"/>
              <a:t>(</a:t>
            </a:r>
            <a:r>
              <a:rPr lang="en-US" sz="1400"/>
              <a:t>CPI </a:t>
            </a:r>
            <a:r>
              <a:rPr lang="ru-RU" sz="1400"/>
              <a:t>9,4)</a:t>
            </a:r>
          </a:p>
          <a:p>
            <a:pPr algn="l">
              <a:spcBef>
                <a:spcPct val="50000"/>
              </a:spcBef>
            </a:pPr>
            <a:r>
              <a:rPr lang="ru-RU" sz="1400"/>
              <a:t>8 место – Австралия (</a:t>
            </a:r>
            <a:r>
              <a:rPr lang="en-US" sz="1400"/>
              <a:t>CPI </a:t>
            </a:r>
            <a:r>
              <a:rPr lang="ru-RU" sz="1400"/>
              <a:t>8,8)</a:t>
            </a:r>
          </a:p>
          <a:p>
            <a:pPr algn="l">
              <a:spcBef>
                <a:spcPct val="50000"/>
              </a:spcBef>
            </a:pPr>
            <a:r>
              <a:rPr lang="ru-RU" sz="1400"/>
              <a:t>10 место – Канада (</a:t>
            </a:r>
            <a:r>
              <a:rPr lang="en-US" sz="1400"/>
              <a:t>CPI </a:t>
            </a:r>
            <a:r>
              <a:rPr lang="ru-RU" sz="1400"/>
              <a:t>8,7)</a:t>
            </a:r>
          </a:p>
        </p:txBody>
      </p:sp>
      <p:sp>
        <p:nvSpPr>
          <p:cNvPr id="1039" name="Text Box 15"/>
          <p:cNvSpPr txBox="1">
            <a:spLocks noChangeArrowheads="1"/>
          </p:cNvSpPr>
          <p:nvPr/>
        </p:nvSpPr>
        <p:spPr bwMode="auto">
          <a:xfrm>
            <a:off x="5076825" y="4868863"/>
            <a:ext cx="3744913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1400"/>
              <a:t>14 место – Германия, Эстония (</a:t>
            </a:r>
            <a:r>
              <a:rPr lang="en-US" sz="1400"/>
              <a:t>CPI </a:t>
            </a:r>
            <a:r>
              <a:rPr lang="ru-RU" sz="1400"/>
              <a:t>8,0)</a:t>
            </a:r>
          </a:p>
          <a:p>
            <a:pPr algn="l">
              <a:spcBef>
                <a:spcPct val="50000"/>
              </a:spcBef>
            </a:pPr>
            <a:r>
              <a:rPr lang="ru-RU" sz="1400"/>
              <a:t>16 место – Великобритания (</a:t>
            </a:r>
            <a:r>
              <a:rPr lang="en-US" sz="1400"/>
              <a:t>CPI </a:t>
            </a:r>
            <a:r>
              <a:rPr lang="ru-RU" sz="1400"/>
              <a:t>7,8)</a:t>
            </a:r>
          </a:p>
          <a:p>
            <a:pPr algn="l">
              <a:spcBef>
                <a:spcPct val="50000"/>
              </a:spcBef>
            </a:pPr>
            <a:r>
              <a:rPr lang="ru-RU" sz="1400"/>
              <a:t>24 место - США (</a:t>
            </a:r>
            <a:r>
              <a:rPr lang="en-US" sz="1400"/>
              <a:t>CPI </a:t>
            </a:r>
            <a:r>
              <a:rPr lang="ru-RU" sz="1400"/>
              <a:t>7,1)</a:t>
            </a: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4" y="2000240"/>
            <a:ext cx="857256" cy="76300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11" name="Picture 3" descr="C:\!!!!!!!!!!!!!!!!!!Презентация ФКС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2714620"/>
            <a:ext cx="785818" cy="803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2000240"/>
            <a:ext cx="857256" cy="76300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13" name="Picture 2" descr="C:\Documents and Settings\0167\Мои документы\Мои рисунки\Рисунок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950913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1571604" y="214290"/>
            <a:ext cx="72866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0066"/>
                </a:solidFill>
              </a:rPr>
              <a:t>Актуальность организации мониторинга бюджетных обязательств</a:t>
            </a:r>
            <a:endParaRPr lang="ru-RU" sz="1400" b="1" dirty="0">
              <a:solidFill>
                <a:srgbClr val="000066"/>
              </a:solidFill>
            </a:endParaRPr>
          </a:p>
        </p:txBody>
      </p:sp>
      <p:grpSp>
        <p:nvGrpSpPr>
          <p:cNvPr id="15" name="Group 10"/>
          <p:cNvGrpSpPr>
            <a:grpSpLocks/>
          </p:cNvGrpSpPr>
          <p:nvPr/>
        </p:nvGrpSpPr>
        <p:grpSpPr bwMode="auto">
          <a:xfrm>
            <a:off x="0" y="6596063"/>
            <a:ext cx="9144000" cy="261937"/>
            <a:chOff x="0" y="4155"/>
            <a:chExt cx="5760" cy="165"/>
          </a:xfrm>
        </p:grpSpPr>
        <p:sp>
          <p:nvSpPr>
            <p:cNvPr id="16" name="Rectangle 7"/>
            <p:cNvSpPr>
              <a:spLocks noChangeArrowheads="1"/>
            </p:cNvSpPr>
            <p:nvPr/>
          </p:nvSpPr>
          <p:spPr bwMode="auto">
            <a:xfrm>
              <a:off x="0" y="4156"/>
              <a:ext cx="5760" cy="164"/>
            </a:xfrm>
            <a:prstGeom prst="rect">
              <a:avLst/>
            </a:prstGeom>
            <a:solidFill>
              <a:srgbClr val="CCECFF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" name="Text Box 8"/>
            <p:cNvSpPr txBox="1">
              <a:spLocks noChangeArrowheads="1"/>
            </p:cNvSpPr>
            <p:nvPr/>
          </p:nvSpPr>
          <p:spPr bwMode="auto">
            <a:xfrm>
              <a:off x="113" y="4156"/>
              <a:ext cx="140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800" dirty="0"/>
                <a:t>ФЕДЕРАЛЬНОЕ КАЗНАЧЕЙСТВО</a:t>
              </a:r>
            </a:p>
          </p:txBody>
        </p:sp>
        <p:sp>
          <p:nvSpPr>
            <p:cNvPr id="18" name="Text Box 9"/>
            <p:cNvSpPr txBox="1">
              <a:spLocks noChangeArrowheads="1"/>
            </p:cNvSpPr>
            <p:nvPr/>
          </p:nvSpPr>
          <p:spPr bwMode="auto">
            <a:xfrm>
              <a:off x="4967" y="4155"/>
              <a:ext cx="793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www.roskazna.ru</a:t>
              </a:r>
              <a:endParaRPr lang="ru-RU" sz="10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C:\Documents and Settings\0167\Мои документы\Мои рисунки\Рисунок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950913"/>
          </a:xfrm>
          <a:prstGeom prst="rect">
            <a:avLst/>
          </a:prstGeom>
          <a:noFill/>
        </p:spPr>
      </p:pic>
      <p:grpSp>
        <p:nvGrpSpPr>
          <p:cNvPr id="2" name="Группа 3"/>
          <p:cNvGrpSpPr>
            <a:grpSpLocks/>
          </p:cNvGrpSpPr>
          <p:nvPr/>
        </p:nvGrpSpPr>
        <p:grpSpPr bwMode="auto">
          <a:xfrm>
            <a:off x="2778120" y="1096956"/>
            <a:ext cx="6122987" cy="4988923"/>
            <a:chOff x="3217874" y="1088821"/>
            <a:chExt cx="6121400" cy="5142942"/>
          </a:xfrm>
        </p:grpSpPr>
        <p:sp>
          <p:nvSpPr>
            <p:cNvPr id="6150" name="AutoShape 4"/>
            <p:cNvSpPr>
              <a:spLocks noChangeArrowheads="1"/>
            </p:cNvSpPr>
            <p:nvPr/>
          </p:nvSpPr>
          <p:spPr bwMode="auto">
            <a:xfrm rot="10800000">
              <a:off x="3217874" y="1088821"/>
              <a:ext cx="6121400" cy="5041901"/>
            </a:xfrm>
            <a:prstGeom prst="verticalScroll">
              <a:avLst>
                <a:gd name="adj" fmla="val 12519"/>
              </a:avLst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rgbClr val="993300"/>
              </a:solidFill>
              <a:round/>
              <a:headEnd/>
              <a:tailEnd/>
            </a:ln>
          </p:spPr>
          <p:txBody>
            <a:bodyPr rot="10800000" wrap="none" anchor="ctr"/>
            <a:lstStyle/>
            <a:p>
              <a:endParaRPr lang="ru-RU">
                <a:solidFill>
                  <a:srgbClr val="FF3300"/>
                </a:solidFill>
                <a:latin typeface="Algerian" pitchFamily="82" charset="0"/>
              </a:endParaRPr>
            </a:p>
          </p:txBody>
        </p:sp>
        <p:sp>
          <p:nvSpPr>
            <p:cNvPr id="6151" name="TextBox 2"/>
            <p:cNvSpPr txBox="1">
              <a:spLocks noChangeArrowheads="1"/>
            </p:cNvSpPr>
            <p:nvPr/>
          </p:nvSpPr>
          <p:spPr bwMode="auto">
            <a:xfrm>
              <a:off x="3397216" y="5565478"/>
              <a:ext cx="4580510" cy="6662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dirty="0" smtClean="0"/>
                <a:t>Поручение Президента </a:t>
              </a:r>
            </a:p>
            <a:p>
              <a:pPr algn="ctr"/>
              <a:r>
                <a:rPr lang="ru-RU" dirty="0" smtClean="0"/>
                <a:t>Российской Федерации от 11.10.2011</a:t>
              </a:r>
              <a:endParaRPr lang="ru-RU" dirty="0"/>
            </a:p>
          </p:txBody>
        </p:sp>
        <p:sp>
          <p:nvSpPr>
            <p:cNvPr id="6152" name="TextBox 1"/>
            <p:cNvSpPr txBox="1">
              <a:spLocks noChangeArrowheads="1"/>
            </p:cNvSpPr>
            <p:nvPr/>
          </p:nvSpPr>
          <p:spPr bwMode="auto">
            <a:xfrm>
              <a:off x="3939997" y="1799061"/>
              <a:ext cx="4745670" cy="32045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indent="354013" algn="just"/>
              <a:r>
                <a:rPr lang="ru-RU" dirty="0" smtClean="0">
                  <a:latin typeface="+mj-lt"/>
                </a:rPr>
                <a:t>При создании организационно-правовых основ федеральной контрактной системы учтите необходимость:</a:t>
              </a:r>
            </a:p>
            <a:p>
              <a:pPr indent="354013" algn="just"/>
              <a:r>
                <a:rPr lang="ru-RU" dirty="0" smtClean="0">
                  <a:latin typeface="+mj-lt"/>
                </a:rPr>
                <a:t>Создания механизмов, обеспечивающих </a:t>
              </a:r>
              <a:r>
                <a:rPr lang="ru-RU" u="sng" dirty="0" smtClean="0">
                  <a:solidFill>
                    <a:srgbClr val="FF0000"/>
                  </a:solidFill>
                  <a:latin typeface="+mj-lt"/>
                </a:rPr>
                <a:t>постоянный мониторинг </a:t>
              </a:r>
              <a:r>
                <a:rPr lang="ru-RU" dirty="0" smtClean="0">
                  <a:latin typeface="+mj-lt"/>
                </a:rPr>
                <a:t>и системный аудит </a:t>
              </a:r>
              <a:r>
                <a:rPr lang="ru-RU" u="sng" dirty="0" smtClean="0">
                  <a:solidFill>
                    <a:srgbClr val="FF0000"/>
                  </a:solidFill>
                  <a:latin typeface="+mj-lt"/>
                </a:rPr>
                <a:t>эффективности закупок для обеспечения государственных и муниципальных нужд на этапах</a:t>
              </a:r>
              <a:r>
                <a:rPr lang="ru-RU" dirty="0" smtClean="0">
                  <a:latin typeface="+mj-lt"/>
                </a:rPr>
                <a:t> прогнозирования, планирования </a:t>
              </a:r>
              <a:r>
                <a:rPr lang="ru-RU" u="sng" dirty="0" smtClean="0">
                  <a:solidFill>
                    <a:srgbClr val="FF0000"/>
                  </a:solidFill>
                  <a:latin typeface="+mj-lt"/>
                </a:rPr>
                <a:t>и осуществления закупок</a:t>
              </a:r>
              <a:r>
                <a:rPr lang="ru-RU" dirty="0" smtClean="0">
                  <a:latin typeface="+mj-lt"/>
                </a:rPr>
                <a:t> и качества достигаемых результатов.</a:t>
              </a:r>
              <a:endParaRPr lang="ru-RU" sz="1400" dirty="0" smtClean="0"/>
            </a:p>
            <a:p>
              <a:endParaRPr lang="ru-RU" sz="1600" dirty="0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2060568" y="379404"/>
            <a:ext cx="68717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0066"/>
                </a:solidFill>
              </a:rPr>
              <a:t>Актуальность организации мониторинга бюджетных обязательств</a:t>
            </a:r>
            <a:endParaRPr lang="ru-RU" b="1" dirty="0">
              <a:solidFill>
                <a:srgbClr val="000066"/>
              </a:solidFill>
            </a:endParaRPr>
          </a:p>
        </p:txBody>
      </p:sp>
      <p:pic>
        <p:nvPicPr>
          <p:cNvPr id="44034" name="Picture 2" descr="C:\Documents and Settings\0167\Мои документы\Мои рисунки\i-gerb-sh-whit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347804" y="1276344"/>
            <a:ext cx="6175941" cy="5249868"/>
          </a:xfrm>
          <a:prstGeom prst="rect">
            <a:avLst/>
          </a:prstGeom>
          <a:noFill/>
        </p:spPr>
      </p:pic>
      <p:grpSp>
        <p:nvGrpSpPr>
          <p:cNvPr id="9" name="Group 10"/>
          <p:cNvGrpSpPr>
            <a:grpSpLocks/>
          </p:cNvGrpSpPr>
          <p:nvPr/>
        </p:nvGrpSpPr>
        <p:grpSpPr bwMode="auto">
          <a:xfrm>
            <a:off x="0" y="6596063"/>
            <a:ext cx="9144000" cy="261937"/>
            <a:chOff x="0" y="4155"/>
            <a:chExt cx="5760" cy="165"/>
          </a:xfrm>
        </p:grpSpPr>
        <p:sp>
          <p:nvSpPr>
            <p:cNvPr id="11" name="Rectangle 7"/>
            <p:cNvSpPr>
              <a:spLocks noChangeArrowheads="1"/>
            </p:cNvSpPr>
            <p:nvPr/>
          </p:nvSpPr>
          <p:spPr bwMode="auto">
            <a:xfrm>
              <a:off x="0" y="4156"/>
              <a:ext cx="5760" cy="164"/>
            </a:xfrm>
            <a:prstGeom prst="rect">
              <a:avLst/>
            </a:prstGeom>
            <a:solidFill>
              <a:srgbClr val="CCECFF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" name="Text Box 8"/>
            <p:cNvSpPr txBox="1">
              <a:spLocks noChangeArrowheads="1"/>
            </p:cNvSpPr>
            <p:nvPr/>
          </p:nvSpPr>
          <p:spPr bwMode="auto">
            <a:xfrm>
              <a:off x="113" y="4156"/>
              <a:ext cx="140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800" dirty="0"/>
                <a:t>ФЕДЕРАЛЬНОЕ КАЗНАЧЕЙСТВО</a:t>
              </a:r>
            </a:p>
          </p:txBody>
        </p:sp>
        <p:sp>
          <p:nvSpPr>
            <p:cNvPr id="14" name="Text Box 9"/>
            <p:cNvSpPr txBox="1">
              <a:spLocks noChangeArrowheads="1"/>
            </p:cNvSpPr>
            <p:nvPr/>
          </p:nvSpPr>
          <p:spPr bwMode="auto">
            <a:xfrm>
              <a:off x="4967" y="4155"/>
              <a:ext cx="793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www.roskazna.ru</a:t>
              </a:r>
              <a:endParaRPr lang="ru-RU" sz="10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Схема 3"/>
          <p:cNvGraphicFramePr/>
          <p:nvPr/>
        </p:nvGraphicFramePr>
        <p:xfrm>
          <a:off x="-214346" y="1714488"/>
          <a:ext cx="4714908" cy="47149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Схема 4"/>
          <p:cNvGraphicFramePr/>
          <p:nvPr/>
        </p:nvGraphicFramePr>
        <p:xfrm>
          <a:off x="4500562" y="1714488"/>
          <a:ext cx="4857784" cy="4786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-252536" y="980728"/>
            <a:ext cx="3786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0066"/>
                </a:solidFill>
              </a:rPr>
              <a:t>Управление государственными финансами</a:t>
            </a:r>
            <a:endParaRPr lang="ru-RU" dirty="0">
              <a:solidFill>
                <a:srgbClr val="000066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52120" y="1052736"/>
            <a:ext cx="3786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0066"/>
                </a:solidFill>
              </a:rPr>
              <a:t>Управление государственными закупками</a:t>
            </a:r>
            <a:endParaRPr lang="ru-RU" dirty="0">
              <a:solidFill>
                <a:srgbClr val="000066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43042" y="357166"/>
            <a:ext cx="6643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66"/>
                </a:solidFill>
              </a:rPr>
              <a:t>Циклы управления государственными финансами и закупками</a:t>
            </a:r>
            <a:endParaRPr lang="ru-RU" b="1" dirty="0">
              <a:solidFill>
                <a:srgbClr val="000066"/>
              </a:solidFill>
            </a:endParaRPr>
          </a:p>
        </p:txBody>
      </p:sp>
      <p:pic>
        <p:nvPicPr>
          <p:cNvPr id="8" name="Picture 1" descr="C:\Documents and Settings\0167\Мои документы\Мои рисунки\(12)_1~1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357290" y="3357562"/>
            <a:ext cx="1714512" cy="1285884"/>
          </a:xfrm>
          <a:prstGeom prst="rect">
            <a:avLst/>
          </a:prstGeom>
          <a:noFill/>
        </p:spPr>
      </p:pic>
      <p:pic>
        <p:nvPicPr>
          <p:cNvPr id="9" name="Picture 2" descr="C:\Documents and Settings\0167\Мои документы\Мои рисунки\iCAM2VTO3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429388" y="3286124"/>
            <a:ext cx="1500198" cy="1500198"/>
          </a:xfrm>
          <a:prstGeom prst="rect">
            <a:avLst/>
          </a:prstGeom>
          <a:noFill/>
        </p:spPr>
      </p:pic>
      <p:sp>
        <p:nvSpPr>
          <p:cNvPr id="10" name="Выноска со стрелкой вниз 9"/>
          <p:cNvSpPr/>
          <p:nvPr/>
        </p:nvSpPr>
        <p:spPr>
          <a:xfrm>
            <a:off x="3419872" y="1124744"/>
            <a:ext cx="2376264" cy="864096"/>
          </a:xfrm>
          <a:prstGeom prst="downArrow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0099"/>
                </a:solidFill>
              </a:rPr>
              <a:t>КДР, Программа СЭР, ОНДП</a:t>
            </a:r>
            <a:endParaRPr lang="ru-RU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2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20484" name="Object 4"/>
          <p:cNvGraphicFramePr>
            <a:graphicFrameLocks noChangeAspect="1"/>
          </p:cNvGraphicFramePr>
          <p:nvPr/>
        </p:nvGraphicFramePr>
        <p:xfrm>
          <a:off x="0" y="571500"/>
          <a:ext cx="8847138" cy="6072188"/>
        </p:xfrm>
        <a:graphic>
          <a:graphicData uri="http://schemas.openxmlformats.org/presentationml/2006/ole">
            <p:oleObj spid="_x0000_s1026" name="Visio" r:id="rId4" imgW="10201961" imgH="6991198" progId="Visio.Drawing.11">
              <p:embed/>
            </p:oleObj>
          </a:graphicData>
        </a:graphic>
      </p:graphicFrame>
      <p:sp>
        <p:nvSpPr>
          <p:cNvPr id="20487" name="TextBox 5"/>
          <p:cNvSpPr txBox="1">
            <a:spLocks noChangeArrowheads="1"/>
          </p:cNvSpPr>
          <p:nvPr/>
        </p:nvSpPr>
        <p:spPr bwMode="auto">
          <a:xfrm>
            <a:off x="1343016" y="0"/>
            <a:ext cx="68421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0066"/>
                </a:solidFill>
                <a:latin typeface="Calibri" pitchFamily="34" charset="0"/>
              </a:rPr>
              <a:t>Функциональная взаимосвязь бюджетного процесса и </a:t>
            </a:r>
            <a:r>
              <a:rPr lang="ru-RU" b="1" dirty="0" smtClean="0">
                <a:solidFill>
                  <a:srgbClr val="000066"/>
                </a:solidFill>
                <a:latin typeface="Calibri" pitchFamily="34" charset="0"/>
              </a:rPr>
              <a:t>процесса управления </a:t>
            </a:r>
            <a:r>
              <a:rPr lang="ru-RU" b="1" dirty="0">
                <a:solidFill>
                  <a:srgbClr val="000066"/>
                </a:solidFill>
                <a:latin typeface="Calibri" pitchFamily="34" charset="0"/>
              </a:rPr>
              <a:t>закупками</a:t>
            </a:r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6588125" y="6308725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EA1C7242-62FF-4D07-9042-CE8F965A729D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6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pic>
        <p:nvPicPr>
          <p:cNvPr id="20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5464" y="1096956"/>
            <a:ext cx="572416" cy="69378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22" name="Picture 4" descr="http://heraldry.hobby.ru/img/rf_eagle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00985" y="1096956"/>
            <a:ext cx="717551" cy="717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643042" y="214290"/>
            <a:ext cx="6500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0066"/>
                </a:solidFill>
              </a:rPr>
              <a:t>Взаимодействие циклов управления государственными финансами и закупками (</a:t>
            </a:r>
            <a:r>
              <a:rPr lang="ru-RU" dirty="0" err="1" smtClean="0">
                <a:solidFill>
                  <a:srgbClr val="000066"/>
                </a:solidFill>
              </a:rPr>
              <a:t>макроуровень</a:t>
            </a:r>
            <a:r>
              <a:rPr lang="ru-RU" dirty="0" smtClean="0">
                <a:solidFill>
                  <a:srgbClr val="000066"/>
                </a:solidFill>
              </a:rPr>
              <a:t>)</a:t>
            </a:r>
            <a:endParaRPr lang="ru-RU" dirty="0">
              <a:solidFill>
                <a:srgbClr val="000066"/>
              </a:solidFill>
            </a:endParaRPr>
          </a:p>
        </p:txBody>
      </p:sp>
      <p:graphicFrame>
        <p:nvGraphicFramePr>
          <p:cNvPr id="10" name="Схема 9"/>
          <p:cNvGraphicFramePr/>
          <p:nvPr/>
        </p:nvGraphicFramePr>
        <p:xfrm>
          <a:off x="2571736" y="1071546"/>
          <a:ext cx="3857652" cy="22145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1" name="Схема 10"/>
          <p:cNvGraphicFramePr/>
          <p:nvPr/>
        </p:nvGraphicFramePr>
        <p:xfrm>
          <a:off x="2643174" y="4214818"/>
          <a:ext cx="3857652" cy="22145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2" name="Скругленный прямоугольник 11"/>
          <p:cNvSpPr/>
          <p:nvPr/>
        </p:nvSpPr>
        <p:spPr>
          <a:xfrm>
            <a:off x="3929058" y="3357562"/>
            <a:ext cx="1214446" cy="71438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Цена закупки</a:t>
            </a:r>
            <a:endParaRPr lang="ru-RU" dirty="0"/>
          </a:p>
        </p:txBody>
      </p:sp>
      <p:sp>
        <p:nvSpPr>
          <p:cNvPr id="14" name="Стрелка вниз 13"/>
          <p:cNvSpPr/>
          <p:nvPr/>
        </p:nvSpPr>
        <p:spPr>
          <a:xfrm>
            <a:off x="4429124" y="2285992"/>
            <a:ext cx="214314" cy="10001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верх 14"/>
          <p:cNvSpPr/>
          <p:nvPr/>
        </p:nvSpPr>
        <p:spPr>
          <a:xfrm>
            <a:off x="4500562" y="4143380"/>
            <a:ext cx="214314" cy="121444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0" y="3143248"/>
            <a:ext cx="22860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Управление государственными финансами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6857984" y="3286124"/>
            <a:ext cx="22860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Управление государственными закупками</a:t>
            </a:r>
            <a:endParaRPr lang="ru-RU" dirty="0"/>
          </a:p>
        </p:txBody>
      </p:sp>
      <p:sp>
        <p:nvSpPr>
          <p:cNvPr id="18" name="Правая фигурная скобка 17"/>
          <p:cNvSpPr/>
          <p:nvPr/>
        </p:nvSpPr>
        <p:spPr>
          <a:xfrm>
            <a:off x="3428992" y="3214686"/>
            <a:ext cx="500066" cy="1071570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Левая фигурная скобка 18"/>
          <p:cNvSpPr/>
          <p:nvPr/>
        </p:nvSpPr>
        <p:spPr>
          <a:xfrm>
            <a:off x="5143504" y="3214686"/>
            <a:ext cx="500066" cy="1071570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2214546" y="3571876"/>
            <a:ext cx="14287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Возможности</a:t>
            </a:r>
            <a:endParaRPr lang="ru-RU" sz="1600" dirty="0"/>
          </a:p>
        </p:txBody>
      </p:sp>
      <p:sp>
        <p:nvSpPr>
          <p:cNvPr id="21" name="TextBox 20"/>
          <p:cNvSpPr txBox="1"/>
          <p:nvPr/>
        </p:nvSpPr>
        <p:spPr>
          <a:xfrm>
            <a:off x="5429256" y="3571876"/>
            <a:ext cx="14287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Потребности</a:t>
            </a:r>
            <a:endParaRPr lang="ru-RU" sz="1600" dirty="0"/>
          </a:p>
        </p:txBody>
      </p:sp>
      <p:pic>
        <p:nvPicPr>
          <p:cNvPr id="8193" name="Picture 1" descr="C:\Documents and Settings\0167\Мои документы\Мои рисунки\(12)_1~1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4071942"/>
            <a:ext cx="1428760" cy="1071570"/>
          </a:xfrm>
          <a:prstGeom prst="rect">
            <a:avLst/>
          </a:prstGeom>
          <a:noFill/>
        </p:spPr>
      </p:pic>
      <p:pic>
        <p:nvPicPr>
          <p:cNvPr id="8194" name="Picture 2" descr="C:\Documents and Settings\0167\Мои документы\Мои рисунки\iCAM2VTO3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286644" y="4143380"/>
            <a:ext cx="1285884" cy="12858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643042" y="214290"/>
            <a:ext cx="6500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0066"/>
                </a:solidFill>
              </a:rPr>
              <a:t>Встраивание элементов контроля в процессы управления финансами и закупками (</a:t>
            </a:r>
            <a:r>
              <a:rPr lang="ru-RU" dirty="0" err="1" smtClean="0">
                <a:solidFill>
                  <a:srgbClr val="000066"/>
                </a:solidFill>
              </a:rPr>
              <a:t>макроуровень</a:t>
            </a:r>
            <a:r>
              <a:rPr lang="ru-RU" dirty="0" smtClean="0">
                <a:solidFill>
                  <a:srgbClr val="000066"/>
                </a:solidFill>
              </a:rPr>
              <a:t>)</a:t>
            </a:r>
            <a:endParaRPr lang="ru-RU" dirty="0">
              <a:solidFill>
                <a:srgbClr val="000066"/>
              </a:solidFill>
            </a:endParaRPr>
          </a:p>
        </p:txBody>
      </p:sp>
      <p:graphicFrame>
        <p:nvGraphicFramePr>
          <p:cNvPr id="10" name="Схема 9"/>
          <p:cNvGraphicFramePr/>
          <p:nvPr/>
        </p:nvGraphicFramePr>
        <p:xfrm>
          <a:off x="2571736" y="1071546"/>
          <a:ext cx="3857652" cy="22145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1" name="Схема 10"/>
          <p:cNvGraphicFramePr/>
          <p:nvPr/>
        </p:nvGraphicFramePr>
        <p:xfrm>
          <a:off x="2643174" y="4214818"/>
          <a:ext cx="3857652" cy="22145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2" name="Скругленный прямоугольник 11"/>
          <p:cNvSpPr/>
          <p:nvPr/>
        </p:nvSpPr>
        <p:spPr>
          <a:xfrm>
            <a:off x="3929058" y="3357562"/>
            <a:ext cx="1214446" cy="71438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Цена закупки</a:t>
            </a:r>
            <a:endParaRPr lang="ru-RU" dirty="0"/>
          </a:p>
        </p:txBody>
      </p:sp>
      <p:sp>
        <p:nvSpPr>
          <p:cNvPr id="14" name="Стрелка вниз 13"/>
          <p:cNvSpPr/>
          <p:nvPr/>
        </p:nvSpPr>
        <p:spPr>
          <a:xfrm>
            <a:off x="4429124" y="2285992"/>
            <a:ext cx="214314" cy="10001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верх 14"/>
          <p:cNvSpPr/>
          <p:nvPr/>
        </p:nvSpPr>
        <p:spPr>
          <a:xfrm>
            <a:off x="4500562" y="4143380"/>
            <a:ext cx="214314" cy="121444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0" y="3143248"/>
            <a:ext cx="22860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/>
              <a:t>Управление государственными финансами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6857984" y="3286124"/>
            <a:ext cx="22860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Управление государственными закупками</a:t>
            </a:r>
            <a:endParaRPr lang="ru-RU" dirty="0"/>
          </a:p>
        </p:txBody>
      </p:sp>
      <p:sp>
        <p:nvSpPr>
          <p:cNvPr id="18" name="Правая фигурная скобка 17"/>
          <p:cNvSpPr/>
          <p:nvPr/>
        </p:nvSpPr>
        <p:spPr>
          <a:xfrm>
            <a:off x="3428992" y="3214686"/>
            <a:ext cx="500066" cy="1071570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Левая фигурная скобка 18"/>
          <p:cNvSpPr/>
          <p:nvPr/>
        </p:nvSpPr>
        <p:spPr>
          <a:xfrm>
            <a:off x="5143504" y="3214686"/>
            <a:ext cx="500066" cy="1071570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2214546" y="3571876"/>
            <a:ext cx="14287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Возможности</a:t>
            </a:r>
            <a:endParaRPr lang="ru-RU" sz="1600" dirty="0"/>
          </a:p>
        </p:txBody>
      </p:sp>
      <p:sp>
        <p:nvSpPr>
          <p:cNvPr id="21" name="TextBox 20"/>
          <p:cNvSpPr txBox="1"/>
          <p:nvPr/>
        </p:nvSpPr>
        <p:spPr>
          <a:xfrm>
            <a:off x="5429256" y="3571876"/>
            <a:ext cx="14287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Потребности</a:t>
            </a:r>
            <a:endParaRPr lang="ru-RU" sz="1600" dirty="0"/>
          </a:p>
        </p:txBody>
      </p:sp>
      <p:sp>
        <p:nvSpPr>
          <p:cNvPr id="22" name="Выноска 1 21"/>
          <p:cNvSpPr/>
          <p:nvPr/>
        </p:nvSpPr>
        <p:spPr>
          <a:xfrm>
            <a:off x="0" y="1285860"/>
            <a:ext cx="2143108" cy="1071570"/>
          </a:xfrm>
          <a:prstGeom prst="borderCallout1">
            <a:avLst>
              <a:gd name="adj1" fmla="val 97201"/>
              <a:gd name="adj2" fmla="val 125650"/>
              <a:gd name="adj3" fmla="val 14780"/>
              <a:gd name="adj4" fmla="val 99462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Предварительный  контроль (аудит) эффективности расходования бюджетных средств на </a:t>
            </a:r>
            <a:r>
              <a:rPr lang="ru-RU" sz="1200" dirty="0" err="1" smtClean="0"/>
              <a:t>гос.закупки</a:t>
            </a:r>
            <a:r>
              <a:rPr lang="ru-RU" sz="1200" dirty="0" smtClean="0"/>
              <a:t> </a:t>
            </a:r>
          </a:p>
          <a:p>
            <a:pPr algn="ctr"/>
            <a:r>
              <a:rPr lang="ru-RU" sz="1200" dirty="0" smtClean="0"/>
              <a:t>(Минфин России, </a:t>
            </a:r>
          </a:p>
          <a:p>
            <a:pPr algn="ctr"/>
            <a:r>
              <a:rPr lang="ru-RU" sz="1200" dirty="0" smtClean="0"/>
              <a:t>Счетная палата РФ)</a:t>
            </a:r>
            <a:endParaRPr lang="ru-RU" sz="1200" dirty="0"/>
          </a:p>
        </p:txBody>
      </p:sp>
      <p:sp>
        <p:nvSpPr>
          <p:cNvPr id="23" name="Выноска 1 22"/>
          <p:cNvSpPr/>
          <p:nvPr/>
        </p:nvSpPr>
        <p:spPr>
          <a:xfrm>
            <a:off x="0" y="4143380"/>
            <a:ext cx="2143108" cy="1071570"/>
          </a:xfrm>
          <a:prstGeom prst="borderCallout1">
            <a:avLst>
              <a:gd name="adj1" fmla="val 106835"/>
              <a:gd name="adj2" fmla="val 127715"/>
              <a:gd name="adj3" fmla="val 14780"/>
              <a:gd name="adj4" fmla="val 9946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Мониторинг бюджетных обязательств</a:t>
            </a:r>
          </a:p>
          <a:p>
            <a:pPr algn="ctr"/>
            <a:r>
              <a:rPr lang="ru-RU" sz="1200" dirty="0" smtClean="0"/>
              <a:t>(Казначейство России)</a:t>
            </a:r>
            <a:endParaRPr lang="ru-RU" sz="1200" dirty="0"/>
          </a:p>
        </p:txBody>
      </p:sp>
      <p:sp>
        <p:nvSpPr>
          <p:cNvPr id="24" name="Выноска 1 23"/>
          <p:cNvSpPr/>
          <p:nvPr/>
        </p:nvSpPr>
        <p:spPr>
          <a:xfrm>
            <a:off x="0" y="5286388"/>
            <a:ext cx="2143108" cy="1071570"/>
          </a:xfrm>
          <a:prstGeom prst="borderCallout1">
            <a:avLst>
              <a:gd name="adj1" fmla="val 4987"/>
              <a:gd name="adj2" fmla="val 127715"/>
              <a:gd name="adj3" fmla="val 79468"/>
              <a:gd name="adj4" fmla="val 101526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Последующий  контроль (аудит) эффективности расходования бюджетных средств на </a:t>
            </a:r>
            <a:r>
              <a:rPr lang="ru-RU" sz="1200" dirty="0" err="1" smtClean="0"/>
              <a:t>гос.закупки</a:t>
            </a:r>
            <a:r>
              <a:rPr lang="ru-RU" sz="1200" dirty="0" smtClean="0"/>
              <a:t> </a:t>
            </a:r>
          </a:p>
          <a:p>
            <a:pPr algn="ctr"/>
            <a:r>
              <a:rPr lang="ru-RU" sz="1200" dirty="0" smtClean="0"/>
              <a:t>(</a:t>
            </a:r>
            <a:r>
              <a:rPr lang="ru-RU" sz="1200" dirty="0" err="1" smtClean="0"/>
              <a:t>Росфиннадзор</a:t>
            </a:r>
            <a:r>
              <a:rPr lang="ru-RU" sz="1200" dirty="0" smtClean="0"/>
              <a:t>, </a:t>
            </a:r>
          </a:p>
          <a:p>
            <a:pPr algn="ctr"/>
            <a:r>
              <a:rPr lang="ru-RU" sz="1200" dirty="0" smtClean="0"/>
              <a:t>Счетная палата РФ)</a:t>
            </a:r>
            <a:endParaRPr lang="ru-RU" sz="1200" dirty="0"/>
          </a:p>
        </p:txBody>
      </p:sp>
      <p:sp>
        <p:nvSpPr>
          <p:cNvPr id="25" name="Выноска 1 24"/>
          <p:cNvSpPr/>
          <p:nvPr/>
        </p:nvSpPr>
        <p:spPr>
          <a:xfrm>
            <a:off x="7000892" y="1285860"/>
            <a:ext cx="2143108" cy="1071570"/>
          </a:xfrm>
          <a:prstGeom prst="borderCallout1">
            <a:avLst>
              <a:gd name="adj1" fmla="val 72427"/>
              <a:gd name="adj2" fmla="val -32631"/>
              <a:gd name="adj3" fmla="val 13404"/>
              <a:gd name="adj4" fmla="val -1012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Мониторинг </a:t>
            </a:r>
            <a:r>
              <a:rPr lang="ru-RU" sz="1200" dirty="0" err="1" smtClean="0"/>
              <a:t>гос.закупок</a:t>
            </a:r>
            <a:endParaRPr lang="ru-RU" sz="1200" dirty="0" smtClean="0"/>
          </a:p>
          <a:p>
            <a:pPr algn="ctr"/>
            <a:r>
              <a:rPr lang="ru-RU" sz="1200" dirty="0" smtClean="0"/>
              <a:t>(Министерство экономического развития РФ)</a:t>
            </a:r>
            <a:endParaRPr lang="ru-RU" sz="1200" dirty="0"/>
          </a:p>
        </p:txBody>
      </p:sp>
      <p:sp>
        <p:nvSpPr>
          <p:cNvPr id="26" name="Выноска 1 25"/>
          <p:cNvSpPr/>
          <p:nvPr/>
        </p:nvSpPr>
        <p:spPr>
          <a:xfrm>
            <a:off x="7000892" y="4286256"/>
            <a:ext cx="2143108" cy="1071570"/>
          </a:xfrm>
          <a:prstGeom prst="borderCallout1">
            <a:avLst>
              <a:gd name="adj1" fmla="val 69674"/>
              <a:gd name="adj2" fmla="val -30566"/>
              <a:gd name="adj3" fmla="val 13404"/>
              <a:gd name="adj4" fmla="val -1012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Осуществление контроля в сфере </a:t>
            </a:r>
            <a:r>
              <a:rPr lang="ru-RU" sz="1200" dirty="0" err="1" smtClean="0"/>
              <a:t>гос.закупок</a:t>
            </a:r>
            <a:endParaRPr lang="ru-RU" sz="1200" dirty="0" smtClean="0"/>
          </a:p>
          <a:p>
            <a:pPr algn="ctr"/>
            <a:r>
              <a:rPr lang="ru-RU" sz="1200" dirty="0" smtClean="0"/>
              <a:t>(Федеральная антимонопольная служба)</a:t>
            </a:r>
            <a:endParaRPr lang="ru-RU" sz="1200" dirty="0"/>
          </a:p>
        </p:txBody>
      </p:sp>
      <p:pic>
        <p:nvPicPr>
          <p:cNvPr id="27" name="Picture 2" descr="C:\Documents and Settings\0167\Мои документы\Мои рисунки\iCAM2VTO3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286744" y="2643182"/>
            <a:ext cx="857256" cy="857256"/>
          </a:xfrm>
          <a:prstGeom prst="rect">
            <a:avLst/>
          </a:prstGeom>
          <a:noFill/>
        </p:spPr>
      </p:pic>
      <p:pic>
        <p:nvPicPr>
          <p:cNvPr id="28" name="Picture 1" descr="C:\Documents and Settings\0167\Мои документы\Мои рисунки\(12)_1~1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2643182"/>
            <a:ext cx="1000100" cy="750075"/>
          </a:xfrm>
          <a:prstGeom prst="rect">
            <a:avLst/>
          </a:prstGeom>
          <a:noFill/>
        </p:spPr>
      </p:pic>
      <p:sp>
        <p:nvSpPr>
          <p:cNvPr id="30" name="Выноска 1 29"/>
          <p:cNvSpPr/>
          <p:nvPr/>
        </p:nvSpPr>
        <p:spPr>
          <a:xfrm>
            <a:off x="7000892" y="5500702"/>
            <a:ext cx="2143108" cy="1071570"/>
          </a:xfrm>
          <a:prstGeom prst="borderCallout1">
            <a:avLst>
              <a:gd name="adj1" fmla="val 18749"/>
              <a:gd name="adj2" fmla="val -32630"/>
              <a:gd name="adj3" fmla="val 72586"/>
              <a:gd name="adj4" fmla="val -1012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Пресечение правонарушений, борьба с коррупцией</a:t>
            </a:r>
          </a:p>
          <a:p>
            <a:pPr algn="ctr"/>
            <a:r>
              <a:rPr lang="ru-RU" sz="1200" dirty="0" smtClean="0"/>
              <a:t>(правоохранительные органы)</a:t>
            </a: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0167\Мои документы\Мои рисунки\Рисунок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950913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428728" y="142852"/>
            <a:ext cx="71740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0066"/>
                </a:solidFill>
              </a:rPr>
              <a:t>Основные проблемы развития </a:t>
            </a:r>
            <a:r>
              <a:rPr lang="ru-RU" sz="2000" b="1" dirty="0" smtClean="0">
                <a:solidFill>
                  <a:srgbClr val="000066"/>
                </a:solidFill>
              </a:rPr>
              <a:t>и автоматизации мониторинга </a:t>
            </a:r>
            <a:endParaRPr lang="ru-RU" sz="2000" b="1" dirty="0" smtClean="0">
              <a:solidFill>
                <a:srgbClr val="000066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000066"/>
                </a:solidFill>
              </a:rPr>
              <a:t>бюджетных обязательств</a:t>
            </a:r>
            <a:endParaRPr lang="ru-RU" sz="2000" b="1" dirty="0">
              <a:solidFill>
                <a:srgbClr val="000066"/>
              </a:solidFill>
            </a:endParaRPr>
          </a:p>
        </p:txBody>
      </p:sp>
      <p:pic>
        <p:nvPicPr>
          <p:cNvPr id="32770" name="Picture 2" descr="C:\Documents and Settings\0167\Мои документы\Мои рисунки\iCABE48I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500174"/>
            <a:ext cx="1057275" cy="1428750"/>
          </a:xfrm>
          <a:prstGeom prst="rect">
            <a:avLst/>
          </a:prstGeom>
          <a:noFill/>
        </p:spPr>
      </p:pic>
      <p:pic>
        <p:nvPicPr>
          <p:cNvPr id="5" name="Picture 2" descr="C:\Documents and Settings\0167\Мои документы\Мои рисунки\iCABE48I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571876"/>
            <a:ext cx="1057275" cy="142875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229654" y="2000240"/>
            <a:ext cx="791434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smtClean="0"/>
              <a:t>Идентификация и сопоставление аналогичных товаров, работ и </a:t>
            </a:r>
          </a:p>
          <a:p>
            <a:r>
              <a:rPr lang="ru-RU" sz="2200" dirty="0" smtClean="0"/>
              <a:t>услуг, закупаемых для удовлетворения государственных нужд</a:t>
            </a:r>
            <a:endParaRPr lang="ru-RU" sz="2200" dirty="0"/>
          </a:p>
        </p:txBody>
      </p:sp>
      <p:sp>
        <p:nvSpPr>
          <p:cNvPr id="7" name="TextBox 6"/>
          <p:cNvSpPr txBox="1"/>
          <p:nvPr/>
        </p:nvSpPr>
        <p:spPr>
          <a:xfrm>
            <a:off x="1214414" y="4071942"/>
            <a:ext cx="699742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smtClean="0"/>
              <a:t>Определение средних рыночных (</a:t>
            </a:r>
            <a:r>
              <a:rPr lang="ru-RU" sz="2200" dirty="0" err="1" smtClean="0"/>
              <a:t>референтных</a:t>
            </a:r>
            <a:r>
              <a:rPr lang="ru-RU" sz="2200" dirty="0" smtClean="0"/>
              <a:t>) цен  на </a:t>
            </a:r>
          </a:p>
          <a:p>
            <a:r>
              <a:rPr lang="ru-RU" sz="2200" dirty="0" smtClean="0"/>
              <a:t>закупаемые товары, работы и услуги</a:t>
            </a:r>
            <a:endParaRPr lang="ru-RU" sz="2200" dirty="0"/>
          </a:p>
        </p:txBody>
      </p:sp>
      <p:pic>
        <p:nvPicPr>
          <p:cNvPr id="32771" name="Picture 3" descr="C:\Documents and Settings\0167\Мои документы\Мои рисунки\iCATH9XN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58082" y="4786322"/>
            <a:ext cx="1428760" cy="1785950"/>
          </a:xfrm>
          <a:prstGeom prst="rect">
            <a:avLst/>
          </a:prstGeom>
          <a:noFill/>
        </p:spPr>
      </p:pic>
      <p:grpSp>
        <p:nvGrpSpPr>
          <p:cNvPr id="9" name="Group 10"/>
          <p:cNvGrpSpPr>
            <a:grpSpLocks/>
          </p:cNvGrpSpPr>
          <p:nvPr/>
        </p:nvGrpSpPr>
        <p:grpSpPr bwMode="auto">
          <a:xfrm>
            <a:off x="0" y="6596063"/>
            <a:ext cx="9144000" cy="261937"/>
            <a:chOff x="0" y="4155"/>
            <a:chExt cx="5760" cy="165"/>
          </a:xfrm>
        </p:grpSpPr>
        <p:sp>
          <p:nvSpPr>
            <p:cNvPr id="10" name="Rectangle 7"/>
            <p:cNvSpPr>
              <a:spLocks noChangeArrowheads="1"/>
            </p:cNvSpPr>
            <p:nvPr/>
          </p:nvSpPr>
          <p:spPr bwMode="auto">
            <a:xfrm>
              <a:off x="0" y="4156"/>
              <a:ext cx="5760" cy="164"/>
            </a:xfrm>
            <a:prstGeom prst="rect">
              <a:avLst/>
            </a:prstGeom>
            <a:solidFill>
              <a:srgbClr val="CCECFF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" name="Text Box 8"/>
            <p:cNvSpPr txBox="1">
              <a:spLocks noChangeArrowheads="1"/>
            </p:cNvSpPr>
            <p:nvPr/>
          </p:nvSpPr>
          <p:spPr bwMode="auto">
            <a:xfrm>
              <a:off x="113" y="4156"/>
              <a:ext cx="140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800" dirty="0"/>
                <a:t>ФЕДЕРАЛЬНОЕ КАЗНАЧЕЙСТВО</a:t>
              </a:r>
            </a:p>
          </p:txBody>
        </p:sp>
        <p:sp>
          <p:nvSpPr>
            <p:cNvPr id="12" name="Text Box 9"/>
            <p:cNvSpPr txBox="1">
              <a:spLocks noChangeArrowheads="1"/>
            </p:cNvSpPr>
            <p:nvPr/>
          </p:nvSpPr>
          <p:spPr bwMode="auto">
            <a:xfrm>
              <a:off x="4967" y="4155"/>
              <a:ext cx="793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www.roskazna.ru</a:t>
              </a:r>
              <a:endParaRPr lang="ru-RU" sz="10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3576</TotalTime>
  <Words>1245</Words>
  <Application>Microsoft Office PowerPoint</Application>
  <PresentationFormat>Экран (4:3)</PresentationFormat>
  <Paragraphs>340</Paragraphs>
  <Slides>21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3" baseType="lpstr">
      <vt:lpstr>Тема Office</vt:lpstr>
      <vt:lpstr>Visio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Перечень классификаторов, используемых в государственном и  муниципальном заказе </vt:lpstr>
      <vt:lpstr>Слайд 11</vt:lpstr>
      <vt:lpstr>Слайд 12</vt:lpstr>
      <vt:lpstr>Слайд 13</vt:lpstr>
      <vt:lpstr>Задачи системы анализа эффективности бюджетных расходов при размещении и исполнении государственного и муниципального заказа</vt:lpstr>
      <vt:lpstr>Конструктор сценариев</vt:lpstr>
      <vt:lpstr>Модели нарушений</vt:lpstr>
      <vt:lpstr>Слайд 17</vt:lpstr>
      <vt:lpstr>Слайд 18</vt:lpstr>
      <vt:lpstr>Слайд 19</vt:lpstr>
      <vt:lpstr>Слайд 20</vt:lpstr>
      <vt:lpstr>Слайд 21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Семёнов Дмитрий Александрович</dc:creator>
  <cp:lastModifiedBy>Семёнов Дмитрий Александрович</cp:lastModifiedBy>
  <cp:revision>70</cp:revision>
  <cp:lastPrinted>2012-07-17T12:50:29Z</cp:lastPrinted>
  <dcterms:created xsi:type="dcterms:W3CDTF">2012-06-27T15:57:24Z</dcterms:created>
  <dcterms:modified xsi:type="dcterms:W3CDTF">2012-07-18T13:20:51Z</dcterms:modified>
</cp:coreProperties>
</file>