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53" r:id="rId2"/>
    <p:sldMasterId id="2147483664" r:id="rId3"/>
    <p:sldMasterId id="2147483666" r:id="rId4"/>
    <p:sldMasterId id="2147483657" r:id="rId5"/>
    <p:sldMasterId id="2147483659" r:id="rId6"/>
    <p:sldMasterId id="2147483677" r:id="rId7"/>
    <p:sldMasterId id="2147483690" r:id="rId8"/>
  </p:sldMasterIdLst>
  <p:notesMasterIdLst>
    <p:notesMasterId r:id="rId22"/>
  </p:notesMasterIdLst>
  <p:handoutMasterIdLst>
    <p:handoutMasterId r:id="rId23"/>
  </p:handoutMasterIdLst>
  <p:sldIdLst>
    <p:sldId id="496" r:id="rId9"/>
    <p:sldId id="497" r:id="rId10"/>
    <p:sldId id="487" r:id="rId11"/>
    <p:sldId id="503" r:id="rId12"/>
    <p:sldId id="502" r:id="rId13"/>
    <p:sldId id="492" r:id="rId14"/>
    <p:sldId id="495" r:id="rId15"/>
    <p:sldId id="500" r:id="rId16"/>
    <p:sldId id="501" r:id="rId17"/>
    <p:sldId id="439" r:id="rId18"/>
    <p:sldId id="504" r:id="rId19"/>
    <p:sldId id="499" r:id="rId20"/>
    <p:sldId id="498" r:id="rId2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3864"/>
    <a:srgbClr val="FF5A02"/>
    <a:srgbClr val="469CD3"/>
    <a:srgbClr val="FFFF99"/>
    <a:srgbClr val="EA5932"/>
    <a:srgbClr val="D1DD59"/>
    <a:srgbClr val="2E8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1" autoAdjust="0"/>
    <p:restoredTop sz="95642" autoAdjust="0"/>
  </p:normalViewPr>
  <p:slideViewPr>
    <p:cSldViewPr snapToGrid="0">
      <p:cViewPr varScale="1">
        <p:scale>
          <a:sx n="75" d="100"/>
          <a:sy n="75" d="100"/>
        </p:scale>
        <p:origin x="-1062" y="-84"/>
      </p:cViewPr>
      <p:guideLst>
        <p:guide orient="horz" pos="253"/>
        <p:guide orient="horz" pos="708"/>
        <p:guide orient="horz" pos="1531"/>
        <p:guide orient="horz" pos="768"/>
        <p:guide orient="horz" pos="3250"/>
        <p:guide orient="horz" pos="2901"/>
        <p:guide orient="horz" pos="1014"/>
        <p:guide pos="5478"/>
        <p:guide pos="294"/>
        <p:guide pos="2318"/>
        <p:guide pos="2981"/>
        <p:guide pos="934"/>
        <p:guide pos="1132"/>
        <p:guide pos="3122"/>
        <p:guide pos="36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06C5CDA-17AD-4D01-9B83-B89154F5F7EF}" type="datetimeFigureOut">
              <a:rPr lang="ru-RU"/>
              <a:pPr/>
              <a:t>19.07.2012</a:t>
            </a:fld>
            <a:endParaRPr lang="ru-RU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26370B-C4A0-4316-AAEB-9A919B629A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124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85F823E-9B46-40DD-880E-026F02AEA59E}" type="datetimeFigureOut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DBFCE4C-0038-4AA8-985B-F54C822A7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345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11" y="257860"/>
            <a:ext cx="7361339" cy="1143000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422" y="1600202"/>
            <a:ext cx="8229600" cy="4525963"/>
          </a:xfrm>
          <a:prstGeom prst="rect">
            <a:avLst/>
          </a:prstGeom>
        </p:spPr>
        <p:txBody>
          <a:bodyPr lIns="0">
            <a:normAutofit/>
          </a:bodyPr>
          <a:lstStyle>
            <a:lvl1pPr marL="176213" indent="-176213">
              <a:buClr>
                <a:srgbClr val="2E8DBE"/>
              </a:buClr>
              <a:buFont typeface="Wingdings" pitchFamily="2" charset="2"/>
              <a:buChar char="§"/>
              <a:defRPr sz="2000" b="1">
                <a:solidFill>
                  <a:srgbClr val="003864"/>
                </a:solidFill>
              </a:defRPr>
            </a:lvl1pPr>
            <a:lvl2pPr marL="360363" indent="-184150">
              <a:buClr>
                <a:srgbClr val="FF5A00"/>
              </a:buClr>
              <a:buFont typeface="Wingdings" pitchFamily="2" charset="2"/>
              <a:buChar char="§"/>
              <a:defRPr sz="2000">
                <a:solidFill>
                  <a:srgbClr val="003864"/>
                </a:solidFill>
              </a:defRPr>
            </a:lvl2pPr>
            <a:lvl3pPr marL="536575" indent="-176213">
              <a:buClr>
                <a:srgbClr val="2E8DBE"/>
              </a:buClr>
              <a:buFont typeface="Wingdings" pitchFamily="2" charset="2"/>
              <a:buChar char="§"/>
              <a:defRPr sz="1800">
                <a:solidFill>
                  <a:srgbClr val="003864"/>
                </a:solidFill>
              </a:defRPr>
            </a:lvl3pPr>
            <a:lvl4pPr marL="720725" indent="-184150">
              <a:buClr>
                <a:srgbClr val="FF5A00"/>
              </a:buClr>
              <a:buFont typeface="Wingdings" pitchFamily="2" charset="2"/>
              <a:buChar char="§"/>
              <a:defRPr sz="1600">
                <a:solidFill>
                  <a:srgbClr val="003864"/>
                </a:solidFill>
              </a:defRPr>
            </a:lvl4pPr>
            <a:lvl5pPr marL="896938" indent="-176213">
              <a:buClr>
                <a:srgbClr val="2E8DBE"/>
              </a:buClr>
              <a:buFont typeface="Wingdings" pitchFamily="2" charset="2"/>
              <a:buChar char="§"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FD870-A79A-4A54-ADD4-489BF1A94B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презент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947957" y="4848839"/>
            <a:ext cx="7248088" cy="17029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1">
                <a:solidFill>
                  <a:srgbClr val="2E8DBE"/>
                </a:solidFill>
              </a:defRPr>
            </a:lvl1pPr>
            <a:lvl2pPr marL="457200" indent="0" algn="ctr">
              <a:buFontTx/>
              <a:buNone/>
              <a:defRPr>
                <a:solidFill>
                  <a:srgbClr val="2E8DBE"/>
                </a:solidFill>
              </a:defRPr>
            </a:lvl2pPr>
            <a:lvl3pPr marL="914400" indent="0" algn="ctr">
              <a:buFontTx/>
              <a:buNone/>
              <a:defRPr>
                <a:solidFill>
                  <a:srgbClr val="2E8DBE"/>
                </a:solidFill>
              </a:defRPr>
            </a:lvl3pPr>
            <a:lvl4pPr marL="1371600" indent="0" algn="ctr">
              <a:buFontTx/>
              <a:buNone/>
              <a:defRPr>
                <a:solidFill>
                  <a:srgbClr val="2E8DBE"/>
                </a:solidFill>
              </a:defRPr>
            </a:lvl4pPr>
            <a:lvl5pPr marL="1828800" indent="0" algn="ctr">
              <a:buFontTx/>
              <a:buNone/>
              <a:defRPr>
                <a:solidFill>
                  <a:srgbClr val="2E8DBE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82A88-8409-4C7F-99D9-AEADC98185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2" y="104775"/>
            <a:ext cx="8416925" cy="5921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4255"/>
            <a:ext cx="8426450" cy="51419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7F3C2-56F4-4FF2-8981-1B4CCB9232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1" y="104775"/>
            <a:ext cx="8416925" cy="5921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A0FC7-33FD-456A-B645-329973DB47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2" y="104775"/>
            <a:ext cx="8416925" cy="5921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984255"/>
            <a:ext cx="8426450" cy="514191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395B-5191-454F-8026-C6D10DF1F8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51280-6E08-4DAF-A9DC-CD61B2EA81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 презент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3614" y="2080470"/>
            <a:ext cx="4372181" cy="1182848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>
              <a:defRPr sz="2200" b="1">
                <a:solidFill>
                  <a:srgbClr val="003864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1401" y="3340917"/>
            <a:ext cx="4223858" cy="702579"/>
          </a:xfrm>
          <a:prstGeom prst="rect">
            <a:avLst/>
          </a:prstGeom>
        </p:spPr>
        <p:txBody>
          <a:bodyPr lIns="0" anchor="ctr"/>
          <a:lstStyle>
            <a:lvl1pPr marL="0" indent="0" algn="l">
              <a:spcBef>
                <a:spcPts val="0"/>
              </a:spcBef>
              <a:buNone/>
              <a:defRPr sz="2200" baseline="0">
                <a:solidFill>
                  <a:srgbClr val="00386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4732338" y="817534"/>
            <a:ext cx="4156075" cy="435222"/>
          </a:xfrm>
          <a:prstGeom prst="rect">
            <a:avLst/>
          </a:prstGeom>
        </p:spPr>
        <p:txBody>
          <a:bodyPr rIns="0" anchor="t"/>
          <a:lstStyle>
            <a:lvl1pPr marL="0" indent="0" algn="r">
              <a:spcBef>
                <a:spcPts val="0"/>
              </a:spcBef>
              <a:buNone/>
              <a:defRPr sz="1400">
                <a:solidFill>
                  <a:srgbClr val="00386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2"/>
          </p:nvPr>
        </p:nvSpPr>
        <p:spPr>
          <a:xfrm>
            <a:off x="4732339" y="403082"/>
            <a:ext cx="4154100" cy="385485"/>
          </a:xfrm>
          <a:prstGeom prst="rect">
            <a:avLst/>
          </a:prstGeom>
        </p:spPr>
        <p:txBody>
          <a:bodyPr rIns="0" anchor="ctr"/>
          <a:lstStyle>
            <a:lvl1pPr marL="0" indent="0" algn="r">
              <a:spcBef>
                <a:spcPts val="0"/>
              </a:spcBef>
              <a:buFontTx/>
              <a:buNone/>
              <a:defRPr sz="1800">
                <a:solidFill>
                  <a:srgbClr val="003864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3"/>
          </p:nvPr>
        </p:nvSpPr>
        <p:spPr>
          <a:xfrm>
            <a:off x="5721351" y="1434636"/>
            <a:ext cx="3167062" cy="368999"/>
          </a:xfrm>
          <a:prstGeom prst="rect">
            <a:avLst/>
          </a:prstGeom>
        </p:spPr>
        <p:txBody>
          <a:bodyPr rIns="0"/>
          <a:lstStyle>
            <a:lvl1pPr marL="0" indent="0" algn="r">
              <a:spcBef>
                <a:spcPts val="0"/>
              </a:spcBef>
              <a:buFontTx/>
              <a:buNone/>
              <a:defRPr sz="1400">
                <a:solidFill>
                  <a:srgbClr val="003864"/>
                </a:solidFill>
              </a:defRPr>
            </a:lvl1pPr>
            <a:lvl2pPr marL="457200" indent="0">
              <a:buFontTx/>
              <a:buNone/>
              <a:defRPr sz="1400">
                <a:solidFill>
                  <a:srgbClr val="003864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3864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3864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4"/>
          <p:cNvSpPr txBox="1">
            <a:spLocks/>
          </p:cNvSpPr>
          <p:nvPr userDrawn="1"/>
        </p:nvSpPr>
        <p:spPr bwMode="auto">
          <a:xfrm>
            <a:off x="6207125" y="1020763"/>
            <a:ext cx="1668463" cy="704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rgbClr val="003864"/>
                </a:solidFill>
              </a:rPr>
              <a:t>Экспертиза</a:t>
            </a:r>
          </a:p>
        </p:txBody>
      </p:sp>
      <p:sp>
        <p:nvSpPr>
          <p:cNvPr id="3" name="Текст 5"/>
          <p:cNvSpPr txBox="1">
            <a:spLocks/>
          </p:cNvSpPr>
          <p:nvPr userDrawn="1"/>
        </p:nvSpPr>
        <p:spPr bwMode="auto">
          <a:xfrm>
            <a:off x="1271588" y="1425575"/>
            <a:ext cx="2390775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rgbClr val="003864"/>
                </a:solidFill>
              </a:rPr>
              <a:t>Технологическое</a:t>
            </a:r>
            <a:r>
              <a:rPr lang="en-US" sz="2000" dirty="0" smtClean="0">
                <a:solidFill>
                  <a:srgbClr val="003864"/>
                </a:solidFill>
              </a:rPr>
              <a:t/>
            </a:r>
            <a:br>
              <a:rPr lang="en-US" sz="2000" dirty="0" smtClean="0">
                <a:solidFill>
                  <a:srgbClr val="003864"/>
                </a:solidFill>
              </a:rPr>
            </a:br>
            <a:r>
              <a:rPr lang="ru-RU" sz="2000" dirty="0" smtClean="0">
                <a:solidFill>
                  <a:srgbClr val="003864"/>
                </a:solidFill>
              </a:rPr>
              <a:t>лидерство</a:t>
            </a:r>
          </a:p>
        </p:txBody>
      </p:sp>
      <p:sp>
        <p:nvSpPr>
          <p:cNvPr id="4" name="Текст 6"/>
          <p:cNvSpPr txBox="1">
            <a:spLocks/>
          </p:cNvSpPr>
          <p:nvPr userDrawn="1"/>
        </p:nvSpPr>
        <p:spPr bwMode="auto">
          <a:xfrm>
            <a:off x="1909763" y="4410075"/>
            <a:ext cx="3154362" cy="885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solidFill>
                  <a:srgbClr val="003864"/>
                </a:solidFill>
              </a:rPr>
              <a:t>Практика эффективных </a:t>
            </a:r>
            <a:br>
              <a:rPr lang="ru-RU" sz="2000" dirty="0" smtClean="0">
                <a:solidFill>
                  <a:srgbClr val="003864"/>
                </a:solidFill>
              </a:rPr>
            </a:br>
            <a:r>
              <a:rPr lang="ru-RU" sz="2000" dirty="0" smtClean="0">
                <a:solidFill>
                  <a:srgbClr val="003864"/>
                </a:solidFill>
              </a:rPr>
              <a:t>внедрений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11" y="257860"/>
            <a:ext cx="7361339" cy="1143000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422" y="1600202"/>
            <a:ext cx="8229600" cy="4525963"/>
          </a:xfrm>
          <a:prstGeom prst="rect">
            <a:avLst/>
          </a:prstGeom>
        </p:spPr>
        <p:txBody>
          <a:bodyPr lIns="0">
            <a:normAutofit/>
          </a:bodyPr>
          <a:lstStyle>
            <a:lvl1pPr marL="176213" indent="-176213">
              <a:buClr>
                <a:srgbClr val="2E8DBE"/>
              </a:buClr>
              <a:buFont typeface="Wingdings" pitchFamily="2" charset="2"/>
              <a:buChar char="§"/>
              <a:defRPr sz="2000" b="1">
                <a:solidFill>
                  <a:srgbClr val="003864"/>
                </a:solidFill>
              </a:defRPr>
            </a:lvl1pPr>
            <a:lvl2pPr marL="360363" indent="-184150">
              <a:buClr>
                <a:srgbClr val="FF5A00"/>
              </a:buClr>
              <a:buFont typeface="Wingdings" pitchFamily="2" charset="2"/>
              <a:buChar char="§"/>
              <a:defRPr sz="2000">
                <a:solidFill>
                  <a:srgbClr val="003864"/>
                </a:solidFill>
              </a:defRPr>
            </a:lvl2pPr>
            <a:lvl3pPr marL="536575" indent="-176213">
              <a:buClr>
                <a:srgbClr val="2E8DBE"/>
              </a:buClr>
              <a:buFont typeface="Wingdings" pitchFamily="2" charset="2"/>
              <a:buChar char="§"/>
              <a:defRPr sz="1800">
                <a:solidFill>
                  <a:srgbClr val="003864"/>
                </a:solidFill>
              </a:defRPr>
            </a:lvl3pPr>
            <a:lvl4pPr marL="720725" indent="-184150">
              <a:buClr>
                <a:srgbClr val="FF5A00"/>
              </a:buClr>
              <a:buFont typeface="Wingdings" pitchFamily="2" charset="2"/>
              <a:buChar char="§"/>
              <a:defRPr sz="1600">
                <a:solidFill>
                  <a:srgbClr val="003864"/>
                </a:solidFill>
              </a:defRPr>
            </a:lvl4pPr>
            <a:lvl5pPr marL="896938" indent="-176213">
              <a:buClr>
                <a:srgbClr val="2E8DBE"/>
              </a:buClr>
              <a:buFont typeface="Wingdings" pitchFamily="2" charset="2"/>
              <a:buChar char="§"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401050" y="6305550"/>
            <a:ext cx="3698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BFAA096-FBDB-4B72-A8AA-EF946B5BE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1E466-CAAB-45D9-9FC3-6D457BB49D2F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F61BB-4C45-4CA9-8A72-E3CE53DE1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3143-851C-4211-BBF8-4A6FD00CD7F2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16B1-91A5-402A-A842-DB6A0C173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11" y="249471"/>
            <a:ext cx="7361339" cy="1143000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9E8AC-6147-4A11-951B-D1C99320A4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45150-6EAC-4AE2-9392-D96873636107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95B5C-E380-45CB-B14F-70DE24719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2338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3FB13-EBC5-40C9-846D-9E2D1AF273D0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5BD37-7CE9-4765-9686-2B1CE2A02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160EB-CD22-4F24-910E-EC7F07E2F892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D0849-881B-412A-A3D6-19B6BD454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ECCF4-7FC1-45DB-9472-5F8E665D559E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36DF-363A-453C-87A4-2841F82B6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238AF-F7C5-418A-BBF9-7AD83828FF37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8B21C-4454-4BFA-BF9A-EDC1165FE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DAD24-A198-4982-AEDC-2179D9F19D9D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7ADA0-4B21-415B-9B7A-51338E638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2D083-6D24-495C-A1D0-D85E4D52580D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0D619-BC37-4917-B2D9-DCB9E6E28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0617-549D-4BEF-8803-5D68D305D3BC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F03ED-2A12-4FE3-8CB4-A8A0196AC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692153"/>
            <a:ext cx="2286000" cy="5434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692153"/>
            <a:ext cx="6717323" cy="5434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57E4D-9056-4B23-A6C6-B932CA35C5B2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4FC8F-EFC9-4E32-9ECA-9092C093D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азвание презент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3614" y="2080470"/>
            <a:ext cx="4372181" cy="118284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defRPr sz="2200" b="1">
                <a:solidFill>
                  <a:srgbClr val="003864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1401" y="3340917"/>
            <a:ext cx="4223858" cy="702579"/>
          </a:xfrm>
          <a:prstGeom prst="rect">
            <a:avLst/>
          </a:prstGeom>
        </p:spPr>
        <p:txBody>
          <a:bodyPr lIns="0" anchor="ctr"/>
          <a:lstStyle>
            <a:lvl1pPr marL="0" indent="0" algn="l">
              <a:spcBef>
                <a:spcPts val="0"/>
              </a:spcBef>
              <a:buNone/>
              <a:defRPr sz="2200" baseline="0">
                <a:solidFill>
                  <a:srgbClr val="00386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4732338" y="817534"/>
            <a:ext cx="4156075" cy="435222"/>
          </a:xfrm>
          <a:prstGeom prst="rect">
            <a:avLst/>
          </a:prstGeom>
        </p:spPr>
        <p:txBody>
          <a:bodyPr rIns="0"/>
          <a:lstStyle>
            <a:lvl1pPr marL="0" indent="0" algn="r">
              <a:spcBef>
                <a:spcPts val="0"/>
              </a:spcBef>
              <a:buNone/>
              <a:defRPr sz="1400">
                <a:solidFill>
                  <a:srgbClr val="00386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2"/>
          </p:nvPr>
        </p:nvSpPr>
        <p:spPr>
          <a:xfrm>
            <a:off x="4732339" y="403082"/>
            <a:ext cx="4154100" cy="385485"/>
          </a:xfrm>
          <a:prstGeom prst="rect">
            <a:avLst/>
          </a:prstGeom>
        </p:spPr>
        <p:txBody>
          <a:bodyPr rIns="0" anchor="ctr"/>
          <a:lstStyle>
            <a:lvl1pPr marL="0" indent="0" algn="r">
              <a:spcBef>
                <a:spcPts val="0"/>
              </a:spcBef>
              <a:buFontTx/>
              <a:buNone/>
              <a:defRPr sz="1800">
                <a:solidFill>
                  <a:srgbClr val="003864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3"/>
          </p:nvPr>
        </p:nvSpPr>
        <p:spPr>
          <a:xfrm>
            <a:off x="5721351" y="1434636"/>
            <a:ext cx="3167062" cy="368999"/>
          </a:xfrm>
          <a:prstGeom prst="rect">
            <a:avLst/>
          </a:prstGeom>
        </p:spPr>
        <p:txBody>
          <a:bodyPr rIns="0"/>
          <a:lstStyle>
            <a:lvl1pPr marL="0" indent="0" algn="r">
              <a:spcBef>
                <a:spcPts val="0"/>
              </a:spcBef>
              <a:buFontTx/>
              <a:buNone/>
              <a:defRPr sz="1400">
                <a:solidFill>
                  <a:srgbClr val="003864"/>
                </a:solidFill>
              </a:defRPr>
            </a:lvl1pPr>
            <a:lvl2pPr marL="457200" indent="0">
              <a:buFontTx/>
              <a:buNone/>
              <a:defRPr sz="1400">
                <a:solidFill>
                  <a:srgbClr val="003864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3864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3864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1" y="104775"/>
            <a:ext cx="8416925" cy="5921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5D3B-B34F-4163-84FA-385C5902F8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233363" y="6394450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EFE56-B9CC-4A48-8573-2895E608D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261938" y="6423025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F7C7A-F273-44F7-9816-261F229A3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242888" y="6413500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1FAB0-3999-4F7A-BA00-2640E2CE2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2338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271463" y="6384925"/>
            <a:ext cx="466725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56743-7727-410E-88B7-FE80B36B8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252413" y="6384925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7A002-81F7-4C2F-B0C6-BCAF255A7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242888" y="6384925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AE6CB-485F-4A5A-9196-9F955CBEF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214313" y="6394450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BEFAA-6404-4E72-85E9-371A5F49A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233363" y="6423025"/>
            <a:ext cx="468312" cy="2682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FE1E3-858C-4ABD-AFD7-A340FA7B6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7A9CA-3E47-415C-8B06-57B4A1E7345D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2F700-BF06-44E7-88FE-CFFD10F30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681F0-3755-4A51-88BD-168F1E1501D3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EFE71-8DBC-47DF-9F0D-E7FF2BBAF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2" y="104775"/>
            <a:ext cx="8416925" cy="5921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984255"/>
            <a:ext cx="8426450" cy="514191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F7B1-11DE-4FAC-BDA5-3D457E5864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692153"/>
            <a:ext cx="2286000" cy="5434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692153"/>
            <a:ext cx="6717323" cy="5434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D265-217D-4713-BCE7-1C11B0668A79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8096A-52C3-42B5-8B72-4FE300F4D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4BCB9-D2BF-4AD4-8F32-71A7ACAB6C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одержание презент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947957" y="4848839"/>
            <a:ext cx="7248088" cy="17029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1">
                <a:solidFill>
                  <a:srgbClr val="2E8DBE"/>
                </a:solidFill>
              </a:defRPr>
            </a:lvl1pPr>
            <a:lvl2pPr marL="457200" indent="0" algn="ctr">
              <a:buFontTx/>
              <a:buNone/>
              <a:defRPr>
                <a:solidFill>
                  <a:srgbClr val="2E8DBE"/>
                </a:solidFill>
              </a:defRPr>
            </a:lvl2pPr>
            <a:lvl3pPr marL="914400" indent="0" algn="ctr">
              <a:buFontTx/>
              <a:buNone/>
              <a:defRPr>
                <a:solidFill>
                  <a:srgbClr val="2E8DBE"/>
                </a:solidFill>
              </a:defRPr>
            </a:lvl3pPr>
            <a:lvl4pPr marL="1371600" indent="0" algn="ctr">
              <a:buFontTx/>
              <a:buNone/>
              <a:defRPr>
                <a:solidFill>
                  <a:srgbClr val="2E8DBE"/>
                </a:solidFill>
              </a:defRPr>
            </a:lvl4pPr>
            <a:lvl5pPr marL="1828800" indent="0" algn="ctr">
              <a:buFontTx/>
              <a:buNone/>
              <a:defRPr>
                <a:solidFill>
                  <a:srgbClr val="2E8DBE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E7CE2-FD3C-4D9B-BE47-73C8E878BE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422" y="1082005"/>
            <a:ext cx="7537508" cy="1157856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>
              <a:defRPr sz="3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422" y="2214696"/>
            <a:ext cx="8229600" cy="3911469"/>
          </a:xfrm>
          <a:prstGeom prst="rect">
            <a:avLst/>
          </a:prstGeom>
        </p:spPr>
        <p:txBody>
          <a:bodyPr lIns="0">
            <a:normAutofit/>
          </a:bodyPr>
          <a:lstStyle>
            <a:lvl1pPr marL="176213" indent="-176213">
              <a:buClr>
                <a:srgbClr val="2E8DBE"/>
              </a:buClr>
              <a:buFont typeface="Wingdings" pitchFamily="2" charset="2"/>
              <a:buChar char="§"/>
              <a:defRPr sz="2000" b="1">
                <a:solidFill>
                  <a:srgbClr val="003864"/>
                </a:solidFill>
              </a:defRPr>
            </a:lvl1pPr>
            <a:lvl2pPr marL="360363" indent="-184150">
              <a:buClr>
                <a:srgbClr val="FF5A00"/>
              </a:buClr>
              <a:buFont typeface="Wingdings" pitchFamily="2" charset="2"/>
              <a:buChar char="§"/>
              <a:defRPr sz="2000">
                <a:solidFill>
                  <a:srgbClr val="003864"/>
                </a:solidFill>
              </a:defRPr>
            </a:lvl2pPr>
            <a:lvl3pPr marL="536575" indent="-176213">
              <a:buClr>
                <a:srgbClr val="2E8DBE"/>
              </a:buClr>
              <a:buFont typeface="Wingdings" pitchFamily="2" charset="2"/>
              <a:buChar char="§"/>
              <a:defRPr sz="1800">
                <a:solidFill>
                  <a:srgbClr val="003864"/>
                </a:solidFill>
              </a:defRPr>
            </a:lvl3pPr>
            <a:lvl4pPr marL="720725" indent="-184150">
              <a:buClr>
                <a:srgbClr val="FF5A00"/>
              </a:buClr>
              <a:buFont typeface="Wingdings" pitchFamily="2" charset="2"/>
              <a:buChar char="§"/>
              <a:defRPr sz="1600">
                <a:solidFill>
                  <a:srgbClr val="003864"/>
                </a:solidFill>
              </a:defRPr>
            </a:lvl4pPr>
            <a:lvl5pPr marL="896938" indent="-176213">
              <a:buClr>
                <a:srgbClr val="2E8DBE"/>
              </a:buClr>
              <a:buFont typeface="Wingdings" pitchFamily="2" charset="2"/>
              <a:buChar char="§"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D6E1E-9F29-4246-8F33-9C1AC57AB2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422" y="1082005"/>
            <a:ext cx="7537508" cy="1157856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>
              <a:defRPr sz="3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58B6E-0F76-4495-8013-914F6CED76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одержание презент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5673" y="1082005"/>
            <a:ext cx="6323536" cy="704850"/>
          </a:xfrm>
          <a:prstGeom prst="rect">
            <a:avLst/>
          </a:prstGeom>
        </p:spPr>
        <p:txBody>
          <a:bodyPr lIns="0" anchor="t" anchorCtr="0">
            <a:normAutofit/>
          </a:bodyPr>
          <a:lstStyle>
            <a:lvl1pPr algn="l">
              <a:defRPr sz="36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1383" y="2214696"/>
            <a:ext cx="6354602" cy="3911469"/>
          </a:xfrm>
          <a:prstGeom prst="rect">
            <a:avLst/>
          </a:prstGeom>
        </p:spPr>
        <p:txBody>
          <a:bodyPr lIns="0">
            <a:normAutofit/>
          </a:bodyPr>
          <a:lstStyle>
            <a:lvl1pPr marL="536575" indent="-536575">
              <a:spcBef>
                <a:spcPts val="1200"/>
              </a:spcBef>
              <a:buClr>
                <a:srgbClr val="2E8DBE"/>
              </a:buClr>
              <a:buSzPct val="130000"/>
              <a:buFont typeface="+mj-lt"/>
              <a:buAutoNum type="arabicPeriod"/>
              <a:defRPr sz="2800" b="0">
                <a:solidFill>
                  <a:srgbClr val="003864"/>
                </a:solidFill>
              </a:defRPr>
            </a:lvl1pPr>
            <a:lvl2pPr marL="633413" indent="-457200">
              <a:buClr>
                <a:srgbClr val="2E8DBE"/>
              </a:buClr>
              <a:buFont typeface="+mj-lt"/>
              <a:buAutoNum type="arabicPeriod"/>
              <a:defRPr sz="2000">
                <a:solidFill>
                  <a:srgbClr val="003864"/>
                </a:solidFill>
              </a:defRPr>
            </a:lvl2pPr>
            <a:lvl3pPr marL="703262" indent="-342900">
              <a:buClr>
                <a:srgbClr val="2E8DBE"/>
              </a:buClr>
              <a:buFont typeface="+mj-lt"/>
              <a:buAutoNum type="arabicPeriod"/>
              <a:defRPr sz="1800">
                <a:solidFill>
                  <a:srgbClr val="003864"/>
                </a:solidFill>
              </a:defRPr>
            </a:lvl3pPr>
            <a:lvl4pPr marL="879475" indent="-342900">
              <a:buClr>
                <a:srgbClr val="2E8DBE"/>
              </a:buClr>
              <a:buFont typeface="+mj-lt"/>
              <a:buAutoNum type="arabicPeriod"/>
              <a:defRPr sz="1600">
                <a:solidFill>
                  <a:srgbClr val="003864"/>
                </a:solidFill>
              </a:defRPr>
            </a:lvl4pPr>
            <a:lvl5pPr marL="1063625" indent="-342900">
              <a:buClr>
                <a:srgbClr val="2E8DBE"/>
              </a:buClr>
              <a:buFont typeface="+mj-lt"/>
              <a:buAutoNum type="arabicPeriod"/>
              <a:defRPr sz="1400">
                <a:solidFill>
                  <a:srgbClr val="003864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122D5-068C-45E3-9DE2-A1C9666AE7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w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1050" y="6305550"/>
            <a:ext cx="369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1828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E29F15C-064A-44C1-B287-6535D46840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7" name="Picture 5" descr="C:\Users\March\Desktop\IBS\Новая презентация\source\lines_2.eps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0" y="6734175"/>
            <a:ext cx="91440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6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7975600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6"/>
          <p:cNvCxnSpPr/>
          <p:nvPr userDrawn="1"/>
        </p:nvCxnSpPr>
        <p:spPr>
          <a:xfrm>
            <a:off x="8396288" y="6396038"/>
            <a:ext cx="0" cy="2127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1050" y="6305550"/>
            <a:ext cx="369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1828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D116C5-E338-4FAB-B392-99FEBEE7E9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8195" name="Picture 6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975600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6"/>
          <p:cNvCxnSpPr/>
          <p:nvPr userDrawn="1"/>
        </p:nvCxnSpPr>
        <p:spPr>
          <a:xfrm>
            <a:off x="8396288" y="6396038"/>
            <a:ext cx="0" cy="2127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7" name="Picture 2" descr="C:\Users\March\Desktop\IBS\Новая презентация\source\Untitled-3.eps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387350"/>
            <a:ext cx="1811338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1050" y="6305550"/>
            <a:ext cx="369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1828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3A563E-092E-479C-A995-1534DD28BE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1267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75600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6"/>
          <p:cNvCxnSpPr/>
          <p:nvPr userDrawn="1"/>
        </p:nvCxnSpPr>
        <p:spPr>
          <a:xfrm>
            <a:off x="8396288" y="6396038"/>
            <a:ext cx="0" cy="2127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9" name="Picture 2" descr="C:\Users\March\Desktop\IBS\Новая презентация\source\Untitled-3.eps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387350"/>
            <a:ext cx="1811338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1050" y="6305550"/>
            <a:ext cx="369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1828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97A7A2-7381-48F9-9885-493FFDE75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315" name="Picture 6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75600" y="404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6"/>
          <p:cNvCxnSpPr/>
          <p:nvPr userDrawn="1"/>
        </p:nvCxnSpPr>
        <p:spPr>
          <a:xfrm>
            <a:off x="8396288" y="6396038"/>
            <a:ext cx="0" cy="2127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7" name="Picture 3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0" y="4362450"/>
            <a:ext cx="45815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spect="1"/>
          </p:cNvSpPr>
          <p:nvPr userDrawn="1"/>
        </p:nvSpPr>
        <p:spPr>
          <a:xfrm>
            <a:off x="1341438" y="1122363"/>
            <a:ext cx="3240087" cy="32400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под</a:t>
            </a:r>
            <a:br>
              <a:rPr lang="ru-RU" dirty="0"/>
            </a:br>
            <a:r>
              <a:rPr lang="ru-RU" dirty="0"/>
              <a:t>фото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C:\Users\March\Desktop\IBS\Новая презентация\source\logo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79513" y="2078038"/>
            <a:ext cx="19716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1"/>
          <p:cNvGrpSpPr>
            <a:grpSpLocks/>
          </p:cNvGrpSpPr>
          <p:nvPr userDrawn="1"/>
        </p:nvGrpSpPr>
        <p:grpSpPr bwMode="auto">
          <a:xfrm>
            <a:off x="268288" y="107950"/>
            <a:ext cx="8383587" cy="6288088"/>
            <a:chOff x="455612" y="309562"/>
            <a:chExt cx="14979651" cy="11234738"/>
          </a:xfrm>
        </p:grpSpPr>
        <p:pic>
          <p:nvPicPr>
            <p:cNvPr id="21507" name="Рисунок 7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5612" y="309562"/>
              <a:ext cx="14979651" cy="11234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8" name="Picture 2" descr="C:\Users\March\Desktop\IBS\Новая презентация\source\logo.png"/>
            <p:cNvPicPr>
              <a:picLocks noChangeAspect="1" noChangeArrowheads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937703" y="4490873"/>
              <a:ext cx="2868449" cy="289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2E8DBE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2E8DB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9215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fld id="{9069B8A8-6EE9-41E5-846B-6AD506C4C41F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4250" y="6545263"/>
            <a:ext cx="468313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fld id="{4B337E16-176D-44CF-8BA5-676A22375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4583" name="Picture 8" descr="kazna_to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4" name="Group 8"/>
          <p:cNvGrpSpPr>
            <a:grpSpLocks/>
          </p:cNvGrpSpPr>
          <p:nvPr/>
        </p:nvGrpSpPr>
        <p:grpSpPr bwMode="auto">
          <a:xfrm>
            <a:off x="0" y="0"/>
            <a:ext cx="9144000" cy="695325"/>
            <a:chOff x="0" y="594"/>
            <a:chExt cx="6240" cy="438"/>
          </a:xfrm>
        </p:grpSpPr>
        <p:sp>
          <p:nvSpPr>
            <p:cNvPr id="240649" name="Rectangle 9"/>
            <p:cNvSpPr>
              <a:spLocks noChangeArrowheads="1"/>
            </p:cNvSpPr>
            <p:nvPr userDrawn="1"/>
          </p:nvSpPr>
          <p:spPr bwMode="auto">
            <a:xfrm>
              <a:off x="0" y="594"/>
              <a:ext cx="6240" cy="416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indent="1435100" defTabSz="95726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>
                  <a:solidFill>
                    <a:schemeClr val="bg1"/>
                  </a:solidFill>
                  <a:latin typeface="Tahoma" pitchFamily="34" charset="0"/>
                </a:rPr>
                <a:t>Казначейство России</a:t>
              </a:r>
            </a:p>
          </p:txBody>
        </p:sp>
        <p:sp>
          <p:nvSpPr>
            <p:cNvPr id="240650" name="Rectangle 10"/>
            <p:cNvSpPr>
              <a:spLocks noChangeArrowheads="1"/>
            </p:cNvSpPr>
            <p:nvPr userDrawn="1"/>
          </p:nvSpPr>
          <p:spPr bwMode="auto">
            <a:xfrm>
              <a:off x="4944" y="752"/>
              <a:ext cx="574" cy="2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5726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>
                  <a:solidFill>
                    <a:schemeClr val="bg1"/>
                  </a:solidFill>
                  <a:latin typeface="Tahoma" pitchFamily="34" charset="0"/>
                </a:rPr>
                <a:t>www.roskazna.ru</a:t>
              </a:r>
              <a:endParaRPr lang="ru-RU" sz="1400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pic>
        <p:nvPicPr>
          <p:cNvPr id="24585" name="Picture 11" descr="i?id=91830434-0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175" y="0"/>
            <a:ext cx="539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11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" descr="C:\Users\March\Desktop\IBS\Новая презентация\source\logo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1179513" y="2078038"/>
            <a:ext cx="19716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33" r:id="rId12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5pPr>
      <a:lvl6pPr marL="4572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6pPr>
      <a:lvl7pPr marL="9144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7pPr>
      <a:lvl8pPr marL="13716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8pPr>
      <a:lvl9pPr marL="18288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21526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6098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30670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5242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9814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9215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fld id="{3D94C0A6-1F51-4258-8F71-5754B7B9899B}" type="datetime1">
              <a:rPr lang="ru-RU"/>
              <a:pPr>
                <a:defRPr/>
              </a:pPr>
              <a:t>19.07.2012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04025" y="6442075"/>
            <a:ext cx="468313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0"/>
              </a:defRPr>
            </a:lvl1pPr>
          </a:lstStyle>
          <a:p>
            <a:pPr>
              <a:defRPr/>
            </a:pPr>
            <a:fld id="{686EABDC-8276-4FD8-B04A-7D5B27CFB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Rectangle 17"/>
          <p:cNvSpPr>
            <a:spLocks noChangeArrowheads="1"/>
          </p:cNvSpPr>
          <p:nvPr userDrawn="1"/>
        </p:nvSpPr>
        <p:spPr bwMode="auto">
          <a:xfrm>
            <a:off x="0" y="677863"/>
            <a:ext cx="9144000" cy="504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5716" tIns="47859" rIns="95716" bIns="47859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defTabSz="957263" eaLnBrk="0" hangingPunct="0">
              <a:defRPr/>
            </a:pPr>
            <a:endParaRPr lang="ru-RU" sz="22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1" name="Равнобедренный треугольник 10"/>
          <p:cNvSpPr/>
          <p:nvPr userDrawn="1"/>
        </p:nvSpPr>
        <p:spPr bwMode="auto">
          <a:xfrm>
            <a:off x="6737350" y="5965825"/>
            <a:ext cx="2406650" cy="892175"/>
          </a:xfrm>
          <a:prstGeom prst="triangle">
            <a:avLst>
              <a:gd name="adj" fmla="val 100000"/>
            </a:avLst>
          </a:prstGeom>
          <a:solidFill>
            <a:schemeClr val="accent1">
              <a:lumMod val="90000"/>
            </a:schemeClr>
          </a:solidFill>
          <a:ln w="9525" cap="flat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3"/>
          <p:cNvSpPr>
            <a:spLocks noChangeArrowheads="1"/>
          </p:cNvSpPr>
          <p:nvPr userDrawn="1"/>
        </p:nvSpPr>
        <p:spPr bwMode="auto">
          <a:xfrm>
            <a:off x="7248525" y="6577013"/>
            <a:ext cx="1354138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latin typeface="+mn-lt"/>
              </a:rPr>
              <a:t>www.roskazna.ru</a:t>
            </a:r>
            <a:endParaRPr lang="ru-RU" sz="1200">
              <a:latin typeface="+mn-lt"/>
            </a:endParaRPr>
          </a:p>
        </p:txBody>
      </p:sp>
      <p:pic>
        <p:nvPicPr>
          <p:cNvPr id="37898" name="Рисунок 3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66125" y="6151563"/>
            <a:ext cx="77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28" r:id="rId9"/>
    <p:sldLayoutId id="2147483729" r:id="rId10"/>
    <p:sldLayoutId id="214748373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5pPr>
      <a:lvl6pPr marL="4572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6pPr>
      <a:lvl7pPr marL="9144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7pPr>
      <a:lvl8pPr marL="13716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8pPr>
      <a:lvl9pPr marL="18288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Times New Roman" pitchFamily="18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21526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6098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30670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5242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9814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1095374" y="1965325"/>
            <a:ext cx="7200901" cy="2247900"/>
          </a:xfrm>
        </p:spPr>
        <p:txBody>
          <a:bodyPr/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Практика Управления бюджетного учета и отчетности по обеспечению информационных потребностей Казначейства России и Минфина России оперативной информацией об исполнении бюджетов</a:t>
            </a:r>
          </a:p>
        </p:txBody>
      </p:sp>
      <p:sp>
        <p:nvSpPr>
          <p:cNvPr id="51202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08A089C-18A6-4E58-B90C-405CCDCFD21A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04" name="Picture 1" descr="ФК__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600825" y="5555218"/>
            <a:ext cx="2114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А.В. </a:t>
            </a:r>
            <a:r>
              <a:rPr lang="ru-RU" b="1" dirty="0" err="1" smtClean="0"/>
              <a:t>Пчелинцев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0" y="171450"/>
            <a:ext cx="9144000" cy="603250"/>
          </a:xfrm>
        </p:spPr>
        <p:txBody>
          <a:bodyPr lIns="95699" tIns="47850" rIns="95699" bIns="47850"/>
          <a:lstStyle/>
          <a:p>
            <a:r>
              <a:rPr lang="ru-RU" sz="2000" b="1" smtClean="0">
                <a:solidFill>
                  <a:srgbClr val="002060"/>
                </a:solidFill>
                <a:latin typeface="Arial" charset="0"/>
              </a:rPr>
              <a:t>Мониторинг движения целевых межбюджетных трансфертов</a:t>
            </a:r>
          </a:p>
        </p:txBody>
      </p:sp>
      <p:sp>
        <p:nvSpPr>
          <p:cNvPr id="60418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684213"/>
            <a:fld id="{8561D217-4F20-453F-85F3-7DA745ADD59D}" type="slidenum">
              <a:rPr lang="ru-RU" smtClean="0"/>
              <a:pPr defTabSz="684213"/>
              <a:t>10</a:t>
            </a:fld>
            <a:endParaRPr lang="ru-RU" smtClean="0"/>
          </a:p>
        </p:txBody>
      </p:sp>
      <p:pic>
        <p:nvPicPr>
          <p:cNvPr id="6041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893763"/>
            <a:ext cx="8763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 bwMode="auto">
          <a:xfrm>
            <a:off x="7543800" y="1778000"/>
            <a:ext cx="1416050" cy="514350"/>
          </a:xfrm>
          <a:prstGeom prst="roundRect">
            <a:avLst>
              <a:gd name="adj" fmla="val 28064"/>
            </a:avLst>
          </a:prstGeom>
          <a:noFill/>
          <a:ln w="2540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cxnSp>
        <p:nvCxnSpPr>
          <p:cNvPr id="7" name="Прямая со стрелкой 6"/>
          <p:cNvCxnSpPr>
            <a:stCxn id="6" idx="0"/>
            <a:endCxn id="60422" idx="3"/>
          </p:cNvCxnSpPr>
          <p:nvPr/>
        </p:nvCxnSpPr>
        <p:spPr bwMode="auto">
          <a:xfrm flipH="1" flipV="1">
            <a:off x="7572375" y="1338263"/>
            <a:ext cx="679450" cy="427037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</p:cxnSp>
      <p:sp>
        <p:nvSpPr>
          <p:cNvPr id="60422" name="Скругленный прямоугольник 3"/>
          <p:cNvSpPr>
            <a:spLocks noChangeArrowheads="1"/>
          </p:cNvSpPr>
          <p:nvPr/>
        </p:nvSpPr>
        <p:spPr bwMode="auto">
          <a:xfrm>
            <a:off x="4729163" y="1139825"/>
            <a:ext cx="2843212" cy="395288"/>
          </a:xfrm>
          <a:prstGeom prst="roundRect">
            <a:avLst>
              <a:gd name="adj" fmla="val 16667"/>
            </a:avLst>
          </a:prstGeom>
          <a:solidFill>
            <a:srgbClr val="002060">
              <a:alpha val="16862"/>
            </a:srgbClr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defTabSz="957263"/>
            <a:r>
              <a:rPr lang="ru-RU" sz="1200" b="1" i="1">
                <a:latin typeface="Times New Roman" pitchFamily="18" charset="0"/>
              </a:rPr>
              <a:t>Отчет формируется в соответствии с Приказом ФК от 22.02.2012 №87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504825"/>
          </a:xfrm>
        </p:spPr>
        <p:txBody>
          <a:bodyPr/>
          <a:lstStyle/>
          <a:p>
            <a:r>
              <a:rPr lang="ru-RU" sz="2000" b="1" smtClean="0">
                <a:solidFill>
                  <a:srgbClr val="002060"/>
                </a:solidFill>
                <a:latin typeface="Arial" charset="0"/>
              </a:rPr>
              <a:t>Мониторинг движения целевых межбюджетных трансфертов</a:t>
            </a:r>
          </a:p>
        </p:txBody>
      </p:sp>
      <p:pic>
        <p:nvPicPr>
          <p:cNvPr id="6144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4188"/>
            <a:ext cx="7239000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4800" y="2982913"/>
            <a:ext cx="6299200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8"/>
          <p:cNvSpPr txBox="1">
            <a:spLocks noChangeArrowheads="1"/>
          </p:cNvSpPr>
          <p:nvPr/>
        </p:nvSpPr>
        <p:spPr bwMode="auto">
          <a:xfrm>
            <a:off x="0" y="4152900"/>
            <a:ext cx="2933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1400" b="1" i="1"/>
              <a:t>Анализ межбюджетных трансфертов в динамике</a:t>
            </a:r>
            <a:endParaRPr lang="ru-RU" sz="1400"/>
          </a:p>
        </p:txBody>
      </p:sp>
      <p:sp>
        <p:nvSpPr>
          <p:cNvPr id="61445" name="Text Box 9"/>
          <p:cNvSpPr txBox="1">
            <a:spLocks noChangeArrowheads="1"/>
          </p:cNvSpPr>
          <p:nvPr/>
        </p:nvSpPr>
        <p:spPr bwMode="auto">
          <a:xfrm>
            <a:off x="3552825" y="6183313"/>
            <a:ext cx="45243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i="1"/>
              <a:t>Структурный анализ межбюджетных трансфертов в разрезе субъектов</a:t>
            </a:r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</a:rPr>
              <a:t>Планы по развитию ИАС КПЭ</a:t>
            </a:r>
          </a:p>
        </p:txBody>
      </p:sp>
      <p:sp>
        <p:nvSpPr>
          <p:cNvPr id="62466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5883291-1EBF-417C-82D7-E5BFDCE4F2C0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62467" name="Text Box 5"/>
          <p:cNvSpPr txBox="1">
            <a:spLocks noChangeArrowheads="1"/>
          </p:cNvSpPr>
          <p:nvPr/>
        </p:nvSpPr>
        <p:spPr bwMode="auto">
          <a:xfrm>
            <a:off x="1219199" y="2489031"/>
            <a:ext cx="68675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 smtClean="0"/>
              <a:t>Представление более детальной и качественной оперативной информации об исполнении бюджетов бюджетной системы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smtClean="0">
              <a:latin typeface="Arial" charset="0"/>
            </a:endParaRPr>
          </a:p>
          <a:p>
            <a:pPr algn="ctr">
              <a:buFontTx/>
              <a:buNone/>
            </a:pPr>
            <a:endParaRPr lang="ru-RU" smtClean="0">
              <a:latin typeface="Arial" charset="0"/>
            </a:endParaRPr>
          </a:p>
          <a:p>
            <a:pPr algn="ctr">
              <a:buFontTx/>
              <a:buNone/>
            </a:pPr>
            <a:endParaRPr lang="ru-RU" smtClean="0">
              <a:latin typeface="Arial" charset="0"/>
            </a:endParaRPr>
          </a:p>
          <a:p>
            <a:pPr algn="ctr">
              <a:buFontTx/>
              <a:buNone/>
            </a:pPr>
            <a:r>
              <a:rPr lang="ru-RU" sz="2000" smtClean="0"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Arial" charset="0"/>
              </a:rPr>
              <a:t>Результаты внедрения ИАС КПЭ</a:t>
            </a:r>
            <a:endParaRPr lang="ru-RU" sz="3200" dirty="0" smtClean="0">
              <a:latin typeface="Arial" charset="0"/>
            </a:endParaRPr>
          </a:p>
        </p:txBody>
      </p:sp>
      <p:sp>
        <p:nvSpPr>
          <p:cNvPr id="52226" name="Объект 3"/>
          <p:cNvSpPr>
            <a:spLocks noGrp="1"/>
          </p:cNvSpPr>
          <p:nvPr>
            <p:ph idx="1"/>
          </p:nvPr>
        </p:nvSpPr>
        <p:spPr>
          <a:xfrm>
            <a:off x="457200" y="1778000"/>
            <a:ext cx="8229600" cy="4348163"/>
          </a:xfrm>
        </p:spPr>
        <p:txBody>
          <a:bodyPr/>
          <a:lstStyle/>
          <a:p>
            <a:endParaRPr lang="ru-RU" sz="2400" dirty="0" smtClean="0">
              <a:latin typeface="Arial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Arial" charset="0"/>
              </a:rPr>
              <a:t>Обеспечение внешних потребителей оперативной информацией об исполнении бюджетов бюджетной системы Российской Федерации средствами ИАС КПЭ</a:t>
            </a:r>
            <a:endParaRPr lang="ru-RU" sz="2400" dirty="0" smtClean="0">
              <a:latin typeface="Arial" charset="0"/>
            </a:endParaRPr>
          </a:p>
        </p:txBody>
      </p:sp>
      <p:sp>
        <p:nvSpPr>
          <p:cNvPr id="52227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6C3A630-54C2-46ED-BDB7-7861C6AD8704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27050"/>
            <a:ext cx="9144000" cy="504825"/>
          </a:xfrm>
        </p:spPr>
        <p:txBody>
          <a:bodyPr/>
          <a:lstStyle/>
          <a:p>
            <a:r>
              <a:rPr lang="ru-RU" sz="2400" smtClean="0"/>
              <a:t>Цели и задачи Системы КПЭ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06400" y="1658938"/>
            <a:ext cx="8229600" cy="4525962"/>
          </a:xfrm>
        </p:spPr>
        <p:txBody>
          <a:bodyPr/>
          <a:lstStyle/>
          <a:p>
            <a:pPr algn="ctr">
              <a:buFontTx/>
              <a:buNone/>
            </a:pPr>
            <a:endParaRPr lang="ru-RU" dirty="0" smtClean="0"/>
          </a:p>
        </p:txBody>
      </p:sp>
      <p:sp>
        <p:nvSpPr>
          <p:cNvPr id="53251" name="Пятиугольник 1"/>
          <p:cNvSpPr>
            <a:spLocks noChangeArrowheads="1"/>
          </p:cNvSpPr>
          <p:nvPr/>
        </p:nvSpPr>
        <p:spPr bwMode="auto">
          <a:xfrm>
            <a:off x="266700" y="3213100"/>
            <a:ext cx="571500" cy="2984500"/>
          </a:xfrm>
          <a:prstGeom prst="homePlate">
            <a:avLst>
              <a:gd name="adj" fmla="val 50000"/>
            </a:avLst>
          </a:prstGeom>
          <a:solidFill>
            <a:schemeClr val="bg2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957263"/>
            <a:endParaRPr lang="ru-RU" sz="2500"/>
          </a:p>
          <a:p>
            <a:pPr algn="ctr" defTabSz="957263"/>
            <a:r>
              <a:rPr lang="ru-RU" sz="2500"/>
              <a:t>Задачи</a:t>
            </a:r>
          </a:p>
        </p:txBody>
      </p:sp>
      <p:sp>
        <p:nvSpPr>
          <p:cNvPr id="53252" name="Скругленный прямоугольник 2"/>
          <p:cNvSpPr>
            <a:spLocks noChangeArrowheads="1"/>
          </p:cNvSpPr>
          <p:nvPr/>
        </p:nvSpPr>
        <p:spPr bwMode="auto">
          <a:xfrm>
            <a:off x="1016000" y="3403600"/>
            <a:ext cx="7620000" cy="76835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957263"/>
            <a:r>
              <a:rPr lang="ru-RU" sz="1400" dirty="0"/>
              <a:t>Обеспечение оперативного сбора и классификации необходимой информации о результатах исполнения бюджетов из широкого спектра внешних и внутренних источников</a:t>
            </a:r>
          </a:p>
        </p:txBody>
      </p:sp>
      <p:sp>
        <p:nvSpPr>
          <p:cNvPr id="53253" name="Скругленный прямоугольник 6"/>
          <p:cNvSpPr>
            <a:spLocks noChangeArrowheads="1"/>
          </p:cNvSpPr>
          <p:nvPr/>
        </p:nvSpPr>
        <p:spPr bwMode="auto">
          <a:xfrm>
            <a:off x="1016000" y="5251450"/>
            <a:ext cx="7620000" cy="76835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957263"/>
            <a:r>
              <a:rPr lang="ru-RU" sz="1400" dirty="0"/>
              <a:t>Подготовка оперативной аналитической информации о ходе и результатах исполнения бюджетов бюджетной системы РФ для руководства Минфина России, Правительства РФ, Казначейства России и др. внешних пользователей</a:t>
            </a:r>
          </a:p>
        </p:txBody>
      </p:sp>
      <p:sp>
        <p:nvSpPr>
          <p:cNvPr id="53254" name="Скругленный прямоугольник 7"/>
          <p:cNvSpPr>
            <a:spLocks noChangeArrowheads="1"/>
          </p:cNvSpPr>
          <p:nvPr/>
        </p:nvSpPr>
        <p:spPr bwMode="auto">
          <a:xfrm>
            <a:off x="1016000" y="4429125"/>
            <a:ext cx="7620000" cy="55245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957263"/>
            <a:r>
              <a:rPr lang="ru-RU" sz="1400" dirty="0"/>
              <a:t>Развитие аналитических инструментов КПЭ для различных групп пользователей, в том числе инструментов анализа неструктурированных данных для контрольных органов</a:t>
            </a: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 bwMode="auto">
          <a:xfrm>
            <a:off x="266700" y="1358900"/>
            <a:ext cx="8369300" cy="1638300"/>
          </a:xfrm>
          <a:prstGeom prst="round2Same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ru-RU" sz="1600" dirty="0"/>
              <a:t> Цель: </a:t>
            </a:r>
          </a:p>
          <a:p>
            <a:pPr algn="ctr">
              <a:defRPr/>
            </a:pPr>
            <a:r>
              <a:rPr lang="ru-RU" sz="1600" dirty="0"/>
              <a:t>      Система КПЭ предназначена для формирования оперативной информации о ходе и результатах исполнения бюджетов бюджетной системы Российской Федерации с целью повышения оперативности и эффективности принятия управленческих решений, а также с целью повышения публичности и прозрачности сектора государственного управления</a:t>
            </a:r>
          </a:p>
          <a:p>
            <a:pPr algn="ctr">
              <a:defRPr/>
            </a:pPr>
            <a:endParaRPr lang="ru-RU" sz="1600" dirty="0"/>
          </a:p>
          <a:p>
            <a:pPr algn="ctr">
              <a:defRPr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75" y="5740400"/>
            <a:ext cx="4495800" cy="504825"/>
          </a:xfrm>
        </p:spPr>
        <p:txBody>
          <a:bodyPr/>
          <a:lstStyle/>
          <a:p>
            <a:r>
              <a:rPr lang="ru-RU" b="1" i="1" smtClean="0">
                <a:solidFill>
                  <a:schemeClr val="tx1"/>
                </a:solidFill>
              </a:rPr>
              <a:t>Оперативный отчет на любую дату с аналитической группировкой КБК (КОСГУ)</a:t>
            </a:r>
          </a:p>
        </p:txBody>
      </p:sp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1033463"/>
            <a:ext cx="61499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3057525"/>
            <a:ext cx="61690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5288" y="3981450"/>
            <a:ext cx="42100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4108450" y="1009650"/>
            <a:ext cx="2790825" cy="1166813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2" name="Скругленный прямоугольник 7"/>
          <p:cNvSpPr/>
          <p:nvPr/>
        </p:nvSpPr>
        <p:spPr bwMode="auto">
          <a:xfrm>
            <a:off x="4181475" y="3949700"/>
            <a:ext cx="4238625" cy="1757363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cxnSp>
        <p:nvCxnSpPr>
          <p:cNvPr id="54279" name="Прямая со стрелкой 15"/>
          <p:cNvCxnSpPr>
            <a:cxnSpLocks noChangeShapeType="1"/>
            <a:stCxn id="8" idx="2"/>
          </p:cNvCxnSpPr>
          <p:nvPr/>
        </p:nvCxnSpPr>
        <p:spPr bwMode="auto">
          <a:xfrm>
            <a:off x="5503863" y="2185988"/>
            <a:ext cx="796925" cy="1754187"/>
          </a:xfrm>
          <a:prstGeom prst="straightConnector1">
            <a:avLst/>
          </a:prstGeom>
          <a:noFill/>
          <a:ln w="19050" algn="ctr">
            <a:solidFill>
              <a:srgbClr val="262673"/>
            </a:solidFill>
            <a:prstDash val="sysDash"/>
            <a:round/>
            <a:headEnd/>
            <a:tailEnd type="triangle" w="lg" len="lg"/>
          </a:ln>
        </p:spPr>
      </p:cxnSp>
      <p:sp>
        <p:nvSpPr>
          <p:cNvPr id="54280" name="Text Box 11"/>
          <p:cNvSpPr txBox="1">
            <a:spLocks noChangeArrowheads="1"/>
          </p:cNvSpPr>
          <p:nvPr/>
        </p:nvSpPr>
        <p:spPr bwMode="auto">
          <a:xfrm>
            <a:off x="1047750" y="219075"/>
            <a:ext cx="7058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Еженедельный мониторинг исполнения расходов главными распорядителями средств федерального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2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" y="1131888"/>
            <a:ext cx="8810625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6550"/>
            <a:ext cx="9144000" cy="504825"/>
          </a:xfrm>
        </p:spPr>
        <p:txBody>
          <a:bodyPr/>
          <a:lstStyle/>
          <a:p>
            <a:r>
              <a:rPr lang="ru-RU" sz="1600" b="1" smtClean="0">
                <a:solidFill>
                  <a:srgbClr val="002060"/>
                </a:solidFill>
                <a:latin typeface="Arial" charset="0"/>
              </a:rPr>
              <a:t>Отчеты для Правительства Российской Федерации и Министра финансов</a:t>
            </a:r>
          </a:p>
        </p:txBody>
      </p:sp>
      <p:sp>
        <p:nvSpPr>
          <p:cNvPr id="56322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15F948D-B079-48C5-84E3-9D2E8AC6CB08}" type="slidenum">
              <a:rPr lang="ru-RU" smtClean="0"/>
              <a:pPr/>
              <a:t>6</a:t>
            </a:fld>
            <a:endParaRPr lang="ru-RU" smtClean="0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475" y="952500"/>
            <a:ext cx="3576638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450" y="3589338"/>
            <a:ext cx="410845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976813" y="960438"/>
            <a:ext cx="3684587" cy="3140075"/>
          </a:xfrm>
        </p:spPr>
      </p:pic>
      <p:pic>
        <p:nvPicPr>
          <p:cNvPr id="56326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7613" y="4259263"/>
            <a:ext cx="332105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2193925" y="952500"/>
            <a:ext cx="2428875" cy="1262063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27025" y="3560763"/>
            <a:ext cx="4305300" cy="2009775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4945063" y="4259263"/>
            <a:ext cx="3487737" cy="1260475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6394450" y="914400"/>
            <a:ext cx="2428875" cy="927100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cxnSp>
        <p:nvCxnSpPr>
          <p:cNvPr id="15" name="Прямая со стрелкой 14"/>
          <p:cNvCxnSpPr/>
          <p:nvPr/>
        </p:nvCxnSpPr>
        <p:spPr bwMode="auto">
          <a:xfrm flipH="1">
            <a:off x="6818313" y="1849438"/>
            <a:ext cx="1031875" cy="2409825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</p:cxnSp>
      <p:cxnSp>
        <p:nvCxnSpPr>
          <p:cNvPr id="16" name="Прямая со стрелкой 15"/>
          <p:cNvCxnSpPr>
            <a:endCxn id="9" idx="0"/>
          </p:cNvCxnSpPr>
          <p:nvPr/>
        </p:nvCxnSpPr>
        <p:spPr bwMode="auto">
          <a:xfrm flipH="1">
            <a:off x="2479675" y="2209800"/>
            <a:ext cx="696913" cy="1341438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622800" y="5557838"/>
            <a:ext cx="431958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latin typeface="+mj-lt"/>
              </a:rPr>
              <a:t>Еженедельный отчет с анализом динамики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7025" y="5572125"/>
            <a:ext cx="4216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latin typeface="+mj-lt"/>
              </a:rPr>
              <a:t>Оперативный отчет с аналитикой исполнения в сравнении с предыдущим периодом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0" y="425450"/>
            <a:ext cx="9144000" cy="504825"/>
          </a:xfrm>
        </p:spPr>
        <p:txBody>
          <a:bodyPr/>
          <a:lstStyle/>
          <a:p>
            <a:r>
              <a:rPr lang="ru-RU" sz="1600" b="1" smtClean="0">
                <a:solidFill>
                  <a:srgbClr val="002060"/>
                </a:solidFill>
                <a:latin typeface="Arial" charset="0"/>
              </a:rPr>
              <a:t>Отчеты для Правительства Российской Федерации и Министра финансов</a:t>
            </a:r>
          </a:p>
        </p:txBody>
      </p:sp>
      <p:sp>
        <p:nvSpPr>
          <p:cNvPr id="57346" name="Объект 2"/>
          <p:cNvSpPr>
            <a:spLocks noGrp="1"/>
          </p:cNvSpPr>
          <p:nvPr>
            <p:ph idx="1"/>
          </p:nvPr>
        </p:nvSpPr>
        <p:spPr>
          <a:xfrm>
            <a:off x="2820988" y="5407025"/>
            <a:ext cx="4546600" cy="88741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b="1" i="1" smtClean="0"/>
              <a:t>Аналитический отчет по доходам с группировкой по бюджетам бюджетной системы РФ</a:t>
            </a:r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7EE5DAC-2B71-449F-BC8A-F44D83166186}" type="slidenum">
              <a:rPr lang="ru-RU" smtClean="0"/>
              <a:pPr/>
              <a:t>7</a:t>
            </a:fld>
            <a:endParaRPr lang="ru-RU" smtClean="0"/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230313"/>
            <a:ext cx="4167188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5613" y="3590925"/>
            <a:ext cx="405606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3065463" y="1209675"/>
            <a:ext cx="2428875" cy="1057275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2" name="Скругленный прямоугольник 7"/>
          <p:cNvSpPr/>
          <p:nvPr/>
        </p:nvSpPr>
        <p:spPr bwMode="auto">
          <a:xfrm>
            <a:off x="2954338" y="3548063"/>
            <a:ext cx="4137025" cy="1858962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cxnSp>
        <p:nvCxnSpPr>
          <p:cNvPr id="57352" name="Прямая со стрелкой 15"/>
          <p:cNvCxnSpPr>
            <a:cxnSpLocks noChangeShapeType="1"/>
            <a:stCxn id="8" idx="2"/>
          </p:cNvCxnSpPr>
          <p:nvPr/>
        </p:nvCxnSpPr>
        <p:spPr bwMode="auto">
          <a:xfrm>
            <a:off x="4279900" y="2276475"/>
            <a:ext cx="804863" cy="1250950"/>
          </a:xfrm>
          <a:prstGeom prst="straightConnector1">
            <a:avLst/>
          </a:prstGeom>
          <a:noFill/>
          <a:ln w="19050" algn="ctr">
            <a:solidFill>
              <a:srgbClr val="262673"/>
            </a:solidFill>
            <a:prstDash val="sysDash"/>
            <a:round/>
            <a:headEnd/>
            <a:tailEnd type="triangle" w="lg" len="lg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0" y="103188"/>
            <a:ext cx="9144000" cy="504825"/>
          </a:xfrm>
        </p:spPr>
        <p:txBody>
          <a:bodyPr/>
          <a:lstStyle/>
          <a:p>
            <a:r>
              <a:rPr lang="ru-RU" sz="2000" smtClean="0">
                <a:latin typeface="Arial" charset="0"/>
              </a:rPr>
              <a:t>Мониторинг исполнения приоритетных национальных проектов</a:t>
            </a:r>
          </a:p>
        </p:txBody>
      </p:sp>
      <p:sp>
        <p:nvSpPr>
          <p:cNvPr id="58370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6114487-2798-4B3E-88BE-51887A8652BF}" type="slidenum">
              <a:rPr lang="ru-RU" smtClean="0"/>
              <a:pPr/>
              <a:t>8</a:t>
            </a:fld>
            <a:endParaRPr lang="ru-RU" smtClean="0"/>
          </a:p>
        </p:txBody>
      </p:sp>
      <p:pic>
        <p:nvPicPr>
          <p:cNvPr id="58371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7013" y="746125"/>
            <a:ext cx="4406900" cy="3221038"/>
          </a:xfrm>
        </p:spPr>
      </p:pic>
      <p:pic>
        <p:nvPicPr>
          <p:cNvPr id="5837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6050" y="2722563"/>
            <a:ext cx="4789488" cy="344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1706563" y="1249363"/>
            <a:ext cx="2959100" cy="1041400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2" name="Скругленный прямоугольник 7"/>
          <p:cNvSpPr/>
          <p:nvPr/>
        </p:nvSpPr>
        <p:spPr bwMode="auto">
          <a:xfrm>
            <a:off x="4824413" y="1157288"/>
            <a:ext cx="4208462" cy="1452562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3" name="Скругленный прямоугольник 7"/>
          <p:cNvSpPr/>
          <p:nvPr/>
        </p:nvSpPr>
        <p:spPr bwMode="auto">
          <a:xfrm>
            <a:off x="131763" y="4383088"/>
            <a:ext cx="4486275" cy="1714500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sp>
        <p:nvSpPr>
          <p:cNvPr id="4" name="Скругленный прямоугольник 7"/>
          <p:cNvSpPr/>
          <p:nvPr/>
        </p:nvSpPr>
        <p:spPr bwMode="auto">
          <a:xfrm>
            <a:off x="5619750" y="3300413"/>
            <a:ext cx="3181350" cy="1004887"/>
          </a:xfrm>
          <a:prstGeom prst="roundRect">
            <a:avLst>
              <a:gd name="adj" fmla="val 15060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57263">
              <a:defRPr/>
            </a:pPr>
            <a:endParaRPr lang="ru-RU" sz="2500"/>
          </a:p>
        </p:txBody>
      </p:sp>
      <p:pic>
        <p:nvPicPr>
          <p:cNvPr id="58377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088" y="4471988"/>
            <a:ext cx="439737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5850" y="1198563"/>
            <a:ext cx="4059238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 стрелкой 15"/>
          <p:cNvCxnSpPr>
            <a:stCxn id="8" idx="2"/>
            <a:endCxn id="0" idx="0"/>
          </p:cNvCxnSpPr>
          <p:nvPr/>
        </p:nvCxnSpPr>
        <p:spPr bwMode="auto">
          <a:xfrm flipH="1">
            <a:off x="2374900" y="2300288"/>
            <a:ext cx="811213" cy="2073275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</p:cxnSp>
      <p:cxnSp>
        <p:nvCxnSpPr>
          <p:cNvPr id="58380" name="Прямая со стрелкой 15"/>
          <p:cNvCxnSpPr>
            <a:cxnSpLocks noChangeShapeType="1"/>
          </p:cNvCxnSpPr>
          <p:nvPr/>
        </p:nvCxnSpPr>
        <p:spPr bwMode="auto">
          <a:xfrm flipH="1" flipV="1">
            <a:off x="6929438" y="2619375"/>
            <a:ext cx="280987" cy="671513"/>
          </a:xfrm>
          <a:prstGeom prst="straightConnector1">
            <a:avLst/>
          </a:prstGeom>
          <a:noFill/>
          <a:ln w="19050" algn="ctr">
            <a:solidFill>
              <a:srgbClr val="262673"/>
            </a:solidFill>
            <a:prstDash val="sysDash"/>
            <a:round/>
            <a:headEnd/>
            <a:tailEnd type="triangle" w="lg" len="lg"/>
          </a:ln>
        </p:spPr>
      </p:cxnSp>
      <p:sp>
        <p:nvSpPr>
          <p:cNvPr id="58381" name="Text Box 16"/>
          <p:cNvSpPr txBox="1">
            <a:spLocks noChangeArrowheads="1"/>
          </p:cNvSpPr>
          <p:nvPr/>
        </p:nvSpPr>
        <p:spPr bwMode="auto">
          <a:xfrm>
            <a:off x="411163" y="6075363"/>
            <a:ext cx="3657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>
                <a:latin typeface="Times New Roman" pitchFamily="18" charset="0"/>
              </a:rPr>
              <a:t>Аналитика расходования средств с акцентом на целевое направление </a:t>
            </a:r>
          </a:p>
        </p:txBody>
      </p:sp>
      <p:sp>
        <p:nvSpPr>
          <p:cNvPr id="58382" name="Text Box 17"/>
          <p:cNvSpPr txBox="1">
            <a:spLocks noChangeArrowheads="1"/>
          </p:cNvSpPr>
          <p:nvPr/>
        </p:nvSpPr>
        <p:spPr bwMode="auto">
          <a:xfrm>
            <a:off x="5135563" y="665163"/>
            <a:ext cx="3409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>
                <a:latin typeface="Times New Roman" pitchFamily="18" charset="0"/>
              </a:rPr>
              <a:t>Аналитика расходования средств с акцентом на исполнителя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>
          <a:xfrm>
            <a:off x="0" y="342900"/>
            <a:ext cx="9144000" cy="504825"/>
          </a:xfrm>
        </p:spPr>
        <p:txBody>
          <a:bodyPr/>
          <a:lstStyle/>
          <a:p>
            <a:r>
              <a:rPr lang="ru-RU" sz="1800" smtClean="0">
                <a:latin typeface="Arial" charset="0"/>
              </a:rPr>
              <a:t>Реализация программ по модернизации здравоохранения субъектов РФ</a:t>
            </a:r>
          </a:p>
        </p:txBody>
      </p:sp>
      <p:sp>
        <p:nvSpPr>
          <p:cNvPr id="5939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CC178C-E11B-458B-BCFF-509BA6CA215F}" type="slidenum">
              <a:rPr lang="ru-RU" smtClean="0"/>
              <a:pPr/>
              <a:t>9</a:t>
            </a:fld>
            <a:endParaRPr lang="ru-RU" smtClean="0"/>
          </a:p>
        </p:txBody>
      </p:sp>
      <p:pic>
        <p:nvPicPr>
          <p:cNvPr id="5939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308100"/>
            <a:ext cx="6710362" cy="520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0" y="1214438"/>
            <a:ext cx="6708775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сновновной слайд с тексто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ополнительный слайд с тексто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Содержа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Название раздел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Заглав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6.xml><?xml version="1.0" encoding="utf-8"?>
<a:theme xmlns:a="http://schemas.openxmlformats.org/drawingml/2006/main" name="Финаль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3_Презентация">
  <a:themeElements>
    <a:clrScheme name="3_Презентаци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Презентац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Презентаци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Презентация">
  <a:themeElements>
    <a:clrScheme name="3_Презентаци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Презентац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Презентаци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Презентаци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Презентаци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10859</TotalTime>
  <Words>307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Основновной слайд с текстом</vt:lpstr>
      <vt:lpstr>Дополнительный слайд с текстом</vt:lpstr>
      <vt:lpstr>Содержание</vt:lpstr>
      <vt:lpstr>Название раздела</vt:lpstr>
      <vt:lpstr>Заглавный</vt:lpstr>
      <vt:lpstr>Финальный</vt:lpstr>
      <vt:lpstr>3_Презентация</vt:lpstr>
      <vt:lpstr>4_Презентация</vt:lpstr>
      <vt:lpstr>Практика Управления бюджетного учета и отчетности по обеспечению информационных потребностей Казначейства России и Минфина России оперативной информацией об исполнении бюджетов</vt:lpstr>
      <vt:lpstr>Результаты внедрения ИАС КПЭ</vt:lpstr>
      <vt:lpstr>Цели и задачи Системы КПЭ</vt:lpstr>
      <vt:lpstr>Оперативный отчет на любую дату с аналитической группировкой КБК (КОСГУ)</vt:lpstr>
      <vt:lpstr>Презентация PowerPoint</vt:lpstr>
      <vt:lpstr>Отчеты для Правительства Российской Федерации и Министра финансов</vt:lpstr>
      <vt:lpstr>Отчеты для Правительства Российской Федерации и Министра финансов</vt:lpstr>
      <vt:lpstr>Мониторинг исполнения приоритетных национальных проектов</vt:lpstr>
      <vt:lpstr>Реализация программ по модернизации здравоохранения субъектов РФ</vt:lpstr>
      <vt:lpstr>Мониторинг движения целевых межбюджетных трансфертов</vt:lpstr>
      <vt:lpstr>Мониторинг движения целевых межбюджетных трансфертов</vt:lpstr>
      <vt:lpstr>Планы по развитию ИАС КПЭ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Авдеев Алексей Вячеславович</dc:creator>
  <cp:lastModifiedBy>user</cp:lastModifiedBy>
  <cp:revision>567</cp:revision>
  <cp:lastPrinted>2012-05-15T11:02:23Z</cp:lastPrinted>
  <dcterms:created xsi:type="dcterms:W3CDTF">2011-10-31T08:02:09Z</dcterms:created>
  <dcterms:modified xsi:type="dcterms:W3CDTF">2012-07-18T22:11:36Z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0x0101001E696E3CECC21542B4E99386F6F861CE</vt:lpwstr>
  </property>
  <property fmtid="{D5CDD505-2E9C-101B-9397-08002B2CF9AE}" pid="3" name="PublishingExpirationDate">
    <vt:lpwstr/>
  </property>
  <property fmtid="{D5CDD505-2E9C-101B-9397-08002B2CF9AE}" pid="4" name="PublishingStartDate">
    <vt:lpwstr/>
  </property>
</Properties>
</file>