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0" r:id="rId1"/>
    <p:sldMasterId id="2147483651" r:id="rId2"/>
  </p:sldMasterIdLst>
  <p:notesMasterIdLst>
    <p:notesMasterId r:id="rId15"/>
  </p:notesMasterIdLst>
  <p:handoutMasterIdLst>
    <p:handoutMasterId r:id="rId16"/>
  </p:handoutMasterIdLst>
  <p:sldIdLst>
    <p:sldId id="465" r:id="rId3"/>
    <p:sldId id="456" r:id="rId4"/>
    <p:sldId id="457" r:id="rId5"/>
    <p:sldId id="459" r:id="rId6"/>
    <p:sldId id="460" r:id="rId7"/>
    <p:sldId id="462" r:id="rId8"/>
    <p:sldId id="464" r:id="rId9"/>
    <p:sldId id="463" r:id="rId10"/>
    <p:sldId id="458" r:id="rId11"/>
    <p:sldId id="450" r:id="rId12"/>
    <p:sldId id="453" r:id="rId13"/>
    <p:sldId id="455" r:id="rId14"/>
  </p:sldIdLst>
  <p:sldSz cx="9906000" cy="6858000" type="A4"/>
  <p:notesSz cx="6797675" cy="9874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5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5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5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5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C819"/>
    <a:srgbClr val="FFD243"/>
    <a:srgbClr val="CEEAB0"/>
    <a:srgbClr val="CCCCFF"/>
    <a:srgbClr val="F2B800"/>
    <a:srgbClr val="CC3300"/>
    <a:srgbClr val="66CCFF"/>
    <a:srgbClr val="99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38" autoAdjust="0"/>
    <p:restoredTop sz="92308" autoAdjust="0"/>
  </p:normalViewPr>
  <p:slideViewPr>
    <p:cSldViewPr snapToGrid="0">
      <p:cViewPr>
        <p:scale>
          <a:sx n="90" d="100"/>
          <a:sy n="90" d="100"/>
        </p:scale>
        <p:origin x="-342" y="-66"/>
      </p:cViewPr>
      <p:guideLst>
        <p:guide orient="horz" pos="4085"/>
        <p:guide orient="horz" pos="1141"/>
        <p:guide orient="horz" pos="2406"/>
        <p:guide pos="6062"/>
        <p:guide pos="1989"/>
        <p:guide pos="5536"/>
        <p:guide pos="3170"/>
        <p:guide pos="612"/>
        <p:guide pos="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142" y="-108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1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486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77" tIns="45738" rIns="91477" bIns="45738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78486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77" tIns="45738" rIns="91477" bIns="45738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8D3BC90-1B22-4DFE-9CDA-0B20EEEA55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468889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1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7075" y="739775"/>
            <a:ext cx="5348288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1" y="4690822"/>
            <a:ext cx="5438775" cy="4444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486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77" tIns="45738" rIns="91477" bIns="45738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78486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77" tIns="45738" rIns="91477" bIns="45738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0ACDE68-BA02-4E57-9472-C7AA2A5FDD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759862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8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8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8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8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8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E63B1-05A5-463B-B856-D99AD045FA27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629741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E63B1-05A5-463B-B856-D99AD045FA27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629741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E63B1-05A5-463B-B856-D99AD045FA27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62974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E63B1-05A5-463B-B856-D99AD045FA27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629741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E63B1-05A5-463B-B856-D99AD045FA27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629741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E63B1-05A5-463B-B856-D99AD045FA27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629741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E63B1-05A5-463B-B856-D99AD045FA27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629741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E63B1-05A5-463B-B856-D99AD045FA27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629741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E63B1-05A5-463B-B856-D99AD045FA27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629741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E63B1-05A5-463B-B856-D99AD045FA27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62974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B03671-7719-44EE-AB9E-F9A4B74C2FBA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DCA431-FC98-4578-B0FB-903D8E0222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21826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86B95F-E70E-443A-B237-B1D934788E85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DCE24-F514-4E09-A037-F38FF4D061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65947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29500" y="0"/>
            <a:ext cx="2476500" cy="61261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7277100" cy="61261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5B2037-2D49-46B6-B94F-7FE7F8D6BC14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93D2C-E7CC-473F-AD8A-5C1F834633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434272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kazna_to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2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>
            <a:lvl1pPr algn="ctr">
              <a:defRPr sz="3600">
                <a:latin typeface="Times New Roman" pitchFamily="18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82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FontTx/>
              <a:buNone/>
              <a:defRPr>
                <a:latin typeface="Times New Roman" pitchFamily="18" charset="0"/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24BCD63-5AB8-47B4-810F-5ECDCF0384AB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9300" y="6245225"/>
            <a:ext cx="23114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E5C4E-A52D-4C32-AE19-5F8BE93D5E6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366899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ED72B-E4B7-461B-B07A-D456A64D6966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703721-631D-43FC-AB67-4C0A1DD7F7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114769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61B28-7BB1-469A-B7DC-89FAD2EE369E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2F640-F2B4-4F99-A42A-46E39EFD00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284706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914B5-8977-47A7-AE7E-C98E0BDC846A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B3C5C-FC6B-4155-8838-53C4A185F3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02236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284B6C-BB79-46CE-883D-749CA407D445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EA0489-0512-4D0A-8CEA-72F5276F80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4295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CEF81-0EE9-41F6-8210-CB5C7471BE60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840FA7-0394-4E24-8BE4-E8B9CA22BB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771736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232254-7E7A-4035-AA1E-09B9007C0D71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12180-FEAD-49F0-9F1C-6154492632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150022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51D31-4371-4001-8E45-65AA8F123A22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BBE02-EB40-4C5F-AC05-FAF397C69F5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30710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3F555-D757-4EA4-8089-B48E004BEDA7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7A7D3-8E8F-402C-9D04-FD5586DC58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857860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E5858A-18A9-48E4-9B8B-1EE925975F49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74C8F-E5E6-4F51-8ADD-F8BFA98CCF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580198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432A6-D95A-4361-AAD5-9FD4681F4448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7CCB7B-538D-421C-9144-F2D4E7F3F1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248061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29500" y="717550"/>
            <a:ext cx="2476500" cy="54086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717550"/>
            <a:ext cx="7277100" cy="54086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363AF-9D8B-48EE-A450-31EF8885900F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B254E-E547-4CE7-8FD5-D27A985AE2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58257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87DBF5-8A4F-4FE4-8372-D4FD504BC191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372F7-33D8-4C19-9CD2-E129D70F7B3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63905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799AB1-3902-45A2-A53F-81063D2AF69E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26432-A793-4102-8744-07389C8CF2F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5889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89894-56E3-40C1-9CF6-A039689A9599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F151B-F2AD-4AB4-AD14-A150C63EB5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23290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6B916-F522-47AF-A624-28059760A063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A0C972-0C2E-41AE-B64A-ADDF44B5AB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53154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88F5F5-2C94-4DA3-9E89-B4DEAF9A3766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0B5E4-7FF0-40CF-B2C4-BD4F2304A4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93949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504E0-1078-4297-8D4F-AFC1588F1697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4C599-69FA-4D4A-9B54-2B54D2823B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99669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00FA3-0B24-4051-9948-44F9C1F4D9B7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E110C-0D78-4A09-AAD3-42C60D3BAB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28659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9060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16" tIns="47859" rIns="95716" bIns="4785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16" tIns="47859" rIns="95716" bIns="478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16" tIns="47859" rIns="95716" bIns="47859" numCol="1" anchor="t" anchorCtr="0" compatLnSpc="1">
            <a:prstTxWarp prst="textNoShape">
              <a:avLst/>
            </a:prstTxWarp>
          </a:bodyPr>
          <a:lstStyle>
            <a:lvl1pPr algn="l">
              <a:defRPr sz="1500" smtClean="0"/>
            </a:lvl1pPr>
          </a:lstStyle>
          <a:p>
            <a:pPr>
              <a:defRPr/>
            </a:pPr>
            <a:fld id="{4B149FE3-F0F0-4134-B847-7C847EAD08A2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16" tIns="47859" rIns="95716" bIns="47859" numCol="1" anchor="t" anchorCtr="0" compatLnSpc="1">
            <a:prstTxWarp prst="textNoShape">
              <a:avLst/>
            </a:prstTxWarp>
          </a:bodyPr>
          <a:lstStyle>
            <a:lvl1pPr algn="ctr">
              <a:defRPr sz="15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21800" y="6545263"/>
            <a:ext cx="506413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16" tIns="47859" rIns="95716" bIns="47859" numCol="1" anchor="ctr" anchorCtr="0" compatLnSpc="1">
            <a:prstTxWarp prst="textNoShape">
              <a:avLst/>
            </a:prstTxWarp>
          </a:bodyPr>
          <a:lstStyle>
            <a:lvl1pPr algn="r">
              <a:defRPr sz="1500"/>
            </a:lvl1pPr>
          </a:lstStyle>
          <a:p>
            <a:pPr>
              <a:defRPr/>
            </a:pPr>
            <a:fld id="{BF353A1B-7511-4445-87B2-1AC3CA5B12D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</p:sldLayoutIdLst>
  <p:hf hdr="0" ftr="0" dt="0"/>
  <p:txStyles>
    <p:titleStyle>
      <a:lvl1pPr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Calibri" pitchFamily="34" charset="0"/>
        </a:defRPr>
      </a:lvl2pPr>
      <a:lvl3pPr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Calibri" pitchFamily="34" charset="0"/>
        </a:defRPr>
      </a:lvl3pPr>
      <a:lvl4pPr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Calibri" pitchFamily="34" charset="0"/>
        </a:defRPr>
      </a:lvl4pPr>
      <a:lvl5pPr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Calibri" pitchFamily="34" charset="0"/>
        </a:defRPr>
      </a:lvl5pPr>
      <a:lvl6pPr marL="457200"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Calibri" pitchFamily="34" charset="0"/>
        </a:defRPr>
      </a:lvl6pPr>
      <a:lvl7pPr marL="914400"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Calibri" pitchFamily="34" charset="0"/>
        </a:defRPr>
      </a:lvl7pPr>
      <a:lvl8pPr marL="1371600"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Calibri" pitchFamily="34" charset="0"/>
        </a:defRPr>
      </a:lvl8pPr>
      <a:lvl9pPr marL="1828800" algn="ctr" defTabSz="957263" rtl="0" eaLnBrk="0" fontAlgn="base" hangingPunct="0">
        <a:spcBef>
          <a:spcPct val="0"/>
        </a:spcBef>
        <a:spcAft>
          <a:spcPct val="0"/>
        </a:spcAft>
        <a:defRPr sz="1500">
          <a:solidFill>
            <a:schemeClr val="tx2"/>
          </a:solidFill>
          <a:latin typeface="Calibri" pitchFamily="34" charset="0"/>
        </a:defRPr>
      </a:lvl9pPr>
    </p:titleStyle>
    <p:bodyStyle>
      <a:lvl1pPr marL="358775" indent="-358775" algn="l" defTabSz="957263" rtl="0" eaLnBrk="0" fontAlgn="base" hangingPunct="0">
        <a:spcBef>
          <a:spcPct val="20000"/>
        </a:spcBef>
        <a:spcAft>
          <a:spcPct val="0"/>
        </a:spcAft>
        <a:buChar char="•"/>
        <a:defRPr sz="1500">
          <a:solidFill>
            <a:schemeClr val="tx1"/>
          </a:solidFill>
          <a:latin typeface="+mn-lt"/>
          <a:ea typeface="+mn-ea"/>
          <a:cs typeface="+mn-cs"/>
        </a:defRPr>
      </a:lvl1pPr>
      <a:lvl2pPr marL="777875" indent="-298450" algn="l" defTabSz="957263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2pPr>
      <a:lvl3pPr marL="1196975" indent="-239713" algn="l" defTabSz="957263" rtl="0" eaLnBrk="0" fontAlgn="base" hangingPunct="0">
        <a:spcBef>
          <a:spcPct val="20000"/>
        </a:spcBef>
        <a:spcAft>
          <a:spcPct val="0"/>
        </a:spcAft>
        <a:buChar char="•"/>
        <a:defRPr sz="1500">
          <a:solidFill>
            <a:schemeClr val="tx1"/>
          </a:solidFill>
          <a:latin typeface="+mn-lt"/>
        </a:defRPr>
      </a:lvl3pPr>
      <a:lvl4pPr marL="1676400" indent="-239713" algn="l" defTabSz="957263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2152650" indent="-236538" algn="l" defTabSz="957263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609850" indent="-236538" algn="l" defTabSz="957263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3067050" indent="-236538" algn="l" defTabSz="957263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524250" indent="-236538" algn="l" defTabSz="957263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981450" indent="-236538" algn="l" defTabSz="957263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717550"/>
            <a:ext cx="99060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16" tIns="47859" rIns="95716" bIns="4785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16" tIns="47859" rIns="95716" bIns="478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16" tIns="47859" rIns="95716" bIns="47859" numCol="1" anchor="t" anchorCtr="0" compatLnSpc="1">
            <a:prstTxWarp prst="textNoShape">
              <a:avLst/>
            </a:prstTxWarp>
          </a:bodyPr>
          <a:lstStyle>
            <a:lvl1pPr algn="l">
              <a:defRPr sz="1500" smtClean="0"/>
            </a:lvl1pPr>
          </a:lstStyle>
          <a:p>
            <a:pPr>
              <a:defRPr/>
            </a:pPr>
            <a:fld id="{8FA5201D-C076-4BBF-802B-EDFDADCB43E6}" type="datetime1">
              <a:rPr lang="ru-RU"/>
              <a:pPr>
                <a:defRPr/>
              </a:pPr>
              <a:t>17.07.2012</a:t>
            </a:fld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16" tIns="47859" rIns="95716" bIns="47859" numCol="1" anchor="t" anchorCtr="0" compatLnSpc="1">
            <a:prstTxWarp prst="textNoShape">
              <a:avLst/>
            </a:prstTxWarp>
          </a:bodyPr>
          <a:lstStyle>
            <a:lvl1pPr algn="ctr">
              <a:defRPr sz="15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21800" y="6545263"/>
            <a:ext cx="506413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16" tIns="47859" rIns="95716" bIns="47859" numCol="1" anchor="ctr" anchorCtr="0" compatLnSpc="1">
            <a:prstTxWarp prst="textNoShape">
              <a:avLst/>
            </a:prstTxWarp>
          </a:bodyPr>
          <a:lstStyle>
            <a:lvl1pPr algn="r">
              <a:defRPr sz="1500"/>
            </a:lvl1pPr>
          </a:lstStyle>
          <a:p>
            <a:pPr>
              <a:defRPr/>
            </a:pPr>
            <a:fld id="{FF1E99F0-38F8-4324-8EBF-9D77A166CF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055" name="Picture 8" descr="kazna_top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hf hdr="0" ftr="0" dt="0"/>
  <p:txStyles>
    <p:titleStyle>
      <a:lvl1pPr algn="l" defTabSz="957263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+mj-lt"/>
          <a:ea typeface="+mj-ea"/>
          <a:cs typeface="+mj-cs"/>
        </a:defRPr>
      </a:lvl1pPr>
      <a:lvl2pPr algn="l" defTabSz="957263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Calibri" pitchFamily="34" charset="0"/>
        </a:defRPr>
      </a:lvl2pPr>
      <a:lvl3pPr algn="l" defTabSz="957263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Calibri" pitchFamily="34" charset="0"/>
        </a:defRPr>
      </a:lvl3pPr>
      <a:lvl4pPr algn="l" defTabSz="957263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Calibri" pitchFamily="34" charset="0"/>
        </a:defRPr>
      </a:lvl4pPr>
      <a:lvl5pPr algn="l" defTabSz="957263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Calibri" pitchFamily="34" charset="0"/>
        </a:defRPr>
      </a:lvl5pPr>
      <a:lvl6pPr marL="457200" algn="l" defTabSz="957263" rtl="0" eaLnBrk="0" fontAlgn="base" hangingPunct="0">
        <a:spcBef>
          <a:spcPct val="0"/>
        </a:spcBef>
        <a:spcAft>
          <a:spcPct val="0"/>
        </a:spcAft>
        <a:defRPr b="1">
          <a:solidFill>
            <a:schemeClr val="accent2"/>
          </a:solidFill>
          <a:latin typeface="Calibri" pitchFamily="34" charset="0"/>
        </a:defRPr>
      </a:lvl6pPr>
      <a:lvl7pPr marL="914400" algn="l" defTabSz="957263" rtl="0" eaLnBrk="0" fontAlgn="base" hangingPunct="0">
        <a:spcBef>
          <a:spcPct val="0"/>
        </a:spcBef>
        <a:spcAft>
          <a:spcPct val="0"/>
        </a:spcAft>
        <a:defRPr b="1">
          <a:solidFill>
            <a:schemeClr val="accent2"/>
          </a:solidFill>
          <a:latin typeface="Calibri" pitchFamily="34" charset="0"/>
        </a:defRPr>
      </a:lvl7pPr>
      <a:lvl8pPr marL="1371600" algn="l" defTabSz="957263" rtl="0" eaLnBrk="0" fontAlgn="base" hangingPunct="0">
        <a:spcBef>
          <a:spcPct val="0"/>
        </a:spcBef>
        <a:spcAft>
          <a:spcPct val="0"/>
        </a:spcAft>
        <a:defRPr b="1">
          <a:solidFill>
            <a:schemeClr val="accent2"/>
          </a:solidFill>
          <a:latin typeface="Calibri" pitchFamily="34" charset="0"/>
        </a:defRPr>
      </a:lvl8pPr>
      <a:lvl9pPr marL="1828800" algn="l" defTabSz="957263" rtl="0" eaLnBrk="0" fontAlgn="base" hangingPunct="0">
        <a:spcBef>
          <a:spcPct val="0"/>
        </a:spcBef>
        <a:spcAft>
          <a:spcPct val="0"/>
        </a:spcAft>
        <a:defRPr b="1">
          <a:solidFill>
            <a:schemeClr val="accent2"/>
          </a:solidFill>
          <a:latin typeface="Calibri" pitchFamily="34" charset="0"/>
        </a:defRPr>
      </a:lvl9pPr>
    </p:titleStyle>
    <p:bodyStyle>
      <a:lvl1pPr marL="358775" indent="-358775" algn="l" defTabSz="957263" rtl="0" eaLnBrk="0" fontAlgn="base" hangingPunct="0">
        <a:spcBef>
          <a:spcPct val="20000"/>
        </a:spcBef>
        <a:spcAft>
          <a:spcPct val="0"/>
        </a:spcAft>
        <a:buChar char="•"/>
        <a:defRPr sz="1500">
          <a:solidFill>
            <a:schemeClr val="tx1"/>
          </a:solidFill>
          <a:latin typeface="+mn-lt"/>
          <a:ea typeface="+mn-ea"/>
          <a:cs typeface="+mn-cs"/>
        </a:defRPr>
      </a:lvl1pPr>
      <a:lvl2pPr marL="777875" indent="-298450" algn="l" defTabSz="957263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2pPr>
      <a:lvl3pPr marL="1196975" indent="-239713" algn="l" defTabSz="957263" rtl="0" eaLnBrk="0" fontAlgn="base" hangingPunct="0">
        <a:spcBef>
          <a:spcPct val="20000"/>
        </a:spcBef>
        <a:spcAft>
          <a:spcPct val="0"/>
        </a:spcAft>
        <a:buChar char="•"/>
        <a:defRPr sz="1500">
          <a:solidFill>
            <a:schemeClr val="tx1"/>
          </a:solidFill>
          <a:latin typeface="+mn-lt"/>
        </a:defRPr>
      </a:lvl3pPr>
      <a:lvl4pPr marL="1676400" indent="-239713" algn="l" defTabSz="957263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2152650" indent="-236538" algn="l" defTabSz="957263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609850" indent="-236538" algn="l" defTabSz="957263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3067050" indent="-236538" algn="l" defTabSz="957263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524250" indent="-236538" algn="l" defTabSz="957263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981450" indent="-236538" algn="l" defTabSz="957263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937289" y="1875380"/>
            <a:ext cx="7846879" cy="5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ja-JP" sz="2000" b="1" kern="0" dirty="0" smtClean="0">
                <a:solidFill>
                  <a:schemeClr val="bg1"/>
                </a:solidFill>
                <a:latin typeface="+mn-lt"/>
                <a:cs typeface="+mn-cs"/>
              </a:rPr>
              <a:t>Три вопроса</a:t>
            </a:r>
            <a:endParaRPr lang="ru-RU" altLang="ja-JP" sz="2000" b="1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171450" indent="-171450">
              <a:buFont typeface="Arial" pitchFamily="34" charset="0"/>
              <a:buChar char="•"/>
              <a:defRPr/>
            </a:pPr>
            <a:endParaRPr lang="ru-RU" altLang="ja-JP" sz="1100" b="0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895145" y="2317762"/>
            <a:ext cx="8059079" cy="216917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ru-RU" altLang="ja-JP" sz="2000" b="1" dirty="0" smtClean="0"/>
              <a:t>Практические подходы к </a:t>
            </a:r>
            <a:r>
              <a:rPr lang="ru-RU" altLang="ja-JP" sz="2000" b="1" dirty="0" err="1" smtClean="0"/>
              <a:t>опубличиванию</a:t>
            </a:r>
            <a:r>
              <a:rPr lang="ru-RU" altLang="ja-JP" sz="2000" b="1" dirty="0" smtClean="0"/>
              <a:t> аналитической </a:t>
            </a:r>
          </a:p>
          <a:p>
            <a:pPr algn="ctr"/>
            <a:r>
              <a:rPr lang="ru-RU" altLang="ja-JP" sz="2000" b="1" dirty="0" smtClean="0"/>
              <a:t>Информации в портальных решениях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76318" y="5869172"/>
            <a:ext cx="5263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i="1" dirty="0" smtClean="0"/>
              <a:t>Екатерина Лукьянова </a:t>
            </a:r>
          </a:p>
          <a:p>
            <a:pPr algn="r"/>
            <a:r>
              <a:rPr lang="ru-RU" sz="1600" i="1" dirty="0" smtClean="0"/>
              <a:t>Отдел интеграции Управления финансовых технологий Федерального казначейства </a:t>
            </a:r>
            <a:endParaRPr lang="ru-RU" sz="1600" i="1" dirty="0"/>
          </a:p>
        </p:txBody>
      </p:sp>
    </p:spTree>
    <p:extLst>
      <p:ext uri="{BB962C8B-B14F-4D97-AF65-F5344CB8AC3E}">
        <p14:creationId xmlns="" xmlns:p14="http://schemas.microsoft.com/office/powerpoint/2010/main" val="424471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4"/>
          <p:cNvSpPr txBox="1">
            <a:spLocks noChangeArrowheads="1"/>
          </p:cNvSpPr>
          <p:nvPr/>
        </p:nvSpPr>
        <p:spPr bwMode="auto">
          <a:xfrm>
            <a:off x="658413" y="3366810"/>
            <a:ext cx="6972035" cy="1523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altLang="ja-JP" sz="1600" kern="0" dirty="0" smtClean="0">
                <a:solidFill>
                  <a:schemeClr val="bg1"/>
                </a:solidFill>
                <a:latin typeface="+mn-lt"/>
                <a:cs typeface="+mn-cs"/>
              </a:rPr>
              <a:t>Пользователи</a:t>
            </a:r>
            <a:endParaRPr lang="ru-RU" altLang="ja-JP" sz="1600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171450" indent="-171450">
              <a:buFont typeface="Arial" pitchFamily="34" charset="0"/>
              <a:buChar char="•"/>
              <a:defRPr/>
            </a:pPr>
            <a:endParaRPr lang="ru-RU" altLang="ja-JP" sz="1100" b="0" kern="0" dirty="0">
              <a:solidFill>
                <a:srgbClr val="000000"/>
              </a:solidFill>
              <a:latin typeface="+mn-lt"/>
              <a:cs typeface="+mn-cs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400" b="1" dirty="0" smtClean="0"/>
              <a:t>Граждане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ru-RU" sz="1800" dirty="0" smtClean="0"/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altLang="ja-JP" sz="2400" b="1" dirty="0" smtClean="0"/>
              <a:t>Опытные пользователи (специалисты)</a:t>
            </a:r>
            <a:endParaRPr lang="ru-RU" altLang="ja-JP" sz="2400" b="1" dirty="0"/>
          </a:p>
        </p:txBody>
      </p:sp>
      <p:sp>
        <p:nvSpPr>
          <p:cNvPr id="25" name="Скругленный прямоугольник 24"/>
          <p:cNvSpPr/>
          <p:nvPr/>
        </p:nvSpPr>
        <p:spPr bwMode="auto">
          <a:xfrm>
            <a:off x="543130" y="1343752"/>
            <a:ext cx="8059079" cy="36163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lnSpc>
                <a:spcPct val="90000"/>
              </a:lnSpc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639575" y="1343752"/>
            <a:ext cx="7846879" cy="2139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ja-JP" sz="2000" b="1" kern="0" dirty="0" smtClean="0">
                <a:solidFill>
                  <a:schemeClr val="bg1"/>
                </a:solidFill>
                <a:latin typeface="+mn-lt"/>
                <a:cs typeface="+mn-cs"/>
              </a:rPr>
              <a:t>Цель</a:t>
            </a:r>
            <a:endParaRPr lang="ru-RU" altLang="ja-JP" sz="2000" b="1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171450" indent="-171450">
              <a:buFont typeface="Arial" pitchFamily="34" charset="0"/>
              <a:buChar char="•"/>
              <a:defRPr/>
            </a:pPr>
            <a:endParaRPr lang="ru-RU" altLang="ja-JP" sz="1100" b="0" kern="0" dirty="0">
              <a:solidFill>
                <a:srgbClr val="000000"/>
              </a:solidFill>
              <a:latin typeface="+mn-lt"/>
              <a:cs typeface="+mn-cs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000" dirty="0" smtClean="0"/>
              <a:t>Информирование общества </a:t>
            </a:r>
            <a:r>
              <a:rPr lang="ru-RU" sz="2000" dirty="0"/>
              <a:t>о ходе бюджетного процесса, повышение прозрачности формирования расходной части </a:t>
            </a:r>
            <a:r>
              <a:rPr lang="ru-RU" sz="2000" dirty="0" smtClean="0"/>
              <a:t>бюджета, </a:t>
            </a:r>
            <a:r>
              <a:rPr lang="ru-RU" sz="2000" dirty="0"/>
              <a:t>повышение ответственности органов власти </a:t>
            </a:r>
            <a:r>
              <a:rPr lang="ru-RU" sz="2000" dirty="0" smtClean="0"/>
              <a:t>при </a:t>
            </a:r>
            <a:r>
              <a:rPr lang="ru-RU" sz="2000" dirty="0"/>
              <a:t>принятии решений в сфере бюджетной </a:t>
            </a:r>
            <a:r>
              <a:rPr lang="ru-RU" sz="2000" dirty="0" smtClean="0"/>
              <a:t>политики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ru-RU" altLang="ja-JP" sz="1800" b="0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 bwMode="auto">
          <a:xfrm>
            <a:off x="561968" y="3366810"/>
            <a:ext cx="8059079" cy="36163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lnSpc>
                <a:spcPct val="90000"/>
              </a:lnSpc>
              <a:defRPr/>
            </a:pPr>
            <a:r>
              <a:rPr lang="ru-RU" sz="2000" b="1" kern="0" dirty="0">
                <a:solidFill>
                  <a:schemeClr val="bg1"/>
                </a:solidFill>
              </a:rPr>
              <a:t>Основные пользователи</a:t>
            </a:r>
          </a:p>
        </p:txBody>
      </p:sp>
    </p:spTree>
    <p:extLst>
      <p:ext uri="{BB962C8B-B14F-4D97-AF65-F5344CB8AC3E}">
        <p14:creationId xmlns="" xmlns:p14="http://schemas.microsoft.com/office/powerpoint/2010/main" val="424471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612180-FEAD-49F0-9F1C-6154492632BF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93129" y="1494108"/>
            <a:ext cx="697203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altLang="ja-JP" sz="2000" b="1" dirty="0" smtClean="0"/>
              <a:t>Задачи</a:t>
            </a:r>
            <a:endParaRPr lang="ru-RU" altLang="ja-JP" sz="2000" b="1" dirty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altLang="ja-JP" sz="1600" kern="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Информация в формате гражданского бюджета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altLang="ja-JP" sz="1600" kern="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Прикладной анализ в соответствии с потребностями граждан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altLang="ja-JP" sz="1600" kern="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Ответы на наиболее проблемные вопросы в области государственных финансов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altLang="ja-JP" sz="1600" kern="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Возможность обратной связи</a:t>
            </a:r>
            <a:endParaRPr lang="ru-RU" altLang="ja-JP" sz="1600" b="0" kern="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425027" y="3865939"/>
            <a:ext cx="8059079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ja-JP" sz="2000" b="1" dirty="0" smtClean="0"/>
              <a:t>Пример</a:t>
            </a:r>
            <a:endParaRPr lang="ru-RU" altLang="ja-JP" sz="2000" b="1" dirty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altLang="ja-JP" sz="1600" kern="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Сравнение расходов на одного ученика в средних школах Тверской области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altLang="ja-JP" sz="1600" kern="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Отличие цен на лекарственные средства по административным округам г. Москвы</a:t>
            </a:r>
            <a:endParaRPr lang="ru-RU" altLang="ja-JP" sz="1600" kern="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altLang="ja-JP" sz="1600" kern="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Анализ затраченных средств на ремонт выбранного участка дороги с информацией по исполнителю и выделенным средствам, а так же сравнение по различным критериям  ( по аналогичному участку дороги в другой области, по области в целом, по России, по временному периоду)</a:t>
            </a:r>
            <a:endParaRPr lang="ru-RU" altLang="ja-JP" sz="1600" kern="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320975" y="1063120"/>
            <a:ext cx="8059079" cy="36163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ru-RU" sz="2000" b="1" dirty="0" smtClean="0"/>
              <a:t>Граждане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303281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612180-FEAD-49F0-9F1C-6154492632BF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71864" y="1536634"/>
            <a:ext cx="7995959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ja-JP" sz="2000" b="1" dirty="0" smtClean="0"/>
              <a:t>Задачи</a:t>
            </a:r>
            <a:endParaRPr lang="ru-RU" altLang="ja-JP" sz="2000" b="1" dirty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altLang="ja-JP" sz="1600" kern="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Детализированная информация вплоть до указания данных внутреннего портала</a:t>
            </a:r>
            <a:endParaRPr lang="ru-RU" altLang="ja-JP" sz="1600" kern="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sz="1600" kern="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Преднастроенные </a:t>
            </a:r>
            <a:r>
              <a:rPr lang="ru-RU" sz="1600" kern="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представления </a:t>
            </a:r>
            <a:endParaRPr lang="ru-RU" sz="1600" kern="0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sz="1600" kern="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Выгрузка данных в машиночитаемом формате (</a:t>
            </a:r>
            <a:r>
              <a:rPr lang="en-US" sz="1600" kern="0" dirty="0"/>
              <a:t>XLS, CSV, XML, KML, SHP</a:t>
            </a:r>
            <a:r>
              <a:rPr lang="ru-RU" sz="1600" kern="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)</a:t>
            </a:r>
            <a:endParaRPr lang="ru-RU" sz="1600" kern="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altLang="ja-JP" sz="1600" kern="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Специализированные пояснительные записки к данным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altLang="ja-JP" sz="1600" kern="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Мониторинг новостей на портале ( подписка на новости)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endParaRPr lang="ru-RU" altLang="ja-JP" sz="1600" kern="0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382496" y="3869308"/>
            <a:ext cx="8261773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ja-JP" sz="2000" b="1" dirty="0" smtClean="0"/>
              <a:t>Примеры</a:t>
            </a:r>
            <a:endParaRPr lang="ru-RU" altLang="ja-JP" sz="2000" b="1" dirty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altLang="ja-JP" sz="1600" kern="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Анализ расходов федерального бюджета территориям субъектов РФ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altLang="ja-JP" sz="1600" kern="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Анализ реализации программ модернизации здравоохранения по направлениям в разрезе регионов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altLang="ja-JP" sz="1600" kern="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Помесячная динамика расходов субъектов РФ на среднее образование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altLang="ja-JP" sz="1600" kern="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Доходы бюджетов субъектов РФ по налогам на доходы физических лиц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altLang="ja-JP" sz="1600" kern="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Выгрузка данных о расходах местных бюджетов для сопоставления с результатами опросов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endParaRPr lang="ru-RU" altLang="ja-JP" sz="1600" kern="0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endParaRPr lang="ru-RU" altLang="ja-JP" sz="1600" kern="0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320975" y="1063120"/>
            <a:ext cx="8059079" cy="36163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ru-RU" sz="2000" b="1" dirty="0" smtClean="0"/>
              <a:t>Опытные пользователи (специалисты)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56845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937289" y="1875380"/>
            <a:ext cx="7846879" cy="5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ja-JP" sz="2000" b="1" kern="0" dirty="0" smtClean="0">
                <a:solidFill>
                  <a:schemeClr val="bg1"/>
                </a:solidFill>
                <a:latin typeface="+mn-lt"/>
                <a:cs typeface="+mn-cs"/>
              </a:rPr>
              <a:t>Три вопроса</a:t>
            </a:r>
            <a:endParaRPr lang="ru-RU" altLang="ja-JP" sz="2000" b="1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171450" indent="-171450">
              <a:buFont typeface="Arial" pitchFamily="34" charset="0"/>
              <a:buChar char="•"/>
              <a:defRPr/>
            </a:pPr>
            <a:endParaRPr lang="ru-RU" altLang="ja-JP" sz="1100" b="0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6055" y="776176"/>
            <a:ext cx="870806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/>
              <a:t>Цифры могут рассказать людям кое-что о мире, в котором они живут. Но не все являются экспертами, чтобы самостоятельно понять цифры. Поэтому аналитические данные могут и должны помочь таким людям.</a:t>
            </a:r>
            <a:endParaRPr lang="ru-RU" sz="2000" i="1" dirty="0"/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661216" y="2009423"/>
            <a:ext cx="8059079" cy="36163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lnSpc>
                <a:spcPct val="90000"/>
              </a:lnSpc>
              <a:defRPr/>
            </a:pPr>
            <a:r>
              <a:rPr lang="ru-RU" sz="2000" b="1" kern="0" dirty="0" smtClean="0">
                <a:solidFill>
                  <a:schemeClr val="bg1"/>
                </a:solidFill>
              </a:rPr>
              <a:t>Три ключевых вопроса</a:t>
            </a:r>
            <a:endParaRPr lang="ru-RU" sz="2000" b="1" kern="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46136" y="2678296"/>
            <a:ext cx="771737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2000" b="1" dirty="0" smtClean="0"/>
              <a:t>Кто является целевой аудиторией</a:t>
            </a:r>
          </a:p>
          <a:p>
            <a:endParaRPr lang="ru-RU" altLang="ja-JP" sz="2000" b="1" dirty="0" smtClean="0"/>
          </a:p>
          <a:p>
            <a:r>
              <a:rPr lang="ru-RU" altLang="ja-JP" sz="2000" b="1" dirty="0" smtClean="0"/>
              <a:t>Зачем  целевой аудитории эти данные</a:t>
            </a:r>
          </a:p>
          <a:p>
            <a:endParaRPr lang="ru-RU" altLang="ja-JP" sz="2000" b="1" dirty="0" smtClean="0"/>
          </a:p>
          <a:p>
            <a:r>
              <a:rPr lang="ru-RU" altLang="ja-JP" sz="2000" b="1" dirty="0" smtClean="0"/>
              <a:t>Как каждая целевая аудитория будет работать с данными</a:t>
            </a:r>
          </a:p>
        </p:txBody>
      </p:sp>
    </p:spTree>
    <p:extLst>
      <p:ext uri="{BB962C8B-B14F-4D97-AF65-F5344CB8AC3E}">
        <p14:creationId xmlns="" xmlns:p14="http://schemas.microsoft.com/office/powerpoint/2010/main" val="424471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937289" y="1875380"/>
            <a:ext cx="7846879" cy="5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ja-JP" sz="2000" b="1" kern="0" dirty="0" smtClean="0">
                <a:solidFill>
                  <a:schemeClr val="bg1"/>
                </a:solidFill>
                <a:latin typeface="+mn-lt"/>
                <a:cs typeface="+mn-cs"/>
              </a:rPr>
              <a:t>Три вопроса</a:t>
            </a:r>
            <a:endParaRPr lang="ru-RU" altLang="ja-JP" sz="2000" b="1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171450" indent="-171450">
              <a:buFont typeface="Arial" pitchFamily="34" charset="0"/>
              <a:buChar char="•"/>
              <a:defRPr/>
            </a:pPr>
            <a:endParaRPr lang="ru-RU" altLang="ja-JP" sz="1100" b="0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512360" y="1031229"/>
            <a:ext cx="8059079" cy="36163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ru-RU" altLang="ja-JP" sz="2000" b="1" dirty="0" smtClean="0"/>
              <a:t>Кто является целевой аудиторией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3485" y="1646939"/>
            <a:ext cx="77173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altLang="ja-JP" sz="2000" b="1" dirty="0" smtClean="0"/>
          </a:p>
          <a:p>
            <a:pPr>
              <a:buFont typeface="Arial" pitchFamily="34" charset="0"/>
              <a:buChar char="•"/>
            </a:pPr>
            <a:r>
              <a:rPr lang="ru-RU" altLang="ja-JP" sz="2000" b="1" dirty="0" smtClean="0"/>
              <a:t> Граждане и общество в целом</a:t>
            </a:r>
          </a:p>
          <a:p>
            <a:endParaRPr lang="ru-RU" altLang="ja-JP" sz="2000" b="1" dirty="0" smtClean="0"/>
          </a:p>
          <a:p>
            <a:pPr>
              <a:buFont typeface="Arial" pitchFamily="34" charset="0"/>
              <a:buChar char="•"/>
            </a:pPr>
            <a:r>
              <a:rPr lang="ru-RU" altLang="ja-JP" sz="2000" b="1" dirty="0" smtClean="0"/>
              <a:t> Опытные пользователи (специалисты)</a:t>
            </a:r>
          </a:p>
          <a:p>
            <a:pPr>
              <a:buFont typeface="Arial" pitchFamily="34" charset="0"/>
              <a:buChar char="•"/>
            </a:pPr>
            <a:endParaRPr lang="ru-RU" altLang="ja-JP" sz="2000" b="1" dirty="0" smtClean="0"/>
          </a:p>
          <a:p>
            <a:pPr>
              <a:buFont typeface="Arial" pitchFamily="34" charset="0"/>
              <a:buChar char="•"/>
            </a:pPr>
            <a:r>
              <a:rPr lang="ru-RU" altLang="ja-JP" sz="2000" b="1" dirty="0" smtClean="0"/>
              <a:t> СМИ и др.</a:t>
            </a:r>
          </a:p>
        </p:txBody>
      </p:sp>
    </p:spTree>
    <p:extLst>
      <p:ext uri="{BB962C8B-B14F-4D97-AF65-F5344CB8AC3E}">
        <p14:creationId xmlns="" xmlns:p14="http://schemas.microsoft.com/office/powerpoint/2010/main" val="424471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937289" y="1875380"/>
            <a:ext cx="7846879" cy="5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ja-JP" sz="2000" b="1" kern="0" dirty="0" smtClean="0">
                <a:solidFill>
                  <a:schemeClr val="bg1"/>
                </a:solidFill>
                <a:latin typeface="+mn-lt"/>
                <a:cs typeface="+mn-cs"/>
              </a:rPr>
              <a:t>Три вопроса</a:t>
            </a:r>
            <a:endParaRPr lang="ru-RU" altLang="ja-JP" sz="2000" b="1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171450" indent="-171450">
              <a:buFont typeface="Arial" pitchFamily="34" charset="0"/>
              <a:buChar char="•"/>
              <a:defRPr/>
            </a:pPr>
            <a:endParaRPr lang="ru-RU" altLang="ja-JP" sz="1100" b="0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313886" y="1066671"/>
            <a:ext cx="8059079" cy="36163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ru-RU" altLang="ja-JP" sz="2000" b="1" dirty="0" smtClean="0"/>
              <a:t>Зачем  им эти данные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30702" y="1841866"/>
            <a:ext cx="7717379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2000" b="1" dirty="0" smtClean="0"/>
              <a:t>Сценарии работы каждой группы пользователей</a:t>
            </a:r>
          </a:p>
          <a:p>
            <a:endParaRPr lang="ru-RU" altLang="ja-JP" sz="2000" b="1" dirty="0" smtClean="0"/>
          </a:p>
          <a:p>
            <a:r>
              <a:rPr lang="ru-RU" altLang="ja-JP" sz="2000" b="1" dirty="0" smtClean="0"/>
              <a:t>Понимание контекста</a:t>
            </a:r>
          </a:p>
          <a:p>
            <a:endParaRPr lang="ru-RU" altLang="ja-JP" sz="700" b="1" dirty="0" smtClean="0"/>
          </a:p>
          <a:p>
            <a:pPr>
              <a:buFont typeface="Arial" pitchFamily="34" charset="0"/>
              <a:buChar char="•"/>
            </a:pPr>
            <a:r>
              <a:rPr lang="ru-RU" altLang="ja-JP" sz="1800" dirty="0" smtClean="0"/>
              <a:t> Интернет – среда развлечений</a:t>
            </a:r>
          </a:p>
          <a:p>
            <a:pPr>
              <a:buFont typeface="Arial" pitchFamily="34" charset="0"/>
              <a:buChar char="•"/>
            </a:pPr>
            <a:r>
              <a:rPr lang="ru-RU" altLang="ja-JP" sz="1800" dirty="0" smtClean="0"/>
              <a:t> «снек-культура» потребления информации</a:t>
            </a:r>
          </a:p>
          <a:p>
            <a:pPr>
              <a:buFont typeface="Arial" pitchFamily="34" charset="0"/>
              <a:buChar char="•"/>
            </a:pPr>
            <a:r>
              <a:rPr lang="ru-RU" altLang="ja-JP" sz="1800" dirty="0" smtClean="0"/>
              <a:t> стремление к «достаточности»</a:t>
            </a:r>
          </a:p>
          <a:p>
            <a:pPr>
              <a:buFont typeface="Arial" pitchFamily="34" charset="0"/>
              <a:buChar char="•"/>
            </a:pPr>
            <a:endParaRPr lang="ru-RU" altLang="ja-JP" sz="1800" dirty="0" smtClean="0"/>
          </a:p>
          <a:p>
            <a:r>
              <a:rPr lang="ru-RU" altLang="ja-JP" sz="2000" b="1" dirty="0" smtClean="0"/>
              <a:t>Способ подачи информации</a:t>
            </a:r>
          </a:p>
          <a:p>
            <a:endParaRPr lang="ru-RU" altLang="ja-JP" sz="900" b="1" dirty="0" smtClean="0"/>
          </a:p>
          <a:p>
            <a:pPr>
              <a:buFont typeface="Arial" pitchFamily="34" charset="0"/>
              <a:buChar char="•"/>
            </a:pPr>
            <a:r>
              <a:rPr lang="ru-RU" altLang="ja-JP" sz="1800" dirty="0" smtClean="0"/>
              <a:t> Стиль изложения – найти историю</a:t>
            </a:r>
          </a:p>
          <a:p>
            <a:pPr>
              <a:buFont typeface="Arial" pitchFamily="34" charset="0"/>
              <a:buChar char="•"/>
            </a:pPr>
            <a:r>
              <a:rPr lang="ru-RU" altLang="ja-JP" sz="1800" dirty="0" smtClean="0"/>
              <a:t> Внимание структуре и текстам</a:t>
            </a:r>
          </a:p>
          <a:p>
            <a:pPr>
              <a:buFont typeface="Arial" pitchFamily="34" charset="0"/>
              <a:buChar char="•"/>
            </a:pPr>
            <a:r>
              <a:rPr lang="ru-RU" altLang="ja-JP" sz="1800" dirty="0" smtClean="0"/>
              <a:t> Опыт пользователя </a:t>
            </a:r>
          </a:p>
        </p:txBody>
      </p:sp>
    </p:spTree>
    <p:extLst>
      <p:ext uri="{BB962C8B-B14F-4D97-AF65-F5344CB8AC3E}">
        <p14:creationId xmlns="" xmlns:p14="http://schemas.microsoft.com/office/powerpoint/2010/main" val="424471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937289" y="1875380"/>
            <a:ext cx="7846879" cy="5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ja-JP" sz="2000" b="1" kern="0" dirty="0" smtClean="0">
                <a:solidFill>
                  <a:schemeClr val="bg1"/>
                </a:solidFill>
                <a:latin typeface="+mn-lt"/>
                <a:cs typeface="+mn-cs"/>
              </a:rPr>
              <a:t>Три вопроса</a:t>
            </a:r>
            <a:endParaRPr lang="ru-RU" altLang="ja-JP" sz="2000" b="1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171450" indent="-171450">
              <a:buFont typeface="Arial" pitchFamily="34" charset="0"/>
              <a:buChar char="•"/>
              <a:defRPr/>
            </a:pPr>
            <a:endParaRPr lang="ru-RU" altLang="ja-JP" sz="1100" b="0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498183" y="921362"/>
            <a:ext cx="8059079" cy="36163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ru-RU" altLang="ja-JP" sz="2000" b="1" dirty="0" smtClean="0"/>
              <a:t>Как подать информацию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34245" y="1366936"/>
            <a:ext cx="8316349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2000" b="1" dirty="0" smtClean="0"/>
              <a:t>Визуализация аналитических данных</a:t>
            </a:r>
            <a:r>
              <a:rPr lang="ru-RU" sz="2000" dirty="0" smtClean="0"/>
              <a:t> — представление информации в виде рисунков, диаграмм, с использованием интерактивных возможностей и анимации, как для получения результатов, так и для использования в качестве исходных данных для дальнейшего анализа.</a:t>
            </a:r>
            <a:r>
              <a:rPr lang="ru-RU" sz="2000" b="1" dirty="0" smtClean="0"/>
              <a:t> </a:t>
            </a:r>
          </a:p>
          <a:p>
            <a:r>
              <a:rPr lang="ru-RU" sz="2000" b="1" dirty="0" smtClean="0"/>
              <a:t>Способы визуализации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/>
              <a:t> Графики</a:t>
            </a:r>
          </a:p>
          <a:p>
            <a:pPr lvl="1"/>
            <a:r>
              <a:rPr lang="ru-RU" sz="1600" b="1" dirty="0" smtClean="0"/>
              <a:t>Картинка стоит тысячи слов - эффективные статистические графики: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/>
              <a:t> показывают большую картинку, представляя большое количество точек на графике;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/>
              <a:t> являются «абзацами», кратким сообщением о данных, которые передают один вывод или одну идею;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/>
              <a:t> выделяют данные путем </a:t>
            </a:r>
            <a:r>
              <a:rPr lang="ru-RU" sz="1600" dirty="0" err="1" smtClean="0"/>
              <a:t>избежания</a:t>
            </a:r>
            <a:r>
              <a:rPr lang="ru-RU" sz="1600" dirty="0" smtClean="0"/>
              <a:t> лишней информации и отвлекающих деталей, иногда именуемых «ненужные данные» и «мусор»;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/>
              <a:t> представляют логические визуальные образы.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/>
              <a:t> Таблицы</a:t>
            </a:r>
          </a:p>
          <a:p>
            <a:pPr lvl="1"/>
            <a:r>
              <a:rPr lang="ru-RU" sz="1600" b="1" dirty="0" smtClean="0"/>
              <a:t>2 типа таблиц: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/>
              <a:t> презентационные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/>
              <a:t> справочные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/>
              <a:t> Карты 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/>
              <a:t> Другие </a:t>
            </a:r>
          </a:p>
          <a:p>
            <a:endParaRPr lang="ru-RU" sz="2000" dirty="0" smtClean="0"/>
          </a:p>
          <a:p>
            <a:endParaRPr lang="ru-RU" altLang="ja-JP" sz="2000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424471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2617\Мои документы\ФК\КПЭ\Саратов\Картинки\Бюджет Сингапура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0968" y="927369"/>
            <a:ext cx="6606509" cy="53745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4471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2617\Мои документы\ФК\КПЭ\Саратов\Картинки\Карта с сайта СШ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45774" y="1425367"/>
            <a:ext cx="6790791" cy="54326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4471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2617\Мои документы\ФК\КПЭ\Саратов\Картинки\Интерактивные графи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7052" y="923627"/>
            <a:ext cx="7634989" cy="56898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4471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C:\Documents and Settings\2617\Мои документы\ФК\КПЭ\Саратов\Искографи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8380" y="852938"/>
            <a:ext cx="5510176" cy="2985408"/>
          </a:xfrm>
          <a:prstGeom prst="rect">
            <a:avLst/>
          </a:prstGeom>
          <a:noFill/>
        </p:spPr>
      </p:pic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478462" y="1275893"/>
            <a:ext cx="838908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000" b="1" dirty="0" smtClean="0"/>
          </a:p>
          <a:p>
            <a:r>
              <a:rPr lang="ru-RU" sz="2000" b="1" dirty="0" err="1" smtClean="0"/>
              <a:t>Искрографики</a:t>
            </a:r>
            <a:endParaRPr lang="ru-RU" sz="2000" dirty="0" smtClean="0"/>
          </a:p>
          <a:p>
            <a:endParaRPr lang="ru-RU" sz="2000" dirty="0" smtClean="0"/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554891" y="850468"/>
            <a:ext cx="8059079" cy="36163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ru-RU" sz="2000" b="1" dirty="0" smtClean="0"/>
              <a:t>Передовые методы визуализации</a:t>
            </a:r>
            <a:endParaRPr lang="ru-RU" sz="2000" dirty="0"/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535169" y="3055086"/>
            <a:ext cx="838908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000" b="1" dirty="0" smtClean="0"/>
          </a:p>
          <a:p>
            <a:r>
              <a:rPr lang="ru-RU" sz="2000" b="1" dirty="0" smtClean="0"/>
              <a:t>Облака тегов</a:t>
            </a:r>
            <a:endParaRPr lang="ru-RU" sz="2000" dirty="0" smtClean="0"/>
          </a:p>
          <a:p>
            <a:endParaRPr lang="ru-RU" sz="2000" dirty="0" smtClean="0"/>
          </a:p>
        </p:txBody>
      </p:sp>
      <p:pic>
        <p:nvPicPr>
          <p:cNvPr id="4098" name="Picture 2" descr="C:\Documents and Settings\2617\Мои документы\ФК\КПЭ\Саратов\Картинки\КПЭ - Облако тего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96092" y="3127844"/>
            <a:ext cx="4722332" cy="32514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4471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3">
        <a:dk1>
          <a:srgbClr val="003864"/>
        </a:dk1>
        <a:lt1>
          <a:srgbClr val="FFFFFF"/>
        </a:lt1>
        <a:dk2>
          <a:srgbClr val="000066"/>
        </a:dk2>
        <a:lt2>
          <a:srgbClr val="C8C8C8"/>
        </a:lt2>
        <a:accent1>
          <a:srgbClr val="003864"/>
        </a:accent1>
        <a:accent2>
          <a:srgbClr val="333399"/>
        </a:accent2>
        <a:accent3>
          <a:srgbClr val="FFFFFF"/>
        </a:accent3>
        <a:accent4>
          <a:srgbClr val="002E54"/>
        </a:accent4>
        <a:accent5>
          <a:srgbClr val="AAAEB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3864"/>
      </a:dk1>
      <a:lt1>
        <a:srgbClr val="FFFFFF"/>
      </a:lt1>
      <a:dk2>
        <a:srgbClr val="000066"/>
      </a:dk2>
      <a:lt2>
        <a:srgbClr val="C8C8C8"/>
      </a:lt2>
      <a:accent1>
        <a:srgbClr val="003864"/>
      </a:accent1>
      <a:accent2>
        <a:srgbClr val="333399"/>
      </a:accent2>
      <a:accent3>
        <a:srgbClr val="FFFFFF"/>
      </a:accent3>
      <a:accent4>
        <a:srgbClr val="002E54"/>
      </a:accent4>
      <a:accent5>
        <a:srgbClr val="AAAEB8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3864"/>
        </a:dk1>
        <a:lt1>
          <a:srgbClr val="FFFFFF"/>
        </a:lt1>
        <a:dk2>
          <a:srgbClr val="000066"/>
        </a:dk2>
        <a:lt2>
          <a:srgbClr val="C8C8C8"/>
        </a:lt2>
        <a:accent1>
          <a:srgbClr val="003864"/>
        </a:accent1>
        <a:accent2>
          <a:srgbClr val="333399"/>
        </a:accent2>
        <a:accent3>
          <a:srgbClr val="FFFFFF"/>
        </a:accent3>
        <a:accent4>
          <a:srgbClr val="002E54"/>
        </a:accent4>
        <a:accent5>
          <a:srgbClr val="AAAEB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29341</TotalTime>
  <Words>392</Words>
  <Application>Microsoft Office PowerPoint</Application>
  <PresentationFormat>Лист A4 (210x297 мм)</PresentationFormat>
  <Paragraphs>101</Paragraphs>
  <Slides>12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1_Оформление по умолчанию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СУГФ</dc:title>
  <dc:creator>jbakina</dc:creator>
  <cp:lastModifiedBy>2617</cp:lastModifiedBy>
  <cp:revision>1052</cp:revision>
  <cp:lastPrinted>2012-06-25T12:47:27Z</cp:lastPrinted>
  <dcterms:created xsi:type="dcterms:W3CDTF">2008-12-22T13:01:31Z</dcterms:created>
  <dcterms:modified xsi:type="dcterms:W3CDTF">2012-07-17T07:14:46Z</dcterms:modified>
</cp:coreProperties>
</file>