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70" r:id="rId3"/>
    <p:sldId id="259" r:id="rId4"/>
    <p:sldId id="269" r:id="rId5"/>
    <p:sldId id="268" r:id="rId6"/>
    <p:sldId id="260" r:id="rId7"/>
    <p:sldId id="261" r:id="rId8"/>
    <p:sldId id="267" r:id="rId9"/>
  </p:sldIdLst>
  <p:sldSz cx="9144000" cy="6858000" type="screen4x3"/>
  <p:notesSz cx="7010400" cy="9296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9" d="100"/>
          <a:sy n="89" d="100"/>
        </p:scale>
        <p:origin x="-540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14E272-037E-4E91-8AB6-0E4E9AE1B5F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F11984-F737-4530-83FE-3CD6A72A25EE}">
      <dgm:prSet phldrT="[Текст]"/>
      <dgm:spPr/>
      <dgm:t>
        <a:bodyPr/>
        <a:lstStyle/>
        <a:p>
          <a:r>
            <a:rPr lang="ru-RU" dirty="0" smtClean="0"/>
            <a:t>комплексный анализ данных об исполнении бюджетов и данных в области государственных закупок</a:t>
          </a:r>
          <a:endParaRPr lang="ru-RU" dirty="0"/>
        </a:p>
      </dgm:t>
    </dgm:pt>
    <dgm:pt modelId="{1CAC212E-DE0B-4FF9-A850-AF5A8D904626}" type="parTrans" cxnId="{80EB2646-ABC1-4199-A5BD-EB95D8BC7CB8}">
      <dgm:prSet/>
      <dgm:spPr/>
      <dgm:t>
        <a:bodyPr/>
        <a:lstStyle/>
        <a:p>
          <a:endParaRPr lang="ru-RU"/>
        </a:p>
      </dgm:t>
    </dgm:pt>
    <dgm:pt modelId="{A7E85379-76E1-4A2A-B738-3DD59581844F}" type="sibTrans" cxnId="{80EB2646-ABC1-4199-A5BD-EB95D8BC7CB8}">
      <dgm:prSet/>
      <dgm:spPr/>
      <dgm:t>
        <a:bodyPr/>
        <a:lstStyle/>
        <a:p>
          <a:endParaRPr lang="ru-RU"/>
        </a:p>
      </dgm:t>
    </dgm:pt>
    <dgm:pt modelId="{7EB91658-D11C-4959-889B-25FFA25F5D1E}">
      <dgm:prSet phldrT="[Текст]"/>
      <dgm:spPr/>
      <dgm:t>
        <a:bodyPr/>
        <a:lstStyle/>
        <a:p>
          <a:r>
            <a:rPr lang="ru-RU" dirty="0" smtClean="0"/>
            <a:t>поддержка принятия решений при выявлении нарушений в процессе размещения и исполнения государственного заказа</a:t>
          </a:r>
          <a:endParaRPr lang="ru-RU" dirty="0"/>
        </a:p>
      </dgm:t>
    </dgm:pt>
    <dgm:pt modelId="{2531CB67-3889-4191-A59D-71A66B8F55D7}" type="parTrans" cxnId="{803D6EB1-319F-401F-A563-BD2D0EEC2AAE}">
      <dgm:prSet/>
      <dgm:spPr/>
      <dgm:t>
        <a:bodyPr/>
        <a:lstStyle/>
        <a:p>
          <a:endParaRPr lang="ru-RU"/>
        </a:p>
      </dgm:t>
    </dgm:pt>
    <dgm:pt modelId="{633F10AA-1A6A-4733-98FD-09E568D4214C}" type="sibTrans" cxnId="{803D6EB1-319F-401F-A563-BD2D0EEC2AAE}">
      <dgm:prSet/>
      <dgm:spPr/>
      <dgm:t>
        <a:bodyPr/>
        <a:lstStyle/>
        <a:p>
          <a:endParaRPr lang="ru-RU"/>
        </a:p>
      </dgm:t>
    </dgm:pt>
    <dgm:pt modelId="{6DB3A3EE-B6DC-4C7A-B061-FA76480F3963}">
      <dgm:prSet phldrT="[Текст]"/>
      <dgm:spPr/>
      <dgm:t>
        <a:bodyPr/>
        <a:lstStyle/>
        <a:p>
          <a:r>
            <a:rPr lang="ru-RU" dirty="0" smtClean="0"/>
            <a:t>анализ данных с целью выявления фактов неэффективного расходования бюджетных средств</a:t>
          </a:r>
          <a:endParaRPr lang="ru-RU" dirty="0"/>
        </a:p>
      </dgm:t>
    </dgm:pt>
    <dgm:pt modelId="{67913523-79EC-49B1-89C9-32CB580E84AD}" type="parTrans" cxnId="{94B9998A-ADC1-4DA4-9D39-60701DCE4DD1}">
      <dgm:prSet/>
      <dgm:spPr/>
      <dgm:t>
        <a:bodyPr/>
        <a:lstStyle/>
        <a:p>
          <a:endParaRPr lang="ru-RU"/>
        </a:p>
      </dgm:t>
    </dgm:pt>
    <dgm:pt modelId="{FFEEC5DA-187C-47AF-9AB2-0A06B66741C3}" type="sibTrans" cxnId="{94B9998A-ADC1-4DA4-9D39-60701DCE4DD1}">
      <dgm:prSet/>
      <dgm:spPr/>
      <dgm:t>
        <a:bodyPr/>
        <a:lstStyle/>
        <a:p>
          <a:endParaRPr lang="ru-RU"/>
        </a:p>
      </dgm:t>
    </dgm:pt>
    <dgm:pt modelId="{5F166313-1D1F-484D-B8FE-7861AC50DAD3}" type="pres">
      <dgm:prSet presAssocID="{B414E272-037E-4E91-8AB6-0E4E9AE1B5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F015A1E-A3DC-4167-BA33-9F9139204FCA}" type="pres">
      <dgm:prSet presAssocID="{B414E272-037E-4E91-8AB6-0E4E9AE1B5F6}" presName="Name1" presStyleCnt="0"/>
      <dgm:spPr/>
    </dgm:pt>
    <dgm:pt modelId="{AD4189AD-D5CB-4344-85F6-069025851775}" type="pres">
      <dgm:prSet presAssocID="{B414E272-037E-4E91-8AB6-0E4E9AE1B5F6}" presName="cycle" presStyleCnt="0"/>
      <dgm:spPr/>
    </dgm:pt>
    <dgm:pt modelId="{1C10C275-0E0C-4BED-8543-82A49E4F22D7}" type="pres">
      <dgm:prSet presAssocID="{B414E272-037E-4E91-8AB6-0E4E9AE1B5F6}" presName="srcNode" presStyleLbl="node1" presStyleIdx="0" presStyleCnt="3"/>
      <dgm:spPr/>
    </dgm:pt>
    <dgm:pt modelId="{C7975C02-1E9E-4A7C-954D-595D0FF96C84}" type="pres">
      <dgm:prSet presAssocID="{B414E272-037E-4E91-8AB6-0E4E9AE1B5F6}" presName="conn" presStyleLbl="parChTrans1D2" presStyleIdx="0" presStyleCnt="1"/>
      <dgm:spPr/>
      <dgm:t>
        <a:bodyPr/>
        <a:lstStyle/>
        <a:p>
          <a:endParaRPr lang="ru-RU"/>
        </a:p>
      </dgm:t>
    </dgm:pt>
    <dgm:pt modelId="{75C2D052-1729-4210-8880-E57660FA8F71}" type="pres">
      <dgm:prSet presAssocID="{B414E272-037E-4E91-8AB6-0E4E9AE1B5F6}" presName="extraNode" presStyleLbl="node1" presStyleIdx="0" presStyleCnt="3"/>
      <dgm:spPr/>
    </dgm:pt>
    <dgm:pt modelId="{47671554-8153-40F0-8F73-A2510B55A5D9}" type="pres">
      <dgm:prSet presAssocID="{B414E272-037E-4E91-8AB6-0E4E9AE1B5F6}" presName="dstNode" presStyleLbl="node1" presStyleIdx="0" presStyleCnt="3"/>
      <dgm:spPr/>
    </dgm:pt>
    <dgm:pt modelId="{361C365E-C90D-4C60-B180-5CF30B308D17}" type="pres">
      <dgm:prSet presAssocID="{E6F11984-F737-4530-83FE-3CD6A72A25EE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15794-C5FC-41DD-B9E5-B3A5DEFC1DA0}" type="pres">
      <dgm:prSet presAssocID="{E6F11984-F737-4530-83FE-3CD6A72A25EE}" presName="accent_1" presStyleCnt="0"/>
      <dgm:spPr/>
    </dgm:pt>
    <dgm:pt modelId="{B35AC580-C7CE-47E4-A6C9-2F8C2A1DEDCD}" type="pres">
      <dgm:prSet presAssocID="{E6F11984-F737-4530-83FE-3CD6A72A25EE}" presName="accentRepeatNode" presStyleLbl="solidFgAcc1" presStyleIdx="0" presStyleCnt="3"/>
      <dgm:spPr/>
    </dgm:pt>
    <dgm:pt modelId="{F3F9D3B3-66C4-46F1-9CCA-E266C2E085A9}" type="pres">
      <dgm:prSet presAssocID="{7EB91658-D11C-4959-889B-25FFA25F5D1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70549-4B7E-4CCA-BC5C-E903D848D557}" type="pres">
      <dgm:prSet presAssocID="{7EB91658-D11C-4959-889B-25FFA25F5D1E}" presName="accent_2" presStyleCnt="0"/>
      <dgm:spPr/>
    </dgm:pt>
    <dgm:pt modelId="{34DB67EF-F6AB-4C24-840E-8C7521B5677A}" type="pres">
      <dgm:prSet presAssocID="{7EB91658-D11C-4959-889B-25FFA25F5D1E}" presName="accentRepeatNode" presStyleLbl="solidFgAcc1" presStyleIdx="1" presStyleCnt="3"/>
      <dgm:spPr/>
    </dgm:pt>
    <dgm:pt modelId="{8F315742-AB31-4BC7-95B7-337D632A0C01}" type="pres">
      <dgm:prSet presAssocID="{6DB3A3EE-B6DC-4C7A-B061-FA76480F396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752D5-58A0-4FC9-974B-4D9F6CAF4960}" type="pres">
      <dgm:prSet presAssocID="{6DB3A3EE-B6DC-4C7A-B061-FA76480F3963}" presName="accent_3" presStyleCnt="0"/>
      <dgm:spPr/>
    </dgm:pt>
    <dgm:pt modelId="{F1B59F98-2019-46B3-A327-422617080715}" type="pres">
      <dgm:prSet presAssocID="{6DB3A3EE-B6DC-4C7A-B061-FA76480F3963}" presName="accentRepeatNode" presStyleLbl="solidFgAcc1" presStyleIdx="2" presStyleCnt="3"/>
      <dgm:spPr/>
    </dgm:pt>
  </dgm:ptLst>
  <dgm:cxnLst>
    <dgm:cxn modelId="{56E867BB-637B-466F-A152-5D915495E100}" type="presOf" srcId="{A7E85379-76E1-4A2A-B738-3DD59581844F}" destId="{C7975C02-1E9E-4A7C-954D-595D0FF96C84}" srcOrd="0" destOrd="0" presId="urn:microsoft.com/office/officeart/2008/layout/VerticalCurvedList"/>
    <dgm:cxn modelId="{67EC2662-9E5E-44E7-A8CC-5776F593D682}" type="presOf" srcId="{6DB3A3EE-B6DC-4C7A-B061-FA76480F3963}" destId="{8F315742-AB31-4BC7-95B7-337D632A0C01}" srcOrd="0" destOrd="0" presId="urn:microsoft.com/office/officeart/2008/layout/VerticalCurvedList"/>
    <dgm:cxn modelId="{245E9184-09D1-4007-9E30-BF098B3A5993}" type="presOf" srcId="{E6F11984-F737-4530-83FE-3CD6A72A25EE}" destId="{361C365E-C90D-4C60-B180-5CF30B308D17}" srcOrd="0" destOrd="0" presId="urn:microsoft.com/office/officeart/2008/layout/VerticalCurvedList"/>
    <dgm:cxn modelId="{B0134E34-D8F4-47D6-B4EF-8CDF9BF8CF10}" type="presOf" srcId="{7EB91658-D11C-4959-889B-25FFA25F5D1E}" destId="{F3F9D3B3-66C4-46F1-9CCA-E266C2E085A9}" srcOrd="0" destOrd="0" presId="urn:microsoft.com/office/officeart/2008/layout/VerticalCurvedList"/>
    <dgm:cxn modelId="{1C1E8913-0767-4DA7-99E8-C72F4B9AA483}" type="presOf" srcId="{B414E272-037E-4E91-8AB6-0E4E9AE1B5F6}" destId="{5F166313-1D1F-484D-B8FE-7861AC50DAD3}" srcOrd="0" destOrd="0" presId="urn:microsoft.com/office/officeart/2008/layout/VerticalCurvedList"/>
    <dgm:cxn modelId="{94B9998A-ADC1-4DA4-9D39-60701DCE4DD1}" srcId="{B414E272-037E-4E91-8AB6-0E4E9AE1B5F6}" destId="{6DB3A3EE-B6DC-4C7A-B061-FA76480F3963}" srcOrd="2" destOrd="0" parTransId="{67913523-79EC-49B1-89C9-32CB580E84AD}" sibTransId="{FFEEC5DA-187C-47AF-9AB2-0A06B66741C3}"/>
    <dgm:cxn modelId="{803D6EB1-319F-401F-A563-BD2D0EEC2AAE}" srcId="{B414E272-037E-4E91-8AB6-0E4E9AE1B5F6}" destId="{7EB91658-D11C-4959-889B-25FFA25F5D1E}" srcOrd="1" destOrd="0" parTransId="{2531CB67-3889-4191-A59D-71A66B8F55D7}" sibTransId="{633F10AA-1A6A-4733-98FD-09E568D4214C}"/>
    <dgm:cxn modelId="{80EB2646-ABC1-4199-A5BD-EB95D8BC7CB8}" srcId="{B414E272-037E-4E91-8AB6-0E4E9AE1B5F6}" destId="{E6F11984-F737-4530-83FE-3CD6A72A25EE}" srcOrd="0" destOrd="0" parTransId="{1CAC212E-DE0B-4FF9-A850-AF5A8D904626}" sibTransId="{A7E85379-76E1-4A2A-B738-3DD59581844F}"/>
    <dgm:cxn modelId="{810F5E2E-59B1-4806-9553-331BC567BF22}" type="presParOf" srcId="{5F166313-1D1F-484D-B8FE-7861AC50DAD3}" destId="{BF015A1E-A3DC-4167-BA33-9F9139204FCA}" srcOrd="0" destOrd="0" presId="urn:microsoft.com/office/officeart/2008/layout/VerticalCurvedList"/>
    <dgm:cxn modelId="{5A517E5D-166A-40EB-A3AD-16D377791AB8}" type="presParOf" srcId="{BF015A1E-A3DC-4167-BA33-9F9139204FCA}" destId="{AD4189AD-D5CB-4344-85F6-069025851775}" srcOrd="0" destOrd="0" presId="urn:microsoft.com/office/officeart/2008/layout/VerticalCurvedList"/>
    <dgm:cxn modelId="{61F36761-D6A6-4703-AFD2-C21A56BFAC50}" type="presParOf" srcId="{AD4189AD-D5CB-4344-85F6-069025851775}" destId="{1C10C275-0E0C-4BED-8543-82A49E4F22D7}" srcOrd="0" destOrd="0" presId="urn:microsoft.com/office/officeart/2008/layout/VerticalCurvedList"/>
    <dgm:cxn modelId="{29C8E404-2962-4989-A8BF-7A988AA7F183}" type="presParOf" srcId="{AD4189AD-D5CB-4344-85F6-069025851775}" destId="{C7975C02-1E9E-4A7C-954D-595D0FF96C84}" srcOrd="1" destOrd="0" presId="urn:microsoft.com/office/officeart/2008/layout/VerticalCurvedList"/>
    <dgm:cxn modelId="{CEE0A42D-743A-410D-B184-5BACB94D9CF3}" type="presParOf" srcId="{AD4189AD-D5CB-4344-85F6-069025851775}" destId="{75C2D052-1729-4210-8880-E57660FA8F71}" srcOrd="2" destOrd="0" presId="urn:microsoft.com/office/officeart/2008/layout/VerticalCurvedList"/>
    <dgm:cxn modelId="{F29DDBD0-BDC0-4C49-8559-FDB3182DD7DC}" type="presParOf" srcId="{AD4189AD-D5CB-4344-85F6-069025851775}" destId="{47671554-8153-40F0-8F73-A2510B55A5D9}" srcOrd="3" destOrd="0" presId="urn:microsoft.com/office/officeart/2008/layout/VerticalCurvedList"/>
    <dgm:cxn modelId="{8EEC22B6-E352-4425-AA5A-16DD5538B391}" type="presParOf" srcId="{BF015A1E-A3DC-4167-BA33-9F9139204FCA}" destId="{361C365E-C90D-4C60-B180-5CF30B308D17}" srcOrd="1" destOrd="0" presId="urn:microsoft.com/office/officeart/2008/layout/VerticalCurvedList"/>
    <dgm:cxn modelId="{6964294C-A0DD-4B20-A334-13C6D767A4A5}" type="presParOf" srcId="{BF015A1E-A3DC-4167-BA33-9F9139204FCA}" destId="{9E515794-C5FC-41DD-B9E5-B3A5DEFC1DA0}" srcOrd="2" destOrd="0" presId="urn:microsoft.com/office/officeart/2008/layout/VerticalCurvedList"/>
    <dgm:cxn modelId="{5F3B4658-B606-403E-8561-3C8445EDB391}" type="presParOf" srcId="{9E515794-C5FC-41DD-B9E5-B3A5DEFC1DA0}" destId="{B35AC580-C7CE-47E4-A6C9-2F8C2A1DEDCD}" srcOrd="0" destOrd="0" presId="urn:microsoft.com/office/officeart/2008/layout/VerticalCurvedList"/>
    <dgm:cxn modelId="{9EF760D3-A81F-4273-8831-D3F9405693E8}" type="presParOf" srcId="{BF015A1E-A3DC-4167-BA33-9F9139204FCA}" destId="{F3F9D3B3-66C4-46F1-9CCA-E266C2E085A9}" srcOrd="3" destOrd="0" presId="urn:microsoft.com/office/officeart/2008/layout/VerticalCurvedList"/>
    <dgm:cxn modelId="{C9C4C88F-E005-46C8-9AF5-8C806011A8E8}" type="presParOf" srcId="{BF015A1E-A3DC-4167-BA33-9F9139204FCA}" destId="{2C770549-4B7E-4CCA-BC5C-E903D848D557}" srcOrd="4" destOrd="0" presId="urn:microsoft.com/office/officeart/2008/layout/VerticalCurvedList"/>
    <dgm:cxn modelId="{3D303B4F-E95A-48E8-A363-ED9AF27EE0EA}" type="presParOf" srcId="{2C770549-4B7E-4CCA-BC5C-E903D848D557}" destId="{34DB67EF-F6AB-4C24-840E-8C7521B5677A}" srcOrd="0" destOrd="0" presId="urn:microsoft.com/office/officeart/2008/layout/VerticalCurvedList"/>
    <dgm:cxn modelId="{A75D36EA-7479-49F6-BF52-51FCB40FAF1F}" type="presParOf" srcId="{BF015A1E-A3DC-4167-BA33-9F9139204FCA}" destId="{8F315742-AB31-4BC7-95B7-337D632A0C01}" srcOrd="5" destOrd="0" presId="urn:microsoft.com/office/officeart/2008/layout/VerticalCurvedList"/>
    <dgm:cxn modelId="{7B910506-1B9F-47B6-AA05-D24E5AC12D2A}" type="presParOf" srcId="{BF015A1E-A3DC-4167-BA33-9F9139204FCA}" destId="{0B2752D5-58A0-4FC9-974B-4D9F6CAF4960}" srcOrd="6" destOrd="0" presId="urn:microsoft.com/office/officeart/2008/layout/VerticalCurvedList"/>
    <dgm:cxn modelId="{C967CF95-252C-4F85-9987-7F3907E0E4EE}" type="presParOf" srcId="{0B2752D5-58A0-4FC9-974B-4D9F6CAF4960}" destId="{F1B59F98-2019-46B3-A327-42261708071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65DE0F-92C4-4BCA-BDB3-3C5181B4D66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A39F56-92A8-4CA7-9524-990ABB797A0F}">
      <dgm:prSet phldrT="[Текст]"/>
      <dgm:spPr/>
      <dgm:t>
        <a:bodyPr/>
        <a:lstStyle/>
        <a:p>
          <a:r>
            <a:rPr lang="ru-RU" dirty="0" smtClean="0"/>
            <a:t>Загружены и обработаны данные с ООС за май-июль 2012 года</a:t>
          </a:r>
          <a:endParaRPr lang="ru-RU" dirty="0"/>
        </a:p>
      </dgm:t>
    </dgm:pt>
    <dgm:pt modelId="{8F8E5648-65D4-4C1F-8F2D-964FA2A70D39}" type="parTrans" cxnId="{C903EB33-1622-48FF-8667-3AA7C8771B61}">
      <dgm:prSet/>
      <dgm:spPr/>
      <dgm:t>
        <a:bodyPr/>
        <a:lstStyle/>
        <a:p>
          <a:endParaRPr lang="ru-RU"/>
        </a:p>
      </dgm:t>
    </dgm:pt>
    <dgm:pt modelId="{06A1EB7D-E32C-4540-B203-FD16CBF1F498}" type="sibTrans" cxnId="{C903EB33-1622-48FF-8667-3AA7C8771B61}">
      <dgm:prSet/>
      <dgm:spPr/>
      <dgm:t>
        <a:bodyPr/>
        <a:lstStyle/>
        <a:p>
          <a:endParaRPr lang="ru-RU"/>
        </a:p>
      </dgm:t>
    </dgm:pt>
    <dgm:pt modelId="{13185DB1-E898-42FE-874A-10DAB68D0F90}">
      <dgm:prSet phldrT="[Текст]"/>
      <dgm:spPr/>
      <dgm:t>
        <a:bodyPr/>
        <a:lstStyle/>
        <a:p>
          <a:r>
            <a:rPr lang="ru-RU" dirty="0" smtClean="0"/>
            <a:t>Загружены данные из системы КПЭ</a:t>
          </a:r>
          <a:endParaRPr lang="ru-RU" dirty="0"/>
        </a:p>
      </dgm:t>
    </dgm:pt>
    <dgm:pt modelId="{97D181D1-A36E-4F35-87A5-90D46FB96BA2}" type="parTrans" cxnId="{4A325561-0DE6-469F-B416-F832B204DFE1}">
      <dgm:prSet/>
      <dgm:spPr/>
      <dgm:t>
        <a:bodyPr/>
        <a:lstStyle/>
        <a:p>
          <a:endParaRPr lang="ru-RU"/>
        </a:p>
      </dgm:t>
    </dgm:pt>
    <dgm:pt modelId="{70A2E247-BBE5-4337-BB09-AD54B9CAD24C}" type="sibTrans" cxnId="{4A325561-0DE6-469F-B416-F832B204DFE1}">
      <dgm:prSet/>
      <dgm:spPr/>
      <dgm:t>
        <a:bodyPr/>
        <a:lstStyle/>
        <a:p>
          <a:endParaRPr lang="ru-RU"/>
        </a:p>
      </dgm:t>
    </dgm:pt>
    <dgm:pt modelId="{8AE504D6-8846-4B88-A847-7A0994F7076E}">
      <dgm:prSet phldrT="[Текст]"/>
      <dgm:spPr/>
      <dgm:t>
        <a:bodyPr/>
        <a:lstStyle/>
        <a:p>
          <a:r>
            <a:rPr lang="ru-RU" dirty="0" smtClean="0"/>
            <a:t>Перевод в промышленную эксплуатацию с октября 2012 года</a:t>
          </a:r>
          <a:endParaRPr lang="ru-RU" dirty="0"/>
        </a:p>
      </dgm:t>
    </dgm:pt>
    <dgm:pt modelId="{C6E88D69-D1E4-4A0C-9CD0-F8371FB70904}" type="parTrans" cxnId="{6BC3DF42-1608-44B5-B955-8A2EF1B64A9E}">
      <dgm:prSet/>
      <dgm:spPr/>
      <dgm:t>
        <a:bodyPr/>
        <a:lstStyle/>
        <a:p>
          <a:endParaRPr lang="ru-RU"/>
        </a:p>
      </dgm:t>
    </dgm:pt>
    <dgm:pt modelId="{345AA98D-8B15-40F1-81AF-5241EE40A6A1}" type="sibTrans" cxnId="{6BC3DF42-1608-44B5-B955-8A2EF1B64A9E}">
      <dgm:prSet/>
      <dgm:spPr/>
      <dgm:t>
        <a:bodyPr/>
        <a:lstStyle/>
        <a:p>
          <a:endParaRPr lang="ru-RU"/>
        </a:p>
      </dgm:t>
    </dgm:pt>
    <dgm:pt modelId="{EC9BE534-C402-4A10-9D67-85E00A57B6FA}">
      <dgm:prSet phldrT="[Текст]"/>
      <dgm:spPr/>
      <dgm:t>
        <a:bodyPr/>
        <a:lstStyle/>
        <a:p>
          <a:r>
            <a:rPr lang="ru-RU" dirty="0" smtClean="0"/>
            <a:t>Проведение опытной эксплуатации системы</a:t>
          </a:r>
          <a:endParaRPr lang="ru-RU" dirty="0"/>
        </a:p>
      </dgm:t>
    </dgm:pt>
    <dgm:pt modelId="{4BB33565-A9C4-4051-934A-0C8A15DDDAD1}" type="parTrans" cxnId="{4CEBFDCF-1933-4C51-A14C-42BC27E36B61}">
      <dgm:prSet/>
      <dgm:spPr/>
      <dgm:t>
        <a:bodyPr/>
        <a:lstStyle/>
        <a:p>
          <a:endParaRPr lang="ru-RU"/>
        </a:p>
      </dgm:t>
    </dgm:pt>
    <dgm:pt modelId="{D95B188E-52CE-436C-BB77-CE25137627CA}" type="sibTrans" cxnId="{4CEBFDCF-1933-4C51-A14C-42BC27E36B61}">
      <dgm:prSet/>
      <dgm:spPr/>
      <dgm:t>
        <a:bodyPr/>
        <a:lstStyle/>
        <a:p>
          <a:endParaRPr lang="ru-RU"/>
        </a:p>
      </dgm:t>
    </dgm:pt>
    <dgm:pt modelId="{16B1E4C8-2C4F-4FFA-BB0D-91FB25EA71B4}" type="pres">
      <dgm:prSet presAssocID="{B265DE0F-92C4-4BCA-BDB3-3C5181B4D6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24507F-A64A-403F-837F-8558463DAAA1}" type="pres">
      <dgm:prSet presAssocID="{EC9BE534-C402-4A10-9D67-85E00A57B6FA}" presName="parentText" presStyleLbl="node1" presStyleIdx="0" presStyleCnt="4" custLinFactNeighborX="21887" custLinFactNeighborY="-108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CDF65-CE1A-4D6C-BF61-BAF0FE905F6A}" type="pres">
      <dgm:prSet presAssocID="{D95B188E-52CE-436C-BB77-CE25137627CA}" presName="spacer" presStyleCnt="0"/>
      <dgm:spPr/>
    </dgm:pt>
    <dgm:pt modelId="{3D70960A-9C6A-49DF-98D6-7B7225C170BD}" type="pres">
      <dgm:prSet presAssocID="{F0A39F56-92A8-4CA7-9524-990ABB797A0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F8E9E-8572-4B6B-9206-21E46589BD16}" type="pres">
      <dgm:prSet presAssocID="{06A1EB7D-E32C-4540-B203-FD16CBF1F498}" presName="spacer" presStyleCnt="0"/>
      <dgm:spPr/>
    </dgm:pt>
    <dgm:pt modelId="{63FEB9D5-03B5-46FC-BF3F-3EF2A03DE211}" type="pres">
      <dgm:prSet presAssocID="{13185DB1-E898-42FE-874A-10DAB68D0F9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80798C-B4C0-41DE-A642-6D7F78003578}" type="pres">
      <dgm:prSet presAssocID="{70A2E247-BBE5-4337-BB09-AD54B9CAD24C}" presName="spacer" presStyleCnt="0"/>
      <dgm:spPr/>
    </dgm:pt>
    <dgm:pt modelId="{092C0FBE-2A04-4F00-B4E0-732FCE981BE8}" type="pres">
      <dgm:prSet presAssocID="{8AE504D6-8846-4B88-A847-7A0994F7076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92222C-E8A4-4B16-B203-E78690C76F2C}" type="presOf" srcId="{13185DB1-E898-42FE-874A-10DAB68D0F90}" destId="{63FEB9D5-03B5-46FC-BF3F-3EF2A03DE211}" srcOrd="0" destOrd="0" presId="urn:microsoft.com/office/officeart/2005/8/layout/vList2"/>
    <dgm:cxn modelId="{315DA80C-55A5-4141-8FC0-5133CAAFD22B}" type="presOf" srcId="{8AE504D6-8846-4B88-A847-7A0994F7076E}" destId="{092C0FBE-2A04-4F00-B4E0-732FCE981BE8}" srcOrd="0" destOrd="0" presId="urn:microsoft.com/office/officeart/2005/8/layout/vList2"/>
    <dgm:cxn modelId="{C903EB33-1622-48FF-8667-3AA7C8771B61}" srcId="{B265DE0F-92C4-4BCA-BDB3-3C5181B4D669}" destId="{F0A39F56-92A8-4CA7-9524-990ABB797A0F}" srcOrd="1" destOrd="0" parTransId="{8F8E5648-65D4-4C1F-8F2D-964FA2A70D39}" sibTransId="{06A1EB7D-E32C-4540-B203-FD16CBF1F498}"/>
    <dgm:cxn modelId="{4CEBFDCF-1933-4C51-A14C-42BC27E36B61}" srcId="{B265DE0F-92C4-4BCA-BDB3-3C5181B4D669}" destId="{EC9BE534-C402-4A10-9D67-85E00A57B6FA}" srcOrd="0" destOrd="0" parTransId="{4BB33565-A9C4-4051-934A-0C8A15DDDAD1}" sibTransId="{D95B188E-52CE-436C-BB77-CE25137627CA}"/>
    <dgm:cxn modelId="{1B8D378C-F756-42E0-A8D7-8A86AE593ADF}" type="presOf" srcId="{B265DE0F-92C4-4BCA-BDB3-3C5181B4D669}" destId="{16B1E4C8-2C4F-4FFA-BB0D-91FB25EA71B4}" srcOrd="0" destOrd="0" presId="urn:microsoft.com/office/officeart/2005/8/layout/vList2"/>
    <dgm:cxn modelId="{A7B55455-62C1-4B6B-971A-4D8E33FCB83C}" type="presOf" srcId="{F0A39F56-92A8-4CA7-9524-990ABB797A0F}" destId="{3D70960A-9C6A-49DF-98D6-7B7225C170BD}" srcOrd="0" destOrd="0" presId="urn:microsoft.com/office/officeart/2005/8/layout/vList2"/>
    <dgm:cxn modelId="{6BC3DF42-1608-44B5-B955-8A2EF1B64A9E}" srcId="{B265DE0F-92C4-4BCA-BDB3-3C5181B4D669}" destId="{8AE504D6-8846-4B88-A847-7A0994F7076E}" srcOrd="3" destOrd="0" parTransId="{C6E88D69-D1E4-4A0C-9CD0-F8371FB70904}" sibTransId="{345AA98D-8B15-40F1-81AF-5241EE40A6A1}"/>
    <dgm:cxn modelId="{4A325561-0DE6-469F-B416-F832B204DFE1}" srcId="{B265DE0F-92C4-4BCA-BDB3-3C5181B4D669}" destId="{13185DB1-E898-42FE-874A-10DAB68D0F90}" srcOrd="2" destOrd="0" parTransId="{97D181D1-A36E-4F35-87A5-90D46FB96BA2}" sibTransId="{70A2E247-BBE5-4337-BB09-AD54B9CAD24C}"/>
    <dgm:cxn modelId="{3F9AADBC-8A8D-45EB-929D-E09BF03BDC33}" type="presOf" srcId="{EC9BE534-C402-4A10-9D67-85E00A57B6FA}" destId="{0324507F-A64A-403F-837F-8558463DAAA1}" srcOrd="0" destOrd="0" presId="urn:microsoft.com/office/officeart/2005/8/layout/vList2"/>
    <dgm:cxn modelId="{D345C15B-84DB-4E08-BD6C-015D78925D89}" type="presParOf" srcId="{16B1E4C8-2C4F-4FFA-BB0D-91FB25EA71B4}" destId="{0324507F-A64A-403F-837F-8558463DAAA1}" srcOrd="0" destOrd="0" presId="urn:microsoft.com/office/officeart/2005/8/layout/vList2"/>
    <dgm:cxn modelId="{E7FB19C3-DA01-48F1-98AE-304EACEF2ACE}" type="presParOf" srcId="{16B1E4C8-2C4F-4FFA-BB0D-91FB25EA71B4}" destId="{963CDF65-CE1A-4D6C-BF61-BAF0FE905F6A}" srcOrd="1" destOrd="0" presId="urn:microsoft.com/office/officeart/2005/8/layout/vList2"/>
    <dgm:cxn modelId="{5B8D0DC7-1026-4C52-95BE-A01A4BA95137}" type="presParOf" srcId="{16B1E4C8-2C4F-4FFA-BB0D-91FB25EA71B4}" destId="{3D70960A-9C6A-49DF-98D6-7B7225C170BD}" srcOrd="2" destOrd="0" presId="urn:microsoft.com/office/officeart/2005/8/layout/vList2"/>
    <dgm:cxn modelId="{0B00526C-E9DD-4174-A8D2-378F1F6753E7}" type="presParOf" srcId="{16B1E4C8-2C4F-4FFA-BB0D-91FB25EA71B4}" destId="{BE2F8E9E-8572-4B6B-9206-21E46589BD16}" srcOrd="3" destOrd="0" presId="urn:microsoft.com/office/officeart/2005/8/layout/vList2"/>
    <dgm:cxn modelId="{0C692C74-32A4-4E58-83AB-D5596275BE73}" type="presParOf" srcId="{16B1E4C8-2C4F-4FFA-BB0D-91FB25EA71B4}" destId="{63FEB9D5-03B5-46FC-BF3F-3EF2A03DE211}" srcOrd="4" destOrd="0" presId="urn:microsoft.com/office/officeart/2005/8/layout/vList2"/>
    <dgm:cxn modelId="{E736432A-BCA8-421F-BD3D-057DF624D9F0}" type="presParOf" srcId="{16B1E4C8-2C4F-4FFA-BB0D-91FB25EA71B4}" destId="{6680798C-B4C0-41DE-A642-6D7F78003578}" srcOrd="5" destOrd="0" presId="urn:microsoft.com/office/officeart/2005/8/layout/vList2"/>
    <dgm:cxn modelId="{F113B9BB-6831-49E1-955A-D892FB25A750}" type="presParOf" srcId="{16B1E4C8-2C4F-4FFA-BB0D-91FB25EA71B4}" destId="{092C0FBE-2A04-4F00-B4E0-732FCE981B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E64343-4F2E-47C3-BD93-F7309851749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978CD71A-E9DE-4E2D-83B7-690CF36D1860}">
      <dgm:prSet phldrT="[Текст]"/>
      <dgm:spPr/>
      <dgm:t>
        <a:bodyPr/>
        <a:lstStyle/>
        <a:p>
          <a:r>
            <a:rPr lang="ru-RU" b="1" dirty="0" smtClean="0"/>
            <a:t>Расширение моделей нарушений</a:t>
          </a:r>
          <a:endParaRPr lang="ru-RU" b="1" dirty="0"/>
        </a:p>
      </dgm:t>
    </dgm:pt>
    <dgm:pt modelId="{48E538FB-2943-43E8-A0DA-203BA586E2EA}" type="parTrans" cxnId="{9C63776D-10C1-456A-8129-50226DCB951D}">
      <dgm:prSet/>
      <dgm:spPr/>
      <dgm:t>
        <a:bodyPr/>
        <a:lstStyle/>
        <a:p>
          <a:endParaRPr lang="ru-RU"/>
        </a:p>
      </dgm:t>
    </dgm:pt>
    <dgm:pt modelId="{5EE1BCF5-C24D-4E13-9CC1-D5315E888296}" type="sibTrans" cxnId="{9C63776D-10C1-456A-8129-50226DCB951D}">
      <dgm:prSet/>
      <dgm:spPr/>
      <dgm:t>
        <a:bodyPr/>
        <a:lstStyle/>
        <a:p>
          <a:endParaRPr lang="ru-RU"/>
        </a:p>
      </dgm:t>
    </dgm:pt>
    <dgm:pt modelId="{EB673E44-9B99-42F0-BC43-6C2BEC5A9531}">
      <dgm:prSet phldrT="[Текст]"/>
      <dgm:spPr/>
      <dgm:t>
        <a:bodyPr/>
        <a:lstStyle/>
        <a:p>
          <a:r>
            <a:rPr lang="ru-RU" b="1" dirty="0" smtClean="0"/>
            <a:t>Расчет рейтингов объектов</a:t>
          </a:r>
          <a:endParaRPr lang="ru-RU" b="1" dirty="0"/>
        </a:p>
      </dgm:t>
    </dgm:pt>
    <dgm:pt modelId="{CB87F91C-C461-4E92-B991-9D8BD669762B}" type="parTrans" cxnId="{59779D6C-24C5-4B22-9D0D-87843B6EC9E4}">
      <dgm:prSet/>
      <dgm:spPr/>
      <dgm:t>
        <a:bodyPr/>
        <a:lstStyle/>
        <a:p>
          <a:endParaRPr lang="ru-RU"/>
        </a:p>
      </dgm:t>
    </dgm:pt>
    <dgm:pt modelId="{7B7CAA53-2DB4-4BEE-90E7-90C9ACDFF947}" type="sibTrans" cxnId="{59779D6C-24C5-4B22-9D0D-87843B6EC9E4}">
      <dgm:prSet/>
      <dgm:spPr/>
      <dgm:t>
        <a:bodyPr/>
        <a:lstStyle/>
        <a:p>
          <a:endParaRPr lang="ru-RU"/>
        </a:p>
      </dgm:t>
    </dgm:pt>
    <dgm:pt modelId="{E7B8608A-D1EA-4B39-936C-3986D320928C}">
      <dgm:prSet phldrT="[Текст]"/>
      <dgm:spPr/>
      <dgm:t>
        <a:bodyPr/>
        <a:lstStyle/>
        <a:p>
          <a:r>
            <a:rPr lang="ru-RU" b="1" dirty="0" smtClean="0"/>
            <a:t>Сравнение единичных цен с рыночными ценами</a:t>
          </a:r>
          <a:endParaRPr lang="ru-RU" b="1" dirty="0"/>
        </a:p>
      </dgm:t>
    </dgm:pt>
    <dgm:pt modelId="{146DF4BD-2FA8-41EB-8CAA-D67B095EAAEC}" type="parTrans" cxnId="{A33DB7F9-979C-4BCD-A100-2BB39126ED4A}">
      <dgm:prSet/>
      <dgm:spPr/>
      <dgm:t>
        <a:bodyPr/>
        <a:lstStyle/>
        <a:p>
          <a:endParaRPr lang="ru-RU"/>
        </a:p>
      </dgm:t>
    </dgm:pt>
    <dgm:pt modelId="{DA97986C-E8BD-466D-AE4F-5F0363BA6724}" type="sibTrans" cxnId="{A33DB7F9-979C-4BCD-A100-2BB39126ED4A}">
      <dgm:prSet/>
      <dgm:spPr/>
      <dgm:t>
        <a:bodyPr/>
        <a:lstStyle/>
        <a:p>
          <a:endParaRPr lang="ru-RU"/>
        </a:p>
      </dgm:t>
    </dgm:pt>
    <dgm:pt modelId="{6C204D5B-CF4F-4DCF-8BB2-34D5A53E7161}">
      <dgm:prSet phldrT="[Текст]"/>
      <dgm:spPr/>
      <dgm:t>
        <a:bodyPr/>
        <a:lstStyle/>
        <a:p>
          <a:pPr algn="l"/>
          <a:r>
            <a:rPr lang="ru-RU" b="1" dirty="0" smtClean="0"/>
            <a:t>Визуально-сетевой анализ</a:t>
          </a:r>
          <a:endParaRPr lang="ru-RU" b="1" dirty="0"/>
        </a:p>
      </dgm:t>
    </dgm:pt>
    <dgm:pt modelId="{E8D378B7-7B0D-4962-B0C6-ACEB91D5A7BC}" type="parTrans" cxnId="{43F9B942-60EE-4DA5-A6CC-2160B17CDD93}">
      <dgm:prSet/>
      <dgm:spPr/>
      <dgm:t>
        <a:bodyPr/>
        <a:lstStyle/>
        <a:p>
          <a:endParaRPr lang="ru-RU"/>
        </a:p>
      </dgm:t>
    </dgm:pt>
    <dgm:pt modelId="{18741D26-CE7A-44D3-8C47-BF2ED5F2AD80}" type="sibTrans" cxnId="{43F9B942-60EE-4DA5-A6CC-2160B17CDD93}">
      <dgm:prSet/>
      <dgm:spPr/>
      <dgm:t>
        <a:bodyPr/>
        <a:lstStyle/>
        <a:p>
          <a:endParaRPr lang="ru-RU"/>
        </a:p>
      </dgm:t>
    </dgm:pt>
    <dgm:pt modelId="{747E314E-63FB-46FA-A9E7-866BBFCA0CBF}">
      <dgm:prSet phldrT="[Текст]"/>
      <dgm:spPr/>
      <dgm:t>
        <a:bodyPr/>
        <a:lstStyle/>
        <a:p>
          <a:endParaRPr lang="ru-RU" dirty="0"/>
        </a:p>
      </dgm:t>
    </dgm:pt>
    <dgm:pt modelId="{389A1DD7-9915-4B8E-B83B-27031B7AADB6}" type="parTrans" cxnId="{134537E9-1263-4982-8BD0-410E3477EFA3}">
      <dgm:prSet/>
      <dgm:spPr/>
      <dgm:t>
        <a:bodyPr/>
        <a:lstStyle/>
        <a:p>
          <a:endParaRPr lang="ru-RU"/>
        </a:p>
      </dgm:t>
    </dgm:pt>
    <dgm:pt modelId="{0A6B5DF2-872B-44C3-B30E-7EF5AF4EB0FF}" type="sibTrans" cxnId="{134537E9-1263-4982-8BD0-410E3477EFA3}">
      <dgm:prSet/>
      <dgm:spPr/>
      <dgm:t>
        <a:bodyPr/>
        <a:lstStyle/>
        <a:p>
          <a:endParaRPr lang="ru-RU"/>
        </a:p>
      </dgm:t>
    </dgm:pt>
    <dgm:pt modelId="{6BDB11B8-0B7E-4064-B517-89D9AE41CD35}">
      <dgm:prSet phldrT="[Текст]"/>
      <dgm:spPr/>
      <dgm:t>
        <a:bodyPr/>
        <a:lstStyle/>
        <a:p>
          <a:pPr algn="l"/>
          <a:r>
            <a:rPr lang="ru-RU" b="1" dirty="0" smtClean="0"/>
            <a:t>Анализ выполнения планов по размещению ГЗ</a:t>
          </a:r>
          <a:endParaRPr lang="ru-RU" b="1" dirty="0"/>
        </a:p>
      </dgm:t>
    </dgm:pt>
    <dgm:pt modelId="{DEF1F630-0D3A-4C9C-82D0-D5E2E1D69760}" type="parTrans" cxnId="{2C955302-F567-4776-9940-2E1F7F6A0449}">
      <dgm:prSet/>
      <dgm:spPr/>
      <dgm:t>
        <a:bodyPr/>
        <a:lstStyle/>
        <a:p>
          <a:endParaRPr lang="ru-RU"/>
        </a:p>
      </dgm:t>
    </dgm:pt>
    <dgm:pt modelId="{F6E19815-0D25-41FD-A084-627E56A20E53}" type="sibTrans" cxnId="{2C955302-F567-4776-9940-2E1F7F6A0449}">
      <dgm:prSet/>
      <dgm:spPr/>
      <dgm:t>
        <a:bodyPr/>
        <a:lstStyle/>
        <a:p>
          <a:endParaRPr lang="ru-RU"/>
        </a:p>
      </dgm:t>
    </dgm:pt>
    <dgm:pt modelId="{57212B3E-CEB7-47A8-B858-F9A3CA3F2E34}" type="pres">
      <dgm:prSet presAssocID="{8FE64343-4F2E-47C3-BD93-F73098517495}" presName="arrowDiagram" presStyleCnt="0">
        <dgm:presLayoutVars>
          <dgm:chMax val="5"/>
          <dgm:dir/>
          <dgm:resizeHandles val="exact"/>
        </dgm:presLayoutVars>
      </dgm:prSet>
      <dgm:spPr/>
    </dgm:pt>
    <dgm:pt modelId="{BA2FA80C-3C1D-4F87-B628-1C68A941D600}" type="pres">
      <dgm:prSet presAssocID="{8FE64343-4F2E-47C3-BD93-F73098517495}" presName="arrow" presStyleLbl="bgShp" presStyleIdx="0" presStyleCnt="1"/>
      <dgm:spPr/>
    </dgm:pt>
    <dgm:pt modelId="{172C61E8-555B-4DB0-9691-6D3A91BF52B6}" type="pres">
      <dgm:prSet presAssocID="{8FE64343-4F2E-47C3-BD93-F73098517495}" presName="arrowDiagram5" presStyleCnt="0"/>
      <dgm:spPr/>
    </dgm:pt>
    <dgm:pt modelId="{FFDF8FF9-7201-4D9A-83BE-E02B7171DD05}" type="pres">
      <dgm:prSet presAssocID="{978CD71A-E9DE-4E2D-83B7-690CF36D1860}" presName="bullet5a" presStyleLbl="node1" presStyleIdx="0" presStyleCnt="5"/>
      <dgm:spPr/>
    </dgm:pt>
    <dgm:pt modelId="{A66FDE29-716A-4A52-B26F-CF249EE5E00F}" type="pres">
      <dgm:prSet presAssocID="{978CD71A-E9DE-4E2D-83B7-690CF36D1860}" presName="textBox5a" presStyleLbl="revTx" presStyleIdx="0" presStyleCnt="5" custScaleX="273084" custLinFactNeighborX="76242" custLinFactNeighborY="8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9354F0-E1A8-4861-84F3-30BB5A1C71FC}" type="pres">
      <dgm:prSet presAssocID="{EB673E44-9B99-42F0-BC43-6C2BEC5A9531}" presName="bullet5b" presStyleLbl="node1" presStyleIdx="1" presStyleCnt="5"/>
      <dgm:spPr/>
    </dgm:pt>
    <dgm:pt modelId="{DF2BE5B9-4622-4183-8D5A-5E57514965AE}" type="pres">
      <dgm:prSet presAssocID="{EB673E44-9B99-42F0-BC43-6C2BEC5A9531}" presName="textBox5b" presStyleLbl="revTx" presStyleIdx="1" presStyleCnt="5" custScaleX="168929" custScaleY="33318" custLinFactNeighborX="-19717" custLinFactNeighborY="-20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677D96-A59D-4D80-9BB3-6F6CC17C2345}" type="pres">
      <dgm:prSet presAssocID="{E7B8608A-D1EA-4B39-936C-3986D320928C}" presName="bullet5c" presStyleLbl="node1" presStyleIdx="2" presStyleCnt="5"/>
      <dgm:spPr/>
    </dgm:pt>
    <dgm:pt modelId="{61578CB4-47C7-4F88-9DA9-61457AB792E3}" type="pres">
      <dgm:prSet presAssocID="{E7B8608A-D1EA-4B39-936C-3986D320928C}" presName="textBox5c" presStyleLbl="revTx" presStyleIdx="2" presStyleCnt="5" custScaleY="51160" custLinFactNeighborX="-8247" custLinFactNeighborY="-18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BBABB-4233-4DB5-A613-425987C92FBD}" type="pres">
      <dgm:prSet presAssocID="{6C204D5B-CF4F-4DCF-8BB2-34D5A53E7161}" presName="bullet5d" presStyleLbl="node1" presStyleIdx="3" presStyleCnt="5"/>
      <dgm:spPr/>
    </dgm:pt>
    <dgm:pt modelId="{CCC66084-8E83-4579-9C9A-7CCF195070C8}" type="pres">
      <dgm:prSet presAssocID="{6C204D5B-CF4F-4DCF-8BB2-34D5A53E7161}" presName="textBox5d" presStyleLbl="revTx" presStyleIdx="3" presStyleCnt="5" custScaleY="48611" custLinFactNeighborX="-11722" custLinFactNeighborY="-19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F3DC13-4E92-4E02-8B17-E8954BE15013}" type="pres">
      <dgm:prSet presAssocID="{6BDB11B8-0B7E-4064-B517-89D9AE41CD35}" presName="bullet5e" presStyleLbl="node1" presStyleIdx="4" presStyleCnt="5"/>
      <dgm:spPr/>
    </dgm:pt>
    <dgm:pt modelId="{E6DD0FAE-7839-4277-B693-E0E77CC90EA4}" type="pres">
      <dgm:prSet presAssocID="{6BDB11B8-0B7E-4064-B517-89D9AE41CD35}" presName="textBox5e" presStyleLbl="revTx" presStyleIdx="4" presStyleCnt="5" custScaleY="45595" custLinFactNeighborX="-13530" custLinFactNeighborY="-18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853C1-88AA-4761-9E9D-CECDC7B3D869}" type="presOf" srcId="{8FE64343-4F2E-47C3-BD93-F73098517495}" destId="{57212B3E-CEB7-47A8-B858-F9A3CA3F2E34}" srcOrd="0" destOrd="0" presId="urn:microsoft.com/office/officeart/2005/8/layout/arrow2"/>
    <dgm:cxn modelId="{AAAB4B39-C0F2-4674-BB2F-E2AB42426CF5}" type="presOf" srcId="{6BDB11B8-0B7E-4064-B517-89D9AE41CD35}" destId="{E6DD0FAE-7839-4277-B693-E0E77CC90EA4}" srcOrd="0" destOrd="0" presId="urn:microsoft.com/office/officeart/2005/8/layout/arrow2"/>
    <dgm:cxn modelId="{9C63776D-10C1-456A-8129-50226DCB951D}" srcId="{8FE64343-4F2E-47C3-BD93-F73098517495}" destId="{978CD71A-E9DE-4E2D-83B7-690CF36D1860}" srcOrd="0" destOrd="0" parTransId="{48E538FB-2943-43E8-A0DA-203BA586E2EA}" sibTransId="{5EE1BCF5-C24D-4E13-9CC1-D5315E888296}"/>
    <dgm:cxn modelId="{72812EC7-766E-4DB3-9B40-4567256C9ABB}" type="presOf" srcId="{E7B8608A-D1EA-4B39-936C-3986D320928C}" destId="{61578CB4-47C7-4F88-9DA9-61457AB792E3}" srcOrd="0" destOrd="0" presId="urn:microsoft.com/office/officeart/2005/8/layout/arrow2"/>
    <dgm:cxn modelId="{8EF386BF-2E3A-4DE1-BED7-5B55383837AB}" type="presOf" srcId="{6C204D5B-CF4F-4DCF-8BB2-34D5A53E7161}" destId="{CCC66084-8E83-4579-9C9A-7CCF195070C8}" srcOrd="0" destOrd="0" presId="urn:microsoft.com/office/officeart/2005/8/layout/arrow2"/>
    <dgm:cxn modelId="{B8961D0A-D931-4325-A0BB-9B6E0602AD2F}" type="presOf" srcId="{978CD71A-E9DE-4E2D-83B7-690CF36D1860}" destId="{A66FDE29-716A-4A52-B26F-CF249EE5E00F}" srcOrd="0" destOrd="0" presId="urn:microsoft.com/office/officeart/2005/8/layout/arrow2"/>
    <dgm:cxn modelId="{A33DB7F9-979C-4BCD-A100-2BB39126ED4A}" srcId="{8FE64343-4F2E-47C3-BD93-F73098517495}" destId="{E7B8608A-D1EA-4B39-936C-3986D320928C}" srcOrd="2" destOrd="0" parTransId="{146DF4BD-2FA8-41EB-8CAA-D67B095EAAEC}" sibTransId="{DA97986C-E8BD-466D-AE4F-5F0363BA6724}"/>
    <dgm:cxn modelId="{43F9B942-60EE-4DA5-A6CC-2160B17CDD93}" srcId="{8FE64343-4F2E-47C3-BD93-F73098517495}" destId="{6C204D5B-CF4F-4DCF-8BB2-34D5A53E7161}" srcOrd="3" destOrd="0" parTransId="{E8D378B7-7B0D-4962-B0C6-ACEB91D5A7BC}" sibTransId="{18741D26-CE7A-44D3-8C47-BF2ED5F2AD80}"/>
    <dgm:cxn modelId="{59779D6C-24C5-4B22-9D0D-87843B6EC9E4}" srcId="{8FE64343-4F2E-47C3-BD93-F73098517495}" destId="{EB673E44-9B99-42F0-BC43-6C2BEC5A9531}" srcOrd="1" destOrd="0" parTransId="{CB87F91C-C461-4E92-B991-9D8BD669762B}" sibTransId="{7B7CAA53-2DB4-4BEE-90E7-90C9ACDFF947}"/>
    <dgm:cxn modelId="{134537E9-1263-4982-8BD0-410E3477EFA3}" srcId="{8FE64343-4F2E-47C3-BD93-F73098517495}" destId="{747E314E-63FB-46FA-A9E7-866BBFCA0CBF}" srcOrd="5" destOrd="0" parTransId="{389A1DD7-9915-4B8E-B83B-27031B7AADB6}" sibTransId="{0A6B5DF2-872B-44C3-B30E-7EF5AF4EB0FF}"/>
    <dgm:cxn modelId="{2C955302-F567-4776-9940-2E1F7F6A0449}" srcId="{8FE64343-4F2E-47C3-BD93-F73098517495}" destId="{6BDB11B8-0B7E-4064-B517-89D9AE41CD35}" srcOrd="4" destOrd="0" parTransId="{DEF1F630-0D3A-4C9C-82D0-D5E2E1D69760}" sibTransId="{F6E19815-0D25-41FD-A084-627E56A20E53}"/>
    <dgm:cxn modelId="{3D12C348-05C9-4CCC-A899-7D4057BAF044}" type="presOf" srcId="{EB673E44-9B99-42F0-BC43-6C2BEC5A9531}" destId="{DF2BE5B9-4622-4183-8D5A-5E57514965AE}" srcOrd="0" destOrd="0" presId="urn:microsoft.com/office/officeart/2005/8/layout/arrow2"/>
    <dgm:cxn modelId="{440656EE-03E3-4EBD-B4B3-0ABEB59CB48E}" type="presParOf" srcId="{57212B3E-CEB7-47A8-B858-F9A3CA3F2E34}" destId="{BA2FA80C-3C1D-4F87-B628-1C68A941D600}" srcOrd="0" destOrd="0" presId="urn:microsoft.com/office/officeart/2005/8/layout/arrow2"/>
    <dgm:cxn modelId="{0D72D0DA-7257-4825-95B3-16A55B3590B9}" type="presParOf" srcId="{57212B3E-CEB7-47A8-B858-F9A3CA3F2E34}" destId="{172C61E8-555B-4DB0-9691-6D3A91BF52B6}" srcOrd="1" destOrd="0" presId="urn:microsoft.com/office/officeart/2005/8/layout/arrow2"/>
    <dgm:cxn modelId="{11E45E2B-59B1-4EE4-B9F5-77AD37DBC67E}" type="presParOf" srcId="{172C61E8-555B-4DB0-9691-6D3A91BF52B6}" destId="{FFDF8FF9-7201-4D9A-83BE-E02B7171DD05}" srcOrd="0" destOrd="0" presId="urn:microsoft.com/office/officeart/2005/8/layout/arrow2"/>
    <dgm:cxn modelId="{E5A91280-73A7-4869-B033-87967CDADCA5}" type="presParOf" srcId="{172C61E8-555B-4DB0-9691-6D3A91BF52B6}" destId="{A66FDE29-716A-4A52-B26F-CF249EE5E00F}" srcOrd="1" destOrd="0" presId="urn:microsoft.com/office/officeart/2005/8/layout/arrow2"/>
    <dgm:cxn modelId="{B22336B8-7606-437F-9EDE-C9725732A2A2}" type="presParOf" srcId="{172C61E8-555B-4DB0-9691-6D3A91BF52B6}" destId="{E39354F0-E1A8-4861-84F3-30BB5A1C71FC}" srcOrd="2" destOrd="0" presId="urn:microsoft.com/office/officeart/2005/8/layout/arrow2"/>
    <dgm:cxn modelId="{79C6D634-19EA-4E43-942B-3E1D08DB2812}" type="presParOf" srcId="{172C61E8-555B-4DB0-9691-6D3A91BF52B6}" destId="{DF2BE5B9-4622-4183-8D5A-5E57514965AE}" srcOrd="3" destOrd="0" presId="urn:microsoft.com/office/officeart/2005/8/layout/arrow2"/>
    <dgm:cxn modelId="{28B68EBD-2E04-4705-BAEA-06119DB1C5B7}" type="presParOf" srcId="{172C61E8-555B-4DB0-9691-6D3A91BF52B6}" destId="{5C677D96-A59D-4D80-9BB3-6F6CC17C2345}" srcOrd="4" destOrd="0" presId="urn:microsoft.com/office/officeart/2005/8/layout/arrow2"/>
    <dgm:cxn modelId="{B7CC1218-C42F-4C8D-B3F4-0E8087D263FD}" type="presParOf" srcId="{172C61E8-555B-4DB0-9691-6D3A91BF52B6}" destId="{61578CB4-47C7-4F88-9DA9-61457AB792E3}" srcOrd="5" destOrd="0" presId="urn:microsoft.com/office/officeart/2005/8/layout/arrow2"/>
    <dgm:cxn modelId="{DB52EAB9-A86C-44E1-BB2F-FA476FC5B799}" type="presParOf" srcId="{172C61E8-555B-4DB0-9691-6D3A91BF52B6}" destId="{E4ABBABB-4233-4DB5-A613-425987C92FBD}" srcOrd="6" destOrd="0" presId="urn:microsoft.com/office/officeart/2005/8/layout/arrow2"/>
    <dgm:cxn modelId="{C15732B4-2C37-4314-B87E-9434309C49FF}" type="presParOf" srcId="{172C61E8-555B-4DB0-9691-6D3A91BF52B6}" destId="{CCC66084-8E83-4579-9C9A-7CCF195070C8}" srcOrd="7" destOrd="0" presId="urn:microsoft.com/office/officeart/2005/8/layout/arrow2"/>
    <dgm:cxn modelId="{C673A2F4-CC16-44C6-9B77-5D4E39CB2BEA}" type="presParOf" srcId="{172C61E8-555B-4DB0-9691-6D3A91BF52B6}" destId="{FFF3DC13-4E92-4E02-8B17-E8954BE15013}" srcOrd="8" destOrd="0" presId="urn:microsoft.com/office/officeart/2005/8/layout/arrow2"/>
    <dgm:cxn modelId="{A91AB8B7-C30A-4224-A4EA-67EF90C32318}" type="presParOf" srcId="{172C61E8-555B-4DB0-9691-6D3A91BF52B6}" destId="{E6DD0FAE-7839-4277-B693-E0E77CC90EA4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975C02-1E9E-4A7C-954D-595D0FF96C84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1C365E-C90D-4C60-B180-5CF30B308D17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комплексный анализ данных об исполнении бюджетов и данных в области государственных закупок</a:t>
          </a:r>
          <a:endParaRPr lang="ru-RU" sz="1700" kern="1200" dirty="0"/>
        </a:p>
      </dsp:txBody>
      <dsp:txXfrm>
        <a:off x="564979" y="406400"/>
        <a:ext cx="5475833" cy="812800"/>
      </dsp:txXfrm>
    </dsp:sp>
    <dsp:sp modelId="{B35AC580-C7CE-47E4-A6C9-2F8C2A1DEDCD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F9D3B3-66C4-46F1-9CCA-E266C2E085A9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поддержка принятия решений при выявлении нарушений в процессе размещения и исполнения государственного заказа</a:t>
          </a:r>
          <a:endParaRPr lang="ru-RU" sz="1700" kern="1200" dirty="0"/>
        </a:p>
      </dsp:txBody>
      <dsp:txXfrm>
        <a:off x="860432" y="1625599"/>
        <a:ext cx="5180380" cy="812800"/>
      </dsp:txXfrm>
    </dsp:sp>
    <dsp:sp modelId="{34DB67EF-F6AB-4C24-840E-8C7521B5677A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315742-AB31-4BC7-95B7-337D632A0C01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анализ данных с целью выявления фактов неэффективного расходования бюджетных средств</a:t>
          </a:r>
          <a:endParaRPr lang="ru-RU" sz="1700" kern="1200" dirty="0"/>
        </a:p>
      </dsp:txBody>
      <dsp:txXfrm>
        <a:off x="564979" y="2844800"/>
        <a:ext cx="5475833" cy="812800"/>
      </dsp:txXfrm>
    </dsp:sp>
    <dsp:sp modelId="{F1B59F98-2019-46B3-A327-422617080715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24507F-A64A-403F-837F-8558463DAAA1}">
      <dsp:nvSpPr>
        <dsp:cNvPr id="0" name=""/>
        <dsp:cNvSpPr/>
      </dsp:nvSpPr>
      <dsp:spPr>
        <a:xfrm>
          <a:off x="0" y="481488"/>
          <a:ext cx="85852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Проведение опытной эксплуатации системы</a:t>
          </a:r>
          <a:endParaRPr lang="ru-RU" sz="2400" kern="1200" dirty="0"/>
        </a:p>
      </dsp:txBody>
      <dsp:txXfrm>
        <a:off x="28100" y="509588"/>
        <a:ext cx="8529000" cy="519439"/>
      </dsp:txXfrm>
    </dsp:sp>
    <dsp:sp modelId="{3D70960A-9C6A-49DF-98D6-7B7225C170BD}">
      <dsp:nvSpPr>
        <dsp:cNvPr id="0" name=""/>
        <dsp:cNvSpPr/>
      </dsp:nvSpPr>
      <dsp:spPr>
        <a:xfrm>
          <a:off x="0" y="1133768"/>
          <a:ext cx="85852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Загружены и обработаны данные с ООС за май-июль 2012 года</a:t>
          </a:r>
          <a:endParaRPr lang="ru-RU" sz="2400" kern="1200" dirty="0"/>
        </a:p>
      </dsp:txBody>
      <dsp:txXfrm>
        <a:off x="28100" y="1161868"/>
        <a:ext cx="8529000" cy="519439"/>
      </dsp:txXfrm>
    </dsp:sp>
    <dsp:sp modelId="{63FEB9D5-03B5-46FC-BF3F-3EF2A03DE211}">
      <dsp:nvSpPr>
        <dsp:cNvPr id="0" name=""/>
        <dsp:cNvSpPr/>
      </dsp:nvSpPr>
      <dsp:spPr>
        <a:xfrm>
          <a:off x="0" y="1778528"/>
          <a:ext cx="85852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Загружены данные из системы КПЭ</a:t>
          </a:r>
          <a:endParaRPr lang="ru-RU" sz="2400" kern="1200" dirty="0"/>
        </a:p>
      </dsp:txBody>
      <dsp:txXfrm>
        <a:off x="28100" y="1806628"/>
        <a:ext cx="8529000" cy="519439"/>
      </dsp:txXfrm>
    </dsp:sp>
    <dsp:sp modelId="{092C0FBE-2A04-4F00-B4E0-732FCE981BE8}">
      <dsp:nvSpPr>
        <dsp:cNvPr id="0" name=""/>
        <dsp:cNvSpPr/>
      </dsp:nvSpPr>
      <dsp:spPr>
        <a:xfrm>
          <a:off x="0" y="2423288"/>
          <a:ext cx="85852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Перевод в промышленную эксплуатацию с октября 2012 года</a:t>
          </a:r>
          <a:endParaRPr lang="ru-RU" sz="2400" kern="1200" dirty="0"/>
        </a:p>
      </dsp:txBody>
      <dsp:txXfrm>
        <a:off x="28100" y="2451388"/>
        <a:ext cx="8529000" cy="5194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2FA80C-3C1D-4F87-B628-1C68A941D600}">
      <dsp:nvSpPr>
        <dsp:cNvPr id="0" name=""/>
        <dsp:cNvSpPr/>
      </dsp:nvSpPr>
      <dsp:spPr>
        <a:xfrm>
          <a:off x="11121" y="185506"/>
          <a:ext cx="6600056" cy="412503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F8FF9-7201-4D9A-83BE-E02B7171DD05}">
      <dsp:nvSpPr>
        <dsp:cNvPr id="0" name=""/>
        <dsp:cNvSpPr/>
      </dsp:nvSpPr>
      <dsp:spPr>
        <a:xfrm>
          <a:off x="661226" y="3252882"/>
          <a:ext cx="151801" cy="15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6FDE29-716A-4A52-B26F-CF249EE5E00F}">
      <dsp:nvSpPr>
        <dsp:cNvPr id="0" name=""/>
        <dsp:cNvSpPr/>
      </dsp:nvSpPr>
      <dsp:spPr>
        <a:xfrm>
          <a:off x="648072" y="3410730"/>
          <a:ext cx="2361104" cy="9817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6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Расширение моделей нарушений</a:t>
          </a:r>
          <a:endParaRPr lang="ru-RU" sz="1400" b="1" kern="1200" dirty="0"/>
        </a:p>
      </dsp:txBody>
      <dsp:txXfrm>
        <a:off x="648072" y="3410730"/>
        <a:ext cx="2361104" cy="981758"/>
      </dsp:txXfrm>
    </dsp:sp>
    <dsp:sp modelId="{E39354F0-E1A8-4861-84F3-30BB5A1C71FC}">
      <dsp:nvSpPr>
        <dsp:cNvPr id="0" name=""/>
        <dsp:cNvSpPr/>
      </dsp:nvSpPr>
      <dsp:spPr>
        <a:xfrm>
          <a:off x="1482933" y="2463350"/>
          <a:ext cx="237602" cy="237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BE5B9-4622-4183-8D5A-5E57514965AE}">
      <dsp:nvSpPr>
        <dsp:cNvPr id="0" name=""/>
        <dsp:cNvSpPr/>
      </dsp:nvSpPr>
      <dsp:spPr>
        <a:xfrm>
          <a:off x="1008117" y="2808311"/>
          <a:ext cx="1850801" cy="575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90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Расчет рейтингов объектов</a:t>
          </a:r>
          <a:endParaRPr lang="ru-RU" sz="1400" b="1" kern="1200" dirty="0"/>
        </a:p>
      </dsp:txBody>
      <dsp:txXfrm>
        <a:off x="1008117" y="2808311"/>
        <a:ext cx="1850801" cy="575864"/>
      </dsp:txXfrm>
    </dsp:sp>
    <dsp:sp modelId="{5C677D96-A59D-4D80-9BB3-6F6CC17C2345}">
      <dsp:nvSpPr>
        <dsp:cNvPr id="0" name=""/>
        <dsp:cNvSpPr/>
      </dsp:nvSpPr>
      <dsp:spPr>
        <a:xfrm>
          <a:off x="2538942" y="1833870"/>
          <a:ext cx="316802" cy="3168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578CB4-47C7-4F88-9DA9-61457AB792E3}">
      <dsp:nvSpPr>
        <dsp:cNvPr id="0" name=""/>
        <dsp:cNvSpPr/>
      </dsp:nvSpPr>
      <dsp:spPr>
        <a:xfrm>
          <a:off x="2592292" y="2126337"/>
          <a:ext cx="1273810" cy="1186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867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Сравнение единичных цен с рыночными ценами</a:t>
          </a:r>
          <a:endParaRPr lang="ru-RU" sz="1400" b="1" kern="1200" dirty="0"/>
        </a:p>
      </dsp:txBody>
      <dsp:txXfrm>
        <a:off x="2592292" y="2126337"/>
        <a:ext cx="1273810" cy="1186026"/>
      </dsp:txXfrm>
    </dsp:sp>
    <dsp:sp modelId="{E4ABBABB-4233-4DB5-A613-425987C92FBD}">
      <dsp:nvSpPr>
        <dsp:cNvPr id="0" name=""/>
        <dsp:cNvSpPr/>
      </dsp:nvSpPr>
      <dsp:spPr>
        <a:xfrm>
          <a:off x="3766553" y="1342166"/>
          <a:ext cx="409203" cy="4092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C66084-8E83-4579-9C9A-7CCF195070C8}">
      <dsp:nvSpPr>
        <dsp:cNvPr id="0" name=""/>
        <dsp:cNvSpPr/>
      </dsp:nvSpPr>
      <dsp:spPr>
        <a:xfrm>
          <a:off x="3816423" y="1728195"/>
          <a:ext cx="1320011" cy="13434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828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Визуально-сетевой анализ</a:t>
          </a:r>
          <a:endParaRPr lang="ru-RU" sz="1400" b="1" kern="1200" dirty="0"/>
        </a:p>
      </dsp:txBody>
      <dsp:txXfrm>
        <a:off x="3816423" y="1728195"/>
        <a:ext cx="1320011" cy="1343497"/>
      </dsp:txXfrm>
    </dsp:sp>
    <dsp:sp modelId="{FFF3DC13-4E92-4E02-8B17-E8954BE15013}">
      <dsp:nvSpPr>
        <dsp:cNvPr id="0" name=""/>
        <dsp:cNvSpPr/>
      </dsp:nvSpPr>
      <dsp:spPr>
        <a:xfrm>
          <a:off x="5030463" y="1013813"/>
          <a:ext cx="521404" cy="5214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DD0FAE-7839-4277-B693-E0E77CC90EA4}">
      <dsp:nvSpPr>
        <dsp:cNvPr id="0" name=""/>
        <dsp:cNvSpPr/>
      </dsp:nvSpPr>
      <dsp:spPr>
        <a:xfrm>
          <a:off x="5112568" y="1540122"/>
          <a:ext cx="1320011" cy="13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281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Анализ выполнения планов по размещению ГЗ</a:t>
          </a:r>
          <a:endParaRPr lang="ru-RU" sz="1400" b="1" kern="1200" dirty="0"/>
        </a:p>
      </dsp:txBody>
      <dsp:txXfrm>
        <a:off x="5112568" y="1540122"/>
        <a:ext cx="1320011" cy="1384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E94DF-D93A-417C-ADBB-3D6EBF50EEA5}" type="datetimeFigureOut">
              <a:rPr lang="ru-RU" smtClean="0"/>
              <a:t>19.07.2012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9005D-F172-46E9-9457-FB7B0C098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0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4B28E-B28C-4126-A51E-2EF9BBEC813A}" type="datetimeFigureOut">
              <a:rPr lang="ru-RU" smtClean="0"/>
              <a:pPr/>
              <a:t>19.07.2012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0512B-8FB8-4ECC-A1A2-FCB2E9CAA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.wm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05664" y="1285860"/>
            <a:ext cx="4554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Демонстрация возможностей системы анализа данных о размещении и исполнении государственного (муниципального) заказа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93479" y="6072206"/>
            <a:ext cx="21437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 smtClean="0">
                <a:solidFill>
                  <a:srgbClr val="000066"/>
                </a:solidFill>
              </a:rPr>
              <a:t>г. Саратов, </a:t>
            </a:r>
            <a:r>
              <a:rPr lang="en-US" sz="1200" dirty="0" smtClean="0">
                <a:solidFill>
                  <a:srgbClr val="000066"/>
                </a:solidFill>
              </a:rPr>
              <a:t>19-</a:t>
            </a:r>
            <a:r>
              <a:rPr lang="ru-RU" sz="1200" dirty="0" smtClean="0">
                <a:solidFill>
                  <a:srgbClr val="000066"/>
                </a:solidFill>
              </a:rPr>
              <a:t>20 июля 2012 г. </a:t>
            </a:r>
            <a:endParaRPr lang="ru-RU" sz="1200" dirty="0">
              <a:solidFill>
                <a:srgbClr val="000066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1854144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s59.radikal.ru/i166/0912/ae/f4cdb9bdaa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84" y="1984353"/>
            <a:ext cx="1349608" cy="82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en-US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К</a:t>
            </a:r>
            <a:r>
              <a:rPr lang="ru-RU" sz="1800" b="1" dirty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АЗНАЧЕЙСТВО РОССИИ</a:t>
            </a:r>
            <a:endParaRPr lang="en-US" sz="18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240" y="1412776"/>
            <a:ext cx="2269851" cy="1512000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71600" y="3933056"/>
            <a:ext cx="7200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Семинар</a:t>
            </a:r>
          </a:p>
          <a:p>
            <a:pPr algn="ctr"/>
            <a:r>
              <a:rPr lang="ru-RU" dirty="0" smtClean="0"/>
              <a:t>«</a:t>
            </a:r>
            <a:r>
              <a:rPr lang="ru-RU" dirty="0"/>
              <a:t>Опыт применения информационно-аналитической системы мониторинга ключевых показателей исполнения </a:t>
            </a:r>
            <a:endParaRPr lang="ru-RU" dirty="0" smtClean="0"/>
          </a:p>
          <a:p>
            <a:pPr algn="ctr"/>
            <a:r>
              <a:rPr lang="ru-RU" dirty="0" smtClean="0"/>
              <a:t>бюджетов </a:t>
            </a:r>
            <a:r>
              <a:rPr lang="ru-RU" dirty="0"/>
              <a:t>бюджетной системы (ИАС КПЭ) для финансовых и контрольно-счетных органов в субъектах РФ» </a:t>
            </a:r>
          </a:p>
          <a:p>
            <a:pPr algn="ctr"/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Цели разработки и назначение системы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38337546"/>
              </p:ext>
            </p:extLst>
          </p:nvPr>
        </p:nvGraphicFramePr>
        <p:xfrm>
          <a:off x="2724472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4841" y="1839689"/>
            <a:ext cx="230495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Цель:</a:t>
            </a:r>
          </a:p>
          <a:p>
            <a:r>
              <a:rPr lang="ru-RU" dirty="0" smtClean="0"/>
              <a:t>Повышение </a:t>
            </a:r>
            <a:r>
              <a:rPr lang="ru-RU" dirty="0"/>
              <a:t>качества, полноты и оперативности информации в процессе мониторинга и анализа данных о размещении и исполнении государственного (муниципального) заказа</a:t>
            </a:r>
          </a:p>
        </p:txBody>
      </p:sp>
    </p:spTree>
    <p:extLst>
      <p:ext uri="{BB962C8B-B14F-4D97-AF65-F5344CB8AC3E}">
        <p14:creationId xmlns:p14="http://schemas.microsoft.com/office/powerpoint/2010/main" val="379027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Функции системы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148064" y="2872455"/>
            <a:ext cx="3816000" cy="899494"/>
            <a:chOff x="648170" y="5373216"/>
            <a:chExt cx="3816000" cy="899494"/>
          </a:xfrm>
        </p:grpSpPr>
        <p:pic>
          <p:nvPicPr>
            <p:cNvPr id="14" name="Picture 2" descr="d:\Documents and Settings\AGolubev\Local Settings\Temporary Internet Files\Content.IE5\F87Q9UOG\MC90043475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0" y="5373216"/>
              <a:ext cx="899494" cy="899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691680" y="5622908"/>
              <a:ext cx="27724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>
                <a:defRPr sz="2000" b="1"/>
              </a:lvl1pPr>
            </a:lstStyle>
            <a:p>
              <a:r>
                <a:rPr lang="ru-RU" dirty="0"/>
                <a:t>Выявление нарушений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05951" y="1341068"/>
            <a:ext cx="4100558" cy="1074847"/>
            <a:chOff x="656769" y="1637199"/>
            <a:chExt cx="4100558" cy="1074847"/>
          </a:xfrm>
        </p:grpSpPr>
        <p:sp>
          <p:nvSpPr>
            <p:cNvPr id="18" name="TextBox 17"/>
            <p:cNvSpPr txBox="1"/>
            <p:nvPr/>
          </p:nvSpPr>
          <p:spPr>
            <a:xfrm>
              <a:off x="1691680" y="1876762"/>
              <a:ext cx="30656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Сбор и обработка данных</a:t>
              </a:r>
              <a:endParaRPr lang="ru-RU" sz="2000" b="1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656769" y="1637199"/>
              <a:ext cx="1074847" cy="1074847"/>
              <a:chOff x="656769" y="1637199"/>
              <a:chExt cx="1074847" cy="1074847"/>
            </a:xfrm>
          </p:grpSpPr>
          <p:pic>
            <p:nvPicPr>
              <p:cNvPr id="20" name="Picture 7" descr="MC900431589[1]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769" y="1637199"/>
                <a:ext cx="1074847" cy="1074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13" descr="MC900432614[1]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2439" y="1725710"/>
                <a:ext cx="467819" cy="467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2" name="Группа 21"/>
          <p:cNvGrpSpPr/>
          <p:nvPr/>
        </p:nvGrpSpPr>
        <p:grpSpPr>
          <a:xfrm>
            <a:off x="5436096" y="1438586"/>
            <a:ext cx="2824618" cy="1078657"/>
            <a:chOff x="6332635" y="2695614"/>
            <a:chExt cx="2824618" cy="1078657"/>
          </a:xfrm>
        </p:grpSpPr>
        <p:sp>
          <p:nvSpPr>
            <p:cNvPr id="23" name="TextBox 22"/>
            <p:cNvSpPr txBox="1"/>
            <p:nvPr/>
          </p:nvSpPr>
          <p:spPr>
            <a:xfrm>
              <a:off x="7382408" y="2935465"/>
              <a:ext cx="17748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>
                <a:defRPr sz="2000" b="1"/>
              </a:lvl1pPr>
            </a:lstStyle>
            <a:p>
              <a:r>
                <a:rPr lang="ru-RU" dirty="0"/>
                <a:t>Поиск данных</a:t>
              </a: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6332635" y="2695614"/>
              <a:ext cx="1025080" cy="1078657"/>
              <a:chOff x="6332635" y="2695614"/>
              <a:chExt cx="1025080" cy="1078657"/>
            </a:xfrm>
          </p:grpSpPr>
          <p:pic>
            <p:nvPicPr>
              <p:cNvPr id="25" name="Picture 6" descr="MC900432599[1]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2240" y="2695614"/>
                <a:ext cx="625475" cy="625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24" descr="MC900431608[1]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2635" y="2790220"/>
                <a:ext cx="984051" cy="98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7" name="Группа 26"/>
          <p:cNvGrpSpPr/>
          <p:nvPr/>
        </p:nvGrpSpPr>
        <p:grpSpPr>
          <a:xfrm>
            <a:off x="479761" y="2753734"/>
            <a:ext cx="3132678" cy="1104627"/>
            <a:chOff x="4641757" y="332656"/>
            <a:chExt cx="3132678" cy="1104627"/>
          </a:xfrm>
        </p:grpSpPr>
        <p:pic>
          <p:nvPicPr>
            <p:cNvPr id="28" name="Picture 33" descr="MC900441308[1]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5010" y="332656"/>
              <a:ext cx="637381" cy="637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5868144" y="700153"/>
              <a:ext cx="19062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>
                <a:defRPr sz="2000" b="1"/>
              </a:lvl1pPr>
            </a:lstStyle>
            <a:p>
              <a:r>
                <a:rPr lang="ru-RU" dirty="0"/>
                <a:t>Анализ данных</a:t>
              </a:r>
            </a:p>
          </p:txBody>
        </p:sp>
        <p:pic>
          <p:nvPicPr>
            <p:cNvPr id="30" name="Picture 24" descr="MC900431608[1]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1757" y="450776"/>
              <a:ext cx="986507" cy="986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1637642" y="4149080"/>
            <a:ext cx="5833659" cy="945964"/>
            <a:chOff x="663099" y="5151874"/>
            <a:chExt cx="5833659" cy="945964"/>
          </a:xfrm>
        </p:grpSpPr>
        <p:sp>
          <p:nvSpPr>
            <p:cNvPr id="16" name="TextBox 15"/>
            <p:cNvSpPr txBox="1"/>
            <p:nvPr/>
          </p:nvSpPr>
          <p:spPr>
            <a:xfrm>
              <a:off x="1585734" y="5363356"/>
              <a:ext cx="4911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>
                <a:defRPr sz="2000" b="1"/>
              </a:lvl1pPr>
            </a:lstStyle>
            <a:p>
              <a:r>
                <a:rPr lang="ru-RU" dirty="0"/>
                <a:t>Свод данных на </a:t>
              </a:r>
              <a:r>
                <a:rPr lang="ru-RU" dirty="0" smtClean="0"/>
                <a:t>информационной панели</a:t>
              </a:r>
              <a:endParaRPr lang="ru-RU" dirty="0"/>
            </a:p>
          </p:txBody>
        </p:sp>
        <p:pic>
          <p:nvPicPr>
            <p:cNvPr id="31" name="Picture 37" descr="MC900431584[1]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099" y="5151874"/>
              <a:ext cx="945964" cy="945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1922309" y="5373216"/>
            <a:ext cx="5313987" cy="886559"/>
            <a:chOff x="4773073" y="2555727"/>
            <a:chExt cx="5313987" cy="886559"/>
          </a:xfrm>
        </p:grpSpPr>
        <p:sp>
          <p:nvSpPr>
            <p:cNvPr id="33" name="TextBox 32"/>
            <p:cNvSpPr txBox="1"/>
            <p:nvPr/>
          </p:nvSpPr>
          <p:spPr>
            <a:xfrm>
              <a:off x="6156176" y="2725154"/>
              <a:ext cx="39308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/>
                <a:t>Персонализация анализа данных</a:t>
              </a:r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4773073" y="2555727"/>
              <a:ext cx="1212300" cy="886559"/>
              <a:chOff x="6928887" y="2714866"/>
              <a:chExt cx="1485859" cy="1086614"/>
            </a:xfrm>
          </p:grpSpPr>
          <p:pic>
            <p:nvPicPr>
              <p:cNvPr id="35" name="Picture 17" descr="MC900434828[1]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75363" y="2714866"/>
                <a:ext cx="839383" cy="841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32" descr="MC900432603[1]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96888" y="3000323"/>
                <a:ext cx="412597" cy="412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" name="Picture 4" descr="MC900433941[1]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8887" y="2994424"/>
                <a:ext cx="864574" cy="807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388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Текущее состояние системы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27951645"/>
              </p:ext>
            </p:extLst>
          </p:nvPr>
        </p:nvGraphicFramePr>
        <p:xfrm>
          <a:off x="250826" y="1196752"/>
          <a:ext cx="8585200" cy="3487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670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Сбор и обработка данных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43608" y="1628800"/>
            <a:ext cx="7128792" cy="4284473"/>
            <a:chOff x="1587873" y="2024847"/>
            <a:chExt cx="6296495" cy="3492385"/>
          </a:xfrm>
        </p:grpSpPr>
        <p:pic>
          <p:nvPicPr>
            <p:cNvPr id="20" name="Рисунок 19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1787" y="2024847"/>
              <a:ext cx="1440000" cy="10800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873" y="4005097"/>
              <a:ext cx="1440000" cy="108012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811056" y="2024847"/>
              <a:ext cx="1440000" cy="108012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68" y="3939100"/>
              <a:ext cx="1440160" cy="108012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4" name="Picture 4" descr="MC900433941[1]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643822" y="4221088"/>
              <a:ext cx="1240546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Блок-схема: магнитный диск 24"/>
            <p:cNvSpPr/>
            <p:nvPr/>
          </p:nvSpPr>
          <p:spPr>
            <a:xfrm>
              <a:off x="2945781" y="2875158"/>
              <a:ext cx="667686" cy="684100"/>
            </a:xfrm>
            <a:prstGeom prst="flowChartMagneticDisk">
              <a:avLst/>
            </a:prstGeom>
            <a:effectLst>
              <a:outerShdw blurRad="76200" dir="7800000" sy="23000" kx="-1200000" algn="bl" rotWithShape="0">
                <a:schemeClr val="tx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/>
                <a:t>АСФК</a:t>
              </a:r>
              <a:endParaRPr lang="ru-RU" sz="1200" b="1" dirty="0"/>
            </a:p>
          </p:txBody>
        </p:sp>
        <p:sp>
          <p:nvSpPr>
            <p:cNvPr id="26" name="Блок-схема: магнитный диск 25"/>
            <p:cNvSpPr/>
            <p:nvPr/>
          </p:nvSpPr>
          <p:spPr>
            <a:xfrm>
              <a:off x="2945781" y="4761124"/>
              <a:ext cx="667686" cy="684100"/>
            </a:xfrm>
            <a:prstGeom prst="flowChartMagneticDisk">
              <a:avLst/>
            </a:prstGeom>
            <a:effectLst>
              <a:outerShdw blurRad="76200" dir="7800000" sy="23000" kx="-1200000" algn="bl" rotWithShape="0">
                <a:schemeClr val="tx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/>
                <a:t>ООС</a:t>
              </a:r>
              <a:endParaRPr lang="ru-RU" b="1" dirty="0"/>
            </a:p>
          </p:txBody>
        </p:sp>
        <p:sp>
          <p:nvSpPr>
            <p:cNvPr id="27" name="Блок-схема: магнитный диск 26"/>
            <p:cNvSpPr/>
            <p:nvPr/>
          </p:nvSpPr>
          <p:spPr>
            <a:xfrm>
              <a:off x="5376447" y="2917173"/>
              <a:ext cx="667686" cy="684100"/>
            </a:xfrm>
            <a:prstGeom prst="flowChartMagneticDisk">
              <a:avLst/>
            </a:prstGeom>
            <a:effectLst>
              <a:outerShdw blurRad="76200" dir="7800000" sy="23000" kx="-1200000" algn="bl" rotWithShape="0">
                <a:schemeClr val="tx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/>
                <a:t>КПЭ</a:t>
              </a:r>
              <a:endParaRPr lang="ru-RU" b="1" dirty="0"/>
            </a:p>
          </p:txBody>
        </p:sp>
        <p:sp>
          <p:nvSpPr>
            <p:cNvPr id="28" name="Блок-схема: магнитный диск 27"/>
            <p:cNvSpPr/>
            <p:nvPr/>
          </p:nvSpPr>
          <p:spPr>
            <a:xfrm>
              <a:off x="5376447" y="4761124"/>
              <a:ext cx="667686" cy="684100"/>
            </a:xfrm>
            <a:prstGeom prst="flowChartMagneticDisk">
              <a:avLst/>
            </a:prstGeom>
            <a:effectLst>
              <a:outerShdw blurRad="76200" dir="7800000" sy="23000" kx="-1200000" algn="bl" rotWithShape="0">
                <a:schemeClr val="tx2"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rtlCol="0" anchor="ctr"/>
            <a:lstStyle/>
            <a:p>
              <a:pPr algn="ctr"/>
              <a:r>
                <a:rPr lang="ru-RU" sz="1400" dirty="0" smtClean="0"/>
                <a:t>Анализ ГЗ</a:t>
              </a:r>
              <a:endParaRPr lang="ru-RU" sz="1400" dirty="0"/>
            </a:p>
          </p:txBody>
        </p:sp>
        <p:sp>
          <p:nvSpPr>
            <p:cNvPr id="29" name="Стрелка вправо 28"/>
            <p:cNvSpPr/>
            <p:nvPr/>
          </p:nvSpPr>
          <p:spPr>
            <a:xfrm>
              <a:off x="3707987" y="2780928"/>
              <a:ext cx="1440160" cy="80022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tx2"/>
                  </a:solidFill>
                </a:rPr>
                <a:t>Бюджетные данные</a:t>
              </a:r>
            </a:p>
          </p:txBody>
        </p:sp>
        <p:sp>
          <p:nvSpPr>
            <p:cNvPr id="30" name="Стрелка вправо 29"/>
            <p:cNvSpPr/>
            <p:nvPr/>
          </p:nvSpPr>
          <p:spPr>
            <a:xfrm>
              <a:off x="3707987" y="4717012"/>
              <a:ext cx="1440160" cy="80022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ru-RU" sz="800" b="1" dirty="0" smtClean="0">
                  <a:solidFill>
                    <a:schemeClr val="tx2"/>
                  </a:solidFill>
                </a:rPr>
                <a:t>Данные о закупках, контрактах, поставщиках и заказчиках</a:t>
              </a:r>
              <a:endParaRPr lang="ru-RU" sz="800" b="1" dirty="0">
                <a:solidFill>
                  <a:schemeClr val="tx2"/>
                </a:solidFill>
              </a:endParaRPr>
            </a:p>
          </p:txBody>
        </p:sp>
        <p:sp>
          <p:nvSpPr>
            <p:cNvPr id="31" name="Стрелка вправо 30"/>
            <p:cNvSpPr/>
            <p:nvPr/>
          </p:nvSpPr>
          <p:spPr>
            <a:xfrm rot="5400000" flipV="1">
              <a:off x="5191868" y="3857163"/>
              <a:ext cx="1036844" cy="64807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tx2"/>
                  </a:solidFill>
                </a:rPr>
                <a:t>Бюджетные данные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62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Методы обработки данных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556792"/>
            <a:ext cx="532859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Очистка и преобразование данных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851831"/>
            <a:ext cx="5328592" cy="1154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Обработка текстов: поиск информации о закупаемой продукции в теме закупки, предмете контракта и прикрепленных документах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37514" y="4653136"/>
            <a:ext cx="532859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Выявление </a:t>
            </a:r>
            <a:r>
              <a:rPr lang="ru-RU" dirty="0"/>
              <a:t>нарушений по стандартным </a:t>
            </a:r>
            <a:endParaRPr lang="ru-RU" dirty="0" smtClean="0"/>
          </a:p>
          <a:p>
            <a:pPr algn="ctr"/>
            <a:r>
              <a:rPr lang="ru-RU" dirty="0" smtClean="0"/>
              <a:t>моделям данных</a:t>
            </a:r>
            <a:endParaRPr lang="ru-RU" dirty="0"/>
          </a:p>
        </p:txBody>
      </p:sp>
      <p:pic>
        <p:nvPicPr>
          <p:cNvPr id="8" name="Picture 13" descr="MC900432614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83" y="1462881"/>
            <a:ext cx="1109662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MC900432599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30178"/>
            <a:ext cx="1034926" cy="103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Documents and Settings\AGolubev\Local Settings\Temporary Internet Files\Content.IE5\F87Q9UOG\MC90043475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218" y="5157192"/>
            <a:ext cx="899494" cy="89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8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250825" y="333375"/>
            <a:ext cx="8585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sym typeface="Lucida Grande" charset="0"/>
              </a:rPr>
              <a:t>Перспективы развития системы</a:t>
            </a:r>
            <a:endParaRPr lang="en-US" sz="2000" b="1" dirty="0">
              <a:solidFill>
                <a:srgbClr val="000066"/>
              </a:solidFill>
              <a:latin typeface="Times New Roman" pitchFamily="18" charset="0"/>
              <a:sym typeface="Lucida Grande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7248890"/>
              </p:ext>
            </p:extLst>
          </p:nvPr>
        </p:nvGraphicFramePr>
        <p:xfrm>
          <a:off x="1475656" y="1196752"/>
          <a:ext cx="6600056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2" descr="MC900434803[1]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81421"/>
            <a:ext cx="1512168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4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411760" y="1908121"/>
            <a:ext cx="4089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Спасибо за внимание!</a:t>
            </a:r>
            <a:endParaRPr lang="ru-RU" sz="3200" dirty="0"/>
          </a:p>
        </p:txBody>
      </p:sp>
      <p:pic>
        <p:nvPicPr>
          <p:cNvPr id="7" name="Picture 13" descr="MC90043261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281" y="3573016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MC900432609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312" y="4339397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9" descr="MC900431614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50" y="3573016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0" descr="MC900431601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219" y="4339397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d:\Documents and Settings\AGolubev\Local Settings\Temporary Internet Files\Content.IE5\ESJ6ABCU\MC900434859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81128"/>
            <a:ext cx="1025254" cy="102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5651956"/>
            <a:ext cx="1654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Ваши 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2005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3829</TotalTime>
  <Words>249</Words>
  <Application>Microsoft Office PowerPoint</Application>
  <PresentationFormat>Экран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Семёнов Дмитрий Александрович</dc:creator>
  <cp:lastModifiedBy>Голубев Андрей Владимирович</cp:lastModifiedBy>
  <cp:revision>125</cp:revision>
  <cp:lastPrinted>2012-07-17T12:50:29Z</cp:lastPrinted>
  <dcterms:created xsi:type="dcterms:W3CDTF">2012-06-27T15:57:24Z</dcterms:created>
  <dcterms:modified xsi:type="dcterms:W3CDTF">2012-07-19T09:53:39Z</dcterms:modified>
</cp:coreProperties>
</file>