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304" r:id="rId2"/>
    <p:sldId id="310" r:id="rId3"/>
    <p:sldId id="309" r:id="rId4"/>
    <p:sldId id="307" r:id="rId5"/>
    <p:sldId id="308" r:id="rId6"/>
    <p:sldId id="311" r:id="rId7"/>
    <p:sldId id="306" r:id="rId8"/>
  </p:sldIdLst>
  <p:sldSz cx="9144000" cy="5143500" type="screen16x9"/>
  <p:notesSz cx="6819900" cy="99187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4" userDrawn="1">
          <p15:clr>
            <a:srgbClr val="A4A3A4"/>
          </p15:clr>
        </p15:guide>
        <p15:guide id="2" pos="214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Иванова Маргарита Олеговна" initials="ИМО" lastIdx="0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437F"/>
    <a:srgbClr val="1143C5"/>
    <a:srgbClr val="11A7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2" autoAdjust="0"/>
    <p:restoredTop sz="76000" autoAdjust="0"/>
  </p:normalViewPr>
  <p:slideViewPr>
    <p:cSldViewPr>
      <p:cViewPr varScale="1">
        <p:scale>
          <a:sx n="150" d="100"/>
          <a:sy n="150" d="100"/>
        </p:scale>
        <p:origin x="-426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1" d="100"/>
          <a:sy n="81" d="100"/>
        </p:scale>
        <p:origin x="-3924" y="-102"/>
      </p:cViewPr>
      <p:guideLst>
        <p:guide orient="horz" pos="3124"/>
        <p:guide pos="214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63032" y="0"/>
            <a:ext cx="2955290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F72457-58EF-4148-A16B-82413FC95D0D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1044"/>
            <a:ext cx="2955290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63032" y="9421044"/>
            <a:ext cx="2955290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7C8C91-DA98-48BA-8FD7-546746BDAD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8898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63032" y="0"/>
            <a:ext cx="2955290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51F920-D653-4C4F-A838-A8C31DCFACB2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44538"/>
            <a:ext cx="6610350" cy="37195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990" y="4711383"/>
            <a:ext cx="5455920" cy="44634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1044"/>
            <a:ext cx="2955290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63032" y="9421044"/>
            <a:ext cx="2955290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E84DAA-301E-48B1-AACA-8F21E3D14C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55710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Рисунок 28">
            <a:extLst>
              <a:ext uri="{FF2B5EF4-FFF2-40B4-BE49-F238E27FC236}">
                <a16:creationId xmlns="" xmlns:a16="http://schemas.microsoft.com/office/drawing/2014/main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15" y="63410"/>
            <a:ext cx="1402441" cy="54898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203598"/>
            <a:ext cx="6336704" cy="1800200"/>
          </a:xfrm>
        </p:spPr>
        <p:txBody>
          <a:bodyPr>
            <a:normAutofit/>
          </a:bodyPr>
          <a:lstStyle>
            <a:lvl1pPr algn="l">
              <a:defRPr sz="2400" b="1">
                <a:solidFill>
                  <a:srgbClr val="11437F"/>
                </a:solidFill>
                <a:latin typeface="+mj-lt"/>
                <a:ea typeface="PT Serif" panose="020A0603040505020204" pitchFamily="18" charset="-52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3363838"/>
            <a:ext cx="4680520" cy="1080120"/>
          </a:xfrm>
        </p:spPr>
        <p:txBody>
          <a:bodyPr anchor="ctr">
            <a:normAutofit/>
          </a:bodyPr>
          <a:lstStyle>
            <a:lvl1pPr marL="0" indent="0" algn="l">
              <a:buNone/>
              <a:defRPr sz="1600">
                <a:solidFill>
                  <a:srgbClr val="11437F"/>
                </a:solidFill>
                <a:latin typeface="+mj-lt"/>
                <a:ea typeface="PT Serif" panose="020A0603040505020204" pitchFamily="18" charset="-5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28" name="object 9"/>
          <p:cNvSpPr/>
          <p:nvPr/>
        </p:nvSpPr>
        <p:spPr>
          <a:xfrm>
            <a:off x="7164289" y="255595"/>
            <a:ext cx="1973216" cy="4378324"/>
          </a:xfrm>
          <a:prstGeom prst="rect">
            <a:avLst/>
          </a:prstGeom>
          <a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TextBox 29"/>
          <p:cNvSpPr txBox="1"/>
          <p:nvPr/>
        </p:nvSpPr>
        <p:spPr>
          <a:xfrm>
            <a:off x="0" y="4864598"/>
            <a:ext cx="176368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chemeClr val="bg1">
                    <a:lumMod val="65000"/>
                  </a:schemeClr>
                </a:solidFill>
              </a:rPr>
              <a:t>www.roskazna.gov.ru</a:t>
            </a:r>
            <a:endParaRPr lang="ru-RU" sz="10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-1" y="699542"/>
            <a:ext cx="7596337" cy="0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0" y="4803998"/>
            <a:ext cx="9144000" cy="0"/>
          </a:xfrm>
          <a:prstGeom prst="line">
            <a:avLst/>
          </a:prstGeom>
          <a:ln w="9525">
            <a:solidFill>
              <a:srgbClr val="1143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Текст 34"/>
          <p:cNvSpPr>
            <a:spLocks noGrp="1"/>
          </p:cNvSpPr>
          <p:nvPr>
            <p:ph type="body" sz="quarter" idx="10" hasCustomPrompt="1"/>
          </p:nvPr>
        </p:nvSpPr>
        <p:spPr>
          <a:xfrm>
            <a:off x="4716017" y="4864597"/>
            <a:ext cx="4427984" cy="230413"/>
          </a:xfrm>
        </p:spPr>
        <p:txBody>
          <a:bodyPr>
            <a:noAutofit/>
          </a:bodyPr>
          <a:lstStyle>
            <a:lvl1pPr marL="0" indent="0" algn="r">
              <a:buNone/>
              <a:defRPr sz="10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ru-RU" dirty="0"/>
              <a:t> г. Москва, август 2020 года</a:t>
            </a:r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>
            <a:off x="0" y="4443958"/>
            <a:ext cx="5148064" cy="0"/>
          </a:xfrm>
          <a:prstGeom prst="line">
            <a:avLst/>
          </a:prstGeom>
          <a:ln w="9525">
            <a:solidFill>
              <a:srgbClr val="1143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662747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7405" y="771500"/>
            <a:ext cx="8569190" cy="1800200"/>
          </a:xfrm>
        </p:spPr>
        <p:txBody>
          <a:bodyPr>
            <a:normAutofit/>
          </a:bodyPr>
          <a:lstStyle>
            <a:lvl1pPr algn="ctr">
              <a:defRPr sz="2800" b="0">
                <a:latin typeface="+mj-lt"/>
                <a:ea typeface="PT Serif" panose="020A0603040505020204" pitchFamily="18" charset="-52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>
                <a:latin typeface="Trebuchet MS" panose="020B0603020202020204" pitchFamily="34" charset="0"/>
              </a:defRPr>
            </a:lvl1pPr>
          </a:lstStyle>
          <a:p>
            <a:fld id="{C2C3B0D1-D2B8-4F73-8BEA-EC6F26360C42}" type="datetime1">
              <a:rPr lang="ru-RU" smtClean="0"/>
              <a:t>21.01.2022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>
                <a:latin typeface="Trebuchet MS" panose="020B0603020202020204" pitchFamily="34" charset="0"/>
              </a:defRPr>
            </a:lvl1pPr>
          </a:lstStyle>
          <a:p>
            <a:endParaRPr lang="ru-RU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3384048" y="2571750"/>
            <a:ext cx="2375904" cy="0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4665495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39752" y="0"/>
            <a:ext cx="6802258" cy="699541"/>
          </a:xfrm>
          <a:noFill/>
        </p:spPr>
        <p:txBody>
          <a:bodyPr>
            <a:noAutofit/>
          </a:bodyPr>
          <a:lstStyle>
            <a:lvl1pPr algn="r">
              <a:defRPr sz="1600" b="1">
                <a:solidFill>
                  <a:srgbClr val="11437F"/>
                </a:solidFill>
                <a:latin typeface="+mj-lt"/>
                <a:ea typeface="PT Serif" panose="020A0603040505020204" pitchFamily="18" charset="-52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7614"/>
            <a:ext cx="8229600" cy="3247009"/>
          </a:xfrm>
        </p:spPr>
        <p:txBody>
          <a:bodyPr>
            <a:normAutofit/>
          </a:bodyPr>
          <a:lstStyle>
            <a:lvl1pPr>
              <a:defRPr sz="2400">
                <a:latin typeface="+mn-lt"/>
                <a:ea typeface="PT Serif" panose="020A0603040505020204" pitchFamily="18" charset="-52"/>
              </a:defRPr>
            </a:lvl1pPr>
            <a:lvl2pPr>
              <a:defRPr sz="2000">
                <a:latin typeface="+mn-lt"/>
                <a:ea typeface="PT Serif" panose="020A0603040505020204" pitchFamily="18" charset="-52"/>
              </a:defRPr>
            </a:lvl2pPr>
            <a:lvl3pPr>
              <a:defRPr sz="1800">
                <a:latin typeface="+mn-lt"/>
                <a:ea typeface="PT Serif" panose="020A0603040505020204" pitchFamily="18" charset="-52"/>
              </a:defRPr>
            </a:lvl3pPr>
            <a:lvl4pPr>
              <a:defRPr sz="1600">
                <a:latin typeface="+mn-lt"/>
                <a:ea typeface="PT Serif" panose="020A0603040505020204" pitchFamily="18" charset="-52"/>
              </a:defRPr>
            </a:lvl4pPr>
            <a:lvl5pPr>
              <a:defRPr sz="1600">
                <a:latin typeface="+mn-lt"/>
                <a:ea typeface="PT Serif" panose="020A0603040505020204" pitchFamily="18" charset="-52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>
                <a:latin typeface="Trebuchet MS" panose="020B0603020202020204" pitchFamily="34" charset="0"/>
              </a:defRPr>
            </a:lvl1pPr>
          </a:lstStyle>
          <a:p>
            <a:fld id="{1E463FF6-FBD1-44B3-82E7-BD45439D34D3}" type="datetime1">
              <a:rPr lang="ru-RU" smtClean="0"/>
              <a:t>21.01.2022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>
                <a:latin typeface="Trebuchet MS" panose="020B0603020202020204" pitchFamily="34" charset="0"/>
              </a:defRPr>
            </a:lvl1pPr>
          </a:lstStyle>
          <a:p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8485484" y="4803998"/>
            <a:ext cx="611560" cy="338554"/>
          </a:xfrm>
          <a:prstGeom prst="rect">
            <a:avLst/>
          </a:prstGeom>
        </p:spPr>
        <p:txBody>
          <a:bodyPr vert="horz" wrap="square" lIns="0" tIns="45720" rIns="0" bIns="45720" rtlCol="0" anchor="t">
            <a:spAutoFit/>
          </a:bodyPr>
          <a:lstStyle>
            <a:defPPr>
              <a:defRPr lang="ru-RU"/>
            </a:defPPr>
            <a:lvl1pPr>
              <a:defRPr b="1">
                <a:latin typeface="Trebuchet MS" panose="020B0603020202020204" pitchFamily="34" charset="0"/>
              </a:defRPr>
            </a:lvl1pPr>
          </a:lstStyle>
          <a:p>
            <a:pPr lvl="0" algn="r"/>
            <a:fld id="{F777CE8F-F8DB-4AC4-B215-9C5F8871BE3C}" type="slidenum">
              <a:rPr lang="ru-RU" sz="1600" smtClean="0">
                <a:solidFill>
                  <a:srgbClr val="11437F"/>
                </a:solidFill>
                <a:latin typeface="+mn-lt"/>
                <a:ea typeface="PT Serif" panose="020A0603040505020204" pitchFamily="18" charset="-52"/>
              </a:rPr>
              <a:pPr lvl="0" algn="r"/>
              <a:t>‹#›</a:t>
            </a:fld>
            <a:endParaRPr lang="ru-RU" sz="1600" b="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PT Serif" panose="020A0603040505020204" pitchFamily="18" charset="-52"/>
            </a:endParaRPr>
          </a:p>
        </p:txBody>
      </p:sp>
      <p:pic>
        <p:nvPicPr>
          <p:cNvPr id="29" name="Рисунок 28">
            <a:extLst>
              <a:ext uri="{FF2B5EF4-FFF2-40B4-BE49-F238E27FC236}">
                <a16:creationId xmlns="" xmlns:a16="http://schemas.microsoft.com/office/drawing/2014/main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15" y="63410"/>
            <a:ext cx="1402441" cy="548985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/>
        </p:nvCxnSpPr>
        <p:spPr>
          <a:xfrm>
            <a:off x="0" y="699542"/>
            <a:ext cx="9144000" cy="0"/>
          </a:xfrm>
          <a:prstGeom prst="line">
            <a:avLst/>
          </a:prstGeom>
          <a:ln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657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3B0D1-D2B8-4F73-8BEA-EC6F26360C42}" type="datetime1">
              <a:rPr lang="ru-RU" smtClean="0"/>
              <a:t>21.01.2022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AE60AF-26C0-4F26-B6EA-302E8E68242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726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авнобедренный треугольник 12"/>
          <p:cNvSpPr/>
          <p:nvPr/>
        </p:nvSpPr>
        <p:spPr>
          <a:xfrm rot="16200000" flipV="1">
            <a:off x="463677" y="481214"/>
            <a:ext cx="4334401" cy="4828315"/>
          </a:xfrm>
          <a:prstGeom prst="triangle">
            <a:avLst>
              <a:gd name="adj" fmla="val 48345"/>
            </a:avLst>
          </a:prstGeom>
          <a:solidFill>
            <a:schemeClr val="accent1">
              <a:lumMod val="75000"/>
              <a:alpha val="6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Равнобедренный треугольник 10"/>
          <p:cNvSpPr/>
          <p:nvPr/>
        </p:nvSpPr>
        <p:spPr>
          <a:xfrm rot="16200000">
            <a:off x="4335902" y="515041"/>
            <a:ext cx="4373744" cy="4781564"/>
          </a:xfrm>
          <a:prstGeom prst="triangle">
            <a:avLst>
              <a:gd name="adj" fmla="val 48345"/>
            </a:avLst>
          </a:prstGeom>
          <a:solidFill>
            <a:schemeClr val="accent1">
              <a:lumMod val="75000"/>
              <a:alpha val="6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Заполнение </a:t>
            </a:r>
            <a:r>
              <a:rPr lang="ru-RU" dirty="0"/>
              <a:t>извещений о приеме к исполнению </a:t>
            </a:r>
            <a:r>
              <a:rPr lang="ru-RU" dirty="0" smtClean="0"/>
              <a:t>распоряжений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131838" y="1655448"/>
            <a:ext cx="1440000" cy="940285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 w="12700">
            <a:noFill/>
          </a:ln>
          <a:effectLst>
            <a:outerShdw dist="38100" dir="2700000" algn="tl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r>
              <a:rPr lang="en-US" b="1" dirty="0" err="1">
                <a:solidFill>
                  <a:schemeClr val="bg1"/>
                </a:solidFill>
              </a:rPr>
              <a:t>ReceiptDate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110634" y="3176331"/>
            <a:ext cx="1440000" cy="940285"/>
          </a:xfrm>
          <a:prstGeom prst="roundRect">
            <a:avLst/>
          </a:prstGeom>
          <a:solidFill>
            <a:srgbClr val="11437F"/>
          </a:solidFill>
          <a:ln w="12700">
            <a:noFill/>
          </a:ln>
          <a:effectLst>
            <a:outerShdw dist="38100" dir="2700000" algn="tl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r>
              <a:rPr lang="en-US" b="1" dirty="0" err="1">
                <a:solidFill>
                  <a:schemeClr val="bg1"/>
                </a:solidFill>
              </a:rPr>
              <a:t>AccDocDate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18172" y="1655448"/>
            <a:ext cx="1656184" cy="968926"/>
          </a:xfrm>
          <a:prstGeom prst="roundRect">
            <a:avLst/>
          </a:prstGeom>
          <a:solidFill>
            <a:srgbClr val="11437F"/>
          </a:solidFill>
          <a:ln w="12700">
            <a:noFill/>
          </a:ln>
          <a:effectLst>
            <a:outerShdw dist="38100" dir="2700000" algn="tl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r>
              <a:rPr lang="en-US" b="1" dirty="0" err="1">
                <a:solidFill>
                  <a:schemeClr val="bg1"/>
                </a:solidFill>
              </a:rPr>
              <a:t>PaymentDate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98524" y="3176330"/>
            <a:ext cx="1440000" cy="940285"/>
          </a:xfrm>
          <a:prstGeom prst="roundRect">
            <a:avLst/>
          </a:prstGeom>
          <a:solidFill>
            <a:srgbClr val="11437F"/>
          </a:solidFill>
          <a:ln w="12700">
            <a:noFill/>
          </a:ln>
          <a:effectLst>
            <a:outerShdw dist="38100" dir="2700000" algn="tl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r>
              <a:rPr lang="en-US" b="1" dirty="0" err="1">
                <a:solidFill>
                  <a:schemeClr val="bg1"/>
                </a:solidFill>
              </a:rPr>
              <a:t>PaymentId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085240" y="2825842"/>
            <a:ext cx="5031922" cy="1115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155597" y="2830674"/>
            <a:ext cx="5031922" cy="1115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3231278" y="1856620"/>
            <a:ext cx="2549153" cy="1938443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277593" y="2289937"/>
            <a:ext cx="2456521" cy="1094594"/>
          </a:xfrm>
          <a:prstGeom prst="roundRect">
            <a:avLst/>
          </a:prstGeom>
          <a:noFill/>
          <a:ln>
            <a:solidFill>
              <a:schemeClr val="bg1">
                <a:alpha val="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14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Атрибуты</a:t>
            </a:r>
            <a:r>
              <a:rPr lang="en-US" sz="14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 </a:t>
            </a:r>
            <a:r>
              <a:rPr lang="ru-RU" sz="1400" dirty="0" smtClean="0">
                <a:solidFill>
                  <a:schemeClr val="tx1"/>
                </a:solidFill>
                <a:latin typeface="Trebuchet MS" panose="020B0603020202020204" pitchFamily="34" charset="0"/>
              </a:rPr>
              <a:t>извещения о приеме к исполнению распоряжения в ГИС ГМП</a:t>
            </a:r>
            <a:endParaRPr lang="ru-RU" sz="1400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pic>
        <p:nvPicPr>
          <p:cNvPr id="16" name="Picture 31" descr="http://www.rosteck.ru/filestorage/proximal/elements/189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0106" y="1995686"/>
            <a:ext cx="531495" cy="4405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68117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3728" y="0"/>
            <a:ext cx="6802258" cy="699541"/>
          </a:xfrm>
        </p:spPr>
        <p:txBody>
          <a:bodyPr>
            <a:noAutofit/>
          </a:bodyPr>
          <a:lstStyle/>
          <a:p>
            <a:r>
              <a:rPr lang="ru-RU" dirty="0"/>
              <a:t>Нормативное правовое регулирование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26928" y="2119825"/>
            <a:ext cx="8172402" cy="4154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dist="25400" dir="3000000" algn="ctr" rotWithShape="0">
              <a:srgbClr val="11437F"/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ru-RU" sz="1050" b="1" dirty="0" smtClean="0">
                <a:solidFill>
                  <a:prstClr val="black"/>
                </a:solidFill>
                <a:cs typeface="Arial" pitchFamily="34" charset="0"/>
              </a:rPr>
              <a:t>Правила осуществления перевода денежных средств, </a:t>
            </a:r>
          </a:p>
          <a:p>
            <a:pPr algn="ctr"/>
            <a:r>
              <a:rPr lang="ru-RU" sz="1050" b="1" dirty="0" smtClean="0">
                <a:solidFill>
                  <a:prstClr val="black"/>
                </a:solidFill>
                <a:cs typeface="Arial" pitchFamily="34" charset="0"/>
              </a:rPr>
              <a:t>утвержденные Положением </a:t>
            </a:r>
            <a:r>
              <a:rPr lang="ru-RU" sz="1050" b="1" dirty="0">
                <a:solidFill>
                  <a:prstClr val="black"/>
                </a:solidFill>
                <a:cs typeface="Arial" pitchFamily="34" charset="0"/>
              </a:rPr>
              <a:t>Банка России от </a:t>
            </a:r>
            <a:r>
              <a:rPr lang="ru-RU" sz="1050" b="1" dirty="0" smtClean="0">
                <a:solidFill>
                  <a:prstClr val="black"/>
                </a:solidFill>
                <a:cs typeface="Arial" pitchFamily="34" charset="0"/>
              </a:rPr>
              <a:t>29 июня 2021 г. № 762-П</a:t>
            </a:r>
            <a:endParaRPr lang="ru-RU" sz="1050" b="1" dirty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26928" y="2859782"/>
            <a:ext cx="8172402" cy="4154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dist="25400" dir="3000000" algn="ctr" rotWithShape="0">
              <a:srgbClr val="11437F"/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ru-RU" sz="1050" b="1" dirty="0" smtClean="0">
                <a:solidFill>
                  <a:prstClr val="black"/>
                </a:solidFill>
                <a:cs typeface="Arial" pitchFamily="34" charset="0"/>
              </a:rPr>
              <a:t>Руководств</a:t>
            </a:r>
            <a:r>
              <a:rPr lang="ru-RU" sz="1050" b="1" dirty="0">
                <a:solidFill>
                  <a:prstClr val="black"/>
                </a:solidFill>
                <a:cs typeface="Arial" pitchFamily="34" charset="0"/>
              </a:rPr>
              <a:t>о</a:t>
            </a:r>
            <a:r>
              <a:rPr lang="ru-RU" sz="1050" b="1" dirty="0" smtClean="0">
                <a:solidFill>
                  <a:prstClr val="black"/>
                </a:solidFill>
                <a:cs typeface="Arial" pitchFamily="34" charset="0"/>
              </a:rPr>
              <a:t> </a:t>
            </a:r>
            <a:r>
              <a:rPr lang="ru-RU" sz="1050" b="1" dirty="0">
                <a:solidFill>
                  <a:prstClr val="black"/>
                </a:solidFill>
                <a:cs typeface="Arial" pitchFamily="34" charset="0"/>
              </a:rPr>
              <a:t>пользователя вида сведений «Прием информации об уплате (информации из распоряжения плательщика)» </a:t>
            </a:r>
            <a:r>
              <a:rPr lang="ru-RU" sz="1050" b="1" dirty="0" smtClean="0">
                <a:solidFill>
                  <a:prstClr val="black"/>
                </a:solidFill>
                <a:cs typeface="Arial" pitchFamily="34" charset="0"/>
              </a:rPr>
              <a:t>версии 4.1 от 15.12.2021</a:t>
            </a:r>
            <a:endParaRPr lang="ru-RU" sz="1050" b="1" dirty="0">
              <a:solidFill>
                <a:prstClr val="black"/>
              </a:solidFill>
              <a:cs typeface="Arial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386287"/>
            <a:ext cx="360000" cy="360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859782"/>
            <a:ext cx="360000" cy="36000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826928" y="1318105"/>
            <a:ext cx="8172402" cy="57708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dist="25400" dir="3000000" algn="ctr" rotWithShape="0">
              <a:srgbClr val="11437F"/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ru-RU" sz="1050" b="1" dirty="0" smtClean="0">
                <a:solidFill>
                  <a:prstClr val="black"/>
                </a:solidFill>
                <a:cs typeface="Arial" pitchFamily="34" charset="0"/>
              </a:rPr>
              <a:t>Правила </a:t>
            </a:r>
            <a:r>
              <a:rPr lang="ru-RU" sz="1050" b="1" dirty="0">
                <a:solidFill>
                  <a:prstClr val="black"/>
                </a:solidFill>
                <a:cs typeface="Arial" pitchFamily="34" charset="0"/>
              </a:rPr>
              <a:t>указания информации в реквизитах распоряжений о переводе денежных средств в уплату платежей в бюджетную систему Российской Федерации, </a:t>
            </a:r>
            <a:r>
              <a:rPr lang="ru-RU" sz="1050" b="1" dirty="0" smtClean="0">
                <a:solidFill>
                  <a:prstClr val="black"/>
                </a:solidFill>
                <a:cs typeface="Arial" pitchFamily="34" charset="0"/>
              </a:rPr>
              <a:t>утвержденные </a:t>
            </a:r>
            <a:r>
              <a:rPr lang="ru-RU" sz="1050" b="1" dirty="0">
                <a:solidFill>
                  <a:prstClr val="black"/>
                </a:solidFill>
                <a:cs typeface="Arial" pitchFamily="34" charset="0"/>
              </a:rPr>
              <a:t>приказом Министерства финансов Российской Федерации от 12 ноября 2013 </a:t>
            </a:r>
            <a:r>
              <a:rPr lang="ru-RU" sz="1050" b="1" dirty="0" smtClean="0">
                <a:solidFill>
                  <a:prstClr val="black"/>
                </a:solidFill>
                <a:cs typeface="Arial" pitchFamily="34" charset="0"/>
              </a:rPr>
              <a:t>г. </a:t>
            </a:r>
            <a:r>
              <a:rPr lang="ru-RU" sz="1050" b="1" dirty="0">
                <a:solidFill>
                  <a:prstClr val="black"/>
                </a:solidFill>
                <a:cs typeface="Arial" pitchFamily="34" charset="0"/>
              </a:rPr>
              <a:t>№ 107н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147574"/>
            <a:ext cx="360000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7944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Заполнение атрибута «</a:t>
            </a:r>
            <a:r>
              <a:rPr lang="en-US" dirty="0" err="1"/>
              <a:t>PaymentDate</a:t>
            </a:r>
            <a:r>
              <a:rPr lang="en-US" dirty="0" smtClean="0"/>
              <a:t>»</a:t>
            </a:r>
            <a:endParaRPr lang="ru-RU" b="0" dirty="0"/>
          </a:p>
        </p:txBody>
      </p:sp>
      <p:sp>
        <p:nvSpPr>
          <p:cNvPr id="5" name="Пятиугольник 4"/>
          <p:cNvSpPr/>
          <p:nvPr/>
        </p:nvSpPr>
        <p:spPr>
          <a:xfrm>
            <a:off x="323528" y="1110261"/>
            <a:ext cx="3096344" cy="1084224"/>
          </a:xfrm>
          <a:prstGeom prst="homePlate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При достаточности </a:t>
            </a:r>
            <a:r>
              <a:rPr lang="ru-RU" dirty="0"/>
              <a:t>денежных средств на банковском счете плательщика </a:t>
            </a:r>
          </a:p>
        </p:txBody>
      </p:sp>
      <p:sp>
        <p:nvSpPr>
          <p:cNvPr id="6" name="Пятиугольник 5"/>
          <p:cNvSpPr/>
          <p:nvPr/>
        </p:nvSpPr>
        <p:spPr>
          <a:xfrm>
            <a:off x="323528" y="3147814"/>
            <a:ext cx="3096344" cy="1311968"/>
          </a:xfrm>
          <a:prstGeom prst="homePlate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При недостаточности денежных средств на банковском счете плательщика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644008" y="1215362"/>
            <a:ext cx="2802658" cy="94356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5000"/>
                  <a:lumOff val="95000"/>
                </a:schemeClr>
              </a:gs>
              <a:gs pos="74000">
                <a:schemeClr val="accent5">
                  <a:lumMod val="45000"/>
                  <a:lumOff val="55000"/>
                </a:schemeClr>
              </a:gs>
              <a:gs pos="83000">
                <a:schemeClr val="accent5">
                  <a:lumMod val="45000"/>
                  <a:lumOff val="55000"/>
                </a:schemeClr>
              </a:gs>
              <a:gs pos="100000">
                <a:schemeClr val="accent5">
                  <a:lumMod val="30000"/>
                  <a:lumOff val="70000"/>
                </a:schemeClr>
              </a:gs>
            </a:gsLst>
            <a:lin ang="5400000" scaled="1"/>
            <a:tileRect/>
          </a:gradFill>
          <a:ln w="3175">
            <a:solidFill>
              <a:srgbClr val="77B3D4"/>
            </a:solidFill>
          </a:ln>
          <a:effectLst>
            <a:outerShdw blurRad="25400" sx="101000" sy="101000" algn="ctr" rotWithShape="0">
              <a:prstClr val="black">
                <a:alpha val="9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44000" tIns="144000" rIns="144000" bIns="144000" anchor="ctr"/>
          <a:lstStyle>
            <a:defPPr>
              <a:defRPr lang="ru-RU"/>
            </a:defPPr>
            <a:lvl1pPr marL="0" algn="just" defTabSz="914400" eaLnBrk="1" latinLnBrk="0" hangingPunct="1">
              <a:defRPr sz="1050">
                <a:solidFill>
                  <a:schemeClr val="tx1"/>
                </a:solidFill>
              </a:defRPr>
            </a:lvl1pPr>
            <a:lvl2pPr marL="457200" defTabSz="914400" eaLnBrk="1" latinLnBrk="0" hangingPunct="1">
              <a:defRPr sz="1800">
                <a:solidFill>
                  <a:schemeClr val="lt1"/>
                </a:solidFill>
              </a:defRPr>
            </a:lvl2pPr>
            <a:lvl3pPr marL="914400" defTabSz="914400" eaLnBrk="1" latinLnBrk="0" hangingPunct="1">
              <a:defRPr sz="1800">
                <a:solidFill>
                  <a:schemeClr val="lt1"/>
                </a:solidFill>
              </a:defRPr>
            </a:lvl3pPr>
            <a:lvl4pPr marL="1371600" defTabSz="914400" eaLnBrk="1" latinLnBrk="0" hangingPunct="1">
              <a:defRPr sz="1800">
                <a:solidFill>
                  <a:schemeClr val="lt1"/>
                </a:solidFill>
              </a:defRPr>
            </a:lvl4pPr>
            <a:lvl5pPr marL="1828800" defTabSz="914400" eaLnBrk="1" latinLnBrk="0" hangingPunct="1">
              <a:defRPr sz="1800">
                <a:solidFill>
                  <a:schemeClr val="lt1"/>
                </a:solidFill>
              </a:defRPr>
            </a:lvl5pPr>
            <a:lvl6pPr marL="2286000" defTabSz="914400">
              <a:defRPr sz="1800">
                <a:solidFill>
                  <a:schemeClr val="lt1"/>
                </a:solidFill>
              </a:defRPr>
            </a:lvl6pPr>
            <a:lvl7pPr marL="2743200" defTabSz="914400">
              <a:defRPr sz="1800">
                <a:solidFill>
                  <a:schemeClr val="lt1"/>
                </a:solidFill>
              </a:defRPr>
            </a:lvl7pPr>
            <a:lvl8pPr marL="3200400" defTabSz="914400">
              <a:defRPr sz="1800">
                <a:solidFill>
                  <a:schemeClr val="lt1"/>
                </a:solidFill>
              </a:defRPr>
            </a:lvl8pPr>
            <a:lvl9pPr marL="3657600" defTabSz="914400">
              <a:defRPr sz="1800">
                <a:solidFill>
                  <a:schemeClr val="lt1"/>
                </a:solidFill>
              </a:defRPr>
            </a:lvl9pPr>
          </a:lstStyle>
          <a:p>
            <a:pPr algn="ctr">
              <a:spcAft>
                <a:spcPts val="600"/>
              </a:spcAft>
            </a:pPr>
            <a:r>
              <a:rPr lang="ru-RU" sz="1000" b="1" dirty="0">
                <a:solidFill>
                  <a:schemeClr val="accent1">
                    <a:lumMod val="50000"/>
                  </a:schemeClr>
                </a:solidFill>
              </a:rPr>
              <a:t>Указывается дата приема к исполнению распоряжения при условии достаточности денежных средств на банковском счете плательщика </a:t>
            </a: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>
            <a:off x="3560027" y="3688011"/>
            <a:ext cx="325191" cy="217168"/>
          </a:xfrm>
          <a:prstGeom prst="triangle">
            <a:avLst/>
          </a:prstGeom>
          <a:gradFill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4025373" y="3373745"/>
            <a:ext cx="2053507" cy="888988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5000"/>
                  <a:lumOff val="95000"/>
                </a:schemeClr>
              </a:gs>
              <a:gs pos="74000">
                <a:schemeClr val="accent5">
                  <a:lumMod val="45000"/>
                  <a:lumOff val="55000"/>
                </a:schemeClr>
              </a:gs>
              <a:gs pos="83000">
                <a:schemeClr val="accent5">
                  <a:lumMod val="45000"/>
                  <a:lumOff val="55000"/>
                </a:schemeClr>
              </a:gs>
              <a:gs pos="100000">
                <a:schemeClr val="accent5">
                  <a:lumMod val="30000"/>
                  <a:lumOff val="70000"/>
                </a:schemeClr>
              </a:gs>
            </a:gsLst>
            <a:lin ang="5400000" scaled="1"/>
            <a:tileRect/>
          </a:gradFill>
          <a:ln w="3175">
            <a:solidFill>
              <a:srgbClr val="77B3D4"/>
            </a:solidFill>
          </a:ln>
          <a:effectLst>
            <a:outerShdw blurRad="25400" sx="101000" sy="101000" algn="ctr" rotWithShape="0">
              <a:prstClr val="black">
                <a:alpha val="9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44000" tIns="144000" rIns="144000" bIns="144000" anchor="t"/>
          <a:lstStyle>
            <a:defPPr>
              <a:defRPr lang="ru-RU"/>
            </a:defPPr>
            <a:lvl1pPr marL="0" algn="just" defTabSz="914400" eaLnBrk="1" latinLnBrk="0" hangingPunct="1">
              <a:defRPr sz="1050">
                <a:solidFill>
                  <a:schemeClr val="tx1"/>
                </a:solidFill>
              </a:defRPr>
            </a:lvl1pPr>
            <a:lvl2pPr marL="457200" defTabSz="914400" eaLnBrk="1" latinLnBrk="0" hangingPunct="1">
              <a:defRPr sz="1800">
                <a:solidFill>
                  <a:schemeClr val="lt1"/>
                </a:solidFill>
              </a:defRPr>
            </a:lvl2pPr>
            <a:lvl3pPr marL="914400" defTabSz="914400" eaLnBrk="1" latinLnBrk="0" hangingPunct="1">
              <a:defRPr sz="1800">
                <a:solidFill>
                  <a:schemeClr val="lt1"/>
                </a:solidFill>
              </a:defRPr>
            </a:lvl3pPr>
            <a:lvl4pPr marL="1371600" defTabSz="914400" eaLnBrk="1" latinLnBrk="0" hangingPunct="1">
              <a:defRPr sz="1800">
                <a:solidFill>
                  <a:schemeClr val="lt1"/>
                </a:solidFill>
              </a:defRPr>
            </a:lvl4pPr>
            <a:lvl5pPr marL="1828800" defTabSz="914400" eaLnBrk="1" latinLnBrk="0" hangingPunct="1">
              <a:defRPr sz="1800">
                <a:solidFill>
                  <a:schemeClr val="lt1"/>
                </a:solidFill>
              </a:defRPr>
            </a:lvl5pPr>
            <a:lvl6pPr marL="2286000" defTabSz="914400">
              <a:defRPr sz="1800">
                <a:solidFill>
                  <a:schemeClr val="lt1"/>
                </a:solidFill>
              </a:defRPr>
            </a:lvl6pPr>
            <a:lvl7pPr marL="2743200" defTabSz="914400">
              <a:defRPr sz="1800">
                <a:solidFill>
                  <a:schemeClr val="lt1"/>
                </a:solidFill>
              </a:defRPr>
            </a:lvl7pPr>
            <a:lvl8pPr marL="3200400" defTabSz="914400">
              <a:defRPr sz="1800">
                <a:solidFill>
                  <a:schemeClr val="lt1"/>
                </a:solidFill>
              </a:defRPr>
            </a:lvl8pPr>
            <a:lvl9pPr marL="3657600" defTabSz="914400">
              <a:defRPr sz="1800">
                <a:solidFill>
                  <a:schemeClr val="lt1"/>
                </a:solidFill>
              </a:defRPr>
            </a:lvl9pPr>
          </a:lstStyle>
          <a:p>
            <a:pPr algn="ctr"/>
            <a:r>
              <a:rPr lang="ru-RU" sz="1000" b="1" dirty="0" smtClean="0">
                <a:solidFill>
                  <a:schemeClr val="accent1">
                    <a:lumMod val="50000"/>
                  </a:schemeClr>
                </a:solidFill>
              </a:rPr>
              <a:t>В случае </a:t>
            </a:r>
            <a:r>
              <a:rPr lang="ru-RU" sz="1000" b="1" dirty="0" smtClean="0">
                <a:solidFill>
                  <a:schemeClr val="accent1">
                    <a:lumMod val="50000"/>
                  </a:schemeClr>
                </a:solidFill>
              </a:rPr>
              <a:t>приема к </a:t>
            </a:r>
            <a:r>
              <a:rPr lang="ru-RU" sz="1000" b="1" dirty="0">
                <a:solidFill>
                  <a:schemeClr val="accent1">
                    <a:lumMod val="50000"/>
                  </a:schemeClr>
                </a:solidFill>
              </a:rPr>
              <a:t>исполнению распоряжения и </a:t>
            </a:r>
            <a:r>
              <a:rPr lang="ru-RU" sz="1000" b="1" dirty="0" smtClean="0">
                <a:solidFill>
                  <a:schemeClr val="accent1">
                    <a:lumMod val="50000"/>
                  </a:schemeClr>
                </a:solidFill>
              </a:rPr>
              <a:t>помещения </a:t>
            </a:r>
            <a:r>
              <a:rPr lang="ru-RU" sz="1000" b="1" dirty="0">
                <a:solidFill>
                  <a:schemeClr val="accent1">
                    <a:lumMod val="50000"/>
                  </a:schemeClr>
                </a:solidFill>
              </a:rPr>
              <a:t>в очередь не исполненных в срок</a:t>
            </a:r>
          </a:p>
        </p:txBody>
      </p:sp>
      <p:sp>
        <p:nvSpPr>
          <p:cNvPr id="11" name="Равнобедренный треугольник 10"/>
          <p:cNvSpPr/>
          <p:nvPr/>
        </p:nvSpPr>
        <p:spPr>
          <a:xfrm rot="5400000">
            <a:off x="6125723" y="3724095"/>
            <a:ext cx="325191" cy="217168"/>
          </a:xfrm>
          <a:prstGeom prst="triangle">
            <a:avLst/>
          </a:prstGeom>
          <a:gradFill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6497756" y="3373744"/>
            <a:ext cx="2466732" cy="860107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5000"/>
                  <a:lumOff val="95000"/>
                </a:schemeClr>
              </a:gs>
              <a:gs pos="74000">
                <a:schemeClr val="accent5">
                  <a:lumMod val="45000"/>
                  <a:lumOff val="55000"/>
                </a:schemeClr>
              </a:gs>
              <a:gs pos="83000">
                <a:schemeClr val="accent5">
                  <a:lumMod val="45000"/>
                  <a:lumOff val="55000"/>
                </a:schemeClr>
              </a:gs>
              <a:gs pos="100000">
                <a:schemeClr val="accent5">
                  <a:lumMod val="30000"/>
                  <a:lumOff val="70000"/>
                </a:schemeClr>
              </a:gs>
            </a:gsLst>
            <a:lin ang="5400000" scaled="1"/>
            <a:tileRect/>
          </a:gradFill>
          <a:ln w="3175">
            <a:solidFill>
              <a:srgbClr val="77B3D4"/>
            </a:solidFill>
          </a:ln>
          <a:effectLst>
            <a:outerShdw blurRad="25400" sx="101000" sy="101000" algn="ctr" rotWithShape="0">
              <a:prstClr val="black">
                <a:alpha val="9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44000" tIns="144000" rIns="144000" bIns="144000" anchor="t"/>
          <a:lstStyle>
            <a:defPPr>
              <a:defRPr lang="ru-RU"/>
            </a:defPPr>
            <a:lvl1pPr marL="0" algn="just" defTabSz="914400" eaLnBrk="1" latinLnBrk="0" hangingPunct="1">
              <a:defRPr sz="1050">
                <a:solidFill>
                  <a:schemeClr val="tx1"/>
                </a:solidFill>
              </a:defRPr>
            </a:lvl1pPr>
            <a:lvl2pPr marL="457200" defTabSz="914400" eaLnBrk="1" latinLnBrk="0" hangingPunct="1">
              <a:defRPr sz="1800">
                <a:solidFill>
                  <a:schemeClr val="lt1"/>
                </a:solidFill>
              </a:defRPr>
            </a:lvl2pPr>
            <a:lvl3pPr marL="914400" defTabSz="914400" eaLnBrk="1" latinLnBrk="0" hangingPunct="1">
              <a:defRPr sz="1800">
                <a:solidFill>
                  <a:schemeClr val="lt1"/>
                </a:solidFill>
              </a:defRPr>
            </a:lvl3pPr>
            <a:lvl4pPr marL="1371600" defTabSz="914400" eaLnBrk="1" latinLnBrk="0" hangingPunct="1">
              <a:defRPr sz="1800">
                <a:solidFill>
                  <a:schemeClr val="lt1"/>
                </a:solidFill>
              </a:defRPr>
            </a:lvl4pPr>
            <a:lvl5pPr marL="1828800" defTabSz="914400" eaLnBrk="1" latinLnBrk="0" hangingPunct="1">
              <a:defRPr sz="1800">
                <a:solidFill>
                  <a:schemeClr val="lt1"/>
                </a:solidFill>
              </a:defRPr>
            </a:lvl5pPr>
            <a:lvl6pPr marL="2286000" defTabSz="914400">
              <a:defRPr sz="1800">
                <a:solidFill>
                  <a:schemeClr val="lt1"/>
                </a:solidFill>
              </a:defRPr>
            </a:lvl6pPr>
            <a:lvl7pPr marL="2743200" defTabSz="914400">
              <a:defRPr sz="1800">
                <a:solidFill>
                  <a:schemeClr val="lt1"/>
                </a:solidFill>
              </a:defRPr>
            </a:lvl7pPr>
            <a:lvl8pPr marL="3200400" defTabSz="914400">
              <a:defRPr sz="1800">
                <a:solidFill>
                  <a:schemeClr val="lt1"/>
                </a:solidFill>
              </a:defRPr>
            </a:lvl8pPr>
            <a:lvl9pPr marL="3657600" defTabSz="914400">
              <a:defRPr sz="1800">
                <a:solidFill>
                  <a:schemeClr val="lt1"/>
                </a:solidFill>
              </a:defRPr>
            </a:lvl9pPr>
          </a:lstStyle>
          <a:p>
            <a:pPr algn="ctr"/>
            <a:r>
              <a:rPr lang="ru-RU" sz="1000" b="1" dirty="0">
                <a:solidFill>
                  <a:schemeClr val="accent1">
                    <a:lumMod val="50000"/>
                  </a:schemeClr>
                </a:solidFill>
              </a:rPr>
              <a:t>Указывается дата </a:t>
            </a:r>
            <a:r>
              <a:rPr lang="ru-RU" sz="1000" b="1" dirty="0" smtClean="0">
                <a:solidFill>
                  <a:schemeClr val="accent1">
                    <a:lumMod val="50000"/>
                  </a:schemeClr>
                </a:solidFill>
              </a:rPr>
              <a:t>проведения контроля </a:t>
            </a:r>
            <a:r>
              <a:rPr lang="ru-RU" sz="1000" b="1" dirty="0">
                <a:solidFill>
                  <a:schemeClr val="accent1">
                    <a:lumMod val="50000"/>
                  </a:schemeClr>
                </a:solidFill>
              </a:rPr>
              <a:t>достаточности денежных средств на банковском счете плательщика</a:t>
            </a:r>
          </a:p>
        </p:txBody>
      </p:sp>
      <p:sp>
        <p:nvSpPr>
          <p:cNvPr id="16" name="Равнобедренный треугольник 15"/>
          <p:cNvSpPr/>
          <p:nvPr/>
        </p:nvSpPr>
        <p:spPr>
          <a:xfrm rot="5400000">
            <a:off x="3777195" y="1511690"/>
            <a:ext cx="325191" cy="217168"/>
          </a:xfrm>
          <a:prstGeom prst="triangle">
            <a:avLst/>
          </a:prstGeom>
          <a:gradFill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8630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3768" y="1"/>
            <a:ext cx="6658242" cy="701614"/>
          </a:xfrm>
        </p:spPr>
        <p:txBody>
          <a:bodyPr>
            <a:normAutofit/>
          </a:bodyPr>
          <a:lstStyle/>
          <a:p>
            <a:r>
              <a:rPr lang="ru-RU" dirty="0" smtClean="0"/>
              <a:t>Примеры заполнения атрибута </a:t>
            </a:r>
            <a:r>
              <a:rPr lang="ru-RU" dirty="0"/>
              <a:t>«</a:t>
            </a:r>
            <a:r>
              <a:rPr lang="en-US" dirty="0" err="1"/>
              <a:t>PaymentDate</a:t>
            </a:r>
            <a:r>
              <a:rPr lang="en-US" dirty="0" smtClean="0"/>
              <a:t>»</a:t>
            </a:r>
            <a:endParaRPr lang="ru-RU" b="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9896" y="820291"/>
            <a:ext cx="2468754" cy="70788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0"/>
                  <a:lumOff val="100000"/>
                </a:schemeClr>
              </a:gs>
              <a:gs pos="3500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000" dirty="0"/>
              <a:t>Документ поступил в Банк </a:t>
            </a:r>
            <a:r>
              <a:rPr lang="en-US" sz="1000" dirty="0" smtClean="0"/>
              <a:t>04</a:t>
            </a:r>
            <a:r>
              <a:rPr lang="ru-RU" sz="1000" dirty="0" smtClean="0"/>
              <a:t>.</a:t>
            </a:r>
            <a:r>
              <a:rPr lang="en-US" sz="1000" dirty="0" smtClean="0"/>
              <a:t>01</a:t>
            </a:r>
            <a:r>
              <a:rPr lang="ru-RU" sz="1000" dirty="0" smtClean="0"/>
              <a:t>.202</a:t>
            </a:r>
            <a:r>
              <a:rPr lang="en-US" sz="1000" dirty="0" smtClean="0"/>
              <a:t>2</a:t>
            </a:r>
            <a:r>
              <a:rPr lang="ru-RU" sz="1000" dirty="0" smtClean="0"/>
              <a:t> </a:t>
            </a:r>
            <a:r>
              <a:rPr lang="ru-RU" sz="1000" dirty="0"/>
              <a:t>в </a:t>
            </a:r>
            <a:r>
              <a:rPr lang="ru-RU" sz="1000" dirty="0" smtClean="0"/>
              <a:t>9:30, </a:t>
            </a:r>
            <a:r>
              <a:rPr lang="ru-RU" sz="1000" dirty="0"/>
              <a:t>денежные средства на счете клиента на момент его поступления </a:t>
            </a:r>
            <a:r>
              <a:rPr lang="ru-RU" sz="1000" dirty="0" smtClean="0"/>
              <a:t>отсутствовали</a:t>
            </a:r>
            <a:endParaRPr lang="ru-RU" sz="1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42716" y="1896177"/>
            <a:ext cx="2468754" cy="1015663"/>
          </a:xfrm>
          <a:prstGeom prst="rect">
            <a:avLst/>
          </a:prstGeom>
          <a:gradFill>
            <a:gsLst>
              <a:gs pos="0">
                <a:schemeClr val="accent1">
                  <a:lumMod val="0"/>
                  <a:lumOff val="100000"/>
                </a:schemeClr>
              </a:gs>
              <a:gs pos="3500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100000"/>
                </a:schemeClr>
              </a:gs>
            </a:gsLst>
            <a:path path="circle">
              <a:fillToRect l="50000" t="-80000" r="50000" b="180000"/>
            </a:path>
          </a:gradFill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000" dirty="0"/>
              <a:t>Документ поступил в Банк </a:t>
            </a:r>
            <a:r>
              <a:rPr lang="en-US" sz="1000" dirty="0" smtClean="0"/>
              <a:t>05</a:t>
            </a:r>
            <a:r>
              <a:rPr lang="ru-RU" sz="1000" dirty="0" smtClean="0"/>
              <a:t>.</a:t>
            </a:r>
            <a:r>
              <a:rPr lang="en-US" sz="1000" dirty="0" smtClean="0"/>
              <a:t>01</a:t>
            </a:r>
            <a:r>
              <a:rPr lang="ru-RU" sz="1000" dirty="0" smtClean="0"/>
              <a:t>.202</a:t>
            </a:r>
            <a:r>
              <a:rPr lang="en-US" sz="1000" dirty="0" smtClean="0"/>
              <a:t>2</a:t>
            </a:r>
            <a:r>
              <a:rPr lang="ru-RU" sz="1000" dirty="0" smtClean="0"/>
              <a:t> </a:t>
            </a:r>
            <a:r>
              <a:rPr lang="ru-RU" sz="1000" dirty="0"/>
              <a:t>в </a:t>
            </a:r>
            <a:r>
              <a:rPr lang="ru-RU" sz="1000" dirty="0" smtClean="0"/>
              <a:t>9:45, </a:t>
            </a:r>
            <a:r>
              <a:rPr lang="ru-RU" sz="1000" dirty="0"/>
              <a:t>денежные средства на счете клиента </a:t>
            </a:r>
            <a:r>
              <a:rPr lang="ru-RU" sz="1000" dirty="0" smtClean="0"/>
              <a:t>на </a:t>
            </a:r>
            <a:r>
              <a:rPr lang="ru-RU" sz="1000" dirty="0"/>
              <a:t>момент </a:t>
            </a:r>
            <a:r>
              <a:rPr lang="ru-RU" sz="1000" dirty="0" smtClean="0"/>
              <a:t>его поступления  отсутствовали </a:t>
            </a:r>
            <a:r>
              <a:rPr lang="ru-RU" sz="1000" dirty="0"/>
              <a:t>и до конца операционного дня Банка никаких поступлений на счет клиента не </a:t>
            </a:r>
            <a:r>
              <a:rPr lang="ru-RU" sz="1000" dirty="0" smtClean="0"/>
              <a:t>было </a:t>
            </a:r>
            <a:endParaRPr lang="ru-RU" sz="1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59896" y="3257705"/>
            <a:ext cx="2468754" cy="1015663"/>
          </a:xfrm>
          <a:prstGeom prst="rect">
            <a:avLst/>
          </a:prstGeom>
          <a:gradFill>
            <a:gsLst>
              <a:gs pos="0">
                <a:schemeClr val="accent1">
                  <a:lumMod val="0"/>
                  <a:lumOff val="100000"/>
                </a:schemeClr>
              </a:gs>
              <a:gs pos="3500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100000"/>
                </a:schemeClr>
              </a:gs>
            </a:gsLst>
            <a:path path="circle">
              <a:fillToRect l="50000" t="-80000" r="50000" b="180000"/>
            </a:path>
          </a:gradFill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000" dirty="0"/>
              <a:t>Документ поступил в Банк </a:t>
            </a:r>
            <a:r>
              <a:rPr lang="ru-RU" sz="1000" dirty="0" smtClean="0"/>
              <a:t>06.01.2022 </a:t>
            </a:r>
            <a:r>
              <a:rPr lang="ru-RU" sz="1000" dirty="0"/>
              <a:t>в </a:t>
            </a:r>
            <a:r>
              <a:rPr lang="ru-RU" sz="1000" dirty="0" smtClean="0"/>
              <a:t>10:00, </a:t>
            </a:r>
            <a:r>
              <a:rPr lang="ru-RU" sz="1000" dirty="0"/>
              <a:t>денежные средства </a:t>
            </a:r>
            <a:r>
              <a:rPr lang="ru-RU" sz="1000" dirty="0" smtClean="0"/>
              <a:t>на </a:t>
            </a:r>
            <a:r>
              <a:rPr lang="ru-RU" sz="1000" dirty="0"/>
              <a:t>счете клиента </a:t>
            </a:r>
            <a:r>
              <a:rPr lang="ru-RU" sz="1000" dirty="0" smtClean="0"/>
              <a:t>на момент его </a:t>
            </a:r>
            <a:r>
              <a:rPr lang="ru-RU" sz="1000" dirty="0"/>
              <a:t>поступления </a:t>
            </a:r>
            <a:r>
              <a:rPr lang="ru-RU" sz="1000" dirty="0" smtClean="0"/>
              <a:t>отсутствовали </a:t>
            </a:r>
            <a:r>
              <a:rPr lang="ru-RU" sz="1000" dirty="0"/>
              <a:t>и до конца операционного дня Банка </a:t>
            </a:r>
            <a:r>
              <a:rPr lang="ru-RU" sz="1000" dirty="0" smtClean="0"/>
              <a:t> </a:t>
            </a:r>
            <a:r>
              <a:rPr lang="ru-RU" sz="1000" dirty="0"/>
              <a:t>поступлений на счет клиента не </a:t>
            </a:r>
            <a:r>
              <a:rPr lang="ru-RU" sz="1000" dirty="0" smtClean="0"/>
              <a:t>было</a:t>
            </a:r>
            <a:endParaRPr lang="ru-RU" sz="1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009650" y="820291"/>
            <a:ext cx="1584220" cy="707886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800" dirty="0" smtClean="0"/>
              <a:t>04</a:t>
            </a:r>
            <a:r>
              <a:rPr lang="ru-RU" sz="800" dirty="0" smtClean="0"/>
              <a:t>.</a:t>
            </a:r>
            <a:r>
              <a:rPr lang="en-US" sz="800" dirty="0" smtClean="0"/>
              <a:t>01</a:t>
            </a:r>
            <a:r>
              <a:rPr lang="ru-RU" sz="800" dirty="0" smtClean="0"/>
              <a:t>.202</a:t>
            </a:r>
            <a:r>
              <a:rPr lang="en-US" sz="800" dirty="0" smtClean="0"/>
              <a:t>2</a:t>
            </a:r>
            <a:r>
              <a:rPr lang="ru-RU" sz="800" dirty="0" smtClean="0"/>
              <a:t> </a:t>
            </a:r>
            <a:r>
              <a:rPr lang="ru-RU" sz="800" dirty="0"/>
              <a:t>в </a:t>
            </a:r>
            <a:r>
              <a:rPr lang="ru-RU" sz="800" dirty="0" smtClean="0"/>
              <a:t>16:30 </a:t>
            </a:r>
            <a:r>
              <a:rPr lang="ru-RU" sz="800" dirty="0"/>
              <a:t>на счет клиента поступают денежные средства в </a:t>
            </a:r>
            <a:r>
              <a:rPr lang="ru-RU" sz="800" dirty="0" smtClean="0"/>
              <a:t>сумме, </a:t>
            </a:r>
            <a:r>
              <a:rPr lang="ru-RU" sz="800" dirty="0"/>
              <a:t>достаточной для исполнения </a:t>
            </a:r>
            <a:r>
              <a:rPr lang="ru-RU" sz="800" dirty="0" smtClean="0"/>
              <a:t>распоряжения</a:t>
            </a:r>
            <a:endParaRPr lang="ru-RU" sz="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009650" y="2111620"/>
            <a:ext cx="1584220" cy="584775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800" dirty="0" smtClean="0"/>
              <a:t>05</a:t>
            </a:r>
            <a:r>
              <a:rPr lang="ru-RU" sz="800" dirty="0" smtClean="0"/>
              <a:t>.</a:t>
            </a:r>
            <a:r>
              <a:rPr lang="en-US" sz="800" dirty="0" smtClean="0"/>
              <a:t>01</a:t>
            </a:r>
            <a:r>
              <a:rPr lang="ru-RU" sz="800" dirty="0" smtClean="0"/>
              <a:t>.202</a:t>
            </a:r>
            <a:r>
              <a:rPr lang="en-US" sz="800" dirty="0" smtClean="0"/>
              <a:t>2</a:t>
            </a:r>
            <a:r>
              <a:rPr lang="ru-RU" sz="800" dirty="0" smtClean="0"/>
              <a:t> в 17:35 </a:t>
            </a:r>
            <a:r>
              <a:rPr lang="ru-RU" sz="800" dirty="0"/>
              <a:t>Банк помещает документ в очередь неисполненных в срок распоряжений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014234" y="3444151"/>
            <a:ext cx="1584220" cy="584775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800" dirty="0" smtClean="0"/>
              <a:t>06.01.2022 в 17:40 Банк помещает </a:t>
            </a:r>
            <a:r>
              <a:rPr lang="ru-RU" sz="800" dirty="0"/>
              <a:t>документ </a:t>
            </a:r>
            <a:r>
              <a:rPr lang="ru-RU" sz="800" dirty="0" smtClean="0"/>
              <a:t>в </a:t>
            </a:r>
            <a:r>
              <a:rPr lang="ru-RU" sz="800" dirty="0"/>
              <a:t>очередь неисполненных в срок </a:t>
            </a:r>
            <a:r>
              <a:rPr lang="ru-RU" sz="800" dirty="0" smtClean="0"/>
              <a:t>распоряжений</a:t>
            </a:r>
            <a:endParaRPr lang="ru-RU" sz="8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004048" y="912624"/>
            <a:ext cx="2219766" cy="52322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700" dirty="0" smtClean="0"/>
              <a:t>04</a:t>
            </a:r>
            <a:r>
              <a:rPr lang="ru-RU" sz="700" dirty="0" smtClean="0"/>
              <a:t>.</a:t>
            </a:r>
            <a:r>
              <a:rPr lang="en-US" sz="700" dirty="0" smtClean="0"/>
              <a:t>01</a:t>
            </a:r>
            <a:r>
              <a:rPr lang="ru-RU" sz="700" dirty="0" smtClean="0"/>
              <a:t>.202</a:t>
            </a:r>
            <a:r>
              <a:rPr lang="en-US" sz="700" dirty="0" smtClean="0"/>
              <a:t>2</a:t>
            </a:r>
            <a:r>
              <a:rPr lang="ru-RU" sz="700" dirty="0" smtClean="0"/>
              <a:t> в </a:t>
            </a:r>
            <a:r>
              <a:rPr lang="ru-RU" sz="700" dirty="0"/>
              <a:t>17:00 Банк осуществляет контроль достаточности денежных средств и </a:t>
            </a:r>
            <a:r>
              <a:rPr lang="ru-RU" sz="700" dirty="0" smtClean="0"/>
              <a:t>исполняет распоряжение, </a:t>
            </a:r>
            <a:r>
              <a:rPr lang="ru-RU" sz="700" dirty="0"/>
              <a:t>а также направляет информацию в ГИС ГМП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024489" y="1894505"/>
            <a:ext cx="2291776" cy="954107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800" dirty="0"/>
              <a:t>Далее </a:t>
            </a:r>
            <a:r>
              <a:rPr lang="en-US" sz="800" dirty="0" smtClean="0"/>
              <a:t>08</a:t>
            </a:r>
            <a:r>
              <a:rPr lang="ru-RU" sz="800" dirty="0" smtClean="0"/>
              <a:t>.</a:t>
            </a:r>
            <a:r>
              <a:rPr lang="en-US" sz="800" dirty="0" smtClean="0"/>
              <a:t>01</a:t>
            </a:r>
            <a:r>
              <a:rPr lang="ru-RU" sz="800" dirty="0" smtClean="0"/>
              <a:t>.202</a:t>
            </a:r>
            <a:r>
              <a:rPr lang="en-US" sz="800" dirty="0" smtClean="0"/>
              <a:t>2</a:t>
            </a:r>
            <a:r>
              <a:rPr lang="ru-RU" sz="800" dirty="0" smtClean="0"/>
              <a:t> </a:t>
            </a:r>
            <a:r>
              <a:rPr lang="ru-RU" sz="800" dirty="0"/>
              <a:t>в 10:00 на счет клиента поступают денежные средства в </a:t>
            </a:r>
            <a:r>
              <a:rPr lang="ru-RU" sz="800" dirty="0" smtClean="0"/>
              <a:t>сумме, </a:t>
            </a:r>
            <a:r>
              <a:rPr lang="ru-RU" sz="800" dirty="0"/>
              <a:t>достаточной для исполнения </a:t>
            </a:r>
            <a:r>
              <a:rPr lang="ru-RU" sz="800" dirty="0" smtClean="0"/>
              <a:t>распоряжения, </a:t>
            </a:r>
            <a:r>
              <a:rPr lang="ru-RU" sz="800" dirty="0"/>
              <a:t>и в </a:t>
            </a:r>
            <a:r>
              <a:rPr lang="ru-RU" sz="800" b="1" dirty="0"/>
              <a:t>10:20</a:t>
            </a:r>
            <a:r>
              <a:rPr lang="ru-RU" sz="800" dirty="0"/>
              <a:t> Банк осуществляет </a:t>
            </a:r>
            <a:r>
              <a:rPr lang="ru-RU" sz="800" b="1" dirty="0"/>
              <a:t>полное исполнение</a:t>
            </a:r>
            <a:r>
              <a:rPr lang="ru-RU" sz="800" dirty="0"/>
              <a:t> распоряжения и направляет информацию в </a:t>
            </a:r>
            <a:r>
              <a:rPr lang="ru-RU" sz="800" dirty="0" smtClean="0"/>
              <a:t/>
            </a:r>
            <a:br>
              <a:rPr lang="ru-RU" sz="800" dirty="0" smtClean="0"/>
            </a:br>
            <a:r>
              <a:rPr lang="ru-RU" sz="800" dirty="0" smtClean="0"/>
              <a:t>ГИС </a:t>
            </a:r>
            <a:r>
              <a:rPr lang="ru-RU" sz="800" dirty="0"/>
              <a:t>ГМП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985973" y="3257705"/>
            <a:ext cx="2424222" cy="1077218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800" dirty="0"/>
              <a:t>Далее </a:t>
            </a:r>
            <a:r>
              <a:rPr lang="ru-RU" sz="800" dirty="0" smtClean="0"/>
              <a:t>10.01.2022 </a:t>
            </a:r>
            <a:r>
              <a:rPr lang="ru-RU" sz="800" dirty="0"/>
              <a:t>в </a:t>
            </a:r>
            <a:r>
              <a:rPr lang="ru-RU" sz="800" dirty="0" smtClean="0"/>
              <a:t>11:00 </a:t>
            </a:r>
            <a:r>
              <a:rPr lang="ru-RU" sz="800" dirty="0"/>
              <a:t>на счет клиента поступают денежные средства в </a:t>
            </a:r>
            <a:r>
              <a:rPr lang="ru-RU" sz="800" dirty="0" smtClean="0"/>
              <a:t>сумме, </a:t>
            </a:r>
            <a:r>
              <a:rPr lang="ru-RU" sz="800" b="1" dirty="0"/>
              <a:t>не достаточной </a:t>
            </a:r>
            <a:r>
              <a:rPr lang="ru-RU" sz="800" dirty="0"/>
              <a:t>для полного исполнения </a:t>
            </a:r>
            <a:r>
              <a:rPr lang="ru-RU" sz="800" dirty="0" smtClean="0"/>
              <a:t>распоряжения, </a:t>
            </a:r>
            <a:r>
              <a:rPr lang="ru-RU" sz="800" dirty="0"/>
              <a:t>и в </a:t>
            </a:r>
            <a:r>
              <a:rPr lang="ru-RU" sz="800" b="1" dirty="0" smtClean="0"/>
              <a:t>11:20</a:t>
            </a:r>
            <a:r>
              <a:rPr lang="ru-RU" sz="800" dirty="0" smtClean="0"/>
              <a:t> </a:t>
            </a:r>
            <a:r>
              <a:rPr lang="ru-RU" sz="800" dirty="0"/>
              <a:t>Банк осуществляет </a:t>
            </a:r>
            <a:r>
              <a:rPr lang="ru-RU" sz="800" b="1" dirty="0"/>
              <a:t>частичное исполнение </a:t>
            </a:r>
            <a:r>
              <a:rPr lang="ru-RU" sz="800" dirty="0"/>
              <a:t>распоряжения (создается новый документ «Платежный ордер») и направляет информацию в ГИС ГМП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7819937" y="820292"/>
            <a:ext cx="1080150" cy="70788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i="1" dirty="0" err="1">
                <a:solidFill>
                  <a:schemeClr val="bg1"/>
                </a:solidFill>
              </a:rPr>
              <a:t>paymentDate</a:t>
            </a:r>
            <a:r>
              <a:rPr lang="en-US" sz="900" b="1" i="1" dirty="0">
                <a:solidFill>
                  <a:schemeClr val="bg1"/>
                </a:solidFill>
              </a:rPr>
              <a:t> = </a:t>
            </a:r>
            <a:r>
              <a:rPr lang="en-US" sz="900" b="1" i="1" dirty="0" smtClean="0">
                <a:solidFill>
                  <a:schemeClr val="bg1"/>
                </a:solidFill>
              </a:rPr>
              <a:t>04.01.2022 </a:t>
            </a:r>
            <a:r>
              <a:rPr lang="en-US" sz="900" b="1" i="1" dirty="0">
                <a:solidFill>
                  <a:schemeClr val="bg1"/>
                </a:solidFill>
              </a:rPr>
              <a:t>17:00</a:t>
            </a:r>
            <a:endParaRPr lang="ru-RU" sz="900" b="1" i="1" dirty="0">
              <a:solidFill>
                <a:schemeClr val="bg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807191" y="2057836"/>
            <a:ext cx="1080150" cy="70788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i="1" dirty="0" err="1">
                <a:solidFill>
                  <a:schemeClr val="bg1"/>
                </a:solidFill>
              </a:rPr>
              <a:t>paymentDate</a:t>
            </a:r>
            <a:r>
              <a:rPr lang="en-US" sz="900" b="1" i="1" dirty="0">
                <a:solidFill>
                  <a:schemeClr val="bg1"/>
                </a:solidFill>
              </a:rPr>
              <a:t> = </a:t>
            </a:r>
            <a:r>
              <a:rPr lang="en-US" sz="900" b="1" i="1" dirty="0" smtClean="0">
                <a:solidFill>
                  <a:schemeClr val="bg1"/>
                </a:solidFill>
              </a:rPr>
              <a:t>08</a:t>
            </a:r>
            <a:r>
              <a:rPr lang="ru-RU" sz="900" b="1" i="1" dirty="0" smtClean="0">
                <a:solidFill>
                  <a:schemeClr val="bg1"/>
                </a:solidFill>
              </a:rPr>
              <a:t>.01</a:t>
            </a:r>
            <a:r>
              <a:rPr lang="en-US" sz="900" b="1" i="1" dirty="0" smtClean="0">
                <a:solidFill>
                  <a:schemeClr val="bg1"/>
                </a:solidFill>
              </a:rPr>
              <a:t>.202</a:t>
            </a:r>
            <a:r>
              <a:rPr lang="ru-RU" sz="900" b="1" i="1" dirty="0" smtClean="0">
                <a:solidFill>
                  <a:schemeClr val="bg1"/>
                </a:solidFill>
              </a:rPr>
              <a:t>2</a:t>
            </a:r>
            <a:r>
              <a:rPr lang="en-US" sz="900" b="1" i="1" dirty="0" smtClean="0">
                <a:solidFill>
                  <a:schemeClr val="bg1"/>
                </a:solidFill>
              </a:rPr>
              <a:t> </a:t>
            </a:r>
            <a:r>
              <a:rPr lang="en-US" sz="900" b="1" i="1" dirty="0">
                <a:solidFill>
                  <a:schemeClr val="bg1"/>
                </a:solidFill>
              </a:rPr>
              <a:t>10:20</a:t>
            </a:r>
            <a:endParaRPr lang="ru-RU" sz="900" b="1" i="1" dirty="0">
              <a:solidFill>
                <a:schemeClr val="bg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819937" y="3321041"/>
            <a:ext cx="1080150" cy="70788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i="1" dirty="0" err="1">
                <a:solidFill>
                  <a:schemeClr val="bg1"/>
                </a:solidFill>
              </a:rPr>
              <a:t>paymentDate</a:t>
            </a:r>
            <a:r>
              <a:rPr lang="en-US" sz="900" b="1" i="1" dirty="0">
                <a:solidFill>
                  <a:schemeClr val="bg1"/>
                </a:solidFill>
              </a:rPr>
              <a:t> = </a:t>
            </a:r>
            <a:r>
              <a:rPr lang="ru-RU" sz="900" b="1" i="1" dirty="0" smtClean="0">
                <a:solidFill>
                  <a:schemeClr val="bg1"/>
                </a:solidFill>
              </a:rPr>
              <a:t>10</a:t>
            </a:r>
            <a:r>
              <a:rPr lang="en-US" sz="900" b="1" i="1" dirty="0" smtClean="0">
                <a:solidFill>
                  <a:schemeClr val="bg1"/>
                </a:solidFill>
              </a:rPr>
              <a:t>.</a:t>
            </a:r>
            <a:r>
              <a:rPr lang="ru-RU" sz="900" b="1" i="1" dirty="0" smtClean="0">
                <a:solidFill>
                  <a:schemeClr val="bg1"/>
                </a:solidFill>
              </a:rPr>
              <a:t>01.</a:t>
            </a:r>
            <a:r>
              <a:rPr lang="en-US" sz="900" b="1" i="1" dirty="0" smtClean="0">
                <a:solidFill>
                  <a:schemeClr val="bg1"/>
                </a:solidFill>
              </a:rPr>
              <a:t>202</a:t>
            </a:r>
            <a:r>
              <a:rPr lang="ru-RU" sz="900" b="1" i="1" dirty="0" smtClean="0">
                <a:solidFill>
                  <a:schemeClr val="bg1"/>
                </a:solidFill>
              </a:rPr>
              <a:t>2</a:t>
            </a:r>
            <a:r>
              <a:rPr lang="en-US" sz="900" b="1" i="1" dirty="0" smtClean="0">
                <a:solidFill>
                  <a:schemeClr val="bg1"/>
                </a:solidFill>
              </a:rPr>
              <a:t> 1</a:t>
            </a:r>
            <a:r>
              <a:rPr lang="ru-RU" sz="900" b="1" i="1" dirty="0" smtClean="0">
                <a:solidFill>
                  <a:schemeClr val="bg1"/>
                </a:solidFill>
              </a:rPr>
              <a:t>1</a:t>
            </a:r>
            <a:r>
              <a:rPr lang="en-US" sz="900" b="1" i="1" dirty="0" smtClean="0">
                <a:solidFill>
                  <a:schemeClr val="bg1"/>
                </a:solidFill>
              </a:rPr>
              <a:t>:20</a:t>
            </a:r>
            <a:endParaRPr lang="ru-RU" sz="900" b="1" i="1" dirty="0">
              <a:solidFill>
                <a:schemeClr val="bg1"/>
              </a:solidFill>
            </a:endParaRPr>
          </a:p>
        </p:txBody>
      </p:sp>
      <p:pic>
        <p:nvPicPr>
          <p:cNvPr id="20" name="Picture 5" descr="C:\Users\2914\Documents\Презентации\Иконки\Pin_red_left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141041"/>
            <a:ext cx="3825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5" descr="C:\Users\2914\Documents\Презентации\Иконки\Pin_red_left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696" y="1827301"/>
            <a:ext cx="3825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5" descr="C:\Users\2914\Documents\Презентации\Иконки\Pin_red_left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060" y="752573"/>
            <a:ext cx="3825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Равнобедренный треугольник 22"/>
          <p:cNvSpPr/>
          <p:nvPr/>
        </p:nvSpPr>
        <p:spPr>
          <a:xfrm rot="5400000">
            <a:off x="4778103" y="1120234"/>
            <a:ext cx="108000" cy="108000"/>
          </a:xfrm>
          <a:prstGeom prst="triangle">
            <a:avLst/>
          </a:prstGeom>
          <a:solidFill>
            <a:srgbClr val="1143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Равнобедренный треугольник 23"/>
          <p:cNvSpPr/>
          <p:nvPr/>
        </p:nvSpPr>
        <p:spPr>
          <a:xfrm rot="5400000">
            <a:off x="4733697" y="2342389"/>
            <a:ext cx="108000" cy="108000"/>
          </a:xfrm>
          <a:prstGeom prst="triangle">
            <a:avLst/>
          </a:prstGeom>
          <a:solidFill>
            <a:srgbClr val="1143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Равнобедренный треугольник 24"/>
          <p:cNvSpPr/>
          <p:nvPr/>
        </p:nvSpPr>
        <p:spPr>
          <a:xfrm rot="5400000">
            <a:off x="4733697" y="3692151"/>
            <a:ext cx="108000" cy="108000"/>
          </a:xfrm>
          <a:prstGeom prst="triangle">
            <a:avLst/>
          </a:prstGeom>
          <a:solidFill>
            <a:srgbClr val="1143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Равнобедренный треугольник 25"/>
          <p:cNvSpPr/>
          <p:nvPr/>
        </p:nvSpPr>
        <p:spPr>
          <a:xfrm rot="5400000">
            <a:off x="7554471" y="3696882"/>
            <a:ext cx="108000" cy="108000"/>
          </a:xfrm>
          <a:prstGeom prst="triangle">
            <a:avLst/>
          </a:prstGeom>
          <a:solidFill>
            <a:srgbClr val="1143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Равнобедренный треугольник 26"/>
          <p:cNvSpPr/>
          <p:nvPr/>
        </p:nvSpPr>
        <p:spPr>
          <a:xfrm rot="5400000">
            <a:off x="7554471" y="2371559"/>
            <a:ext cx="108000" cy="108000"/>
          </a:xfrm>
          <a:prstGeom prst="triangle">
            <a:avLst/>
          </a:prstGeom>
          <a:solidFill>
            <a:srgbClr val="1143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Равнобедренный треугольник 27"/>
          <p:cNvSpPr/>
          <p:nvPr/>
        </p:nvSpPr>
        <p:spPr>
          <a:xfrm rot="5400000">
            <a:off x="7525992" y="1120234"/>
            <a:ext cx="108000" cy="108000"/>
          </a:xfrm>
          <a:prstGeom prst="triangle">
            <a:avLst/>
          </a:prstGeom>
          <a:solidFill>
            <a:srgbClr val="1143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Равнобедренный треугольник 28"/>
          <p:cNvSpPr/>
          <p:nvPr/>
        </p:nvSpPr>
        <p:spPr>
          <a:xfrm rot="5400000">
            <a:off x="2804561" y="1120234"/>
            <a:ext cx="108000" cy="108000"/>
          </a:xfrm>
          <a:prstGeom prst="triangle">
            <a:avLst/>
          </a:prstGeom>
          <a:solidFill>
            <a:srgbClr val="1143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Равнобедренный треугольник 29"/>
          <p:cNvSpPr/>
          <p:nvPr/>
        </p:nvSpPr>
        <p:spPr>
          <a:xfrm rot="5400000">
            <a:off x="2827171" y="2342389"/>
            <a:ext cx="108000" cy="108000"/>
          </a:xfrm>
          <a:prstGeom prst="triangle">
            <a:avLst/>
          </a:prstGeom>
          <a:solidFill>
            <a:srgbClr val="1143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Равнобедренный треугольник 30"/>
          <p:cNvSpPr/>
          <p:nvPr/>
        </p:nvSpPr>
        <p:spPr>
          <a:xfrm rot="5400000">
            <a:off x="2832115" y="3692151"/>
            <a:ext cx="108000" cy="108000"/>
          </a:xfrm>
          <a:prstGeom prst="triangle">
            <a:avLst/>
          </a:prstGeom>
          <a:solidFill>
            <a:srgbClr val="1143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2701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Заполнение </a:t>
            </a:r>
            <a:r>
              <a:rPr lang="ru-RU" dirty="0"/>
              <a:t>атрибута </a:t>
            </a:r>
            <a:r>
              <a:rPr lang="ru-RU" dirty="0" smtClean="0"/>
              <a:t>«</a:t>
            </a:r>
            <a:r>
              <a:rPr lang="en-US" dirty="0" err="1"/>
              <a:t>ReceiptDate</a:t>
            </a:r>
            <a:r>
              <a:rPr lang="ru-RU" dirty="0" smtClean="0"/>
              <a:t>»</a:t>
            </a:r>
            <a:endParaRPr lang="ru-RU" b="0" dirty="0"/>
          </a:p>
        </p:txBody>
      </p:sp>
      <p:grpSp>
        <p:nvGrpSpPr>
          <p:cNvPr id="5" name="Group 4"/>
          <p:cNvGrpSpPr>
            <a:grpSpLocks noChangeAspect="1"/>
          </p:cNvGrpSpPr>
          <p:nvPr/>
        </p:nvGrpSpPr>
        <p:grpSpPr bwMode="auto">
          <a:xfrm>
            <a:off x="5282051" y="823247"/>
            <a:ext cx="3801467" cy="3880313"/>
            <a:chOff x="118" y="729"/>
            <a:chExt cx="2077" cy="2393"/>
          </a:xfrm>
        </p:grpSpPr>
        <p:sp>
          <p:nvSpPr>
            <p:cNvPr id="6" name="AutoShape 3"/>
            <p:cNvSpPr>
              <a:spLocks noChangeAspect="1" noChangeArrowheads="1" noTextEdit="1"/>
            </p:cNvSpPr>
            <p:nvPr/>
          </p:nvSpPr>
          <p:spPr bwMode="auto">
            <a:xfrm>
              <a:off x="118" y="729"/>
              <a:ext cx="2060" cy="2379"/>
            </a:xfrm>
            <a:prstGeom prst="rect">
              <a:avLst/>
            </a:prstGeom>
            <a:solidFill>
              <a:srgbClr val="FFFFFF"/>
            </a:solidFill>
            <a:ln w="6350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srgbClr val="000000">
                  <a:alpha val="39999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2115" y="1011"/>
              <a:ext cx="0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2091" y="1085"/>
              <a:ext cx="104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(101)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139" y="1136"/>
              <a:ext cx="137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Сумма 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139" y="1188"/>
              <a:ext cx="183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прописью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139" y="1313"/>
              <a:ext cx="186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ИНН (60)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708" y="1313"/>
              <a:ext cx="119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КПП 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812" y="1313"/>
              <a:ext cx="104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(102)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139" y="2053"/>
              <a:ext cx="186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ИНН (61)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708" y="2053"/>
              <a:ext cx="119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КПП 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812" y="2053"/>
              <a:ext cx="104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(103)</a:t>
              </a: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1007" y="2400"/>
              <a:ext cx="76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ТП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986" y="2458"/>
              <a:ext cx="104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(106)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1674" y="2763"/>
              <a:ext cx="265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Отметки банка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367" y="2949"/>
              <a:ext cx="110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М.П.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1275" y="1861"/>
              <a:ext cx="94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БИК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122" y="2477"/>
              <a:ext cx="2019" cy="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3175" marR="60325">
                <a:lnSpc>
                  <a:spcPct val="115000"/>
                </a:lnSpc>
              </a:pPr>
              <a:r>
                <a:rPr lang="ru-RU" sz="600" dirty="0" smtClean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 3201р</a:t>
              </a:r>
              <a:r>
                <a:rPr lang="ru-RU" sz="6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r>
                <a:rPr lang="ru-RU" sz="70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/>
              </a:r>
              <a:br>
                <a:rPr lang="ru-RU" sz="700" dirty="0">
                  <a:ea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ru-RU" sz="6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Без НДС//Налог на имущество физических лиц//123456789123//Иванов Иван Иванович, 430012, Балтийская </a:t>
              </a:r>
              <a:r>
                <a:rPr lang="ru-RU" sz="600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ул</a:t>
              </a:r>
              <a:r>
                <a:rPr lang="ru-RU" sz="6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, 60А, Саранск г, </a:t>
              </a:r>
              <a:r>
                <a:rPr lang="ru-RU" sz="600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Респ</a:t>
              </a:r>
              <a:r>
                <a:rPr lang="ru-RU" sz="6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Мордовия//</a:t>
              </a:r>
              <a:endParaRPr lang="ru-RU" sz="7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175" marR="60325">
                <a:lnSpc>
                  <a:spcPct val="115000"/>
                </a:lnSpc>
                <a:spcAft>
                  <a:spcPts val="0"/>
                </a:spcAft>
              </a:pPr>
              <a:endParaRPr lang="ru-RU" sz="7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139" y="2614"/>
              <a:ext cx="0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2076" y="2458"/>
              <a:ext cx="104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(110)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139" y="2108"/>
              <a:ext cx="1015" cy="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ru-RU" sz="500" dirty="0">
                  <a:solidFill>
                    <a:srgbClr val="000000"/>
                  </a:solidFill>
                  <a:latin typeface="Times New Roman" pitchFamily="18" charset="0"/>
                </a:rPr>
                <a:t>УФК по Псковской области (ИФНС России по Ленинскому району)</a:t>
              </a: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139" y="2160"/>
              <a:ext cx="0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1275" y="2346"/>
              <a:ext cx="85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Код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1674" y="2346"/>
              <a:ext cx="168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Рез. поле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1902" y="2346"/>
              <a:ext cx="15" cy="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1466" y="2294"/>
              <a:ext cx="193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18234567891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234567893</a:t>
              </a: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172" y="2400"/>
              <a:ext cx="318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ru-RU" sz="500" b="1" dirty="0">
                  <a:solidFill>
                    <a:srgbClr val="000000"/>
                  </a:solidFill>
                  <a:latin typeface="Times New Roman" pitchFamily="18" charset="0"/>
                </a:rPr>
                <a:t>18210601020041000110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721" y="2400"/>
              <a:ext cx="127" cy="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ru-RU" sz="500" b="1" dirty="0">
                  <a:solidFill>
                    <a:srgbClr val="000000"/>
                  </a:solidFill>
                  <a:latin typeface="Times New Roman" pitchFamily="18" charset="0"/>
                </a:rPr>
                <a:t>57601000</a:t>
              </a: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1138" y="2400"/>
              <a:ext cx="158" cy="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ru-RU" sz="500" b="1" dirty="0" smtClean="0">
                  <a:solidFill>
                    <a:srgbClr val="000000"/>
                  </a:solidFill>
                  <a:latin typeface="Times New Roman" pitchFamily="18" charset="0"/>
                </a:rPr>
                <a:t>01.01.2022</a:t>
              </a: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1445" y="2053"/>
              <a:ext cx="381" cy="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ru-RU" sz="600" dirty="0">
                  <a:solidFill>
                    <a:srgbClr val="000000"/>
                  </a:solidFill>
                  <a:latin typeface="Times New Roman" pitchFamily="18" charset="0"/>
                </a:rPr>
                <a:t>03100643000000015700</a:t>
              </a: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1275" y="2224"/>
              <a:ext cx="143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Вид оп.</a:t>
              </a: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139" y="2720"/>
              <a:ext cx="362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Назначение платежа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Rectangle 35"/>
            <p:cNvSpPr>
              <a:spLocks noChangeArrowheads="1"/>
            </p:cNvSpPr>
            <p:nvPr/>
          </p:nvSpPr>
          <p:spPr bwMode="auto">
            <a:xfrm>
              <a:off x="967" y="2763"/>
              <a:ext cx="161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Подписи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Rectangle 36"/>
            <p:cNvSpPr>
              <a:spLocks noChangeArrowheads="1"/>
            </p:cNvSpPr>
            <p:nvPr/>
          </p:nvSpPr>
          <p:spPr bwMode="auto">
            <a:xfrm>
              <a:off x="1570" y="2400"/>
              <a:ext cx="40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0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Rectangle 37"/>
            <p:cNvSpPr>
              <a:spLocks noChangeArrowheads="1"/>
            </p:cNvSpPr>
            <p:nvPr/>
          </p:nvSpPr>
          <p:spPr bwMode="auto">
            <a:xfrm>
              <a:off x="1829" y="2400"/>
              <a:ext cx="158" cy="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5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10</a:t>
              </a:r>
              <a:r>
                <a:rPr kumimoji="0" lang="ru-RU" altLang="ru-RU" sz="5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.12.2021</a:t>
              </a: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Rectangle 38"/>
            <p:cNvSpPr>
              <a:spLocks noChangeArrowheads="1"/>
            </p:cNvSpPr>
            <p:nvPr/>
          </p:nvSpPr>
          <p:spPr bwMode="auto">
            <a:xfrm>
              <a:off x="2073" y="2407"/>
              <a:ext cx="18" cy="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Rectangle 39"/>
            <p:cNvSpPr>
              <a:spLocks noChangeArrowheads="1"/>
            </p:cNvSpPr>
            <p:nvPr/>
          </p:nvSpPr>
          <p:spPr bwMode="auto">
            <a:xfrm>
              <a:off x="1534" y="2458"/>
              <a:ext cx="104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(108)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Rectangle 40"/>
            <p:cNvSpPr>
              <a:spLocks noChangeArrowheads="1"/>
            </p:cNvSpPr>
            <p:nvPr/>
          </p:nvSpPr>
          <p:spPr bwMode="auto">
            <a:xfrm>
              <a:off x="1878" y="2458"/>
              <a:ext cx="104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(109)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Rectangle 41"/>
            <p:cNvSpPr>
              <a:spLocks noChangeArrowheads="1"/>
            </p:cNvSpPr>
            <p:nvPr/>
          </p:nvSpPr>
          <p:spPr bwMode="auto">
            <a:xfrm>
              <a:off x="340" y="2458"/>
              <a:ext cx="104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(104)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Rectangle 42"/>
            <p:cNvSpPr>
              <a:spLocks noChangeArrowheads="1"/>
            </p:cNvSpPr>
            <p:nvPr/>
          </p:nvSpPr>
          <p:spPr bwMode="auto">
            <a:xfrm>
              <a:off x="760" y="2458"/>
              <a:ext cx="104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(105)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Rectangle 43"/>
            <p:cNvSpPr>
              <a:spLocks noChangeArrowheads="1"/>
            </p:cNvSpPr>
            <p:nvPr/>
          </p:nvSpPr>
          <p:spPr bwMode="auto">
            <a:xfrm>
              <a:off x="1190" y="2458"/>
              <a:ext cx="104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(107)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" name="Rectangle 44"/>
            <p:cNvSpPr>
              <a:spLocks noChangeArrowheads="1"/>
            </p:cNvSpPr>
            <p:nvPr/>
          </p:nvSpPr>
          <p:spPr bwMode="auto">
            <a:xfrm>
              <a:off x="139" y="2346"/>
              <a:ext cx="210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Получатель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" name="Rectangle 45"/>
            <p:cNvSpPr>
              <a:spLocks noChangeArrowheads="1"/>
            </p:cNvSpPr>
            <p:nvPr/>
          </p:nvSpPr>
          <p:spPr bwMode="auto">
            <a:xfrm>
              <a:off x="425" y="2053"/>
              <a:ext cx="219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7710047253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Rectangle 46"/>
            <p:cNvSpPr>
              <a:spLocks noChangeArrowheads="1"/>
            </p:cNvSpPr>
            <p:nvPr/>
          </p:nvSpPr>
          <p:spPr bwMode="auto">
            <a:xfrm>
              <a:off x="1445" y="1861"/>
              <a:ext cx="172" cy="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6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015805002</a:t>
              </a: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Rectangle 47"/>
            <p:cNvSpPr>
              <a:spLocks noChangeArrowheads="1"/>
            </p:cNvSpPr>
            <p:nvPr/>
          </p:nvSpPr>
          <p:spPr bwMode="auto">
            <a:xfrm>
              <a:off x="1275" y="1925"/>
              <a:ext cx="119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Сч. №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" name="Rectangle 48"/>
            <p:cNvSpPr>
              <a:spLocks noChangeArrowheads="1"/>
            </p:cNvSpPr>
            <p:nvPr/>
          </p:nvSpPr>
          <p:spPr bwMode="auto">
            <a:xfrm>
              <a:off x="1445" y="2001"/>
              <a:ext cx="15" cy="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" name="Rectangle 49"/>
            <p:cNvSpPr>
              <a:spLocks noChangeArrowheads="1"/>
            </p:cNvSpPr>
            <p:nvPr/>
          </p:nvSpPr>
          <p:spPr bwMode="auto">
            <a:xfrm>
              <a:off x="139" y="2001"/>
              <a:ext cx="295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Банк получателя</a:t>
              </a: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Rectangle 50"/>
            <p:cNvSpPr>
              <a:spLocks noChangeArrowheads="1"/>
            </p:cNvSpPr>
            <p:nvPr/>
          </p:nvSpPr>
          <p:spPr bwMode="auto">
            <a:xfrm>
              <a:off x="1445" y="2224"/>
              <a:ext cx="55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01</a:t>
              </a: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" name="Rectangle 51"/>
            <p:cNvSpPr>
              <a:spLocks noChangeArrowheads="1"/>
            </p:cNvSpPr>
            <p:nvPr/>
          </p:nvSpPr>
          <p:spPr bwMode="auto">
            <a:xfrm>
              <a:off x="1674" y="2224"/>
              <a:ext cx="195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Срок плат.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" name="Rectangle 52"/>
            <p:cNvSpPr>
              <a:spLocks noChangeArrowheads="1"/>
            </p:cNvSpPr>
            <p:nvPr/>
          </p:nvSpPr>
          <p:spPr bwMode="auto">
            <a:xfrm>
              <a:off x="1902" y="2233"/>
              <a:ext cx="15" cy="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5" name="Rectangle 53"/>
            <p:cNvSpPr>
              <a:spLocks noChangeArrowheads="1"/>
            </p:cNvSpPr>
            <p:nvPr/>
          </p:nvSpPr>
          <p:spPr bwMode="auto">
            <a:xfrm>
              <a:off x="1275" y="2285"/>
              <a:ext cx="149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Наз. пл.</a:t>
              </a: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" name="Rectangle 54"/>
            <p:cNvSpPr>
              <a:spLocks noChangeArrowheads="1"/>
            </p:cNvSpPr>
            <p:nvPr/>
          </p:nvSpPr>
          <p:spPr bwMode="auto">
            <a:xfrm>
              <a:off x="1445" y="2294"/>
              <a:ext cx="15" cy="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" name="Rectangle 55"/>
            <p:cNvSpPr>
              <a:spLocks noChangeArrowheads="1"/>
            </p:cNvSpPr>
            <p:nvPr/>
          </p:nvSpPr>
          <p:spPr bwMode="auto">
            <a:xfrm>
              <a:off x="1674" y="2285"/>
              <a:ext cx="207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Очер. плат.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" name="Rectangle 56"/>
            <p:cNvSpPr>
              <a:spLocks noChangeArrowheads="1"/>
            </p:cNvSpPr>
            <p:nvPr/>
          </p:nvSpPr>
          <p:spPr bwMode="auto">
            <a:xfrm>
              <a:off x="1902" y="2285"/>
              <a:ext cx="37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3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9" name="Rectangle 57"/>
            <p:cNvSpPr>
              <a:spLocks noChangeArrowheads="1"/>
            </p:cNvSpPr>
            <p:nvPr/>
          </p:nvSpPr>
          <p:spPr bwMode="auto">
            <a:xfrm>
              <a:off x="1022" y="2053"/>
              <a:ext cx="198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772601001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0" name="Rectangle 58"/>
            <p:cNvSpPr>
              <a:spLocks noChangeArrowheads="1"/>
            </p:cNvSpPr>
            <p:nvPr/>
          </p:nvSpPr>
          <p:spPr bwMode="auto">
            <a:xfrm>
              <a:off x="1275" y="2053"/>
              <a:ext cx="119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Сч. №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1" name="Rectangle 59"/>
            <p:cNvSpPr>
              <a:spLocks noChangeArrowheads="1"/>
            </p:cNvSpPr>
            <p:nvPr/>
          </p:nvSpPr>
          <p:spPr bwMode="auto">
            <a:xfrm>
              <a:off x="139" y="1861"/>
              <a:ext cx="1110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" name="Rectangle 60"/>
            <p:cNvSpPr>
              <a:spLocks noChangeArrowheads="1"/>
            </p:cNvSpPr>
            <p:nvPr/>
          </p:nvSpPr>
          <p:spPr bwMode="auto">
            <a:xfrm>
              <a:off x="150" y="1700"/>
              <a:ext cx="886" cy="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5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ФИЛИАЛ БАНКА ВТБ (ПАО) В Г.НИЖНЕМ НОВГОРОДЕ г. Нижний Новгород</a:t>
              </a:r>
              <a:endParaRPr lang="ru-RU" sz="1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3" name="Rectangle 61"/>
            <p:cNvSpPr>
              <a:spLocks noChangeArrowheads="1"/>
            </p:cNvSpPr>
            <p:nvPr/>
          </p:nvSpPr>
          <p:spPr bwMode="auto">
            <a:xfrm>
              <a:off x="1275" y="1682"/>
              <a:ext cx="94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БИК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4" name="Rectangle 62"/>
            <p:cNvSpPr>
              <a:spLocks noChangeArrowheads="1"/>
            </p:cNvSpPr>
            <p:nvPr/>
          </p:nvSpPr>
          <p:spPr bwMode="auto">
            <a:xfrm>
              <a:off x="1417" y="1684"/>
              <a:ext cx="236" cy="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69215" marR="60325">
                <a:lnSpc>
                  <a:spcPct val="115000"/>
                </a:lnSpc>
                <a:spcAft>
                  <a:spcPts val="0"/>
                </a:spcAft>
              </a:pPr>
              <a:r>
                <a:rPr lang="ru-RU" sz="6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042202837</a:t>
              </a:r>
              <a:endParaRPr lang="ru-RU" sz="7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5" name="Rectangle 63"/>
            <p:cNvSpPr>
              <a:spLocks noChangeArrowheads="1"/>
            </p:cNvSpPr>
            <p:nvPr/>
          </p:nvSpPr>
          <p:spPr bwMode="auto">
            <a:xfrm>
              <a:off x="1275" y="1742"/>
              <a:ext cx="119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Сч. №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6" name="Rectangle 64"/>
            <p:cNvSpPr>
              <a:spLocks noChangeArrowheads="1"/>
            </p:cNvSpPr>
            <p:nvPr/>
          </p:nvSpPr>
          <p:spPr bwMode="auto">
            <a:xfrm>
              <a:off x="1419" y="1742"/>
              <a:ext cx="575" cy="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69215" marR="60325">
                <a:lnSpc>
                  <a:spcPct val="115000"/>
                </a:lnSpc>
                <a:spcAft>
                  <a:spcPts val="0"/>
                </a:spcAft>
              </a:pPr>
              <a:r>
                <a:rPr lang="ru-RU" sz="6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30101</a:t>
              </a:r>
              <a:r>
                <a:rPr lang="en-US" sz="5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XXXXXXXXXXXXXXX</a:t>
              </a:r>
              <a:endParaRPr lang="ru-RU" sz="7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7" name="Rectangle 65"/>
            <p:cNvSpPr>
              <a:spLocks noChangeArrowheads="1"/>
            </p:cNvSpPr>
            <p:nvPr/>
          </p:nvSpPr>
          <p:spPr bwMode="auto">
            <a:xfrm>
              <a:off x="139" y="1809"/>
              <a:ext cx="326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Банк плательщика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8" name="Rectangle 66"/>
            <p:cNvSpPr>
              <a:spLocks noChangeArrowheads="1"/>
            </p:cNvSpPr>
            <p:nvPr/>
          </p:nvSpPr>
          <p:spPr bwMode="auto">
            <a:xfrm>
              <a:off x="367" y="1136"/>
              <a:ext cx="551" cy="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ru-RU" sz="500" dirty="0">
                  <a:solidFill>
                    <a:srgbClr val="000000"/>
                  </a:solidFill>
                  <a:latin typeface="Times New Roman" pitchFamily="18" charset="0"/>
                </a:rPr>
                <a:t>Три тысячи двести один рубль 00 копеек</a:t>
              </a:r>
            </a:p>
          </p:txBody>
        </p:sp>
        <p:sp>
          <p:nvSpPr>
            <p:cNvPr id="69" name="Rectangle 67"/>
            <p:cNvSpPr>
              <a:spLocks noChangeArrowheads="1"/>
            </p:cNvSpPr>
            <p:nvPr/>
          </p:nvSpPr>
          <p:spPr bwMode="auto">
            <a:xfrm>
              <a:off x="1275" y="1313"/>
              <a:ext cx="128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Сумма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0" name="Rectangle 68"/>
            <p:cNvSpPr>
              <a:spLocks noChangeArrowheads="1"/>
            </p:cNvSpPr>
            <p:nvPr/>
          </p:nvSpPr>
          <p:spPr bwMode="auto">
            <a:xfrm>
              <a:off x="1445" y="1313"/>
              <a:ext cx="192" cy="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69215" marR="60325">
                <a:lnSpc>
                  <a:spcPct val="115000"/>
                </a:lnSpc>
                <a:spcAft>
                  <a:spcPts val="0"/>
                </a:spcAft>
              </a:pPr>
              <a:r>
                <a:rPr lang="ru-RU" sz="6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3201-00</a:t>
              </a:r>
              <a:endParaRPr lang="ru-RU" sz="7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 69"/>
            <p:cNvSpPr>
              <a:spLocks noChangeArrowheads="1"/>
            </p:cNvSpPr>
            <p:nvPr/>
          </p:nvSpPr>
          <p:spPr bwMode="auto">
            <a:xfrm>
              <a:off x="139" y="1368"/>
              <a:ext cx="944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0" lang="ru-RU" altLang="ru-RU" sz="5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lang="ru-RU" sz="600" dirty="0" smtClean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Иванов Иван Иванович, </a:t>
              </a:r>
              <a:r>
                <a:rPr lang="ru-RU" sz="6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430012, Балтийская </a:t>
              </a:r>
              <a:r>
                <a:rPr lang="ru-RU" sz="600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ул</a:t>
              </a:r>
              <a:r>
                <a:rPr lang="ru-RU" sz="6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, 60А, Саранск г, </a:t>
              </a:r>
              <a:r>
                <a:rPr lang="ru-RU" sz="600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Респ</a:t>
              </a:r>
              <a:r>
                <a:rPr lang="ru-RU" sz="6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Мордовия//</a:t>
              </a:r>
              <a:endParaRPr lang="ru-RU" sz="7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2" name="Rectangle 70"/>
            <p:cNvSpPr>
              <a:spLocks noChangeArrowheads="1"/>
            </p:cNvSpPr>
            <p:nvPr/>
          </p:nvSpPr>
          <p:spPr bwMode="auto">
            <a:xfrm>
              <a:off x="1275" y="1484"/>
              <a:ext cx="119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Сч. №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3" name="Rectangle 71"/>
            <p:cNvSpPr>
              <a:spLocks noChangeArrowheads="1"/>
            </p:cNvSpPr>
            <p:nvPr/>
          </p:nvSpPr>
          <p:spPr bwMode="auto">
            <a:xfrm>
              <a:off x="1445" y="1484"/>
              <a:ext cx="441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6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40821</a:t>
              </a:r>
              <a:r>
                <a:rPr lang="en-US" sz="5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XXXXXXXXXXXXXXX</a:t>
              </a:r>
              <a:endParaRPr lang="ru-RU" sz="7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4" name="Rectangle 72"/>
            <p:cNvSpPr>
              <a:spLocks noChangeArrowheads="1"/>
            </p:cNvSpPr>
            <p:nvPr/>
          </p:nvSpPr>
          <p:spPr bwMode="auto">
            <a:xfrm>
              <a:off x="139" y="1630"/>
              <a:ext cx="225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Плательщик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5" name="Rectangle 73"/>
            <p:cNvSpPr>
              <a:spLocks noChangeArrowheads="1"/>
            </p:cNvSpPr>
            <p:nvPr/>
          </p:nvSpPr>
          <p:spPr bwMode="auto">
            <a:xfrm>
              <a:off x="425" y="1313"/>
              <a:ext cx="191" cy="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altLang="ru-RU" sz="500" b="1" dirty="0" smtClean="0">
                  <a:solidFill>
                    <a:srgbClr val="000000"/>
                  </a:solidFill>
                  <a:latin typeface="Times New Roman" pitchFamily="18" charset="0"/>
                </a:rPr>
                <a:t>12345</a:t>
              </a:r>
              <a:r>
                <a:rPr kumimoji="0" lang="ru-RU" altLang="ru-RU" sz="5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6789123</a:t>
              </a: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6" name="Rectangle 74"/>
            <p:cNvSpPr>
              <a:spLocks noChangeArrowheads="1"/>
            </p:cNvSpPr>
            <p:nvPr/>
          </p:nvSpPr>
          <p:spPr bwMode="auto">
            <a:xfrm>
              <a:off x="1022" y="1313"/>
              <a:ext cx="16" cy="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0</a:t>
              </a: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7" name="Rectangle 75"/>
            <p:cNvSpPr>
              <a:spLocks noChangeArrowheads="1"/>
            </p:cNvSpPr>
            <p:nvPr/>
          </p:nvSpPr>
          <p:spPr bwMode="auto">
            <a:xfrm>
              <a:off x="139" y="1014"/>
              <a:ext cx="715" cy="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ПЛАТЕЖНОЕ ПОРУЧЕНИЕ № 215</a:t>
              </a: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8" name="Rectangle 76"/>
            <p:cNvSpPr>
              <a:spLocks noChangeArrowheads="1"/>
            </p:cNvSpPr>
            <p:nvPr/>
          </p:nvSpPr>
          <p:spPr bwMode="auto">
            <a:xfrm>
              <a:off x="1098" y="1017"/>
              <a:ext cx="24" cy="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9" name="Rectangle 77"/>
            <p:cNvSpPr>
              <a:spLocks noChangeArrowheads="1"/>
            </p:cNvSpPr>
            <p:nvPr/>
          </p:nvSpPr>
          <p:spPr bwMode="auto">
            <a:xfrm>
              <a:off x="1561" y="1017"/>
              <a:ext cx="24" cy="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0" name="Rectangle 78"/>
            <p:cNvSpPr>
              <a:spLocks noChangeArrowheads="1"/>
            </p:cNvSpPr>
            <p:nvPr/>
          </p:nvSpPr>
          <p:spPr bwMode="auto">
            <a:xfrm>
              <a:off x="1260" y="1075"/>
              <a:ext cx="94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Дата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1" name="Rectangle 79"/>
            <p:cNvSpPr>
              <a:spLocks noChangeArrowheads="1"/>
            </p:cNvSpPr>
            <p:nvPr/>
          </p:nvSpPr>
          <p:spPr bwMode="auto">
            <a:xfrm>
              <a:off x="1671" y="1075"/>
              <a:ext cx="231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Вид платежа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2" name="Rectangle 80"/>
            <p:cNvSpPr>
              <a:spLocks noChangeArrowheads="1"/>
            </p:cNvSpPr>
            <p:nvPr/>
          </p:nvSpPr>
          <p:spPr bwMode="auto">
            <a:xfrm>
              <a:off x="139" y="853"/>
              <a:ext cx="15" cy="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3" name="Rectangle 81"/>
            <p:cNvSpPr>
              <a:spLocks noChangeArrowheads="1"/>
            </p:cNvSpPr>
            <p:nvPr/>
          </p:nvSpPr>
          <p:spPr bwMode="auto">
            <a:xfrm>
              <a:off x="708" y="853"/>
              <a:ext cx="15" cy="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4" name="Rectangle 82"/>
            <p:cNvSpPr>
              <a:spLocks noChangeArrowheads="1"/>
            </p:cNvSpPr>
            <p:nvPr/>
          </p:nvSpPr>
          <p:spPr bwMode="auto">
            <a:xfrm>
              <a:off x="2009" y="844"/>
              <a:ext cx="155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0401060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5" name="Rectangle 83"/>
            <p:cNvSpPr>
              <a:spLocks noChangeArrowheads="1"/>
            </p:cNvSpPr>
            <p:nvPr/>
          </p:nvSpPr>
          <p:spPr bwMode="auto">
            <a:xfrm>
              <a:off x="175" y="899"/>
              <a:ext cx="359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Поступ. в банк плат.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6" name="Rectangle 84"/>
            <p:cNvSpPr>
              <a:spLocks noChangeArrowheads="1"/>
            </p:cNvSpPr>
            <p:nvPr/>
          </p:nvSpPr>
          <p:spPr bwMode="auto">
            <a:xfrm>
              <a:off x="745" y="899"/>
              <a:ext cx="359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Списано со сч. плат.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7" name="Line 85"/>
            <p:cNvSpPr>
              <a:spLocks noChangeShapeType="1"/>
            </p:cNvSpPr>
            <p:nvPr/>
          </p:nvSpPr>
          <p:spPr bwMode="auto">
            <a:xfrm>
              <a:off x="130" y="896"/>
              <a:ext cx="393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8" name="Rectangle 86"/>
            <p:cNvSpPr>
              <a:spLocks noChangeArrowheads="1"/>
            </p:cNvSpPr>
            <p:nvPr/>
          </p:nvSpPr>
          <p:spPr bwMode="auto">
            <a:xfrm>
              <a:off x="130" y="896"/>
              <a:ext cx="393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9" name="Line 87"/>
            <p:cNvSpPr>
              <a:spLocks noChangeShapeType="1"/>
            </p:cNvSpPr>
            <p:nvPr/>
          </p:nvSpPr>
          <p:spPr bwMode="auto">
            <a:xfrm>
              <a:off x="699" y="896"/>
              <a:ext cx="393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0" name="Rectangle 88"/>
            <p:cNvSpPr>
              <a:spLocks noChangeArrowheads="1"/>
            </p:cNvSpPr>
            <p:nvPr/>
          </p:nvSpPr>
          <p:spPr bwMode="auto">
            <a:xfrm>
              <a:off x="699" y="896"/>
              <a:ext cx="393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1" name="Line 89"/>
            <p:cNvSpPr>
              <a:spLocks noChangeShapeType="1"/>
            </p:cNvSpPr>
            <p:nvPr/>
          </p:nvSpPr>
          <p:spPr bwMode="auto">
            <a:xfrm>
              <a:off x="2176" y="838"/>
              <a:ext cx="0" cy="6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2" name="Rectangle 90"/>
            <p:cNvSpPr>
              <a:spLocks noChangeArrowheads="1"/>
            </p:cNvSpPr>
            <p:nvPr/>
          </p:nvSpPr>
          <p:spPr bwMode="auto">
            <a:xfrm>
              <a:off x="2176" y="838"/>
              <a:ext cx="3" cy="6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3" name="Line 91"/>
            <p:cNvSpPr>
              <a:spLocks noChangeShapeType="1"/>
            </p:cNvSpPr>
            <p:nvPr/>
          </p:nvSpPr>
          <p:spPr bwMode="auto">
            <a:xfrm>
              <a:off x="1089" y="1072"/>
              <a:ext cx="40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4" name="Rectangle 92"/>
            <p:cNvSpPr>
              <a:spLocks noChangeArrowheads="1"/>
            </p:cNvSpPr>
            <p:nvPr/>
          </p:nvSpPr>
          <p:spPr bwMode="auto">
            <a:xfrm>
              <a:off x="1089" y="1072"/>
              <a:ext cx="408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5" name="Line 93"/>
            <p:cNvSpPr>
              <a:spLocks noChangeShapeType="1"/>
            </p:cNvSpPr>
            <p:nvPr/>
          </p:nvSpPr>
          <p:spPr bwMode="auto">
            <a:xfrm>
              <a:off x="1552" y="1072"/>
              <a:ext cx="41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6" name="Rectangle 94"/>
            <p:cNvSpPr>
              <a:spLocks noChangeArrowheads="1"/>
            </p:cNvSpPr>
            <p:nvPr/>
          </p:nvSpPr>
          <p:spPr bwMode="auto">
            <a:xfrm>
              <a:off x="1552" y="1072"/>
              <a:ext cx="417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7" name="Line 95"/>
            <p:cNvSpPr>
              <a:spLocks noChangeShapeType="1"/>
            </p:cNvSpPr>
            <p:nvPr/>
          </p:nvSpPr>
          <p:spPr bwMode="auto">
            <a:xfrm>
              <a:off x="699" y="1310"/>
              <a:ext cx="0" cy="5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8" name="Rectangle 96"/>
            <p:cNvSpPr>
              <a:spLocks noChangeArrowheads="1"/>
            </p:cNvSpPr>
            <p:nvPr/>
          </p:nvSpPr>
          <p:spPr bwMode="auto">
            <a:xfrm>
              <a:off x="699" y="1310"/>
              <a:ext cx="3" cy="5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9" name="Line 97"/>
            <p:cNvSpPr>
              <a:spLocks noChangeShapeType="1"/>
            </p:cNvSpPr>
            <p:nvPr/>
          </p:nvSpPr>
          <p:spPr bwMode="auto">
            <a:xfrm>
              <a:off x="1269" y="2279"/>
              <a:ext cx="17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0" name="Rectangle 98"/>
            <p:cNvSpPr>
              <a:spLocks noChangeArrowheads="1"/>
            </p:cNvSpPr>
            <p:nvPr/>
          </p:nvSpPr>
          <p:spPr bwMode="auto">
            <a:xfrm>
              <a:off x="1269" y="2279"/>
              <a:ext cx="170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1" name="Line 99"/>
            <p:cNvSpPr>
              <a:spLocks noChangeShapeType="1"/>
            </p:cNvSpPr>
            <p:nvPr/>
          </p:nvSpPr>
          <p:spPr bwMode="auto">
            <a:xfrm>
              <a:off x="1269" y="2339"/>
              <a:ext cx="17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2" name="Rectangle 100"/>
            <p:cNvSpPr>
              <a:spLocks noChangeArrowheads="1"/>
            </p:cNvSpPr>
            <p:nvPr/>
          </p:nvSpPr>
          <p:spPr bwMode="auto">
            <a:xfrm>
              <a:off x="1269" y="2339"/>
              <a:ext cx="170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" name="Line 101"/>
            <p:cNvSpPr>
              <a:spLocks noChangeShapeType="1"/>
            </p:cNvSpPr>
            <p:nvPr/>
          </p:nvSpPr>
          <p:spPr bwMode="auto">
            <a:xfrm>
              <a:off x="1966" y="835"/>
              <a:ext cx="0" cy="6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" name="Rectangle 102"/>
            <p:cNvSpPr>
              <a:spLocks noChangeArrowheads="1"/>
            </p:cNvSpPr>
            <p:nvPr/>
          </p:nvSpPr>
          <p:spPr bwMode="auto">
            <a:xfrm>
              <a:off x="1966" y="835"/>
              <a:ext cx="3" cy="6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5" name="Line 103"/>
            <p:cNvSpPr>
              <a:spLocks noChangeShapeType="1"/>
            </p:cNvSpPr>
            <p:nvPr/>
          </p:nvSpPr>
          <p:spPr bwMode="auto">
            <a:xfrm>
              <a:off x="2176" y="996"/>
              <a:ext cx="0" cy="7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6" name="Rectangle 104"/>
            <p:cNvSpPr>
              <a:spLocks noChangeArrowheads="1"/>
            </p:cNvSpPr>
            <p:nvPr/>
          </p:nvSpPr>
          <p:spPr bwMode="auto">
            <a:xfrm>
              <a:off x="2176" y="996"/>
              <a:ext cx="3" cy="7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7" name="Line 105"/>
            <p:cNvSpPr>
              <a:spLocks noChangeShapeType="1"/>
            </p:cNvSpPr>
            <p:nvPr/>
          </p:nvSpPr>
          <p:spPr bwMode="auto">
            <a:xfrm>
              <a:off x="2091" y="993"/>
              <a:ext cx="0" cy="8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8" name="Rectangle 106"/>
            <p:cNvSpPr>
              <a:spLocks noChangeArrowheads="1"/>
            </p:cNvSpPr>
            <p:nvPr/>
          </p:nvSpPr>
          <p:spPr bwMode="auto">
            <a:xfrm>
              <a:off x="2091" y="993"/>
              <a:ext cx="3" cy="8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9" name="Line 107"/>
            <p:cNvSpPr>
              <a:spLocks noChangeShapeType="1"/>
            </p:cNvSpPr>
            <p:nvPr/>
          </p:nvSpPr>
          <p:spPr bwMode="auto">
            <a:xfrm>
              <a:off x="358" y="1130"/>
              <a:ext cx="0" cy="18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0" name="Rectangle 108"/>
            <p:cNvSpPr>
              <a:spLocks noChangeArrowheads="1"/>
            </p:cNvSpPr>
            <p:nvPr/>
          </p:nvSpPr>
          <p:spPr bwMode="auto">
            <a:xfrm>
              <a:off x="358" y="1130"/>
              <a:ext cx="3" cy="18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1" name="Line 109"/>
            <p:cNvSpPr>
              <a:spLocks noChangeShapeType="1"/>
            </p:cNvSpPr>
            <p:nvPr/>
          </p:nvSpPr>
          <p:spPr bwMode="auto">
            <a:xfrm>
              <a:off x="699" y="2050"/>
              <a:ext cx="0" cy="5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2" name="Rectangle 110"/>
            <p:cNvSpPr>
              <a:spLocks noChangeArrowheads="1"/>
            </p:cNvSpPr>
            <p:nvPr/>
          </p:nvSpPr>
          <p:spPr bwMode="auto">
            <a:xfrm>
              <a:off x="699" y="2050"/>
              <a:ext cx="3" cy="5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3" name="Line 111"/>
            <p:cNvSpPr>
              <a:spLocks noChangeShapeType="1"/>
            </p:cNvSpPr>
            <p:nvPr/>
          </p:nvSpPr>
          <p:spPr bwMode="auto">
            <a:xfrm>
              <a:off x="1266" y="1310"/>
              <a:ext cx="0" cy="108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4" name="Rectangle 112"/>
            <p:cNvSpPr>
              <a:spLocks noChangeArrowheads="1"/>
            </p:cNvSpPr>
            <p:nvPr/>
          </p:nvSpPr>
          <p:spPr bwMode="auto">
            <a:xfrm>
              <a:off x="1266" y="1310"/>
              <a:ext cx="3" cy="108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5" name="Line 113"/>
            <p:cNvSpPr>
              <a:spLocks noChangeShapeType="1"/>
            </p:cNvSpPr>
            <p:nvPr/>
          </p:nvSpPr>
          <p:spPr bwMode="auto">
            <a:xfrm>
              <a:off x="1436" y="1310"/>
              <a:ext cx="0" cy="108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6" name="Rectangle 114"/>
            <p:cNvSpPr>
              <a:spLocks noChangeArrowheads="1"/>
            </p:cNvSpPr>
            <p:nvPr/>
          </p:nvSpPr>
          <p:spPr bwMode="auto">
            <a:xfrm>
              <a:off x="1436" y="1310"/>
              <a:ext cx="3" cy="108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7" name="Line 115"/>
            <p:cNvSpPr>
              <a:spLocks noChangeShapeType="1"/>
            </p:cNvSpPr>
            <p:nvPr/>
          </p:nvSpPr>
          <p:spPr bwMode="auto">
            <a:xfrm>
              <a:off x="1665" y="2221"/>
              <a:ext cx="0" cy="17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8" name="Rectangle 116"/>
            <p:cNvSpPr>
              <a:spLocks noChangeArrowheads="1"/>
            </p:cNvSpPr>
            <p:nvPr/>
          </p:nvSpPr>
          <p:spPr bwMode="auto">
            <a:xfrm>
              <a:off x="1665" y="2221"/>
              <a:ext cx="3" cy="17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9" name="Line 117"/>
            <p:cNvSpPr>
              <a:spLocks noChangeShapeType="1"/>
            </p:cNvSpPr>
            <p:nvPr/>
          </p:nvSpPr>
          <p:spPr bwMode="auto">
            <a:xfrm>
              <a:off x="1893" y="2221"/>
              <a:ext cx="0" cy="17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0" name="Rectangle 118"/>
            <p:cNvSpPr>
              <a:spLocks noChangeArrowheads="1"/>
            </p:cNvSpPr>
            <p:nvPr/>
          </p:nvSpPr>
          <p:spPr bwMode="auto">
            <a:xfrm>
              <a:off x="1893" y="2221"/>
              <a:ext cx="3" cy="17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1" name="Line 119"/>
            <p:cNvSpPr>
              <a:spLocks noChangeShapeType="1"/>
            </p:cNvSpPr>
            <p:nvPr/>
          </p:nvSpPr>
          <p:spPr bwMode="auto">
            <a:xfrm>
              <a:off x="638" y="2394"/>
              <a:ext cx="0" cy="6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2" name="Rectangle 120"/>
            <p:cNvSpPr>
              <a:spLocks noChangeArrowheads="1"/>
            </p:cNvSpPr>
            <p:nvPr/>
          </p:nvSpPr>
          <p:spPr bwMode="auto">
            <a:xfrm>
              <a:off x="638" y="2394"/>
              <a:ext cx="3" cy="6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3" name="Line 121"/>
            <p:cNvSpPr>
              <a:spLocks noChangeShapeType="1"/>
            </p:cNvSpPr>
            <p:nvPr/>
          </p:nvSpPr>
          <p:spPr bwMode="auto">
            <a:xfrm>
              <a:off x="970" y="2394"/>
              <a:ext cx="0" cy="6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4" name="Rectangle 122"/>
            <p:cNvSpPr>
              <a:spLocks noChangeArrowheads="1"/>
            </p:cNvSpPr>
            <p:nvPr/>
          </p:nvSpPr>
          <p:spPr bwMode="auto">
            <a:xfrm>
              <a:off x="970" y="2394"/>
              <a:ext cx="3" cy="6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5" name="Line 123"/>
            <p:cNvSpPr>
              <a:spLocks noChangeShapeType="1"/>
            </p:cNvSpPr>
            <p:nvPr/>
          </p:nvSpPr>
          <p:spPr bwMode="auto">
            <a:xfrm>
              <a:off x="1089" y="2394"/>
              <a:ext cx="0" cy="6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6" name="Rectangle 124"/>
            <p:cNvSpPr>
              <a:spLocks noChangeArrowheads="1"/>
            </p:cNvSpPr>
            <p:nvPr/>
          </p:nvSpPr>
          <p:spPr bwMode="auto">
            <a:xfrm>
              <a:off x="1089" y="2394"/>
              <a:ext cx="3" cy="6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7" name="Line 125"/>
            <p:cNvSpPr>
              <a:spLocks noChangeShapeType="1"/>
            </p:cNvSpPr>
            <p:nvPr/>
          </p:nvSpPr>
          <p:spPr bwMode="auto">
            <a:xfrm>
              <a:off x="1378" y="2394"/>
              <a:ext cx="0" cy="6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8" name="Rectangle 126"/>
            <p:cNvSpPr>
              <a:spLocks noChangeArrowheads="1"/>
            </p:cNvSpPr>
            <p:nvPr/>
          </p:nvSpPr>
          <p:spPr bwMode="auto">
            <a:xfrm>
              <a:off x="1378" y="2394"/>
              <a:ext cx="3" cy="6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9" name="Line 127"/>
            <p:cNvSpPr>
              <a:spLocks noChangeShapeType="1"/>
            </p:cNvSpPr>
            <p:nvPr/>
          </p:nvSpPr>
          <p:spPr bwMode="auto">
            <a:xfrm>
              <a:off x="1777" y="2394"/>
              <a:ext cx="0" cy="6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0" name="Rectangle 128"/>
            <p:cNvSpPr>
              <a:spLocks noChangeArrowheads="1"/>
            </p:cNvSpPr>
            <p:nvPr/>
          </p:nvSpPr>
          <p:spPr bwMode="auto">
            <a:xfrm>
              <a:off x="1777" y="2394"/>
              <a:ext cx="3" cy="6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1" name="Line 129"/>
            <p:cNvSpPr>
              <a:spLocks noChangeShapeType="1"/>
            </p:cNvSpPr>
            <p:nvPr/>
          </p:nvSpPr>
          <p:spPr bwMode="auto">
            <a:xfrm>
              <a:off x="2064" y="2394"/>
              <a:ext cx="0" cy="6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2" name="Rectangle 130"/>
            <p:cNvSpPr>
              <a:spLocks noChangeArrowheads="1"/>
            </p:cNvSpPr>
            <p:nvPr/>
          </p:nvSpPr>
          <p:spPr bwMode="auto">
            <a:xfrm>
              <a:off x="2064" y="2394"/>
              <a:ext cx="3" cy="6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3" name="Line 131"/>
            <p:cNvSpPr>
              <a:spLocks noChangeShapeType="1"/>
            </p:cNvSpPr>
            <p:nvPr/>
          </p:nvSpPr>
          <p:spPr bwMode="auto">
            <a:xfrm>
              <a:off x="1969" y="835"/>
              <a:ext cx="21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4" name="Rectangle 132"/>
            <p:cNvSpPr>
              <a:spLocks noChangeArrowheads="1"/>
            </p:cNvSpPr>
            <p:nvPr/>
          </p:nvSpPr>
          <p:spPr bwMode="auto">
            <a:xfrm>
              <a:off x="1969" y="835"/>
              <a:ext cx="210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5" name="Line 133"/>
            <p:cNvSpPr>
              <a:spLocks noChangeShapeType="1"/>
            </p:cNvSpPr>
            <p:nvPr/>
          </p:nvSpPr>
          <p:spPr bwMode="auto">
            <a:xfrm>
              <a:off x="1969" y="896"/>
              <a:ext cx="21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6" name="Rectangle 134"/>
            <p:cNvSpPr>
              <a:spLocks noChangeArrowheads="1"/>
            </p:cNvSpPr>
            <p:nvPr/>
          </p:nvSpPr>
          <p:spPr bwMode="auto">
            <a:xfrm>
              <a:off x="1969" y="896"/>
              <a:ext cx="210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7" name="Line 135"/>
            <p:cNvSpPr>
              <a:spLocks noChangeShapeType="1"/>
            </p:cNvSpPr>
            <p:nvPr/>
          </p:nvSpPr>
          <p:spPr bwMode="auto">
            <a:xfrm>
              <a:off x="2094" y="993"/>
              <a:ext cx="8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8" name="Rectangle 136"/>
            <p:cNvSpPr>
              <a:spLocks noChangeArrowheads="1"/>
            </p:cNvSpPr>
            <p:nvPr/>
          </p:nvSpPr>
          <p:spPr bwMode="auto">
            <a:xfrm>
              <a:off x="2094" y="993"/>
              <a:ext cx="85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9" name="Line 137"/>
            <p:cNvSpPr>
              <a:spLocks noChangeShapeType="1"/>
            </p:cNvSpPr>
            <p:nvPr/>
          </p:nvSpPr>
          <p:spPr bwMode="auto">
            <a:xfrm>
              <a:off x="2094" y="1072"/>
              <a:ext cx="8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0" name="Rectangle 138"/>
            <p:cNvSpPr>
              <a:spLocks noChangeArrowheads="1"/>
            </p:cNvSpPr>
            <p:nvPr/>
          </p:nvSpPr>
          <p:spPr bwMode="auto">
            <a:xfrm>
              <a:off x="2094" y="1072"/>
              <a:ext cx="85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1" name="Line 139"/>
            <p:cNvSpPr>
              <a:spLocks noChangeShapeType="1"/>
            </p:cNvSpPr>
            <p:nvPr/>
          </p:nvSpPr>
          <p:spPr bwMode="auto">
            <a:xfrm>
              <a:off x="130" y="1307"/>
              <a:ext cx="2049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2" name="Rectangle 140"/>
            <p:cNvSpPr>
              <a:spLocks noChangeArrowheads="1"/>
            </p:cNvSpPr>
            <p:nvPr/>
          </p:nvSpPr>
          <p:spPr bwMode="auto">
            <a:xfrm>
              <a:off x="130" y="1307"/>
              <a:ext cx="2049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3" name="Line 141"/>
            <p:cNvSpPr>
              <a:spLocks noChangeShapeType="1"/>
            </p:cNvSpPr>
            <p:nvPr/>
          </p:nvSpPr>
          <p:spPr bwMode="auto">
            <a:xfrm>
              <a:off x="140" y="1362"/>
              <a:ext cx="1139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4" name="Rectangle 142"/>
            <p:cNvSpPr>
              <a:spLocks noChangeArrowheads="1"/>
            </p:cNvSpPr>
            <p:nvPr/>
          </p:nvSpPr>
          <p:spPr bwMode="auto">
            <a:xfrm>
              <a:off x="130" y="1362"/>
              <a:ext cx="1139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5" name="Line 143"/>
            <p:cNvSpPr>
              <a:spLocks noChangeShapeType="1"/>
            </p:cNvSpPr>
            <p:nvPr/>
          </p:nvSpPr>
          <p:spPr bwMode="auto">
            <a:xfrm>
              <a:off x="1269" y="1477"/>
              <a:ext cx="91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6" name="Rectangle 144"/>
            <p:cNvSpPr>
              <a:spLocks noChangeArrowheads="1"/>
            </p:cNvSpPr>
            <p:nvPr/>
          </p:nvSpPr>
          <p:spPr bwMode="auto">
            <a:xfrm>
              <a:off x="1269" y="1477"/>
              <a:ext cx="910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8" name="Rectangle 146"/>
            <p:cNvSpPr>
              <a:spLocks noChangeArrowheads="1"/>
            </p:cNvSpPr>
            <p:nvPr/>
          </p:nvSpPr>
          <p:spPr bwMode="auto">
            <a:xfrm>
              <a:off x="130" y="1675"/>
              <a:ext cx="1309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9" name="Line 147"/>
            <p:cNvSpPr>
              <a:spLocks noChangeShapeType="1"/>
            </p:cNvSpPr>
            <p:nvPr/>
          </p:nvSpPr>
          <p:spPr bwMode="auto">
            <a:xfrm>
              <a:off x="1269" y="1736"/>
              <a:ext cx="17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0" name="Rectangle 148"/>
            <p:cNvSpPr>
              <a:spLocks noChangeArrowheads="1"/>
            </p:cNvSpPr>
            <p:nvPr/>
          </p:nvSpPr>
          <p:spPr bwMode="auto">
            <a:xfrm>
              <a:off x="1269" y="1736"/>
              <a:ext cx="170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1" name="Line 149"/>
            <p:cNvSpPr>
              <a:spLocks noChangeShapeType="1"/>
            </p:cNvSpPr>
            <p:nvPr/>
          </p:nvSpPr>
          <p:spPr bwMode="auto">
            <a:xfrm>
              <a:off x="130" y="1855"/>
              <a:ext cx="2049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2" name="Rectangle 150"/>
            <p:cNvSpPr>
              <a:spLocks noChangeArrowheads="1"/>
            </p:cNvSpPr>
            <p:nvPr/>
          </p:nvSpPr>
          <p:spPr bwMode="auto">
            <a:xfrm>
              <a:off x="130" y="1855"/>
              <a:ext cx="2049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3" name="Line 151"/>
            <p:cNvSpPr>
              <a:spLocks noChangeShapeType="1"/>
            </p:cNvSpPr>
            <p:nvPr/>
          </p:nvSpPr>
          <p:spPr bwMode="auto">
            <a:xfrm>
              <a:off x="1269" y="1919"/>
              <a:ext cx="17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4" name="Rectangle 152"/>
            <p:cNvSpPr>
              <a:spLocks noChangeArrowheads="1"/>
            </p:cNvSpPr>
            <p:nvPr/>
          </p:nvSpPr>
          <p:spPr bwMode="auto">
            <a:xfrm>
              <a:off x="1269" y="1919"/>
              <a:ext cx="170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5" name="Line 153"/>
            <p:cNvSpPr>
              <a:spLocks noChangeShapeType="1"/>
            </p:cNvSpPr>
            <p:nvPr/>
          </p:nvSpPr>
          <p:spPr bwMode="auto">
            <a:xfrm>
              <a:off x="130" y="2047"/>
              <a:ext cx="1309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6" name="Rectangle 154"/>
            <p:cNvSpPr>
              <a:spLocks noChangeArrowheads="1"/>
            </p:cNvSpPr>
            <p:nvPr/>
          </p:nvSpPr>
          <p:spPr bwMode="auto">
            <a:xfrm>
              <a:off x="130" y="2047"/>
              <a:ext cx="1309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7" name="Line 155"/>
            <p:cNvSpPr>
              <a:spLocks noChangeShapeType="1"/>
            </p:cNvSpPr>
            <p:nvPr/>
          </p:nvSpPr>
          <p:spPr bwMode="auto">
            <a:xfrm>
              <a:off x="121" y="2107"/>
              <a:ext cx="1139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8" name="Rectangle 156"/>
            <p:cNvSpPr>
              <a:spLocks noChangeArrowheads="1"/>
            </p:cNvSpPr>
            <p:nvPr/>
          </p:nvSpPr>
          <p:spPr bwMode="auto">
            <a:xfrm>
              <a:off x="130" y="2102"/>
              <a:ext cx="1139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9" name="Line 157"/>
            <p:cNvSpPr>
              <a:spLocks noChangeShapeType="1"/>
            </p:cNvSpPr>
            <p:nvPr/>
          </p:nvSpPr>
          <p:spPr bwMode="auto">
            <a:xfrm>
              <a:off x="1269" y="2218"/>
              <a:ext cx="91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0" name="Rectangle 158"/>
            <p:cNvSpPr>
              <a:spLocks noChangeArrowheads="1"/>
            </p:cNvSpPr>
            <p:nvPr/>
          </p:nvSpPr>
          <p:spPr bwMode="auto">
            <a:xfrm>
              <a:off x="1269" y="2218"/>
              <a:ext cx="910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1" name="Line 159"/>
            <p:cNvSpPr>
              <a:spLocks noChangeShapeType="1"/>
            </p:cNvSpPr>
            <p:nvPr/>
          </p:nvSpPr>
          <p:spPr bwMode="auto">
            <a:xfrm>
              <a:off x="1668" y="2279"/>
              <a:ext cx="22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2" name="Rectangle 160"/>
            <p:cNvSpPr>
              <a:spLocks noChangeArrowheads="1"/>
            </p:cNvSpPr>
            <p:nvPr/>
          </p:nvSpPr>
          <p:spPr bwMode="auto">
            <a:xfrm>
              <a:off x="1668" y="2279"/>
              <a:ext cx="228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3" name="Line 161"/>
            <p:cNvSpPr>
              <a:spLocks noChangeShapeType="1"/>
            </p:cNvSpPr>
            <p:nvPr/>
          </p:nvSpPr>
          <p:spPr bwMode="auto">
            <a:xfrm>
              <a:off x="1668" y="2339"/>
              <a:ext cx="22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4" name="Rectangle 162"/>
            <p:cNvSpPr>
              <a:spLocks noChangeArrowheads="1"/>
            </p:cNvSpPr>
            <p:nvPr/>
          </p:nvSpPr>
          <p:spPr bwMode="auto">
            <a:xfrm>
              <a:off x="1668" y="2339"/>
              <a:ext cx="228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6" name="Rectangle 164"/>
            <p:cNvSpPr>
              <a:spLocks noChangeArrowheads="1"/>
            </p:cNvSpPr>
            <p:nvPr/>
          </p:nvSpPr>
          <p:spPr bwMode="auto">
            <a:xfrm>
              <a:off x="130" y="2391"/>
              <a:ext cx="2049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7" name="Line 165"/>
            <p:cNvSpPr>
              <a:spLocks noChangeShapeType="1"/>
            </p:cNvSpPr>
            <p:nvPr/>
          </p:nvSpPr>
          <p:spPr bwMode="auto">
            <a:xfrm>
              <a:off x="130" y="2452"/>
              <a:ext cx="2049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8" name="Rectangle 166"/>
            <p:cNvSpPr>
              <a:spLocks noChangeArrowheads="1"/>
            </p:cNvSpPr>
            <p:nvPr/>
          </p:nvSpPr>
          <p:spPr bwMode="auto">
            <a:xfrm>
              <a:off x="130" y="2452"/>
              <a:ext cx="2049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9" name="Line 167"/>
            <p:cNvSpPr>
              <a:spLocks noChangeShapeType="1"/>
            </p:cNvSpPr>
            <p:nvPr/>
          </p:nvSpPr>
          <p:spPr bwMode="auto">
            <a:xfrm>
              <a:off x="130" y="2766"/>
              <a:ext cx="2049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0" name="Rectangle 168"/>
            <p:cNvSpPr>
              <a:spLocks noChangeArrowheads="1"/>
            </p:cNvSpPr>
            <p:nvPr/>
          </p:nvSpPr>
          <p:spPr bwMode="auto">
            <a:xfrm>
              <a:off x="130" y="2766"/>
              <a:ext cx="2049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1" name="Line 169"/>
            <p:cNvSpPr>
              <a:spLocks noChangeShapeType="1"/>
            </p:cNvSpPr>
            <p:nvPr/>
          </p:nvSpPr>
          <p:spPr bwMode="auto">
            <a:xfrm>
              <a:off x="699" y="2943"/>
              <a:ext cx="68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2" name="Rectangle 170"/>
            <p:cNvSpPr>
              <a:spLocks noChangeArrowheads="1"/>
            </p:cNvSpPr>
            <p:nvPr/>
          </p:nvSpPr>
          <p:spPr bwMode="auto">
            <a:xfrm>
              <a:off x="699" y="2943"/>
              <a:ext cx="682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3" name="Line 171"/>
            <p:cNvSpPr>
              <a:spLocks noChangeShapeType="1"/>
            </p:cNvSpPr>
            <p:nvPr/>
          </p:nvSpPr>
          <p:spPr bwMode="auto">
            <a:xfrm>
              <a:off x="699" y="3119"/>
              <a:ext cx="68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4" name="Rectangle 172"/>
            <p:cNvSpPr>
              <a:spLocks noChangeArrowheads="1"/>
            </p:cNvSpPr>
            <p:nvPr/>
          </p:nvSpPr>
          <p:spPr bwMode="auto">
            <a:xfrm>
              <a:off x="699" y="3119"/>
              <a:ext cx="682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75" name="Прямоугольник 174"/>
          <p:cNvSpPr/>
          <p:nvPr/>
        </p:nvSpPr>
        <p:spPr>
          <a:xfrm>
            <a:off x="7637983" y="2756294"/>
            <a:ext cx="1437267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40102</a:t>
            </a:r>
            <a:r>
              <a:rPr lang="en-US" sz="5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XXXXXXXXXXXXXXX</a:t>
            </a:r>
            <a:endParaRPr lang="ru-RU" sz="14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5397289" y="935580"/>
            <a:ext cx="502061" cy="1692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00" dirty="0" smtClean="0"/>
              <a:t>10.01.2022</a:t>
            </a:r>
            <a:endParaRPr lang="ru-RU" sz="5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6469864" y="918495"/>
            <a:ext cx="502061" cy="1692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00" dirty="0" smtClean="0"/>
              <a:t>10.01.2022</a:t>
            </a:r>
            <a:endParaRPr lang="ru-RU" sz="5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7189418" y="1179100"/>
            <a:ext cx="502061" cy="1692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00" dirty="0" smtClean="0"/>
              <a:t>10.01.2022</a:t>
            </a:r>
            <a:endParaRPr lang="ru-RU" sz="500" dirty="0"/>
          </a:p>
        </p:txBody>
      </p:sp>
      <p:sp>
        <p:nvSpPr>
          <p:cNvPr id="179" name="Прямоугольник 178"/>
          <p:cNvSpPr/>
          <p:nvPr/>
        </p:nvSpPr>
        <p:spPr>
          <a:xfrm>
            <a:off x="8830059" y="1221925"/>
            <a:ext cx="255198" cy="1692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00" dirty="0" smtClean="0"/>
              <a:t>13</a:t>
            </a:r>
            <a:endParaRPr lang="ru-RU" sz="5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202044" y="2643832"/>
            <a:ext cx="300608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ОТДЕЛЕНИЕ ПСКОВ БАНКА РОССИИ//УФК по Псковской области, </a:t>
            </a:r>
            <a:endParaRPr lang="ru-RU" sz="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 </a:t>
            </a:r>
            <a:r>
              <a:rPr lang="ru-RU" sz="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Псков</a:t>
            </a:r>
          </a:p>
        </p:txBody>
      </p:sp>
      <p:cxnSp>
        <p:nvCxnSpPr>
          <p:cNvPr id="185" name="Прямая соединительная линия 8"/>
          <p:cNvCxnSpPr/>
          <p:nvPr/>
        </p:nvCxnSpPr>
        <p:spPr>
          <a:xfrm flipV="1">
            <a:off x="4685440" y="1009723"/>
            <a:ext cx="711849" cy="604254"/>
          </a:xfrm>
          <a:prstGeom prst="bentConnector3">
            <a:avLst>
              <a:gd name="adj1" fmla="val 50000"/>
            </a:avLst>
          </a:prstGeom>
          <a:ln w="19050">
            <a:solidFill>
              <a:srgbClr val="11437F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3" name="Прямоугольник 182"/>
          <p:cNvSpPr/>
          <p:nvPr/>
        </p:nvSpPr>
        <p:spPr>
          <a:xfrm>
            <a:off x="297114" y="1428887"/>
            <a:ext cx="4492833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dist="25400" dir="3000000" algn="ctr" rotWithShape="0">
              <a:srgbClr val="11437F"/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ru-RU" sz="1200" dirty="0"/>
              <a:t>указывается дата поступления распоряжения в банк плательщика</a:t>
            </a:r>
            <a:endParaRPr lang="ru-RU" sz="1100" dirty="0"/>
          </a:p>
        </p:txBody>
      </p:sp>
      <p:sp>
        <p:nvSpPr>
          <p:cNvPr id="186" name="Прямоугольник 185"/>
          <p:cNvSpPr/>
          <p:nvPr/>
        </p:nvSpPr>
        <p:spPr>
          <a:xfrm>
            <a:off x="1820795" y="2484019"/>
            <a:ext cx="1445469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dist="25400" dir="3000000" algn="ctr" rotWithShape="0">
              <a:srgbClr val="11437F"/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1200" b="1" i="1" dirty="0" err="1">
                <a:solidFill>
                  <a:schemeClr val="dk1"/>
                </a:solidFill>
              </a:rPr>
              <a:t>receiptDate</a:t>
            </a:r>
            <a:r>
              <a:rPr lang="en-US" sz="1200" b="1" i="1" dirty="0">
                <a:solidFill>
                  <a:schemeClr val="dk1"/>
                </a:solidFill>
              </a:rPr>
              <a:t> = </a:t>
            </a:r>
            <a:r>
              <a:rPr lang="en-US" sz="1200" b="1" i="1" dirty="0" smtClean="0">
                <a:solidFill>
                  <a:schemeClr val="dk1"/>
                </a:solidFill>
              </a:rPr>
              <a:t>10.</a:t>
            </a:r>
            <a:r>
              <a:rPr lang="ru-RU" sz="1200" b="1" i="1" dirty="0" smtClean="0">
                <a:solidFill>
                  <a:schemeClr val="dk1"/>
                </a:solidFill>
              </a:rPr>
              <a:t>01</a:t>
            </a:r>
            <a:r>
              <a:rPr lang="en-US" sz="1200" b="1" i="1" dirty="0" smtClean="0">
                <a:solidFill>
                  <a:schemeClr val="dk1"/>
                </a:solidFill>
              </a:rPr>
              <a:t>.202</a:t>
            </a:r>
            <a:r>
              <a:rPr lang="ru-RU" sz="1200" b="1" i="1" dirty="0" smtClean="0">
                <a:solidFill>
                  <a:schemeClr val="dk1"/>
                </a:solidFill>
              </a:rPr>
              <a:t>2</a:t>
            </a:r>
            <a:endParaRPr lang="ru-RU" sz="1200" b="1" i="1" dirty="0">
              <a:solidFill>
                <a:schemeClr val="dk1"/>
              </a:solidFill>
            </a:endParaRPr>
          </a:p>
        </p:txBody>
      </p:sp>
      <p:sp>
        <p:nvSpPr>
          <p:cNvPr id="189" name="Равнобедренный треугольник 188"/>
          <p:cNvSpPr/>
          <p:nvPr/>
        </p:nvSpPr>
        <p:spPr>
          <a:xfrm rot="10800000">
            <a:off x="2411740" y="2139052"/>
            <a:ext cx="263578" cy="192961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 w="15875">
            <a:solidFill>
              <a:srgbClr val="1143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7443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Прямоугольник 196"/>
          <p:cNvSpPr/>
          <p:nvPr/>
        </p:nvSpPr>
        <p:spPr>
          <a:xfrm flipH="1">
            <a:off x="1210122" y="2940960"/>
            <a:ext cx="2808390" cy="1800250"/>
          </a:xfrm>
          <a:prstGeom prst="rect">
            <a:avLst/>
          </a:prstGeom>
          <a:solidFill>
            <a:schemeClr val="accent1">
              <a:lumMod val="60000"/>
              <a:lumOff val="40000"/>
              <a:alpha val="19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Заполнение атрибута «</a:t>
            </a:r>
            <a:r>
              <a:rPr lang="ru-RU" dirty="0" err="1"/>
              <a:t>AccDocDate</a:t>
            </a:r>
            <a:r>
              <a:rPr lang="ru-RU" dirty="0" smtClean="0"/>
              <a:t>»</a:t>
            </a:r>
            <a:endParaRPr lang="ru-RU" b="0" dirty="0"/>
          </a:p>
        </p:txBody>
      </p:sp>
      <p:grpSp>
        <p:nvGrpSpPr>
          <p:cNvPr id="5" name="Group 4"/>
          <p:cNvGrpSpPr>
            <a:grpSpLocks noChangeAspect="1"/>
          </p:cNvGrpSpPr>
          <p:nvPr/>
        </p:nvGrpSpPr>
        <p:grpSpPr bwMode="auto">
          <a:xfrm>
            <a:off x="5282051" y="823247"/>
            <a:ext cx="3801467" cy="3880313"/>
            <a:chOff x="118" y="729"/>
            <a:chExt cx="2077" cy="2393"/>
          </a:xfrm>
        </p:grpSpPr>
        <p:sp>
          <p:nvSpPr>
            <p:cNvPr id="6" name="AutoShape 3"/>
            <p:cNvSpPr>
              <a:spLocks noChangeAspect="1" noChangeArrowheads="1" noTextEdit="1"/>
            </p:cNvSpPr>
            <p:nvPr/>
          </p:nvSpPr>
          <p:spPr bwMode="auto">
            <a:xfrm>
              <a:off x="118" y="729"/>
              <a:ext cx="2060" cy="2379"/>
            </a:xfrm>
            <a:prstGeom prst="rect">
              <a:avLst/>
            </a:prstGeom>
            <a:solidFill>
              <a:srgbClr val="FFFFFF"/>
            </a:solidFill>
            <a:ln w="6350" cap="flat" cmpd="sng" algn="ctr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srgbClr val="000000">
                  <a:alpha val="39999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2115" y="1011"/>
              <a:ext cx="0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2091" y="1085"/>
              <a:ext cx="104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(101)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139" y="1136"/>
              <a:ext cx="137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Сумма 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139" y="1188"/>
              <a:ext cx="183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прописью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139" y="1313"/>
              <a:ext cx="186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ИНН (60)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708" y="1313"/>
              <a:ext cx="119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КПП 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812" y="1313"/>
              <a:ext cx="104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(102)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139" y="2053"/>
              <a:ext cx="186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ИНН (61)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708" y="2053"/>
              <a:ext cx="119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КПП 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812" y="2053"/>
              <a:ext cx="104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(103)</a:t>
              </a: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1007" y="2400"/>
              <a:ext cx="76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ТП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986" y="2458"/>
              <a:ext cx="104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(106)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1674" y="2763"/>
              <a:ext cx="265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Отметки банка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367" y="2949"/>
              <a:ext cx="110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М.П.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1275" y="1861"/>
              <a:ext cx="94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БИК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122" y="2477"/>
              <a:ext cx="2019" cy="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3175" marR="60325">
                <a:lnSpc>
                  <a:spcPct val="115000"/>
                </a:lnSpc>
              </a:pPr>
              <a:r>
                <a:rPr lang="ru-RU" sz="600" dirty="0" smtClean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 3201р</a:t>
              </a:r>
              <a:r>
                <a:rPr lang="ru-RU" sz="6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r>
                <a:rPr lang="ru-RU" sz="700" dirty="0">
                  <a:ea typeface="Times New Roman" panose="02020603050405020304" pitchFamily="18" charset="0"/>
                  <a:cs typeface="Times New Roman" panose="02020603050405020304" pitchFamily="18" charset="0"/>
                </a:rPr>
                <a:t/>
              </a:r>
              <a:br>
                <a:rPr lang="ru-RU" sz="700" dirty="0">
                  <a:ea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ru-RU" sz="6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Без НДС//Налог на имущество физических лиц//123456789123//Иванов Иван Иванович, 430012, Балтийская </a:t>
              </a:r>
              <a:r>
                <a:rPr lang="ru-RU" sz="600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ул</a:t>
              </a:r>
              <a:r>
                <a:rPr lang="ru-RU" sz="6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, 60А, Саранск г, </a:t>
              </a:r>
              <a:r>
                <a:rPr lang="ru-RU" sz="600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Респ</a:t>
              </a:r>
              <a:r>
                <a:rPr lang="ru-RU" sz="6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Мордовия//</a:t>
              </a:r>
              <a:endParaRPr lang="ru-RU" sz="7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175" marR="60325">
                <a:lnSpc>
                  <a:spcPct val="115000"/>
                </a:lnSpc>
                <a:spcAft>
                  <a:spcPts val="0"/>
                </a:spcAft>
              </a:pPr>
              <a:endParaRPr lang="ru-RU" sz="7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139" y="2614"/>
              <a:ext cx="0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2076" y="2458"/>
              <a:ext cx="104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(110)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139" y="2108"/>
              <a:ext cx="1015" cy="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ru-RU" sz="500" dirty="0">
                  <a:solidFill>
                    <a:srgbClr val="000000"/>
                  </a:solidFill>
                  <a:latin typeface="Times New Roman" pitchFamily="18" charset="0"/>
                </a:rPr>
                <a:t>УФК по Псковской области (ИФНС России по Ленинскому району)</a:t>
              </a: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139" y="2160"/>
              <a:ext cx="0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1275" y="2346"/>
              <a:ext cx="85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Код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1674" y="2346"/>
              <a:ext cx="168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Рез. поле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1902" y="2346"/>
              <a:ext cx="15" cy="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1466" y="2294"/>
              <a:ext cx="193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18234567891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234567893</a:t>
              </a: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172" y="2400"/>
              <a:ext cx="318" cy="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ru-RU" sz="500" b="1" dirty="0">
                  <a:solidFill>
                    <a:srgbClr val="000000"/>
                  </a:solidFill>
                  <a:latin typeface="Times New Roman" pitchFamily="18" charset="0"/>
                </a:rPr>
                <a:t>18210601020041000110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721" y="2400"/>
              <a:ext cx="127" cy="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ru-RU" sz="500" b="1" dirty="0">
                  <a:solidFill>
                    <a:srgbClr val="000000"/>
                  </a:solidFill>
                  <a:latin typeface="Times New Roman" pitchFamily="18" charset="0"/>
                </a:rPr>
                <a:t>57601000</a:t>
              </a: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1138" y="2400"/>
              <a:ext cx="158" cy="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ru-RU" sz="500" b="1" dirty="0" smtClean="0">
                  <a:solidFill>
                    <a:srgbClr val="000000"/>
                  </a:solidFill>
                  <a:latin typeface="Times New Roman" pitchFamily="18" charset="0"/>
                </a:rPr>
                <a:t>01.01.2022</a:t>
              </a: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1445" y="2053"/>
              <a:ext cx="381" cy="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ru-RU" sz="600" dirty="0">
                  <a:solidFill>
                    <a:srgbClr val="000000"/>
                  </a:solidFill>
                  <a:latin typeface="Times New Roman" pitchFamily="18" charset="0"/>
                </a:rPr>
                <a:t>03100643000000015700</a:t>
              </a: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1275" y="2224"/>
              <a:ext cx="143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Вид оп.</a:t>
              </a: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139" y="2720"/>
              <a:ext cx="362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Назначение платежа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Rectangle 35"/>
            <p:cNvSpPr>
              <a:spLocks noChangeArrowheads="1"/>
            </p:cNvSpPr>
            <p:nvPr/>
          </p:nvSpPr>
          <p:spPr bwMode="auto">
            <a:xfrm>
              <a:off x="967" y="2763"/>
              <a:ext cx="161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Подписи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Rectangle 36"/>
            <p:cNvSpPr>
              <a:spLocks noChangeArrowheads="1"/>
            </p:cNvSpPr>
            <p:nvPr/>
          </p:nvSpPr>
          <p:spPr bwMode="auto">
            <a:xfrm>
              <a:off x="1570" y="2400"/>
              <a:ext cx="40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0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Rectangle 37"/>
            <p:cNvSpPr>
              <a:spLocks noChangeArrowheads="1"/>
            </p:cNvSpPr>
            <p:nvPr/>
          </p:nvSpPr>
          <p:spPr bwMode="auto">
            <a:xfrm>
              <a:off x="1829" y="2400"/>
              <a:ext cx="158" cy="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ru-RU" sz="5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10</a:t>
              </a:r>
              <a:r>
                <a:rPr kumimoji="0" lang="ru-RU" altLang="ru-RU" sz="5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.12.2021</a:t>
              </a: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Rectangle 38"/>
            <p:cNvSpPr>
              <a:spLocks noChangeArrowheads="1"/>
            </p:cNvSpPr>
            <p:nvPr/>
          </p:nvSpPr>
          <p:spPr bwMode="auto">
            <a:xfrm>
              <a:off x="2073" y="2407"/>
              <a:ext cx="18" cy="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Rectangle 39"/>
            <p:cNvSpPr>
              <a:spLocks noChangeArrowheads="1"/>
            </p:cNvSpPr>
            <p:nvPr/>
          </p:nvSpPr>
          <p:spPr bwMode="auto">
            <a:xfrm>
              <a:off x="1534" y="2458"/>
              <a:ext cx="104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(108)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Rectangle 40"/>
            <p:cNvSpPr>
              <a:spLocks noChangeArrowheads="1"/>
            </p:cNvSpPr>
            <p:nvPr/>
          </p:nvSpPr>
          <p:spPr bwMode="auto">
            <a:xfrm>
              <a:off x="1878" y="2458"/>
              <a:ext cx="104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(109)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Rectangle 41"/>
            <p:cNvSpPr>
              <a:spLocks noChangeArrowheads="1"/>
            </p:cNvSpPr>
            <p:nvPr/>
          </p:nvSpPr>
          <p:spPr bwMode="auto">
            <a:xfrm>
              <a:off x="340" y="2458"/>
              <a:ext cx="104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(104)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Rectangle 42"/>
            <p:cNvSpPr>
              <a:spLocks noChangeArrowheads="1"/>
            </p:cNvSpPr>
            <p:nvPr/>
          </p:nvSpPr>
          <p:spPr bwMode="auto">
            <a:xfrm>
              <a:off x="760" y="2458"/>
              <a:ext cx="104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(105)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Rectangle 43"/>
            <p:cNvSpPr>
              <a:spLocks noChangeArrowheads="1"/>
            </p:cNvSpPr>
            <p:nvPr/>
          </p:nvSpPr>
          <p:spPr bwMode="auto">
            <a:xfrm>
              <a:off x="1190" y="2458"/>
              <a:ext cx="104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(107)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" name="Rectangle 44"/>
            <p:cNvSpPr>
              <a:spLocks noChangeArrowheads="1"/>
            </p:cNvSpPr>
            <p:nvPr/>
          </p:nvSpPr>
          <p:spPr bwMode="auto">
            <a:xfrm>
              <a:off x="139" y="2346"/>
              <a:ext cx="210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Получатель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" name="Rectangle 45"/>
            <p:cNvSpPr>
              <a:spLocks noChangeArrowheads="1"/>
            </p:cNvSpPr>
            <p:nvPr/>
          </p:nvSpPr>
          <p:spPr bwMode="auto">
            <a:xfrm>
              <a:off x="425" y="2053"/>
              <a:ext cx="219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7710047253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Rectangle 46"/>
            <p:cNvSpPr>
              <a:spLocks noChangeArrowheads="1"/>
            </p:cNvSpPr>
            <p:nvPr/>
          </p:nvSpPr>
          <p:spPr bwMode="auto">
            <a:xfrm>
              <a:off x="1445" y="1861"/>
              <a:ext cx="172" cy="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6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015805002</a:t>
              </a: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Rectangle 47"/>
            <p:cNvSpPr>
              <a:spLocks noChangeArrowheads="1"/>
            </p:cNvSpPr>
            <p:nvPr/>
          </p:nvSpPr>
          <p:spPr bwMode="auto">
            <a:xfrm>
              <a:off x="1275" y="1925"/>
              <a:ext cx="119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Сч. №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" name="Rectangle 48"/>
            <p:cNvSpPr>
              <a:spLocks noChangeArrowheads="1"/>
            </p:cNvSpPr>
            <p:nvPr/>
          </p:nvSpPr>
          <p:spPr bwMode="auto">
            <a:xfrm>
              <a:off x="1445" y="2001"/>
              <a:ext cx="15" cy="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" name="Rectangle 49"/>
            <p:cNvSpPr>
              <a:spLocks noChangeArrowheads="1"/>
            </p:cNvSpPr>
            <p:nvPr/>
          </p:nvSpPr>
          <p:spPr bwMode="auto">
            <a:xfrm>
              <a:off x="139" y="2001"/>
              <a:ext cx="295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Банк получателя</a:t>
              </a: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Rectangle 50"/>
            <p:cNvSpPr>
              <a:spLocks noChangeArrowheads="1"/>
            </p:cNvSpPr>
            <p:nvPr/>
          </p:nvSpPr>
          <p:spPr bwMode="auto">
            <a:xfrm>
              <a:off x="1445" y="2224"/>
              <a:ext cx="55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01</a:t>
              </a: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" name="Rectangle 51"/>
            <p:cNvSpPr>
              <a:spLocks noChangeArrowheads="1"/>
            </p:cNvSpPr>
            <p:nvPr/>
          </p:nvSpPr>
          <p:spPr bwMode="auto">
            <a:xfrm>
              <a:off x="1674" y="2224"/>
              <a:ext cx="195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Срок плат.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" name="Rectangle 52"/>
            <p:cNvSpPr>
              <a:spLocks noChangeArrowheads="1"/>
            </p:cNvSpPr>
            <p:nvPr/>
          </p:nvSpPr>
          <p:spPr bwMode="auto">
            <a:xfrm>
              <a:off x="1902" y="2233"/>
              <a:ext cx="15" cy="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5" name="Rectangle 53"/>
            <p:cNvSpPr>
              <a:spLocks noChangeArrowheads="1"/>
            </p:cNvSpPr>
            <p:nvPr/>
          </p:nvSpPr>
          <p:spPr bwMode="auto">
            <a:xfrm>
              <a:off x="1275" y="2285"/>
              <a:ext cx="149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Наз. пл.</a:t>
              </a: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" name="Rectangle 54"/>
            <p:cNvSpPr>
              <a:spLocks noChangeArrowheads="1"/>
            </p:cNvSpPr>
            <p:nvPr/>
          </p:nvSpPr>
          <p:spPr bwMode="auto">
            <a:xfrm>
              <a:off x="1445" y="2294"/>
              <a:ext cx="15" cy="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" name="Rectangle 55"/>
            <p:cNvSpPr>
              <a:spLocks noChangeArrowheads="1"/>
            </p:cNvSpPr>
            <p:nvPr/>
          </p:nvSpPr>
          <p:spPr bwMode="auto">
            <a:xfrm>
              <a:off x="1674" y="2285"/>
              <a:ext cx="207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Очер. плат.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" name="Rectangle 56"/>
            <p:cNvSpPr>
              <a:spLocks noChangeArrowheads="1"/>
            </p:cNvSpPr>
            <p:nvPr/>
          </p:nvSpPr>
          <p:spPr bwMode="auto">
            <a:xfrm>
              <a:off x="1902" y="2285"/>
              <a:ext cx="37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3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9" name="Rectangle 57"/>
            <p:cNvSpPr>
              <a:spLocks noChangeArrowheads="1"/>
            </p:cNvSpPr>
            <p:nvPr/>
          </p:nvSpPr>
          <p:spPr bwMode="auto">
            <a:xfrm>
              <a:off x="1022" y="2053"/>
              <a:ext cx="198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772601001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0" name="Rectangle 58"/>
            <p:cNvSpPr>
              <a:spLocks noChangeArrowheads="1"/>
            </p:cNvSpPr>
            <p:nvPr/>
          </p:nvSpPr>
          <p:spPr bwMode="auto">
            <a:xfrm>
              <a:off x="1275" y="2053"/>
              <a:ext cx="119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Сч. №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1" name="Rectangle 59"/>
            <p:cNvSpPr>
              <a:spLocks noChangeArrowheads="1"/>
            </p:cNvSpPr>
            <p:nvPr/>
          </p:nvSpPr>
          <p:spPr bwMode="auto">
            <a:xfrm>
              <a:off x="139" y="1861"/>
              <a:ext cx="1110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" name="Rectangle 60"/>
            <p:cNvSpPr>
              <a:spLocks noChangeArrowheads="1"/>
            </p:cNvSpPr>
            <p:nvPr/>
          </p:nvSpPr>
          <p:spPr bwMode="auto">
            <a:xfrm>
              <a:off x="150" y="1700"/>
              <a:ext cx="886" cy="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5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ФИЛИАЛ БАНКА ВТБ (ПАО) В Г.НИЖНЕМ НОВГОРОДЕ г. Нижний Новгород</a:t>
              </a:r>
              <a:endParaRPr lang="ru-RU" sz="1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3" name="Rectangle 61"/>
            <p:cNvSpPr>
              <a:spLocks noChangeArrowheads="1"/>
            </p:cNvSpPr>
            <p:nvPr/>
          </p:nvSpPr>
          <p:spPr bwMode="auto">
            <a:xfrm>
              <a:off x="1275" y="1682"/>
              <a:ext cx="94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БИК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4" name="Rectangle 62"/>
            <p:cNvSpPr>
              <a:spLocks noChangeArrowheads="1"/>
            </p:cNvSpPr>
            <p:nvPr/>
          </p:nvSpPr>
          <p:spPr bwMode="auto">
            <a:xfrm>
              <a:off x="1417" y="1684"/>
              <a:ext cx="236" cy="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69215" marR="60325">
                <a:lnSpc>
                  <a:spcPct val="115000"/>
                </a:lnSpc>
                <a:spcAft>
                  <a:spcPts val="0"/>
                </a:spcAft>
              </a:pPr>
              <a:r>
                <a:rPr lang="ru-RU" sz="6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042202837</a:t>
              </a:r>
              <a:endParaRPr lang="ru-RU" sz="7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5" name="Rectangle 63"/>
            <p:cNvSpPr>
              <a:spLocks noChangeArrowheads="1"/>
            </p:cNvSpPr>
            <p:nvPr/>
          </p:nvSpPr>
          <p:spPr bwMode="auto">
            <a:xfrm>
              <a:off x="1275" y="1742"/>
              <a:ext cx="119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Сч. №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6" name="Rectangle 64"/>
            <p:cNvSpPr>
              <a:spLocks noChangeArrowheads="1"/>
            </p:cNvSpPr>
            <p:nvPr/>
          </p:nvSpPr>
          <p:spPr bwMode="auto">
            <a:xfrm>
              <a:off x="1419" y="1742"/>
              <a:ext cx="575" cy="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69215" marR="60325">
                <a:lnSpc>
                  <a:spcPct val="115000"/>
                </a:lnSpc>
                <a:spcAft>
                  <a:spcPts val="0"/>
                </a:spcAft>
              </a:pPr>
              <a:r>
                <a:rPr lang="ru-RU" sz="6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30101</a:t>
              </a:r>
              <a:r>
                <a:rPr lang="en-US" sz="5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XXXXXXXXXXXXXXX</a:t>
              </a:r>
              <a:endParaRPr lang="ru-RU" sz="7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7" name="Rectangle 65"/>
            <p:cNvSpPr>
              <a:spLocks noChangeArrowheads="1"/>
            </p:cNvSpPr>
            <p:nvPr/>
          </p:nvSpPr>
          <p:spPr bwMode="auto">
            <a:xfrm>
              <a:off x="139" y="1809"/>
              <a:ext cx="326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Банк плательщика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8" name="Rectangle 66"/>
            <p:cNvSpPr>
              <a:spLocks noChangeArrowheads="1"/>
            </p:cNvSpPr>
            <p:nvPr/>
          </p:nvSpPr>
          <p:spPr bwMode="auto">
            <a:xfrm>
              <a:off x="367" y="1136"/>
              <a:ext cx="551" cy="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ru-RU" sz="500" dirty="0">
                  <a:solidFill>
                    <a:srgbClr val="000000"/>
                  </a:solidFill>
                  <a:latin typeface="Times New Roman" pitchFamily="18" charset="0"/>
                </a:rPr>
                <a:t>Три тысячи двести один рубль 00 копеек</a:t>
              </a:r>
            </a:p>
          </p:txBody>
        </p:sp>
        <p:sp>
          <p:nvSpPr>
            <p:cNvPr id="69" name="Rectangle 67"/>
            <p:cNvSpPr>
              <a:spLocks noChangeArrowheads="1"/>
            </p:cNvSpPr>
            <p:nvPr/>
          </p:nvSpPr>
          <p:spPr bwMode="auto">
            <a:xfrm>
              <a:off x="1275" y="1313"/>
              <a:ext cx="128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Сумма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0" name="Rectangle 68"/>
            <p:cNvSpPr>
              <a:spLocks noChangeArrowheads="1"/>
            </p:cNvSpPr>
            <p:nvPr/>
          </p:nvSpPr>
          <p:spPr bwMode="auto">
            <a:xfrm>
              <a:off x="1445" y="1313"/>
              <a:ext cx="192" cy="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69215" marR="60325">
                <a:lnSpc>
                  <a:spcPct val="115000"/>
                </a:lnSpc>
                <a:spcAft>
                  <a:spcPts val="0"/>
                </a:spcAft>
              </a:pPr>
              <a:r>
                <a:rPr lang="ru-RU" sz="6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3201-00</a:t>
              </a:r>
              <a:endParaRPr lang="ru-RU" sz="7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 69"/>
            <p:cNvSpPr>
              <a:spLocks noChangeArrowheads="1"/>
            </p:cNvSpPr>
            <p:nvPr/>
          </p:nvSpPr>
          <p:spPr bwMode="auto">
            <a:xfrm>
              <a:off x="139" y="1368"/>
              <a:ext cx="944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0" lang="ru-RU" altLang="ru-RU" sz="5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r>
                <a:rPr lang="ru-RU" sz="600" dirty="0" smtClean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Иванов Иван Иванович, </a:t>
              </a:r>
              <a:r>
                <a:rPr lang="ru-RU" sz="6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430012, Балтийская </a:t>
              </a:r>
              <a:r>
                <a:rPr lang="ru-RU" sz="600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ул</a:t>
              </a:r>
              <a:r>
                <a:rPr lang="ru-RU" sz="6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, 60А, Саранск г, </a:t>
              </a:r>
              <a:r>
                <a:rPr lang="ru-RU" sz="600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Респ</a:t>
              </a:r>
              <a:r>
                <a:rPr lang="ru-RU" sz="6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Мордовия//</a:t>
              </a:r>
              <a:endParaRPr lang="ru-RU" sz="7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2" name="Rectangle 70"/>
            <p:cNvSpPr>
              <a:spLocks noChangeArrowheads="1"/>
            </p:cNvSpPr>
            <p:nvPr/>
          </p:nvSpPr>
          <p:spPr bwMode="auto">
            <a:xfrm>
              <a:off x="1275" y="1484"/>
              <a:ext cx="119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Сч. №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3" name="Rectangle 71"/>
            <p:cNvSpPr>
              <a:spLocks noChangeArrowheads="1"/>
            </p:cNvSpPr>
            <p:nvPr/>
          </p:nvSpPr>
          <p:spPr bwMode="auto">
            <a:xfrm>
              <a:off x="1445" y="1484"/>
              <a:ext cx="441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6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40821</a:t>
              </a:r>
              <a:r>
                <a:rPr lang="en-US" sz="5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XXXXXXXXXXXXXXX</a:t>
              </a:r>
              <a:endParaRPr lang="ru-RU" sz="7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4" name="Rectangle 72"/>
            <p:cNvSpPr>
              <a:spLocks noChangeArrowheads="1"/>
            </p:cNvSpPr>
            <p:nvPr/>
          </p:nvSpPr>
          <p:spPr bwMode="auto">
            <a:xfrm>
              <a:off x="139" y="1630"/>
              <a:ext cx="225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Плательщик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5" name="Rectangle 73"/>
            <p:cNvSpPr>
              <a:spLocks noChangeArrowheads="1"/>
            </p:cNvSpPr>
            <p:nvPr/>
          </p:nvSpPr>
          <p:spPr bwMode="auto">
            <a:xfrm>
              <a:off x="425" y="1313"/>
              <a:ext cx="191" cy="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altLang="ru-RU" sz="500" b="1" dirty="0" smtClean="0">
                  <a:solidFill>
                    <a:srgbClr val="000000"/>
                  </a:solidFill>
                  <a:latin typeface="Times New Roman" pitchFamily="18" charset="0"/>
                </a:rPr>
                <a:t>12345</a:t>
              </a:r>
              <a:r>
                <a:rPr kumimoji="0" lang="ru-RU" altLang="ru-RU" sz="5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6789123</a:t>
              </a: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6" name="Rectangle 74"/>
            <p:cNvSpPr>
              <a:spLocks noChangeArrowheads="1"/>
            </p:cNvSpPr>
            <p:nvPr/>
          </p:nvSpPr>
          <p:spPr bwMode="auto">
            <a:xfrm>
              <a:off x="1022" y="1313"/>
              <a:ext cx="16" cy="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0</a:t>
              </a: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7" name="Rectangle 75"/>
            <p:cNvSpPr>
              <a:spLocks noChangeArrowheads="1"/>
            </p:cNvSpPr>
            <p:nvPr/>
          </p:nvSpPr>
          <p:spPr bwMode="auto">
            <a:xfrm>
              <a:off x="139" y="1014"/>
              <a:ext cx="715" cy="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6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ПЛАТЕЖНОЕ ПОРУЧЕНИЕ № 215</a:t>
              </a: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8" name="Rectangle 76"/>
            <p:cNvSpPr>
              <a:spLocks noChangeArrowheads="1"/>
            </p:cNvSpPr>
            <p:nvPr/>
          </p:nvSpPr>
          <p:spPr bwMode="auto">
            <a:xfrm>
              <a:off x="1098" y="1017"/>
              <a:ext cx="24" cy="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9" name="Rectangle 77"/>
            <p:cNvSpPr>
              <a:spLocks noChangeArrowheads="1"/>
            </p:cNvSpPr>
            <p:nvPr/>
          </p:nvSpPr>
          <p:spPr bwMode="auto">
            <a:xfrm>
              <a:off x="1561" y="1017"/>
              <a:ext cx="24" cy="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0" name="Rectangle 78"/>
            <p:cNvSpPr>
              <a:spLocks noChangeArrowheads="1"/>
            </p:cNvSpPr>
            <p:nvPr/>
          </p:nvSpPr>
          <p:spPr bwMode="auto">
            <a:xfrm>
              <a:off x="1260" y="1075"/>
              <a:ext cx="94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Дата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1" name="Rectangle 79"/>
            <p:cNvSpPr>
              <a:spLocks noChangeArrowheads="1"/>
            </p:cNvSpPr>
            <p:nvPr/>
          </p:nvSpPr>
          <p:spPr bwMode="auto">
            <a:xfrm>
              <a:off x="1671" y="1075"/>
              <a:ext cx="231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Вид платежа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2" name="Rectangle 80"/>
            <p:cNvSpPr>
              <a:spLocks noChangeArrowheads="1"/>
            </p:cNvSpPr>
            <p:nvPr/>
          </p:nvSpPr>
          <p:spPr bwMode="auto">
            <a:xfrm>
              <a:off x="139" y="853"/>
              <a:ext cx="15" cy="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3" name="Rectangle 81"/>
            <p:cNvSpPr>
              <a:spLocks noChangeArrowheads="1"/>
            </p:cNvSpPr>
            <p:nvPr/>
          </p:nvSpPr>
          <p:spPr bwMode="auto">
            <a:xfrm>
              <a:off x="708" y="853"/>
              <a:ext cx="15" cy="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4" name="Rectangle 82"/>
            <p:cNvSpPr>
              <a:spLocks noChangeArrowheads="1"/>
            </p:cNvSpPr>
            <p:nvPr/>
          </p:nvSpPr>
          <p:spPr bwMode="auto">
            <a:xfrm>
              <a:off x="2009" y="844"/>
              <a:ext cx="155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5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0401060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5" name="Rectangle 83"/>
            <p:cNvSpPr>
              <a:spLocks noChangeArrowheads="1"/>
            </p:cNvSpPr>
            <p:nvPr/>
          </p:nvSpPr>
          <p:spPr bwMode="auto">
            <a:xfrm>
              <a:off x="175" y="899"/>
              <a:ext cx="359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Поступ. в банк плат.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6" name="Rectangle 84"/>
            <p:cNvSpPr>
              <a:spLocks noChangeArrowheads="1"/>
            </p:cNvSpPr>
            <p:nvPr/>
          </p:nvSpPr>
          <p:spPr bwMode="auto">
            <a:xfrm>
              <a:off x="745" y="899"/>
              <a:ext cx="359" cy="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4572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9144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371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18288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2860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Списано со сч. плат.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7" name="Line 85"/>
            <p:cNvSpPr>
              <a:spLocks noChangeShapeType="1"/>
            </p:cNvSpPr>
            <p:nvPr/>
          </p:nvSpPr>
          <p:spPr bwMode="auto">
            <a:xfrm>
              <a:off x="130" y="896"/>
              <a:ext cx="393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8" name="Rectangle 86"/>
            <p:cNvSpPr>
              <a:spLocks noChangeArrowheads="1"/>
            </p:cNvSpPr>
            <p:nvPr/>
          </p:nvSpPr>
          <p:spPr bwMode="auto">
            <a:xfrm>
              <a:off x="130" y="896"/>
              <a:ext cx="393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9" name="Line 87"/>
            <p:cNvSpPr>
              <a:spLocks noChangeShapeType="1"/>
            </p:cNvSpPr>
            <p:nvPr/>
          </p:nvSpPr>
          <p:spPr bwMode="auto">
            <a:xfrm>
              <a:off x="699" y="896"/>
              <a:ext cx="393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0" name="Rectangle 88"/>
            <p:cNvSpPr>
              <a:spLocks noChangeArrowheads="1"/>
            </p:cNvSpPr>
            <p:nvPr/>
          </p:nvSpPr>
          <p:spPr bwMode="auto">
            <a:xfrm>
              <a:off x="699" y="896"/>
              <a:ext cx="393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1" name="Line 89"/>
            <p:cNvSpPr>
              <a:spLocks noChangeShapeType="1"/>
            </p:cNvSpPr>
            <p:nvPr/>
          </p:nvSpPr>
          <p:spPr bwMode="auto">
            <a:xfrm>
              <a:off x="2176" y="838"/>
              <a:ext cx="0" cy="6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2" name="Rectangle 90"/>
            <p:cNvSpPr>
              <a:spLocks noChangeArrowheads="1"/>
            </p:cNvSpPr>
            <p:nvPr/>
          </p:nvSpPr>
          <p:spPr bwMode="auto">
            <a:xfrm>
              <a:off x="2176" y="838"/>
              <a:ext cx="3" cy="6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3" name="Line 91"/>
            <p:cNvSpPr>
              <a:spLocks noChangeShapeType="1"/>
            </p:cNvSpPr>
            <p:nvPr/>
          </p:nvSpPr>
          <p:spPr bwMode="auto">
            <a:xfrm>
              <a:off x="1089" y="1072"/>
              <a:ext cx="40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4" name="Rectangle 92"/>
            <p:cNvSpPr>
              <a:spLocks noChangeArrowheads="1"/>
            </p:cNvSpPr>
            <p:nvPr/>
          </p:nvSpPr>
          <p:spPr bwMode="auto">
            <a:xfrm>
              <a:off x="1089" y="1072"/>
              <a:ext cx="408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5" name="Line 93"/>
            <p:cNvSpPr>
              <a:spLocks noChangeShapeType="1"/>
            </p:cNvSpPr>
            <p:nvPr/>
          </p:nvSpPr>
          <p:spPr bwMode="auto">
            <a:xfrm>
              <a:off x="1552" y="1072"/>
              <a:ext cx="417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6" name="Rectangle 94"/>
            <p:cNvSpPr>
              <a:spLocks noChangeArrowheads="1"/>
            </p:cNvSpPr>
            <p:nvPr/>
          </p:nvSpPr>
          <p:spPr bwMode="auto">
            <a:xfrm>
              <a:off x="1552" y="1072"/>
              <a:ext cx="417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7" name="Line 95"/>
            <p:cNvSpPr>
              <a:spLocks noChangeShapeType="1"/>
            </p:cNvSpPr>
            <p:nvPr/>
          </p:nvSpPr>
          <p:spPr bwMode="auto">
            <a:xfrm>
              <a:off x="699" y="1310"/>
              <a:ext cx="0" cy="5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8" name="Rectangle 96"/>
            <p:cNvSpPr>
              <a:spLocks noChangeArrowheads="1"/>
            </p:cNvSpPr>
            <p:nvPr/>
          </p:nvSpPr>
          <p:spPr bwMode="auto">
            <a:xfrm>
              <a:off x="699" y="1310"/>
              <a:ext cx="3" cy="5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9" name="Line 97"/>
            <p:cNvSpPr>
              <a:spLocks noChangeShapeType="1"/>
            </p:cNvSpPr>
            <p:nvPr/>
          </p:nvSpPr>
          <p:spPr bwMode="auto">
            <a:xfrm>
              <a:off x="1269" y="2279"/>
              <a:ext cx="17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0" name="Rectangle 98"/>
            <p:cNvSpPr>
              <a:spLocks noChangeArrowheads="1"/>
            </p:cNvSpPr>
            <p:nvPr/>
          </p:nvSpPr>
          <p:spPr bwMode="auto">
            <a:xfrm>
              <a:off x="1269" y="2279"/>
              <a:ext cx="170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1" name="Line 99"/>
            <p:cNvSpPr>
              <a:spLocks noChangeShapeType="1"/>
            </p:cNvSpPr>
            <p:nvPr/>
          </p:nvSpPr>
          <p:spPr bwMode="auto">
            <a:xfrm>
              <a:off x="1269" y="2339"/>
              <a:ext cx="17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2" name="Rectangle 100"/>
            <p:cNvSpPr>
              <a:spLocks noChangeArrowheads="1"/>
            </p:cNvSpPr>
            <p:nvPr/>
          </p:nvSpPr>
          <p:spPr bwMode="auto">
            <a:xfrm>
              <a:off x="1269" y="2339"/>
              <a:ext cx="170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" name="Line 101"/>
            <p:cNvSpPr>
              <a:spLocks noChangeShapeType="1"/>
            </p:cNvSpPr>
            <p:nvPr/>
          </p:nvSpPr>
          <p:spPr bwMode="auto">
            <a:xfrm>
              <a:off x="1966" y="835"/>
              <a:ext cx="0" cy="6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" name="Rectangle 102"/>
            <p:cNvSpPr>
              <a:spLocks noChangeArrowheads="1"/>
            </p:cNvSpPr>
            <p:nvPr/>
          </p:nvSpPr>
          <p:spPr bwMode="auto">
            <a:xfrm>
              <a:off x="1966" y="835"/>
              <a:ext cx="3" cy="6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5" name="Line 103"/>
            <p:cNvSpPr>
              <a:spLocks noChangeShapeType="1"/>
            </p:cNvSpPr>
            <p:nvPr/>
          </p:nvSpPr>
          <p:spPr bwMode="auto">
            <a:xfrm>
              <a:off x="2176" y="996"/>
              <a:ext cx="0" cy="7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6" name="Rectangle 104"/>
            <p:cNvSpPr>
              <a:spLocks noChangeArrowheads="1"/>
            </p:cNvSpPr>
            <p:nvPr/>
          </p:nvSpPr>
          <p:spPr bwMode="auto">
            <a:xfrm>
              <a:off x="2176" y="996"/>
              <a:ext cx="3" cy="7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7" name="Line 105"/>
            <p:cNvSpPr>
              <a:spLocks noChangeShapeType="1"/>
            </p:cNvSpPr>
            <p:nvPr/>
          </p:nvSpPr>
          <p:spPr bwMode="auto">
            <a:xfrm>
              <a:off x="2091" y="993"/>
              <a:ext cx="0" cy="8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8" name="Rectangle 106"/>
            <p:cNvSpPr>
              <a:spLocks noChangeArrowheads="1"/>
            </p:cNvSpPr>
            <p:nvPr/>
          </p:nvSpPr>
          <p:spPr bwMode="auto">
            <a:xfrm>
              <a:off x="2091" y="993"/>
              <a:ext cx="3" cy="8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9" name="Line 107"/>
            <p:cNvSpPr>
              <a:spLocks noChangeShapeType="1"/>
            </p:cNvSpPr>
            <p:nvPr/>
          </p:nvSpPr>
          <p:spPr bwMode="auto">
            <a:xfrm>
              <a:off x="358" y="1130"/>
              <a:ext cx="0" cy="18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0" name="Rectangle 108"/>
            <p:cNvSpPr>
              <a:spLocks noChangeArrowheads="1"/>
            </p:cNvSpPr>
            <p:nvPr/>
          </p:nvSpPr>
          <p:spPr bwMode="auto">
            <a:xfrm>
              <a:off x="358" y="1130"/>
              <a:ext cx="3" cy="18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1" name="Line 109"/>
            <p:cNvSpPr>
              <a:spLocks noChangeShapeType="1"/>
            </p:cNvSpPr>
            <p:nvPr/>
          </p:nvSpPr>
          <p:spPr bwMode="auto">
            <a:xfrm>
              <a:off x="699" y="2050"/>
              <a:ext cx="0" cy="5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2" name="Rectangle 110"/>
            <p:cNvSpPr>
              <a:spLocks noChangeArrowheads="1"/>
            </p:cNvSpPr>
            <p:nvPr/>
          </p:nvSpPr>
          <p:spPr bwMode="auto">
            <a:xfrm>
              <a:off x="699" y="2050"/>
              <a:ext cx="3" cy="5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3" name="Line 111"/>
            <p:cNvSpPr>
              <a:spLocks noChangeShapeType="1"/>
            </p:cNvSpPr>
            <p:nvPr/>
          </p:nvSpPr>
          <p:spPr bwMode="auto">
            <a:xfrm>
              <a:off x="1266" y="1310"/>
              <a:ext cx="0" cy="108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4" name="Rectangle 112"/>
            <p:cNvSpPr>
              <a:spLocks noChangeArrowheads="1"/>
            </p:cNvSpPr>
            <p:nvPr/>
          </p:nvSpPr>
          <p:spPr bwMode="auto">
            <a:xfrm>
              <a:off x="1266" y="1310"/>
              <a:ext cx="3" cy="108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5" name="Line 113"/>
            <p:cNvSpPr>
              <a:spLocks noChangeShapeType="1"/>
            </p:cNvSpPr>
            <p:nvPr/>
          </p:nvSpPr>
          <p:spPr bwMode="auto">
            <a:xfrm>
              <a:off x="1436" y="1310"/>
              <a:ext cx="0" cy="108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6" name="Rectangle 114"/>
            <p:cNvSpPr>
              <a:spLocks noChangeArrowheads="1"/>
            </p:cNvSpPr>
            <p:nvPr/>
          </p:nvSpPr>
          <p:spPr bwMode="auto">
            <a:xfrm>
              <a:off x="1436" y="1310"/>
              <a:ext cx="3" cy="108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7" name="Line 115"/>
            <p:cNvSpPr>
              <a:spLocks noChangeShapeType="1"/>
            </p:cNvSpPr>
            <p:nvPr/>
          </p:nvSpPr>
          <p:spPr bwMode="auto">
            <a:xfrm>
              <a:off x="1665" y="2221"/>
              <a:ext cx="0" cy="17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8" name="Rectangle 116"/>
            <p:cNvSpPr>
              <a:spLocks noChangeArrowheads="1"/>
            </p:cNvSpPr>
            <p:nvPr/>
          </p:nvSpPr>
          <p:spPr bwMode="auto">
            <a:xfrm>
              <a:off x="1665" y="2221"/>
              <a:ext cx="3" cy="17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9" name="Line 117"/>
            <p:cNvSpPr>
              <a:spLocks noChangeShapeType="1"/>
            </p:cNvSpPr>
            <p:nvPr/>
          </p:nvSpPr>
          <p:spPr bwMode="auto">
            <a:xfrm>
              <a:off x="1893" y="2221"/>
              <a:ext cx="0" cy="17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0" name="Rectangle 118"/>
            <p:cNvSpPr>
              <a:spLocks noChangeArrowheads="1"/>
            </p:cNvSpPr>
            <p:nvPr/>
          </p:nvSpPr>
          <p:spPr bwMode="auto">
            <a:xfrm>
              <a:off x="1893" y="2221"/>
              <a:ext cx="3" cy="17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1" name="Line 119"/>
            <p:cNvSpPr>
              <a:spLocks noChangeShapeType="1"/>
            </p:cNvSpPr>
            <p:nvPr/>
          </p:nvSpPr>
          <p:spPr bwMode="auto">
            <a:xfrm>
              <a:off x="638" y="2394"/>
              <a:ext cx="0" cy="6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2" name="Rectangle 120"/>
            <p:cNvSpPr>
              <a:spLocks noChangeArrowheads="1"/>
            </p:cNvSpPr>
            <p:nvPr/>
          </p:nvSpPr>
          <p:spPr bwMode="auto">
            <a:xfrm>
              <a:off x="638" y="2394"/>
              <a:ext cx="3" cy="6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3" name="Line 121"/>
            <p:cNvSpPr>
              <a:spLocks noChangeShapeType="1"/>
            </p:cNvSpPr>
            <p:nvPr/>
          </p:nvSpPr>
          <p:spPr bwMode="auto">
            <a:xfrm>
              <a:off x="970" y="2394"/>
              <a:ext cx="0" cy="6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4" name="Rectangle 122"/>
            <p:cNvSpPr>
              <a:spLocks noChangeArrowheads="1"/>
            </p:cNvSpPr>
            <p:nvPr/>
          </p:nvSpPr>
          <p:spPr bwMode="auto">
            <a:xfrm>
              <a:off x="970" y="2394"/>
              <a:ext cx="3" cy="6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5" name="Line 123"/>
            <p:cNvSpPr>
              <a:spLocks noChangeShapeType="1"/>
            </p:cNvSpPr>
            <p:nvPr/>
          </p:nvSpPr>
          <p:spPr bwMode="auto">
            <a:xfrm>
              <a:off x="1089" y="2394"/>
              <a:ext cx="0" cy="6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6" name="Rectangle 124"/>
            <p:cNvSpPr>
              <a:spLocks noChangeArrowheads="1"/>
            </p:cNvSpPr>
            <p:nvPr/>
          </p:nvSpPr>
          <p:spPr bwMode="auto">
            <a:xfrm>
              <a:off x="1089" y="2394"/>
              <a:ext cx="3" cy="6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7" name="Line 125"/>
            <p:cNvSpPr>
              <a:spLocks noChangeShapeType="1"/>
            </p:cNvSpPr>
            <p:nvPr/>
          </p:nvSpPr>
          <p:spPr bwMode="auto">
            <a:xfrm>
              <a:off x="1378" y="2394"/>
              <a:ext cx="0" cy="6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8" name="Rectangle 126"/>
            <p:cNvSpPr>
              <a:spLocks noChangeArrowheads="1"/>
            </p:cNvSpPr>
            <p:nvPr/>
          </p:nvSpPr>
          <p:spPr bwMode="auto">
            <a:xfrm>
              <a:off x="1378" y="2394"/>
              <a:ext cx="3" cy="6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9" name="Line 127"/>
            <p:cNvSpPr>
              <a:spLocks noChangeShapeType="1"/>
            </p:cNvSpPr>
            <p:nvPr/>
          </p:nvSpPr>
          <p:spPr bwMode="auto">
            <a:xfrm>
              <a:off x="1777" y="2394"/>
              <a:ext cx="0" cy="6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0" name="Rectangle 128"/>
            <p:cNvSpPr>
              <a:spLocks noChangeArrowheads="1"/>
            </p:cNvSpPr>
            <p:nvPr/>
          </p:nvSpPr>
          <p:spPr bwMode="auto">
            <a:xfrm>
              <a:off x="1777" y="2394"/>
              <a:ext cx="3" cy="6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1" name="Line 129"/>
            <p:cNvSpPr>
              <a:spLocks noChangeShapeType="1"/>
            </p:cNvSpPr>
            <p:nvPr/>
          </p:nvSpPr>
          <p:spPr bwMode="auto">
            <a:xfrm>
              <a:off x="2064" y="2394"/>
              <a:ext cx="0" cy="6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2" name="Rectangle 130"/>
            <p:cNvSpPr>
              <a:spLocks noChangeArrowheads="1"/>
            </p:cNvSpPr>
            <p:nvPr/>
          </p:nvSpPr>
          <p:spPr bwMode="auto">
            <a:xfrm>
              <a:off x="2064" y="2394"/>
              <a:ext cx="3" cy="6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3" name="Line 131"/>
            <p:cNvSpPr>
              <a:spLocks noChangeShapeType="1"/>
            </p:cNvSpPr>
            <p:nvPr/>
          </p:nvSpPr>
          <p:spPr bwMode="auto">
            <a:xfrm>
              <a:off x="1969" y="835"/>
              <a:ext cx="21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4" name="Rectangle 132"/>
            <p:cNvSpPr>
              <a:spLocks noChangeArrowheads="1"/>
            </p:cNvSpPr>
            <p:nvPr/>
          </p:nvSpPr>
          <p:spPr bwMode="auto">
            <a:xfrm>
              <a:off x="1969" y="835"/>
              <a:ext cx="210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5" name="Line 133"/>
            <p:cNvSpPr>
              <a:spLocks noChangeShapeType="1"/>
            </p:cNvSpPr>
            <p:nvPr/>
          </p:nvSpPr>
          <p:spPr bwMode="auto">
            <a:xfrm>
              <a:off x="1969" y="896"/>
              <a:ext cx="21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6" name="Rectangle 134"/>
            <p:cNvSpPr>
              <a:spLocks noChangeArrowheads="1"/>
            </p:cNvSpPr>
            <p:nvPr/>
          </p:nvSpPr>
          <p:spPr bwMode="auto">
            <a:xfrm>
              <a:off x="1969" y="896"/>
              <a:ext cx="210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7" name="Line 135"/>
            <p:cNvSpPr>
              <a:spLocks noChangeShapeType="1"/>
            </p:cNvSpPr>
            <p:nvPr/>
          </p:nvSpPr>
          <p:spPr bwMode="auto">
            <a:xfrm>
              <a:off x="2094" y="993"/>
              <a:ext cx="8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8" name="Rectangle 136"/>
            <p:cNvSpPr>
              <a:spLocks noChangeArrowheads="1"/>
            </p:cNvSpPr>
            <p:nvPr/>
          </p:nvSpPr>
          <p:spPr bwMode="auto">
            <a:xfrm>
              <a:off x="2094" y="993"/>
              <a:ext cx="85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9" name="Line 137"/>
            <p:cNvSpPr>
              <a:spLocks noChangeShapeType="1"/>
            </p:cNvSpPr>
            <p:nvPr/>
          </p:nvSpPr>
          <p:spPr bwMode="auto">
            <a:xfrm>
              <a:off x="2094" y="1072"/>
              <a:ext cx="8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0" name="Rectangle 138"/>
            <p:cNvSpPr>
              <a:spLocks noChangeArrowheads="1"/>
            </p:cNvSpPr>
            <p:nvPr/>
          </p:nvSpPr>
          <p:spPr bwMode="auto">
            <a:xfrm>
              <a:off x="2094" y="1072"/>
              <a:ext cx="85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1" name="Line 139"/>
            <p:cNvSpPr>
              <a:spLocks noChangeShapeType="1"/>
            </p:cNvSpPr>
            <p:nvPr/>
          </p:nvSpPr>
          <p:spPr bwMode="auto">
            <a:xfrm>
              <a:off x="130" y="1307"/>
              <a:ext cx="2049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2" name="Rectangle 140"/>
            <p:cNvSpPr>
              <a:spLocks noChangeArrowheads="1"/>
            </p:cNvSpPr>
            <p:nvPr/>
          </p:nvSpPr>
          <p:spPr bwMode="auto">
            <a:xfrm>
              <a:off x="130" y="1307"/>
              <a:ext cx="2049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3" name="Line 141"/>
            <p:cNvSpPr>
              <a:spLocks noChangeShapeType="1"/>
            </p:cNvSpPr>
            <p:nvPr/>
          </p:nvSpPr>
          <p:spPr bwMode="auto">
            <a:xfrm>
              <a:off x="140" y="1362"/>
              <a:ext cx="1139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4" name="Rectangle 142"/>
            <p:cNvSpPr>
              <a:spLocks noChangeArrowheads="1"/>
            </p:cNvSpPr>
            <p:nvPr/>
          </p:nvSpPr>
          <p:spPr bwMode="auto">
            <a:xfrm>
              <a:off x="130" y="1362"/>
              <a:ext cx="1139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5" name="Line 143"/>
            <p:cNvSpPr>
              <a:spLocks noChangeShapeType="1"/>
            </p:cNvSpPr>
            <p:nvPr/>
          </p:nvSpPr>
          <p:spPr bwMode="auto">
            <a:xfrm>
              <a:off x="1269" y="1477"/>
              <a:ext cx="91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6" name="Rectangle 144"/>
            <p:cNvSpPr>
              <a:spLocks noChangeArrowheads="1"/>
            </p:cNvSpPr>
            <p:nvPr/>
          </p:nvSpPr>
          <p:spPr bwMode="auto">
            <a:xfrm>
              <a:off x="1269" y="1477"/>
              <a:ext cx="910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8" name="Rectangle 146"/>
            <p:cNvSpPr>
              <a:spLocks noChangeArrowheads="1"/>
            </p:cNvSpPr>
            <p:nvPr/>
          </p:nvSpPr>
          <p:spPr bwMode="auto">
            <a:xfrm>
              <a:off x="130" y="1675"/>
              <a:ext cx="1309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9" name="Line 147"/>
            <p:cNvSpPr>
              <a:spLocks noChangeShapeType="1"/>
            </p:cNvSpPr>
            <p:nvPr/>
          </p:nvSpPr>
          <p:spPr bwMode="auto">
            <a:xfrm>
              <a:off x="1269" y="1736"/>
              <a:ext cx="17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0" name="Rectangle 148"/>
            <p:cNvSpPr>
              <a:spLocks noChangeArrowheads="1"/>
            </p:cNvSpPr>
            <p:nvPr/>
          </p:nvSpPr>
          <p:spPr bwMode="auto">
            <a:xfrm>
              <a:off x="1269" y="1736"/>
              <a:ext cx="170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1" name="Line 149"/>
            <p:cNvSpPr>
              <a:spLocks noChangeShapeType="1"/>
            </p:cNvSpPr>
            <p:nvPr/>
          </p:nvSpPr>
          <p:spPr bwMode="auto">
            <a:xfrm>
              <a:off x="130" y="1855"/>
              <a:ext cx="2049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2" name="Rectangle 150"/>
            <p:cNvSpPr>
              <a:spLocks noChangeArrowheads="1"/>
            </p:cNvSpPr>
            <p:nvPr/>
          </p:nvSpPr>
          <p:spPr bwMode="auto">
            <a:xfrm>
              <a:off x="130" y="1855"/>
              <a:ext cx="2049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3" name="Line 151"/>
            <p:cNvSpPr>
              <a:spLocks noChangeShapeType="1"/>
            </p:cNvSpPr>
            <p:nvPr/>
          </p:nvSpPr>
          <p:spPr bwMode="auto">
            <a:xfrm>
              <a:off x="1269" y="1919"/>
              <a:ext cx="17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4" name="Rectangle 152"/>
            <p:cNvSpPr>
              <a:spLocks noChangeArrowheads="1"/>
            </p:cNvSpPr>
            <p:nvPr/>
          </p:nvSpPr>
          <p:spPr bwMode="auto">
            <a:xfrm>
              <a:off x="1269" y="1919"/>
              <a:ext cx="170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5" name="Line 153"/>
            <p:cNvSpPr>
              <a:spLocks noChangeShapeType="1"/>
            </p:cNvSpPr>
            <p:nvPr/>
          </p:nvSpPr>
          <p:spPr bwMode="auto">
            <a:xfrm>
              <a:off x="130" y="2047"/>
              <a:ext cx="1309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6" name="Rectangle 154"/>
            <p:cNvSpPr>
              <a:spLocks noChangeArrowheads="1"/>
            </p:cNvSpPr>
            <p:nvPr/>
          </p:nvSpPr>
          <p:spPr bwMode="auto">
            <a:xfrm>
              <a:off x="130" y="2047"/>
              <a:ext cx="1309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7" name="Line 155"/>
            <p:cNvSpPr>
              <a:spLocks noChangeShapeType="1"/>
            </p:cNvSpPr>
            <p:nvPr/>
          </p:nvSpPr>
          <p:spPr bwMode="auto">
            <a:xfrm>
              <a:off x="121" y="2107"/>
              <a:ext cx="1139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8" name="Rectangle 156"/>
            <p:cNvSpPr>
              <a:spLocks noChangeArrowheads="1"/>
            </p:cNvSpPr>
            <p:nvPr/>
          </p:nvSpPr>
          <p:spPr bwMode="auto">
            <a:xfrm>
              <a:off x="130" y="2102"/>
              <a:ext cx="1139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9" name="Line 157"/>
            <p:cNvSpPr>
              <a:spLocks noChangeShapeType="1"/>
            </p:cNvSpPr>
            <p:nvPr/>
          </p:nvSpPr>
          <p:spPr bwMode="auto">
            <a:xfrm>
              <a:off x="1269" y="2218"/>
              <a:ext cx="91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0" name="Rectangle 158"/>
            <p:cNvSpPr>
              <a:spLocks noChangeArrowheads="1"/>
            </p:cNvSpPr>
            <p:nvPr/>
          </p:nvSpPr>
          <p:spPr bwMode="auto">
            <a:xfrm>
              <a:off x="1269" y="2218"/>
              <a:ext cx="910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1" name="Line 159"/>
            <p:cNvSpPr>
              <a:spLocks noChangeShapeType="1"/>
            </p:cNvSpPr>
            <p:nvPr/>
          </p:nvSpPr>
          <p:spPr bwMode="auto">
            <a:xfrm>
              <a:off x="1668" y="2279"/>
              <a:ext cx="22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2" name="Rectangle 160"/>
            <p:cNvSpPr>
              <a:spLocks noChangeArrowheads="1"/>
            </p:cNvSpPr>
            <p:nvPr/>
          </p:nvSpPr>
          <p:spPr bwMode="auto">
            <a:xfrm>
              <a:off x="1668" y="2279"/>
              <a:ext cx="228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3" name="Line 161"/>
            <p:cNvSpPr>
              <a:spLocks noChangeShapeType="1"/>
            </p:cNvSpPr>
            <p:nvPr/>
          </p:nvSpPr>
          <p:spPr bwMode="auto">
            <a:xfrm>
              <a:off x="1668" y="2339"/>
              <a:ext cx="22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4" name="Rectangle 162"/>
            <p:cNvSpPr>
              <a:spLocks noChangeArrowheads="1"/>
            </p:cNvSpPr>
            <p:nvPr/>
          </p:nvSpPr>
          <p:spPr bwMode="auto">
            <a:xfrm>
              <a:off x="1668" y="2339"/>
              <a:ext cx="228" cy="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6" name="Rectangle 164"/>
            <p:cNvSpPr>
              <a:spLocks noChangeArrowheads="1"/>
            </p:cNvSpPr>
            <p:nvPr/>
          </p:nvSpPr>
          <p:spPr bwMode="auto">
            <a:xfrm>
              <a:off x="130" y="2391"/>
              <a:ext cx="2049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7" name="Line 165"/>
            <p:cNvSpPr>
              <a:spLocks noChangeShapeType="1"/>
            </p:cNvSpPr>
            <p:nvPr/>
          </p:nvSpPr>
          <p:spPr bwMode="auto">
            <a:xfrm>
              <a:off x="130" y="2452"/>
              <a:ext cx="2049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8" name="Rectangle 166"/>
            <p:cNvSpPr>
              <a:spLocks noChangeArrowheads="1"/>
            </p:cNvSpPr>
            <p:nvPr/>
          </p:nvSpPr>
          <p:spPr bwMode="auto">
            <a:xfrm>
              <a:off x="130" y="2452"/>
              <a:ext cx="2049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9" name="Line 167"/>
            <p:cNvSpPr>
              <a:spLocks noChangeShapeType="1"/>
            </p:cNvSpPr>
            <p:nvPr/>
          </p:nvSpPr>
          <p:spPr bwMode="auto">
            <a:xfrm>
              <a:off x="130" y="2766"/>
              <a:ext cx="2049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0" name="Rectangle 168"/>
            <p:cNvSpPr>
              <a:spLocks noChangeArrowheads="1"/>
            </p:cNvSpPr>
            <p:nvPr/>
          </p:nvSpPr>
          <p:spPr bwMode="auto">
            <a:xfrm>
              <a:off x="130" y="2766"/>
              <a:ext cx="2049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1" name="Line 169"/>
            <p:cNvSpPr>
              <a:spLocks noChangeShapeType="1"/>
            </p:cNvSpPr>
            <p:nvPr/>
          </p:nvSpPr>
          <p:spPr bwMode="auto">
            <a:xfrm>
              <a:off x="699" y="2943"/>
              <a:ext cx="68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2" name="Rectangle 170"/>
            <p:cNvSpPr>
              <a:spLocks noChangeArrowheads="1"/>
            </p:cNvSpPr>
            <p:nvPr/>
          </p:nvSpPr>
          <p:spPr bwMode="auto">
            <a:xfrm>
              <a:off x="699" y="2943"/>
              <a:ext cx="682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3" name="Line 171"/>
            <p:cNvSpPr>
              <a:spLocks noChangeShapeType="1"/>
            </p:cNvSpPr>
            <p:nvPr/>
          </p:nvSpPr>
          <p:spPr bwMode="auto">
            <a:xfrm>
              <a:off x="699" y="3119"/>
              <a:ext cx="68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4" name="Rectangle 172"/>
            <p:cNvSpPr>
              <a:spLocks noChangeArrowheads="1"/>
            </p:cNvSpPr>
            <p:nvPr/>
          </p:nvSpPr>
          <p:spPr bwMode="auto">
            <a:xfrm>
              <a:off x="699" y="3119"/>
              <a:ext cx="682" cy="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75" name="Прямоугольник 174"/>
          <p:cNvSpPr/>
          <p:nvPr/>
        </p:nvSpPr>
        <p:spPr>
          <a:xfrm>
            <a:off x="7637983" y="2756294"/>
            <a:ext cx="1437267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40102</a:t>
            </a:r>
            <a:r>
              <a:rPr lang="en-US" sz="5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XXXXXXXXXXXXXXX</a:t>
            </a:r>
            <a:endParaRPr lang="ru-RU" sz="14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5397289" y="935580"/>
            <a:ext cx="502061" cy="1692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00" dirty="0" smtClean="0"/>
              <a:t>10.01.2022</a:t>
            </a:r>
            <a:endParaRPr lang="ru-RU" sz="5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6469864" y="918495"/>
            <a:ext cx="502061" cy="1692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00" dirty="0" smtClean="0"/>
              <a:t>10.01.2022</a:t>
            </a:r>
            <a:endParaRPr lang="ru-RU" sz="5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7189418" y="1179100"/>
            <a:ext cx="502061" cy="1692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00" dirty="0" smtClean="0"/>
              <a:t>10.01.2022</a:t>
            </a:r>
            <a:endParaRPr lang="ru-RU" sz="500" dirty="0"/>
          </a:p>
        </p:txBody>
      </p:sp>
      <p:sp>
        <p:nvSpPr>
          <p:cNvPr id="179" name="Прямоугольник 178"/>
          <p:cNvSpPr/>
          <p:nvPr/>
        </p:nvSpPr>
        <p:spPr>
          <a:xfrm>
            <a:off x="8830059" y="1221925"/>
            <a:ext cx="255198" cy="1692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00" dirty="0" smtClean="0"/>
              <a:t>13</a:t>
            </a:r>
            <a:endParaRPr lang="ru-RU" sz="5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202044" y="2643832"/>
            <a:ext cx="300608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ОТДЕЛЕНИЕ ПСКОВ БАНКА РОССИИ//УФК по Псковской области, </a:t>
            </a:r>
            <a:endParaRPr lang="ru-RU" sz="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 </a:t>
            </a:r>
            <a:r>
              <a:rPr lang="ru-RU" sz="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Псков</a:t>
            </a:r>
          </a:p>
        </p:txBody>
      </p:sp>
      <p:sp>
        <p:nvSpPr>
          <p:cNvPr id="183" name="Прямоугольник 182"/>
          <p:cNvSpPr/>
          <p:nvPr/>
        </p:nvSpPr>
        <p:spPr>
          <a:xfrm>
            <a:off x="435648" y="747504"/>
            <a:ext cx="4492833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dist="25400" dir="3000000" algn="ctr" rotWithShape="0">
              <a:srgbClr val="11437F"/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ru-RU" sz="1200" dirty="0"/>
              <a:t>У</a:t>
            </a:r>
            <a:r>
              <a:rPr lang="ru-RU" sz="1200" dirty="0" smtClean="0"/>
              <a:t>казывается </a:t>
            </a:r>
            <a:r>
              <a:rPr lang="ru-RU" sz="1200" dirty="0"/>
              <a:t>дата составления распоряжения</a:t>
            </a:r>
          </a:p>
        </p:txBody>
      </p:sp>
      <p:sp>
        <p:nvSpPr>
          <p:cNvPr id="186" name="Прямоугольник 185"/>
          <p:cNvSpPr/>
          <p:nvPr/>
        </p:nvSpPr>
        <p:spPr>
          <a:xfrm>
            <a:off x="1540654" y="1240477"/>
            <a:ext cx="2205693" cy="2616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dist="25400" dir="3000000" algn="ctr" rotWithShape="0">
              <a:srgbClr val="11437F"/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1100" b="1" i="1" dirty="0" err="1">
                <a:solidFill>
                  <a:schemeClr val="dk1"/>
                </a:solidFill>
              </a:rPr>
              <a:t>AccDocDate</a:t>
            </a:r>
            <a:r>
              <a:rPr lang="en-US" sz="1100" b="1" i="1" dirty="0">
                <a:solidFill>
                  <a:schemeClr val="dk1"/>
                </a:solidFill>
              </a:rPr>
              <a:t> = </a:t>
            </a:r>
            <a:r>
              <a:rPr lang="en-US" sz="1100" b="1" i="1" dirty="0" smtClean="0">
                <a:solidFill>
                  <a:schemeClr val="dk1"/>
                </a:solidFill>
              </a:rPr>
              <a:t>10.</a:t>
            </a:r>
            <a:r>
              <a:rPr lang="ru-RU" sz="1100" b="1" i="1" dirty="0" smtClean="0">
                <a:solidFill>
                  <a:schemeClr val="dk1"/>
                </a:solidFill>
              </a:rPr>
              <a:t>01</a:t>
            </a:r>
            <a:r>
              <a:rPr lang="en-US" sz="1100" b="1" i="1" dirty="0" smtClean="0">
                <a:solidFill>
                  <a:schemeClr val="dk1"/>
                </a:solidFill>
              </a:rPr>
              <a:t>.202</a:t>
            </a:r>
            <a:r>
              <a:rPr lang="ru-RU" sz="1100" b="1" i="1" dirty="0" smtClean="0">
                <a:solidFill>
                  <a:schemeClr val="dk1"/>
                </a:solidFill>
              </a:rPr>
              <a:t>2</a:t>
            </a:r>
            <a:endParaRPr lang="ru-RU" sz="1100" b="1" i="1" dirty="0">
              <a:solidFill>
                <a:schemeClr val="dk1"/>
              </a:solidFill>
            </a:endParaRPr>
          </a:p>
        </p:txBody>
      </p:sp>
      <p:cxnSp>
        <p:nvCxnSpPr>
          <p:cNvPr id="180" name="Прямая соединительная линия 8"/>
          <p:cNvCxnSpPr/>
          <p:nvPr/>
        </p:nvCxnSpPr>
        <p:spPr>
          <a:xfrm>
            <a:off x="5028232" y="956652"/>
            <a:ext cx="2210768" cy="306998"/>
          </a:xfrm>
          <a:prstGeom prst="bentConnector3">
            <a:avLst>
              <a:gd name="adj1" fmla="val 50000"/>
            </a:avLst>
          </a:prstGeom>
          <a:ln w="19050">
            <a:solidFill>
              <a:srgbClr val="11437F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0" name="Равнобедренный треугольник 189"/>
          <p:cNvSpPr/>
          <p:nvPr/>
        </p:nvSpPr>
        <p:spPr>
          <a:xfrm rot="10800000">
            <a:off x="2580230" y="1079465"/>
            <a:ext cx="263578" cy="108625"/>
          </a:xfrm>
          <a:prstGeom prst="triangle">
            <a:avLst/>
          </a:prstGeom>
          <a:solidFill>
            <a:schemeClr val="accent1">
              <a:lumMod val="60000"/>
              <a:lumOff val="40000"/>
            </a:schemeClr>
          </a:solidFill>
          <a:ln w="15875">
            <a:solidFill>
              <a:srgbClr val="1143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1" name="Прямоугольник 190"/>
          <p:cNvSpPr/>
          <p:nvPr/>
        </p:nvSpPr>
        <p:spPr>
          <a:xfrm>
            <a:off x="435649" y="1807160"/>
            <a:ext cx="4502386" cy="10156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dist="25400" dir="3000000" algn="ctr" rotWithShape="0">
              <a:srgbClr val="11437F"/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В контейнере «</a:t>
            </a:r>
            <a:r>
              <a:rPr lang="ru-RU" sz="1200" dirty="0" err="1">
                <a:solidFill>
                  <a:prstClr val="black"/>
                </a:solidFill>
                <a:cs typeface="Arial" pitchFamily="34" charset="0"/>
              </a:rPr>
              <a:t>PartialPayt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» указывается дата платежного документа. </a:t>
            </a:r>
            <a:r>
              <a:rPr lang="ru-RU" sz="1200" dirty="0" smtClean="0">
                <a:solidFill>
                  <a:prstClr val="black"/>
                </a:solidFill>
                <a:cs typeface="Arial" pitchFamily="34" charset="0"/>
              </a:rPr>
              <a:t/>
            </a:r>
            <a:br>
              <a:rPr lang="ru-RU" sz="1200" dirty="0" smtClean="0">
                <a:solidFill>
                  <a:prstClr val="black"/>
                </a:solidFill>
                <a:cs typeface="Arial" pitchFamily="34" charset="0"/>
              </a:rPr>
            </a:br>
            <a:r>
              <a:rPr lang="ru-RU" sz="1200" dirty="0" smtClean="0">
                <a:solidFill>
                  <a:prstClr val="black"/>
                </a:solidFill>
                <a:cs typeface="Arial" pitchFamily="34" charset="0"/>
              </a:rPr>
              <a:t>Данное 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значение переносится из реквизита </a:t>
            </a:r>
            <a:endParaRPr lang="en-US" sz="1200" dirty="0" smtClean="0">
              <a:solidFill>
                <a:prstClr val="black"/>
              </a:solidFill>
              <a:cs typeface="Arial" pitchFamily="34" charset="0"/>
            </a:endParaRPr>
          </a:p>
          <a:p>
            <a:pPr algn="ctr"/>
            <a:r>
              <a:rPr lang="ru-RU" sz="1200" dirty="0" smtClean="0">
                <a:solidFill>
                  <a:prstClr val="black"/>
                </a:solidFill>
                <a:cs typeface="Arial" pitchFamily="34" charset="0"/>
              </a:rPr>
              <a:t>4 </a:t>
            </a:r>
            <a:r>
              <a:rPr lang="ru-RU" sz="1200" dirty="0">
                <a:solidFill>
                  <a:prstClr val="black"/>
                </a:solidFill>
                <a:cs typeface="Arial" pitchFamily="34" charset="0"/>
              </a:rPr>
              <a:t>«Дата» распоряжения, по которому осуществляется частичное исполнение. </a:t>
            </a:r>
          </a:p>
        </p:txBody>
      </p:sp>
      <p:graphicFrame>
        <p:nvGraphicFramePr>
          <p:cNvPr id="193" name="Таблица 19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5740434"/>
              </p:ext>
            </p:extLst>
          </p:nvPr>
        </p:nvGraphicFramePr>
        <p:xfrm>
          <a:off x="1279874" y="3097438"/>
          <a:ext cx="2714486" cy="1665970"/>
        </p:xfrm>
        <a:graphic>
          <a:graphicData uri="http://schemas.openxmlformats.org/drawingml/2006/table">
            <a:tbl>
              <a:tblPr/>
              <a:tblGrid>
                <a:gridCol w="425841"/>
                <a:gridCol w="529685"/>
                <a:gridCol w="412664"/>
                <a:gridCol w="165885"/>
                <a:gridCol w="311395"/>
                <a:gridCol w="49237"/>
                <a:gridCol w="121573"/>
                <a:gridCol w="336696"/>
                <a:gridCol w="41584"/>
                <a:gridCol w="57768"/>
                <a:gridCol w="49237"/>
                <a:gridCol w="212921"/>
              </a:tblGrid>
              <a:tr h="214474">
                <a:tc rowSpan="2" gridSpan="7">
                  <a:txBody>
                    <a:bodyPr/>
                    <a:lstStyle/>
                    <a:p>
                      <a:endParaRPr lang="ru-RU" dirty="0"/>
                    </a:p>
                  </a:txBody>
                  <a:tcPr marL="16184" marR="16184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marL="3619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84" marR="161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marL="3619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84" marR="161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84" marR="161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3619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84" marR="161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6925">
                <a:tc gridSpan="7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ru-RU"/>
                    </a:p>
                  </a:txBody>
                  <a:tcPr marL="16184" marR="161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endParaRPr lang="ru-RU" dirty="0"/>
                    </a:p>
                  </a:txBody>
                  <a:tcPr marL="16184" marR="161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7749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 ч. плат.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84" marR="1618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spc="-3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Шифр плат. док.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spc="-3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84" marR="161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 плат. док.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215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84" marR="161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Дата плат. док.</a:t>
                      </a:r>
                      <a:endParaRPr lang="ru-RU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10.01.2022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84" marR="161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marL="3619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84" marR="161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3619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84" marR="161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77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marL="3619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84" marR="16184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5">
                  <a:txBody>
                    <a:bodyPr/>
                    <a:lstStyle/>
                    <a:p>
                      <a:pPr marL="3619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84" marR="161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7330">
                <a:tc gridSpan="7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операции  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84" marR="16184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3875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84" marR="16184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84" marR="161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84" marR="161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84" marR="161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84" marR="161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84" marR="161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875">
                <a:tc rowSpan="2" gridSpan="6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Назначение платежа  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84" marR="1618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Отметки банка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84" marR="1618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3875">
                <a:tc gridSpan="6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184" marR="161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94" name="Прямоугольник 193"/>
          <p:cNvSpPr/>
          <p:nvPr/>
        </p:nvSpPr>
        <p:spPr>
          <a:xfrm>
            <a:off x="1359494" y="3047318"/>
            <a:ext cx="1080150" cy="22538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b="1" i="1" dirty="0">
                <a:solidFill>
                  <a:schemeClr val="dk1"/>
                </a:solidFill>
              </a:rPr>
              <a:t>(реквизит 41)</a:t>
            </a:r>
          </a:p>
        </p:txBody>
      </p:sp>
      <p:sp>
        <p:nvSpPr>
          <p:cNvPr id="196" name="Прямоугольник 195"/>
          <p:cNvSpPr/>
          <p:nvPr/>
        </p:nvSpPr>
        <p:spPr>
          <a:xfrm rot="16200000">
            <a:off x="134817" y="3733363"/>
            <a:ext cx="1773962" cy="2154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800" b="1" dirty="0" smtClean="0"/>
              <a:t>Платежный ордер</a:t>
            </a:r>
            <a:endParaRPr lang="ru-RU" sz="800" dirty="0" smtClean="0"/>
          </a:p>
        </p:txBody>
      </p:sp>
      <p:cxnSp>
        <p:nvCxnSpPr>
          <p:cNvPr id="198" name="Прямая соединительная линия 197"/>
          <p:cNvCxnSpPr>
            <a:endCxn id="194" idx="3"/>
          </p:cNvCxnSpPr>
          <p:nvPr/>
        </p:nvCxnSpPr>
        <p:spPr>
          <a:xfrm flipH="1" flipV="1">
            <a:off x="2439644" y="3160009"/>
            <a:ext cx="344540" cy="434256"/>
          </a:xfrm>
          <a:prstGeom prst="line">
            <a:avLst/>
          </a:prstGeom>
          <a:ln>
            <a:solidFill>
              <a:schemeClr val="accent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4311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Заполнение атрибута </a:t>
            </a:r>
            <a:r>
              <a:rPr lang="en-US" dirty="0"/>
              <a:t>«</a:t>
            </a:r>
            <a:r>
              <a:rPr lang="en-US" dirty="0" err="1"/>
              <a:t>PaymentId</a:t>
            </a:r>
            <a:r>
              <a:rPr lang="en-US" dirty="0" smtClean="0"/>
              <a:t>»</a:t>
            </a:r>
            <a:endParaRPr lang="ru-RU" b="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691680" y="1486035"/>
            <a:ext cx="5976826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dist="25400" dir="3000000" algn="ctr" rotWithShape="0">
              <a:srgbClr val="11437F"/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ru-RU" sz="1200" dirty="0"/>
              <a:t>У</a:t>
            </a:r>
            <a:r>
              <a:rPr lang="ru-RU" sz="1200" dirty="0" smtClean="0"/>
              <a:t>казывается </a:t>
            </a:r>
            <a:r>
              <a:rPr lang="ru-RU" sz="1200" dirty="0"/>
              <a:t>уникальный присваиваемый номер операции (</a:t>
            </a:r>
            <a:r>
              <a:rPr lang="ru-RU" sz="1200" dirty="0" smtClean="0"/>
              <a:t>УПНО)</a:t>
            </a:r>
            <a:endParaRPr lang="ru-RU" sz="11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971600" y="2360662"/>
            <a:ext cx="1080150" cy="70788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i="1" dirty="0" err="1">
                <a:solidFill>
                  <a:schemeClr val="bg1"/>
                </a:solidFill>
              </a:rPr>
              <a:t>paymentDate</a:t>
            </a:r>
            <a:r>
              <a:rPr lang="en-US" sz="900" b="1" i="1" dirty="0">
                <a:solidFill>
                  <a:schemeClr val="bg1"/>
                </a:solidFill>
              </a:rPr>
              <a:t> = </a:t>
            </a:r>
            <a:r>
              <a:rPr lang="en-US" sz="900" b="1" i="1" dirty="0" smtClean="0">
                <a:solidFill>
                  <a:schemeClr val="bg1"/>
                </a:solidFill>
              </a:rPr>
              <a:t>04.01.2022</a:t>
            </a:r>
            <a:endParaRPr lang="ru-RU" sz="900" b="1" i="1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843808" y="2283718"/>
            <a:ext cx="2808312" cy="86177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000" dirty="0">
                <a:latin typeface="+mj-lt"/>
              </a:rPr>
              <a:t>в 17 - 24 разрядах указывается </a:t>
            </a:r>
            <a:r>
              <a:rPr lang="ru-RU" sz="1000" b="1" dirty="0">
                <a:latin typeface="+mj-lt"/>
              </a:rPr>
              <a:t>дата приема к исполнению распоряжения</a:t>
            </a:r>
            <a:r>
              <a:rPr lang="ru-RU" sz="1000" dirty="0">
                <a:latin typeface="+mj-lt"/>
              </a:rPr>
              <a:t> о переводе денежных средств при условии достаточности денежных средств на банковском счете плательщика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012160" y="2549528"/>
            <a:ext cx="3024420" cy="330154"/>
          </a:xfrm>
          <a:prstGeom prst="roundRect">
            <a:avLst>
              <a:gd name="adj" fmla="val 10372"/>
            </a:avLst>
          </a:prstGeom>
          <a:noFill/>
          <a:ln w="19050">
            <a:solidFill>
              <a:schemeClr val="accent1"/>
            </a:solidFill>
            <a:prstDash val="sysDot"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>
            <a:noAutofit/>
          </a:bodyPr>
          <a:lstStyle/>
          <a:p>
            <a:pPr algn="ctr"/>
            <a:r>
              <a:rPr lang="en-US" sz="1200" dirty="0" smtClean="0"/>
              <a:t>10460159</a:t>
            </a:r>
            <a:r>
              <a:rPr lang="ru-RU" sz="1200" dirty="0" smtClean="0"/>
              <a:t>88</a:t>
            </a:r>
            <a:r>
              <a:rPr lang="en-US" sz="1200" dirty="0" smtClean="0"/>
              <a:t>000030</a:t>
            </a:r>
            <a:r>
              <a:rPr lang="ru-RU" sz="1200" dirty="0" smtClean="0">
                <a:solidFill>
                  <a:srgbClr val="FF0000"/>
                </a:solidFill>
              </a:rPr>
              <a:t>0401</a:t>
            </a:r>
            <a:r>
              <a:rPr lang="en-US" sz="1200" dirty="0" smtClean="0">
                <a:solidFill>
                  <a:srgbClr val="FF0000"/>
                </a:solidFill>
              </a:rPr>
              <a:t>202</a:t>
            </a:r>
            <a:r>
              <a:rPr lang="ru-RU" sz="1200" dirty="0" smtClean="0">
                <a:solidFill>
                  <a:srgbClr val="FF0000"/>
                </a:solidFill>
              </a:rPr>
              <a:t>2</a:t>
            </a:r>
            <a:r>
              <a:rPr lang="en-US" sz="1200" dirty="0" smtClean="0"/>
              <a:t>00023562</a:t>
            </a:r>
            <a:endParaRPr lang="ru-RU" sz="1200" dirty="0"/>
          </a:p>
        </p:txBody>
      </p:sp>
      <p:sp>
        <p:nvSpPr>
          <p:cNvPr id="9" name="Равнобедренный треугольник 8"/>
          <p:cNvSpPr/>
          <p:nvPr/>
        </p:nvSpPr>
        <p:spPr>
          <a:xfrm rot="5400000" flipH="1">
            <a:off x="2367712" y="2599709"/>
            <a:ext cx="196123" cy="18000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Равнобедренный треугольник 9"/>
          <p:cNvSpPr/>
          <p:nvPr/>
        </p:nvSpPr>
        <p:spPr>
          <a:xfrm rot="5400000" flipH="1">
            <a:off x="5752088" y="2624601"/>
            <a:ext cx="196123" cy="180005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4016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резентация_СКП_11-09-19">
  <a:themeElements>
    <a:clrScheme name="Другая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6169</TotalTime>
  <Words>946</Words>
  <Application>Microsoft Office PowerPoint</Application>
  <PresentationFormat>Экран (16:9)</PresentationFormat>
  <Paragraphs>218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Презентация_СКП_11-09-19</vt:lpstr>
      <vt:lpstr> Заполнение извещений о приеме к исполнению распоряжений</vt:lpstr>
      <vt:lpstr>Нормативное правовое регулирование</vt:lpstr>
      <vt:lpstr>Заполнение атрибута «PaymentDate»</vt:lpstr>
      <vt:lpstr>Примеры заполнения атрибута «PaymentDate»</vt:lpstr>
      <vt:lpstr> Заполнение атрибута «ReceiptDate»</vt:lpstr>
      <vt:lpstr>Заполнение атрибута «AccDocDate»</vt:lpstr>
      <vt:lpstr>Заполнение атрибута «PaymentId»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Чернов Андрей Анатольевич</dc:creator>
  <cp:lastModifiedBy>Чернов Андрей Анатольевич</cp:lastModifiedBy>
  <cp:revision>332</cp:revision>
  <cp:lastPrinted>2020-11-30T13:40:11Z</cp:lastPrinted>
  <dcterms:created xsi:type="dcterms:W3CDTF">2018-03-14T17:13:54Z</dcterms:created>
  <dcterms:modified xsi:type="dcterms:W3CDTF">2022-01-21T15:00:13Z</dcterms:modified>
</cp:coreProperties>
</file>