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71" r:id="rId2"/>
    <p:sldId id="280" r:id="rId3"/>
    <p:sldId id="335" r:id="rId4"/>
    <p:sldId id="330" r:id="rId5"/>
    <p:sldId id="333" r:id="rId6"/>
    <p:sldId id="334" r:id="rId7"/>
    <p:sldId id="27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9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2" autoAdjust="0"/>
    <p:restoredTop sz="93866" autoAdjust="0"/>
  </p:normalViewPr>
  <p:slideViewPr>
    <p:cSldViewPr snapToGrid="0">
      <p:cViewPr>
        <p:scale>
          <a:sx n="76" d="100"/>
          <a:sy n="76" d="100"/>
        </p:scale>
        <p:origin x="-108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D1D5C-0A55-423E-88A4-6562B68BBA9E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75C3F-8EEF-4529-BADB-284FE05F6E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17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2E1C8-2B0B-4E5A-8554-0B6DFF3E2CF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426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75C3F-8EEF-4529-BADB-284FE05F6E5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228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75C3F-8EEF-4529-BADB-284FE05F6E5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575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75C3F-8EEF-4529-BADB-284FE05F6E5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142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2E1C8-2B0B-4E5A-8554-0B6DFF3E2CF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426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30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360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08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4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947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54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180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89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16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003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64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1E266-67D3-482B-AD4D-3C8556497F95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42436-49CD-4156-9CDE-93A786816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66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083733" y="279410"/>
            <a:ext cx="779977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3200" dirty="0" smtClean="0">
                <a:ln/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Федеральное казначейство</a:t>
            </a:r>
            <a:endParaRPr lang="ru-RU" sz="3200" dirty="0">
              <a:ln/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954" y="2191993"/>
            <a:ext cx="4173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Изменения функциональных возможностей ЕИС </a:t>
            </a:r>
            <a:r>
              <a:rPr lang="ru-RU" sz="200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20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рамках версии 8.3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37445" y="5171782"/>
            <a:ext cx="4346058" cy="110799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ru-RU" i="1" dirty="0" smtClean="0">
                <a:ln/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Козлов Петр Юрьевич</a:t>
            </a:r>
          </a:p>
          <a:p>
            <a:r>
              <a:rPr lang="ru-RU" sz="1600" i="1" dirty="0" smtClean="0">
                <a:ln/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Заместитель начальника отдела </a:t>
            </a:r>
            <a:r>
              <a:rPr lang="ru-RU" sz="1600" i="1" dirty="0">
                <a:ln/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Управления развития контрактной системы Федерального казначейства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7446" y="1809345"/>
            <a:ext cx="4163348" cy="255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0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5111" y="167647"/>
            <a:ext cx="802294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3200" dirty="0" smtClean="0">
                <a:ln/>
                <a:solidFill>
                  <a:schemeClr val="accent1">
                    <a:lumMod val="75000"/>
                  </a:schemeClr>
                </a:solidFill>
              </a:rPr>
              <a:t>Реализация положений 223-ФЗ (505-ФЗ)</a:t>
            </a:r>
            <a:endParaRPr lang="ru-RU" sz="3200" dirty="0">
              <a:ln/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8900" y="1147665"/>
            <a:ext cx="8625892" cy="5155481"/>
          </a:xfrm>
        </p:spPr>
        <p:txBody>
          <a:bodyPr>
            <a:noAutofit/>
          </a:bodyPr>
          <a:lstStyle/>
          <a:p>
            <a:pPr marL="0" indent="0" algn="just" defTabSz="914274">
              <a:buNone/>
            </a:pP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Функции, реализуемые в ЕИС версии 8.3:</a:t>
            </a:r>
          </a:p>
          <a:p>
            <a:pPr marL="285750" indent="-285750" algn="just" defTabSz="914274">
              <a:buBlip>
                <a:blip r:embed="rId3"/>
              </a:buBlip>
            </a:pP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Возможность формирования типового положения о закупке (статья 2);</a:t>
            </a:r>
          </a:p>
          <a:p>
            <a:pPr marL="285750" indent="-285750" algn="just" defTabSz="914274">
              <a:buBlip>
                <a:blip r:embed="rId3"/>
              </a:buBlip>
            </a:pP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Возможность использования типового положения о закупке при формировании собственного положения о закупке (статья 2);</a:t>
            </a:r>
          </a:p>
          <a:p>
            <a:pPr marL="285750" indent="-285750" algn="just" defTabSz="914274">
              <a:buBlip>
                <a:blip r:embed="rId3"/>
              </a:buBlip>
            </a:pP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Возможность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формирования извещений о конкурентных закупках, участниками которых могут быть только субъекты малого и среднего предпринимательства (статья 3.4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);</a:t>
            </a:r>
          </a:p>
          <a:p>
            <a:pPr marL="285750" indent="-285750" algn="just" defTabSz="914274">
              <a:buBlip>
                <a:blip r:embed="rId3"/>
              </a:buBlip>
            </a:pP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Возможность получения протоколов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извещений о конкурентных закупках, участниками которых могут быть только субъекты малого и среднего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предпринимательства, сформированных и подписанных на электронной площадке (статья 3.4);</a:t>
            </a:r>
            <a:endParaRPr lang="ru-RU" sz="18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285750" indent="-285750" algn="just" defTabSz="914274">
              <a:buBlip>
                <a:blip r:embed="rId3"/>
              </a:buBlip>
            </a:pP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Интеграционное взаимодействие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ЕИС с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электронными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площадками в рамках проведения конкурентных закупок в электронной форме, участниками которых могут быть только субъекты малого и среднего предпринимательства (статья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3.4)</a:t>
            </a:r>
            <a:endParaRPr lang="ru-RU" sz="18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285750" indent="-285750" algn="just" defTabSz="914274">
              <a:buBlip>
                <a:blip r:embed="rId3"/>
              </a:buBlip>
            </a:pP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Возможность автоматического формирования информации о договоре на основании полученного договора в электронной форме, сформированного и подписанного на электронной площадке (статья 3.4).</a:t>
            </a:r>
            <a:endParaRPr lang="ru-RU" sz="1800" dirty="0">
              <a:solidFill>
                <a:schemeClr val="accent1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3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136157" y="1118433"/>
            <a:ext cx="821676" cy="699374"/>
            <a:chOff x="580072" y="1422707"/>
            <a:chExt cx="1393032" cy="1185027"/>
          </a:xfrm>
        </p:grpSpPr>
        <p:pic>
          <p:nvPicPr>
            <p:cNvPr id="3" name="Рисунок 11" descr="admin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44416" y="1422707"/>
              <a:ext cx="928688" cy="928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Рисунок 11" descr="admin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0072" y="1444950"/>
              <a:ext cx="928688" cy="928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Рисунок 11" descr="admin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0576" y="1679047"/>
              <a:ext cx="928688" cy="928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TextBox 5"/>
          <p:cNvSpPr txBox="1"/>
          <p:nvPr/>
        </p:nvSpPr>
        <p:spPr>
          <a:xfrm>
            <a:off x="-79031" y="1843333"/>
            <a:ext cx="1558446" cy="1103882"/>
          </a:xfrm>
          <a:prstGeom prst="rect">
            <a:avLst/>
          </a:prstGeom>
          <a:noFill/>
        </p:spPr>
        <p:txBody>
          <a:bodyPr wrap="square" lIns="72890" tIns="36444" rIns="72890" bIns="36444" rtlCol="0">
            <a:spAutoFit/>
          </a:bodyPr>
          <a:lstStyle/>
          <a:p>
            <a:pPr algn="ctr"/>
            <a:r>
              <a:rPr lang="ru-RU" sz="1116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ФОИВ, ОИВ, орган местного самоуправления, иной уполномоченный орган (организация)</a:t>
            </a:r>
            <a:endParaRPr lang="ru-RU" sz="1116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 bwMode="auto">
          <a:xfrm>
            <a:off x="1375572" y="1147139"/>
            <a:ext cx="2626672" cy="1390930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Вход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Личный кабинет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223-ФЗ организации с новым полномочием «Орган (организация),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уполномоченный(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 на ведение реестра типовых положений, в соответствии с Федеральным законом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223-ФЗ»</a:t>
            </a:r>
          </a:p>
        </p:txBody>
      </p:sp>
      <p:sp>
        <p:nvSpPr>
          <p:cNvPr id="9" name="Блок-схема: альтернативный процесс 8"/>
          <p:cNvSpPr/>
          <p:nvPr/>
        </p:nvSpPr>
        <p:spPr bwMode="auto">
          <a:xfrm>
            <a:off x="4218968" y="1136730"/>
            <a:ext cx="1380051" cy="714799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Формирование типового положения о закупке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>
            <a:stCxn id="9" idx="3"/>
            <a:endCxn id="40" idx="1"/>
          </p:cNvCxnSpPr>
          <p:nvPr/>
        </p:nvCxnSpPr>
        <p:spPr bwMode="auto">
          <a:xfrm flipV="1">
            <a:off x="5599019" y="1492194"/>
            <a:ext cx="255223" cy="1936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4" name="Группа 6"/>
          <p:cNvGrpSpPr/>
          <p:nvPr/>
        </p:nvGrpSpPr>
        <p:grpSpPr>
          <a:xfrm>
            <a:off x="-3620" y="3183821"/>
            <a:ext cx="821676" cy="699374"/>
            <a:chOff x="580072" y="1422707"/>
            <a:chExt cx="1393032" cy="1185027"/>
          </a:xfrm>
        </p:grpSpPr>
        <p:pic>
          <p:nvPicPr>
            <p:cNvPr id="15" name="Рисунок 11" descr="admin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44416" y="1422707"/>
              <a:ext cx="928688" cy="928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Рисунок 11" descr="admin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0072" y="1444950"/>
              <a:ext cx="928688" cy="928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Рисунок 11" descr="admin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0576" y="1679047"/>
              <a:ext cx="928688" cy="928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" name="TextBox 17"/>
          <p:cNvSpPr txBox="1"/>
          <p:nvPr/>
        </p:nvSpPr>
        <p:spPr>
          <a:xfrm>
            <a:off x="-40931" y="4024085"/>
            <a:ext cx="1115779" cy="1107729"/>
          </a:xfrm>
          <a:prstGeom prst="rect">
            <a:avLst/>
          </a:prstGeom>
          <a:noFill/>
        </p:spPr>
        <p:txBody>
          <a:bodyPr wrap="square" lIns="72890" tIns="36444" rIns="72890" bIns="36444" rtlCol="0">
            <a:spAutoFit/>
          </a:bodyPr>
          <a:lstStyle/>
          <a:p>
            <a:pPr algn="ctr"/>
            <a:r>
              <a:rPr lang="ru-RU" sz="112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(бюджетные </a:t>
            </a:r>
            <a:r>
              <a:rPr lang="ru-RU" sz="11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12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автономные учреждения, унитарные предприятия)</a:t>
            </a:r>
            <a:endParaRPr lang="ru-RU" sz="112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Блок-схема: альтернативный процесс 18"/>
          <p:cNvSpPr/>
          <p:nvPr/>
        </p:nvSpPr>
        <p:spPr bwMode="auto">
          <a:xfrm>
            <a:off x="955002" y="2934041"/>
            <a:ext cx="1180996" cy="932369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Вход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Личный кабинет 223-ФЗ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Блок-схема: альтернативный процесс 21"/>
          <p:cNvSpPr/>
          <p:nvPr/>
        </p:nvSpPr>
        <p:spPr bwMode="auto">
          <a:xfrm>
            <a:off x="2282071" y="2670995"/>
            <a:ext cx="1962550" cy="1195416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itchFamily="18" charset="0"/>
              </a:rPr>
              <a:t>2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Получение уведомления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 обязательности утверждения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собственного положения на основании типового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6429275" y="1735101"/>
            <a:ext cx="20979" cy="104888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1228917" y="3983836"/>
            <a:ext cx="4370102" cy="2494827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29" name="TextBox 6"/>
          <p:cNvSpPr txBox="1">
            <a:spLocks noChangeArrowheads="1"/>
          </p:cNvSpPr>
          <p:nvPr/>
        </p:nvSpPr>
        <p:spPr bwMode="auto">
          <a:xfrm>
            <a:off x="1300147" y="4081085"/>
            <a:ext cx="4201493" cy="200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lvl="1" indent="0" defTabSz="1244600">
              <a:lnSpc>
                <a:spcPct val="90000"/>
              </a:lnSpc>
              <a:spcAft>
                <a:spcPct val="20000"/>
              </a:spcAft>
              <a:buClr>
                <a:schemeClr val="accent6"/>
              </a:buClr>
              <a:defRPr/>
            </a:pPr>
            <a:r>
              <a:rPr lang="ru-RU" sz="1400" b="1" dirty="0" smtClean="0">
                <a:latin typeface="Arial" pitchFamily="34" charset="0"/>
              </a:rPr>
              <a:t>Структурированная информация, которая включается в типовое положение:</a:t>
            </a:r>
          </a:p>
          <a:p>
            <a:pPr marL="457200" lvl="1" indent="-171450" defTabSz="1244600">
              <a:lnSpc>
                <a:spcPct val="90000"/>
              </a:lnSpc>
              <a:spcAft>
                <a:spcPct val="20000"/>
              </a:spcAft>
              <a:buClr>
                <a:schemeClr val="accent6"/>
              </a:buClr>
              <a:buFont typeface="Wingdings" panose="05000000000000000000" pitchFamily="2" charset="2"/>
              <a:buChar char="ü"/>
              <a:defRPr/>
            </a:pPr>
            <a:r>
              <a:rPr lang="ru-RU" sz="1400" dirty="0" smtClean="0">
                <a:latin typeface="Arial" pitchFamily="34" charset="0"/>
              </a:rPr>
              <a:t>Сведения об организации, создавшей типовой положение</a:t>
            </a:r>
          </a:p>
          <a:p>
            <a:pPr marL="457200" lvl="1" indent="-171450" defTabSz="1244600">
              <a:lnSpc>
                <a:spcPct val="90000"/>
              </a:lnSpc>
              <a:spcAft>
                <a:spcPct val="20000"/>
              </a:spcAft>
              <a:buClr>
                <a:schemeClr val="accent6"/>
              </a:buClr>
              <a:buFont typeface="Wingdings" panose="05000000000000000000" pitchFamily="2" charset="2"/>
              <a:buChar char="ü"/>
              <a:defRPr/>
            </a:pPr>
            <a:r>
              <a:rPr lang="ru-RU" sz="1400" dirty="0" smtClean="0">
                <a:latin typeface="Arial" pitchFamily="34" charset="0"/>
              </a:rPr>
              <a:t>Сведения о типовом положении о закупке</a:t>
            </a:r>
          </a:p>
          <a:p>
            <a:pPr marL="457200" lvl="1" indent="-171450" defTabSz="1244600">
              <a:lnSpc>
                <a:spcPct val="90000"/>
              </a:lnSpc>
              <a:spcAft>
                <a:spcPct val="20000"/>
              </a:spcAft>
              <a:buClr>
                <a:schemeClr val="accent6"/>
              </a:buClr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Arial" pitchFamily="34" charset="0"/>
              </a:rPr>
              <a:t>Перечень заказчиков, применение типового положения о закупке для которых является </a:t>
            </a:r>
            <a:r>
              <a:rPr lang="ru-RU" sz="1400" dirty="0" smtClean="0">
                <a:latin typeface="Arial" pitchFamily="34" charset="0"/>
              </a:rPr>
              <a:t>обязательным</a:t>
            </a:r>
          </a:p>
          <a:p>
            <a:pPr marL="457200" lvl="1" indent="-171450" defTabSz="1244600">
              <a:lnSpc>
                <a:spcPct val="90000"/>
              </a:lnSpc>
              <a:spcAft>
                <a:spcPct val="20000"/>
              </a:spcAft>
              <a:buClr>
                <a:schemeClr val="accent6"/>
              </a:buClr>
              <a:buFont typeface="Wingdings" panose="05000000000000000000" pitchFamily="2" charset="2"/>
              <a:buChar char="ü"/>
              <a:defRPr/>
            </a:pPr>
            <a:r>
              <a:rPr lang="ru-RU" sz="1400" dirty="0" smtClean="0">
                <a:latin typeface="Arial" pitchFamily="34" charset="0"/>
              </a:rPr>
              <a:t>Способы закупки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06444" y="259634"/>
            <a:ext cx="686436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2800" dirty="0" smtClean="0">
                <a:ln/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Типовое положение о закупке</a:t>
            </a:r>
            <a:endParaRPr lang="ru-RU" sz="2800" dirty="0">
              <a:ln/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446" y="3468624"/>
            <a:ext cx="2868439" cy="2972301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Прямая со стрелкой 36"/>
          <p:cNvCxnSpPr>
            <a:endCxn id="9" idx="1"/>
          </p:cNvCxnSpPr>
          <p:nvPr/>
        </p:nvCxnSpPr>
        <p:spPr bwMode="auto">
          <a:xfrm>
            <a:off x="4032724" y="1489407"/>
            <a:ext cx="186244" cy="4723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Прямая со стрелкой 37"/>
          <p:cNvCxnSpPr/>
          <p:nvPr/>
        </p:nvCxnSpPr>
        <p:spPr bwMode="auto">
          <a:xfrm>
            <a:off x="852105" y="1449335"/>
            <a:ext cx="537181" cy="0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Блок-схема: альтернативный процесс 39"/>
          <p:cNvSpPr/>
          <p:nvPr/>
        </p:nvSpPr>
        <p:spPr bwMode="auto">
          <a:xfrm>
            <a:off x="5854242" y="1134794"/>
            <a:ext cx="1329184" cy="714799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Размещение типового положения о закупке</a:t>
            </a:r>
          </a:p>
        </p:txBody>
      </p:sp>
      <p:sp>
        <p:nvSpPr>
          <p:cNvPr id="41" name="Блок-схема: альтернативный процесс 40"/>
          <p:cNvSpPr/>
          <p:nvPr/>
        </p:nvSpPr>
        <p:spPr bwMode="auto">
          <a:xfrm>
            <a:off x="7406722" y="1136730"/>
            <a:ext cx="1380051" cy="941463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Формирование изменений типового положения о закупке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Блок-схема: альтернативный процесс 42"/>
          <p:cNvSpPr/>
          <p:nvPr/>
        </p:nvSpPr>
        <p:spPr bwMode="auto">
          <a:xfrm>
            <a:off x="7399100" y="2304085"/>
            <a:ext cx="1380051" cy="892863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Размещение изменений типового положения о закупке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Прямая со стрелкой 43"/>
          <p:cNvCxnSpPr>
            <a:stCxn id="40" idx="3"/>
          </p:cNvCxnSpPr>
          <p:nvPr/>
        </p:nvCxnSpPr>
        <p:spPr bwMode="auto">
          <a:xfrm flipV="1">
            <a:off x="7183426" y="1489407"/>
            <a:ext cx="233342" cy="2787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Прямая соединительная линия 68"/>
          <p:cNvCxnSpPr/>
          <p:nvPr/>
        </p:nvCxnSpPr>
        <p:spPr>
          <a:xfrm flipH="1">
            <a:off x="4231660" y="2783990"/>
            <a:ext cx="1726407" cy="0"/>
          </a:xfrm>
          <a:prstGeom prst="line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Блок-схема: альтернативный процесс 80"/>
          <p:cNvSpPr/>
          <p:nvPr/>
        </p:nvSpPr>
        <p:spPr bwMode="auto">
          <a:xfrm>
            <a:off x="4432565" y="2854198"/>
            <a:ext cx="1387428" cy="1012213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Формирование собственного положения на основании типового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2" name="Прямая со стрелкой 81"/>
          <p:cNvCxnSpPr/>
          <p:nvPr/>
        </p:nvCxnSpPr>
        <p:spPr bwMode="auto">
          <a:xfrm>
            <a:off x="738485" y="3544835"/>
            <a:ext cx="216517" cy="6085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Прямая со стрелкой 83"/>
          <p:cNvCxnSpPr/>
          <p:nvPr/>
        </p:nvCxnSpPr>
        <p:spPr bwMode="auto">
          <a:xfrm flipV="1">
            <a:off x="2135998" y="3468624"/>
            <a:ext cx="146073" cy="1814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Прямая со стрелкой 87"/>
          <p:cNvCxnSpPr>
            <a:endCxn id="81" idx="1"/>
          </p:cNvCxnSpPr>
          <p:nvPr/>
        </p:nvCxnSpPr>
        <p:spPr bwMode="auto">
          <a:xfrm flipV="1">
            <a:off x="4259580" y="3360305"/>
            <a:ext cx="172985" cy="5830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4" name="Прямая со стрелкой 93"/>
          <p:cNvCxnSpPr>
            <a:stCxn id="41" idx="2"/>
          </p:cNvCxnSpPr>
          <p:nvPr/>
        </p:nvCxnSpPr>
        <p:spPr bwMode="auto">
          <a:xfrm flipH="1">
            <a:off x="8096746" y="2078193"/>
            <a:ext cx="2" cy="225892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3" name="Picture 10" descr="Картинки по запросу медаль иконка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993" y="1538046"/>
            <a:ext cx="339018" cy="339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10" descr="Картинки по запросу медаль иконка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840" y="2854198"/>
            <a:ext cx="339018" cy="339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0" name="Прямая соединительная линия 49"/>
          <p:cNvCxnSpPr/>
          <p:nvPr/>
        </p:nvCxnSpPr>
        <p:spPr>
          <a:xfrm flipH="1">
            <a:off x="4231660" y="2783990"/>
            <a:ext cx="335591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91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5863" y="1447256"/>
            <a:ext cx="7928212" cy="20837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328" y="1463809"/>
            <a:ext cx="687071" cy="2067231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75" y="1517771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ЕИС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63482" y="3669919"/>
            <a:ext cx="7928213" cy="19753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328" y="3679444"/>
            <a:ext cx="683689" cy="1965236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0877" y="3785151"/>
            <a:ext cx="615989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ЭП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r>
              <a:rPr lang="ru-RU" sz="1100" dirty="0" smtClean="0"/>
              <a:t>             </a:t>
            </a:r>
            <a:endParaRPr lang="ru-RU" sz="1100" dirty="0"/>
          </a:p>
        </p:txBody>
      </p:sp>
      <p:pic>
        <p:nvPicPr>
          <p:cNvPr id="10" name="Picture 2" descr="C:\Users\Chepurnov\Desktop\Document-edit_icon-icons.com_5212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459" y="2394952"/>
            <a:ext cx="309242" cy="33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855862" y="2793094"/>
            <a:ext cx="10132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Извещение</a:t>
            </a:r>
            <a:endParaRPr lang="ru-RU" sz="1100" dirty="0"/>
          </a:p>
        </p:txBody>
      </p:sp>
      <p:pic>
        <p:nvPicPr>
          <p:cNvPr id="12" name="Picture 2" descr="C:\Users\Chepurnov\Desktop\Document-edit_icon-icons.com_5212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108" y="2399414"/>
            <a:ext cx="309242" cy="33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730899" y="2689375"/>
            <a:ext cx="10026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Изменения </a:t>
            </a:r>
          </a:p>
          <a:p>
            <a:pPr algn="ctr"/>
            <a:r>
              <a:rPr lang="ru-RU" sz="1100" dirty="0"/>
              <a:t>извещения, </a:t>
            </a:r>
          </a:p>
          <a:p>
            <a:pPr algn="ctr"/>
            <a:r>
              <a:rPr lang="ru-RU" sz="1100" dirty="0"/>
              <a:t>отмена закупки</a:t>
            </a:r>
          </a:p>
        </p:txBody>
      </p:sp>
      <p:pic>
        <p:nvPicPr>
          <p:cNvPr id="21" name="Picture 3" descr="C:\Users\Chepurnov\Desktop\icon-1332774_960_7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493" y="4161168"/>
            <a:ext cx="194203" cy="19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Овал 21"/>
          <p:cNvSpPr/>
          <p:nvPr/>
        </p:nvSpPr>
        <p:spPr>
          <a:xfrm>
            <a:off x="1228709" y="4127032"/>
            <a:ext cx="270618" cy="270618"/>
          </a:xfrm>
          <a:prstGeom prst="ellips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Нашивка 75"/>
          <p:cNvSpPr/>
          <p:nvPr/>
        </p:nvSpPr>
        <p:spPr>
          <a:xfrm>
            <a:off x="690997" y="6063297"/>
            <a:ext cx="1406938" cy="451286"/>
          </a:xfrm>
          <a:prstGeom prst="chevron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Подготовка 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извещения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5" name="Нашивка 76"/>
          <p:cNvSpPr/>
          <p:nvPr/>
        </p:nvSpPr>
        <p:spPr>
          <a:xfrm>
            <a:off x="1926454" y="6060716"/>
            <a:ext cx="2801007" cy="451286"/>
          </a:xfrm>
          <a:prstGeom prst="chevron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Подача заявок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6" name="Нашивка 77"/>
          <p:cNvSpPr/>
          <p:nvPr/>
        </p:nvSpPr>
        <p:spPr>
          <a:xfrm>
            <a:off x="4563122" y="6060716"/>
            <a:ext cx="1331651" cy="451286"/>
          </a:xfrm>
          <a:prstGeom prst="chevron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Работа комиссии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7" name="Нашивка 78"/>
          <p:cNvSpPr/>
          <p:nvPr/>
        </p:nvSpPr>
        <p:spPr>
          <a:xfrm>
            <a:off x="5743852" y="6063297"/>
            <a:ext cx="3040221" cy="451286"/>
          </a:xfrm>
          <a:prstGeom prst="chevron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Закупка завершена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61365" y="1578559"/>
            <a:ext cx="1692842" cy="7600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Размещение извещения, </a:t>
            </a:r>
            <a:r>
              <a:rPr lang="ru-RU" sz="1200" dirty="0" smtClean="0">
                <a:solidFill>
                  <a:schemeClr val="tx1"/>
                </a:solidFill>
              </a:rPr>
              <a:t>изменений, отмены закупки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29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62" y="2255596"/>
            <a:ext cx="546504" cy="490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910702" y="1517771"/>
            <a:ext cx="1800142" cy="4031285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758195" y="1517771"/>
            <a:ext cx="1989982" cy="4031285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4792399" y="1517771"/>
            <a:ext cx="2212232" cy="4031284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53322" y="1100712"/>
            <a:ext cx="7930751" cy="3224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Заказчик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806148" y="1583187"/>
            <a:ext cx="1877568" cy="7920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Размещение </a:t>
            </a:r>
            <a:r>
              <a:rPr lang="ru-RU" sz="1200" dirty="0" smtClean="0">
                <a:solidFill>
                  <a:schemeClr val="tx1"/>
                </a:solidFill>
              </a:rPr>
              <a:t>разъяснений положений документации о закупке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792399" y="4763846"/>
            <a:ext cx="2210734" cy="75101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Формирование и подписание изменений извещения, протокола, изменений и отмены протокола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63618" y="5670705"/>
            <a:ext cx="7920455" cy="32244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Участник закупки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961364" y="4754794"/>
            <a:ext cx="1692842" cy="76006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Подача заявок на участие в закупке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806148" y="4795486"/>
            <a:ext cx="1877568" cy="7193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Запрос разъяснений положений документации о закупке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39" name="Picture 3" descr="C:\Users\Chepurnov\Desktop\icon-1332774_960_7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807" y="4157794"/>
            <a:ext cx="194203" cy="19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Овал 39"/>
          <p:cNvSpPr/>
          <p:nvPr/>
        </p:nvSpPr>
        <p:spPr>
          <a:xfrm>
            <a:off x="2084295" y="4113930"/>
            <a:ext cx="270618" cy="270618"/>
          </a:xfrm>
          <a:prstGeom prst="ellips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" name="Picture 3" descr="C:\Users\Chepurnov\Desktop\icon-1332774_960_7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5057" y="2776700"/>
            <a:ext cx="194203" cy="19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Овал 41"/>
          <p:cNvSpPr/>
          <p:nvPr/>
        </p:nvSpPr>
        <p:spPr>
          <a:xfrm>
            <a:off x="3649306" y="2737558"/>
            <a:ext cx="270618" cy="270618"/>
          </a:xfrm>
          <a:prstGeom prst="ellips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Picture 3" descr="C:\Users\Chepurnov\Desktop\icon-1332774_960_7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686" y="2922004"/>
            <a:ext cx="194203" cy="19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Овал 43"/>
          <p:cNvSpPr/>
          <p:nvPr/>
        </p:nvSpPr>
        <p:spPr>
          <a:xfrm>
            <a:off x="5338902" y="2887868"/>
            <a:ext cx="270618" cy="270618"/>
          </a:xfrm>
          <a:prstGeom prst="ellips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886517" y="4399193"/>
            <a:ext cx="1824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Размещение информации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00205" y="46147"/>
            <a:ext cx="779977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2800" dirty="0" smtClean="0">
                <a:ln/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Проведение закупки, участниками которой могут быть только МСП</a:t>
            </a:r>
            <a:endParaRPr lang="ru-RU" sz="2800" dirty="0">
              <a:ln/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47" name="Picture 2" descr="C:\Users\Chepurnov\Desktop\Document-edit_icon-icons.com_5212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342" y="3741517"/>
            <a:ext cx="319349" cy="34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4708210" y="4042716"/>
            <a:ext cx="15922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Изменения </a:t>
            </a:r>
          </a:p>
          <a:p>
            <a:pPr algn="ctr"/>
            <a:r>
              <a:rPr lang="ru-RU" sz="1100" dirty="0" smtClean="0"/>
              <a:t>извещения, протокол, изменение и отмена протокола</a:t>
            </a:r>
            <a:endParaRPr lang="ru-RU" sz="1100" dirty="0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4835045" y="1569260"/>
            <a:ext cx="2078571" cy="77379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Размещение изменений извещения, </a:t>
            </a:r>
            <a:r>
              <a:rPr lang="ru-RU" sz="1200" dirty="0" smtClean="0">
                <a:solidFill>
                  <a:schemeClr val="tx1"/>
                </a:solidFill>
              </a:rPr>
              <a:t>протокола</a:t>
            </a:r>
            <a:r>
              <a:rPr lang="ru-RU" sz="1200" dirty="0">
                <a:solidFill>
                  <a:schemeClr val="tx1"/>
                </a:solidFill>
              </a:rPr>
              <a:t>, </a:t>
            </a:r>
            <a:r>
              <a:rPr lang="ru-RU" sz="1200" dirty="0" smtClean="0">
                <a:solidFill>
                  <a:schemeClr val="tx1"/>
                </a:solidFill>
              </a:rPr>
              <a:t>изменений и отмены протокола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758194" y="3014530"/>
            <a:ext cx="19562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Размещение информации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744330" y="2597381"/>
            <a:ext cx="14126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Размещение информации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1237587" y="3148385"/>
            <a:ext cx="245375" cy="8388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трелка вниз 54"/>
          <p:cNvSpPr/>
          <p:nvPr/>
        </p:nvSpPr>
        <p:spPr>
          <a:xfrm>
            <a:off x="2097934" y="3481900"/>
            <a:ext cx="231987" cy="5187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трелка вниз 56"/>
          <p:cNvSpPr/>
          <p:nvPr/>
        </p:nvSpPr>
        <p:spPr>
          <a:xfrm rot="10800000">
            <a:off x="5346206" y="3229404"/>
            <a:ext cx="231987" cy="4540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7164280" y="1578559"/>
            <a:ext cx="1509203" cy="75058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Формирование и размещение информации в реестре договоров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7042415" y="1545264"/>
            <a:ext cx="1693370" cy="4003791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130085" y="4194352"/>
            <a:ext cx="1579066" cy="73132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Формирование и подписание договора в электронном виде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68" name="Picture 2" descr="C:\Users\Chepurnov\Desktop\Document-edit_icon-icons.com_5212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687" y="3793471"/>
            <a:ext cx="319349" cy="34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" descr="C:\Users\Chepurnov\Desktop\icon-1332774_960_7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2519" y="2939116"/>
            <a:ext cx="194203" cy="19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Стрелка вниз 69"/>
          <p:cNvSpPr/>
          <p:nvPr/>
        </p:nvSpPr>
        <p:spPr>
          <a:xfrm rot="10800000">
            <a:off x="7843626" y="3248641"/>
            <a:ext cx="231987" cy="4540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7825278" y="2899230"/>
            <a:ext cx="270618" cy="270618"/>
          </a:xfrm>
          <a:prstGeom prst="ellips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7130085" y="4974225"/>
            <a:ext cx="1579066" cy="54063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Подписание договора в электронном виде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094095" y="2673582"/>
            <a:ext cx="16474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/>
              <a:t>Размещение информации</a:t>
            </a:r>
          </a:p>
        </p:txBody>
      </p:sp>
      <p:pic>
        <p:nvPicPr>
          <p:cNvPr id="74" name="Picture 10" descr="Картинки по запросу медаль иконка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513" y="4763846"/>
            <a:ext cx="339018" cy="339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C:\Users\Chepurnov\Desktop\Document-edit_icon-icons.com_5212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286" y="3793110"/>
            <a:ext cx="309242" cy="33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TextBox 63"/>
          <p:cNvSpPr txBox="1"/>
          <p:nvPr/>
        </p:nvSpPr>
        <p:spPr>
          <a:xfrm>
            <a:off x="2758195" y="4081546"/>
            <a:ext cx="19692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Разъяснения</a:t>
            </a:r>
          </a:p>
          <a:p>
            <a:pPr algn="ctr"/>
            <a:r>
              <a:rPr lang="ru-RU" sz="1100" dirty="0"/>
              <a:t>положений </a:t>
            </a:r>
          </a:p>
          <a:p>
            <a:pPr algn="ctr"/>
            <a:r>
              <a:rPr lang="ru-RU" sz="1100" dirty="0"/>
              <a:t>документации о закупке</a:t>
            </a:r>
          </a:p>
        </p:txBody>
      </p:sp>
      <p:sp>
        <p:nvSpPr>
          <p:cNvPr id="65" name="Стрелка вниз 64"/>
          <p:cNvSpPr/>
          <p:nvPr/>
        </p:nvSpPr>
        <p:spPr>
          <a:xfrm rot="10800000">
            <a:off x="3653103" y="3256640"/>
            <a:ext cx="231987" cy="4540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Стрелка вниз 65"/>
          <p:cNvSpPr/>
          <p:nvPr/>
        </p:nvSpPr>
        <p:spPr>
          <a:xfrm>
            <a:off x="6451491" y="3511704"/>
            <a:ext cx="265399" cy="2713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5" name="Picture 2" descr="C:\Users\Chepurnov\Desktop\Document-edit_icon-icons.com_5212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508" y="2445134"/>
            <a:ext cx="292395" cy="33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TextBox 75"/>
          <p:cNvSpPr txBox="1"/>
          <p:nvPr/>
        </p:nvSpPr>
        <p:spPr>
          <a:xfrm>
            <a:off x="5969313" y="2750335"/>
            <a:ext cx="11969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Запрос о разъяснении положений заявки</a:t>
            </a:r>
          </a:p>
        </p:txBody>
      </p:sp>
      <p:pic>
        <p:nvPicPr>
          <p:cNvPr id="77" name="Picture 3" descr="C:\Users\Chepurnov\Desktop\icon-1332774_960_7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0919" y="3929716"/>
            <a:ext cx="194203" cy="19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Овал 77"/>
          <p:cNvSpPr/>
          <p:nvPr/>
        </p:nvSpPr>
        <p:spPr>
          <a:xfrm>
            <a:off x="6453678" y="3889830"/>
            <a:ext cx="270618" cy="270618"/>
          </a:xfrm>
          <a:prstGeom prst="ellips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TextBox 78"/>
          <p:cNvSpPr txBox="1"/>
          <p:nvPr/>
        </p:nvSpPr>
        <p:spPr>
          <a:xfrm>
            <a:off x="6120923" y="4196437"/>
            <a:ext cx="9609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Размещение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301405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3026669" y="2386194"/>
            <a:ext cx="2816225" cy="4392038"/>
          </a:xfrm>
          <a:prstGeom prst="roundRect">
            <a:avLst>
              <a:gd name="adj" fmla="val 1826"/>
            </a:avLst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26669" y="2773653"/>
            <a:ext cx="28391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lvl="1" indent="-144000" algn="just" defTabSz="914274">
              <a:buClr>
                <a:srgbClr val="C00000"/>
              </a:buClr>
            </a:pP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Обязательный этап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рассмотрение 1 частей заявок;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сопоставления ценовых предложений;</a:t>
            </a:r>
            <a:endParaRPr lang="ru-RU" sz="12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рассмотрение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2 частей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заявок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с указанием решения комиссии по результатам рассмотрения 2 частей заявок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; 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подведение итогов.</a:t>
            </a:r>
            <a:endParaRPr lang="ru-RU" sz="1200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144000" lvl="1" indent="-144000" algn="just" defTabSz="914274">
              <a:buClr>
                <a:srgbClr val="C00000"/>
              </a:buClr>
            </a:pP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Не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обязательный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дополнительный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этап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квалификационный отбор (рассмотрение 2 частей заявок с указанием решения комиссии по квалификационному отбору)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.</a:t>
            </a:r>
            <a:endParaRPr lang="ru-RU" sz="1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900" y="1147667"/>
            <a:ext cx="8641867" cy="308759"/>
          </a:xfrm>
          <a:prstGeom prst="roundRect">
            <a:avLst>
              <a:gd name="adj" fmla="val 6912"/>
            </a:avLst>
          </a:prstGeom>
          <a:solidFill>
            <a:schemeClr val="accent1">
              <a:lumMod val="20000"/>
              <a:lumOff val="80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just" defTabSz="914274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Извещение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4942" y="43658"/>
            <a:ext cx="7908583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defPPr>
              <a:defRPr lang="ru-RU"/>
            </a:defPPr>
            <a:lvl1pPr algn="ctr">
              <a:defRPr sz="2800">
                <a:ln/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>
                <a:latin typeface="Cambria" panose="02040503050406030204" pitchFamily="18" charset="0"/>
              </a:rPr>
              <a:t>Проведение закупки, участниками которой могут быть только МСП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1056" y="2386194"/>
            <a:ext cx="2805729" cy="4392038"/>
          </a:xfrm>
          <a:prstGeom prst="roundRect">
            <a:avLst>
              <a:gd name="adj" fmla="val 2259"/>
            </a:avLst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963948" y="2386194"/>
            <a:ext cx="2805731" cy="4392037"/>
          </a:xfrm>
          <a:prstGeom prst="roundRect">
            <a:avLst>
              <a:gd name="adj" fmla="val 1442"/>
            </a:avLst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430" y="2807913"/>
            <a:ext cx="2863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lvl="1" indent="-144000" algn="just" defTabSz="914274">
              <a:buClr>
                <a:srgbClr val="C00000"/>
              </a:buClr>
            </a:pP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Обязательный этап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рассмотрение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1 частей заявок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;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рассмотрение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2 частей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заявок с указанием решения комиссии по результатам рассмотрения 2 частей заявок; 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подведение итогов.</a:t>
            </a:r>
          </a:p>
          <a:p>
            <a:pPr marL="144000" lvl="1" indent="-144000" algn="just" defTabSz="914274">
              <a:buClr>
                <a:srgbClr val="C00000"/>
              </a:buClr>
            </a:pP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Не обязательный дополнительный этап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обсуждение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функциональных характеристик;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обсуждение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предложений о функциональных характеристиках;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рассмотрение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и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оценка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окончательных предложений о функциональных характеристиках;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квалификационный отбор (рассмотрение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2 частей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заявок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с указанием решения комиссии по квалификационному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отбору);</a:t>
            </a:r>
            <a:endParaRPr lang="ru-RU" sz="12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сопоставление дополнительных ценовых предложений.</a:t>
            </a:r>
            <a:endParaRPr lang="ru-RU" sz="12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36778" y="2787553"/>
            <a:ext cx="28329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lvl="1" indent="-144000" algn="just" defTabSz="914274">
              <a:buClr>
                <a:srgbClr val="C00000"/>
              </a:buClr>
            </a:pP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Обязательный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этап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рассмотрение 1 частей заявок;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рассмотрение 2 частей заявок с указанием решения комиссии по результатам рассмотрения 2 частей заявок; 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подведение итогов.</a:t>
            </a:r>
          </a:p>
          <a:p>
            <a:pPr marL="144000" lvl="1" indent="-144000" algn="just" defTabSz="914274">
              <a:buClr>
                <a:srgbClr val="C00000"/>
              </a:buClr>
            </a:pP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Не обязательный дополнительный этап</a:t>
            </a:r>
          </a:p>
          <a:p>
            <a:pPr marL="144000" lvl="1" indent="-144000" algn="just" defTabSz="914274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квалификационный отбор (рассмотрение 2 частей заявок с указанием решения комиссии по квалификационному отбору).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026670" y="2386194"/>
            <a:ext cx="2816224" cy="39159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 b="1" dirty="0">
                <a:solidFill>
                  <a:schemeClr val="tx1"/>
                </a:solidFill>
                <a:cs typeface="Times New Roman" panose="02020603050405020304" pitchFamily="18" charset="0"/>
              </a:rPr>
              <a:t>Аукцион в электронной форме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5686" y="2386193"/>
            <a:ext cx="2801099" cy="40279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cs typeface="Times New Roman" panose="02020603050405020304" pitchFamily="18" charset="0"/>
              </a:rPr>
              <a:t>Конкурс в электронной форме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963948" y="2380590"/>
            <a:ext cx="2805731" cy="40279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Запрос предложений </a:t>
            </a:r>
            <a:r>
              <a:rPr lang="ru-RU" sz="1200" b="1" dirty="0">
                <a:solidFill>
                  <a:schemeClr val="tx1"/>
                </a:solidFill>
                <a:cs typeface="Times New Roman" panose="02020603050405020304" pitchFamily="18" charset="0"/>
              </a:rPr>
              <a:t>в электронной форме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88899" y="1409885"/>
            <a:ext cx="86418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defTabSz="914274">
              <a:buBlip>
                <a:blip r:embed="rId3"/>
              </a:buBlip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Возможность указания для конкурса МСП, аукциона МСП, запроса предложений МСП заявки из 2 частей.</a:t>
            </a:r>
          </a:p>
          <a:p>
            <a:pPr marL="285750" indent="-285750" algn="just" defTabSz="914274">
              <a:buBlip>
                <a:blip r:embed="rId3"/>
              </a:buBlip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Возможность указания для запроса котировок МСП заявки из 1 части.</a:t>
            </a:r>
          </a:p>
          <a:p>
            <a:pPr marL="285750" indent="-285750" algn="just" defTabSz="914274">
              <a:buBlip>
                <a:blip r:embed="rId3"/>
              </a:buBlip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Возможность указания дополнительных этапов.</a:t>
            </a:r>
          </a:p>
          <a:p>
            <a:pPr marL="285750" indent="-285750" algn="just" defTabSz="914274">
              <a:buBlip>
                <a:blip r:embed="rId3"/>
              </a:buBlip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Возможность указания порядка и сроков проведения этапа рассмотрения 2 частей заявок.</a:t>
            </a:r>
          </a:p>
        </p:txBody>
      </p:sp>
    </p:spTree>
    <p:extLst>
      <p:ext uri="{BB962C8B-B14F-4D97-AF65-F5344CB8AC3E}">
        <p14:creationId xmlns:p14="http://schemas.microsoft.com/office/powerpoint/2010/main" val="19870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2491" y="39805"/>
            <a:ext cx="779977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2800" dirty="0" smtClean="0">
                <a:ln/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Интеграция с электронными площадками для проведения закупок только у МСП</a:t>
            </a:r>
            <a:endParaRPr lang="ru-RU" sz="2800" dirty="0">
              <a:ln/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222194" y="1192122"/>
            <a:ext cx="2429306" cy="5056278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8000">
                <a:srgbClr val="85C2FF"/>
              </a:gs>
              <a:gs pos="45000">
                <a:srgbClr val="C4D6EB"/>
              </a:gs>
              <a:gs pos="100000">
                <a:srgbClr val="FFEBFA"/>
              </a:gs>
            </a:gsLst>
            <a:lin ang="5400000" scaled="0"/>
            <a:tileRect/>
          </a:gradFill>
          <a:ln w="28575" cap="flat" cmpd="sng" algn="ctr">
            <a:solidFill>
              <a:schemeClr val="accent1">
                <a:lumMod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890" tIns="36444" rIns="72890" bIns="36444" numCol="1" rtlCol="0" anchor="t" anchorCtr="0" compatLnSpc="1">
            <a:prstTxWarp prst="textNoShape">
              <a:avLst/>
            </a:prstTxWarp>
          </a:bodyPr>
          <a:lstStyle/>
          <a:p>
            <a:pPr defTabSz="728905"/>
            <a:r>
              <a:rPr lang="ru-RU" sz="1116" b="1" dirty="0" smtClean="0">
                <a:latin typeface="Times New Roman" pitchFamily="18" charset="0"/>
                <a:cs typeface="Times New Roman" pitchFamily="18" charset="0"/>
              </a:rPr>
              <a:t>ЕИС</a:t>
            </a:r>
            <a:endParaRPr lang="ru-RU" sz="1116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 bwMode="auto">
          <a:xfrm>
            <a:off x="3557600" y="3318112"/>
            <a:ext cx="1673376" cy="855255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Автоматическое размещение загруженных документов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502463" y="1192122"/>
            <a:ext cx="2166212" cy="50562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8000">
                <a:schemeClr val="accent2">
                  <a:lumMod val="60000"/>
                  <a:lumOff val="40000"/>
                </a:schemeClr>
              </a:gs>
              <a:gs pos="45000">
                <a:schemeClr val="accent2">
                  <a:lumMod val="40000"/>
                  <a:lumOff val="60000"/>
                </a:schemeClr>
              </a:gs>
              <a:gs pos="100000">
                <a:srgbClr val="FFEBFA"/>
              </a:gs>
            </a:gsLst>
            <a:lin ang="5400000" scaled="0"/>
            <a:tileRect/>
          </a:gradFill>
          <a:ln w="28575" cap="flat" cmpd="sng" algn="ctr">
            <a:solidFill>
              <a:schemeClr val="accent1">
                <a:lumMod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890" tIns="36444" rIns="72890" bIns="36444" numCol="1" rtlCol="0" anchor="t" anchorCtr="0" compatLnSpc="1">
            <a:prstTxWarp prst="textNoShape">
              <a:avLst/>
            </a:prstTxWarp>
          </a:bodyPr>
          <a:lstStyle/>
          <a:p>
            <a:pPr defTabSz="728905"/>
            <a:r>
              <a:rPr lang="ru-RU" sz="1116" b="1" dirty="0" smtClean="0">
                <a:latin typeface="Times New Roman" pitchFamily="18" charset="0"/>
                <a:cs typeface="Times New Roman" pitchFamily="18" charset="0"/>
              </a:rPr>
              <a:t>Электронная площадка</a:t>
            </a:r>
            <a:endParaRPr lang="ru-RU" sz="1116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 bwMode="auto">
          <a:xfrm>
            <a:off x="776232" y="1594220"/>
            <a:ext cx="1613933" cy="1723892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 Формирование документов согласно форматам взаимодействия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 bwMode="auto">
          <a:xfrm>
            <a:off x="3559024" y="1594220"/>
            <a:ext cx="1673376" cy="855255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Загрузка подписанных документов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систему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>
            <a:endCxn id="9" idx="1"/>
          </p:cNvCxnSpPr>
          <p:nvPr/>
        </p:nvCxnSpPr>
        <p:spPr bwMode="auto">
          <a:xfrm>
            <a:off x="2385506" y="2021848"/>
            <a:ext cx="1173518" cy="0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Прямая со стрелкой 10"/>
          <p:cNvCxnSpPr>
            <a:stCxn id="9" idx="2"/>
            <a:endCxn id="6" idx="0"/>
          </p:cNvCxnSpPr>
          <p:nvPr/>
        </p:nvCxnSpPr>
        <p:spPr bwMode="auto">
          <a:xfrm flipH="1">
            <a:off x="4394288" y="2449475"/>
            <a:ext cx="1424" cy="868637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2" name="Picture 2" descr="C:\Users\ushakov.LANIT\AppData\Local\Microsoft\Windows\Temporary Internet Files\Content.IE5\R21JCHQ4\MC900432605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024" y="2062583"/>
            <a:ext cx="341497" cy="346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Картинки по запросу медаль иконк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912" y="3795996"/>
            <a:ext cx="339018" cy="339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Блок-схема: альтернативный процесс 13"/>
          <p:cNvSpPr/>
          <p:nvPr/>
        </p:nvSpPr>
        <p:spPr bwMode="auto">
          <a:xfrm>
            <a:off x="3559024" y="5067819"/>
            <a:ext cx="1673376" cy="855255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Выгрузка размещенных документов на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FTP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>
            <a:stCxn id="6" idx="2"/>
            <a:endCxn id="14" idx="0"/>
          </p:cNvCxnSpPr>
          <p:nvPr/>
        </p:nvCxnSpPr>
        <p:spPr bwMode="auto">
          <a:xfrm>
            <a:off x="4394288" y="4173367"/>
            <a:ext cx="1424" cy="894452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Блок-схема: альтернативный процесс 15"/>
          <p:cNvSpPr/>
          <p:nvPr/>
        </p:nvSpPr>
        <p:spPr bwMode="auto">
          <a:xfrm>
            <a:off x="712130" y="4374888"/>
            <a:ext cx="1673376" cy="1548186"/>
          </a:xfrm>
          <a:prstGeom prst="flowChartAlternateProces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899" tIns="36449" rIns="72899" bIns="36449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Загрузка размещенных сведений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 bwMode="auto">
          <a:xfrm flipH="1">
            <a:off x="2385506" y="5495445"/>
            <a:ext cx="1172094" cy="0"/>
          </a:xfrm>
          <a:prstGeom prst="straightConnector1">
            <a:avLst/>
          </a:prstGeom>
          <a:noFill/>
          <a:ln w="2857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Прямоугольник 17"/>
          <p:cNvSpPr/>
          <p:nvPr/>
        </p:nvSpPr>
        <p:spPr>
          <a:xfrm>
            <a:off x="5864352" y="1180742"/>
            <a:ext cx="2835279" cy="2292031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19" name="TextBox 6"/>
          <p:cNvSpPr txBox="1">
            <a:spLocks noChangeArrowheads="1"/>
          </p:cNvSpPr>
          <p:nvPr/>
        </p:nvSpPr>
        <p:spPr bwMode="auto">
          <a:xfrm>
            <a:off x="5877850" y="1359591"/>
            <a:ext cx="2793597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lvl="1" indent="0" defTabSz="1244600">
              <a:lnSpc>
                <a:spcPct val="90000"/>
              </a:lnSpc>
              <a:spcAft>
                <a:spcPct val="20000"/>
              </a:spcAft>
              <a:buClr>
                <a:schemeClr val="accent6"/>
              </a:buClr>
              <a:defRPr/>
            </a:pPr>
            <a:r>
              <a:rPr lang="ru-RU" sz="1400" b="1" dirty="0">
                <a:latin typeface="Arial" pitchFamily="34" charset="0"/>
              </a:rPr>
              <a:t>Загрузка сведений в ЕИС производится посредством веб-сервиса для изменений извещения (в части времени торгов), разъяснений, протоколов, изменений протоколов, отмены протоколов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836168" y="3610148"/>
            <a:ext cx="2835279" cy="1425449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21" name="TextBox 6"/>
          <p:cNvSpPr txBox="1">
            <a:spLocks noChangeArrowheads="1"/>
          </p:cNvSpPr>
          <p:nvPr/>
        </p:nvSpPr>
        <p:spPr bwMode="auto">
          <a:xfrm>
            <a:off x="5836168" y="3729069"/>
            <a:ext cx="2793597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lvl="1" indent="0" defTabSz="1244600">
              <a:lnSpc>
                <a:spcPct val="90000"/>
              </a:lnSpc>
              <a:spcAft>
                <a:spcPct val="20000"/>
              </a:spcAft>
              <a:buClr>
                <a:schemeClr val="accent6"/>
              </a:buClr>
              <a:defRPr/>
            </a:pPr>
            <a:r>
              <a:rPr lang="ru-RU" sz="1400" b="1" dirty="0" smtClean="0">
                <a:latin typeface="Arial" pitchFamily="34" charset="0"/>
              </a:rPr>
              <a:t>По факту размещения документа в ЕИС на </a:t>
            </a:r>
            <a:r>
              <a:rPr lang="en-US" sz="1400" b="1" dirty="0" smtClean="0">
                <a:latin typeface="Arial" pitchFamily="34" charset="0"/>
              </a:rPr>
              <a:t>FTP </a:t>
            </a:r>
            <a:r>
              <a:rPr lang="ru-RU" sz="1400" b="1" dirty="0" smtClean="0">
                <a:latin typeface="Arial" pitchFamily="34" charset="0"/>
              </a:rPr>
              <a:t>выгружаются все размещенные в ЕИС информация и документы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836168" y="5205318"/>
            <a:ext cx="2835279" cy="1325185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23" name="TextBox 6"/>
          <p:cNvSpPr txBox="1">
            <a:spLocks noChangeArrowheads="1"/>
          </p:cNvSpPr>
          <p:nvPr/>
        </p:nvSpPr>
        <p:spPr bwMode="auto">
          <a:xfrm>
            <a:off x="5856488" y="5240889"/>
            <a:ext cx="2793597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lvl="1" indent="0" defTabSz="1244600">
              <a:lnSpc>
                <a:spcPct val="90000"/>
              </a:lnSpc>
              <a:spcAft>
                <a:spcPct val="20000"/>
              </a:spcAft>
              <a:buClr>
                <a:schemeClr val="accent6"/>
              </a:buClr>
              <a:defRPr/>
            </a:pPr>
            <a:r>
              <a:rPr lang="ru-RU" sz="1400" b="1" dirty="0" smtClean="0">
                <a:latin typeface="Arial" pitchFamily="34" charset="0"/>
              </a:rPr>
              <a:t>Размещенные в ЕИС информация и документы доступны для выгрузки с использованием веб-сервиса</a:t>
            </a:r>
          </a:p>
        </p:txBody>
      </p:sp>
    </p:spTree>
    <p:extLst>
      <p:ext uri="{BB962C8B-B14F-4D97-AF65-F5344CB8AC3E}">
        <p14:creationId xmlns:p14="http://schemas.microsoft.com/office/powerpoint/2010/main" val="3931450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727259" y="279410"/>
            <a:ext cx="6216881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3200" dirty="0" smtClean="0">
                <a:ln/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Федеральное казначейство</a:t>
            </a:r>
            <a:endParaRPr lang="ru-RU" sz="3200" dirty="0">
              <a:ln/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8164" y="2889087"/>
            <a:ext cx="8463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mbria" panose="02040503050406030204" pitchFamily="18" charset="0"/>
              </a:rPr>
              <a:t>Развития </a:t>
            </a:r>
            <a:r>
              <a:rPr lang="ru-RU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mbria" panose="02040503050406030204" pitchFamily="18" charset="0"/>
              </a:rPr>
              <a:t>Единой информационной системы в сфере закупок товаров, работ (ЕИС)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8164" y="3721262"/>
            <a:ext cx="81332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mbria" panose="02040503050406030204" pitchFamily="18" charset="0"/>
              </a:rPr>
              <a:t>Спасибо за внимание!</a:t>
            </a:r>
            <a:endParaRPr lang="ru-RU" sz="260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0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11809</TotalTime>
  <Words>792</Words>
  <Application>Microsoft Office PowerPoint</Application>
  <PresentationFormat>Экран (4:3)</PresentationFormat>
  <Paragraphs>119</Paragraphs>
  <Slides>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Официальный сайт Российской Федерации для размещения информации о закупках отдельными видами юридических лиц http://zakupki.gov.ru/223/</dc:title>
  <dc:creator>mogu</dc:creator>
  <cp:lastModifiedBy>Купрейшвили Екатерина Тенгизовна</cp:lastModifiedBy>
  <cp:revision>396</cp:revision>
  <dcterms:created xsi:type="dcterms:W3CDTF">2014-09-17T06:32:26Z</dcterms:created>
  <dcterms:modified xsi:type="dcterms:W3CDTF">2018-10-30T08:35:49Z</dcterms:modified>
</cp:coreProperties>
</file>