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366" r:id="rId2"/>
    <p:sldId id="355" r:id="rId3"/>
    <p:sldId id="356" r:id="rId4"/>
    <p:sldId id="358" r:id="rId5"/>
    <p:sldId id="365" r:id="rId6"/>
    <p:sldId id="359" r:id="rId7"/>
    <p:sldId id="360" r:id="rId8"/>
    <p:sldId id="361" r:id="rId9"/>
    <p:sldId id="362" r:id="rId10"/>
    <p:sldId id="363" r:id="rId11"/>
  </p:sldIdLst>
  <p:sldSz cx="18291175" cy="10290175"/>
  <p:notesSz cx="6797675" cy="9874250"/>
  <p:defaultTextStyle>
    <a:defPPr>
      <a:defRPr lang="ru-RU"/>
    </a:defPPr>
    <a:lvl1pPr marL="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58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166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749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332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914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7497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080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6663" algn="l" defTabSz="182916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1">
          <p15:clr>
            <a:srgbClr val="A4A3A4"/>
          </p15:clr>
        </p15:guide>
        <p15:guide id="2" pos="57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ECFC"/>
    <a:srgbClr val="41E7CB"/>
    <a:srgbClr val="F69428"/>
    <a:srgbClr val="0A3E77"/>
    <a:srgbClr val="0D67AB"/>
    <a:srgbClr val="27348B"/>
    <a:srgbClr val="0E4065"/>
    <a:srgbClr val="0A508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77" autoAdjust="0"/>
    <p:restoredTop sz="50000" autoAdjust="0"/>
  </p:normalViewPr>
  <p:slideViewPr>
    <p:cSldViewPr>
      <p:cViewPr>
        <p:scale>
          <a:sx n="46" d="100"/>
          <a:sy n="46" d="100"/>
        </p:scale>
        <p:origin x="-126" y="-1104"/>
      </p:cViewPr>
      <p:guideLst>
        <p:guide orient="horz" pos="3241"/>
        <p:guide pos="57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44C3A-1EF6-4F87-AF68-40BB200FFF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7B390-F94C-4152-BBB1-E4B018C88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68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0DCC211-7FC8-4557-B9B4-C409F86FBAB6}" type="slidenum">
              <a:rPr lang="ru-RU" altLang="ru-RU">
                <a:solidFill>
                  <a:prstClr val="black"/>
                </a:solidFill>
              </a:rPr>
              <a:pPr/>
              <a:t>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397" y="1684064"/>
            <a:ext cx="13718381" cy="3582505"/>
          </a:xfrm>
        </p:spPr>
        <p:txBody>
          <a:bodyPr anchor="b"/>
          <a:lstStyle>
            <a:lvl1pPr algn="ctr">
              <a:defRPr sz="900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397" y="5404724"/>
            <a:ext cx="13718381" cy="2484410"/>
          </a:xfrm>
        </p:spPr>
        <p:txBody>
          <a:bodyPr/>
          <a:lstStyle>
            <a:lvl1pPr marL="0" indent="0" algn="ctr">
              <a:buNone/>
              <a:defRPr sz="3601"/>
            </a:lvl1pPr>
            <a:lvl2pPr marL="685937" indent="0" algn="ctr">
              <a:buNone/>
              <a:defRPr sz="3001"/>
            </a:lvl2pPr>
            <a:lvl3pPr marL="1371874" indent="0" algn="ctr">
              <a:buNone/>
              <a:defRPr sz="2701"/>
            </a:lvl3pPr>
            <a:lvl4pPr marL="2057811" indent="0" algn="ctr">
              <a:buNone/>
              <a:defRPr sz="2400"/>
            </a:lvl4pPr>
            <a:lvl5pPr marL="2743749" indent="0" algn="ctr">
              <a:buNone/>
              <a:defRPr sz="2400"/>
            </a:lvl5pPr>
            <a:lvl6pPr marL="3429686" indent="0" algn="ctr">
              <a:buNone/>
              <a:defRPr sz="2400"/>
            </a:lvl6pPr>
            <a:lvl7pPr marL="4115623" indent="0" algn="ctr">
              <a:buNone/>
              <a:defRPr sz="2400"/>
            </a:lvl7pPr>
            <a:lvl8pPr marL="4801560" indent="0" algn="ctr">
              <a:buNone/>
              <a:defRPr sz="2400"/>
            </a:lvl8pPr>
            <a:lvl9pPr marL="5487497" indent="0" algn="ctr">
              <a:buNone/>
              <a:defRPr sz="2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A74C-87FF-4A9C-AB41-2D59A65472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94BCA-0B7A-4761-A78B-6B3A94C0DE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7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F52D-C238-4711-8715-27F9F3DC32A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1B147-7943-48E8-9A8A-095E3B672B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29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089622" y="547856"/>
            <a:ext cx="3944035" cy="872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7518" y="547856"/>
            <a:ext cx="11603464" cy="87204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32C1-68D4-4215-A2D0-1D56B832731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F27C-579E-4FFC-BAE0-E2BA706E5C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508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F3EA-7926-48FF-8ED0-6232C4A121F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019EA-DD80-462F-8F51-E4070C57F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235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992" y="2565399"/>
            <a:ext cx="15776138" cy="4280426"/>
          </a:xfrm>
        </p:spPr>
        <p:txBody>
          <a:bodyPr anchor="b"/>
          <a:lstStyle>
            <a:lvl1pPr>
              <a:defRPr sz="900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7992" y="6886320"/>
            <a:ext cx="15776138" cy="2250975"/>
          </a:xfrm>
        </p:spPr>
        <p:txBody>
          <a:bodyPr/>
          <a:lstStyle>
            <a:lvl1pPr marL="0" indent="0">
              <a:buNone/>
              <a:defRPr sz="3601">
                <a:solidFill>
                  <a:schemeClr val="tx1">
                    <a:tint val="75000"/>
                  </a:schemeClr>
                </a:solidFill>
              </a:defRPr>
            </a:lvl1pPr>
            <a:lvl2pPr marL="685937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2pPr>
            <a:lvl3pPr marL="1371874" indent="0">
              <a:buNone/>
              <a:defRPr sz="2701">
                <a:solidFill>
                  <a:schemeClr val="tx1">
                    <a:tint val="75000"/>
                  </a:schemeClr>
                </a:solidFill>
              </a:defRPr>
            </a:lvl3pPr>
            <a:lvl4pPr marL="205781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74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68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562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15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74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F83D-56CA-40D0-AF8F-17CEC1E0C63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96213-5FF1-4E4A-A6CD-FF45394CDC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7518" y="2739282"/>
            <a:ext cx="7773749" cy="65290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9908" y="2739282"/>
            <a:ext cx="7773749" cy="65290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FE6A-E017-41E7-A158-A62E8E65499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7DF63-D82E-4FED-B608-68461A28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7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547857"/>
            <a:ext cx="15776138" cy="198895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901" y="2522523"/>
            <a:ext cx="7738024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901" y="3758772"/>
            <a:ext cx="7738024" cy="5528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59907" y="2522523"/>
            <a:ext cx="7776132" cy="1236249"/>
          </a:xfrm>
        </p:spPr>
        <p:txBody>
          <a:bodyPr anchor="b"/>
          <a:lstStyle>
            <a:lvl1pPr marL="0" indent="0">
              <a:buNone/>
              <a:defRPr sz="3601" b="1"/>
            </a:lvl1pPr>
            <a:lvl2pPr marL="685937" indent="0">
              <a:buNone/>
              <a:defRPr sz="3001" b="1"/>
            </a:lvl2pPr>
            <a:lvl3pPr marL="1371874" indent="0">
              <a:buNone/>
              <a:defRPr sz="2701" b="1"/>
            </a:lvl3pPr>
            <a:lvl4pPr marL="2057811" indent="0">
              <a:buNone/>
              <a:defRPr sz="2400" b="1"/>
            </a:lvl4pPr>
            <a:lvl5pPr marL="2743749" indent="0">
              <a:buNone/>
              <a:defRPr sz="2400" b="1"/>
            </a:lvl5pPr>
            <a:lvl6pPr marL="3429686" indent="0">
              <a:buNone/>
              <a:defRPr sz="2400" b="1"/>
            </a:lvl6pPr>
            <a:lvl7pPr marL="4115623" indent="0">
              <a:buNone/>
              <a:defRPr sz="2400" b="1"/>
            </a:lvl7pPr>
            <a:lvl8pPr marL="4801560" indent="0">
              <a:buNone/>
              <a:defRPr sz="2400" b="1"/>
            </a:lvl8pPr>
            <a:lvl9pPr marL="5487497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59907" y="3758772"/>
            <a:ext cx="7776132" cy="5528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A5FEC-F70D-4148-A737-B46F2AD21F2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75988-44E9-47AF-8872-5DB7430D2D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452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FCF60-2CAC-4163-A21D-892052AB15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9C29C-D6A4-46C3-A68D-E3728B3DCE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57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896BF-CAD5-4143-9B56-E9C7987ED17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7FC9-DDF6-4743-A30F-8F82AEFBE2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1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6132" y="1481595"/>
            <a:ext cx="9259907" cy="7312694"/>
          </a:xfrm>
        </p:spPr>
        <p:txBody>
          <a:bodyPr/>
          <a:lstStyle>
            <a:lvl1pPr>
              <a:defRPr sz="4801"/>
            </a:lvl1pPr>
            <a:lvl2pPr>
              <a:defRPr sz="4201"/>
            </a:lvl2pPr>
            <a:lvl3pPr>
              <a:defRPr sz="3601"/>
            </a:lvl3pPr>
            <a:lvl4pPr>
              <a:defRPr sz="3001"/>
            </a:lvl4pPr>
            <a:lvl5pPr>
              <a:defRPr sz="3001"/>
            </a:lvl5pPr>
            <a:lvl6pPr>
              <a:defRPr sz="3001"/>
            </a:lvl6pPr>
            <a:lvl7pPr>
              <a:defRPr sz="3001"/>
            </a:lvl7pPr>
            <a:lvl8pPr>
              <a:defRPr sz="3001"/>
            </a:lvl8pPr>
            <a:lvl9pPr>
              <a:defRPr sz="300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18C1-0FA4-4388-A1EF-BAFFDE0B11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CBC1E-F55F-4246-A58F-3274288B3E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4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901" y="686012"/>
            <a:ext cx="5899380" cy="2401041"/>
          </a:xfrm>
        </p:spPr>
        <p:txBody>
          <a:bodyPr anchor="b"/>
          <a:lstStyle>
            <a:lvl1pPr>
              <a:defRPr sz="480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776132" y="1481595"/>
            <a:ext cx="9259907" cy="7312694"/>
          </a:xfrm>
        </p:spPr>
        <p:txBody>
          <a:bodyPr rtlCol="0">
            <a:normAutofit/>
          </a:bodyPr>
          <a:lstStyle>
            <a:lvl1pPr marL="0" indent="0">
              <a:buNone/>
              <a:defRPr sz="4801"/>
            </a:lvl1pPr>
            <a:lvl2pPr marL="685937" indent="0">
              <a:buNone/>
              <a:defRPr sz="4201"/>
            </a:lvl2pPr>
            <a:lvl3pPr marL="1371874" indent="0">
              <a:buNone/>
              <a:defRPr sz="3601"/>
            </a:lvl3pPr>
            <a:lvl4pPr marL="2057811" indent="0">
              <a:buNone/>
              <a:defRPr sz="3001"/>
            </a:lvl4pPr>
            <a:lvl5pPr marL="2743749" indent="0">
              <a:buNone/>
              <a:defRPr sz="3001"/>
            </a:lvl5pPr>
            <a:lvl6pPr marL="3429686" indent="0">
              <a:buNone/>
              <a:defRPr sz="3001"/>
            </a:lvl6pPr>
            <a:lvl7pPr marL="4115623" indent="0">
              <a:buNone/>
              <a:defRPr sz="3001"/>
            </a:lvl7pPr>
            <a:lvl8pPr marL="4801560" indent="0">
              <a:buNone/>
              <a:defRPr sz="3001"/>
            </a:lvl8pPr>
            <a:lvl9pPr marL="5487497" indent="0">
              <a:buNone/>
              <a:defRPr sz="3001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901" y="3087052"/>
            <a:ext cx="5899380" cy="5719147"/>
          </a:xfrm>
        </p:spPr>
        <p:txBody>
          <a:bodyPr/>
          <a:lstStyle>
            <a:lvl1pPr marL="0" indent="0">
              <a:buNone/>
              <a:defRPr sz="2400"/>
            </a:lvl1pPr>
            <a:lvl2pPr marL="685937" indent="0">
              <a:buNone/>
              <a:defRPr sz="2100"/>
            </a:lvl2pPr>
            <a:lvl3pPr marL="1371874" indent="0">
              <a:buNone/>
              <a:defRPr sz="1800"/>
            </a:lvl3pPr>
            <a:lvl4pPr marL="2057811" indent="0">
              <a:buNone/>
              <a:defRPr sz="1500"/>
            </a:lvl4pPr>
            <a:lvl5pPr marL="2743749" indent="0">
              <a:buNone/>
              <a:defRPr sz="1500"/>
            </a:lvl5pPr>
            <a:lvl6pPr marL="3429686" indent="0">
              <a:buNone/>
              <a:defRPr sz="1500"/>
            </a:lvl6pPr>
            <a:lvl7pPr marL="4115623" indent="0">
              <a:buNone/>
              <a:defRPr sz="1500"/>
            </a:lvl7pPr>
            <a:lvl8pPr marL="4801560" indent="0">
              <a:buNone/>
              <a:defRPr sz="1500"/>
            </a:lvl8pPr>
            <a:lvl9pPr marL="548749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9E649-68FE-4CC7-8046-D015F0A5BE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0AB32-7E4D-44F2-BA29-CA490BA34C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0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57519" y="547857"/>
            <a:ext cx="15776138" cy="19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57519" y="2739282"/>
            <a:ext cx="15776138" cy="652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518" y="9537468"/>
            <a:ext cx="4115514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71874">
              <a:defRPr/>
            </a:pPr>
            <a:fld id="{523357E9-7C4C-4F95-A803-958F5CD7E3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371874">
                <a:defRPr/>
              </a:pPr>
              <a:t>30.10.2018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8952" y="9537468"/>
            <a:ext cx="6173272" cy="547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1371874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8143" y="9537468"/>
            <a:ext cx="4115514" cy="54785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solidFill>
                  <a:srgbClr val="898989"/>
                </a:solidFill>
              </a:defRPr>
            </a:lvl1pPr>
          </a:lstStyle>
          <a:p>
            <a:pPr defTabSz="1371874" fontAlgn="base">
              <a:spcBef>
                <a:spcPct val="0"/>
              </a:spcBef>
              <a:spcAft>
                <a:spcPct val="0"/>
              </a:spcAft>
            </a:pPr>
            <a:fld id="{E4CC7504-C913-4176-B3C8-B6E30CFFCE6B}" type="slidenum">
              <a:rPr lang="ru-RU" altLang="ru-RU" smtClean="0">
                <a:cs typeface="Arial" panose="020B0604020202020204" pitchFamily="34" charset="0"/>
              </a:rPr>
              <a:pPr defTabSz="137187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1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5pPr>
      <a:lvl6pPr marL="685937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6pPr>
      <a:lvl7pPr marL="1371874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7pPr>
      <a:lvl8pPr marL="2057811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8pPr>
      <a:lvl9pPr marL="2743749" algn="l" rtl="0" fontAlgn="base">
        <a:lnSpc>
          <a:spcPct val="90000"/>
        </a:lnSpc>
        <a:spcBef>
          <a:spcPct val="0"/>
        </a:spcBef>
        <a:spcAft>
          <a:spcPct val="0"/>
        </a:spcAft>
        <a:defRPr sz="6601">
          <a:solidFill>
            <a:schemeClr val="tx1"/>
          </a:solidFill>
          <a:latin typeface="Calibri Light" pitchFamily="34" charset="0"/>
        </a:defRPr>
      </a:lvl9pPr>
    </p:titleStyle>
    <p:bodyStyle>
      <a:lvl1pPr marL="342969" indent="-342969" algn="l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1" kern="1200">
          <a:solidFill>
            <a:schemeClr val="tx1"/>
          </a:solidFill>
          <a:latin typeface="+mn-lt"/>
          <a:ea typeface="+mn-ea"/>
          <a:cs typeface="+mn-cs"/>
        </a:defRPr>
      </a:lvl1pPr>
      <a:lvl2pPr marL="1028906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1" kern="1200">
          <a:solidFill>
            <a:schemeClr val="tx1"/>
          </a:solidFill>
          <a:latin typeface="+mn-lt"/>
          <a:ea typeface="+mn-ea"/>
          <a:cs typeface="+mn-cs"/>
        </a:defRPr>
      </a:lvl2pPr>
      <a:lvl3pPr marL="1714843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400780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717" indent="-342969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2654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458592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5144529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830466" indent="-342969" algn="l" defTabSz="137187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1pPr>
      <a:lvl2pPr marL="68593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2pPr>
      <a:lvl3pPr marL="1371874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3pPr>
      <a:lvl4pPr marL="2057811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5pPr>
      <a:lvl6pPr marL="3429686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6pPr>
      <a:lvl7pPr marL="4115623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7pPr>
      <a:lvl8pPr marL="4801560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8pPr>
      <a:lvl9pPr marL="5487497" algn="l" defTabSz="1371874" rtl="0" eaLnBrk="1" latinLnBrk="0" hangingPunct="1">
        <a:defRPr sz="2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6"/>
          <p:cNvSpPr txBox="1">
            <a:spLocks noChangeArrowheads="1"/>
          </p:cNvSpPr>
          <p:nvPr/>
        </p:nvSpPr>
        <p:spPr bwMode="auto">
          <a:xfrm>
            <a:off x="614469" y="3330357"/>
            <a:ext cx="17419486" cy="235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7187" tIns="68594" rIns="137187" bIns="685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8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порядок заключения контрактов по результатам электронных процедур в соответствии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800" b="1" dirty="0" smtClean="0"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статьей 83.2 Закона № 44-ФЗ</a:t>
            </a:r>
            <a:endParaRPr lang="ru-RU" altLang="ru-RU" sz="5700" b="1" dirty="0"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10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354473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Подписание контракта заказчиком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7412" t="19168" r="17807"/>
          <a:stretch/>
        </p:blipFill>
        <p:spPr>
          <a:xfrm>
            <a:off x="288603" y="2747651"/>
            <a:ext cx="8489646" cy="57268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17845" t="19411" r="18700"/>
          <a:stretch/>
        </p:blipFill>
        <p:spPr>
          <a:xfrm>
            <a:off x="8926492" y="2700691"/>
            <a:ext cx="8409282" cy="57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Группа 97"/>
          <p:cNvGrpSpPr/>
          <p:nvPr/>
        </p:nvGrpSpPr>
        <p:grpSpPr>
          <a:xfrm rot="10800000" flipH="1">
            <a:off x="8981138" y="4785047"/>
            <a:ext cx="779854" cy="842610"/>
            <a:chOff x="3114845" y="3045017"/>
            <a:chExt cx="779854" cy="803360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 rot="10800000" flipH="1">
              <a:off x="3114845" y="3049973"/>
              <a:ext cx="0" cy="798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3114846" y="3045017"/>
              <a:ext cx="7798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2</a:t>
            </a:fld>
            <a:endParaRPr lang="ru-RU" altLang="ru-RU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9289603" y="5657159"/>
            <a:ext cx="4347612" cy="1648168"/>
            <a:chOff x="3822868" y="2860863"/>
            <a:chExt cx="4347612" cy="1648168"/>
          </a:xfrm>
        </p:grpSpPr>
        <p:sp>
          <p:nvSpPr>
            <p:cNvPr id="25" name="Овал 24"/>
            <p:cNvSpPr/>
            <p:nvPr/>
          </p:nvSpPr>
          <p:spPr>
            <a:xfrm>
              <a:off x="3961011" y="3272879"/>
              <a:ext cx="360040" cy="3273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A3E77"/>
                  </a:solidFill>
                  <a:latin typeface="Century Gothic" panose="020B0502020202020204" pitchFamily="34" charset="0"/>
                </a:rPr>
                <a:t>1</a:t>
              </a:r>
              <a:endParaRPr lang="en-US" sz="1400" dirty="0">
                <a:solidFill>
                  <a:srgbClr val="0A3E7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3822868" y="2860863"/>
              <a:ext cx="4347612" cy="354473"/>
              <a:chOff x="9510882" y="3895354"/>
              <a:chExt cx="6515601" cy="354473"/>
            </a:xfrm>
          </p:grpSpPr>
          <p:sp>
            <p:nvSpPr>
              <p:cNvPr id="33" name="Параллелограмм 32"/>
              <p:cNvSpPr/>
              <p:nvPr/>
            </p:nvSpPr>
            <p:spPr>
              <a:xfrm>
                <a:off x="9510882" y="3906021"/>
                <a:ext cx="6515601" cy="343806"/>
              </a:xfrm>
              <a:prstGeom prst="parallelogram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b="1" i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9577635" y="3895354"/>
                <a:ext cx="64488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ПОРЯДОК ЗАКЛЮЧЕНИЯ КОНТРАКТА</a:t>
                </a:r>
                <a:endParaRPr lang="en-US" sz="1600" b="1" i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860108" y="3304664"/>
              <a:ext cx="0" cy="12043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4320480" y="3297778"/>
              <a:ext cx="21007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latin typeface="Century Gothic" panose="020B0502020202020204" pitchFamily="34" charset="0"/>
                </a:rPr>
                <a:t>ЭЛ. АУКЦИОН 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3966884" y="3868975"/>
              <a:ext cx="360040" cy="3273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A3E77"/>
                  </a:solidFill>
                  <a:latin typeface="Century Gothic" panose="020B0502020202020204" pitchFamily="34" charset="0"/>
                </a:rPr>
                <a:t>2</a:t>
              </a:r>
              <a:endParaRPr lang="en-US" sz="1400" dirty="0">
                <a:solidFill>
                  <a:srgbClr val="0A3E77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8953180" y="5166573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01.01.2019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2" cy="354473"/>
            <a:chOff x="9510881" y="3895354"/>
            <a:chExt cx="6703023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3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СОГЛАСНО ПОЛОЖЕНИЯМ НПА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19" name="Прямая соединительная линия 118"/>
          <p:cNvCxnSpPr/>
          <p:nvPr/>
        </p:nvCxnSpPr>
        <p:spPr>
          <a:xfrm>
            <a:off x="936675" y="3519552"/>
            <a:ext cx="0" cy="42781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955173" y="4547537"/>
            <a:ext cx="151400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рямоугольник 143"/>
          <p:cNvSpPr/>
          <p:nvPr/>
        </p:nvSpPr>
        <p:spPr>
          <a:xfrm>
            <a:off x="1512739" y="5166573"/>
            <a:ext cx="1224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entury Gothic" panose="020B0502020202020204" pitchFamily="34" charset="0"/>
              </a:rPr>
              <a:t>01.10.2018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grpSp>
        <p:nvGrpSpPr>
          <p:cNvPr id="126" name="Группа 125"/>
          <p:cNvGrpSpPr/>
          <p:nvPr/>
        </p:nvGrpSpPr>
        <p:grpSpPr>
          <a:xfrm>
            <a:off x="4249043" y="6671209"/>
            <a:ext cx="1374761" cy="338554"/>
            <a:chOff x="6300323" y="3263184"/>
            <a:chExt cx="1374761" cy="338554"/>
          </a:xfrm>
        </p:grpSpPr>
        <p:sp>
          <p:nvSpPr>
            <p:cNvPr id="127" name="Параллелограмм 126"/>
            <p:cNvSpPr/>
            <p:nvPr/>
          </p:nvSpPr>
          <p:spPr>
            <a:xfrm>
              <a:off x="6414287" y="3315001"/>
              <a:ext cx="1144187" cy="216000"/>
            </a:xfrm>
            <a:prstGeom prst="parallelogram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6300323" y="3263184"/>
              <a:ext cx="13747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ЕИС + ЭТП</a:t>
              </a:r>
              <a:endPara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0" name="Прямоугольник 129"/>
          <p:cNvSpPr/>
          <p:nvPr/>
        </p:nvSpPr>
        <p:spPr>
          <a:xfrm>
            <a:off x="9795750" y="6606717"/>
            <a:ext cx="3838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i="1" dirty="0">
                <a:latin typeface="Century Schoolbook" panose="02040604050505020304" pitchFamily="18" charset="0"/>
              </a:rPr>
              <a:t>new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en-US" sz="1400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ЭЛ. ПРОЦЕДУРЫ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1655224" y="5627657"/>
            <a:ext cx="4347612" cy="2037710"/>
            <a:chOff x="3822868" y="2860863"/>
            <a:chExt cx="4347612" cy="2037710"/>
          </a:xfrm>
        </p:grpSpPr>
        <p:sp>
          <p:nvSpPr>
            <p:cNvPr id="145" name="Овал 144"/>
            <p:cNvSpPr/>
            <p:nvPr/>
          </p:nvSpPr>
          <p:spPr>
            <a:xfrm>
              <a:off x="3961011" y="3272879"/>
              <a:ext cx="360040" cy="3273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A3E77"/>
                  </a:solidFill>
                  <a:latin typeface="Century Gothic" panose="020B0502020202020204" pitchFamily="34" charset="0"/>
                </a:rPr>
                <a:t>1</a:t>
              </a:r>
              <a:endParaRPr lang="en-US" sz="1400" dirty="0">
                <a:solidFill>
                  <a:srgbClr val="0A3E77"/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48" name="Группа 147"/>
            <p:cNvGrpSpPr/>
            <p:nvPr/>
          </p:nvGrpSpPr>
          <p:grpSpPr>
            <a:xfrm>
              <a:off x="3822868" y="2860863"/>
              <a:ext cx="4347612" cy="354473"/>
              <a:chOff x="9510882" y="3895354"/>
              <a:chExt cx="6515601" cy="354473"/>
            </a:xfrm>
          </p:grpSpPr>
          <p:sp>
            <p:nvSpPr>
              <p:cNvPr id="155" name="Параллелограмм 154"/>
              <p:cNvSpPr/>
              <p:nvPr/>
            </p:nvSpPr>
            <p:spPr>
              <a:xfrm>
                <a:off x="9510882" y="3906021"/>
                <a:ext cx="6358513" cy="343806"/>
              </a:xfrm>
              <a:prstGeom prst="parallelogram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600" b="1" i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9577635" y="3895354"/>
                <a:ext cx="644884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600" b="1" i="1" dirty="0" smtClean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ПОРЯДОК ЗАКЛЮЧЕНИЯ КОНТРАКТА</a:t>
                </a:r>
                <a:endParaRPr lang="en-US" sz="1600" b="1" i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149" name="Прямая соединительная линия 148"/>
            <p:cNvCxnSpPr/>
            <p:nvPr/>
          </p:nvCxnSpPr>
          <p:spPr>
            <a:xfrm flipH="1">
              <a:off x="3873421" y="3319607"/>
              <a:ext cx="1" cy="157896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Прямоугольник 149"/>
            <p:cNvSpPr/>
            <p:nvPr/>
          </p:nvSpPr>
          <p:spPr>
            <a:xfrm>
              <a:off x="4320480" y="3297778"/>
              <a:ext cx="210079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latin typeface="Century Gothic" panose="020B0502020202020204" pitchFamily="34" charset="0"/>
                </a:rPr>
                <a:t>ЭЛ. АУКЦИОН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3945430" y="3818453"/>
              <a:ext cx="360040" cy="3273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0A3E77"/>
                  </a:solidFill>
                  <a:latin typeface="Century Gothic" panose="020B0502020202020204" pitchFamily="34" charset="0"/>
                </a:rPr>
                <a:t>2</a:t>
              </a:r>
              <a:endParaRPr lang="en-US" sz="1400" dirty="0">
                <a:solidFill>
                  <a:srgbClr val="0A3E7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4316256" y="3848853"/>
              <a:ext cx="38386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400" i="1" dirty="0">
                  <a:latin typeface="Century Schoolbook" panose="02040604050505020304" pitchFamily="18" charset="0"/>
                </a:rPr>
                <a:t>new</a:t>
              </a:r>
              <a:r>
                <a:rPr lang="ru-RU" sz="1400" dirty="0">
                  <a:latin typeface="Century Gothic" panose="020B0502020202020204" pitchFamily="34" charset="0"/>
                </a:rPr>
                <a:t> </a:t>
              </a:r>
              <a:r>
                <a:rPr lang="en-US" sz="1400" dirty="0" smtClean="0">
                  <a:latin typeface="Century Gothic" panose="020B0502020202020204" pitchFamily="34" charset="0"/>
                </a:rPr>
                <a:t> </a:t>
              </a:r>
              <a:r>
                <a:rPr lang="ru-RU" sz="1400" dirty="0" smtClean="0">
                  <a:latin typeface="Century Gothic" panose="020B0502020202020204" pitchFamily="34" charset="0"/>
                </a:rPr>
                <a:t>ЭЛ. ПРОЦЕДУРЫ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3945430" y="4494057"/>
              <a:ext cx="360040" cy="327309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A3E77"/>
                  </a:solidFill>
                  <a:latin typeface="Century Gothic" panose="020B0502020202020204" pitchFamily="34" charset="0"/>
                </a:rPr>
                <a:t>3</a:t>
              </a:r>
              <a:endParaRPr lang="en-US" sz="1400" dirty="0">
                <a:solidFill>
                  <a:srgbClr val="0A3E77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4304899" y="4509031"/>
              <a:ext cx="383864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latin typeface="Century Gothic" panose="020B0502020202020204" pitchFamily="34" charset="0"/>
                </a:rPr>
                <a:t>БУМАЖНЫЕ ПРОЦЕДУРЫ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3613367" y="6111572"/>
            <a:ext cx="1374761" cy="338554"/>
            <a:chOff x="6327218" y="3263184"/>
            <a:chExt cx="1374761" cy="338554"/>
          </a:xfrm>
        </p:grpSpPr>
        <p:sp>
          <p:nvSpPr>
            <p:cNvPr id="158" name="Параллелограмм 157"/>
            <p:cNvSpPr/>
            <p:nvPr/>
          </p:nvSpPr>
          <p:spPr>
            <a:xfrm>
              <a:off x="6414287" y="3315001"/>
              <a:ext cx="1144187" cy="216000"/>
            </a:xfrm>
            <a:prstGeom prst="parallelogram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327218" y="3263184"/>
              <a:ext cx="13747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ЭТП</a:t>
              </a:r>
              <a:endPara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63" name="Прямоугольник 162"/>
          <p:cNvSpPr/>
          <p:nvPr/>
        </p:nvSpPr>
        <p:spPr>
          <a:xfrm>
            <a:off x="1691904" y="6957000"/>
            <a:ext cx="3838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</a:rPr>
              <a:t>ф</a:t>
            </a:r>
            <a:r>
              <a:rPr lang="ru-RU" sz="1400" i="1" dirty="0" smtClean="0">
                <a:solidFill>
                  <a:schemeClr val="accent4">
                    <a:lumMod val="75000"/>
                  </a:schemeClr>
                </a:solidFill>
                <a:latin typeface="Century" panose="02040604050505020304" pitchFamily="18" charset="0"/>
              </a:rPr>
              <a:t>орма процедуры на выбор</a:t>
            </a:r>
            <a:endParaRPr lang="en-US" sz="1400" i="1" dirty="0">
              <a:solidFill>
                <a:schemeClr val="accent4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 rot="10800000" flipH="1">
            <a:off x="1380957" y="4785047"/>
            <a:ext cx="779854" cy="803360"/>
            <a:chOff x="3114845" y="3045017"/>
            <a:chExt cx="779854" cy="803360"/>
          </a:xfrm>
        </p:grpSpPr>
        <p:cxnSp>
          <p:nvCxnSpPr>
            <p:cNvPr id="110" name="Прямая соединительная линия 109"/>
            <p:cNvCxnSpPr/>
            <p:nvPr/>
          </p:nvCxnSpPr>
          <p:spPr>
            <a:xfrm rot="10800000" flipH="1">
              <a:off x="3114845" y="3049973"/>
              <a:ext cx="0" cy="7984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3114846" y="3045017"/>
              <a:ext cx="7798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Овал 137"/>
          <p:cNvSpPr/>
          <p:nvPr/>
        </p:nvSpPr>
        <p:spPr>
          <a:xfrm>
            <a:off x="1033778" y="4136975"/>
            <a:ext cx="792088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8.3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2" name="Овал 141"/>
          <p:cNvSpPr/>
          <p:nvPr/>
        </p:nvSpPr>
        <p:spPr>
          <a:xfrm>
            <a:off x="8641531" y="4136975"/>
            <a:ext cx="792088" cy="7200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9.0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12" name="Группа 111"/>
          <p:cNvGrpSpPr/>
          <p:nvPr/>
        </p:nvGrpSpPr>
        <p:grpSpPr>
          <a:xfrm>
            <a:off x="11799578" y="6698470"/>
            <a:ext cx="1374761" cy="338554"/>
            <a:chOff x="6300323" y="3263184"/>
            <a:chExt cx="1374761" cy="338554"/>
          </a:xfrm>
        </p:grpSpPr>
        <p:sp>
          <p:nvSpPr>
            <p:cNvPr id="113" name="Параллелограмм 112"/>
            <p:cNvSpPr/>
            <p:nvPr/>
          </p:nvSpPr>
          <p:spPr>
            <a:xfrm>
              <a:off x="6414287" y="3315001"/>
              <a:ext cx="1144187" cy="216000"/>
            </a:xfrm>
            <a:prstGeom prst="parallelogram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300323" y="3263184"/>
              <a:ext cx="13747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ЕИС + ЭТП</a:t>
              </a:r>
              <a:endPara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1163902" y="6160319"/>
            <a:ext cx="1374761" cy="338554"/>
            <a:chOff x="6327218" y="3263184"/>
            <a:chExt cx="1374761" cy="338554"/>
          </a:xfrm>
        </p:grpSpPr>
        <p:sp>
          <p:nvSpPr>
            <p:cNvPr id="129" name="Параллелограмм 128"/>
            <p:cNvSpPr/>
            <p:nvPr/>
          </p:nvSpPr>
          <p:spPr>
            <a:xfrm>
              <a:off x="6414287" y="3315001"/>
              <a:ext cx="1144187" cy="216000"/>
            </a:xfrm>
            <a:prstGeom prst="parallelogram">
              <a:avLst/>
            </a:prstGeom>
            <a:solidFill>
              <a:srgbClr val="00B05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6327218" y="3263184"/>
              <a:ext cx="13747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i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ЕИС + ЭТП</a:t>
              </a:r>
              <a:endParaRPr lang="en-US" sz="1600" b="1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Прямоугольник 135"/>
          <p:cNvSpPr/>
          <p:nvPr/>
        </p:nvSpPr>
        <p:spPr>
          <a:xfrm>
            <a:off x="15986347" y="4518501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Century Gothic" panose="020B0502020202020204" pitchFamily="34" charset="0"/>
              </a:rPr>
              <a:t>ВЕРСИЯ ЕИС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9376632" y="6986502"/>
            <a:ext cx="38386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!!! бумажные процедуры не применяются</a:t>
            </a:r>
            <a:endParaRPr lang="en-US" sz="1400" i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19EA-DD80-462F-8F51-E4070C57F146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7" name="TextBox 6"/>
          <p:cNvSpPr txBox="1"/>
          <p:nvPr/>
        </p:nvSpPr>
        <p:spPr>
          <a:xfrm>
            <a:off x="10225707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951564" y="1616695"/>
            <a:ext cx="6048672" cy="354473"/>
            <a:chOff x="9510881" y="3895354"/>
            <a:chExt cx="6703023" cy="354473"/>
          </a:xfrm>
        </p:grpSpPr>
        <p:sp>
          <p:nvSpPr>
            <p:cNvPr id="9" name="Параллелограмм 8"/>
            <p:cNvSpPr/>
            <p:nvPr/>
          </p:nvSpPr>
          <p:spPr>
            <a:xfrm>
              <a:off x="9698303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Заключение контракта согласно ст. </a:t>
              </a:r>
              <a:r>
                <a:rPr 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83.2 44-</a:t>
              </a:r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ФЗ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0691" y="2401863"/>
            <a:ext cx="15194260" cy="72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4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354473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Формирование проекта контракта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048DC445-0D9C-4326-B2FE-119D40483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275" r="14175"/>
          <a:stretch/>
        </p:blipFill>
        <p:spPr>
          <a:xfrm>
            <a:off x="288603" y="2336775"/>
            <a:ext cx="8655113" cy="6858000"/>
          </a:xfrm>
          <a:prstGeom prst="rect">
            <a:avLst/>
          </a:prstGeom>
        </p:spPr>
      </p:pic>
      <p:pic>
        <p:nvPicPr>
          <p:cNvPr id="56" name="Рисунок 55" descr="https://eis5.roskazna.ru/44fz/rpec/rpec-registry.html?execution=e1s2 - Internet Explorer">
            <a:extLst>
              <a:ext uri="{FF2B5EF4-FFF2-40B4-BE49-F238E27FC236}">
                <a16:creationId xmlns="" xmlns:a16="http://schemas.microsoft.com/office/drawing/2014/main" id="{5DA82C0A-F4A7-4CC3-A8D2-8DA2D57625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3996"/>
          <a:stretch/>
        </p:blipFill>
        <p:spPr bwMode="auto">
          <a:xfrm>
            <a:off x="9217595" y="2352474"/>
            <a:ext cx="8727541" cy="68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5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714513"/>
            <a:chOff x="9510881" y="3895354"/>
            <a:chExt cx="6703024" cy="71451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70384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Возможность изменения цены контракта с указанием причины изменения 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13775" t="39075" r="14563" b="30336"/>
          <a:stretch/>
        </p:blipFill>
        <p:spPr>
          <a:xfrm>
            <a:off x="1944787" y="6928669"/>
            <a:ext cx="13177464" cy="30409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9131" t="31064" r="29131" b="23052"/>
          <a:stretch/>
        </p:blipFill>
        <p:spPr>
          <a:xfrm>
            <a:off x="5689203" y="2791919"/>
            <a:ext cx="6624736" cy="393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1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6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354473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Контроль проекта контракта по ч.5 ст. 99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21A5BB-9E45-41B9-9032-7592F1C357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369" r="14977"/>
          <a:stretch/>
        </p:blipFill>
        <p:spPr>
          <a:xfrm>
            <a:off x="432619" y="2696815"/>
            <a:ext cx="8614161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603A2C1-A23F-4D82-BB3B-E3951EB1DE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635" r="26543"/>
          <a:stretch/>
        </p:blipFill>
        <p:spPr>
          <a:xfrm>
            <a:off x="10873779" y="2984847"/>
            <a:ext cx="570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9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354473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Получение от ЭП протокола разногласий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8" name="Picture 2" descr="C:\support\Скрины\105\105_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14234"/>
          <a:stretch/>
        </p:blipFill>
        <p:spPr bwMode="auto">
          <a:xfrm>
            <a:off x="9572838" y="2338644"/>
            <a:ext cx="8541783" cy="67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-392" r="14961" b="-1"/>
          <a:stretch/>
        </p:blipFill>
        <p:spPr>
          <a:xfrm>
            <a:off x="576635" y="2264767"/>
            <a:ext cx="8496945" cy="6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8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354473"/>
            <a:chOff x="9510881" y="3895354"/>
            <a:chExt cx="6703024" cy="354473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343806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Формирование доработанного проекта контракта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2" descr="C:\support\Скрины\КП 106. Создание доработанного проекта контракта путем повторной отправки проекта контракта на ЭП\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14750"/>
          <a:stretch/>
        </p:blipFill>
        <p:spPr bwMode="auto">
          <a:xfrm>
            <a:off x="504626" y="2552799"/>
            <a:ext cx="8484657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support\Скрины\КП 106. Создание доработанного проекта контракта путем повторной отправки проекта контракта на ЭП\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14708"/>
          <a:stretch/>
        </p:blipFill>
        <p:spPr bwMode="auto">
          <a:xfrm>
            <a:off x="9361611" y="2564022"/>
            <a:ext cx="8376842" cy="668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4004036" y="9360656"/>
            <a:ext cx="4115514" cy="547857"/>
          </a:xfrm>
        </p:spPr>
        <p:txBody>
          <a:bodyPr/>
          <a:lstStyle/>
          <a:p>
            <a:fld id="{EA4019EA-DD80-462F-8F51-E4070C57F146}" type="slidenum">
              <a:rPr lang="ru-RU" altLang="ru-RU" smtClean="0"/>
              <a:pPr/>
              <a:t>9</a:t>
            </a:fld>
            <a:endParaRPr lang="ru-RU" altLang="ru-RU" dirty="0"/>
          </a:p>
        </p:txBody>
      </p:sp>
      <p:sp>
        <p:nvSpPr>
          <p:cNvPr id="115" name="TextBox 114"/>
          <p:cNvSpPr txBox="1"/>
          <p:nvPr/>
        </p:nvSpPr>
        <p:spPr>
          <a:xfrm>
            <a:off x="10301875" y="519732"/>
            <a:ext cx="805830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ЗАКЛЮЧЕНИЕ КОНТРАКТОВ </a:t>
            </a:r>
          </a:p>
          <a:p>
            <a:pPr algn="ctr"/>
            <a:r>
              <a:rPr lang="ru-RU" sz="2750" b="1" dirty="0" smtClean="0">
                <a:solidFill>
                  <a:srgbClr val="0A3E77"/>
                </a:solidFill>
                <a:latin typeface="Century Gothic" panose="020B0502020202020204" pitchFamily="34" charset="0"/>
              </a:rPr>
              <a:t>ПО РЕЗУЛЬТАТАМ ЭЛЕКТРОННЫХ ПРОЦЕДУР </a:t>
            </a:r>
            <a:endParaRPr lang="en-US" sz="2750" b="1" dirty="0">
              <a:solidFill>
                <a:srgbClr val="0A3E7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6" name="Группа 115"/>
          <p:cNvGrpSpPr/>
          <p:nvPr/>
        </p:nvGrpSpPr>
        <p:grpSpPr>
          <a:xfrm>
            <a:off x="11449843" y="1910294"/>
            <a:ext cx="6048673" cy="584775"/>
            <a:chOff x="9510881" y="3895354"/>
            <a:chExt cx="6703024" cy="584775"/>
          </a:xfrm>
        </p:grpSpPr>
        <p:sp>
          <p:nvSpPr>
            <p:cNvPr id="117" name="Параллелограмм 116"/>
            <p:cNvSpPr/>
            <p:nvPr/>
          </p:nvSpPr>
          <p:spPr>
            <a:xfrm>
              <a:off x="9698304" y="3906021"/>
              <a:ext cx="6515601" cy="574108"/>
            </a:xfrm>
            <a:prstGeom prst="parallelogram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b="1" i="1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9510881" y="3895354"/>
              <a:ext cx="644884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Получение проекта контракта подписанного победителем</a:t>
              </a:r>
              <a:endParaRPr lang="en-US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12201" t="7758" r="13382"/>
          <a:stretch/>
        </p:blipFill>
        <p:spPr>
          <a:xfrm>
            <a:off x="216595" y="3056855"/>
            <a:ext cx="8136904" cy="545266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12201" t="7758" r="13382" b="14313"/>
          <a:stretch/>
        </p:blipFill>
        <p:spPr>
          <a:xfrm>
            <a:off x="8480139" y="3052283"/>
            <a:ext cx="9639411" cy="545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179</Words>
  <Application>Microsoft Office PowerPoint</Application>
  <PresentationFormat>Произвольный</PresentationFormat>
  <Paragraphs>62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Чурдалев Евгений</dc:creator>
  <cp:lastModifiedBy>Купрейшвили Екатерина Тенгизовна</cp:lastModifiedBy>
  <cp:revision>253</cp:revision>
  <cp:lastPrinted>2017-11-07T15:14:54Z</cp:lastPrinted>
  <dcterms:created xsi:type="dcterms:W3CDTF">2017-03-15T08:46:19Z</dcterms:created>
  <dcterms:modified xsi:type="dcterms:W3CDTF">2018-10-30T08:26:55Z</dcterms:modified>
</cp:coreProperties>
</file>