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98" r:id="rId1"/>
  </p:sldMasterIdLst>
  <p:notesMasterIdLst>
    <p:notesMasterId r:id="rId13"/>
  </p:notesMasterIdLst>
  <p:handoutMasterIdLst>
    <p:handoutMasterId r:id="rId14"/>
  </p:handoutMasterIdLst>
  <p:sldIdLst>
    <p:sldId id="525" r:id="rId2"/>
    <p:sldId id="508" r:id="rId3"/>
    <p:sldId id="514" r:id="rId4"/>
    <p:sldId id="515" r:id="rId5"/>
    <p:sldId id="509" r:id="rId6"/>
    <p:sldId id="510" r:id="rId7"/>
    <p:sldId id="513" r:id="rId8"/>
    <p:sldId id="493" r:id="rId9"/>
    <p:sldId id="494" r:id="rId10"/>
    <p:sldId id="495" r:id="rId11"/>
    <p:sldId id="500" r:id="rId12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56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orient="horz" pos="13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BBF"/>
    <a:srgbClr val="2E72B0"/>
    <a:srgbClr val="004688"/>
    <a:srgbClr val="E6BB0D"/>
    <a:srgbClr val="0311B6"/>
    <a:srgbClr val="29659B"/>
    <a:srgbClr val="225482"/>
    <a:srgbClr val="2A69A2"/>
    <a:srgbClr val="92BCE2"/>
    <a:srgbClr val="309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83" autoAdjust="0"/>
    <p:restoredTop sz="93655" autoAdjust="0"/>
  </p:normalViewPr>
  <p:slideViewPr>
    <p:cSldViewPr snapToObjects="1">
      <p:cViewPr>
        <p:scale>
          <a:sx n="116" d="100"/>
          <a:sy n="116" d="100"/>
        </p:scale>
        <p:origin x="-864" y="-72"/>
      </p:cViewPr>
      <p:guideLst>
        <p:guide orient="horz" pos="1071"/>
        <p:guide orient="horz" pos="4156"/>
        <p:guide orient="horz" pos="1389"/>
        <p:guide pos="3840"/>
        <p:guide pos="166"/>
        <p:guide pos="7469"/>
        <p:guide pos="6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36" y="-84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FE42-E2EC-47AA-AB74-32C56D0FE51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7C824-8B13-407E-B76E-CCC21B19AF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47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87A403D-4DBC-4717-8E15-AD840EE31E9C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633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CCED10-670C-43CB-865B-BCD31EBE3E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754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0DCC211-7FC8-4557-B9B4-C409F86FBAB6}" type="slidenum">
              <a:rPr lang="ru-RU" altLang="ru-RU">
                <a:solidFill>
                  <a:prstClr val="black"/>
                </a:solidFill>
              </a:rPr>
              <a:pPr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4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CED10-670C-43CB-865B-BCD31EBE3EB5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84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0DCC211-7FC8-4557-B9B4-C409F86FBAB6}" type="slidenum">
              <a:rPr lang="ru-RU" altLang="ru-RU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3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0DCC211-7FC8-4557-B9B4-C409F86FBAB6}" type="slidenum">
              <a:rPr lang="ru-RU" altLang="ru-RU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8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0DCC211-7FC8-4557-B9B4-C409F86FBAB6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2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9C90-8FB6-41CC-BF54-2EB38F5FF1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4371-4C4C-494C-A273-10989D72BE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960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A02C-82B9-48D5-A3CB-E4B7C53FD1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FFA5-E6D5-476F-9835-1E4E5E0F8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98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63A0B-F9A6-4055-899E-6FDCECA33D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C7A6-1F87-4635-8736-8D41B31E2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343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347200" y="6146802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8492BCE2-F491-4DEC-AB92-154F1C4929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06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C01A-A36D-4ABF-B5F6-6B393CEB38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A314-A44D-4E42-BF75-BEDEDBE527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17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F39A-EF72-400A-B0C4-EDDEC6AF00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E3886-ED76-46D9-88BB-336DA55FB1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864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79D0-C88F-4247-95DA-507E32AA8A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50EC-9760-4899-86B2-C2E0ABE9DA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3443-6360-4DCB-8B6D-AA7BE9B114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02BF-B4A9-4E75-A61C-0CADB3ABA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679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ABB64-17FA-4F28-974B-0F6CC39645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A885-99CB-48AC-A698-F9D093B839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402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79AE-0D05-4979-8DE6-62246C1100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E4D50-6BDA-4FFF-B7F0-1A91A49B1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DC6B-7A6E-4A8E-8CA4-46BD495FFC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FF5E-F037-46A9-A7DC-C860AC82E5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55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A063-F725-44D4-B6CA-28CB893FC5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9C7CC-C01A-4510-808B-F40D45255C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61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3BCB82-A4DC-4659-9E6E-2C3E7D17D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99CA71D-F160-4047-BD97-40218FBB14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29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6"/>
          <p:cNvSpPr txBox="1">
            <a:spLocks noChangeArrowheads="1"/>
          </p:cNvSpPr>
          <p:nvPr/>
        </p:nvSpPr>
        <p:spPr bwMode="auto">
          <a:xfrm>
            <a:off x="409574" y="2219553"/>
            <a:ext cx="11610975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3200" b="1" dirty="0" smtClean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доработки ЕИС, в части сервисных функций планов закупок, планов-графиков закупок, реестра контрактов, заключенных заказчиками</a:t>
            </a:r>
            <a:endParaRPr lang="ru-RU" altLang="ru-RU" sz="4000" b="1" dirty="0" smtClean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3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8A314-A44D-4E42-BF75-BEDEDBE5275D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55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5022" y="404664"/>
            <a:ext cx="8800765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45" tIns="30472" rIns="60945" bIns="30472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defRPr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lnSpc>
                <a:spcPct val="90000"/>
              </a:lnSpc>
              <a:defRPr sz="4400">
                <a:latin typeface="Calibri Light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ru-RU" dirty="0"/>
              <a:t>Обеспечение возможности указания в сведениях о </a:t>
            </a:r>
          </a:p>
          <a:p>
            <a:r>
              <a:rPr lang="ru-RU" dirty="0"/>
              <a:t>контракте информации о сроке, на который предоставляется гарантия качества товара, работы, услуги в текстовом виде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27538" y="1821329"/>
            <a:ext cx="1144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В </a:t>
            </a:r>
            <a:r>
              <a:rPr lang="ru-RU" sz="1600" b="1" dirty="0"/>
              <a:t>зависимости от установленного переключателя в поле «Указать срок, на который предоставляется гарантия в формате» внесение информации о сроке предоставления гарантии качества товара, работы, </a:t>
            </a:r>
            <a:r>
              <a:rPr lang="ru-RU" sz="1600" b="1" dirty="0" smtClean="0"/>
              <a:t>услуги будет доступно </a:t>
            </a:r>
            <a:r>
              <a:rPr lang="ru-RU" sz="1600" b="1" dirty="0"/>
              <a:t>в двух </a:t>
            </a:r>
            <a:r>
              <a:rPr lang="ru-RU" sz="1600" b="1" dirty="0" smtClean="0"/>
              <a:t>форматах: </a:t>
            </a:r>
            <a:endParaRPr lang="ru-RU" sz="1600" dirty="0"/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>
            <a:off x="13166726" y="-3366160"/>
            <a:ext cx="1137969" cy="991949"/>
          </a:xfrm>
          <a:prstGeom prst="bentConnector3">
            <a:avLst>
              <a:gd name="adj1" fmla="val 25743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84315" y="2682724"/>
            <a:ext cx="410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100" dirty="0"/>
          </a:p>
          <a:p>
            <a:pPr algn="ctr"/>
            <a:r>
              <a:rPr lang="ru-RU" sz="1400" b="1" dirty="0" smtClean="0"/>
              <a:t>Временной интервал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1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6778638" y="2841012"/>
            <a:ext cx="40512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Текстовый вид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100" dirty="0" smtClean="0"/>
          </a:p>
        </p:txBody>
      </p:sp>
      <p:pic>
        <p:nvPicPr>
          <p:cNvPr id="29" name="Рисунок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825" y="4313563"/>
            <a:ext cx="5940425" cy="2254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31" name="Рисунок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4148" y="4313562"/>
            <a:ext cx="5267325" cy="22542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527538" y="3318066"/>
            <a:ext cx="3450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/>
              <a:t>для заполнения доступно поле «Срок, на который предоставляется гарантия» – интервал «с… по…» устанавливается значение дат из календаря</a:t>
            </a:r>
            <a:endParaRPr lang="ru-RU" sz="1100" dirty="0" smtClean="0"/>
          </a:p>
        </p:txBody>
      </p:sp>
      <p:cxnSp>
        <p:nvCxnSpPr>
          <p:cNvPr id="33" name="Соединительная линия уступом 32"/>
          <p:cNvCxnSpPr>
            <a:stCxn id="32" idx="3"/>
          </p:cNvCxnSpPr>
          <p:nvPr/>
        </p:nvCxnSpPr>
        <p:spPr>
          <a:xfrm>
            <a:off x="3978442" y="3618148"/>
            <a:ext cx="1214617" cy="1611078"/>
          </a:xfrm>
          <a:prstGeom prst="bentConnector2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080084" y="5343524"/>
            <a:ext cx="3025468" cy="328613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72588" y="5229226"/>
            <a:ext cx="2348885" cy="44291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400980" y="3318066"/>
            <a:ext cx="4051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/>
              <a:t>при </a:t>
            </a:r>
            <a:r>
              <a:rPr lang="ru-RU" sz="1100" dirty="0"/>
              <a:t>установлении переключателя в значение «текста» для заполнения доступно поле «Срок, на который предоставляется гарантия» </a:t>
            </a:r>
            <a:r>
              <a:rPr lang="ru-RU" sz="1100" dirty="0" smtClean="0"/>
              <a:t> </a:t>
            </a:r>
            <a:r>
              <a:rPr lang="ru-RU" sz="1100" dirty="0"/>
              <a:t>– текстовое поле, обязательно для </a:t>
            </a:r>
            <a:r>
              <a:rPr lang="ru-RU" sz="1100" dirty="0" smtClean="0"/>
              <a:t>заполнения</a:t>
            </a:r>
          </a:p>
        </p:txBody>
      </p:sp>
      <p:cxnSp>
        <p:nvCxnSpPr>
          <p:cNvPr id="45" name="Соединительная линия уступом 44"/>
          <p:cNvCxnSpPr/>
          <p:nvPr/>
        </p:nvCxnSpPr>
        <p:spPr>
          <a:xfrm rot="16200000" flipH="1">
            <a:off x="9980383" y="4084795"/>
            <a:ext cx="1573362" cy="640068"/>
          </a:xfrm>
          <a:prstGeom prst="bentConnector3">
            <a:avLst>
              <a:gd name="adj1" fmla="val 265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64352" y="6356352"/>
            <a:ext cx="2743200" cy="365125"/>
          </a:xfrm>
        </p:spPr>
        <p:txBody>
          <a:bodyPr/>
          <a:lstStyle/>
          <a:p>
            <a:pPr>
              <a:defRPr/>
            </a:pPr>
            <a:fld id="{32C8A314-A44D-4E42-BF75-BEDEDBE5275D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55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1624465" y="2679884"/>
            <a:ext cx="931635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altLang="ru-RU" sz="3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8A314-A44D-4E42-BF75-BEDEDBE5275D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1055696" y="1988840"/>
            <a:ext cx="108732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200" dirty="0" smtClean="0"/>
              <a:t>Реализация </a:t>
            </a:r>
            <a:r>
              <a:rPr lang="ru-RU" sz="2200" dirty="0"/>
              <a:t>возможности формирования позиции плана </a:t>
            </a:r>
            <a:r>
              <a:rPr lang="ru-RU" sz="2200" dirty="0" smtClean="0"/>
              <a:t>закупок / плана-графика закупок </a:t>
            </a:r>
            <a:r>
              <a:rPr lang="ru-RU" sz="2200" dirty="0"/>
              <a:t>путем копирования позиции плана закупок / плана-графика закупок</a:t>
            </a:r>
            <a:endParaRPr lang="ru-RU" sz="2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200" dirty="0" smtClean="0"/>
              <a:t>Реализация </a:t>
            </a:r>
            <a:r>
              <a:rPr lang="ru-RU" sz="2200" dirty="0"/>
              <a:t>механизма </a:t>
            </a:r>
            <a:r>
              <a:rPr lang="ru-RU" sz="2200" dirty="0" smtClean="0"/>
              <a:t>выгрузки </a:t>
            </a:r>
            <a:r>
              <a:rPr lang="ru-RU" sz="2200" dirty="0"/>
              <a:t>печатной формы плана закупок / плана-графика закупок в документы формата </a:t>
            </a:r>
            <a:r>
              <a:rPr lang="ru-RU" sz="2200" dirty="0" err="1" smtClean="0"/>
              <a:t>Excel</a:t>
            </a:r>
            <a:endParaRPr lang="ru-RU" sz="2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2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200" dirty="0" smtClean="0"/>
              <a:t>Реализация </a:t>
            </a:r>
            <a:r>
              <a:rPr lang="ru-RU" sz="2200" dirty="0"/>
              <a:t>изменений в части закупок лекарственных препаратов в соответствии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 </a:t>
            </a:r>
            <a:r>
              <a:rPr lang="ru-RU" sz="2200" dirty="0"/>
              <a:t>п. 7 ч. 2 </a:t>
            </a:r>
            <a:r>
              <a:rPr lang="ru-RU" sz="2200" dirty="0" smtClean="0"/>
              <a:t>ст. 83 </a:t>
            </a:r>
            <a:r>
              <a:rPr lang="ru-RU" sz="2200" dirty="0"/>
              <a:t>и п. 3 ч. 2 ст. 83.1 Федерального закона №44-ФЗ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4156" y="1412776"/>
            <a:ext cx="8345219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907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799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2954" y="627545"/>
            <a:ext cx="7976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функционала ЕИС при работе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планами закупок и планами-графиками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225013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3792" y="212673"/>
            <a:ext cx="7760398" cy="310838"/>
          </a:xfrm>
          <a:noFill/>
        </p:spPr>
        <p:txBody>
          <a:bodyPr wrap="square" lIns="60945" tIns="30472" rIns="60945" bIns="30472" rtlCol="0">
            <a:spAutoFit/>
          </a:bodyPr>
          <a:lstStyle/>
          <a:p>
            <a:pPr algn="r"/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позиции плана закупок путем копирования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4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4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gyazo.com/0f2d9a39bbf66604123405bc36f442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55" y="915885"/>
            <a:ext cx="5713754" cy="279398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075" y="3839110"/>
            <a:ext cx="3649948" cy="232619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9365" y="819331"/>
            <a:ext cx="4014825" cy="568863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Стрелка вниз 7"/>
          <p:cNvSpPr/>
          <p:nvPr/>
        </p:nvSpPr>
        <p:spPr>
          <a:xfrm>
            <a:off x="6549594" y="1518879"/>
            <a:ext cx="288032" cy="232023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7373831" y="5612354"/>
            <a:ext cx="348519" cy="84255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156453" y="3839110"/>
            <a:ext cx="3619715" cy="26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Calibri" pitchFamily="34" charset="0"/>
                <a:cs typeface="Arial" charset="0"/>
              </a:rPr>
              <a:t>В личном кабинете ЕИС реализована возможность копирования позиций плана закупок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Calibri" pitchFamily="34" charset="0"/>
                <a:cs typeface="Arial" charset="0"/>
              </a:rPr>
              <a:t>При копировании позиций может быть выполнена копирование одной или нескольких позиций (режим массового копирования)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Calibri" pitchFamily="34" charset="0"/>
                <a:cs typeface="Arial" charset="0"/>
              </a:rPr>
              <a:t>При копировании позиции (позиций) предоставляется возможность выбора сведений, которые будут скопированы в новую позицию (позиции)</a:t>
            </a:r>
            <a:endParaRPr lang="ru-RU" sz="1400" dirty="0">
              <a:latin typeface="Calibri" pitchFamily="34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68398" y="1268760"/>
            <a:ext cx="1475011" cy="25011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29655" y="1916832"/>
            <a:ext cx="196710" cy="10801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93610" y="5949280"/>
            <a:ext cx="433205" cy="16870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4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785" y="188640"/>
            <a:ext cx="7702437" cy="5601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45" tIns="30472" rIns="60945" bIns="30472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позиций плана-графика закупок </a:t>
            </a: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путем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копирования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0186" y="1042698"/>
            <a:ext cx="4825752" cy="2344254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3632" y="3547679"/>
            <a:ext cx="5040560" cy="304967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Picture 2" descr="https://gyazo.com/81fab5e5a4dcde772c5c59a95c83aa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577" y="1042698"/>
            <a:ext cx="4032448" cy="555465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8281" y="1988841"/>
            <a:ext cx="3410946" cy="382559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Стрелка вниз 8"/>
          <p:cNvSpPr/>
          <p:nvPr/>
        </p:nvSpPr>
        <p:spPr>
          <a:xfrm>
            <a:off x="3650095" y="3335904"/>
            <a:ext cx="177653" cy="211775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5591062" y="5488548"/>
            <a:ext cx="288032" cy="57430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9073827" y="5225131"/>
            <a:ext cx="288032" cy="81309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159712" y="1556791"/>
            <a:ext cx="2615611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Calibri" pitchFamily="34" charset="0"/>
                <a:cs typeface="Arial" charset="0"/>
              </a:rPr>
              <a:t>В личном кабинете ЕИС реализована возможность копирования позиций плана-графика закупок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Calibri" pitchFamily="34" charset="0"/>
                <a:cs typeface="Arial" charset="0"/>
              </a:rPr>
              <a:t>При копировании позиции плана-графика закупок предоставляется возможность выбора базовой позиции плана закупок (по умолчанию – та же позиция ПЗ, что и у копируемой)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Calibri" pitchFamily="34" charset="0"/>
                <a:cs typeface="Arial" charset="0"/>
              </a:rPr>
              <a:t>После выбора базовой позиции плана закупок предоставляется возможность выбора сведений, которые будут скопированы в новую позицию плана-графика закупок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Calibri" pitchFamily="34" charset="0"/>
                <a:cs typeface="Arial" charset="0"/>
              </a:rPr>
              <a:t>Производится автоматический контроль копируемых сведений (в новую позицию копируются те сведения, которые соответствуют выбранной базовой позиции)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15681" y="3047872"/>
            <a:ext cx="936104" cy="2880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92828" y="5658174"/>
            <a:ext cx="2555100" cy="52308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109198" y="5487664"/>
            <a:ext cx="683468" cy="28803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4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1904" y="219117"/>
            <a:ext cx="6583214" cy="321287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6580" y="1717900"/>
            <a:ext cx="4970618" cy="5601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45" tIns="30472" rIns="60945" bIns="30472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Выгрузка сведений плана закупок</a:t>
            </a:r>
            <a:b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файл в формате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</a:t>
            </a: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563" y="2492896"/>
            <a:ext cx="4369475" cy="331809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itchFamily="34" charset="0"/>
                <a:cs typeface="Arial" charset="0"/>
              </a:rPr>
              <a:t>В личном кабинете ЕИС в окне просмотра печатной формы плана закупок добавлена кнопка «Сохранить сведения в формате </a:t>
            </a:r>
            <a:r>
              <a:rPr lang="en-US" sz="1400" dirty="0">
                <a:latin typeface="Calibri" pitchFamily="34" charset="0"/>
                <a:cs typeface="Arial" charset="0"/>
              </a:rPr>
              <a:t>Excel</a:t>
            </a:r>
            <a:r>
              <a:rPr lang="ru-RU" sz="1400" dirty="0">
                <a:latin typeface="Calibri" pitchFamily="34" charset="0"/>
                <a:cs typeface="Arial" charset="0"/>
              </a:rPr>
              <a:t>». При нажатии кнопки формируется файл, содержащий сведения формы плана закупок и формы обоснования закупок.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itchFamily="34" charset="0"/>
                <a:cs typeface="Arial" charset="0"/>
              </a:rPr>
              <a:t>В случае, если форма плана закупок содержит большой объем данных (</a:t>
            </a:r>
            <a:r>
              <a:rPr lang="en-US" sz="1400" dirty="0">
                <a:latin typeface="Calibri" pitchFamily="34" charset="0"/>
                <a:cs typeface="Arial" charset="0"/>
              </a:rPr>
              <a:t>&gt; 10 </a:t>
            </a:r>
            <a:r>
              <a:rPr lang="ru-RU" sz="1400" dirty="0">
                <a:latin typeface="Calibri" pitchFamily="34" charset="0"/>
                <a:cs typeface="Arial" charset="0"/>
              </a:rPr>
              <a:t>Мб) пользователю предлагается ввести адрес электронной почты, на который будут направлены выгружаемые из ЕИС сведения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itchFamily="34" charset="0"/>
                <a:cs typeface="Arial" charset="0"/>
              </a:rPr>
              <a:t>Выгружаемые в </a:t>
            </a:r>
            <a:r>
              <a:rPr lang="en-US" sz="1400" dirty="0">
                <a:latin typeface="Calibri" pitchFamily="34" charset="0"/>
                <a:cs typeface="Arial" charset="0"/>
              </a:rPr>
              <a:t>Excel </a:t>
            </a:r>
            <a:r>
              <a:rPr lang="ru-RU" sz="1400" dirty="0">
                <a:latin typeface="Calibri" pitchFamily="34" charset="0"/>
                <a:cs typeface="Arial" charset="0"/>
              </a:rPr>
              <a:t>сведения плана закупок формируются в соответствии с ПП РФ 552 (для заказчиков федерального уровня) и </a:t>
            </a:r>
            <a:r>
              <a:rPr lang="ru-RU" sz="1400" dirty="0" smtClean="0">
                <a:latin typeface="Calibri" pitchFamily="34" charset="0"/>
                <a:cs typeface="Arial" charset="0"/>
              </a:rPr>
              <a:t>ПП РФ </a:t>
            </a:r>
            <a:r>
              <a:rPr lang="ru-RU" sz="1400" dirty="0">
                <a:latin typeface="Calibri" pitchFamily="34" charset="0"/>
                <a:cs typeface="Arial" charset="0"/>
              </a:rPr>
              <a:t>1043 (для заказчиков регионального и муниципального уровня), форма обоснования закупок формируется в соответствии с ПП РФ 555</a:t>
            </a:r>
          </a:p>
        </p:txBody>
      </p:sp>
      <p:pic>
        <p:nvPicPr>
          <p:cNvPr id="1026" name="Picture 2" descr="https://gyazo.com/218712bc81a908a34639ac65e0325e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3720370"/>
            <a:ext cx="6583214" cy="2989214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279184" y="3314584"/>
            <a:ext cx="117390" cy="405785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73012" y="3018023"/>
            <a:ext cx="1847124" cy="2965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3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1735386"/>
            <a:ext cx="5400600" cy="5601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45" tIns="30472" rIns="60945" bIns="30472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Выгрузка сведений плана-графика закупок</a:t>
            </a:r>
            <a:b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файл в формате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</a:t>
            </a: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170" y="2506122"/>
            <a:ext cx="5008782" cy="346131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itchFamily="34" charset="0"/>
                <a:cs typeface="Arial" charset="0"/>
              </a:rPr>
              <a:t>В личном кабинете ЕИС в окне просмотра печатной формы плана-графика закупок добавлена кнопка «Сохранить сведения в формате </a:t>
            </a:r>
            <a:r>
              <a:rPr lang="en-US" sz="1400" dirty="0">
                <a:latin typeface="Calibri" pitchFamily="34" charset="0"/>
                <a:cs typeface="Arial" charset="0"/>
              </a:rPr>
              <a:t>Excel</a:t>
            </a:r>
            <a:r>
              <a:rPr lang="ru-RU" sz="1400" dirty="0" smtClean="0">
                <a:latin typeface="Calibri" pitchFamily="34" charset="0"/>
                <a:cs typeface="Arial" charset="0"/>
              </a:rPr>
              <a:t>». При </a:t>
            </a:r>
            <a:r>
              <a:rPr lang="ru-RU" sz="1400" dirty="0">
                <a:latin typeface="Calibri" pitchFamily="34" charset="0"/>
                <a:cs typeface="Arial" charset="0"/>
              </a:rPr>
              <a:t>нажатии кнопки формируется файл, содержащий сведения формы плана-графика закупок и формы обоснования закупок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itchFamily="34" charset="0"/>
                <a:cs typeface="Arial" charset="0"/>
              </a:rPr>
              <a:t>В случае, если форма плана-графика закупок содержит большой объем данных (</a:t>
            </a:r>
            <a:r>
              <a:rPr lang="en-US" sz="1400" dirty="0">
                <a:latin typeface="Calibri" pitchFamily="34" charset="0"/>
                <a:cs typeface="Arial" charset="0"/>
              </a:rPr>
              <a:t>&gt; 10 </a:t>
            </a:r>
            <a:r>
              <a:rPr lang="ru-RU" sz="1400" dirty="0">
                <a:latin typeface="Calibri" pitchFamily="34" charset="0"/>
                <a:cs typeface="Arial" charset="0"/>
              </a:rPr>
              <a:t>Мб) пользователю предлагается ввести адрес электронной почты, на который будут направлены выгружаемые из ЕИС сведения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itchFamily="34" charset="0"/>
                <a:cs typeface="Arial" charset="0"/>
              </a:rPr>
              <a:t>Выгружаемые в </a:t>
            </a:r>
            <a:r>
              <a:rPr lang="en-US" sz="1400" dirty="0">
                <a:latin typeface="Calibri" pitchFamily="34" charset="0"/>
                <a:cs typeface="Arial" charset="0"/>
              </a:rPr>
              <a:t>Excel </a:t>
            </a:r>
            <a:r>
              <a:rPr lang="ru-RU" sz="1400" dirty="0">
                <a:latin typeface="Calibri" pitchFamily="34" charset="0"/>
                <a:cs typeface="Arial" charset="0"/>
              </a:rPr>
              <a:t>сведения плана-графика закупок формируются в соответствии с ПП РФ 553 (для заказчиков федерального уровня) и </a:t>
            </a:r>
            <a:r>
              <a:rPr lang="ru-RU" sz="1400" dirty="0" smtClean="0">
                <a:latin typeface="Calibri" pitchFamily="34" charset="0"/>
                <a:cs typeface="Arial" charset="0"/>
              </a:rPr>
              <a:t>ПП РФ </a:t>
            </a:r>
            <a:r>
              <a:rPr lang="ru-RU" sz="1400" dirty="0">
                <a:latin typeface="Calibri" pitchFamily="34" charset="0"/>
                <a:cs typeface="Arial" charset="0"/>
              </a:rPr>
              <a:t>554 (для заказчиков регионального и муниципального уровня), форма обоснования закупок формируется в соответствии с ПП РФ 555</a:t>
            </a:r>
          </a:p>
        </p:txBody>
      </p:sp>
      <p:pic>
        <p:nvPicPr>
          <p:cNvPr id="2050" name="Picture 2" descr="https://gyazo.com/601921cd58920e02941196c29afc49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83437"/>
            <a:ext cx="5400600" cy="3979204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28367" y="3861048"/>
            <a:ext cx="1521941" cy="2990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b="41642"/>
          <a:stretch/>
        </p:blipFill>
        <p:spPr>
          <a:xfrm>
            <a:off x="6456040" y="4310922"/>
            <a:ext cx="5400599" cy="2292009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Стрелка вниз 5"/>
          <p:cNvSpPr/>
          <p:nvPr/>
        </p:nvSpPr>
        <p:spPr>
          <a:xfrm>
            <a:off x="7217816" y="4162641"/>
            <a:ext cx="234778" cy="14828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4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930753" y="4005064"/>
            <a:ext cx="6908667" cy="25978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Извещение о закупке</a:t>
            </a:r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769" y="116632"/>
            <a:ext cx="7831652" cy="1296145"/>
          </a:xfrm>
        </p:spPr>
        <p:txBody>
          <a:bodyPr>
            <a:noAutofit/>
          </a:bodyPr>
          <a:lstStyle/>
          <a:p>
            <a:pPr marL="285750" indent="-285750"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Реализация в ЕИС изменений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части закупок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лекарственных препаратов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соответствии с п. 7 ч. 2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ст.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83 и п. 3 ч. 2 ст. 83.1 Федерального закона №44-ФЗ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988840"/>
            <a:ext cx="4409635" cy="46140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itchFamily="34" charset="0"/>
                <a:cs typeface="Arial" charset="0"/>
              </a:rPr>
              <a:t>В </a:t>
            </a:r>
            <a:r>
              <a:rPr lang="ru-RU" sz="1400" dirty="0" smtClean="0">
                <a:latin typeface="Calibri" pitchFamily="34" charset="0"/>
                <a:cs typeface="Arial" charset="0"/>
              </a:rPr>
              <a:t>сведениях </a:t>
            </a:r>
            <a:r>
              <a:rPr lang="ru-RU" sz="1400" dirty="0">
                <a:latin typeface="Calibri" pitchFamily="34" charset="0"/>
                <a:cs typeface="Arial" charset="0"/>
              </a:rPr>
              <a:t>плана закупок и плана-графика закупок добавлена особая закупка с предметом закупки «Лекарственные препараты, закупаемые в соответствии с пунктом 7 части 2 статьи 83, пунктом 3 части 2 статьи 83.1 </a:t>
            </a:r>
            <a:r>
              <a:rPr lang="ru-RU" sz="1400" dirty="0" smtClean="0">
                <a:latin typeface="Calibri" pitchFamily="34" charset="0"/>
                <a:cs typeface="Arial" charset="0"/>
              </a:rPr>
              <a:t>Федерального закона</a:t>
            </a:r>
            <a:r>
              <a:rPr lang="ru-RU" sz="1400" dirty="0">
                <a:latin typeface="Calibri" pitchFamily="34" charset="0"/>
                <a:cs typeface="Arial" charset="0"/>
              </a:rPr>
              <a:t>»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Calibri" pitchFamily="34" charset="0"/>
                <a:cs typeface="Arial" charset="0"/>
              </a:rPr>
              <a:t>При создании извещения на основании такой особой закупки отображается модальной окно с возможностью выбора способа определения поставщика «Запрос предложений» или «Запрос предложений в электронной форме»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28780" y="3878530"/>
            <a:ext cx="4386241" cy="796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Запрос предложений 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соответствии с п. 7 ч. 2 ст. 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83)</a:t>
            </a:r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https://gyazo.com/abce6dd241e1f91ab4824e8a8cf523c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54" y="1340768"/>
            <a:ext cx="6908667" cy="243428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252035" y="5118261"/>
            <a:ext cx="4386241" cy="7967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Запрос предложений в электронной форме (в соответствии с п.3 ч.2 ст. 83.1 Федерального закона № 44-ФЗ</a:t>
            </a: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5273557" y="2768057"/>
            <a:ext cx="1817683" cy="403265"/>
          </a:xfrm>
          <a:prstGeom prst="rightArrow">
            <a:avLst>
              <a:gd name="adj1" fmla="val 4640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3762921" y="3356049"/>
            <a:ext cx="3057414" cy="467012"/>
          </a:xfrm>
          <a:prstGeom prst="rightArrow">
            <a:avLst>
              <a:gd name="adj1" fmla="val 4640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58872" y="2966065"/>
            <a:ext cx="4421649" cy="24570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План-график закупок</a:t>
            </a:r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5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38888" y="1916832"/>
            <a:ext cx="99149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200" dirty="0" smtClean="0"/>
              <a:t>Обеспечение </a:t>
            </a:r>
            <a:r>
              <a:rPr lang="ru-RU" sz="2200" dirty="0"/>
              <a:t>возможности указания в сведениях о контракте </a:t>
            </a:r>
            <a:r>
              <a:rPr lang="ru-RU" sz="2200" b="1" dirty="0"/>
              <a:t>цены за право заключения </a:t>
            </a:r>
            <a:r>
              <a:rPr lang="ru-RU" sz="2200" b="1" dirty="0" smtClean="0"/>
              <a:t>контракта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200" dirty="0" smtClean="0"/>
              <a:t>Обеспечение </a:t>
            </a:r>
            <a:r>
              <a:rPr lang="ru-RU" sz="2200" dirty="0"/>
              <a:t>возможности указания в сведениях о контракте информации о сроке, на который предоставляется гарантия качества товара, работы, услуги, в текстовом </a:t>
            </a:r>
            <a:r>
              <a:rPr lang="ru-RU" sz="2200" dirty="0" smtClean="0"/>
              <a:t>виде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2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200" dirty="0" smtClean="0"/>
              <a:t>Доработка </a:t>
            </a:r>
            <a:r>
              <a:rPr lang="ru-RU" sz="2200" dirty="0"/>
              <a:t>по исключению возможности формирования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дублирующих сведений по контрактам для включения в реестр контрактов, заключенных заказчиками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8A314-A44D-4E42-BF75-BEDEDBE5275D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94156" y="1412776"/>
            <a:ext cx="8345219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907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799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2954" y="627545"/>
            <a:ext cx="7976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 функционала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ЕИС при работе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реестром контрактов, заключенных заказчиками</a:t>
            </a:r>
          </a:p>
        </p:txBody>
      </p:sp>
    </p:spTree>
    <p:extLst>
      <p:ext uri="{BB962C8B-B14F-4D97-AF65-F5344CB8AC3E}">
        <p14:creationId xmlns:p14="http://schemas.microsoft.com/office/powerpoint/2010/main" val="34574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7728" y="332656"/>
            <a:ext cx="8451849" cy="56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45" tIns="30472" rIns="60945" bIns="30472" numCol="1" rtlCol="0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defRPr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lnSpc>
                <a:spcPct val="90000"/>
              </a:lnSpc>
              <a:defRPr sz="4400">
                <a:latin typeface="Calibri Light" pitchFamily="34" charset="0"/>
              </a:defRPr>
            </a:lvl2pPr>
            <a:lvl3pPr>
              <a:lnSpc>
                <a:spcPct val="90000"/>
              </a:lnSpc>
              <a:defRPr sz="4400">
                <a:latin typeface="Calibri Light" pitchFamily="34" charset="0"/>
              </a:defRPr>
            </a:lvl3pPr>
            <a:lvl4pPr>
              <a:lnSpc>
                <a:spcPct val="90000"/>
              </a:lnSpc>
              <a:defRPr sz="4400">
                <a:latin typeface="Calibri Light" pitchFamily="34" charset="0"/>
              </a:defRPr>
            </a:lvl4pPr>
            <a:lvl5pPr>
              <a:lnSpc>
                <a:spcPct val="90000"/>
              </a:lnSpc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ru-RU" dirty="0"/>
              <a:t>Обеспечение возможности указания в сведениях о контракте </a:t>
            </a:r>
            <a:endParaRPr lang="ru-RU" dirty="0" smtClean="0"/>
          </a:p>
          <a:p>
            <a:r>
              <a:rPr lang="ru-RU" dirty="0" smtClean="0"/>
              <a:t>цены </a:t>
            </a:r>
            <a:r>
              <a:rPr lang="ru-RU" dirty="0"/>
              <a:t>за право заключения контракта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8855" y="1608874"/>
            <a:ext cx="11438358" cy="5847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В </a:t>
            </a:r>
            <a:r>
              <a:rPr lang="ru-RU" sz="1600" b="1" dirty="0"/>
              <a:t>случаях, предусмотренных </a:t>
            </a:r>
            <a:r>
              <a:rPr lang="ru-RU" sz="1600" b="1" dirty="0" smtClean="0"/>
              <a:t>ч. </a:t>
            </a:r>
            <a:r>
              <a:rPr lang="ru-RU" sz="1600" b="1" dirty="0"/>
              <a:t>23 </a:t>
            </a:r>
            <a:r>
              <a:rPr lang="ru-RU" sz="1600" b="1" dirty="0" smtClean="0"/>
              <a:t>ст. </a:t>
            </a:r>
            <a:r>
              <a:rPr lang="ru-RU" sz="1600" b="1" dirty="0"/>
              <a:t>68 </a:t>
            </a:r>
            <a:r>
              <a:rPr lang="ru-RU" sz="1600" b="1" dirty="0" smtClean="0"/>
              <a:t>Закона № 44-ФЗ, </a:t>
            </a:r>
            <a:r>
              <a:rPr lang="ru-RU" sz="1600" b="1" dirty="0"/>
              <a:t>при формировании сведений о контракте реализована возможность указания цены за право заключения контракта по результатам электронного аукциона на право заключения </a:t>
            </a:r>
            <a:r>
              <a:rPr lang="ru-RU" sz="1600" b="1" dirty="0" smtClean="0"/>
              <a:t>контракта:</a:t>
            </a:r>
            <a:endParaRPr lang="ru-RU" sz="1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304695" y="-3056826"/>
            <a:ext cx="4838700" cy="45083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304695" y="-2453596"/>
            <a:ext cx="4838700" cy="15877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323745" y="-2024971"/>
            <a:ext cx="4838700" cy="15877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333270" y="-1558246"/>
            <a:ext cx="4838700" cy="15877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333254" y="-658055"/>
            <a:ext cx="4838700" cy="23489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>
            <a:off x="13166726" y="-3366160"/>
            <a:ext cx="1137969" cy="991949"/>
          </a:xfrm>
          <a:prstGeom prst="bentConnector3">
            <a:avLst>
              <a:gd name="adj1" fmla="val 25743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endCxn id="22" idx="1"/>
          </p:cNvCxnSpPr>
          <p:nvPr/>
        </p:nvCxnSpPr>
        <p:spPr>
          <a:xfrm>
            <a:off x="13147676" y="-2582479"/>
            <a:ext cx="1176069" cy="636893"/>
          </a:xfrm>
          <a:prstGeom prst="bentConnector3">
            <a:avLst>
              <a:gd name="adj1" fmla="val 19927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endCxn id="23" idx="1"/>
          </p:cNvCxnSpPr>
          <p:nvPr/>
        </p:nvCxnSpPr>
        <p:spPr>
          <a:xfrm>
            <a:off x="13147675" y="-1774946"/>
            <a:ext cx="1185595" cy="296085"/>
          </a:xfrm>
          <a:prstGeom prst="bentConnector3">
            <a:avLst>
              <a:gd name="adj1" fmla="val 19441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endCxn id="25" idx="1"/>
          </p:cNvCxnSpPr>
          <p:nvPr/>
        </p:nvCxnSpPr>
        <p:spPr>
          <a:xfrm>
            <a:off x="13147676" y="-842780"/>
            <a:ext cx="1185578" cy="302170"/>
          </a:xfrm>
          <a:prstGeom prst="bentConnector3">
            <a:avLst>
              <a:gd name="adj1" fmla="val 20006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53558" y="2832284"/>
            <a:ext cx="34425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/>
              <a:t>поле «Цена за право заключения контракта» обязательно для заполнения, автоматически заполняется из итогового протокола электронного аукциона и доступно для </a:t>
            </a:r>
            <a:r>
              <a:rPr lang="ru-RU" sz="1100" dirty="0" smtClean="0"/>
              <a:t>редактирования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dirty="0" smtClean="0"/>
              <a:t>если </a:t>
            </a:r>
            <a:r>
              <a:rPr lang="ru-RU" sz="1100" dirty="0"/>
              <a:t>в поле «Валюта контракта» выбрано значение, отличное от «Российский рубль», для значения «Цена за право заключения контракта» автоматически рассчитывается значение цены в рублях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dirty="0"/>
              <a:t>на вкладке «Общая информация» недоступны для заполнения:</a:t>
            </a:r>
          </a:p>
          <a:p>
            <a:pPr algn="just"/>
            <a:endParaRPr lang="ru-RU" sz="1100" dirty="0" smtClean="0"/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ru-RU" sz="1100" dirty="0" smtClean="0"/>
              <a:t>поле </a:t>
            </a:r>
            <a:r>
              <a:rPr lang="ru-RU" sz="1100" dirty="0"/>
              <a:t>«Цена контракта» - поле пустое и недоступно для редактирования;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sz="1100" dirty="0"/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ru-RU" sz="1100" dirty="0" smtClean="0"/>
              <a:t>поле </a:t>
            </a:r>
            <a:r>
              <a:rPr lang="ru-RU" sz="1100" dirty="0"/>
              <a:t>«в том числе НДС» - поле пустое и недоступно для редактирования;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ru-RU" sz="1100" dirty="0"/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ru-RU" sz="1100" dirty="0" smtClean="0"/>
              <a:t>признак </a:t>
            </a:r>
            <a:r>
              <a:rPr lang="ru-RU" sz="1100" dirty="0"/>
              <a:t>«Предусмотрена выплата аванса» - признак не установлен и недоступен для редактирования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38" name="Овал 37"/>
          <p:cNvSpPr/>
          <p:nvPr/>
        </p:nvSpPr>
        <p:spPr>
          <a:xfrm>
            <a:off x="579828" y="2470982"/>
            <a:ext cx="353276" cy="3532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9" name="Овал 38"/>
          <p:cNvSpPr/>
          <p:nvPr/>
        </p:nvSpPr>
        <p:spPr>
          <a:xfrm>
            <a:off x="579828" y="2926499"/>
            <a:ext cx="353276" cy="3532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555244" y="3706016"/>
            <a:ext cx="353276" cy="3532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42" name="Овал 41"/>
          <p:cNvSpPr/>
          <p:nvPr/>
        </p:nvSpPr>
        <p:spPr>
          <a:xfrm>
            <a:off x="579828" y="4563860"/>
            <a:ext cx="353276" cy="3532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763" y="3130550"/>
            <a:ext cx="6467923" cy="2953736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  <a:prstDash val="solid"/>
          </a:ln>
        </p:spPr>
      </p:pic>
      <p:sp>
        <p:nvSpPr>
          <p:cNvPr id="44" name="TextBox 43"/>
          <p:cNvSpPr txBox="1"/>
          <p:nvPr/>
        </p:nvSpPr>
        <p:spPr>
          <a:xfrm>
            <a:off x="954787" y="2347538"/>
            <a:ext cx="102202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100" dirty="0"/>
          </a:p>
          <a:p>
            <a:pPr algn="just"/>
            <a:r>
              <a:rPr lang="ru-RU" sz="1100" dirty="0" smtClean="0"/>
              <a:t>на </a:t>
            </a:r>
            <a:r>
              <a:rPr lang="ru-RU" sz="1100" dirty="0"/>
              <a:t>вкладке «Общая информация» автоматически проставляется и недоступен для редактирования признак «Электронный аукцион на право заключения контракта</a:t>
            </a:r>
            <a:r>
              <a:rPr lang="ru-RU" sz="1100" dirty="0" smtClean="0"/>
              <a:t>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100" dirty="0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18424" y="4835769"/>
            <a:ext cx="5924714" cy="26376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118423" y="3587262"/>
            <a:ext cx="4109143" cy="178235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112763" y="3404414"/>
            <a:ext cx="4114804" cy="163150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112763" y="4216059"/>
            <a:ext cx="4114803" cy="558164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8A314-A44D-4E42-BF75-BEDEDBE5275D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2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917</Words>
  <Application>Microsoft Office PowerPoint</Application>
  <PresentationFormat>Произвольный</PresentationFormat>
  <Paragraphs>78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Презентация PowerPoint</vt:lpstr>
      <vt:lpstr>Презентация PowerPoint</vt:lpstr>
      <vt:lpstr>Формирование позиции плана закупок путем копирования</vt:lpstr>
      <vt:lpstr>Формирование позиций плана-графика закупок  путем копирования</vt:lpstr>
      <vt:lpstr>Выгрузка сведений плана закупок в файл в формате Excel</vt:lpstr>
      <vt:lpstr>Выгрузка сведений плана-графика закупок в файл в формате Excel</vt:lpstr>
      <vt:lpstr>Реализация в ЕИС изменений в части закупок лекарственных препаратов в соответствии с п. 7 ч. 2 ст. 83 и п. 3 ч. 2 ст. 83.1 Федерального закона №44-ФЗ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2018-02-15T11:34:06Z</dcterms:created>
  <dcterms:modified xsi:type="dcterms:W3CDTF">2018-10-30T08:38:36Z</dcterms:modified>
</cp:coreProperties>
</file>