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98" r:id="rId4"/>
  </p:sldMasterIdLst>
  <p:notesMasterIdLst>
    <p:notesMasterId r:id="rId14"/>
  </p:notesMasterIdLst>
  <p:handoutMasterIdLst>
    <p:handoutMasterId r:id="rId15"/>
  </p:handoutMasterIdLst>
  <p:sldIdLst>
    <p:sldId id="483" r:id="rId5"/>
    <p:sldId id="466" r:id="rId6"/>
    <p:sldId id="467" r:id="rId7"/>
    <p:sldId id="468" r:id="rId8"/>
    <p:sldId id="482" r:id="rId9"/>
    <p:sldId id="470" r:id="rId10"/>
    <p:sldId id="479" r:id="rId11"/>
    <p:sldId id="469" r:id="rId12"/>
    <p:sldId id="480" r:id="rId13"/>
  </p:sldIdLst>
  <p:sldSz cx="12192000" cy="6858000"/>
  <p:notesSz cx="6797675" cy="987425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71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156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7469" userDrawn="1">
          <p15:clr>
            <a:srgbClr val="A4A3A4"/>
          </p15:clr>
        </p15:guide>
        <p15:guide id="6" pos="6607" userDrawn="1">
          <p15:clr>
            <a:srgbClr val="A4A3A4"/>
          </p15:clr>
        </p15:guide>
        <p15:guide id="7" orient="horz" pos="13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Автор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7BBF"/>
    <a:srgbClr val="2E72B0"/>
    <a:srgbClr val="004688"/>
    <a:srgbClr val="E6BB0D"/>
    <a:srgbClr val="0311B6"/>
    <a:srgbClr val="29659B"/>
    <a:srgbClr val="225482"/>
    <a:srgbClr val="2A69A2"/>
    <a:srgbClr val="92BCE2"/>
    <a:srgbClr val="309F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3593" autoAdjust="0"/>
  </p:normalViewPr>
  <p:slideViewPr>
    <p:cSldViewPr snapToObjects="1">
      <p:cViewPr>
        <p:scale>
          <a:sx n="116" d="100"/>
          <a:sy n="116" d="100"/>
        </p:scale>
        <p:origin x="-126" y="306"/>
      </p:cViewPr>
      <p:guideLst>
        <p:guide orient="horz" pos="1071"/>
        <p:guide orient="horz" pos="4156"/>
        <p:guide orient="horz" pos="1389"/>
        <p:guide pos="3840"/>
        <p:guide pos="166"/>
        <p:guide pos="7469"/>
        <p:guide pos="66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79" d="100"/>
          <a:sy n="79" d="100"/>
        </p:scale>
        <p:origin x="-3936" y="-84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2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6FE42-E2EC-47AA-AB74-32C56D0FE51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407"/>
            <a:ext cx="2946400" cy="494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407"/>
            <a:ext cx="2946400" cy="494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7C824-8B13-407E-B76E-CCC21B19AF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547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2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87A403D-4DBC-4717-8E15-AD840EE31E9C}" type="datetimeFigureOut">
              <a:rPr lang="ru-RU"/>
              <a:pPr>
                <a:defRPr/>
              </a:pPr>
              <a:t>31.10.2018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8826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378826"/>
            <a:ext cx="2945659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7CCED10-670C-43CB-865B-BCD31EBE3EB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4754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60DCC211-7FC8-4557-B9B4-C409F86FBAB6}" type="slidenum">
              <a:rPr lang="ru-RU" altLang="ru-RU">
                <a:solidFill>
                  <a:prstClr val="black"/>
                </a:solidFill>
              </a:rPr>
              <a:pPr/>
              <a:t>1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3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0385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0385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0385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1386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0385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6273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0385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CED10-670C-43CB-865B-BCD31EBE3EB5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5859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F08F2-7261-4444-897A-B9F9DABC628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4371-4C4C-494C-A273-10989D72BE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960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4E43A-FFD3-4282-99DD-C42EE5685CD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1FFA5-E6D5-476F-9835-1E4E5E0F88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798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B4BC7-0E36-4CF0-B798-997168C8E7C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9C7A6-1F87-4635-8736-8D41B31E28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343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347200" y="6146802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fld id="{8492BCE2-F491-4DEC-AB92-154F1C4929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506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E8727-46AF-48D7-8053-7A78ADB0065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8A314-A44D-4E42-BF75-BEDEDBE527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117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4F4E9-40BF-4062-A09C-CC6BCEDBF52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E3886-ED76-46D9-88BB-336DA55FB1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864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CCBFC-6448-479B-A8B3-40358E63BC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850EC-9760-4899-86B2-C2E0ABE9DA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12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CB3D2-9409-4A85-BADE-64B887D469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B02BF-B4A9-4E75-A61C-0CADB3ABAB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679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12695-9C59-4BD4-BD24-F37CFF01A60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BA885-99CB-48AC-A698-F9D093B839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402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B58F2-1F9A-49B8-B801-EA1B50A7F72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E4D50-6BDA-4FFF-B7F0-1A91A49B19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9E7D4-601E-4763-99E3-0CBDC9117DD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AFF5E-F037-46A9-A7DC-C860AC82E5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55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C5D7F-0477-4CC4-AF4F-8D003B2052A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9C7CC-C01A-4510-808B-F40D45255C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26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1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1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C62803-AE4D-43B9-BF7B-E5F95F92282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31.10.2018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99CA71D-F160-4047-BD97-40218FBB14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529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6"/>
          <p:cNvSpPr txBox="1">
            <a:spLocks noChangeArrowheads="1"/>
          </p:cNvSpPr>
          <p:nvPr/>
        </p:nvSpPr>
        <p:spPr bwMode="auto">
          <a:xfrm>
            <a:off x="409574" y="2219553"/>
            <a:ext cx="116109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Доработки функциональности ЕИС в части закупок лекарственных препаратов</a:t>
            </a:r>
            <a:endParaRPr lang="ru-RU" altLang="ru-RU" sz="3800" b="1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05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151785" y="188640"/>
            <a:ext cx="7848872" cy="122413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100" b="1" dirty="0">
                <a:solidFill>
                  <a:schemeClr val="bg2">
                    <a:lumMod val="25000"/>
                  </a:schemeClr>
                </a:solidFill>
              </a:rPr>
              <a:t>Доработки </a:t>
            </a:r>
            <a:r>
              <a:rPr lang="ru-RU" sz="4100" b="1" dirty="0" smtClean="0">
                <a:solidFill>
                  <a:schemeClr val="bg2">
                    <a:lumMod val="25000"/>
                  </a:schemeClr>
                </a:solidFill>
              </a:rPr>
              <a:t>ЕИС в части закупок лекарственных препаратов</a:t>
            </a:r>
            <a:endParaRPr lang="ru-RU" sz="41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39807" y="2331952"/>
            <a:ext cx="809249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ru-RU" sz="2400" b="1" dirty="0">
                <a:solidFill>
                  <a:srgbClr val="2E72B0"/>
                </a:solidFill>
                <a:latin typeface="+mj-lt"/>
                <a:cs typeface="Times New Roman" panose="02020603050405020304" pitchFamily="18" charset="0"/>
              </a:rPr>
              <a:t>Ограничение выбора единиц измерения </a:t>
            </a:r>
            <a:r>
              <a:rPr lang="ru-RU" sz="2400" b="1" dirty="0" smtClean="0">
                <a:solidFill>
                  <a:srgbClr val="2E72B0"/>
                </a:solidFill>
                <a:latin typeface="+mj-lt"/>
                <a:cs typeface="Times New Roman" panose="02020603050405020304" pitchFamily="18" charset="0"/>
              </a:rPr>
              <a:t>лекарственных препаратов </a:t>
            </a:r>
            <a:r>
              <a:rPr lang="ru-RU" sz="2400" b="1" dirty="0">
                <a:solidFill>
                  <a:srgbClr val="2E72B0"/>
                </a:solidFill>
                <a:latin typeface="+mj-lt"/>
                <a:cs typeface="Times New Roman" panose="02020603050405020304" pitchFamily="18" charset="0"/>
              </a:rPr>
              <a:t>в сведениях о контракте (по приказу Минздрава 870н)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ru-RU" sz="2400" b="1" dirty="0">
                <a:solidFill>
                  <a:srgbClr val="2E72B0"/>
                </a:solidFill>
                <a:latin typeface="+mj-lt"/>
                <a:cs typeface="Times New Roman" panose="02020603050405020304" pitchFamily="18" charset="0"/>
              </a:rPr>
              <a:t>Повышение качества данных о лекарственных препаратах в сведениях об исполнении контракта 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ru-RU" sz="2400" b="1" dirty="0">
                <a:solidFill>
                  <a:srgbClr val="2E72B0"/>
                </a:solidFill>
                <a:latin typeface="+mj-lt"/>
                <a:cs typeface="Times New Roman" panose="02020603050405020304" pitchFamily="18" charset="0"/>
              </a:rPr>
              <a:t>Указание основания внесения сведений о лекарственном препарате в ручном режиме (не из ЕСКЛП)</a:t>
            </a:r>
          </a:p>
        </p:txBody>
      </p:sp>
    </p:spTree>
    <p:extLst>
      <p:ext uri="{BB962C8B-B14F-4D97-AF65-F5344CB8AC3E}">
        <p14:creationId xmlns:p14="http://schemas.microsoft.com/office/powerpoint/2010/main" val="207154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151785" y="188640"/>
            <a:ext cx="7848872" cy="8640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Ограничение выбора единиц измерения лекарственных препаратов в сведениях о контракте (по приказу Минздрава 870н)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4635" y="1052736"/>
            <a:ext cx="9889936" cy="500483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5267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475819" y="188640"/>
            <a:ext cx="7524837" cy="8640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Повышение качества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данных о лекарственных препаратах в сведениях об исполнении контракта (экранная форма 1)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5520" y="1052736"/>
            <a:ext cx="9721080" cy="55525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3282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475819" y="188640"/>
            <a:ext cx="7524837" cy="8640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Повышение качества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данных о лекарственных препаратах в сведениях об исполнении контракта (экранная форма 2)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/>
          <a:srcRect r="55297" b="35925"/>
          <a:stretch/>
        </p:blipFill>
        <p:spPr>
          <a:xfrm>
            <a:off x="1775520" y="1052736"/>
            <a:ext cx="9721080" cy="302433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75520" y="4077072"/>
            <a:ext cx="9721080" cy="208823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0813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151785" y="188640"/>
            <a:ext cx="7848872" cy="8640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Повышение качества данных о лекарственных препаратах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в сведениях об исполнении контракта (правила заполнения полей)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018225"/>
              </p:ext>
            </p:extLst>
          </p:nvPr>
        </p:nvGraphicFramePr>
        <p:xfrm>
          <a:off x="1343472" y="1107421"/>
          <a:ext cx="10513168" cy="4659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937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Доработка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Заполнение поля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Скорректировано наименование поля на «Цена за упаковку с НДС, руб.»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поле указывается информация о цене с НДС.</a:t>
                      </a:r>
                      <a:endParaRPr lang="ru-RU" sz="1000" dirty="0" smtClean="0"/>
                    </a:p>
                    <a:p>
                      <a:pPr algn="just"/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Добавлено поле «Ставка НДС, %»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 обязательно для заполнения, для выбора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доступны </a:t>
                      </a:r>
                      <a:r>
                        <a:rPr lang="ru-RU" sz="10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конкретные значения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169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Добавлено поле «Размер НДС, руб.»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 автоматически рассчитывается из значений цены за упаковку в рублях и ставки НДС, корректировка значения поля «Размер НДС, руб.» производится с помощью значка «Карандаш», корректировки доступна в пределах 1 копейки с целью устранения ошибок округления.</a:t>
                      </a:r>
                    </a:p>
                    <a:p>
                      <a:pPr algn="just"/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38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Доработано поле «Зарегистрированная предельная отпускная цена, установленная производителем, руб.»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умолчанию поле недоступно для редактирования, если значение заполнено автоматически на основании данных ЕСКЛП. Корректировка значения поля производится с помощью значка «Карандаш», корректировки доступна для исправления технических ошибок в ЕСКЛП. Если поле не заполнено на основании данных ЕСКЛП, то оно доступно для редактирования по умолчанию.</a:t>
                      </a:r>
                    </a:p>
                    <a:p>
                      <a:pPr algn="just"/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0369124"/>
                  </a:ext>
                </a:extLst>
              </a:tr>
              <a:tr h="5338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Добавлено поле «Суммарный размер фактических оптовых надбавок, установленных организациями оптовой торговли, руб.»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 рассчитывается автоматически. Если значение «Цена за упаковку, руб.» за вычетом значений «Размер НДС, руб.» и «Фактическая отпускная цена, установленная производителем лекарственного препарата (без НДС), руб.» рассчитанное значение меньше «0», тогда автоматически проставляется значение «0» и признак отсутствия оптовой надбавки. По умолчанию поле недоступно для редактирования, корректировка значения поля «Суммарный размер фактических оптовых надбавок, установленных организациями оптовой торговли, руб.» производится с помощью значка «Карандаш», корректировки доступна в пределах 1 копейки с целью устранения ошибок округления.</a:t>
                      </a:r>
                    </a:p>
                    <a:p>
                      <a:pPr algn="just"/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66847762"/>
                  </a:ext>
                </a:extLst>
              </a:tr>
              <a:tr h="5338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Добавлено поле «Суммарный размер фактических оптовых надбавок, установленных организациями оптовой торговли, %»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 рассчитывается автоматически. По умолчанию поле недоступно для редактирования, корректировка значения поля «Суммарный размер фактических оптовых надбавок, установленных организациями оптовой торговли, %» производится с помощью значка «Карандаш» с целью устранения ошибок округления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429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41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151785" y="188640"/>
            <a:ext cx="7848872" cy="8640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Повышение качества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данных о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лекарственных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препаратах в сведениях об исполнении контракта (новые автоматические контроли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010439"/>
              </p:ext>
            </p:extLst>
          </p:nvPr>
        </p:nvGraphicFramePr>
        <p:xfrm>
          <a:off x="1343472" y="1107421"/>
          <a:ext cx="10513168" cy="5269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5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133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Суть автоматического контроля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Уровень контроля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Цена за упаковку лекарственного препарата, включенного в перечень ЖНВЛП, уменьшенная на размер НДС, не должна отличаться от суммы значений реквизитов «Фактическая отпускная цена, установленная производителем лекарственного препарата (без НДС), руб.» и «Суммарный размер фактических оптовых надбавок, установленных организациями оптовой торговли, руб.» более чем на 1 копейку</a:t>
                      </a:r>
                      <a:endParaRPr lang="ru-RU" sz="1000" dirty="0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r>
                        <a:rPr lang="ru-RU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Предупреж-дение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Фактическая отпускная цена, установленная производителем лекарственного препарата, включенного в перечень ЖНВЛП, не может превышать зарегистрированную отпускную цену установленную производителем лекарственного препарата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76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Размер НДС, указанный пользователем, не может отличаться от вычисленного более чем на 1 копейку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Суммарный размер фактических оптовых надбавок, установленных организациями оптовой торговли, в рублях, заданный пользователем, не может отличаться от вычисленного более чем на 1 копейку</a:t>
                      </a:r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Суммарный размер фактических оптовых надбавок, установленных организациями оптовой торговли, в процентах, заданный пользователем не может отличаться от вычисленного более чем на 0,01</a:t>
                      </a:r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842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Значение поля «Размер НДС, руб.» не должно быть пустым (может быть 0)</a:t>
                      </a:r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2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Значение поля «Фактическая отпускная цена, установленная производителем лекарственного препарата (без НДС), руб.» не должно быть пустым (может быть 0)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Значение поля «Суммарный размер фактических оптовых надбавок, установленных организациями оптовой торговли, руб.» не должно быть пустым (может быть 0)</a:t>
                      </a:r>
                      <a:endParaRPr lang="ru-RU" sz="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Значение поля «Суммарный размер фактических оптовых надбавок, установленных организациями оптовой торговли, %» не должно быть пустым (может быть 0)</a:t>
                      </a:r>
                      <a:endParaRPr lang="ru-RU" sz="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формируемой информации об исполнении контракта и всем ранее размещенным сведениям об исполнении контракта сумма произведений реквизитов «Цена за упаковку (с НДС), руб.» и «Количество поставленных потребительских упаковок») не должно превышать значения цены контракта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формируемой информации об исполнении контракта и всем ранее размещенным сведениям об исполнении контракта по данному лекарственному препарату сумма произведений реквизитов «Цена за упаковку (с НДС), руб.» и «Количество поставленных потребительских упаковок» не должна превышать значения суммы по объекту(</a:t>
                      </a:r>
                      <a:r>
                        <a:rPr lang="ru-RU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ам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закупки, в котором данный лекарственный препарат указан </a:t>
                      </a:r>
                      <a:endParaRPr lang="ru-RU" sz="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закупке лекарственных препаратов внесение информации по завершению контракта (этапа контракта) должно быть доступно, только если внесена информация хотя бы по одному исполнению по контракту (этапу контракта), с внесенными данными по количеству и стоимости поставленных лекарственных препаратов</a:t>
                      </a:r>
                      <a:endParaRPr lang="ru-RU" sz="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Цена за упаковку лекарственного препарата, включенного в перечень ЖНВЛП, уменьшенная на размер НДС, не должна превышать зарегистрированную производителем предельную отпускную цену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 smtClean="0"/>
                        <a:t>Предупреж-дение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92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475819" y="188640"/>
            <a:ext cx="7524837" cy="8640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2">
                    <a:lumMod val="25000"/>
                  </a:schemeClr>
                </a:solidFill>
              </a:rPr>
              <a:t>Указание основания внесения сведений о лекарственном препарате в ручном режиме (не из ЕСКЛП)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23392" y="2132856"/>
            <a:ext cx="39604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В целях недопущения произвольной корректировки сведений, содержащихся в ЕСКЛП, с выходом версии 8.3. при формировании информации о лекарственном препарате в позиции плана-графика закупок, извещении об осуществлении закупки, сведениях о заключенном контракте доработана логика ручной корректировки сведений, содержащихся в ЕСКЛП.</a:t>
            </a:r>
          </a:p>
        </p:txBody>
      </p:sp>
      <p:pic>
        <p:nvPicPr>
          <p:cNvPr id="8" name="Рисунок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02312" y="2996952"/>
            <a:ext cx="5647055" cy="309634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Рисунок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02312" y="1054356"/>
            <a:ext cx="5647055" cy="182435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7627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475819" y="188640"/>
            <a:ext cx="7524837" cy="86409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2">
                    <a:lumMod val="25000"/>
                  </a:schemeClr>
                </a:solidFill>
              </a:rPr>
              <a:t>Указание основания внесения сведений о лекарственном препарате в ручном режиме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(правила заполнения полей)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5640" y="4437112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967093"/>
              </p:ext>
            </p:extLst>
          </p:nvPr>
        </p:nvGraphicFramePr>
        <p:xfrm>
          <a:off x="1343472" y="1059142"/>
          <a:ext cx="10513168" cy="4929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937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Поле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Заполнение поля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«Причина корректировки сведений о лекарственных препаратах»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доступен выбор из ограниченного перечня причин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51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«Комментарий / номер обращения в службу технической поддержки»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текстовое поле, в котором указывается номер зарегистрированного обращения в службу технической поддержки ЕИС по вопросу отсутствия необходимых сведений в справочнике ЕСКЛП в ЕИС, также допустимо указание комментария, детализирующего причину корректировки сведений о лекарственном препарате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 обязательно для заполнения при выборе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«Причины корректировки сведений о лекарственных препаратах» значений: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указываются сведения о лекарственном препарате для ветеринарного применения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лекарственный препарат произведен аптечной организацией, индивидуальным предпринимателем, имеющим лицензию на фармацевтическую деятельность, по рецепту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лекарственный препарат ввезен в Российскую Федерацию для оказания медицинской помощи по жизненным показаниям конкретного пациента на основании разрешения, выданного уполномоченным федеральным органом исполнительной власти</a:t>
                      </a:r>
                    </a:p>
                    <a:p>
                      <a:pPr algn="just"/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169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«Ссылка на сведения о лекарственном препарате в ГРЛС»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 для внесения ссылки на требуемое значение лекарственного препарата, сведения о котором присутствуют в Государственном реестре лекарственных средств (далее - ГРЛС), обязательно указывается только ссылка на препарат в ГРЛС.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 обязательно для заполнения при выборе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«Причины корректировки сведений о лекарственных препаратах» значений: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сведения отсутствуют в справочнике лекарственных препаратов в ЕИС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справочник лекарственных препаратов в ЕИС содержит некорректные/неполные сведения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21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C3DE289E0B07E4CAF4A96B49F7C6350" ma:contentTypeVersion="1" ma:contentTypeDescription="Создание документа." ma:contentTypeScope="" ma:versionID="c1894b5f6fe632a0ad8e0815cd22b2be">
  <xsd:schema xmlns:xsd="http://www.w3.org/2001/XMLSchema" xmlns:xs="http://www.w3.org/2001/XMLSchema" xmlns:p="http://schemas.microsoft.com/office/2006/metadata/properties" xmlns:ns2="7537c641-c2f6-4429-8fa5-a30af002136b" targetNamespace="http://schemas.microsoft.com/office/2006/metadata/properties" ma:root="true" ma:fieldsID="fd2623dbc030af43c3e36719e0abaae8" ns2:_="">
    <xsd:import namespace="7537c641-c2f6-4429-8fa5-a30af002136b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7c641-c2f6-4429-8fa5-a30af002136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E873A9-F65E-44B6-A089-267DC9C7F0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92D0E3-B3F8-45DA-B76C-823413742A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37c641-c2f6-4429-8fa5-a30af00213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86CD34-7E81-46FB-ACCB-2CD28636395E}">
  <ds:schemaRefs>
    <ds:schemaRef ds:uri="http://purl.org/dc/terms/"/>
    <ds:schemaRef ds:uri="http://schemas.openxmlformats.org/package/2006/metadata/core-properties"/>
    <ds:schemaRef ds:uri="7537c641-c2f6-4429-8fa5-a30af002136b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1164</Words>
  <Application>Microsoft Office PowerPoint</Application>
  <PresentationFormat>Произвольный</PresentationFormat>
  <Paragraphs>68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2018-02-15T11:34:06Z</dcterms:created>
  <dcterms:modified xsi:type="dcterms:W3CDTF">2018-10-31T17:16:29Z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0x0101003C3DE289E0B07E4CAF4A96B49F7C6350</vt:lpwstr>
  </property>
</Properties>
</file>