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75" r:id="rId2"/>
    <p:sldId id="269" r:id="rId3"/>
    <p:sldId id="263" r:id="rId4"/>
    <p:sldId id="270" r:id="rId5"/>
    <p:sldId id="271" r:id="rId6"/>
    <p:sldId id="272" r:id="rId7"/>
    <p:sldId id="273" r:id="rId8"/>
    <p:sldId id="274" r:id="rId9"/>
    <p:sldId id="276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39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2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84" autoAdjust="0"/>
    <p:restoredTop sz="99886" autoAdjust="0"/>
  </p:normalViewPr>
  <p:slideViewPr>
    <p:cSldViewPr snapToGrid="0">
      <p:cViewPr>
        <p:scale>
          <a:sx n="109" d="100"/>
          <a:sy n="109" d="100"/>
        </p:scale>
        <p:origin x="-72" y="-90"/>
      </p:cViewPr>
      <p:guideLst>
        <p:guide orient="horz" pos="2160"/>
        <p:guide pos="3840"/>
        <p:guide pos="39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5600" cy="756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86DF27-D65D-4002-BFFF-7DFD63E1D054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921264C8-9050-4693-9B40-6FF22789ADCC}">
      <dgm:prSet phldrT="[Текст]"/>
      <dgm:spPr/>
      <dgm:t>
        <a:bodyPr/>
        <a:lstStyle/>
        <a:p>
          <a:r>
            <a:rPr lang="ru-RU" dirty="0" smtClean="0"/>
            <a:t>Результат проверки формата</a:t>
          </a:r>
          <a:endParaRPr lang="ru-RU" dirty="0"/>
        </a:p>
      </dgm:t>
    </dgm:pt>
    <dgm:pt modelId="{6E482EB4-C6D4-4D8B-A758-BE0B76DA868B}" type="parTrans" cxnId="{AF4A5D30-538B-4C03-BBF9-EDC3661F1E89}">
      <dgm:prSet/>
      <dgm:spPr/>
      <dgm:t>
        <a:bodyPr/>
        <a:lstStyle/>
        <a:p>
          <a:endParaRPr lang="ru-RU"/>
        </a:p>
      </dgm:t>
    </dgm:pt>
    <dgm:pt modelId="{69BD918C-616F-44C6-B70F-C198866AC192}" type="sibTrans" cxnId="{AF4A5D30-538B-4C03-BBF9-EDC3661F1E89}">
      <dgm:prSet/>
      <dgm:spPr/>
      <dgm:t>
        <a:bodyPr/>
        <a:lstStyle/>
        <a:p>
          <a:endParaRPr lang="ru-RU"/>
        </a:p>
      </dgm:t>
    </dgm:pt>
    <dgm:pt modelId="{B5A900AC-4612-4459-ADF7-F2364DF28A8D}">
      <dgm:prSet phldrT="[Текст]"/>
      <dgm:spPr/>
      <dgm:t>
        <a:bodyPr/>
        <a:lstStyle/>
        <a:p>
          <a:r>
            <a:rPr lang="ru-RU" dirty="0" smtClean="0"/>
            <a:t>Результат контроля</a:t>
          </a:r>
          <a:endParaRPr lang="ru-RU" dirty="0"/>
        </a:p>
      </dgm:t>
    </dgm:pt>
    <dgm:pt modelId="{C88B9F94-DC7E-45F1-B499-F469B9F26934}" type="parTrans" cxnId="{138FF34B-B017-4F1B-9368-37540E767E1E}">
      <dgm:prSet/>
      <dgm:spPr/>
      <dgm:t>
        <a:bodyPr/>
        <a:lstStyle/>
        <a:p>
          <a:endParaRPr lang="ru-RU"/>
        </a:p>
      </dgm:t>
    </dgm:pt>
    <dgm:pt modelId="{91A4DDFB-6FC0-4284-8189-D817852DE823}" type="sibTrans" cxnId="{138FF34B-B017-4F1B-9368-37540E767E1E}">
      <dgm:prSet/>
      <dgm:spPr/>
      <dgm:t>
        <a:bodyPr/>
        <a:lstStyle/>
        <a:p>
          <a:endParaRPr lang="ru-RU"/>
        </a:p>
      </dgm:t>
    </dgm:pt>
    <dgm:pt modelId="{7EE67A4F-326C-40C1-9D9C-AFC2B8AFE223}" type="pres">
      <dgm:prSet presAssocID="{2E86DF27-D65D-4002-BFFF-7DFD63E1D054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52F5B6C-23E9-436C-BFB2-2C35F5AE162E}" type="pres">
      <dgm:prSet presAssocID="{2E86DF27-D65D-4002-BFFF-7DFD63E1D054}" presName="arrow" presStyleLbl="bgShp" presStyleIdx="0" presStyleCnt="1" custScaleX="117647" custLinFactNeighborX="-720"/>
      <dgm:spPr/>
      <dgm:t>
        <a:bodyPr/>
        <a:lstStyle/>
        <a:p>
          <a:endParaRPr lang="ru-RU"/>
        </a:p>
      </dgm:t>
    </dgm:pt>
    <dgm:pt modelId="{2A8BBAD7-18ED-4F50-90C1-ADB12986C7DF}" type="pres">
      <dgm:prSet presAssocID="{2E86DF27-D65D-4002-BFFF-7DFD63E1D054}" presName="linearProcess" presStyleCnt="0"/>
      <dgm:spPr/>
      <dgm:t>
        <a:bodyPr/>
        <a:lstStyle/>
        <a:p>
          <a:endParaRPr lang="ru-RU"/>
        </a:p>
      </dgm:t>
    </dgm:pt>
    <dgm:pt modelId="{F4265EC0-0AAA-4762-8BFF-4FE87C5CC761}" type="pres">
      <dgm:prSet presAssocID="{921264C8-9050-4693-9B40-6FF22789ADCC}" presName="textNode" presStyleLbl="node1" presStyleIdx="0" presStyleCnt="2" custLinFactX="-21382" custLinFactNeighborX="-100000" custLinFactNeighborY="-430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576EAF-9B61-4852-A3AB-69F013958761}" type="pres">
      <dgm:prSet presAssocID="{69BD918C-616F-44C6-B70F-C198866AC192}" presName="sibTrans" presStyleCnt="0"/>
      <dgm:spPr/>
      <dgm:t>
        <a:bodyPr/>
        <a:lstStyle/>
        <a:p>
          <a:endParaRPr lang="ru-RU"/>
        </a:p>
      </dgm:t>
    </dgm:pt>
    <dgm:pt modelId="{65791955-A4B9-4D4E-B9B0-8765B8ECDB99}" type="pres">
      <dgm:prSet presAssocID="{B5A900AC-4612-4459-ADF7-F2364DF28A8D}" presName="textNode" presStyleLbl="node1" presStyleIdx="1" presStyleCnt="2" custLinFactX="-43423" custLinFactNeighborX="-100000" custLinFactNeighborY="404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8FF34B-B017-4F1B-9368-37540E767E1E}" srcId="{2E86DF27-D65D-4002-BFFF-7DFD63E1D054}" destId="{B5A900AC-4612-4459-ADF7-F2364DF28A8D}" srcOrd="1" destOrd="0" parTransId="{C88B9F94-DC7E-45F1-B499-F469B9F26934}" sibTransId="{91A4DDFB-6FC0-4284-8189-D817852DE823}"/>
    <dgm:cxn modelId="{AF4A5D30-538B-4C03-BBF9-EDC3661F1E89}" srcId="{2E86DF27-D65D-4002-BFFF-7DFD63E1D054}" destId="{921264C8-9050-4693-9B40-6FF22789ADCC}" srcOrd="0" destOrd="0" parTransId="{6E482EB4-C6D4-4D8B-A758-BE0B76DA868B}" sibTransId="{69BD918C-616F-44C6-B70F-C198866AC192}"/>
    <dgm:cxn modelId="{7E7E0807-3731-496C-9351-A15F8D856167}" type="presOf" srcId="{921264C8-9050-4693-9B40-6FF22789ADCC}" destId="{F4265EC0-0AAA-4762-8BFF-4FE87C5CC761}" srcOrd="0" destOrd="0" presId="urn:microsoft.com/office/officeart/2005/8/layout/hProcess9"/>
    <dgm:cxn modelId="{183104FA-6D9B-4CC0-A810-E7FBD12479B5}" type="presOf" srcId="{B5A900AC-4612-4459-ADF7-F2364DF28A8D}" destId="{65791955-A4B9-4D4E-B9B0-8765B8ECDB99}" srcOrd="0" destOrd="0" presId="urn:microsoft.com/office/officeart/2005/8/layout/hProcess9"/>
    <dgm:cxn modelId="{BA917AA4-E47E-487D-B917-3B8005660DAC}" type="presOf" srcId="{2E86DF27-D65D-4002-BFFF-7DFD63E1D054}" destId="{7EE67A4F-326C-40C1-9D9C-AFC2B8AFE223}" srcOrd="0" destOrd="0" presId="urn:microsoft.com/office/officeart/2005/8/layout/hProcess9"/>
    <dgm:cxn modelId="{ECB0F706-39A3-43DD-AB80-0A26330C0CF4}" type="presParOf" srcId="{7EE67A4F-326C-40C1-9D9C-AFC2B8AFE223}" destId="{E52F5B6C-23E9-436C-BFB2-2C35F5AE162E}" srcOrd="0" destOrd="0" presId="urn:microsoft.com/office/officeart/2005/8/layout/hProcess9"/>
    <dgm:cxn modelId="{AA67145B-00A6-45B0-AD15-AAE74A79FD64}" type="presParOf" srcId="{7EE67A4F-326C-40C1-9D9C-AFC2B8AFE223}" destId="{2A8BBAD7-18ED-4F50-90C1-ADB12986C7DF}" srcOrd="1" destOrd="0" presId="urn:microsoft.com/office/officeart/2005/8/layout/hProcess9"/>
    <dgm:cxn modelId="{968D1699-3B14-45D6-9A35-75D1901937A1}" type="presParOf" srcId="{2A8BBAD7-18ED-4F50-90C1-ADB12986C7DF}" destId="{F4265EC0-0AAA-4762-8BFF-4FE87C5CC761}" srcOrd="0" destOrd="0" presId="urn:microsoft.com/office/officeart/2005/8/layout/hProcess9"/>
    <dgm:cxn modelId="{C2D00113-6C9B-47AD-A1A4-285E8D6BC087}" type="presParOf" srcId="{2A8BBAD7-18ED-4F50-90C1-ADB12986C7DF}" destId="{B3576EAF-9B61-4852-A3AB-69F013958761}" srcOrd="1" destOrd="0" presId="urn:microsoft.com/office/officeart/2005/8/layout/hProcess9"/>
    <dgm:cxn modelId="{D3E11302-DAC1-4F15-93A6-3EC13015DC14}" type="presParOf" srcId="{2A8BBAD7-18ED-4F50-90C1-ADB12986C7DF}" destId="{65791955-A4B9-4D4E-B9B0-8765B8ECDB99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E86DF27-D65D-4002-BFFF-7DFD63E1D054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921264C8-9050-4693-9B40-6FF22789ADCC}">
      <dgm:prSet phldrT="[Текст]"/>
      <dgm:spPr/>
      <dgm:t>
        <a:bodyPr/>
        <a:lstStyle/>
        <a:p>
          <a:r>
            <a:rPr lang="ru-RU" dirty="0" smtClean="0"/>
            <a:t>Результат проверки формата</a:t>
          </a:r>
          <a:endParaRPr lang="ru-RU" dirty="0"/>
        </a:p>
      </dgm:t>
    </dgm:pt>
    <dgm:pt modelId="{6E482EB4-C6D4-4D8B-A758-BE0B76DA868B}" type="parTrans" cxnId="{AF4A5D30-538B-4C03-BBF9-EDC3661F1E89}">
      <dgm:prSet/>
      <dgm:spPr/>
      <dgm:t>
        <a:bodyPr/>
        <a:lstStyle/>
        <a:p>
          <a:endParaRPr lang="ru-RU"/>
        </a:p>
      </dgm:t>
    </dgm:pt>
    <dgm:pt modelId="{69BD918C-616F-44C6-B70F-C198866AC192}" type="sibTrans" cxnId="{AF4A5D30-538B-4C03-BBF9-EDC3661F1E89}">
      <dgm:prSet/>
      <dgm:spPr/>
      <dgm:t>
        <a:bodyPr/>
        <a:lstStyle/>
        <a:p>
          <a:endParaRPr lang="ru-RU"/>
        </a:p>
      </dgm:t>
    </dgm:pt>
    <dgm:pt modelId="{B5A900AC-4612-4459-ADF7-F2364DF28A8D}">
      <dgm:prSet phldrT="[Текст]"/>
      <dgm:spPr/>
      <dgm:t>
        <a:bodyPr/>
        <a:lstStyle/>
        <a:p>
          <a:r>
            <a:rPr lang="ru-RU" dirty="0" smtClean="0"/>
            <a:t>Результат контроля</a:t>
          </a:r>
          <a:endParaRPr lang="ru-RU" dirty="0"/>
        </a:p>
      </dgm:t>
    </dgm:pt>
    <dgm:pt modelId="{C88B9F94-DC7E-45F1-B499-F469B9F26934}" type="parTrans" cxnId="{138FF34B-B017-4F1B-9368-37540E767E1E}">
      <dgm:prSet/>
      <dgm:spPr/>
      <dgm:t>
        <a:bodyPr/>
        <a:lstStyle/>
        <a:p>
          <a:endParaRPr lang="ru-RU"/>
        </a:p>
      </dgm:t>
    </dgm:pt>
    <dgm:pt modelId="{91A4DDFB-6FC0-4284-8189-D817852DE823}" type="sibTrans" cxnId="{138FF34B-B017-4F1B-9368-37540E767E1E}">
      <dgm:prSet/>
      <dgm:spPr/>
      <dgm:t>
        <a:bodyPr/>
        <a:lstStyle/>
        <a:p>
          <a:endParaRPr lang="ru-RU"/>
        </a:p>
      </dgm:t>
    </dgm:pt>
    <dgm:pt modelId="{7EE67A4F-326C-40C1-9D9C-AFC2B8AFE223}" type="pres">
      <dgm:prSet presAssocID="{2E86DF27-D65D-4002-BFFF-7DFD63E1D054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52F5B6C-23E9-436C-BFB2-2C35F5AE162E}" type="pres">
      <dgm:prSet presAssocID="{2E86DF27-D65D-4002-BFFF-7DFD63E1D054}" presName="arrow" presStyleLbl="bgShp" presStyleIdx="0" presStyleCnt="1" custScaleX="117647" custLinFactNeighborX="-720"/>
      <dgm:spPr/>
      <dgm:t>
        <a:bodyPr/>
        <a:lstStyle/>
        <a:p>
          <a:endParaRPr lang="ru-RU"/>
        </a:p>
      </dgm:t>
    </dgm:pt>
    <dgm:pt modelId="{2A8BBAD7-18ED-4F50-90C1-ADB12986C7DF}" type="pres">
      <dgm:prSet presAssocID="{2E86DF27-D65D-4002-BFFF-7DFD63E1D054}" presName="linearProcess" presStyleCnt="0"/>
      <dgm:spPr/>
      <dgm:t>
        <a:bodyPr/>
        <a:lstStyle/>
        <a:p>
          <a:endParaRPr lang="ru-RU"/>
        </a:p>
      </dgm:t>
    </dgm:pt>
    <dgm:pt modelId="{F4265EC0-0AAA-4762-8BFF-4FE87C5CC761}" type="pres">
      <dgm:prSet presAssocID="{921264C8-9050-4693-9B40-6FF22789ADCC}" presName="textNode" presStyleLbl="node1" presStyleIdx="0" presStyleCnt="2" custLinFactX="-21382" custLinFactNeighborX="-100000" custLinFactNeighborY="-430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576EAF-9B61-4852-A3AB-69F013958761}" type="pres">
      <dgm:prSet presAssocID="{69BD918C-616F-44C6-B70F-C198866AC192}" presName="sibTrans" presStyleCnt="0"/>
      <dgm:spPr/>
      <dgm:t>
        <a:bodyPr/>
        <a:lstStyle/>
        <a:p>
          <a:endParaRPr lang="ru-RU"/>
        </a:p>
      </dgm:t>
    </dgm:pt>
    <dgm:pt modelId="{65791955-A4B9-4D4E-B9B0-8765B8ECDB99}" type="pres">
      <dgm:prSet presAssocID="{B5A900AC-4612-4459-ADF7-F2364DF28A8D}" presName="textNode" presStyleLbl="node1" presStyleIdx="1" presStyleCnt="2" custLinFactX="-43423" custLinFactNeighborX="-100000" custLinFactNeighborY="404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8FF34B-B017-4F1B-9368-37540E767E1E}" srcId="{2E86DF27-D65D-4002-BFFF-7DFD63E1D054}" destId="{B5A900AC-4612-4459-ADF7-F2364DF28A8D}" srcOrd="1" destOrd="0" parTransId="{C88B9F94-DC7E-45F1-B499-F469B9F26934}" sibTransId="{91A4DDFB-6FC0-4284-8189-D817852DE823}"/>
    <dgm:cxn modelId="{AF4A5D30-538B-4C03-BBF9-EDC3661F1E89}" srcId="{2E86DF27-D65D-4002-BFFF-7DFD63E1D054}" destId="{921264C8-9050-4693-9B40-6FF22789ADCC}" srcOrd="0" destOrd="0" parTransId="{6E482EB4-C6D4-4D8B-A758-BE0B76DA868B}" sibTransId="{69BD918C-616F-44C6-B70F-C198866AC192}"/>
    <dgm:cxn modelId="{7E7E0807-3731-496C-9351-A15F8D856167}" type="presOf" srcId="{921264C8-9050-4693-9B40-6FF22789ADCC}" destId="{F4265EC0-0AAA-4762-8BFF-4FE87C5CC761}" srcOrd="0" destOrd="0" presId="urn:microsoft.com/office/officeart/2005/8/layout/hProcess9"/>
    <dgm:cxn modelId="{183104FA-6D9B-4CC0-A810-E7FBD12479B5}" type="presOf" srcId="{B5A900AC-4612-4459-ADF7-F2364DF28A8D}" destId="{65791955-A4B9-4D4E-B9B0-8765B8ECDB99}" srcOrd="0" destOrd="0" presId="urn:microsoft.com/office/officeart/2005/8/layout/hProcess9"/>
    <dgm:cxn modelId="{BA917AA4-E47E-487D-B917-3B8005660DAC}" type="presOf" srcId="{2E86DF27-D65D-4002-BFFF-7DFD63E1D054}" destId="{7EE67A4F-326C-40C1-9D9C-AFC2B8AFE223}" srcOrd="0" destOrd="0" presId="urn:microsoft.com/office/officeart/2005/8/layout/hProcess9"/>
    <dgm:cxn modelId="{ECB0F706-39A3-43DD-AB80-0A26330C0CF4}" type="presParOf" srcId="{7EE67A4F-326C-40C1-9D9C-AFC2B8AFE223}" destId="{E52F5B6C-23E9-436C-BFB2-2C35F5AE162E}" srcOrd="0" destOrd="0" presId="urn:microsoft.com/office/officeart/2005/8/layout/hProcess9"/>
    <dgm:cxn modelId="{AA67145B-00A6-45B0-AD15-AAE74A79FD64}" type="presParOf" srcId="{7EE67A4F-326C-40C1-9D9C-AFC2B8AFE223}" destId="{2A8BBAD7-18ED-4F50-90C1-ADB12986C7DF}" srcOrd="1" destOrd="0" presId="urn:microsoft.com/office/officeart/2005/8/layout/hProcess9"/>
    <dgm:cxn modelId="{968D1699-3B14-45D6-9A35-75D1901937A1}" type="presParOf" srcId="{2A8BBAD7-18ED-4F50-90C1-ADB12986C7DF}" destId="{F4265EC0-0AAA-4762-8BFF-4FE87C5CC761}" srcOrd="0" destOrd="0" presId="urn:microsoft.com/office/officeart/2005/8/layout/hProcess9"/>
    <dgm:cxn modelId="{C2D00113-6C9B-47AD-A1A4-285E8D6BC087}" type="presParOf" srcId="{2A8BBAD7-18ED-4F50-90C1-ADB12986C7DF}" destId="{B3576EAF-9B61-4852-A3AB-69F013958761}" srcOrd="1" destOrd="0" presId="urn:microsoft.com/office/officeart/2005/8/layout/hProcess9"/>
    <dgm:cxn modelId="{D3E11302-DAC1-4F15-93A6-3EC13015DC14}" type="presParOf" srcId="{2A8BBAD7-18ED-4F50-90C1-ADB12986C7DF}" destId="{65791955-A4B9-4D4E-B9B0-8765B8ECDB99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86DF27-D65D-4002-BFFF-7DFD63E1D054}" type="doc">
      <dgm:prSet loTypeId="urn:microsoft.com/office/officeart/2005/8/layout/hProcess9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921264C8-9050-4693-9B40-6FF22789ADCC}">
      <dgm:prSet phldrT="[Текст]"/>
      <dgm:spPr/>
      <dgm:t>
        <a:bodyPr/>
        <a:lstStyle/>
        <a:p>
          <a:r>
            <a:rPr lang="ru-RU" dirty="0" smtClean="0"/>
            <a:t>Результат проверки формата</a:t>
          </a:r>
          <a:endParaRPr lang="ru-RU" dirty="0"/>
        </a:p>
      </dgm:t>
    </dgm:pt>
    <dgm:pt modelId="{6E482EB4-C6D4-4D8B-A758-BE0B76DA868B}" type="parTrans" cxnId="{AF4A5D30-538B-4C03-BBF9-EDC3661F1E89}">
      <dgm:prSet/>
      <dgm:spPr/>
      <dgm:t>
        <a:bodyPr/>
        <a:lstStyle/>
        <a:p>
          <a:endParaRPr lang="ru-RU"/>
        </a:p>
      </dgm:t>
    </dgm:pt>
    <dgm:pt modelId="{69BD918C-616F-44C6-B70F-C198866AC192}" type="sibTrans" cxnId="{AF4A5D30-538B-4C03-BBF9-EDC3661F1E89}">
      <dgm:prSet/>
      <dgm:spPr/>
      <dgm:t>
        <a:bodyPr/>
        <a:lstStyle/>
        <a:p>
          <a:endParaRPr lang="ru-RU"/>
        </a:p>
      </dgm:t>
    </dgm:pt>
    <dgm:pt modelId="{B5A900AC-4612-4459-ADF7-F2364DF28A8D}">
      <dgm:prSet phldrT="[Текст]"/>
      <dgm:spPr/>
      <dgm:t>
        <a:bodyPr/>
        <a:lstStyle/>
        <a:p>
          <a:r>
            <a:rPr lang="ru-RU" dirty="0" smtClean="0"/>
            <a:t>Результат контроля</a:t>
          </a:r>
          <a:endParaRPr lang="ru-RU" dirty="0"/>
        </a:p>
      </dgm:t>
    </dgm:pt>
    <dgm:pt modelId="{C88B9F94-DC7E-45F1-B499-F469B9F26934}" type="parTrans" cxnId="{138FF34B-B017-4F1B-9368-37540E767E1E}">
      <dgm:prSet/>
      <dgm:spPr/>
      <dgm:t>
        <a:bodyPr/>
        <a:lstStyle/>
        <a:p>
          <a:endParaRPr lang="ru-RU"/>
        </a:p>
      </dgm:t>
    </dgm:pt>
    <dgm:pt modelId="{91A4DDFB-6FC0-4284-8189-D817852DE823}" type="sibTrans" cxnId="{138FF34B-B017-4F1B-9368-37540E767E1E}">
      <dgm:prSet/>
      <dgm:spPr/>
      <dgm:t>
        <a:bodyPr/>
        <a:lstStyle/>
        <a:p>
          <a:endParaRPr lang="ru-RU"/>
        </a:p>
      </dgm:t>
    </dgm:pt>
    <dgm:pt modelId="{7EE67A4F-326C-40C1-9D9C-AFC2B8AFE223}" type="pres">
      <dgm:prSet presAssocID="{2E86DF27-D65D-4002-BFFF-7DFD63E1D054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52F5B6C-23E9-436C-BFB2-2C35F5AE162E}" type="pres">
      <dgm:prSet presAssocID="{2E86DF27-D65D-4002-BFFF-7DFD63E1D054}" presName="arrow" presStyleLbl="bgShp" presStyleIdx="0" presStyleCnt="1" custScaleX="117647" custLinFactX="22178" custLinFactY="-100000" custLinFactNeighborX="100000" custLinFactNeighborY="-186405"/>
      <dgm:spPr/>
      <dgm:t>
        <a:bodyPr/>
        <a:lstStyle/>
        <a:p>
          <a:endParaRPr lang="ru-RU"/>
        </a:p>
      </dgm:t>
    </dgm:pt>
    <dgm:pt modelId="{2A8BBAD7-18ED-4F50-90C1-ADB12986C7DF}" type="pres">
      <dgm:prSet presAssocID="{2E86DF27-D65D-4002-BFFF-7DFD63E1D054}" presName="linearProcess" presStyleCnt="0"/>
      <dgm:spPr/>
      <dgm:t>
        <a:bodyPr/>
        <a:lstStyle/>
        <a:p>
          <a:endParaRPr lang="ru-RU"/>
        </a:p>
      </dgm:t>
    </dgm:pt>
    <dgm:pt modelId="{F4265EC0-0AAA-4762-8BFF-4FE87C5CC761}" type="pres">
      <dgm:prSet presAssocID="{921264C8-9050-4693-9B40-6FF22789ADCC}" presName="textNode" presStyleLbl="node1" presStyleIdx="0" presStyleCnt="2" custLinFactX="-21382" custLinFactNeighborX="-100000" custLinFactNeighborY="-430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576EAF-9B61-4852-A3AB-69F013958761}" type="pres">
      <dgm:prSet presAssocID="{69BD918C-616F-44C6-B70F-C198866AC192}" presName="sibTrans" presStyleCnt="0"/>
      <dgm:spPr/>
      <dgm:t>
        <a:bodyPr/>
        <a:lstStyle/>
        <a:p>
          <a:endParaRPr lang="ru-RU"/>
        </a:p>
      </dgm:t>
    </dgm:pt>
    <dgm:pt modelId="{65791955-A4B9-4D4E-B9B0-8765B8ECDB99}" type="pres">
      <dgm:prSet presAssocID="{B5A900AC-4612-4459-ADF7-F2364DF28A8D}" presName="textNode" presStyleLbl="node1" presStyleIdx="1" presStyleCnt="2" custLinFactX="-43423" custLinFactNeighborX="-100000" custLinFactNeighborY="404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8FF34B-B017-4F1B-9368-37540E767E1E}" srcId="{2E86DF27-D65D-4002-BFFF-7DFD63E1D054}" destId="{B5A900AC-4612-4459-ADF7-F2364DF28A8D}" srcOrd="1" destOrd="0" parTransId="{C88B9F94-DC7E-45F1-B499-F469B9F26934}" sibTransId="{91A4DDFB-6FC0-4284-8189-D817852DE823}"/>
    <dgm:cxn modelId="{AF4A5D30-538B-4C03-BBF9-EDC3661F1E89}" srcId="{2E86DF27-D65D-4002-BFFF-7DFD63E1D054}" destId="{921264C8-9050-4693-9B40-6FF22789ADCC}" srcOrd="0" destOrd="0" parTransId="{6E482EB4-C6D4-4D8B-A758-BE0B76DA868B}" sibTransId="{69BD918C-616F-44C6-B70F-C198866AC192}"/>
    <dgm:cxn modelId="{7E7E0807-3731-496C-9351-A15F8D856167}" type="presOf" srcId="{921264C8-9050-4693-9B40-6FF22789ADCC}" destId="{F4265EC0-0AAA-4762-8BFF-4FE87C5CC761}" srcOrd="0" destOrd="0" presId="urn:microsoft.com/office/officeart/2005/8/layout/hProcess9"/>
    <dgm:cxn modelId="{183104FA-6D9B-4CC0-A810-E7FBD12479B5}" type="presOf" srcId="{B5A900AC-4612-4459-ADF7-F2364DF28A8D}" destId="{65791955-A4B9-4D4E-B9B0-8765B8ECDB99}" srcOrd="0" destOrd="0" presId="urn:microsoft.com/office/officeart/2005/8/layout/hProcess9"/>
    <dgm:cxn modelId="{BA917AA4-E47E-487D-B917-3B8005660DAC}" type="presOf" srcId="{2E86DF27-D65D-4002-BFFF-7DFD63E1D054}" destId="{7EE67A4F-326C-40C1-9D9C-AFC2B8AFE223}" srcOrd="0" destOrd="0" presId="urn:microsoft.com/office/officeart/2005/8/layout/hProcess9"/>
    <dgm:cxn modelId="{ECB0F706-39A3-43DD-AB80-0A26330C0CF4}" type="presParOf" srcId="{7EE67A4F-326C-40C1-9D9C-AFC2B8AFE223}" destId="{E52F5B6C-23E9-436C-BFB2-2C35F5AE162E}" srcOrd="0" destOrd="0" presId="urn:microsoft.com/office/officeart/2005/8/layout/hProcess9"/>
    <dgm:cxn modelId="{AA67145B-00A6-45B0-AD15-AAE74A79FD64}" type="presParOf" srcId="{7EE67A4F-326C-40C1-9D9C-AFC2B8AFE223}" destId="{2A8BBAD7-18ED-4F50-90C1-ADB12986C7DF}" srcOrd="1" destOrd="0" presId="urn:microsoft.com/office/officeart/2005/8/layout/hProcess9"/>
    <dgm:cxn modelId="{968D1699-3B14-45D6-9A35-75D1901937A1}" type="presParOf" srcId="{2A8BBAD7-18ED-4F50-90C1-ADB12986C7DF}" destId="{F4265EC0-0AAA-4762-8BFF-4FE87C5CC761}" srcOrd="0" destOrd="0" presId="urn:microsoft.com/office/officeart/2005/8/layout/hProcess9"/>
    <dgm:cxn modelId="{C2D00113-6C9B-47AD-A1A4-285E8D6BC087}" type="presParOf" srcId="{2A8BBAD7-18ED-4F50-90C1-ADB12986C7DF}" destId="{B3576EAF-9B61-4852-A3AB-69F013958761}" srcOrd="1" destOrd="0" presId="urn:microsoft.com/office/officeart/2005/8/layout/hProcess9"/>
    <dgm:cxn modelId="{D3E11302-DAC1-4F15-93A6-3EC13015DC14}" type="presParOf" srcId="{2A8BBAD7-18ED-4F50-90C1-ADB12986C7DF}" destId="{65791955-A4B9-4D4E-B9B0-8765B8ECDB99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7E5ABAB-ACB6-4622-A67C-18C9927B3C91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24B54D9-0568-472E-95A7-D2ABA78BBC9A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gradFill flip="none" rotWithShape="1">
          <a:gsLst>
            <a:gs pos="40000">
              <a:schemeClr val="accent5">
                <a:lumMod val="60000"/>
                <a:lumOff val="40000"/>
              </a:schemeClr>
            </a:gs>
            <a:gs pos="100000">
              <a:schemeClr val="accent5">
                <a:tint val="35000"/>
                <a:satMod val="100000"/>
              </a:schemeClr>
            </a:gs>
          </a:gsLst>
          <a:lin ang="16200000" scaled="1"/>
          <a:tileRect/>
        </a:gradFill>
      </dgm:spPr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dirty="0" smtClean="0">
              <a:solidFill>
                <a:schemeClr val="bg1"/>
              </a:solidFill>
              <a:latin typeface="+mj-lt"/>
            </a:rPr>
            <a:t>1-ая очередь </a:t>
          </a: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600" b="1" dirty="0" smtClean="0">
            <a:solidFill>
              <a:schemeClr val="bg1"/>
            </a:solidFill>
            <a:latin typeface="+mj-lt"/>
          </a:endParaRP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50" b="1" dirty="0" smtClean="0">
              <a:solidFill>
                <a:schemeClr val="bg1"/>
              </a:solidFill>
              <a:latin typeface="+mj-lt"/>
            </a:rPr>
            <a:t>Создание личного кабинета Органа контроля. Настройка связей между органом контроля и субъектами контроля, а также по формированию перечней ФО. </a:t>
          </a: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b="1" dirty="0" smtClean="0">
              <a:solidFill>
                <a:schemeClr val="bg1"/>
              </a:solidFill>
            </a:rPr>
            <a:t>  </a:t>
          </a:r>
        </a:p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600" b="1" dirty="0">
            <a:solidFill>
              <a:schemeClr val="bg1"/>
            </a:solidFill>
          </a:endParaRPr>
        </a:p>
      </dgm:t>
    </dgm:pt>
    <dgm:pt modelId="{7FC316EC-56AE-4F9E-B3E4-72CFEF893156}" type="parTrans" cxnId="{95BF85FC-A483-4969-A7E7-EA97DA500AED}">
      <dgm:prSet/>
      <dgm:spPr/>
      <dgm:t>
        <a:bodyPr/>
        <a:lstStyle/>
        <a:p>
          <a:endParaRPr lang="ru-RU"/>
        </a:p>
      </dgm:t>
    </dgm:pt>
    <dgm:pt modelId="{4DEB4916-746A-4374-97D1-711C7364A318}" type="sibTrans" cxnId="{95BF85FC-A483-4969-A7E7-EA97DA500AED}">
      <dgm:prSet/>
      <dgm:spPr/>
      <dgm:t>
        <a:bodyPr/>
        <a:lstStyle/>
        <a:p>
          <a:endParaRPr lang="ru-RU"/>
        </a:p>
      </dgm:t>
    </dgm:pt>
    <dgm:pt modelId="{76CCA391-18A2-4F67-BC39-BADA383770FB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gradFill flip="none" rotWithShape="1">
          <a:gsLst>
            <a:gs pos="40000">
              <a:schemeClr val="accent5">
                <a:lumMod val="60000"/>
                <a:lumOff val="40000"/>
              </a:schemeClr>
            </a:gs>
            <a:gs pos="100000">
              <a:schemeClr val="accent5">
                <a:tint val="35000"/>
                <a:satMod val="100000"/>
              </a:schemeClr>
            </a:gs>
          </a:gsLst>
          <a:lin ang="16200000" scaled="1"/>
          <a:tileRect/>
        </a:gradFill>
      </dgm:spPr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dirty="0" smtClean="0">
              <a:solidFill>
                <a:schemeClr val="bg1"/>
              </a:solidFill>
              <a:latin typeface="+mj-lt"/>
            </a:rPr>
            <a:t>3-ая очередь </a:t>
          </a: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600" b="1" dirty="0" smtClean="0">
            <a:solidFill>
              <a:schemeClr val="bg1"/>
            </a:solidFill>
            <a:latin typeface="+mj-lt"/>
          </a:endParaRP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50" b="1" dirty="0" smtClean="0">
              <a:solidFill>
                <a:schemeClr val="bg1"/>
              </a:solidFill>
              <a:latin typeface="+mj-lt"/>
            </a:rPr>
            <a:t>Реализация сервисов контроля ПЗ в автоматическом режиме путем взаимодействия с ПУР</a:t>
          </a:r>
          <a:r>
            <a:rPr lang="en-US" sz="1050" b="1" dirty="0" smtClean="0">
              <a:solidFill>
                <a:schemeClr val="bg1"/>
              </a:solidFill>
              <a:latin typeface="+mj-lt"/>
            </a:rPr>
            <a:t>/</a:t>
          </a:r>
          <a:r>
            <a:rPr lang="ru-RU" sz="1050" b="1" dirty="0" smtClean="0">
              <a:solidFill>
                <a:schemeClr val="bg1"/>
              </a:solidFill>
              <a:latin typeface="+mj-lt"/>
            </a:rPr>
            <a:t>АСФК</a:t>
          </a:r>
          <a:r>
            <a:rPr lang="en-US" sz="1050" b="1" dirty="0" smtClean="0">
              <a:solidFill>
                <a:schemeClr val="bg1"/>
              </a:solidFill>
              <a:latin typeface="+mj-lt"/>
            </a:rPr>
            <a:t>/</a:t>
          </a:r>
          <a:r>
            <a:rPr lang="ru-RU" sz="1050" b="1" dirty="0" smtClean="0">
              <a:solidFill>
                <a:schemeClr val="bg1"/>
              </a:solidFill>
              <a:latin typeface="+mj-lt"/>
            </a:rPr>
            <a:t>ГМУ. Интеграция  с РМИС. </a:t>
          </a:r>
        </a:p>
        <a:p>
          <a:pPr algn="ctr"/>
          <a:endParaRPr lang="ru-RU" sz="900" b="1" dirty="0">
            <a:solidFill>
              <a:schemeClr val="bg1"/>
            </a:solidFill>
          </a:endParaRPr>
        </a:p>
      </dgm:t>
    </dgm:pt>
    <dgm:pt modelId="{E0BCED94-D018-440B-B57F-210B1AA6DC78}" type="parTrans" cxnId="{E3E18D78-969C-4BD6-867C-977B3B64D330}">
      <dgm:prSet/>
      <dgm:spPr/>
      <dgm:t>
        <a:bodyPr/>
        <a:lstStyle/>
        <a:p>
          <a:endParaRPr lang="ru-RU"/>
        </a:p>
      </dgm:t>
    </dgm:pt>
    <dgm:pt modelId="{B368C8E5-A43C-44C2-A337-603AD892CA03}" type="sibTrans" cxnId="{E3E18D78-969C-4BD6-867C-977B3B64D330}">
      <dgm:prSet/>
      <dgm:spPr/>
      <dgm:t>
        <a:bodyPr/>
        <a:lstStyle/>
        <a:p>
          <a:endParaRPr lang="ru-RU"/>
        </a:p>
      </dgm:t>
    </dgm:pt>
    <dgm:pt modelId="{DE88A447-6255-4E6C-8D0D-201B440BA016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gradFill flip="none" rotWithShape="1">
          <a:gsLst>
            <a:gs pos="40000">
              <a:schemeClr val="accent5">
                <a:lumMod val="60000"/>
                <a:lumOff val="40000"/>
              </a:schemeClr>
            </a:gs>
            <a:gs pos="100000">
              <a:schemeClr val="accent5">
                <a:tint val="35000"/>
                <a:satMod val="100000"/>
              </a:schemeClr>
            </a:gs>
          </a:gsLst>
          <a:lin ang="16200000" scaled="1"/>
          <a:tileRect/>
        </a:gradFill>
      </dgm:spPr>
      <dgm:t>
        <a:bodyPr/>
        <a:lstStyle/>
        <a:p>
          <a:r>
            <a:rPr lang="ru-RU" sz="1400" b="1" dirty="0" smtClean="0">
              <a:solidFill>
                <a:schemeClr val="bg1"/>
              </a:solidFill>
              <a:latin typeface="+mj-lt"/>
            </a:rPr>
            <a:t>4-ая очередь</a:t>
          </a:r>
        </a:p>
        <a:p>
          <a:r>
            <a:rPr lang="ru-RU" sz="1050" b="1" dirty="0" smtClean="0">
              <a:solidFill>
                <a:schemeClr val="bg1"/>
              </a:solidFill>
              <a:latin typeface="+mj-lt"/>
            </a:rPr>
            <a:t>Возможности формирования в УЗ сведений по принимаемым бюджетным обязательствам.</a:t>
          </a:r>
          <a:endParaRPr lang="ru-RU" sz="1050" b="1" dirty="0">
            <a:solidFill>
              <a:schemeClr val="bg1"/>
            </a:solidFill>
            <a:latin typeface="+mj-lt"/>
          </a:endParaRPr>
        </a:p>
      </dgm:t>
    </dgm:pt>
    <dgm:pt modelId="{C80E7B17-3C44-41A2-8D56-00DBD4F4365A}" type="parTrans" cxnId="{845E2A6F-7FAD-483C-9A9F-5D7B385AB344}">
      <dgm:prSet/>
      <dgm:spPr/>
      <dgm:t>
        <a:bodyPr/>
        <a:lstStyle/>
        <a:p>
          <a:endParaRPr lang="ru-RU"/>
        </a:p>
      </dgm:t>
    </dgm:pt>
    <dgm:pt modelId="{767BDABC-E0E7-4D6F-BFC1-C826CB25B672}" type="sibTrans" cxnId="{845E2A6F-7FAD-483C-9A9F-5D7B385AB344}">
      <dgm:prSet/>
      <dgm:spPr/>
      <dgm:t>
        <a:bodyPr/>
        <a:lstStyle/>
        <a:p>
          <a:endParaRPr lang="ru-RU"/>
        </a:p>
      </dgm:t>
    </dgm:pt>
    <dgm:pt modelId="{3DC4DA4F-9276-4324-9949-005A974BB36A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gradFill flip="none" rotWithShape="1">
          <a:gsLst>
            <a:gs pos="40000">
              <a:schemeClr val="accent5">
                <a:lumMod val="60000"/>
                <a:lumOff val="40000"/>
              </a:schemeClr>
            </a:gs>
            <a:gs pos="100000">
              <a:schemeClr val="accent5">
                <a:tint val="35000"/>
                <a:satMod val="100000"/>
              </a:schemeClr>
            </a:gs>
          </a:gsLst>
          <a:lin ang="16200000" scaled="1"/>
          <a:tileRect/>
        </a:gradFill>
      </dgm:spPr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dirty="0" smtClean="0">
              <a:solidFill>
                <a:schemeClr val="bg1"/>
              </a:solidFill>
              <a:latin typeface="+mj-lt"/>
            </a:rPr>
            <a:t>2-ая очередь</a:t>
          </a:r>
        </a:p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600" b="1" dirty="0" smtClean="0">
            <a:solidFill>
              <a:schemeClr val="bg1"/>
            </a:solidFill>
            <a:latin typeface="+mj-lt"/>
          </a:endParaRPr>
        </a:p>
        <a:p>
          <a:pPr marL="0" marR="0" indent="0" algn="just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50" b="1" dirty="0" smtClean="0">
              <a:solidFill>
                <a:schemeClr val="bg1"/>
              </a:solidFill>
              <a:latin typeface="+mj-lt"/>
            </a:rPr>
            <a:t>Контроль в части планов закупок, планов-графиков закупок, извещений, документации о закупке, протокола определения поставщика (подрядчика, исполнителя), сведений о контракте.</a:t>
          </a:r>
        </a:p>
        <a:p>
          <a:pPr marL="0" indent="0" algn="just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ru-RU" sz="1050" b="1" dirty="0" smtClean="0">
              <a:solidFill>
                <a:schemeClr val="bg1"/>
              </a:solidFill>
              <a:latin typeface="+mj-lt"/>
            </a:rPr>
            <a:t>Размещение в ЕИС результатов контроля. </a:t>
          </a:r>
        </a:p>
        <a:p>
          <a:pPr marL="0" indent="0" algn="just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r>
            <a:rPr lang="ru-RU" sz="1050" b="1" dirty="0" smtClean="0">
              <a:solidFill>
                <a:schemeClr val="bg1"/>
              </a:solidFill>
              <a:latin typeface="+mj-lt"/>
            </a:rPr>
            <a:t>Интеграция с внешними системами в части извещений, документации о закупке, протоколов определения поставщика (подрядчика, исполнителя), сведениям о контрактах.</a:t>
          </a:r>
        </a:p>
        <a:p>
          <a:pPr marL="0" indent="0" algn="ctr" defTabSz="914400">
            <a:lnSpc>
              <a:spcPct val="100000"/>
            </a:lnSpc>
            <a:spcBef>
              <a:spcPts val="0"/>
            </a:spcBef>
            <a:spcAft>
              <a:spcPts val="0"/>
            </a:spcAft>
            <a:buNone/>
          </a:pPr>
          <a:endParaRPr lang="ru-RU" sz="700" b="1" dirty="0">
            <a:solidFill>
              <a:schemeClr val="bg1"/>
            </a:solidFill>
          </a:endParaRPr>
        </a:p>
      </dgm:t>
    </dgm:pt>
    <dgm:pt modelId="{94E2D654-B183-406E-90DE-2B4262A29D60}" type="parTrans" cxnId="{04BA1356-3269-4067-BBEC-04C504EF908A}">
      <dgm:prSet/>
      <dgm:spPr/>
      <dgm:t>
        <a:bodyPr/>
        <a:lstStyle/>
        <a:p>
          <a:endParaRPr lang="ru-RU"/>
        </a:p>
      </dgm:t>
    </dgm:pt>
    <dgm:pt modelId="{5BDFB297-E089-4782-9206-AFE8D7936469}" type="sibTrans" cxnId="{04BA1356-3269-4067-BBEC-04C504EF908A}">
      <dgm:prSet/>
      <dgm:spPr/>
      <dgm:t>
        <a:bodyPr/>
        <a:lstStyle/>
        <a:p>
          <a:endParaRPr lang="ru-RU"/>
        </a:p>
      </dgm:t>
    </dgm:pt>
    <dgm:pt modelId="{1CBE13A0-1668-450A-82B8-2BB98E469DA6}">
      <dgm:prSet phldrT="[Текст]" custT="1"/>
      <dgm:spPr>
        <a:solidFill>
          <a:schemeClr val="bg1">
            <a:alpha val="90000"/>
          </a:schemeClr>
        </a:solidFill>
        <a:effectLst>
          <a:softEdge rad="31750"/>
        </a:effectLst>
      </dgm:spPr>
      <dgm:t>
        <a:bodyPr/>
        <a:lstStyle/>
        <a:p>
          <a:pPr marL="87313" indent="-87313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800" dirty="0"/>
        </a:p>
      </dgm:t>
    </dgm:pt>
    <dgm:pt modelId="{3C991F3D-9C04-4754-8CF3-F7C88A8AA7DB}" type="sibTrans" cxnId="{175ADB6D-D41A-43C7-A6AE-69047A927E6C}">
      <dgm:prSet/>
      <dgm:spPr/>
      <dgm:t>
        <a:bodyPr/>
        <a:lstStyle/>
        <a:p>
          <a:endParaRPr lang="ru-RU"/>
        </a:p>
      </dgm:t>
    </dgm:pt>
    <dgm:pt modelId="{CB192E8E-1E63-405B-9A51-D47095D48B0C}" type="parTrans" cxnId="{175ADB6D-D41A-43C7-A6AE-69047A927E6C}">
      <dgm:prSet/>
      <dgm:spPr/>
      <dgm:t>
        <a:bodyPr/>
        <a:lstStyle/>
        <a:p>
          <a:endParaRPr lang="ru-RU"/>
        </a:p>
      </dgm:t>
    </dgm:pt>
    <dgm:pt modelId="{1C8CCF46-99E9-4EB4-91B9-27006F254243}" type="pres">
      <dgm:prSet presAssocID="{B7E5ABAB-ACB6-4622-A67C-18C9927B3C9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1AD680-7D05-4540-88A9-7ECD860E8E84}" type="pres">
      <dgm:prSet presAssocID="{724B54D9-0568-472E-95A7-D2ABA78BBC9A}" presName="linNode" presStyleCnt="0"/>
      <dgm:spPr/>
    </dgm:pt>
    <dgm:pt modelId="{D0C05C66-E106-409C-820D-D6B9C85F2418}" type="pres">
      <dgm:prSet presAssocID="{724B54D9-0568-472E-95A7-D2ABA78BBC9A}" presName="parentText" presStyleLbl="node1" presStyleIdx="0" presStyleCnt="4" custScaleX="124490" custScaleY="899922" custLinFactY="-56790" custLinFactNeighborX="1203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F457DE-A65A-4751-8C81-4075A5C10D68}" type="pres">
      <dgm:prSet presAssocID="{4DEB4916-746A-4374-97D1-711C7364A318}" presName="sp" presStyleCnt="0"/>
      <dgm:spPr/>
    </dgm:pt>
    <dgm:pt modelId="{648ECF15-A0F8-401A-89C9-14F43FC4CAFB}" type="pres">
      <dgm:prSet presAssocID="{3DC4DA4F-9276-4324-9949-005A974BB36A}" presName="linNode" presStyleCnt="0"/>
      <dgm:spPr/>
    </dgm:pt>
    <dgm:pt modelId="{69274CFE-761E-4E80-98A3-57A548BCCAE7}" type="pres">
      <dgm:prSet presAssocID="{3DC4DA4F-9276-4324-9949-005A974BB36A}" presName="parentText" presStyleLbl="node1" presStyleIdx="1" presStyleCnt="4" custScaleX="125458" custScaleY="1332525" custLinFactNeighborX="410" custLinFactNeighborY="1014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6F59C4-0C3E-4876-B1E0-A915260A1662}" type="pres">
      <dgm:prSet presAssocID="{5BDFB297-E089-4782-9206-AFE8D7936469}" presName="sp" presStyleCnt="0"/>
      <dgm:spPr/>
    </dgm:pt>
    <dgm:pt modelId="{B52C047F-FD3D-45D1-98A9-760BF13A5F5D}" type="pres">
      <dgm:prSet presAssocID="{76CCA391-18A2-4F67-BC39-BADA383770FB}" presName="linNode" presStyleCnt="0"/>
      <dgm:spPr/>
    </dgm:pt>
    <dgm:pt modelId="{A4AC4275-4347-44AC-AD8A-7DECCBE7CDCC}" type="pres">
      <dgm:prSet presAssocID="{76CCA391-18A2-4F67-BC39-BADA383770FB}" presName="parentText" presStyleLbl="node1" presStyleIdx="2" presStyleCnt="4" custScaleX="124523" custScaleY="638948" custLinFactNeighborX="-112" custLinFactNeighborY="1756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FA3FEC-2DE0-4BF4-9D27-717C2C385266}" type="pres">
      <dgm:prSet presAssocID="{B368C8E5-A43C-44C2-A337-603AD892CA03}" presName="sp" presStyleCnt="0"/>
      <dgm:spPr/>
    </dgm:pt>
    <dgm:pt modelId="{FFC7E0EE-25E1-4FA7-B62E-DA52A52A22FF}" type="pres">
      <dgm:prSet presAssocID="{DE88A447-6255-4E6C-8D0D-201B440BA016}" presName="linNode" presStyleCnt="0"/>
      <dgm:spPr/>
    </dgm:pt>
    <dgm:pt modelId="{25D5DF1D-4AEE-43C5-9EC6-6F957B234A6C}" type="pres">
      <dgm:prSet presAssocID="{DE88A447-6255-4E6C-8D0D-201B440BA016}" presName="parentText" presStyleLbl="node1" presStyleIdx="3" presStyleCnt="4" custScaleX="125088" custScaleY="576617" custLinFactNeighborX="-63" custLinFactNeighborY="-1344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668A25-8A6A-4DD6-88AD-712F8D854C12}" type="pres">
      <dgm:prSet presAssocID="{DE88A447-6255-4E6C-8D0D-201B440BA016}" presName="descendantText" presStyleLbl="alignAccFollowNode1" presStyleIdx="0" presStyleCnt="1" custScaleX="71738" custScaleY="822153" custLinFactY="-383935" custLinFactNeighborX="7236" custLinFactNeighborY="-4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B69530B-F049-407E-9564-7B6166C05207}" type="presOf" srcId="{B7E5ABAB-ACB6-4622-A67C-18C9927B3C91}" destId="{1C8CCF46-99E9-4EB4-91B9-27006F254243}" srcOrd="0" destOrd="0" presId="urn:microsoft.com/office/officeart/2005/8/layout/vList5"/>
    <dgm:cxn modelId="{63F18AA4-C597-46A7-80FD-A784F3E80705}" type="presOf" srcId="{DE88A447-6255-4E6C-8D0D-201B440BA016}" destId="{25D5DF1D-4AEE-43C5-9EC6-6F957B234A6C}" srcOrd="0" destOrd="0" presId="urn:microsoft.com/office/officeart/2005/8/layout/vList5"/>
    <dgm:cxn modelId="{175ADB6D-D41A-43C7-A6AE-69047A927E6C}" srcId="{DE88A447-6255-4E6C-8D0D-201B440BA016}" destId="{1CBE13A0-1668-450A-82B8-2BB98E469DA6}" srcOrd="0" destOrd="0" parTransId="{CB192E8E-1E63-405B-9A51-D47095D48B0C}" sibTransId="{3C991F3D-9C04-4754-8CF3-F7C88A8AA7DB}"/>
    <dgm:cxn modelId="{73B7B360-23B2-43E2-A8C7-B5291565058B}" type="presOf" srcId="{76CCA391-18A2-4F67-BC39-BADA383770FB}" destId="{A4AC4275-4347-44AC-AD8A-7DECCBE7CDCC}" srcOrd="0" destOrd="0" presId="urn:microsoft.com/office/officeart/2005/8/layout/vList5"/>
    <dgm:cxn modelId="{78EADA36-CBF6-465B-B4ED-46AEB70376A4}" type="presOf" srcId="{724B54D9-0568-472E-95A7-D2ABA78BBC9A}" destId="{D0C05C66-E106-409C-820D-D6B9C85F2418}" srcOrd="0" destOrd="0" presId="urn:microsoft.com/office/officeart/2005/8/layout/vList5"/>
    <dgm:cxn modelId="{F6B39BFF-22CB-43BE-AB97-67F05530E081}" type="presOf" srcId="{3DC4DA4F-9276-4324-9949-005A974BB36A}" destId="{69274CFE-761E-4E80-98A3-57A548BCCAE7}" srcOrd="0" destOrd="0" presId="urn:microsoft.com/office/officeart/2005/8/layout/vList5"/>
    <dgm:cxn modelId="{04BA1356-3269-4067-BBEC-04C504EF908A}" srcId="{B7E5ABAB-ACB6-4622-A67C-18C9927B3C91}" destId="{3DC4DA4F-9276-4324-9949-005A974BB36A}" srcOrd="1" destOrd="0" parTransId="{94E2D654-B183-406E-90DE-2B4262A29D60}" sibTransId="{5BDFB297-E089-4782-9206-AFE8D7936469}"/>
    <dgm:cxn modelId="{95BF85FC-A483-4969-A7E7-EA97DA500AED}" srcId="{B7E5ABAB-ACB6-4622-A67C-18C9927B3C91}" destId="{724B54D9-0568-472E-95A7-D2ABA78BBC9A}" srcOrd="0" destOrd="0" parTransId="{7FC316EC-56AE-4F9E-B3E4-72CFEF893156}" sibTransId="{4DEB4916-746A-4374-97D1-711C7364A318}"/>
    <dgm:cxn modelId="{7B2C1642-70DD-45C8-B87A-0A7A168CFE66}" type="presOf" srcId="{1CBE13A0-1668-450A-82B8-2BB98E469DA6}" destId="{8E668A25-8A6A-4DD6-88AD-712F8D854C12}" srcOrd="0" destOrd="0" presId="urn:microsoft.com/office/officeart/2005/8/layout/vList5"/>
    <dgm:cxn modelId="{845E2A6F-7FAD-483C-9A9F-5D7B385AB344}" srcId="{B7E5ABAB-ACB6-4622-A67C-18C9927B3C91}" destId="{DE88A447-6255-4E6C-8D0D-201B440BA016}" srcOrd="3" destOrd="0" parTransId="{C80E7B17-3C44-41A2-8D56-00DBD4F4365A}" sibTransId="{767BDABC-E0E7-4D6F-BFC1-C826CB25B672}"/>
    <dgm:cxn modelId="{E3E18D78-969C-4BD6-867C-977B3B64D330}" srcId="{B7E5ABAB-ACB6-4622-A67C-18C9927B3C91}" destId="{76CCA391-18A2-4F67-BC39-BADA383770FB}" srcOrd="2" destOrd="0" parTransId="{E0BCED94-D018-440B-B57F-210B1AA6DC78}" sibTransId="{B368C8E5-A43C-44C2-A337-603AD892CA03}"/>
    <dgm:cxn modelId="{FEBA708D-9509-4BEF-9EDB-9C9D4008BACA}" type="presParOf" srcId="{1C8CCF46-99E9-4EB4-91B9-27006F254243}" destId="{B21AD680-7D05-4540-88A9-7ECD860E8E84}" srcOrd="0" destOrd="0" presId="urn:microsoft.com/office/officeart/2005/8/layout/vList5"/>
    <dgm:cxn modelId="{7D25C8E9-022B-4F4C-9F30-8807A5C6DC6D}" type="presParOf" srcId="{B21AD680-7D05-4540-88A9-7ECD860E8E84}" destId="{D0C05C66-E106-409C-820D-D6B9C85F2418}" srcOrd="0" destOrd="0" presId="urn:microsoft.com/office/officeart/2005/8/layout/vList5"/>
    <dgm:cxn modelId="{93767661-25B0-4670-9F61-3ADBAE6A6FF4}" type="presParOf" srcId="{1C8CCF46-99E9-4EB4-91B9-27006F254243}" destId="{55F457DE-A65A-4751-8C81-4075A5C10D68}" srcOrd="1" destOrd="0" presId="urn:microsoft.com/office/officeart/2005/8/layout/vList5"/>
    <dgm:cxn modelId="{690852E6-0F0C-406D-82EF-29B3701E68BB}" type="presParOf" srcId="{1C8CCF46-99E9-4EB4-91B9-27006F254243}" destId="{648ECF15-A0F8-401A-89C9-14F43FC4CAFB}" srcOrd="2" destOrd="0" presId="urn:microsoft.com/office/officeart/2005/8/layout/vList5"/>
    <dgm:cxn modelId="{A57A7A28-A0B4-411A-A34F-17A5160499A2}" type="presParOf" srcId="{648ECF15-A0F8-401A-89C9-14F43FC4CAFB}" destId="{69274CFE-761E-4E80-98A3-57A548BCCAE7}" srcOrd="0" destOrd="0" presId="urn:microsoft.com/office/officeart/2005/8/layout/vList5"/>
    <dgm:cxn modelId="{3DEA0D61-CEF4-4377-8F4F-9213110A9F71}" type="presParOf" srcId="{1C8CCF46-99E9-4EB4-91B9-27006F254243}" destId="{006F59C4-0C3E-4876-B1E0-A915260A1662}" srcOrd="3" destOrd="0" presId="urn:microsoft.com/office/officeart/2005/8/layout/vList5"/>
    <dgm:cxn modelId="{0C49A94C-4183-42AF-B2EE-3A19B389ADC5}" type="presParOf" srcId="{1C8CCF46-99E9-4EB4-91B9-27006F254243}" destId="{B52C047F-FD3D-45D1-98A9-760BF13A5F5D}" srcOrd="4" destOrd="0" presId="urn:microsoft.com/office/officeart/2005/8/layout/vList5"/>
    <dgm:cxn modelId="{A47383DA-53DB-4B8D-B270-552E9B2D137C}" type="presParOf" srcId="{B52C047F-FD3D-45D1-98A9-760BF13A5F5D}" destId="{A4AC4275-4347-44AC-AD8A-7DECCBE7CDCC}" srcOrd="0" destOrd="0" presId="urn:microsoft.com/office/officeart/2005/8/layout/vList5"/>
    <dgm:cxn modelId="{AB1B50EA-39AC-4E5B-BD40-35E99486430E}" type="presParOf" srcId="{1C8CCF46-99E9-4EB4-91B9-27006F254243}" destId="{83FA3FEC-2DE0-4BF4-9D27-717C2C385266}" srcOrd="5" destOrd="0" presId="urn:microsoft.com/office/officeart/2005/8/layout/vList5"/>
    <dgm:cxn modelId="{31801EF9-D618-4555-9DD6-9C4F4105243C}" type="presParOf" srcId="{1C8CCF46-99E9-4EB4-91B9-27006F254243}" destId="{FFC7E0EE-25E1-4FA7-B62E-DA52A52A22FF}" srcOrd="6" destOrd="0" presId="urn:microsoft.com/office/officeart/2005/8/layout/vList5"/>
    <dgm:cxn modelId="{618B5AEC-544D-4E0A-BE87-6A845EB6958E}" type="presParOf" srcId="{FFC7E0EE-25E1-4FA7-B62E-DA52A52A22FF}" destId="{25D5DF1D-4AEE-43C5-9EC6-6F957B234A6C}" srcOrd="0" destOrd="0" presId="urn:microsoft.com/office/officeart/2005/8/layout/vList5"/>
    <dgm:cxn modelId="{D4097D3D-48BC-4D9C-B485-CFC011B27942}" type="presParOf" srcId="{FFC7E0EE-25E1-4FA7-B62E-DA52A52A22FF}" destId="{8E668A25-8A6A-4DD6-88AD-712F8D854C1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2F5B6C-23E9-436C-BFB2-2C35F5AE162E}">
      <dsp:nvSpPr>
        <dsp:cNvPr id="0" name=""/>
        <dsp:cNvSpPr/>
      </dsp:nvSpPr>
      <dsp:spPr>
        <a:xfrm>
          <a:off x="0" y="0"/>
          <a:ext cx="1750622" cy="1128633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265EC0-0AAA-4762-8BFF-4FE87C5CC761}">
      <dsp:nvSpPr>
        <dsp:cNvPr id="0" name=""/>
        <dsp:cNvSpPr/>
      </dsp:nvSpPr>
      <dsp:spPr>
        <a:xfrm>
          <a:off x="80817" y="144365"/>
          <a:ext cx="601776" cy="45145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Результат проверки формата</a:t>
          </a:r>
          <a:endParaRPr lang="ru-RU" sz="800" kern="1200" dirty="0"/>
        </a:p>
      </dsp:txBody>
      <dsp:txXfrm>
        <a:off x="102855" y="166403"/>
        <a:ext cx="557700" cy="407377"/>
      </dsp:txXfrm>
    </dsp:sp>
    <dsp:sp modelId="{65791955-A4B9-4D4E-B9B0-8765B8ECDB99}">
      <dsp:nvSpPr>
        <dsp:cNvPr id="0" name=""/>
        <dsp:cNvSpPr/>
      </dsp:nvSpPr>
      <dsp:spPr>
        <a:xfrm>
          <a:off x="592653" y="521247"/>
          <a:ext cx="601776" cy="451453"/>
        </a:xfrm>
        <a:prstGeom prst="roundRect">
          <a:avLst/>
        </a:prstGeom>
        <a:solidFill>
          <a:schemeClr val="accent4">
            <a:hueOff val="-5707"/>
            <a:satOff val="0"/>
            <a:lumOff val="15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Результат контроля</a:t>
          </a:r>
          <a:endParaRPr lang="ru-RU" sz="800" kern="1200" dirty="0"/>
        </a:p>
      </dsp:txBody>
      <dsp:txXfrm>
        <a:off x="614691" y="543285"/>
        <a:ext cx="557700" cy="4073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2F5B6C-23E9-436C-BFB2-2C35F5AE162E}">
      <dsp:nvSpPr>
        <dsp:cNvPr id="0" name=""/>
        <dsp:cNvSpPr/>
      </dsp:nvSpPr>
      <dsp:spPr>
        <a:xfrm>
          <a:off x="0" y="0"/>
          <a:ext cx="1750622" cy="1128633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265EC0-0AAA-4762-8BFF-4FE87C5CC761}">
      <dsp:nvSpPr>
        <dsp:cNvPr id="0" name=""/>
        <dsp:cNvSpPr/>
      </dsp:nvSpPr>
      <dsp:spPr>
        <a:xfrm>
          <a:off x="80817" y="144365"/>
          <a:ext cx="601776" cy="45145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Результат проверки формата</a:t>
          </a:r>
          <a:endParaRPr lang="ru-RU" sz="800" kern="1200" dirty="0"/>
        </a:p>
      </dsp:txBody>
      <dsp:txXfrm>
        <a:off x="102855" y="166403"/>
        <a:ext cx="557700" cy="407377"/>
      </dsp:txXfrm>
    </dsp:sp>
    <dsp:sp modelId="{65791955-A4B9-4D4E-B9B0-8765B8ECDB99}">
      <dsp:nvSpPr>
        <dsp:cNvPr id="0" name=""/>
        <dsp:cNvSpPr/>
      </dsp:nvSpPr>
      <dsp:spPr>
        <a:xfrm>
          <a:off x="592653" y="521247"/>
          <a:ext cx="601776" cy="451453"/>
        </a:xfrm>
        <a:prstGeom prst="roundRect">
          <a:avLst/>
        </a:prstGeom>
        <a:solidFill>
          <a:schemeClr val="accent4">
            <a:hueOff val="-5707"/>
            <a:satOff val="0"/>
            <a:lumOff val="15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Результат контроля</a:t>
          </a:r>
          <a:endParaRPr lang="ru-RU" sz="800" kern="1200" dirty="0"/>
        </a:p>
      </dsp:txBody>
      <dsp:txXfrm>
        <a:off x="614691" y="543285"/>
        <a:ext cx="557700" cy="4073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2F5B6C-23E9-436C-BFB2-2C35F5AE162E}">
      <dsp:nvSpPr>
        <dsp:cNvPr id="0" name=""/>
        <dsp:cNvSpPr/>
      </dsp:nvSpPr>
      <dsp:spPr>
        <a:xfrm>
          <a:off x="0" y="0"/>
          <a:ext cx="1750622" cy="1128633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265EC0-0AAA-4762-8BFF-4FE87C5CC761}">
      <dsp:nvSpPr>
        <dsp:cNvPr id="0" name=""/>
        <dsp:cNvSpPr/>
      </dsp:nvSpPr>
      <dsp:spPr>
        <a:xfrm>
          <a:off x="80817" y="144365"/>
          <a:ext cx="601776" cy="45145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Результат проверки формата</a:t>
          </a:r>
          <a:endParaRPr lang="ru-RU" sz="800" kern="1200" dirty="0"/>
        </a:p>
      </dsp:txBody>
      <dsp:txXfrm>
        <a:off x="102855" y="166403"/>
        <a:ext cx="557700" cy="407377"/>
      </dsp:txXfrm>
    </dsp:sp>
    <dsp:sp modelId="{65791955-A4B9-4D4E-B9B0-8765B8ECDB99}">
      <dsp:nvSpPr>
        <dsp:cNvPr id="0" name=""/>
        <dsp:cNvSpPr/>
      </dsp:nvSpPr>
      <dsp:spPr>
        <a:xfrm>
          <a:off x="592653" y="521247"/>
          <a:ext cx="601776" cy="451453"/>
        </a:xfrm>
        <a:prstGeom prst="roundRect">
          <a:avLst/>
        </a:prstGeom>
        <a:solidFill>
          <a:schemeClr val="accent4">
            <a:hueOff val="-5707"/>
            <a:satOff val="0"/>
            <a:lumOff val="15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kern="1200" dirty="0" smtClean="0"/>
            <a:t>Результат контроля</a:t>
          </a:r>
          <a:endParaRPr lang="ru-RU" sz="800" kern="1200" dirty="0"/>
        </a:p>
      </dsp:txBody>
      <dsp:txXfrm>
        <a:off x="614691" y="543285"/>
        <a:ext cx="557700" cy="4073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C05C66-E106-409C-820D-D6B9C85F2418}">
      <dsp:nvSpPr>
        <dsp:cNvPr id="0" name=""/>
        <dsp:cNvSpPr/>
      </dsp:nvSpPr>
      <dsp:spPr>
        <a:xfrm>
          <a:off x="593932" y="0"/>
          <a:ext cx="5313001" cy="1432739"/>
        </a:xfrm>
        <a:prstGeom prst="roundRect">
          <a:avLst/>
        </a:prstGeom>
        <a:gradFill flip="none" rotWithShape="1">
          <a:gsLst>
            <a:gs pos="40000">
              <a:schemeClr val="accent5">
                <a:lumMod val="60000"/>
                <a:lumOff val="40000"/>
              </a:schemeClr>
            </a:gs>
            <a:gs pos="100000">
              <a:schemeClr val="accent5">
                <a:tint val="35000"/>
                <a:satMod val="100000"/>
              </a:schemeClr>
            </a:gs>
          </a:gsLst>
          <a:lin ang="16200000" scaled="1"/>
          <a:tileRect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 smtClean="0">
              <a:solidFill>
                <a:schemeClr val="bg1"/>
              </a:solidFill>
              <a:latin typeface="+mj-lt"/>
            </a:rPr>
            <a:t>1-ая очередь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600" b="1" kern="1200" dirty="0" smtClean="0">
            <a:solidFill>
              <a:schemeClr val="bg1"/>
            </a:solidFill>
            <a:latin typeface="+mj-lt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50" b="1" kern="1200" dirty="0" smtClean="0">
              <a:solidFill>
                <a:schemeClr val="bg1"/>
              </a:solidFill>
              <a:latin typeface="+mj-lt"/>
            </a:rPr>
            <a:t>Создание личного кабинета Органа контроля. Настройка связей между органом контроля и субъектами контроля, а также по формированию перечней ФО.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b="1" kern="1200" dirty="0" smtClean="0">
              <a:solidFill>
                <a:schemeClr val="bg1"/>
              </a:solidFill>
            </a:rPr>
            <a:t>  </a:t>
          </a:r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600" b="1" kern="1200" dirty="0">
            <a:solidFill>
              <a:schemeClr val="bg1"/>
            </a:solidFill>
          </a:endParaRPr>
        </a:p>
      </dsp:txBody>
      <dsp:txXfrm>
        <a:off x="663873" y="69941"/>
        <a:ext cx="5173119" cy="1292857"/>
      </dsp:txXfrm>
    </dsp:sp>
    <dsp:sp modelId="{69274CFE-761E-4E80-98A3-57A548BCCAE7}">
      <dsp:nvSpPr>
        <dsp:cNvPr id="0" name=""/>
        <dsp:cNvSpPr/>
      </dsp:nvSpPr>
      <dsp:spPr>
        <a:xfrm>
          <a:off x="560088" y="1458608"/>
          <a:ext cx="5354314" cy="2121474"/>
        </a:xfrm>
        <a:prstGeom prst="roundRect">
          <a:avLst/>
        </a:prstGeom>
        <a:gradFill flip="none" rotWithShape="1">
          <a:gsLst>
            <a:gs pos="40000">
              <a:schemeClr val="accent5">
                <a:lumMod val="60000"/>
                <a:lumOff val="40000"/>
              </a:schemeClr>
            </a:gs>
            <a:gs pos="100000">
              <a:schemeClr val="accent5">
                <a:tint val="35000"/>
                <a:satMod val="100000"/>
              </a:schemeClr>
            </a:gs>
          </a:gsLst>
          <a:lin ang="16200000" scaled="1"/>
          <a:tileRect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 smtClean="0">
              <a:solidFill>
                <a:schemeClr val="bg1"/>
              </a:solidFill>
              <a:latin typeface="+mj-lt"/>
            </a:rPr>
            <a:t>2-ая очередь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600" b="1" kern="1200" dirty="0" smtClean="0">
            <a:solidFill>
              <a:schemeClr val="bg1"/>
            </a:solidFill>
            <a:latin typeface="+mj-lt"/>
          </a:endParaRPr>
        </a:p>
        <a:p>
          <a:pPr marL="0" marR="0" lvl="0" indent="0" algn="just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50" b="1" kern="1200" dirty="0" smtClean="0">
              <a:solidFill>
                <a:schemeClr val="bg1"/>
              </a:solidFill>
              <a:latin typeface="+mj-lt"/>
            </a:rPr>
            <a:t>Контроль в части планов закупок, планов-графиков закупок, извещений, документации о закупке, протокола определения поставщика (подрядчика, исполнителя), сведений о контракте.</a:t>
          </a:r>
        </a:p>
        <a:p>
          <a:pPr marL="0" lvl="0" indent="0" algn="just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050" b="1" kern="1200" dirty="0" smtClean="0">
              <a:solidFill>
                <a:schemeClr val="bg1"/>
              </a:solidFill>
              <a:latin typeface="+mj-lt"/>
            </a:rPr>
            <a:t>Размещение в ЕИС результатов контроля. </a:t>
          </a:r>
        </a:p>
        <a:p>
          <a:pPr marL="0" lvl="0" indent="0" algn="just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050" b="1" kern="1200" dirty="0" smtClean="0">
              <a:solidFill>
                <a:schemeClr val="bg1"/>
              </a:solidFill>
              <a:latin typeface="+mj-lt"/>
            </a:rPr>
            <a:t>Интеграция с внешними системами в части извещений, документации о закупке, протоколов определения поставщика (подрядчика, исполнителя), сведениям о контрактах.</a:t>
          </a:r>
        </a:p>
        <a:p>
          <a:pPr marL="0" lvl="0" indent="0" algn="ctr" defTabSz="9144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ru-RU" sz="700" b="1" kern="1200" dirty="0">
            <a:solidFill>
              <a:schemeClr val="bg1"/>
            </a:solidFill>
          </a:endParaRPr>
        </a:p>
      </dsp:txBody>
      <dsp:txXfrm>
        <a:off x="663650" y="1562170"/>
        <a:ext cx="5147190" cy="1914350"/>
      </dsp:txXfrm>
    </dsp:sp>
    <dsp:sp modelId="{A4AC4275-4347-44AC-AD8A-7DECCBE7CDCC}">
      <dsp:nvSpPr>
        <dsp:cNvPr id="0" name=""/>
        <dsp:cNvSpPr/>
      </dsp:nvSpPr>
      <dsp:spPr>
        <a:xfrm>
          <a:off x="537810" y="3599851"/>
          <a:ext cx="5314410" cy="1017250"/>
        </a:xfrm>
        <a:prstGeom prst="roundRect">
          <a:avLst/>
        </a:prstGeom>
        <a:gradFill flip="none" rotWithShape="1">
          <a:gsLst>
            <a:gs pos="40000">
              <a:schemeClr val="accent5">
                <a:lumMod val="60000"/>
                <a:lumOff val="40000"/>
              </a:schemeClr>
            </a:gs>
            <a:gs pos="100000">
              <a:schemeClr val="accent5">
                <a:tint val="35000"/>
                <a:satMod val="100000"/>
              </a:schemeClr>
            </a:gs>
          </a:gsLst>
          <a:lin ang="16200000" scaled="1"/>
          <a:tileRect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 smtClean="0">
              <a:solidFill>
                <a:schemeClr val="bg1"/>
              </a:solidFill>
              <a:latin typeface="+mj-lt"/>
            </a:rPr>
            <a:t>3-ая очередь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1600" b="1" kern="1200" dirty="0" smtClean="0">
            <a:solidFill>
              <a:schemeClr val="bg1"/>
            </a:solidFill>
            <a:latin typeface="+mj-lt"/>
          </a:endParaRP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50" b="1" kern="1200" dirty="0" smtClean="0">
              <a:solidFill>
                <a:schemeClr val="bg1"/>
              </a:solidFill>
              <a:latin typeface="+mj-lt"/>
            </a:rPr>
            <a:t>Реализация сервисов контроля ПЗ в автоматическом режиме путем взаимодействия с ПУР</a:t>
          </a:r>
          <a:r>
            <a:rPr lang="en-US" sz="1050" b="1" kern="1200" dirty="0" smtClean="0">
              <a:solidFill>
                <a:schemeClr val="bg1"/>
              </a:solidFill>
              <a:latin typeface="+mj-lt"/>
            </a:rPr>
            <a:t>/</a:t>
          </a:r>
          <a:r>
            <a:rPr lang="ru-RU" sz="1050" b="1" kern="1200" dirty="0" smtClean="0">
              <a:solidFill>
                <a:schemeClr val="bg1"/>
              </a:solidFill>
              <a:latin typeface="+mj-lt"/>
            </a:rPr>
            <a:t>АСФК</a:t>
          </a:r>
          <a:r>
            <a:rPr lang="en-US" sz="1050" b="1" kern="1200" dirty="0" smtClean="0">
              <a:solidFill>
                <a:schemeClr val="bg1"/>
              </a:solidFill>
              <a:latin typeface="+mj-lt"/>
            </a:rPr>
            <a:t>/</a:t>
          </a:r>
          <a:r>
            <a:rPr lang="ru-RU" sz="1050" b="1" kern="1200" dirty="0" smtClean="0">
              <a:solidFill>
                <a:schemeClr val="bg1"/>
              </a:solidFill>
              <a:latin typeface="+mj-lt"/>
            </a:rPr>
            <a:t>ГМУ. Интеграция  с РМИС. </a:t>
          </a:r>
        </a:p>
        <a:p>
          <a:pPr lvl="0" algn="ctr">
            <a:spcBef>
              <a:spcPct val="0"/>
            </a:spcBef>
          </a:pPr>
          <a:endParaRPr lang="ru-RU" sz="900" b="1" kern="1200" dirty="0">
            <a:solidFill>
              <a:schemeClr val="bg1"/>
            </a:solidFill>
          </a:endParaRPr>
        </a:p>
      </dsp:txBody>
      <dsp:txXfrm>
        <a:off x="587468" y="3649509"/>
        <a:ext cx="5215094" cy="917934"/>
      </dsp:txXfrm>
    </dsp:sp>
    <dsp:sp modelId="{8E668A25-8A6A-4DD6-88AD-712F8D854C12}">
      <dsp:nvSpPr>
        <dsp:cNvPr id="0" name=""/>
        <dsp:cNvSpPr/>
      </dsp:nvSpPr>
      <dsp:spPr>
        <a:xfrm rot="5400000">
          <a:off x="8387824" y="1400743"/>
          <a:ext cx="1047140" cy="5442923"/>
        </a:xfrm>
        <a:prstGeom prst="round2Same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softEdge rad="3175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87313" lvl="1" indent="-87313" algn="l" defTabSz="266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800" kern="1200" dirty="0"/>
        </a:p>
      </dsp:txBody>
      <dsp:txXfrm rot="-5400000">
        <a:off x="6189933" y="3649752"/>
        <a:ext cx="5391806" cy="944906"/>
      </dsp:txXfrm>
    </dsp:sp>
    <dsp:sp modelId="{25D5DF1D-4AEE-43C5-9EC6-6F957B234A6C}">
      <dsp:nvSpPr>
        <dsp:cNvPr id="0" name=""/>
        <dsp:cNvSpPr/>
      </dsp:nvSpPr>
      <dsp:spPr>
        <a:xfrm>
          <a:off x="537810" y="4640259"/>
          <a:ext cx="5338523" cy="918015"/>
        </a:xfrm>
        <a:prstGeom prst="roundRect">
          <a:avLst/>
        </a:prstGeom>
        <a:gradFill flip="none" rotWithShape="1">
          <a:gsLst>
            <a:gs pos="40000">
              <a:schemeClr val="accent5">
                <a:lumMod val="60000"/>
                <a:lumOff val="40000"/>
              </a:schemeClr>
            </a:gs>
            <a:gs pos="100000">
              <a:schemeClr val="accent5">
                <a:tint val="35000"/>
                <a:satMod val="100000"/>
              </a:schemeClr>
            </a:gs>
          </a:gsLst>
          <a:lin ang="16200000" scaled="1"/>
          <a:tileRect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  <a:latin typeface="+mj-lt"/>
            </a:rPr>
            <a:t>4-ая очередь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b="1" kern="1200" dirty="0" smtClean="0">
              <a:solidFill>
                <a:schemeClr val="bg1"/>
              </a:solidFill>
              <a:latin typeface="+mj-lt"/>
            </a:rPr>
            <a:t>Возможности формирования в УЗ сведений по принимаемым бюджетным обязательствам.</a:t>
          </a:r>
          <a:endParaRPr lang="ru-RU" sz="1050" b="1" kern="1200" dirty="0">
            <a:solidFill>
              <a:schemeClr val="bg1"/>
            </a:solidFill>
            <a:latin typeface="+mj-lt"/>
          </a:endParaRPr>
        </a:p>
      </dsp:txBody>
      <dsp:txXfrm>
        <a:off x="582624" y="4685073"/>
        <a:ext cx="5248895" cy="8283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C8F3-132F-4B14-8B04-DC6EC0BB4A12}" type="datetimeFigureOut">
              <a:rPr lang="ru-RU" smtClean="0"/>
              <a:t>05.12.2016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7014-BFCF-4987-B3B0-60D4158340B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7564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C8F3-132F-4B14-8B04-DC6EC0BB4A12}" type="datetimeFigureOut">
              <a:rPr lang="ru-RU" smtClean="0"/>
              <a:t>05.12.2016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7014-BFCF-4987-B3B0-60D4158340B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4004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C8F3-132F-4B14-8B04-DC6EC0BB4A12}" type="datetimeFigureOut">
              <a:rPr lang="ru-RU" smtClean="0"/>
              <a:t>05.12.2016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7014-BFCF-4987-B3B0-60D4158340B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7237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C8F3-132F-4B14-8B04-DC6EC0BB4A12}" type="datetimeFigureOut">
              <a:rPr lang="ru-RU" smtClean="0"/>
              <a:t>05.12.2016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7014-BFCF-4987-B3B0-60D4158340B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3451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C8F3-132F-4B14-8B04-DC6EC0BB4A12}" type="datetimeFigureOut">
              <a:rPr lang="ru-RU" smtClean="0"/>
              <a:t>05.12.2016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7014-BFCF-4987-B3B0-60D4158340B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2640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C8F3-132F-4B14-8B04-DC6EC0BB4A12}" type="datetimeFigureOut">
              <a:rPr lang="ru-RU" smtClean="0"/>
              <a:t>05.12.2016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7014-BFCF-4987-B3B0-60D4158340B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7711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C8F3-132F-4B14-8B04-DC6EC0BB4A12}" type="datetimeFigureOut">
              <a:rPr lang="ru-RU" smtClean="0"/>
              <a:t>05.12.2016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7014-BFCF-4987-B3B0-60D4158340B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8044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C8F3-132F-4B14-8B04-DC6EC0BB4A12}" type="datetimeFigureOut">
              <a:rPr lang="ru-RU" smtClean="0"/>
              <a:t>05.12.2016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7014-BFCF-4987-B3B0-60D4158340B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7053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C8F3-132F-4B14-8B04-DC6EC0BB4A12}" type="datetimeFigureOut">
              <a:rPr lang="ru-RU" smtClean="0"/>
              <a:t>05.12.2016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7014-BFCF-4987-B3B0-60D4158340B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3891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C8F3-132F-4B14-8B04-DC6EC0BB4A12}" type="datetimeFigureOut">
              <a:rPr lang="ru-RU" smtClean="0"/>
              <a:t>05.12.2016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7014-BFCF-4987-B3B0-60D4158340B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2957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AC8F3-132F-4B14-8B04-DC6EC0BB4A12}" type="datetimeFigureOut">
              <a:rPr lang="ru-RU" smtClean="0"/>
              <a:t>05.12.2016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B7014-BFCF-4987-B3B0-60D4158340B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2019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AC8F3-132F-4B14-8B04-DC6EC0BB4A12}" type="datetimeFigureOut">
              <a:rPr lang="ru-RU" smtClean="0"/>
              <a:t>05.12.2016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B7014-BFCF-4987-B3B0-60D4158340B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1338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55520" y="2270650"/>
            <a:ext cx="782029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Возможности </a:t>
            </a:r>
            <a:r>
              <a:rPr lang="ru-RU" sz="2000" b="1" dirty="0"/>
              <a:t>интеграции личного кабинета органа </a:t>
            </a:r>
            <a:r>
              <a:rPr lang="ru-RU" sz="2000" b="1" dirty="0" smtClean="0"/>
              <a:t>контроля по части 5 ст. 99 Закона № 44-ФЗ </a:t>
            </a:r>
            <a:r>
              <a:rPr lang="ru-RU" sz="2000" b="1" dirty="0"/>
              <a:t>с региональными (муниципальными) информационными </a:t>
            </a:r>
            <a:r>
              <a:rPr lang="ru-RU" sz="2000" b="1" dirty="0" smtClean="0"/>
              <a:t>системами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51120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226329" y="1483562"/>
            <a:ext cx="5181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РМИС направляет документ на размещение в ЕИС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6329" y="1822116"/>
            <a:ext cx="52260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ЕИС направляет объект контроля в модуль контроля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33964" y="2406891"/>
            <a:ext cx="52951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При приеме объекта на контроль в УЗ ЭБ, осуществляется проверка на соответствие </a:t>
            </a:r>
          </a:p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форматам МФ и направляет в ЕИС сообщение о начале осуществления контроля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33964" y="3484109"/>
            <a:ext cx="52219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По факту осуществления контроля в модуле контроля формируются результаты контроля «Протокол несоответствия» или «Уведомление о прохождение контроля»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33964" y="4561327"/>
            <a:ext cx="52219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Результаты контроля направляются в ЕИС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33964" y="4898810"/>
            <a:ext cx="5221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При успешном прохождение контроля, документ и  уведомление об успешном прохождение контроля размещаются в ЕИС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33964" y="5729807"/>
            <a:ext cx="52219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Результаты контроля и информация о размещении передается в РМИС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0028" y="1071081"/>
            <a:ext cx="6966206" cy="5727157"/>
          </a:xfrm>
          <a:prstGeom prst="rect">
            <a:avLst/>
          </a:prstGeom>
        </p:spPr>
      </p:pic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4679092" y="72523"/>
            <a:ext cx="7497142" cy="913423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Схема интеграции РМИС (веб-сервис</a:t>
            </a:r>
            <a:r>
              <a:rPr lang="en-US" sz="2000" dirty="0" smtClean="0"/>
              <a:t>)</a:t>
            </a:r>
            <a:r>
              <a:rPr lang="ru-RU" sz="2000" dirty="0" smtClean="0"/>
              <a:t> с ЕИС в рамках осуществления контроля размещаемой информации</a:t>
            </a:r>
            <a:endParaRPr lang="ru-RU" sz="20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850323" y="1345293"/>
            <a:ext cx="12250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+mj-lt"/>
              </a:rPr>
              <a:t>Заказчик</a:t>
            </a:r>
            <a:endParaRPr lang="ru-RU" sz="16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146425" y="1345293"/>
            <a:ext cx="196079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+mj-lt"/>
              </a:rPr>
              <a:t>Орган контроля</a:t>
            </a:r>
            <a:endParaRPr lang="ru-RU" sz="16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7634" y="1528775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1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17154" y="1865502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15269" y="2434118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3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7635" y="3511336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4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15269" y="4590365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5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16477" y="4925297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6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15269" y="5755223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7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7184289" y="1723987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1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9479809" y="2296161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11722358" y="2531134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3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11722359" y="3121117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45633" y="3086278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3.1</a:t>
            </a:r>
          </a:p>
        </p:txBody>
      </p:sp>
      <p:sp>
        <p:nvSpPr>
          <p:cNvPr id="29" name="Овал 28"/>
          <p:cNvSpPr/>
          <p:nvPr/>
        </p:nvSpPr>
        <p:spPr>
          <a:xfrm>
            <a:off x="11722355" y="3647978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4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11722354" y="4168583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9489798" y="5388588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6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5" name="Овал 34"/>
          <p:cNvSpPr/>
          <p:nvPr/>
        </p:nvSpPr>
        <p:spPr>
          <a:xfrm>
            <a:off x="7363913" y="5896737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7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1641047" y="4137258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4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.1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11722356" y="4772980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1644773" y="4738917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4.2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7" name="Овал 56"/>
          <p:cNvSpPr/>
          <p:nvPr/>
        </p:nvSpPr>
        <p:spPr>
          <a:xfrm>
            <a:off x="9489798" y="4137258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8" name="Овал 57"/>
          <p:cNvSpPr/>
          <p:nvPr/>
        </p:nvSpPr>
        <p:spPr>
          <a:xfrm>
            <a:off x="9489798" y="4730604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9419897" y="4101212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5.1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9419897" y="4700780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5.2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63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1817" y="1142468"/>
            <a:ext cx="6967253" cy="5655238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91794" y="1447772"/>
            <a:ext cx="51811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ВСРЗ направляет проект документа</a:t>
            </a:r>
            <a:r>
              <a:rPr lang="en-US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на размещение  в ЕИС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95875" y="2038607"/>
            <a:ext cx="52260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В ЕИС пользователь осуществляет подписание документа электронной подписью и направляет на контроль 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91794" y="2875664"/>
            <a:ext cx="50909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При приеме объекта на контроль в УЗ ЭБ, осуществляется проверка на соответствие форматам МФ и направляет в ЕИС сообщение о начале осуществления контроля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95875" y="3952642"/>
            <a:ext cx="52219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По факту осуществления контроля в модуле контроля формируются результаты контроля «Протокол несоответствия» или «Уведомление о прохождение контроля»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91794" y="5029860"/>
            <a:ext cx="52219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Результаты контроля направляются в ЕИС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91794" y="5374474"/>
            <a:ext cx="5221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При успешном прохождение контроля, документ и  уведомлени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е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об успешном прохождение контроля размещаются в ЕИС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91794" y="6201287"/>
            <a:ext cx="52219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Результаты контроля и информация о размещении передается в ВСРЗ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5850323" y="1416240"/>
            <a:ext cx="12250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+mj-lt"/>
              </a:rPr>
              <a:t>Заказчик</a:t>
            </a:r>
            <a:endParaRPr lang="ru-RU" sz="16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10146425" y="1416240"/>
            <a:ext cx="196079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+mj-lt"/>
              </a:rPr>
              <a:t>Орган контроля</a:t>
            </a:r>
            <a:endParaRPr lang="ru-RU" sz="16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8238801" y="1406715"/>
            <a:ext cx="12250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+mj-lt"/>
              </a:rPr>
              <a:t>Заказчик</a:t>
            </a:r>
            <a:endParaRPr lang="ru-RU" sz="16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4687330" y="72523"/>
            <a:ext cx="7491740" cy="913423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Схема интеграции ВСРЗ (</a:t>
            </a:r>
            <a:r>
              <a:rPr lang="en-US" sz="2000" dirty="0" smtClean="0"/>
              <a:t>AS2)</a:t>
            </a:r>
            <a:r>
              <a:rPr lang="ru-RU" sz="2000" dirty="0" smtClean="0"/>
              <a:t> с ЕИС в рамках осуществления контроля размещаемой информации</a:t>
            </a:r>
            <a:endParaRPr lang="ru-RU" sz="2000" dirty="0"/>
          </a:p>
        </p:txBody>
      </p:sp>
      <p:sp>
        <p:nvSpPr>
          <p:cNvPr id="15" name="Овал 14"/>
          <p:cNvSpPr/>
          <p:nvPr/>
        </p:nvSpPr>
        <p:spPr>
          <a:xfrm>
            <a:off x="-6867" y="1462963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1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-6868" y="2047786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-6869" y="2891124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3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-6870" y="3988474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4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-6872" y="5055764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5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-6873" y="5407431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6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-6873" y="6230956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7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7099391" y="1764878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1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9489551" y="1764878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11680794" y="2583474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3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11680794" y="3121117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1604068" y="3086278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3.1</a:t>
            </a:r>
          </a:p>
        </p:txBody>
      </p:sp>
      <p:sp>
        <p:nvSpPr>
          <p:cNvPr id="30" name="Овал 29"/>
          <p:cNvSpPr/>
          <p:nvPr/>
        </p:nvSpPr>
        <p:spPr>
          <a:xfrm>
            <a:off x="11689103" y="3647978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4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11689102" y="4168583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1607795" y="4137258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4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.1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11689104" y="4772980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1611521" y="4738917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4.2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9489798" y="5506943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6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9493300" y="4168583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9489797" y="4719990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419134" y="4129988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5.1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9419134" y="4692227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5.2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7249069" y="5906553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7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43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6643" y="1048724"/>
            <a:ext cx="6856455" cy="5790925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95876" y="1446039"/>
            <a:ext cx="51171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ВСРЗ направляет проект документа на размещение  в ЕИС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95876" y="2030814"/>
            <a:ext cx="50713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В ЕИС пользователь осуществляет подписание документа электронной подписью и направляет на контроль 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95876" y="2861811"/>
            <a:ext cx="50713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При приеме объекта на контроль в УЗ ЭБ, осуществляется проверка на соответствие форматам МФ и направляет в ЕИС сообщение о начале осуществления контроля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95876" y="3939029"/>
            <a:ext cx="52219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По факту осуществления контроля в модуле контроля формируются результаты контроля «Протокол несоответствия» или «Уведомление о прохождение контроля»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95876" y="5022572"/>
            <a:ext cx="52219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Результаты контроля направляются в ЕИС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95876" y="5367451"/>
            <a:ext cx="50713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При успешном прохождение контроля, документ и  уведомление об успешном прохождение контроля размещаются в ЕИС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95876" y="6192123"/>
            <a:ext cx="52219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Документы выгружаются на </a:t>
            </a:r>
            <a:r>
              <a:rPr lang="en-US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FTP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сервера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5876" y="6530677"/>
            <a:ext cx="52219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ВСРЗ забирает документы с </a:t>
            </a:r>
            <a:r>
              <a:rPr lang="en-US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FTP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сервера 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5" name="Заголовок 1"/>
          <p:cNvSpPr>
            <a:spLocks noGrp="1"/>
          </p:cNvSpPr>
          <p:nvPr>
            <p:ph type="title"/>
          </p:nvPr>
        </p:nvSpPr>
        <p:spPr>
          <a:xfrm>
            <a:off x="5066270" y="72523"/>
            <a:ext cx="7112800" cy="913423"/>
          </a:xfrm>
        </p:spPr>
        <p:txBody>
          <a:bodyPr>
            <a:normAutofit/>
          </a:bodyPr>
          <a:lstStyle/>
          <a:p>
            <a:r>
              <a:rPr lang="ru-RU" sz="2000" dirty="0" smtClean="0"/>
              <a:t>Схема интеграции ВСРЗ (протокол </a:t>
            </a:r>
            <a:r>
              <a:rPr lang="en-US" sz="2000" dirty="0" smtClean="0"/>
              <a:t>https)</a:t>
            </a:r>
            <a:r>
              <a:rPr lang="ru-RU" sz="2000" dirty="0" smtClean="0"/>
              <a:t> с ЕИС в рамках осуществления контроля размещаемой информации</a:t>
            </a:r>
            <a:endParaRPr lang="ru-RU" sz="2000" dirty="0"/>
          </a:p>
        </p:txBody>
      </p:sp>
      <p:sp>
        <p:nvSpPr>
          <p:cNvPr id="12" name="Овал 11"/>
          <p:cNvSpPr/>
          <p:nvPr/>
        </p:nvSpPr>
        <p:spPr>
          <a:xfrm>
            <a:off x="-6867" y="1462963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1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-6868" y="2047786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-6869" y="2891124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3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-6870" y="3988474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4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-6872" y="5055764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5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-6873" y="5407431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6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-6873" y="6222643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7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-6874" y="6558439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8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7917933" y="1706804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1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9967825" y="1706804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11680793" y="2530593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3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11680794" y="3021364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604068" y="2986525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3.1</a:t>
            </a:r>
          </a:p>
        </p:txBody>
      </p:sp>
      <p:sp>
        <p:nvSpPr>
          <p:cNvPr id="26" name="Овал 25"/>
          <p:cNvSpPr/>
          <p:nvPr/>
        </p:nvSpPr>
        <p:spPr>
          <a:xfrm>
            <a:off x="11689103" y="3647978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4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11689102" y="4168583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1607795" y="4137258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4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.1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11689104" y="4772980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1611521" y="4738917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4.2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9967825" y="5415320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6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9" name="Овал 38"/>
          <p:cNvSpPr/>
          <p:nvPr/>
        </p:nvSpPr>
        <p:spPr>
          <a:xfrm>
            <a:off x="9967825" y="4110753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9971503" y="4738917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9893924" y="4082990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5.1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893768" y="4710802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5.2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6346822" y="5907148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6280293" y="3056203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203567" y="3021364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7.1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6274136" y="4129252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6203567" y="4096301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7.2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274136" y="5871713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7.3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9" name="Овал 58"/>
          <p:cNvSpPr/>
          <p:nvPr/>
        </p:nvSpPr>
        <p:spPr>
          <a:xfrm>
            <a:off x="7931258" y="5247100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0" name="Овал 59"/>
          <p:cNvSpPr/>
          <p:nvPr/>
        </p:nvSpPr>
        <p:spPr>
          <a:xfrm>
            <a:off x="7914606" y="3717876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7837880" y="3683037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8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.1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7925074" y="4541546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7854505" y="4508595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8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.2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858572" y="5211665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8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.3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6937533" y="1426417"/>
            <a:ext cx="12250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+mj-lt"/>
              </a:rPr>
              <a:t>Заказчик</a:t>
            </a:r>
            <a:endParaRPr lang="ru-RU" sz="16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0300434" y="1423045"/>
            <a:ext cx="196079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+mj-lt"/>
              </a:rPr>
              <a:t>Орган контроля</a:t>
            </a:r>
            <a:endParaRPr lang="ru-RU" sz="16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7" name="Прямоугольник 66"/>
          <p:cNvSpPr/>
          <p:nvPr/>
        </p:nvSpPr>
        <p:spPr>
          <a:xfrm>
            <a:off x="8781031" y="1431408"/>
            <a:ext cx="12250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+mj-lt"/>
              </a:rPr>
              <a:t>Заказчик</a:t>
            </a:r>
            <a:endParaRPr lang="ru-RU" sz="1600" b="1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4677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207126" y="5641907"/>
            <a:ext cx="603738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В случае положительного результат контроля, объект контроля  и Уведомление о прохождении контроля размещаются в ЕИС</a:t>
            </a:r>
          </a:p>
          <a:p>
            <a:endParaRPr lang="ru-RU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07126" y="1496110"/>
            <a:ext cx="59340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В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ЕИС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пользователь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осуществляет формирование и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подписание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документа электронной подписью,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и направляет на контроль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в ЛК органа контроля 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4379" y="2327107"/>
            <a:ext cx="59268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При приеме объекта на контроль в УЗ ЭБ, осуществляется проверка на соответствие форматам МФ и направляет в ЕИС сообщение о начале осуществления контроля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0500" y="3160089"/>
            <a:ext cx="609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Объект контроля передается в систему финансового органа по протоколу </a:t>
            </a:r>
            <a:r>
              <a:rPr lang="en-US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HTTPS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7126" y="3738578"/>
            <a:ext cx="58468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В системе финансового органа формируется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проект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результата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контроля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</a:rPr>
              <a:t>и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направляется в модуль контроля УЗ ЭБ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0500" y="4567150"/>
            <a:ext cx="6096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В ЛК  органа контроля УЗ ЭБ осуществляется подписание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результата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контроля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«Уведомление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о прохождении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контроля»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или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«Протокол несоответствия» ЭП и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передача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документов результата контроля в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ЕИС </a:t>
            </a:r>
          </a:p>
        </p:txBody>
      </p:sp>
      <p:sp>
        <p:nvSpPr>
          <p:cNvPr id="17" name="Заголовок 1"/>
          <p:cNvSpPr>
            <a:spLocks noGrp="1"/>
          </p:cNvSpPr>
          <p:nvPr>
            <p:ph type="title"/>
          </p:nvPr>
        </p:nvSpPr>
        <p:spPr>
          <a:xfrm>
            <a:off x="4629664" y="56757"/>
            <a:ext cx="7549405" cy="913423"/>
          </a:xfrm>
        </p:spPr>
        <p:txBody>
          <a:bodyPr>
            <a:noAutofit/>
          </a:bodyPr>
          <a:lstStyle/>
          <a:p>
            <a:r>
              <a:rPr lang="ru-RU" sz="2000" dirty="0" smtClean="0"/>
              <a:t>Схема интеграции Системы финансового органа (протокол </a:t>
            </a:r>
            <a:r>
              <a:rPr lang="en-US" sz="2000" dirty="0" smtClean="0"/>
              <a:t>https)</a:t>
            </a:r>
            <a:r>
              <a:rPr lang="ru-RU" sz="2000" dirty="0" smtClean="0"/>
              <a:t> с </a:t>
            </a:r>
            <a:r>
              <a:rPr lang="ru-RU" sz="2000" dirty="0"/>
              <a:t>ЕИС в рамках осуществления контроля размещаемой информации</a:t>
            </a: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7385" y="1027536"/>
            <a:ext cx="6109948" cy="5814435"/>
          </a:xfrm>
          <a:prstGeom prst="rect">
            <a:avLst/>
          </a:prstGeom>
        </p:spPr>
      </p:pic>
      <p:sp>
        <p:nvSpPr>
          <p:cNvPr id="20" name="Прямоугольник 19"/>
          <p:cNvSpPr/>
          <p:nvPr/>
        </p:nvSpPr>
        <p:spPr>
          <a:xfrm>
            <a:off x="6629323" y="1263016"/>
            <a:ext cx="12250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+mj-lt"/>
              </a:rPr>
              <a:t>Заказчик</a:t>
            </a:r>
            <a:endParaRPr lang="ru-RU" sz="16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0236198" y="1259856"/>
            <a:ext cx="19470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+mj-lt"/>
              </a:rPr>
              <a:t>Орган контроля</a:t>
            </a:r>
            <a:endParaRPr lang="ru-RU" sz="16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692301" y="1263016"/>
            <a:ext cx="122501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  <a:latin typeface="+mj-lt"/>
              </a:rPr>
              <a:t>Заказчик</a:t>
            </a:r>
            <a:endParaRPr lang="ru-RU" sz="16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1440" y="1498387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1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440" y="2323557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9138" y="3165625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3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9138" y="3747955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4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1440" y="4573125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5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9138" y="5641907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6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7824284" y="1429133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1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9799696" y="1863096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9799697" y="3072154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3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11688678" y="3938951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1607371" y="3907626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accent4">
                    <a:lumMod val="75000"/>
                  </a:schemeClr>
                </a:solidFill>
              </a:rPr>
              <a:t>4</a:t>
            </a:r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.1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11705306" y="4692980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1627723" y="4658917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4.2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11705306" y="3494889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4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9799696" y="3807677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9726393" y="3765476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5.1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8" name="Овал 37"/>
          <p:cNvSpPr/>
          <p:nvPr/>
        </p:nvSpPr>
        <p:spPr>
          <a:xfrm>
            <a:off x="9799696" y="4777103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9726703" y="4749340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5.2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7832596" y="5748458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6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1" name="Овал 40"/>
          <p:cNvSpPr/>
          <p:nvPr/>
        </p:nvSpPr>
        <p:spPr>
          <a:xfrm>
            <a:off x="7759189" y="5258049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681283" y="5230286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5.3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9799697" y="2529445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9735016" y="2498120"/>
            <a:ext cx="5389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4">
                    <a:lumMod val="75000"/>
                  </a:schemeClr>
                </a:solidFill>
              </a:rPr>
              <a:t>2.1</a:t>
            </a:r>
            <a:endParaRPr lang="ru-RU" sz="16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94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3572759" y="2184605"/>
            <a:ext cx="1818866" cy="845782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ЕИС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0150183" y="2144268"/>
            <a:ext cx="1831285" cy="828337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Внешние системы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854772" y="2181626"/>
            <a:ext cx="1831285" cy="828337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FTP </a:t>
            </a:r>
            <a:r>
              <a:rPr lang="ru-RU" dirty="0" smtClean="0">
                <a:solidFill>
                  <a:schemeClr val="tx1"/>
                </a:solidFill>
              </a:rPr>
              <a:t>сервер ЕИС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96686" y="2181626"/>
            <a:ext cx="1831285" cy="828337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УЗ ЭБ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(модуль контроля)</a:t>
            </a:r>
            <a:endParaRPr lang="ru-RU" sz="1400" dirty="0">
              <a:solidFill>
                <a:schemeClr val="tx1"/>
              </a:solidFill>
            </a:endParaRPr>
          </a:p>
        </p:txBody>
      </p:sp>
      <p:graphicFrame>
        <p:nvGraphicFramePr>
          <p:cNvPr id="16" name="Схема 15"/>
          <p:cNvGraphicFramePr/>
          <p:nvPr>
            <p:extLst>
              <p:ext uri="{D42A27DB-BD31-4B8C-83A1-F6EECF244321}">
                <p14:modId xmlns:p14="http://schemas.microsoft.com/office/powerpoint/2010/main" val="4268404833"/>
              </p:ext>
            </p:extLst>
          </p:nvPr>
        </p:nvGraphicFramePr>
        <p:xfrm>
          <a:off x="1947156" y="2037262"/>
          <a:ext cx="1750623" cy="1128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102150" y="3449679"/>
            <a:ext cx="534609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В ЕИС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из УЗ ЭБ направляются документы,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сформированные при осуществлении контроля информации, размещаемой в ЕИС:</a:t>
            </a:r>
          </a:p>
          <a:p>
            <a:pPr marL="742950" lvl="1" indent="-285750">
              <a:buFont typeface="Georgia" panose="02040502050405020303" pitchFamily="18" charset="0"/>
              <a:buChar char="−"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результат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проверки на соответствие объекта контроля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форматам, утвержденным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МФ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России</a:t>
            </a:r>
          </a:p>
          <a:p>
            <a:pPr marL="742950" lvl="1" indent="-285750">
              <a:buFont typeface="Georgia" panose="02040502050405020303" pitchFamily="18" charset="0"/>
              <a:buChar char="−"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результат 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контроля документов, размещаемых в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ЕИС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885468" y="3449679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Полученные в ЕИС из УЗ ЭБ документы выгружаются на </a:t>
            </a:r>
            <a:r>
              <a:rPr lang="en-US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FTP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сервер ЕИС для внешних систем, осуществляющих взаимодействие с ЕИС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1" name="Заголовок 1"/>
          <p:cNvSpPr>
            <a:spLocks noGrp="1"/>
          </p:cNvSpPr>
          <p:nvPr>
            <p:ph type="title"/>
          </p:nvPr>
        </p:nvSpPr>
        <p:spPr>
          <a:xfrm>
            <a:off x="5123934" y="164664"/>
            <a:ext cx="6717318" cy="1013347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Обмен данными через </a:t>
            </a:r>
            <a:r>
              <a:rPr lang="en-US" sz="2000" dirty="0" smtClean="0"/>
              <a:t>FTP </a:t>
            </a:r>
            <a:r>
              <a:rPr lang="ru-RU" sz="2000" dirty="0" smtClean="0"/>
              <a:t>сервер ЕИС при осуществлении контроля размещаемой информации</a:t>
            </a:r>
            <a:endParaRPr lang="ru-RU" sz="2000" dirty="0"/>
          </a:p>
        </p:txBody>
      </p:sp>
      <p:graphicFrame>
        <p:nvGraphicFramePr>
          <p:cNvPr id="22" name="Схема 21"/>
          <p:cNvGraphicFramePr/>
          <p:nvPr>
            <p:extLst>
              <p:ext uri="{D42A27DB-BD31-4B8C-83A1-F6EECF244321}">
                <p14:modId xmlns:p14="http://schemas.microsoft.com/office/powerpoint/2010/main" val="4248091419"/>
              </p:ext>
            </p:extLst>
          </p:nvPr>
        </p:nvGraphicFramePr>
        <p:xfrm>
          <a:off x="5323229" y="2037262"/>
          <a:ext cx="1750623" cy="1128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23" name="Схема 22"/>
          <p:cNvGraphicFramePr/>
          <p:nvPr>
            <p:extLst>
              <p:ext uri="{D42A27DB-BD31-4B8C-83A1-F6EECF244321}">
                <p14:modId xmlns:p14="http://schemas.microsoft.com/office/powerpoint/2010/main" val="1228478066"/>
              </p:ext>
            </p:extLst>
          </p:nvPr>
        </p:nvGraphicFramePr>
        <p:xfrm>
          <a:off x="8605395" y="2043179"/>
          <a:ext cx="1750623" cy="1128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5885468" y="4280676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Внешние системы, осуществляющие взаимодействие с ЕИС, загружают документы</a:t>
            </a:r>
            <a:r>
              <a:rPr lang="en-US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с </a:t>
            </a:r>
            <a:r>
              <a:rPr lang="en-US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FTP 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сервера ЕИС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2420386" y="1861239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1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5852230" y="1861238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2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9181349" y="1861238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3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102150" y="3449679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1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5885468" y="3464096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4">
                    <a:lumMod val="75000"/>
                  </a:schemeClr>
                </a:solidFill>
              </a:rPr>
              <a:t>2</a:t>
            </a:r>
          </a:p>
        </p:txBody>
      </p:sp>
      <p:sp>
        <p:nvSpPr>
          <p:cNvPr id="31" name="Овал 30"/>
          <p:cNvSpPr/>
          <p:nvPr/>
        </p:nvSpPr>
        <p:spPr>
          <a:xfrm>
            <a:off x="5885468" y="4295093"/>
            <a:ext cx="299357" cy="2830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</a:rPr>
              <a:t>3</a:t>
            </a: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48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59693" y="1599082"/>
            <a:ext cx="748596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ru-RU" sz="14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30.11.2016 </a:t>
            </a:r>
            <a:r>
              <a:rPr lang="ru-RU" sz="14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альбом </a:t>
            </a:r>
            <a:r>
              <a:rPr lang="ru-RU" sz="14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ТФФ ЕИС версии 7.0 размещен на Официальном сайте </a:t>
            </a:r>
            <a:r>
              <a:rPr lang="ru-RU" sz="14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ЕИС</a:t>
            </a:r>
            <a:endParaRPr lang="ru-RU" sz="14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  <a:p>
            <a:pPr marL="285750" indent="-285750">
              <a:buFontTx/>
              <a:buChar char="-"/>
            </a:pPr>
            <a:endParaRPr lang="ru-RU" sz="14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  <a:p>
            <a:pPr marL="285750" indent="-285750">
              <a:buFontTx/>
              <a:buChar char="-"/>
            </a:pPr>
            <a:r>
              <a:rPr lang="ru-RU" sz="1400" b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14.12.2016 </a:t>
            </a:r>
            <a:r>
              <a:rPr lang="ru-RU" sz="14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размещение </a:t>
            </a:r>
            <a:r>
              <a:rPr lang="ru-RU" sz="1400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руководств пользователя и инструкций для обеспечения проведения апробации ЛК Органа </a:t>
            </a:r>
            <a:r>
              <a:rPr lang="ru-RU" sz="14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контроля </a:t>
            </a:r>
            <a:endParaRPr lang="ru-RU" sz="14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  <a:p>
            <a:pPr marL="285750" indent="-285750">
              <a:buFontTx/>
              <a:buChar char="-"/>
            </a:pPr>
            <a:endParaRPr lang="ru-RU" sz="1400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  <a:p>
            <a:pPr marL="285750" indent="-285750">
              <a:buFontTx/>
              <a:buChar char="-"/>
            </a:pPr>
            <a:r>
              <a:rPr lang="ru-RU" sz="1400" b="1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23.12.2016 </a:t>
            </a:r>
            <a:r>
              <a:rPr lang="ru-RU" sz="1400" dirty="0" smtClean="0">
                <a:solidFill>
                  <a:schemeClr val="accent4">
                    <a:lumMod val="75000"/>
                  </a:schemeClr>
                </a:solidFill>
                <a:latin typeface="+mj-lt"/>
              </a:rPr>
              <a:t>размещение обучающих видеороликов на Официальном сайте ЕИС</a:t>
            </a:r>
            <a:endParaRPr lang="ru-RU" sz="1400" b="1" dirty="0">
              <a:solidFill>
                <a:schemeClr val="accent4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83891" y="96483"/>
            <a:ext cx="70186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575850">
              <a:buClr>
                <a:srgbClr val="514185"/>
              </a:buClr>
              <a:buSzPct val="100000"/>
            </a:pPr>
            <a:r>
              <a:rPr lang="ru-RU" sz="2000" dirty="0">
                <a:latin typeface="+mj-lt"/>
                <a:ea typeface="+mj-ea"/>
                <a:cs typeface="+mj-cs"/>
              </a:rPr>
              <a:t>Обеспечение функций контроля в соответствии с ч. 5 ст. 99 Закона 44-ФЗ</a:t>
            </a:r>
            <a:r>
              <a:rPr lang="en-US" sz="2000" dirty="0">
                <a:latin typeface="+mj-lt"/>
                <a:ea typeface="+mj-ea"/>
                <a:cs typeface="+mj-cs"/>
              </a:rPr>
              <a:t> </a:t>
            </a:r>
            <a:r>
              <a:rPr lang="ru-RU" sz="2000" dirty="0">
                <a:latin typeface="+mj-lt"/>
                <a:ea typeface="+mj-ea"/>
                <a:cs typeface="+mj-cs"/>
              </a:rPr>
              <a:t>Подготовительные мероприятия</a:t>
            </a:r>
          </a:p>
        </p:txBody>
      </p:sp>
    </p:spTree>
    <p:extLst>
      <p:ext uri="{BB962C8B-B14F-4D97-AF65-F5344CB8AC3E}">
        <p14:creationId xmlns:p14="http://schemas.microsoft.com/office/powerpoint/2010/main" val="25038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/>
          </p:nvPr>
        </p:nvGraphicFramePr>
        <p:xfrm>
          <a:off x="-96976" y="1275584"/>
          <a:ext cx="11866628" cy="5645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034645" y="1286601"/>
            <a:ext cx="5852554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01.11.2016-01.12.2016</a:t>
            </a:r>
            <a:r>
              <a:rPr lang="ru-RU" sz="13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Проведение ТОФК мероприятий по выверке полномочий организаций в сфере закупок и связей заказчик – финансовый орган в Сводном реестре УБП/НУБП</a:t>
            </a:r>
          </a:p>
          <a:p>
            <a:endParaRPr lang="ru-RU" sz="1300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r>
              <a:rPr lang="ru-RU" sz="13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12.12.2016</a:t>
            </a:r>
            <a:r>
              <a:rPr lang="ru-RU" sz="13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Запуск функционала по настройке связей между органом контроля и субъектами контроля, а также по формированию перечней финансовых органов (ФО) по переданным полномочиям в постоянную эксплуатацию (1-я очередь)</a:t>
            </a:r>
          </a:p>
          <a:p>
            <a:endParaRPr lang="ru-RU" sz="1300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r>
              <a:rPr lang="ru-RU" sz="13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12.12.2016-29.12.2016</a:t>
            </a:r>
            <a:r>
              <a:rPr lang="ru-RU" sz="13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Настройка Органами контроля связей с субъектами контроля, формирование перечней ФО</a:t>
            </a:r>
          </a:p>
          <a:p>
            <a:endParaRPr lang="ru-RU" sz="1300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r>
              <a:rPr lang="ru-RU" sz="1300" b="1" dirty="0" smtClean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01.01.2017-08.01.2017</a:t>
            </a:r>
            <a:r>
              <a:rPr lang="ru-RU" sz="1300" dirty="0" smtClean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 </a:t>
            </a:r>
            <a:r>
              <a:rPr lang="ru-RU" sz="13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Запуск функционала 2-ой очереди в постоянную эксплуатацию</a:t>
            </a:r>
          </a:p>
          <a:p>
            <a:endParaRPr lang="ru-RU" sz="1300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r>
              <a:rPr lang="ru-RU" sz="1300" b="1" dirty="0" smtClean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01.02.17 </a:t>
            </a:r>
            <a:r>
              <a:rPr lang="ru-RU" sz="13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Запуск функционала 3-ей очереди в постоянную эксплуатацию</a:t>
            </a:r>
          </a:p>
          <a:p>
            <a:endParaRPr lang="ru-RU" sz="1300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r>
              <a:rPr lang="ru-RU" sz="13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16.02.2017 - 01.03.17 </a:t>
            </a:r>
            <a:r>
              <a:rPr lang="ru-RU" sz="13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Проведение опытной эксплуатации функционала 4-ей очереди </a:t>
            </a:r>
          </a:p>
          <a:p>
            <a:endParaRPr lang="ru-RU" sz="1300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  <a:p>
            <a:r>
              <a:rPr lang="ru-RU" sz="1300" b="1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01.03.17 </a:t>
            </a:r>
            <a:r>
              <a:rPr lang="ru-RU" sz="1300" dirty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Запуск функционала 4-ей очереди в постоянную </a:t>
            </a:r>
            <a:r>
              <a:rPr lang="ru-RU" sz="1300" dirty="0" smtClean="0">
                <a:solidFill>
                  <a:srgbClr val="002060"/>
                </a:solidFill>
                <a:latin typeface="+mj-lt"/>
                <a:cs typeface="Arial" panose="020B0604020202020204" pitchFamily="34" charset="0"/>
              </a:rPr>
              <a:t>эксплуатацию</a:t>
            </a:r>
            <a:endParaRPr lang="ru-RU" sz="1300" dirty="0">
              <a:solidFill>
                <a:srgbClr val="00206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27201" y="145910"/>
            <a:ext cx="614245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575850">
              <a:buClr>
                <a:srgbClr val="514185"/>
              </a:buClr>
              <a:buSzPct val="100000"/>
            </a:pPr>
            <a:r>
              <a:rPr lang="ru-RU" sz="2000" dirty="0">
                <a:latin typeface="+mj-lt"/>
                <a:ea typeface="+mj-ea"/>
                <a:cs typeface="+mj-cs"/>
              </a:rPr>
              <a:t>Обеспечение функций контроля в соответствии с ч. 5 ст. 99 Закона 44-ФЗ</a:t>
            </a:r>
            <a:r>
              <a:rPr lang="en-US" sz="2000" dirty="0">
                <a:latin typeface="+mj-lt"/>
                <a:ea typeface="+mj-ea"/>
                <a:cs typeface="+mj-cs"/>
              </a:rPr>
              <a:t> </a:t>
            </a:r>
            <a:r>
              <a:rPr lang="ru-RU" sz="2000" dirty="0">
                <a:latin typeface="+mj-lt"/>
                <a:ea typeface="+mj-ea"/>
                <a:cs typeface="+mj-cs"/>
              </a:rPr>
              <a:t>План запуска</a:t>
            </a:r>
          </a:p>
        </p:txBody>
      </p:sp>
    </p:spTree>
    <p:extLst>
      <p:ext uri="{BB962C8B-B14F-4D97-AF65-F5344CB8AC3E}">
        <p14:creationId xmlns:p14="http://schemas.microsoft.com/office/powerpoint/2010/main" val="416136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55520" y="2270650"/>
            <a:ext cx="78202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Спасибо за внимание!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71166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oskazna">
  <a:themeElements>
    <a:clrScheme name="roskaz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AA50C"/>
      </a:accent1>
      <a:accent2>
        <a:srgbClr val="FFD219"/>
      </a:accent2>
      <a:accent3>
        <a:srgbClr val="CDCD00"/>
      </a:accent3>
      <a:accent4>
        <a:srgbClr val="0006B2"/>
      </a:accent4>
      <a:accent5>
        <a:srgbClr val="0009FF"/>
      </a:accent5>
      <a:accent6>
        <a:srgbClr val="70AD47"/>
      </a:accent6>
      <a:hlink>
        <a:srgbClr val="0563C1"/>
      </a:hlink>
      <a:folHlink>
        <a:srgbClr val="954F72"/>
      </a:folHlink>
    </a:clrScheme>
    <a:fontScheme name="Georgia-Myriad">
      <a:majorFont>
        <a:latin typeface="Georgia"/>
        <a:ea typeface=""/>
        <a:cs typeface=""/>
      </a:majorFont>
      <a:minorFont>
        <a:latin typeface="Myriad"/>
        <a:ea typeface=""/>
        <a:cs typeface=""/>
      </a:minorFont>
    </a:fontScheme>
    <a:fmtScheme name="Матовое стекло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oskazna" id="{4B10E45E-5C7C-4749-8D0D-AD09C6CF3E6A}" vid="{BFA9EBB2-1411-467A-AD91-CDACBB1F08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roskazna</Template>
  <TotalTime>0</TotalTime>
  <Words>964</Words>
  <Application>Microsoft Office PowerPoint</Application>
  <PresentationFormat>Произвольный</PresentationFormat>
  <Paragraphs>180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roskazna</vt:lpstr>
      <vt:lpstr>Презентация PowerPoint</vt:lpstr>
      <vt:lpstr>Схема интеграции РМИС (веб-сервис) с ЕИС в рамках осуществления контроля размещаемой информации</vt:lpstr>
      <vt:lpstr>Схема интеграции ВСРЗ (AS2) с ЕИС в рамках осуществления контроля размещаемой информации</vt:lpstr>
      <vt:lpstr>Схема интеграции ВСРЗ (протокол https) с ЕИС в рамках осуществления контроля размещаемой информации</vt:lpstr>
      <vt:lpstr>Схема интеграции Системы финансового органа (протокол https) с ЕИС в рамках осуществления контроля размещаемой информации</vt:lpstr>
      <vt:lpstr>Обмен данными через FTP сервер ЕИС при осуществлении контроля размещаемой информации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2016-11-19T17:35:59Z</dcterms:created>
  <dcterms:modified xsi:type="dcterms:W3CDTF">2016-12-05T13:33:49Z</dcterms:modified>
</cp:coreProperties>
</file>